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 id="2147483674" r:id="rId3"/>
    <p:sldMasterId id="2147483687" r:id="rId4"/>
  </p:sldMasterIdLst>
  <p:notesMasterIdLst>
    <p:notesMasterId r:id="rId26"/>
  </p:notesMasterIdLst>
  <p:sldIdLst>
    <p:sldId id="256" r:id="rId5"/>
    <p:sldId id="365" r:id="rId6"/>
    <p:sldId id="498" r:id="rId7"/>
    <p:sldId id="499" r:id="rId8"/>
    <p:sldId id="500" r:id="rId9"/>
    <p:sldId id="427" r:id="rId10"/>
    <p:sldId id="502" r:id="rId11"/>
    <p:sldId id="504" r:id="rId12"/>
    <p:sldId id="505" r:id="rId13"/>
    <p:sldId id="506" r:id="rId14"/>
    <p:sldId id="507" r:id="rId15"/>
    <p:sldId id="508" r:id="rId16"/>
    <p:sldId id="509" r:id="rId17"/>
    <p:sldId id="325" r:id="rId18"/>
    <p:sldId id="483" r:id="rId19"/>
    <p:sldId id="484" r:id="rId20"/>
    <p:sldId id="513" r:id="rId21"/>
    <p:sldId id="510" r:id="rId22"/>
    <p:sldId id="511" r:id="rId23"/>
    <p:sldId id="512" r:id="rId24"/>
    <p:sldId id="514" r:id="rId25"/>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20" autoAdjust="0"/>
    <p:restoredTop sz="75375" autoAdjust="0"/>
  </p:normalViewPr>
  <p:slideViewPr>
    <p:cSldViewPr snapToGrid="0" showGuides="1">
      <p:cViewPr varScale="1">
        <p:scale>
          <a:sx n="40" d="100"/>
          <a:sy n="40" d="100"/>
        </p:scale>
        <p:origin x="1182" y="60"/>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a:solidFill>
          <a:schemeClr val="accent2"/>
        </a:solidFill>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a:solidFill>
          <a:schemeClr val="accent2"/>
        </a:solidFill>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9C0F225B-B4B6-406E-973D-B2C862785501}" type="presOf" srcId="{9FD0BEF3-7069-44BE-8824-9B631EE43B6E}" destId="{840192C8-4F5F-4C8C-AF2F-6C849059EDB1}" srcOrd="0" destOrd="0" presId="urn:microsoft.com/office/officeart/2005/8/layout/hierarchy1"/>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25/05/2021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912962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1837950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2481759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3076322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246753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97692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2319559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2744075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24520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3077732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101216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65191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371135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374961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3943470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1887056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408729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Abderrahmane Maaradji</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abderrahmane.maaradji@cyu.fr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CM13: Les </a:t>
            </a:r>
            <a:r>
              <a:rPr lang="fr-FR" sz="2670" b="0" strike="noStrike" spc="-1">
                <a:solidFill>
                  <a:srgbClr val="666666"/>
                </a:solidFill>
                <a:latin typeface="Arial"/>
                <a:ea typeface="Lucida Sans Unicode"/>
              </a:rPr>
              <a:t>arbres (2)</a:t>
            </a:r>
            <a:endParaRPr lang="fr-FR" sz="2670" b="0" strike="noStrike" spc="-1" dirty="0">
              <a:solidFill>
                <a:srgbClr val="666666"/>
              </a:solidFill>
              <a:latin typeface="Arial"/>
              <a:ea typeface="Lucida Sans Unicode"/>
            </a:endParaRPr>
          </a:p>
        </p:txBody>
      </p:sp>
      <p:sp>
        <p:nvSpPr>
          <p:cNvPr id="4" name="TextShape 1">
            <a:extLst>
              <a:ext uri="{FF2B5EF4-FFF2-40B4-BE49-F238E27FC236}">
                <a16:creationId xmlns:a16="http://schemas.microsoft.com/office/drawing/2014/main" id="{8CAE4F75-F3C8-4C4E-AAD5-A26F446E8CB0}"/>
              </a:ext>
            </a:extLst>
          </p:cNvPr>
          <p:cNvSpPr txBox="1"/>
          <p:nvPr/>
        </p:nvSpPr>
        <p:spPr>
          <a:xfrm>
            <a:off x="1221562"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ZoneTexte 1">
            <a:extLst>
              <a:ext uri="{FF2B5EF4-FFF2-40B4-BE49-F238E27FC236}">
                <a16:creationId xmlns:a16="http://schemas.microsoft.com/office/drawing/2014/main" id="{D9F96601-51E1-4735-85D4-DDE120463946}"/>
              </a:ext>
            </a:extLst>
          </p:cNvPr>
          <p:cNvSpPr txBox="1"/>
          <p:nvPr/>
        </p:nvSpPr>
        <p:spPr>
          <a:xfrm>
            <a:off x="3719384" y="3731735"/>
            <a:ext cx="561372" cy="769441"/>
          </a:xfrm>
          <a:prstGeom prst="rect">
            <a:avLst/>
          </a:prstGeom>
          <a:noFill/>
        </p:spPr>
        <p:txBody>
          <a:bodyPr wrap="none" rtlCol="0">
            <a:spAutoFit/>
          </a:bodyPr>
          <a:lstStyle/>
          <a:p>
            <a:r>
              <a:rPr lang="fr-FR" sz="4400" dirty="0"/>
              <a:t>&amp;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8640001" cy="5513495"/>
          </a:xfrm>
          <a:prstGeom prst="rect">
            <a:avLst/>
          </a:prstGeom>
          <a:noFill/>
          <a:ln>
            <a:noFill/>
          </a:ln>
        </p:spPr>
        <p:txBody>
          <a:bodyPr lIns="0" tIns="0" rIns="0" bIns="0">
            <a:normAutofit/>
          </a:bodyPr>
          <a:lstStyle/>
          <a:p>
            <a:pPr algn="just"/>
            <a:r>
              <a:rPr lang="fr-FR" sz="2400" dirty="0"/>
              <a:t>Étape 5: Maintenant traitons le nœud D. Fils gauche de D est I (le fils le plus à gauche). Il n’y aura pas de fils droit de D parce qu’il n’a pas de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9E21676D-6903-478C-8722-B2C130BA77BA}"/>
              </a:ext>
            </a:extLst>
          </p:cNvPr>
          <p:cNvPicPr>
            <a:picLocks noChangeAspect="1"/>
          </p:cNvPicPr>
          <p:nvPr/>
        </p:nvPicPr>
        <p:blipFill>
          <a:blip r:embed="rId3"/>
          <a:stretch>
            <a:fillRect/>
          </a:stretch>
        </p:blipFill>
        <p:spPr>
          <a:xfrm>
            <a:off x="4102391" y="2479173"/>
            <a:ext cx="1875841" cy="3559835"/>
          </a:xfrm>
          <a:prstGeom prst="rect">
            <a:avLst/>
          </a:prstGeom>
        </p:spPr>
      </p:pic>
    </p:spTree>
    <p:extLst>
      <p:ext uri="{BB962C8B-B14F-4D97-AF65-F5344CB8AC3E}">
        <p14:creationId xmlns:p14="http://schemas.microsoft.com/office/powerpoint/2010/main" val="326086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6: Maintenant, traitons le nœud I. Il n’y aura plus de fils de I dans l’arbre binaire parce que I n’a plus de fils dans l’arbre général. Cependant, I a un frère droit J, alors J sera ajouté comme le fils droit de I.</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C429A06D-A93A-4EF9-A0AC-91C4F05B431B}"/>
              </a:ext>
            </a:extLst>
          </p:cNvPr>
          <p:cNvPicPr>
            <a:picLocks noChangeAspect="1"/>
          </p:cNvPicPr>
          <p:nvPr/>
        </p:nvPicPr>
        <p:blipFill>
          <a:blip r:embed="rId3"/>
          <a:stretch>
            <a:fillRect/>
          </a:stretch>
        </p:blipFill>
        <p:spPr>
          <a:xfrm>
            <a:off x="4070353" y="2337887"/>
            <a:ext cx="2186067" cy="4372134"/>
          </a:xfrm>
          <a:prstGeom prst="rect">
            <a:avLst/>
          </a:prstGeom>
        </p:spPr>
      </p:pic>
    </p:spTree>
    <p:extLst>
      <p:ext uri="{BB962C8B-B14F-4D97-AF65-F5344CB8AC3E}">
        <p14:creationId xmlns:p14="http://schemas.microsoft.com/office/powerpoint/2010/main" val="155207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7: Maintenant, traitons le nœud J. Le fils gauche de J est K (fils le plus à gauche). Il n’y aura pas de fils droit de J parce qu’il n’a pas de frère droit dans l’arbre général. </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5AF03DBD-4A2D-4566-A44D-5B9528DC1DE8}"/>
              </a:ext>
            </a:extLst>
          </p:cNvPr>
          <p:cNvPicPr>
            <a:picLocks noChangeAspect="1"/>
          </p:cNvPicPr>
          <p:nvPr/>
        </p:nvPicPr>
        <p:blipFill>
          <a:blip r:embed="rId3"/>
          <a:stretch>
            <a:fillRect/>
          </a:stretch>
        </p:blipFill>
        <p:spPr>
          <a:xfrm>
            <a:off x="4222957" y="2280150"/>
            <a:ext cx="1913147" cy="4470517"/>
          </a:xfrm>
          <a:prstGeom prst="rect">
            <a:avLst/>
          </a:prstGeom>
        </p:spPr>
      </p:pic>
    </p:spTree>
    <p:extLst>
      <p:ext uri="{BB962C8B-B14F-4D97-AF65-F5344CB8AC3E}">
        <p14:creationId xmlns:p14="http://schemas.microsoft.com/office/powerpoint/2010/main" val="422290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8: Maintenant traiter tous les nœuds non transformés (E, F, G, H, K) de la même manière, de sorte que l’arbre binaire qui en résulte peut être donné comme suit.</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4" name="Image 3">
            <a:extLst>
              <a:ext uri="{FF2B5EF4-FFF2-40B4-BE49-F238E27FC236}">
                <a16:creationId xmlns:a16="http://schemas.microsoft.com/office/drawing/2014/main" id="{DCF0F95C-E384-4860-91E7-06C4F96F3263}"/>
              </a:ext>
            </a:extLst>
          </p:cNvPr>
          <p:cNvPicPr>
            <a:picLocks noChangeAspect="1"/>
          </p:cNvPicPr>
          <p:nvPr/>
        </p:nvPicPr>
        <p:blipFill>
          <a:blip r:embed="rId3"/>
          <a:stretch>
            <a:fillRect/>
          </a:stretch>
        </p:blipFill>
        <p:spPr>
          <a:xfrm>
            <a:off x="6518950" y="2094774"/>
            <a:ext cx="2841618" cy="4642643"/>
          </a:xfrm>
          <a:prstGeom prst="rect">
            <a:avLst/>
          </a:prstGeom>
        </p:spPr>
      </p:pic>
      <p:pic>
        <p:nvPicPr>
          <p:cNvPr id="7" name="Image 6">
            <a:extLst>
              <a:ext uri="{FF2B5EF4-FFF2-40B4-BE49-F238E27FC236}">
                <a16:creationId xmlns:a16="http://schemas.microsoft.com/office/drawing/2014/main" id="{C369FDB3-6108-485C-B7DD-EF5BF26AE9CC}"/>
              </a:ext>
            </a:extLst>
          </p:cNvPr>
          <p:cNvPicPr>
            <a:picLocks noChangeAspect="1"/>
          </p:cNvPicPr>
          <p:nvPr/>
        </p:nvPicPr>
        <p:blipFill>
          <a:blip r:embed="rId4"/>
          <a:stretch>
            <a:fillRect/>
          </a:stretch>
        </p:blipFill>
        <p:spPr>
          <a:xfrm>
            <a:off x="216569" y="3049343"/>
            <a:ext cx="3784852" cy="2733504"/>
          </a:xfrm>
          <a:prstGeom prst="rect">
            <a:avLst/>
          </a:prstGeom>
        </p:spPr>
      </p:pic>
      <p:sp>
        <p:nvSpPr>
          <p:cNvPr id="5" name="Flèche : droite 4">
            <a:extLst>
              <a:ext uri="{FF2B5EF4-FFF2-40B4-BE49-F238E27FC236}">
                <a16:creationId xmlns:a16="http://schemas.microsoft.com/office/drawing/2014/main" id="{6A3F9F2A-8DAB-456B-8D51-BAE3DB987C15}"/>
              </a:ext>
            </a:extLst>
          </p:cNvPr>
          <p:cNvSpPr/>
          <p:nvPr/>
        </p:nvSpPr>
        <p:spPr>
          <a:xfrm>
            <a:off x="4716379" y="3779837"/>
            <a:ext cx="1362826" cy="647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1332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sz="3200" b="1" dirty="0">
                <a:effectLst>
                  <a:outerShdw blurRad="38100" dist="38100" dir="2700000" algn="tl">
                    <a:srgbClr val="000000">
                      <a:alpha val="43137"/>
                    </a:srgbClr>
                  </a:outerShdw>
                </a:effectLst>
              </a:rPr>
              <a:t>La représentation contiguë des arbres binaires permet de remplir tout le tableau réservé. Ceci qui permet d’économiser de l’espace mémoire.</a:t>
            </a:r>
          </a:p>
          <a:p>
            <a:endParaRPr lang="fr-FR" sz="3200" b="1" dirty="0">
              <a:effectLst>
                <a:outerShdw blurRad="38100" dist="38100" dir="2700000" algn="tl">
                  <a:srgbClr val="000000">
                    <a:alpha val="43137"/>
                  </a:srgbClr>
                </a:outerShdw>
              </a:effectLst>
            </a:endParaRPr>
          </a:p>
          <a:p>
            <a:pPr lvl="1"/>
            <a:r>
              <a:rPr lang="fr-FR" sz="2800" dirty="0">
                <a:effectLst>
                  <a:outerShdw blurRad="38100" dist="38100" dir="2700000" algn="tl">
                    <a:srgbClr val="000000">
                      <a:alpha val="43137"/>
                    </a:srgbClr>
                  </a:outerShdw>
                </a:effectLst>
              </a:rPr>
              <a:t>A- 	Vrai</a:t>
            </a:r>
          </a:p>
          <a:p>
            <a:pPr lvl="1"/>
            <a:r>
              <a:rPr lang="fr-FR" sz="2800" dirty="0">
                <a:effectLst>
                  <a:outerShdw blurRad="38100" dist="38100" dir="2700000" algn="tl">
                    <a:srgbClr val="000000">
                      <a:alpha val="43137"/>
                    </a:srgbClr>
                  </a:outerShdw>
                </a:effectLst>
              </a:rPr>
              <a:t>B- 	Faux</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145862" y="3454810"/>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Parcours d’un Arbre Binaire</a:t>
            </a:r>
            <a:endParaRPr lang="fr-FR" sz="2800" cap="small" spc="-1" dirty="0">
              <a:solidFill>
                <a:srgbClr val="666666"/>
              </a:solidFill>
            </a:endParaRPr>
          </a:p>
        </p:txBody>
      </p:sp>
      <p:sp>
        <p:nvSpPr>
          <p:cNvPr id="193" name="TextShape 2"/>
          <p:cNvSpPr txBox="1"/>
          <p:nvPr/>
        </p:nvSpPr>
        <p:spPr>
          <a:xfrm>
            <a:off x="503999" y="1152000"/>
            <a:ext cx="9033701" cy="4791600"/>
          </a:xfrm>
          <a:prstGeom prst="rect">
            <a:avLst/>
          </a:prstGeom>
          <a:noFill/>
          <a:ln>
            <a:noFill/>
          </a:ln>
        </p:spPr>
        <p:txBody>
          <a:bodyPr lIns="0" tIns="0" rIns="0" bIns="0">
            <a:noAutofit/>
          </a:bodyPr>
          <a:lstStyle/>
          <a:p>
            <a:pPr algn="just"/>
            <a:r>
              <a:rPr lang="fr-FR" sz="2800" dirty="0"/>
              <a:t>Parcourir (traverser) un arbre binaire est le processus de visite de chaque nœud dans l’arbre exactement une fois d’une manière systématique. Contrairement aux structures de données linéaires dans lesquelles les éléments sont traversés séquentiellement, l’arbre est une structure de données non linéaire dans laquelle les éléments peuvent être traversés de différentes façons. Il existe différents algorithmes pour les traversées d’arbres. Ces algorithmes diffèrent dans l’ordre dans lequel les nœuds sont visités. </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368566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préfixe (</a:t>
            </a:r>
            <a:r>
              <a:rPr lang="fr-FR" sz="2800" cap="small" spc="-1" dirty="0" err="1">
                <a:solidFill>
                  <a:srgbClr val="666666"/>
                </a:solidFill>
              </a:rPr>
              <a:t>pre-order</a:t>
            </a:r>
            <a:r>
              <a:rPr lang="fr-FR" sz="2800" cap="small" spc="-1" dirty="0">
                <a:solidFill>
                  <a:srgbClr val="666666"/>
                </a:solidFill>
              </a:rPr>
              <a:t>)</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Pour parcourir un arbre binaire non-vide en ordre préfixe, les opérations suivantes sont effectuées récursivement à chaque nœud :</a:t>
            </a:r>
          </a:p>
          <a:p>
            <a:pPr marL="108000" algn="just">
              <a:spcBef>
                <a:spcPts val="938"/>
              </a:spcBef>
              <a:buSzPct val="100000"/>
            </a:pPr>
            <a:r>
              <a:rPr lang="fr-FR" sz="2670" spc="-1" dirty="0">
                <a:solidFill>
                  <a:srgbClr val="000000"/>
                </a:solidFill>
              </a:rPr>
              <a:t>1.	Visiter le nœud racine,</a:t>
            </a:r>
          </a:p>
          <a:p>
            <a:pPr marL="108000" algn="just">
              <a:spcBef>
                <a:spcPts val="938"/>
              </a:spcBef>
              <a:buSzPct val="100000"/>
            </a:pPr>
            <a:r>
              <a:rPr lang="fr-FR" sz="2670" spc="-1" dirty="0">
                <a:solidFill>
                  <a:srgbClr val="000000"/>
                </a:solidFill>
              </a:rPr>
              <a:t>2.	Parcourir le sous-arbre gauche, et enfin </a:t>
            </a:r>
          </a:p>
          <a:p>
            <a:pPr marL="108000" algn="just">
              <a:spcBef>
                <a:spcPts val="938"/>
              </a:spcBef>
              <a:buSzPct val="100000"/>
            </a:pPr>
            <a:r>
              <a:rPr lang="fr-FR" sz="2670" spc="-1" dirty="0">
                <a:solidFill>
                  <a:srgbClr val="000000"/>
                </a:solidFill>
              </a:rPr>
              <a:t>3.	Parcourir le sous-arbre droit.</a:t>
            </a:r>
          </a:p>
          <a:p>
            <a:pPr marL="108000" algn="just">
              <a:spcBef>
                <a:spcPts val="938"/>
              </a:spcBef>
              <a:buSzPct val="100000"/>
            </a:pPr>
            <a:endParaRPr lang="fr-FR" sz="2670" spc="-1" dirty="0">
              <a:solidFill>
                <a:srgbClr val="000000"/>
              </a:solidFill>
            </a:endParaRPr>
          </a:p>
        </p:txBody>
      </p:sp>
      <p:pic>
        <p:nvPicPr>
          <p:cNvPr id="11" name="Image 10">
            <a:extLst>
              <a:ext uri="{FF2B5EF4-FFF2-40B4-BE49-F238E27FC236}">
                <a16:creationId xmlns:a16="http://schemas.microsoft.com/office/drawing/2014/main" id="{5716FB9C-253C-45A5-A875-BD47F23D9A6C}"/>
              </a:ext>
            </a:extLst>
          </p:cNvPr>
          <p:cNvPicPr>
            <a:picLocks noChangeAspect="1"/>
          </p:cNvPicPr>
          <p:nvPr/>
        </p:nvPicPr>
        <p:blipFill>
          <a:blip r:embed="rId3"/>
          <a:stretch>
            <a:fillRect/>
          </a:stretch>
        </p:blipFill>
        <p:spPr>
          <a:xfrm>
            <a:off x="1117516" y="4444940"/>
            <a:ext cx="2281016" cy="1962735"/>
          </a:xfrm>
          <a:prstGeom prst="rect">
            <a:avLst/>
          </a:prstGeom>
        </p:spPr>
      </p:pic>
      <p:sp>
        <p:nvSpPr>
          <p:cNvPr id="12" name="Flèche : droite 11">
            <a:extLst>
              <a:ext uri="{FF2B5EF4-FFF2-40B4-BE49-F238E27FC236}">
                <a16:creationId xmlns:a16="http://schemas.microsoft.com/office/drawing/2014/main" id="{6D6DC001-DF2A-46E1-B840-3B4113AA6246}"/>
              </a:ext>
            </a:extLst>
          </p:cNvPr>
          <p:cNvSpPr/>
          <p:nvPr/>
        </p:nvSpPr>
        <p:spPr>
          <a:xfrm>
            <a:off x="4018547" y="5366084"/>
            <a:ext cx="2189748" cy="6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508292C-0D21-438E-BF32-1FA564BEA1BC}"/>
              </a:ext>
            </a:extLst>
          </p:cNvPr>
          <p:cNvSpPr/>
          <p:nvPr/>
        </p:nvSpPr>
        <p:spPr>
          <a:xfrm>
            <a:off x="6600821" y="4444940"/>
            <a:ext cx="3265074" cy="1815882"/>
          </a:xfrm>
          <a:prstGeom prst="rect">
            <a:avLst/>
          </a:prstGeom>
        </p:spPr>
        <p:txBody>
          <a:bodyPr wrap="square">
            <a:spAutoFit/>
          </a:bodyPr>
          <a:lstStyle/>
          <a:p>
            <a:pPr algn="just"/>
            <a:r>
              <a:rPr lang="fr-FR" sz="2800" dirty="0"/>
              <a:t>Parcours préfixe de cet arbre binaire donne</a:t>
            </a:r>
          </a:p>
          <a:p>
            <a:pPr algn="ctr"/>
            <a:r>
              <a:rPr lang="fr-FR" sz="2800" b="1" dirty="0"/>
              <a:t>A, B, C</a:t>
            </a:r>
          </a:p>
        </p:txBody>
      </p:sp>
    </p:spTree>
    <p:extLst>
      <p:ext uri="{BB962C8B-B14F-4D97-AF65-F5344CB8AC3E}">
        <p14:creationId xmlns:p14="http://schemas.microsoft.com/office/powerpoint/2010/main" val="2281146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préfixe (</a:t>
            </a:r>
            <a:r>
              <a:rPr lang="fr-FR" sz="2800" cap="small" spc="-1" dirty="0" err="1">
                <a:solidFill>
                  <a:srgbClr val="666666"/>
                </a:solidFill>
              </a:rPr>
              <a:t>pre-order</a:t>
            </a:r>
            <a:r>
              <a:rPr lang="fr-FR" sz="2800" cap="small" spc="-1" dirty="0">
                <a:solidFill>
                  <a:srgbClr val="666666"/>
                </a:solidFill>
              </a:rPr>
              <a:t>)</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b="1" spc="-1" dirty="0">
                <a:solidFill>
                  <a:srgbClr val="000000"/>
                </a:solidFill>
              </a:rPr>
              <a:t>Exemple : </a:t>
            </a:r>
          </a:p>
          <a:p>
            <a:pPr marL="108000" algn="just">
              <a:spcBef>
                <a:spcPts val="938"/>
              </a:spcBef>
              <a:buSzPct val="100000"/>
            </a:pPr>
            <a:endParaRPr lang="fr-FR" sz="2670" spc="-1" dirty="0">
              <a:solidFill>
                <a:srgbClr val="000000"/>
              </a:solidFill>
            </a:endParaRPr>
          </a:p>
        </p:txBody>
      </p:sp>
      <p:sp>
        <p:nvSpPr>
          <p:cNvPr id="12" name="Flèche : droite 11">
            <a:extLst>
              <a:ext uri="{FF2B5EF4-FFF2-40B4-BE49-F238E27FC236}">
                <a16:creationId xmlns:a16="http://schemas.microsoft.com/office/drawing/2014/main" id="{6D6DC001-DF2A-46E1-B840-3B4113AA6246}"/>
              </a:ext>
            </a:extLst>
          </p:cNvPr>
          <p:cNvSpPr/>
          <p:nvPr/>
        </p:nvSpPr>
        <p:spPr>
          <a:xfrm>
            <a:off x="4383758" y="3130132"/>
            <a:ext cx="2189748" cy="6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508292C-0D21-438E-BF32-1FA564BEA1BC}"/>
              </a:ext>
            </a:extLst>
          </p:cNvPr>
          <p:cNvSpPr/>
          <p:nvPr/>
        </p:nvSpPr>
        <p:spPr>
          <a:xfrm>
            <a:off x="6838199" y="2871896"/>
            <a:ext cx="3265074" cy="1815882"/>
          </a:xfrm>
          <a:prstGeom prst="rect">
            <a:avLst/>
          </a:prstGeom>
        </p:spPr>
        <p:txBody>
          <a:bodyPr wrap="square">
            <a:spAutoFit/>
          </a:bodyPr>
          <a:lstStyle/>
          <a:p>
            <a:pPr algn="just"/>
            <a:r>
              <a:rPr lang="fr-FR" sz="2800" dirty="0"/>
              <a:t>Parcours préfixe </a:t>
            </a:r>
          </a:p>
          <a:p>
            <a:pPr algn="just"/>
            <a:r>
              <a:rPr lang="pt-BR" sz="2800" b="1" dirty="0"/>
              <a:t>A, B, D, G, H, L, E, C, F, I, J, K</a:t>
            </a:r>
          </a:p>
          <a:p>
            <a:pPr algn="just"/>
            <a:endParaRPr lang="fr-FR" sz="2800" b="1" dirty="0"/>
          </a:p>
        </p:txBody>
      </p:sp>
      <p:pic>
        <p:nvPicPr>
          <p:cNvPr id="2" name="Image 1">
            <a:extLst>
              <a:ext uri="{FF2B5EF4-FFF2-40B4-BE49-F238E27FC236}">
                <a16:creationId xmlns:a16="http://schemas.microsoft.com/office/drawing/2014/main" id="{0EED569C-CE86-44CC-89D7-ACD7B2527C8B}"/>
              </a:ext>
            </a:extLst>
          </p:cNvPr>
          <p:cNvPicPr>
            <a:picLocks noChangeAspect="1"/>
          </p:cNvPicPr>
          <p:nvPr/>
        </p:nvPicPr>
        <p:blipFill>
          <a:blip r:embed="rId3"/>
          <a:stretch>
            <a:fillRect/>
          </a:stretch>
        </p:blipFill>
        <p:spPr>
          <a:xfrm>
            <a:off x="307232" y="1941512"/>
            <a:ext cx="4144452" cy="4209891"/>
          </a:xfrm>
          <a:prstGeom prst="rect">
            <a:avLst/>
          </a:prstGeom>
        </p:spPr>
      </p:pic>
    </p:spTree>
    <p:extLst>
      <p:ext uri="{BB962C8B-B14F-4D97-AF65-F5344CB8AC3E}">
        <p14:creationId xmlns:p14="http://schemas.microsoft.com/office/powerpoint/2010/main" val="17408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infixe (In-</a:t>
            </a:r>
            <a:r>
              <a:rPr lang="fr-FR" sz="2800" cap="small" spc="-1" dirty="0" err="1">
                <a:solidFill>
                  <a:srgbClr val="666666"/>
                </a:solidFill>
              </a:rPr>
              <a:t>order</a:t>
            </a:r>
            <a:r>
              <a:rPr lang="fr-FR" sz="2800" cap="small" spc="-1" dirty="0">
                <a:solidFill>
                  <a:srgbClr val="666666"/>
                </a:solidFill>
              </a:rPr>
              <a:t>)</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Pour parcourir un arbre binaire non-vide en ordre infixe, les opérations suivantes sont effectuées récursivement à chaque nœud :</a:t>
            </a:r>
          </a:p>
          <a:p>
            <a:pPr marL="622350" indent="-514350" algn="just">
              <a:spcBef>
                <a:spcPts val="938"/>
              </a:spcBef>
              <a:buSzPct val="100000"/>
              <a:buFont typeface="+mj-lt"/>
              <a:buAutoNum type="arabicPeriod"/>
            </a:pPr>
            <a:r>
              <a:rPr lang="fr-FR" sz="2670" spc="-1" dirty="0">
                <a:solidFill>
                  <a:srgbClr val="000000"/>
                </a:solidFill>
              </a:rPr>
              <a:t>Parcourir le sous-arbre gauche</a:t>
            </a:r>
          </a:p>
          <a:p>
            <a:pPr marL="622350" indent="-514350" algn="just">
              <a:spcBef>
                <a:spcPts val="938"/>
              </a:spcBef>
              <a:buSzPct val="100000"/>
              <a:buFont typeface="+mj-lt"/>
              <a:buAutoNum type="arabicPeriod"/>
            </a:pPr>
            <a:r>
              <a:rPr lang="fr-FR" sz="2670" spc="-1" dirty="0">
                <a:solidFill>
                  <a:srgbClr val="000000"/>
                </a:solidFill>
              </a:rPr>
              <a:t>Visiter le nœud racine</a:t>
            </a:r>
          </a:p>
          <a:p>
            <a:pPr marL="622350" indent="-514350" algn="just">
              <a:spcBef>
                <a:spcPts val="938"/>
              </a:spcBef>
              <a:buSzPct val="100000"/>
              <a:buFont typeface="+mj-lt"/>
              <a:buAutoNum type="arabicPeriod"/>
            </a:pPr>
            <a:r>
              <a:rPr lang="fr-FR" sz="2670" spc="-1" dirty="0">
                <a:solidFill>
                  <a:srgbClr val="000000"/>
                </a:solidFill>
              </a:rPr>
              <a:t>Parcourir le sous-arbre droit.</a:t>
            </a:r>
          </a:p>
          <a:p>
            <a:pPr marL="108000" algn="just">
              <a:spcBef>
                <a:spcPts val="938"/>
              </a:spcBef>
              <a:buSzPct val="100000"/>
            </a:pPr>
            <a:endParaRPr lang="fr-FR" sz="2670" spc="-1" dirty="0">
              <a:solidFill>
                <a:srgbClr val="000000"/>
              </a:solidFill>
            </a:endParaRPr>
          </a:p>
        </p:txBody>
      </p:sp>
      <p:pic>
        <p:nvPicPr>
          <p:cNvPr id="11" name="Image 10">
            <a:extLst>
              <a:ext uri="{FF2B5EF4-FFF2-40B4-BE49-F238E27FC236}">
                <a16:creationId xmlns:a16="http://schemas.microsoft.com/office/drawing/2014/main" id="{5716FB9C-253C-45A5-A875-BD47F23D9A6C}"/>
              </a:ext>
            </a:extLst>
          </p:cNvPr>
          <p:cNvPicPr>
            <a:picLocks noChangeAspect="1"/>
          </p:cNvPicPr>
          <p:nvPr/>
        </p:nvPicPr>
        <p:blipFill>
          <a:blip r:embed="rId3"/>
          <a:stretch>
            <a:fillRect/>
          </a:stretch>
        </p:blipFill>
        <p:spPr>
          <a:xfrm>
            <a:off x="1117516" y="4444940"/>
            <a:ext cx="2281016" cy="1962735"/>
          </a:xfrm>
          <a:prstGeom prst="rect">
            <a:avLst/>
          </a:prstGeom>
        </p:spPr>
      </p:pic>
      <p:sp>
        <p:nvSpPr>
          <p:cNvPr id="12" name="Flèche : droite 11">
            <a:extLst>
              <a:ext uri="{FF2B5EF4-FFF2-40B4-BE49-F238E27FC236}">
                <a16:creationId xmlns:a16="http://schemas.microsoft.com/office/drawing/2014/main" id="{6D6DC001-DF2A-46E1-B840-3B4113AA6246}"/>
              </a:ext>
            </a:extLst>
          </p:cNvPr>
          <p:cNvSpPr/>
          <p:nvPr/>
        </p:nvSpPr>
        <p:spPr>
          <a:xfrm>
            <a:off x="4018547" y="5366084"/>
            <a:ext cx="2189748" cy="6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508292C-0D21-438E-BF32-1FA564BEA1BC}"/>
              </a:ext>
            </a:extLst>
          </p:cNvPr>
          <p:cNvSpPr/>
          <p:nvPr/>
        </p:nvSpPr>
        <p:spPr>
          <a:xfrm>
            <a:off x="6600821" y="4444940"/>
            <a:ext cx="3265074" cy="1815882"/>
          </a:xfrm>
          <a:prstGeom prst="rect">
            <a:avLst/>
          </a:prstGeom>
        </p:spPr>
        <p:txBody>
          <a:bodyPr wrap="square">
            <a:spAutoFit/>
          </a:bodyPr>
          <a:lstStyle/>
          <a:p>
            <a:pPr algn="just"/>
            <a:r>
              <a:rPr lang="fr-FR" sz="2800" dirty="0"/>
              <a:t>Parcours infixe de cet arbre binaire donne</a:t>
            </a:r>
          </a:p>
          <a:p>
            <a:pPr algn="ctr"/>
            <a:r>
              <a:rPr lang="fr-FR" sz="2800" b="1" dirty="0"/>
              <a:t>B, A, C</a:t>
            </a:r>
          </a:p>
        </p:txBody>
      </p:sp>
    </p:spTree>
    <p:extLst>
      <p:ext uri="{BB962C8B-B14F-4D97-AF65-F5344CB8AC3E}">
        <p14:creationId xmlns:p14="http://schemas.microsoft.com/office/powerpoint/2010/main" val="529084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préfixe (</a:t>
            </a:r>
            <a:r>
              <a:rPr lang="fr-FR" sz="2800" cap="small" spc="-1" dirty="0" err="1">
                <a:solidFill>
                  <a:srgbClr val="666666"/>
                </a:solidFill>
              </a:rPr>
              <a:t>pre-order</a:t>
            </a:r>
            <a:r>
              <a:rPr lang="fr-FR" sz="2800" cap="small" spc="-1" dirty="0">
                <a:solidFill>
                  <a:srgbClr val="666666"/>
                </a:solidFill>
              </a:rPr>
              <a:t>)</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Pour parcourir un arbre binaire non-vide en ordre postfixe, les opérations suivantes sont effectuées récursivement à chaque nœud :</a:t>
            </a:r>
          </a:p>
          <a:p>
            <a:pPr marL="622350" indent="-514350" algn="just">
              <a:spcBef>
                <a:spcPts val="938"/>
              </a:spcBef>
              <a:buSzPct val="100000"/>
              <a:buFont typeface="+mj-lt"/>
              <a:buAutoNum type="arabicPeriod"/>
            </a:pPr>
            <a:r>
              <a:rPr lang="fr-FR" sz="2670" spc="-1" dirty="0">
                <a:solidFill>
                  <a:srgbClr val="000000"/>
                </a:solidFill>
              </a:rPr>
              <a:t>Parcourir le sous-arbre gauche </a:t>
            </a:r>
          </a:p>
          <a:p>
            <a:pPr marL="622350" indent="-514350" algn="just">
              <a:spcBef>
                <a:spcPts val="938"/>
              </a:spcBef>
              <a:buSzPct val="100000"/>
              <a:buFont typeface="+mj-lt"/>
              <a:buAutoNum type="arabicPeriod"/>
            </a:pPr>
            <a:r>
              <a:rPr lang="fr-FR" sz="2670" spc="-1" dirty="0">
                <a:solidFill>
                  <a:srgbClr val="000000"/>
                </a:solidFill>
              </a:rPr>
              <a:t>Parcourir le sous-arbre droit</a:t>
            </a:r>
          </a:p>
          <a:p>
            <a:pPr marL="622350" indent="-514350" algn="just">
              <a:spcBef>
                <a:spcPts val="938"/>
              </a:spcBef>
              <a:buSzPct val="100000"/>
              <a:buFont typeface="+mj-lt"/>
              <a:buAutoNum type="arabicPeriod"/>
            </a:pPr>
            <a:r>
              <a:rPr lang="fr-FR" sz="2670" spc="-1" dirty="0">
                <a:solidFill>
                  <a:srgbClr val="000000"/>
                </a:solidFill>
              </a:rPr>
              <a:t>Visiter le nœud racine</a:t>
            </a:r>
          </a:p>
          <a:p>
            <a:pPr marL="108000" algn="just">
              <a:spcBef>
                <a:spcPts val="938"/>
              </a:spcBef>
              <a:buSzPct val="100000"/>
            </a:pPr>
            <a:endParaRPr lang="fr-FR" sz="2670" spc="-1" dirty="0">
              <a:solidFill>
                <a:srgbClr val="000000"/>
              </a:solidFill>
            </a:endParaRPr>
          </a:p>
        </p:txBody>
      </p:sp>
      <p:pic>
        <p:nvPicPr>
          <p:cNvPr id="11" name="Image 10">
            <a:extLst>
              <a:ext uri="{FF2B5EF4-FFF2-40B4-BE49-F238E27FC236}">
                <a16:creationId xmlns:a16="http://schemas.microsoft.com/office/drawing/2014/main" id="{5716FB9C-253C-45A5-A875-BD47F23D9A6C}"/>
              </a:ext>
            </a:extLst>
          </p:cNvPr>
          <p:cNvPicPr>
            <a:picLocks noChangeAspect="1"/>
          </p:cNvPicPr>
          <p:nvPr/>
        </p:nvPicPr>
        <p:blipFill>
          <a:blip r:embed="rId3"/>
          <a:stretch>
            <a:fillRect/>
          </a:stretch>
        </p:blipFill>
        <p:spPr>
          <a:xfrm>
            <a:off x="1117516" y="4444940"/>
            <a:ext cx="2281016" cy="1962735"/>
          </a:xfrm>
          <a:prstGeom prst="rect">
            <a:avLst/>
          </a:prstGeom>
        </p:spPr>
      </p:pic>
      <p:sp>
        <p:nvSpPr>
          <p:cNvPr id="12" name="Flèche : droite 11">
            <a:extLst>
              <a:ext uri="{FF2B5EF4-FFF2-40B4-BE49-F238E27FC236}">
                <a16:creationId xmlns:a16="http://schemas.microsoft.com/office/drawing/2014/main" id="{6D6DC001-DF2A-46E1-B840-3B4113AA6246}"/>
              </a:ext>
            </a:extLst>
          </p:cNvPr>
          <p:cNvSpPr/>
          <p:nvPr/>
        </p:nvSpPr>
        <p:spPr>
          <a:xfrm>
            <a:off x="4018547" y="5366084"/>
            <a:ext cx="2189748" cy="6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508292C-0D21-438E-BF32-1FA564BEA1BC}"/>
              </a:ext>
            </a:extLst>
          </p:cNvPr>
          <p:cNvSpPr/>
          <p:nvPr/>
        </p:nvSpPr>
        <p:spPr>
          <a:xfrm>
            <a:off x="6600821" y="4444940"/>
            <a:ext cx="3265074" cy="1815882"/>
          </a:xfrm>
          <a:prstGeom prst="rect">
            <a:avLst/>
          </a:prstGeom>
        </p:spPr>
        <p:txBody>
          <a:bodyPr wrap="square">
            <a:spAutoFit/>
          </a:bodyPr>
          <a:lstStyle/>
          <a:p>
            <a:pPr algn="just"/>
            <a:r>
              <a:rPr lang="fr-FR" sz="2800" dirty="0"/>
              <a:t>Parcours préfixe de cet arbre binaire donne</a:t>
            </a:r>
          </a:p>
          <a:p>
            <a:pPr algn="ctr"/>
            <a:r>
              <a:rPr lang="fr-FR" sz="2800" b="1" dirty="0"/>
              <a:t>B, C, A</a:t>
            </a:r>
          </a:p>
        </p:txBody>
      </p:sp>
    </p:spTree>
    <p:extLst>
      <p:ext uri="{BB962C8B-B14F-4D97-AF65-F5344CB8AC3E}">
        <p14:creationId xmlns:p14="http://schemas.microsoft.com/office/powerpoint/2010/main" val="222000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698917293"/>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Image 36">
            <a:extLst>
              <a:ext uri="{FF2B5EF4-FFF2-40B4-BE49-F238E27FC236}">
                <a16:creationId xmlns:a16="http://schemas.microsoft.com/office/drawing/2014/main" id="{60258B11-4ADD-45BD-8ABA-0C702C1C0C60}"/>
              </a:ext>
            </a:extLst>
          </p:cNvPr>
          <p:cNvPicPr>
            <a:picLocks noChangeAspect="1"/>
          </p:cNvPicPr>
          <p:nvPr/>
        </p:nvPicPr>
        <p:blipFill>
          <a:blip r:embed="rId3"/>
          <a:stretch>
            <a:fillRect/>
          </a:stretch>
        </p:blipFill>
        <p:spPr>
          <a:xfrm>
            <a:off x="175804" y="2739190"/>
            <a:ext cx="4568608" cy="3751068"/>
          </a:xfrm>
          <a:prstGeom prst="rect">
            <a:avLst/>
          </a:prstGeom>
        </p:spPr>
      </p:pic>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Parcours en largeur (BFS)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le parcours en largeur, aussi dit </a:t>
            </a:r>
            <a:r>
              <a:rPr lang="fr-FR" sz="2670" spc="-1" dirty="0" err="1">
                <a:solidFill>
                  <a:srgbClr val="000000"/>
                </a:solidFill>
              </a:rPr>
              <a:t>Breadth</a:t>
            </a:r>
            <a:r>
              <a:rPr lang="fr-FR" sz="2670" spc="-1" dirty="0">
                <a:solidFill>
                  <a:srgbClr val="000000"/>
                </a:solidFill>
              </a:rPr>
              <a:t> First </a:t>
            </a:r>
            <a:r>
              <a:rPr lang="fr-FR" sz="2670" spc="-1" dirty="0" err="1">
                <a:solidFill>
                  <a:srgbClr val="000000"/>
                </a:solidFill>
              </a:rPr>
              <a:t>Search</a:t>
            </a:r>
            <a:r>
              <a:rPr lang="fr-FR" sz="2670" spc="-1" dirty="0">
                <a:solidFill>
                  <a:srgbClr val="000000"/>
                </a:solidFill>
              </a:rPr>
              <a:t> (BFS), tous les nœuds au même niveau sont visités avant d’aller au niveau suivant. </a:t>
            </a:r>
          </a:p>
        </p:txBody>
      </p:sp>
      <p:sp>
        <p:nvSpPr>
          <p:cNvPr id="14" name="Rectangle 13">
            <a:extLst>
              <a:ext uri="{FF2B5EF4-FFF2-40B4-BE49-F238E27FC236}">
                <a16:creationId xmlns:a16="http://schemas.microsoft.com/office/drawing/2014/main" id="{0508292C-0D21-438E-BF32-1FA564BEA1BC}"/>
              </a:ext>
            </a:extLst>
          </p:cNvPr>
          <p:cNvSpPr/>
          <p:nvPr/>
        </p:nvSpPr>
        <p:spPr>
          <a:xfrm>
            <a:off x="5666882" y="4444940"/>
            <a:ext cx="4199014" cy="1384995"/>
          </a:xfrm>
          <a:prstGeom prst="rect">
            <a:avLst/>
          </a:prstGeom>
        </p:spPr>
        <p:txBody>
          <a:bodyPr wrap="square">
            <a:spAutoFit/>
          </a:bodyPr>
          <a:lstStyle/>
          <a:p>
            <a:pPr algn="just"/>
            <a:r>
              <a:rPr lang="fr-FR" sz="2800" dirty="0"/>
              <a:t>Parcours en largeur de cet arbre binaire donne </a:t>
            </a:r>
          </a:p>
          <a:p>
            <a:pPr algn="just"/>
            <a:r>
              <a:rPr lang="fr-FR" sz="2800" b="1" dirty="0"/>
              <a:t>A B C D E F G H I J L K</a:t>
            </a:r>
            <a:r>
              <a:rPr lang="fr-FR" sz="2800" dirty="0"/>
              <a:t> </a:t>
            </a:r>
            <a:endParaRPr lang="fr-FR" sz="2800" b="1" dirty="0"/>
          </a:p>
        </p:txBody>
      </p:sp>
      <p:sp>
        <p:nvSpPr>
          <p:cNvPr id="64" name="Rectangle 63">
            <a:extLst>
              <a:ext uri="{FF2B5EF4-FFF2-40B4-BE49-F238E27FC236}">
                <a16:creationId xmlns:a16="http://schemas.microsoft.com/office/drawing/2014/main" id="{06731CD0-0430-4EA3-B7E2-523408EE3B3C}"/>
              </a:ext>
            </a:extLst>
          </p:cNvPr>
          <p:cNvSpPr/>
          <p:nvPr/>
        </p:nvSpPr>
        <p:spPr>
          <a:xfrm>
            <a:off x="1012200" y="2787321"/>
            <a:ext cx="4270337"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0</a:t>
            </a:r>
          </a:p>
        </p:txBody>
      </p:sp>
      <p:sp>
        <p:nvSpPr>
          <p:cNvPr id="65" name="Rectangle 64">
            <a:extLst>
              <a:ext uri="{FF2B5EF4-FFF2-40B4-BE49-F238E27FC236}">
                <a16:creationId xmlns:a16="http://schemas.microsoft.com/office/drawing/2014/main" id="{57A7D639-ABC1-4915-9E8A-DBD586F9A934}"/>
              </a:ext>
            </a:extLst>
          </p:cNvPr>
          <p:cNvSpPr/>
          <p:nvPr/>
        </p:nvSpPr>
        <p:spPr>
          <a:xfrm>
            <a:off x="-699162" y="3526776"/>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1</a:t>
            </a:r>
          </a:p>
        </p:txBody>
      </p:sp>
      <p:sp>
        <p:nvSpPr>
          <p:cNvPr id="66" name="Rectangle 65">
            <a:extLst>
              <a:ext uri="{FF2B5EF4-FFF2-40B4-BE49-F238E27FC236}">
                <a16:creationId xmlns:a16="http://schemas.microsoft.com/office/drawing/2014/main" id="{804F9F74-AE30-4AD3-B560-317E4A0AAA96}"/>
              </a:ext>
            </a:extLst>
          </p:cNvPr>
          <p:cNvSpPr/>
          <p:nvPr/>
        </p:nvSpPr>
        <p:spPr>
          <a:xfrm>
            <a:off x="-699162" y="4218909"/>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2</a:t>
            </a:r>
          </a:p>
        </p:txBody>
      </p:sp>
      <p:sp>
        <p:nvSpPr>
          <p:cNvPr id="67" name="Rectangle 66">
            <a:extLst>
              <a:ext uri="{FF2B5EF4-FFF2-40B4-BE49-F238E27FC236}">
                <a16:creationId xmlns:a16="http://schemas.microsoft.com/office/drawing/2014/main" id="{6C4112ED-CDFC-4854-B344-91F786F44A71}"/>
              </a:ext>
            </a:extLst>
          </p:cNvPr>
          <p:cNvSpPr/>
          <p:nvPr/>
        </p:nvSpPr>
        <p:spPr>
          <a:xfrm>
            <a:off x="-699162" y="4980361"/>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3</a:t>
            </a:r>
          </a:p>
        </p:txBody>
      </p:sp>
      <p:sp>
        <p:nvSpPr>
          <p:cNvPr id="36" name="Flèche : virage 35">
            <a:extLst>
              <a:ext uri="{FF2B5EF4-FFF2-40B4-BE49-F238E27FC236}">
                <a16:creationId xmlns:a16="http://schemas.microsoft.com/office/drawing/2014/main" id="{5978AAB8-4C68-4634-B7E2-943443325F1A}"/>
              </a:ext>
            </a:extLst>
          </p:cNvPr>
          <p:cNvSpPr/>
          <p:nvPr/>
        </p:nvSpPr>
        <p:spPr>
          <a:xfrm rot="5400000">
            <a:off x="6156254" y="2751825"/>
            <a:ext cx="1143799" cy="21225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0" name="Rectangle 69">
            <a:extLst>
              <a:ext uri="{FF2B5EF4-FFF2-40B4-BE49-F238E27FC236}">
                <a16:creationId xmlns:a16="http://schemas.microsoft.com/office/drawing/2014/main" id="{F48A7EC7-57A1-4C63-815E-4D4541A87B2E}"/>
              </a:ext>
            </a:extLst>
          </p:cNvPr>
          <p:cNvSpPr/>
          <p:nvPr/>
        </p:nvSpPr>
        <p:spPr>
          <a:xfrm>
            <a:off x="-643014" y="5782465"/>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4 </a:t>
            </a:r>
          </a:p>
        </p:txBody>
      </p:sp>
    </p:spTree>
    <p:extLst>
      <p:ext uri="{BB962C8B-B14F-4D97-AF65-F5344CB8AC3E}">
        <p14:creationId xmlns:p14="http://schemas.microsoft.com/office/powerpoint/2010/main" val="3946995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Construction d’un arbre binaire à partir des résultats de son parcours</a:t>
            </a:r>
            <a:endParaRPr lang="fr-FR" sz="2800" cap="small" spc="-1" dirty="0">
              <a:solidFill>
                <a:srgbClr val="666666"/>
              </a:solidFill>
            </a:endParaRPr>
          </a:p>
        </p:txBody>
      </p:sp>
      <p:sp>
        <p:nvSpPr>
          <p:cNvPr id="193" name="TextShape 2"/>
          <p:cNvSpPr txBox="1"/>
          <p:nvPr/>
        </p:nvSpPr>
        <p:spPr>
          <a:xfrm>
            <a:off x="503999" y="1152000"/>
            <a:ext cx="9033701" cy="4791600"/>
          </a:xfrm>
          <a:prstGeom prst="rect">
            <a:avLst/>
          </a:prstGeom>
          <a:noFill/>
          <a:ln>
            <a:noFill/>
          </a:ln>
        </p:spPr>
        <p:txBody>
          <a:bodyPr lIns="0" tIns="0" rIns="0" bIns="0">
            <a:noAutofit/>
          </a:bodyPr>
          <a:lstStyle/>
          <a:p>
            <a:pPr algn="just"/>
            <a:r>
              <a:rPr lang="fr-FR" sz="2800" dirty="0"/>
              <a:t>Nous pouvons construire un arbre binaire si on nous donne au moins deux résultats de son parcours. Le premier parcours doit être le parcours infixe et le second peut être soit un le parcours préfixe ou le parcours postfixe. Le résultat du parcours infixe sera utilisé pour déterminer les nœuds fils gauche et fils droit, et la parcours préfixe/postfixe peut être utilisée pour déterminer le nœud racine.</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3">
            <a:extLst>
              <a:ext uri="{FF2B5EF4-FFF2-40B4-BE49-F238E27FC236}">
                <a16:creationId xmlns:a16="http://schemas.microsoft.com/office/drawing/2014/main" id="{CEC1A856-AFA0-402A-B7C2-AA724C91CCAC}"/>
              </a:ext>
            </a:extLst>
          </p:cNvPr>
          <p:cNvSpPr/>
          <p:nvPr/>
        </p:nvSpPr>
        <p:spPr>
          <a:xfrm>
            <a:off x="503999" y="4966771"/>
            <a:ext cx="3633174" cy="523220"/>
          </a:xfrm>
          <a:prstGeom prst="rect">
            <a:avLst/>
          </a:prstGeom>
        </p:spPr>
        <p:txBody>
          <a:bodyPr wrap="none">
            <a:spAutoFit/>
          </a:bodyPr>
          <a:lstStyle/>
          <a:p>
            <a:r>
              <a:rPr lang="pt-BR" sz="2800" dirty="0"/>
              <a:t>Infixe : D B E A F C G</a:t>
            </a:r>
            <a:endParaRPr lang="fr-FR" sz="2800" dirty="0"/>
          </a:p>
        </p:txBody>
      </p:sp>
      <p:sp>
        <p:nvSpPr>
          <p:cNvPr id="7" name="Rectangle 6">
            <a:extLst>
              <a:ext uri="{FF2B5EF4-FFF2-40B4-BE49-F238E27FC236}">
                <a16:creationId xmlns:a16="http://schemas.microsoft.com/office/drawing/2014/main" id="{7F18CB47-7721-48FF-9737-CC59B322E4CA}"/>
              </a:ext>
            </a:extLst>
          </p:cNvPr>
          <p:cNvSpPr/>
          <p:nvPr/>
        </p:nvSpPr>
        <p:spPr>
          <a:xfrm>
            <a:off x="512021" y="5600431"/>
            <a:ext cx="3892861" cy="523220"/>
          </a:xfrm>
          <a:prstGeom prst="rect">
            <a:avLst/>
          </a:prstGeom>
        </p:spPr>
        <p:txBody>
          <a:bodyPr wrap="none">
            <a:spAutoFit/>
          </a:bodyPr>
          <a:lstStyle/>
          <a:p>
            <a:r>
              <a:rPr lang="pt-BR" sz="2800" dirty="0"/>
              <a:t>Prefixe : A B D E C F G</a:t>
            </a:r>
            <a:endParaRPr lang="fr-FR" sz="2800" dirty="0"/>
          </a:p>
        </p:txBody>
      </p:sp>
      <p:pic>
        <p:nvPicPr>
          <p:cNvPr id="5" name="Image 4">
            <a:extLst>
              <a:ext uri="{FF2B5EF4-FFF2-40B4-BE49-F238E27FC236}">
                <a16:creationId xmlns:a16="http://schemas.microsoft.com/office/drawing/2014/main" id="{708BAB78-2FBA-4C1C-B8FD-9815032D6C27}"/>
              </a:ext>
            </a:extLst>
          </p:cNvPr>
          <p:cNvPicPr>
            <a:picLocks noChangeAspect="1"/>
          </p:cNvPicPr>
          <p:nvPr/>
        </p:nvPicPr>
        <p:blipFill>
          <a:blip r:embed="rId3"/>
          <a:stretch>
            <a:fillRect/>
          </a:stretch>
        </p:blipFill>
        <p:spPr>
          <a:xfrm>
            <a:off x="7069638" y="4274336"/>
            <a:ext cx="2399178" cy="2431310"/>
          </a:xfrm>
          <a:prstGeom prst="rect">
            <a:avLst/>
          </a:prstGeom>
        </p:spPr>
      </p:pic>
      <p:sp>
        <p:nvSpPr>
          <p:cNvPr id="9" name="Flèche : droite 8">
            <a:extLst>
              <a:ext uri="{FF2B5EF4-FFF2-40B4-BE49-F238E27FC236}">
                <a16:creationId xmlns:a16="http://schemas.microsoft.com/office/drawing/2014/main" id="{ACEC0734-6466-4F3F-A40A-EFF0EB266B20}"/>
              </a:ext>
            </a:extLst>
          </p:cNvPr>
          <p:cNvSpPr/>
          <p:nvPr/>
        </p:nvSpPr>
        <p:spPr>
          <a:xfrm>
            <a:off x="4670460" y="5059068"/>
            <a:ext cx="2189748" cy="64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4484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fontScale="77500" lnSpcReduction="20000"/>
          </a:bodyPr>
          <a:lstStyle/>
          <a:p>
            <a:pPr marL="622350" indent="-514350">
              <a:spcBef>
                <a:spcPts val="938"/>
              </a:spcBef>
              <a:buSzPct val="100000"/>
              <a:buFont typeface="+mj-lt"/>
              <a:buAutoNum type="arabicPeriod"/>
            </a:pPr>
            <a:r>
              <a:rPr lang="fr-FR" sz="2670" spc="-1" dirty="0">
                <a:solidFill>
                  <a:schemeClr val="bg1">
                    <a:lumMod val="75000"/>
                  </a:schemeClr>
                </a:solidFill>
              </a:rPr>
              <a:t>Introduction</a:t>
            </a:r>
          </a:p>
          <a:p>
            <a:pPr marL="622350" indent="-514350">
              <a:spcBef>
                <a:spcPts val="938"/>
              </a:spcBef>
              <a:buSzPct val="100000"/>
              <a:buFont typeface="+mj-lt"/>
              <a:buAutoNum type="arabicPeriod"/>
            </a:pPr>
            <a:r>
              <a:rPr lang="fr-FR" sz="2670" spc="-1" dirty="0">
                <a:solidFill>
                  <a:schemeClr val="bg1">
                    <a:lumMod val="75000"/>
                  </a:schemeClr>
                </a:solidFill>
              </a:rPr>
              <a:t>Définition </a:t>
            </a:r>
          </a:p>
          <a:p>
            <a:pPr marL="622350" indent="-514350">
              <a:spcBef>
                <a:spcPts val="938"/>
              </a:spcBef>
              <a:buSzPct val="100000"/>
              <a:buFont typeface="+mj-lt"/>
              <a:buAutoNum type="arabicPeriod"/>
            </a:pPr>
            <a:r>
              <a:rPr lang="fr-FR" sz="2670" spc="-1" dirty="0">
                <a:solidFill>
                  <a:schemeClr val="bg1">
                    <a:lumMod val="75000"/>
                  </a:schemeClr>
                </a:solidFill>
              </a:rPr>
              <a:t>Types des arbres</a:t>
            </a:r>
          </a:p>
          <a:p>
            <a:pPr marL="1079550" lvl="1" indent="-514350">
              <a:spcBef>
                <a:spcPts val="938"/>
              </a:spcBef>
              <a:buSzPct val="100000"/>
              <a:buFont typeface="+mj-lt"/>
              <a:buAutoNum type="arabicPeriod"/>
            </a:pPr>
            <a:r>
              <a:rPr lang="fr-FR" sz="2670" spc="-1" dirty="0">
                <a:solidFill>
                  <a:schemeClr val="bg1">
                    <a:lumMod val="75000"/>
                  </a:schemeClr>
                </a:solidFill>
              </a:rPr>
              <a:t>Arbres généraux</a:t>
            </a:r>
          </a:p>
          <a:p>
            <a:pPr marL="1079550" lvl="1" indent="-514350">
              <a:spcBef>
                <a:spcPts val="938"/>
              </a:spcBef>
              <a:buSzPct val="100000"/>
              <a:buFont typeface="+mj-lt"/>
              <a:buAutoNum type="arabicPeriod"/>
            </a:pPr>
            <a:r>
              <a:rPr lang="fr-FR" sz="2670" spc="-1" dirty="0">
                <a:solidFill>
                  <a:schemeClr val="bg1">
                    <a:lumMod val="75000"/>
                  </a:schemeClr>
                </a:solidFill>
              </a:rPr>
              <a:t>Forêts </a:t>
            </a:r>
          </a:p>
          <a:p>
            <a:pPr marL="1079550" lvl="1" indent="-514350">
              <a:spcBef>
                <a:spcPts val="938"/>
              </a:spcBef>
              <a:buSzPct val="100000"/>
              <a:buFont typeface="+mj-lt"/>
              <a:buAutoNum type="arabicPeriod"/>
            </a:pPr>
            <a:r>
              <a:rPr lang="fr-FR" sz="2670" spc="-1" dirty="0">
                <a:solidFill>
                  <a:schemeClr val="bg1">
                    <a:lumMod val="75000"/>
                  </a:schemeClr>
                </a:solidFill>
              </a:rPr>
              <a:t>Arbres binaires</a:t>
            </a:r>
          </a:p>
          <a:p>
            <a:pPr marL="1536750" lvl="2" indent="-514350">
              <a:spcBef>
                <a:spcPts val="938"/>
              </a:spcBef>
              <a:buSzPct val="100000"/>
              <a:buFont typeface="+mj-lt"/>
              <a:buAutoNum type="arabicPeriod"/>
            </a:pPr>
            <a:r>
              <a:rPr lang="fr-FR" sz="2670" spc="-1" dirty="0">
                <a:solidFill>
                  <a:schemeClr val="bg1">
                    <a:lumMod val="75000"/>
                  </a:schemeClr>
                </a:solidFill>
              </a:rPr>
              <a:t>Arbres binaires complets</a:t>
            </a:r>
          </a:p>
          <a:p>
            <a:pPr marL="1536750" lvl="2" indent="-514350">
              <a:spcBef>
                <a:spcPts val="938"/>
              </a:spcBef>
              <a:buSzPct val="100000"/>
              <a:buFont typeface="+mj-lt"/>
              <a:buAutoNum type="arabicPeriod"/>
            </a:pPr>
            <a:r>
              <a:rPr lang="fr-FR" sz="2670" spc="-1" dirty="0">
                <a:solidFill>
                  <a:srgbClr val="000000"/>
                </a:solidFill>
              </a:rPr>
              <a:t>Arbres de recherche binaire</a:t>
            </a:r>
          </a:p>
          <a:p>
            <a:pPr marL="1536750" lvl="2" indent="-514350">
              <a:spcBef>
                <a:spcPts val="938"/>
              </a:spcBef>
              <a:buSzPct val="100000"/>
              <a:buFont typeface="+mj-lt"/>
              <a:buAutoNum type="arabicPeriod"/>
            </a:pPr>
            <a:r>
              <a:rPr lang="fr-FR" sz="2670" spc="-1" dirty="0">
                <a:solidFill>
                  <a:srgbClr val="000000"/>
                </a:solidFill>
              </a:rPr>
              <a:t>Arbres d'expression</a:t>
            </a:r>
          </a:p>
          <a:p>
            <a:pPr marL="1079550" lvl="1" indent="-514350">
              <a:spcBef>
                <a:spcPts val="938"/>
              </a:spcBef>
              <a:buSzPct val="100000"/>
              <a:buFont typeface="+mj-lt"/>
              <a:buAutoNum type="arabicPeriod"/>
            </a:pPr>
            <a:r>
              <a:rPr lang="fr-FR" sz="2670" spc="-1" dirty="0">
                <a:solidFill>
                  <a:srgbClr val="000000"/>
                </a:solidFill>
              </a:rPr>
              <a:t>Créer un arbre binaire à partir d'un arbre général</a:t>
            </a:r>
          </a:p>
          <a:p>
            <a:pPr marL="1079550" lvl="1" indent="-514350">
              <a:spcBef>
                <a:spcPts val="938"/>
              </a:spcBef>
              <a:buSzPct val="100000"/>
              <a:buFont typeface="+mj-lt"/>
              <a:buAutoNum type="arabicPeriod"/>
            </a:pPr>
            <a:r>
              <a:rPr lang="fr-FR" sz="2670" spc="-1" dirty="0">
                <a:solidFill>
                  <a:srgbClr val="000000"/>
                </a:solidFill>
              </a:rPr>
              <a:t>Parcours d'un arbre binaire</a:t>
            </a:r>
          </a:p>
          <a:p>
            <a:pPr marL="1536750" lvl="2" indent="-514350">
              <a:spcBef>
                <a:spcPts val="938"/>
              </a:spcBef>
              <a:buSzPct val="100000"/>
              <a:buFont typeface="+mj-lt"/>
              <a:buAutoNum type="arabicPeriod"/>
            </a:pPr>
            <a:r>
              <a:rPr lang="fr-FR" sz="2670" spc="-1" dirty="0">
                <a:solidFill>
                  <a:srgbClr val="000000"/>
                </a:solidFill>
              </a:rPr>
              <a:t>Parcours préfixe (</a:t>
            </a:r>
            <a:r>
              <a:rPr lang="fr-FR" sz="2670" spc="-1" dirty="0" err="1">
                <a:solidFill>
                  <a:srgbClr val="000000"/>
                </a:solidFill>
              </a:rPr>
              <a:t>pre-order</a:t>
            </a:r>
            <a:r>
              <a:rPr lang="fr-FR" sz="2670" spc="-1" dirty="0">
                <a:solidFill>
                  <a:srgbClr val="000000"/>
                </a:solidFill>
              </a:rPr>
              <a:t>)</a:t>
            </a:r>
          </a:p>
          <a:p>
            <a:pPr marL="1536750" lvl="2" indent="-514350">
              <a:spcBef>
                <a:spcPts val="938"/>
              </a:spcBef>
              <a:buSzPct val="100000"/>
              <a:buFont typeface="+mj-lt"/>
              <a:buAutoNum type="arabicPeriod"/>
            </a:pPr>
            <a:r>
              <a:rPr lang="fr-FR" sz="2670" spc="-1" dirty="0">
                <a:solidFill>
                  <a:srgbClr val="000000"/>
                </a:solidFill>
              </a:rPr>
              <a:t>Parcours infixe (in-</a:t>
            </a:r>
            <a:r>
              <a:rPr lang="fr-FR" sz="2670" spc="-1" dirty="0" err="1">
                <a:solidFill>
                  <a:srgbClr val="000000"/>
                </a:solidFill>
              </a:rPr>
              <a:t>order</a:t>
            </a:r>
            <a:r>
              <a:rPr lang="fr-FR" sz="2670" spc="-1" dirty="0">
                <a:solidFill>
                  <a:srgbClr val="000000"/>
                </a:solidFill>
              </a:rPr>
              <a:t>)</a:t>
            </a:r>
          </a:p>
          <a:p>
            <a:pPr marL="1536750" lvl="2" indent="-514350">
              <a:spcBef>
                <a:spcPts val="938"/>
              </a:spcBef>
              <a:buSzPct val="100000"/>
              <a:buFont typeface="+mj-lt"/>
              <a:buAutoNum type="arabicPeriod"/>
            </a:pPr>
            <a:r>
              <a:rPr lang="fr-FR" sz="2670" spc="-1" dirty="0">
                <a:solidFill>
                  <a:srgbClr val="000000"/>
                </a:solidFill>
              </a:rPr>
              <a:t>Parcours postfixe (post-</a:t>
            </a:r>
            <a:r>
              <a:rPr lang="fr-FR" sz="2670" spc="-1" dirty="0" err="1">
                <a:solidFill>
                  <a:srgbClr val="000000"/>
                </a:solidFill>
              </a:rPr>
              <a:t>order</a:t>
            </a:r>
            <a:r>
              <a:rPr lang="fr-FR" sz="2670" spc="-1" dirty="0">
                <a:solidFill>
                  <a:srgbClr val="000000"/>
                </a:solidFill>
              </a:rPr>
              <a:t>)</a:t>
            </a:r>
          </a:p>
          <a:p>
            <a:pPr marL="1536750" lvl="2" indent="-514350">
              <a:spcBef>
                <a:spcPts val="938"/>
              </a:spcBef>
              <a:buSzPct val="100000"/>
              <a:buFont typeface="+mj-lt"/>
              <a:buAutoNum type="arabicPeriod"/>
            </a:pPr>
            <a:r>
              <a:rPr lang="fr-FR" sz="2670" spc="-1" dirty="0">
                <a:solidFill>
                  <a:srgbClr val="000000"/>
                </a:solidFill>
              </a:rPr>
              <a:t>Parcours en largeur (BFS)</a:t>
            </a:r>
          </a:p>
        </p:txBody>
      </p:sp>
    </p:spTree>
    <p:extLst>
      <p:ext uri="{BB962C8B-B14F-4D97-AF65-F5344CB8AC3E}">
        <p14:creationId xmlns:p14="http://schemas.microsoft.com/office/powerpoint/2010/main" val="199942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de recherche binaire</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b="1" spc="-1" dirty="0">
                <a:solidFill>
                  <a:srgbClr val="000000"/>
                </a:solidFill>
              </a:rPr>
              <a:t>Rappel : Arbre binaire</a:t>
            </a:r>
          </a:p>
          <a:p>
            <a:pPr marL="108000" algn="just">
              <a:spcBef>
                <a:spcPts val="938"/>
              </a:spcBef>
              <a:buSzPct val="100000"/>
            </a:pPr>
            <a:r>
              <a:rPr lang="fr-FR" sz="2670" spc="-1" dirty="0">
                <a:solidFill>
                  <a:srgbClr val="000000"/>
                </a:solidFill>
              </a:rPr>
              <a:t>Un arbre binaire est une structure de données qui est définie comme une collection d’éléments appelés nœuds. Dans un arbre binaire l’élément supérieur est appelé le nœud racine et </a:t>
            </a:r>
            <a:r>
              <a:rPr lang="fr-FR" sz="2670" b="1" spc="-1" dirty="0">
                <a:solidFill>
                  <a:srgbClr val="000000"/>
                </a:solidFill>
              </a:rPr>
              <a:t>chaque nœud a 0, 1, ou au plus 2 enfants</a:t>
            </a:r>
            <a:r>
              <a:rPr lang="fr-FR" sz="2670" spc="-1" dirty="0">
                <a:solidFill>
                  <a:srgbClr val="000000"/>
                </a:solidFill>
              </a:rPr>
              <a:t>.</a:t>
            </a:r>
          </a:p>
          <a:p>
            <a:pPr marL="108000" algn="just">
              <a:spcBef>
                <a:spcPts val="938"/>
              </a:spcBef>
              <a:buSzPct val="100000"/>
            </a:pPr>
            <a:r>
              <a:rPr lang="fr-FR" sz="2670" b="1" spc="-1" dirty="0">
                <a:solidFill>
                  <a:srgbClr val="000000"/>
                </a:solidFill>
              </a:rPr>
              <a:t>Arbres de recherche binaire</a:t>
            </a:r>
          </a:p>
          <a:p>
            <a:pPr marL="108000" algn="just">
              <a:spcBef>
                <a:spcPts val="938"/>
              </a:spcBef>
              <a:buSzPct val="100000"/>
            </a:pPr>
            <a:r>
              <a:rPr lang="fr-FR" sz="2670" spc="-1" dirty="0">
                <a:solidFill>
                  <a:srgbClr val="000000"/>
                </a:solidFill>
              </a:rPr>
              <a:t>Un arbre de recherche binaire, également connu sous le nom d’</a:t>
            </a:r>
            <a:r>
              <a:rPr lang="fr-FR" sz="2670" b="1" spc="-1" dirty="0">
                <a:solidFill>
                  <a:srgbClr val="000000"/>
                </a:solidFill>
              </a:rPr>
              <a:t>arbre binaire ordonné</a:t>
            </a:r>
            <a:r>
              <a:rPr lang="fr-FR" sz="2670" spc="-1" dirty="0">
                <a:solidFill>
                  <a:srgbClr val="000000"/>
                </a:solidFill>
              </a:rPr>
              <a:t>, est une variante de l’arbre binaire dans lequel les nœuds sont disposés dans un </a:t>
            </a:r>
            <a:r>
              <a:rPr lang="fr-FR" sz="2670" b="1" spc="-1" dirty="0">
                <a:solidFill>
                  <a:srgbClr val="000000"/>
                </a:solidFill>
              </a:rPr>
              <a:t>ordre particulier</a:t>
            </a:r>
            <a:r>
              <a:rPr lang="fr-FR" sz="2670" spc="-1" dirty="0">
                <a:solidFill>
                  <a:srgbClr val="000000"/>
                </a:solidFill>
              </a:rPr>
              <a:t>. </a:t>
            </a:r>
          </a:p>
          <a:p>
            <a:pPr marL="108000" algn="just">
              <a:spcBef>
                <a:spcPts val="938"/>
              </a:spcBef>
              <a:buSzPct val="100000"/>
            </a:pPr>
            <a:r>
              <a:rPr lang="fr-FR" sz="2670" spc="-1" dirty="0">
                <a:solidFill>
                  <a:srgbClr val="000000"/>
                </a:solidFill>
              </a:rPr>
              <a:t> </a:t>
            </a:r>
          </a:p>
        </p:txBody>
      </p:sp>
    </p:spTree>
    <p:extLst>
      <p:ext uri="{BB962C8B-B14F-4D97-AF65-F5344CB8AC3E}">
        <p14:creationId xmlns:p14="http://schemas.microsoft.com/office/powerpoint/2010/main" val="110956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d'expression</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Les arbres binaires sont largement utilisés pour stocker les expressions algébriques. Par exemple, considérez l’expression algébrique donnée comme :</a:t>
            </a:r>
          </a:p>
          <a:p>
            <a:pPr marL="108000" algn="just">
              <a:spcBef>
                <a:spcPts val="938"/>
              </a:spcBef>
              <a:buSzPct val="100000"/>
            </a:pPr>
            <a:endParaRPr lang="fr-FR" sz="2670" spc="-1" dirty="0">
              <a:solidFill>
                <a:srgbClr val="000000"/>
              </a:solidFill>
            </a:endParaRPr>
          </a:p>
          <a:p>
            <a:pPr marL="108000" algn="ctr">
              <a:spcBef>
                <a:spcPts val="938"/>
              </a:spcBef>
              <a:buSzPct val="100000"/>
            </a:pPr>
            <a:r>
              <a:rPr lang="fr-FR" sz="2670" b="1" spc="-1" dirty="0" err="1">
                <a:solidFill>
                  <a:srgbClr val="000000"/>
                </a:solidFill>
              </a:rPr>
              <a:t>Exp</a:t>
            </a:r>
            <a:r>
              <a:rPr lang="fr-FR" sz="2670" b="1" spc="-1" dirty="0">
                <a:solidFill>
                  <a:srgbClr val="000000"/>
                </a:solidFill>
              </a:rPr>
              <a:t> = (a – b) + (c * d)</a:t>
            </a:r>
          </a:p>
          <a:p>
            <a:pPr marL="108000" algn="just">
              <a:spcBef>
                <a:spcPts val="938"/>
              </a:spcBef>
              <a:buSzPct val="100000"/>
            </a:pPr>
            <a:endParaRPr lang="fr-FR" sz="2670" spc="-1" dirty="0">
              <a:solidFill>
                <a:srgbClr val="000000"/>
              </a:solidFill>
            </a:endParaRPr>
          </a:p>
        </p:txBody>
      </p:sp>
      <p:pic>
        <p:nvPicPr>
          <p:cNvPr id="7" name="Image 6">
            <a:extLst>
              <a:ext uri="{FF2B5EF4-FFF2-40B4-BE49-F238E27FC236}">
                <a16:creationId xmlns:a16="http://schemas.microsoft.com/office/drawing/2014/main" id="{58B12364-81D4-419B-86CA-16EDD767B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514" y="3779837"/>
            <a:ext cx="3226669" cy="2449878"/>
          </a:xfrm>
          <a:prstGeom prst="rect">
            <a:avLst/>
          </a:prstGeom>
        </p:spPr>
      </p:pic>
    </p:spTree>
    <p:extLst>
      <p:ext uri="{BB962C8B-B14F-4D97-AF65-F5344CB8AC3E}">
        <p14:creationId xmlns:p14="http://schemas.microsoft.com/office/powerpoint/2010/main" val="198439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Les règles de conversion d’un arbre général en arbre binaire sont données ci-dessous. Notez qu’un arbre général est converti en arbre binaire et non en arbre de recherche binaire</a:t>
            </a:r>
            <a:r>
              <a:rPr lang="fr-FR" sz="2800" dirty="0"/>
              <a:t>.</a:t>
            </a:r>
          </a:p>
          <a:p>
            <a:pPr algn="just"/>
            <a:endParaRPr lang="fr-FR" sz="1400" dirty="0"/>
          </a:p>
          <a:p>
            <a:pPr algn="ctr"/>
            <a:r>
              <a:rPr lang="fr-FR" sz="2400" b="1" dirty="0"/>
              <a:t>Règle 1: </a:t>
            </a:r>
            <a:r>
              <a:rPr lang="fr-FR" sz="2400" dirty="0"/>
              <a:t>Racine de l’arbre binaire </a:t>
            </a:r>
            <a:r>
              <a:rPr lang="fr-FR" sz="2400" b="1" dirty="0"/>
              <a:t>=</a:t>
            </a:r>
            <a:r>
              <a:rPr lang="fr-FR" sz="2400" dirty="0"/>
              <a:t> Racine de l’arbre général</a:t>
            </a:r>
          </a:p>
          <a:p>
            <a:pPr algn="ctr"/>
            <a:r>
              <a:rPr lang="fr-FR" sz="2400" b="1" dirty="0"/>
              <a:t>Règle 2:</a:t>
            </a:r>
            <a:r>
              <a:rPr lang="fr-FR" sz="2400" dirty="0"/>
              <a:t> Fils gauche d’un nœud dans l’arbre binaire </a:t>
            </a:r>
            <a:r>
              <a:rPr lang="fr-FR" sz="2400" b="1" dirty="0"/>
              <a:t>=</a:t>
            </a:r>
            <a:r>
              <a:rPr lang="fr-FR" sz="2400" dirty="0"/>
              <a:t> Fils le plus à gauche du nœud dans l’arbre général</a:t>
            </a:r>
          </a:p>
          <a:p>
            <a:pPr algn="ctr"/>
            <a:r>
              <a:rPr lang="fr-FR" sz="2400" b="1" dirty="0"/>
              <a:t>Règle 3:</a:t>
            </a:r>
            <a:r>
              <a:rPr lang="fr-FR" sz="2400" dirty="0"/>
              <a:t> Fis droit d’un nœud dans l’arbre binaire </a:t>
            </a:r>
            <a:r>
              <a:rPr lang="fr-FR" sz="2400" b="1" dirty="0"/>
              <a:t>=</a:t>
            </a:r>
            <a:r>
              <a:rPr lang="fr-FR" sz="2400" dirty="0"/>
              <a:t> « Frère » droit du nœud dans l’arbre général </a:t>
            </a:r>
          </a:p>
          <a:p>
            <a:pPr algn="just"/>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D40A1A1A-C66C-4389-8D39-692DD08E0589}"/>
              </a:ext>
            </a:extLst>
          </p:cNvPr>
          <p:cNvPicPr>
            <a:picLocks noChangeAspect="1"/>
          </p:cNvPicPr>
          <p:nvPr/>
        </p:nvPicPr>
        <p:blipFill>
          <a:blip r:embed="rId3"/>
          <a:stretch>
            <a:fillRect/>
          </a:stretch>
        </p:blipFill>
        <p:spPr>
          <a:xfrm>
            <a:off x="3147886" y="4524851"/>
            <a:ext cx="3784852" cy="2733504"/>
          </a:xfrm>
          <a:prstGeom prst="rect">
            <a:avLst/>
          </a:prstGeom>
        </p:spPr>
      </p:pic>
    </p:spTree>
    <p:extLst>
      <p:ext uri="{BB962C8B-B14F-4D97-AF65-F5344CB8AC3E}">
        <p14:creationId xmlns:p14="http://schemas.microsoft.com/office/powerpoint/2010/main" val="201617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1: Nœud A est la racine de l’arbre général, il sera donc aussi la racine de l’arbre binaire. </a:t>
            </a:r>
          </a:p>
          <a:p>
            <a:pPr algn="just"/>
            <a:endParaRPr lang="fr-FR" sz="2400" dirty="0"/>
          </a:p>
          <a:p>
            <a:pPr algn="just"/>
            <a:endParaRPr lang="fr-FR" sz="2400" dirty="0"/>
          </a:p>
          <a:p>
            <a:pPr algn="just"/>
            <a:endParaRPr lang="fr-FR" sz="2400" dirty="0"/>
          </a:p>
          <a:p>
            <a:pPr algn="just"/>
            <a:r>
              <a:rPr lang="fr-FR" sz="2800" dirty="0"/>
              <a:t>Étape 2: Le nœud fils gauche du nœud A est le nœud fils le plus à gauche du nœud A dans l’arbre général et le fils droit du nœud A est le ‘’frère’’ droit du nœud A dans l’arbre général. Puisque le nœud A n’a pas de frère droit dans l’arbre général, il n’a pas d’enfant droit dans l’arbre binaire. </a:t>
            </a:r>
            <a:endParaRPr lang="fr-FR" sz="3200" dirty="0"/>
          </a:p>
          <a:p>
            <a:pPr algn="just"/>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a:extLst>
              <a:ext uri="{FF2B5EF4-FFF2-40B4-BE49-F238E27FC236}">
                <a16:creationId xmlns:a16="http://schemas.microsoft.com/office/drawing/2014/main" id="{2489CDEB-7C50-4AA4-842A-1D1FE0837351}"/>
              </a:ext>
            </a:extLst>
          </p:cNvPr>
          <p:cNvPicPr>
            <a:picLocks noChangeAspect="1"/>
          </p:cNvPicPr>
          <p:nvPr/>
        </p:nvPicPr>
        <p:blipFill>
          <a:blip r:embed="rId3"/>
          <a:stretch>
            <a:fillRect/>
          </a:stretch>
        </p:blipFill>
        <p:spPr>
          <a:xfrm>
            <a:off x="4003924" y="1904666"/>
            <a:ext cx="1036388" cy="1099199"/>
          </a:xfrm>
          <a:prstGeom prst="rect">
            <a:avLst/>
          </a:prstGeom>
        </p:spPr>
      </p:pic>
      <p:pic>
        <p:nvPicPr>
          <p:cNvPr id="8" name="Image 7">
            <a:extLst>
              <a:ext uri="{FF2B5EF4-FFF2-40B4-BE49-F238E27FC236}">
                <a16:creationId xmlns:a16="http://schemas.microsoft.com/office/drawing/2014/main" id="{6C471A17-0601-45F7-809F-140C5054DCDD}"/>
              </a:ext>
            </a:extLst>
          </p:cNvPr>
          <p:cNvPicPr>
            <a:picLocks noChangeAspect="1"/>
          </p:cNvPicPr>
          <p:nvPr/>
        </p:nvPicPr>
        <p:blipFill>
          <a:blip r:embed="rId4"/>
          <a:stretch>
            <a:fillRect/>
          </a:stretch>
        </p:blipFill>
        <p:spPr>
          <a:xfrm>
            <a:off x="3773193" y="5399791"/>
            <a:ext cx="1497849" cy="1770185"/>
          </a:xfrm>
          <a:prstGeom prst="rect">
            <a:avLst/>
          </a:prstGeom>
        </p:spPr>
      </p:pic>
    </p:spTree>
    <p:extLst>
      <p:ext uri="{BB962C8B-B14F-4D97-AF65-F5344CB8AC3E}">
        <p14:creationId xmlns:p14="http://schemas.microsoft.com/office/powerpoint/2010/main" val="403059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3: Maintenant traitons le nœud B. Le fils gauche de B est E et son fils droit est C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a:extLst>
              <a:ext uri="{FF2B5EF4-FFF2-40B4-BE49-F238E27FC236}">
                <a16:creationId xmlns:a16="http://schemas.microsoft.com/office/drawing/2014/main" id="{72158CFE-5C93-46EC-9683-BD7A41309A81}"/>
              </a:ext>
            </a:extLst>
          </p:cNvPr>
          <p:cNvPicPr>
            <a:picLocks noChangeAspect="1"/>
          </p:cNvPicPr>
          <p:nvPr/>
        </p:nvPicPr>
        <p:blipFill>
          <a:blip r:embed="rId3"/>
          <a:stretch>
            <a:fillRect/>
          </a:stretch>
        </p:blipFill>
        <p:spPr>
          <a:xfrm>
            <a:off x="4010400" y="2557127"/>
            <a:ext cx="2059824" cy="2808851"/>
          </a:xfrm>
          <a:prstGeom prst="rect">
            <a:avLst/>
          </a:prstGeom>
        </p:spPr>
      </p:pic>
    </p:spTree>
    <p:extLst>
      <p:ext uri="{BB962C8B-B14F-4D97-AF65-F5344CB8AC3E}">
        <p14:creationId xmlns:p14="http://schemas.microsoft.com/office/powerpoint/2010/main" val="13952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4: Maintenant traitons le nœud C. Le fils gauche de C est F (le fils plus à gauche) et son fils droit est D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4018C1F9-D2FF-4F6F-B93D-B2B53917B69D}"/>
              </a:ext>
            </a:extLst>
          </p:cNvPr>
          <p:cNvPicPr>
            <a:picLocks noChangeAspect="1"/>
          </p:cNvPicPr>
          <p:nvPr/>
        </p:nvPicPr>
        <p:blipFill>
          <a:blip r:embed="rId3"/>
          <a:stretch>
            <a:fillRect/>
          </a:stretch>
        </p:blipFill>
        <p:spPr>
          <a:xfrm>
            <a:off x="3916867" y="2372141"/>
            <a:ext cx="2207963" cy="3654559"/>
          </a:xfrm>
          <a:prstGeom prst="rect">
            <a:avLst/>
          </a:prstGeom>
        </p:spPr>
      </p:pic>
    </p:spTree>
    <p:extLst>
      <p:ext uri="{BB962C8B-B14F-4D97-AF65-F5344CB8AC3E}">
        <p14:creationId xmlns:p14="http://schemas.microsoft.com/office/powerpoint/2010/main" val="3581244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47744</TotalTime>
  <Words>1278</Words>
  <Application>Microsoft Office PowerPoint</Application>
  <PresentationFormat>Personnalisé</PresentationFormat>
  <Paragraphs>139</Paragraphs>
  <Slides>21</Slides>
  <Notes>21</Notes>
  <HiddenSlides>0</HiddenSlides>
  <MMClips>0</MMClips>
  <ScaleCrop>false</ScaleCrop>
  <HeadingPairs>
    <vt:vector size="6" baseType="variant">
      <vt:variant>
        <vt:lpstr>Polices utilisées</vt:lpstr>
      </vt:variant>
      <vt:variant>
        <vt:i4>8</vt:i4>
      </vt:variant>
      <vt:variant>
        <vt:lpstr>Thème</vt:lpstr>
      </vt:variant>
      <vt:variant>
        <vt:i4>4</vt:i4>
      </vt:variant>
      <vt:variant>
        <vt:lpstr>Titres des diapositives</vt:lpstr>
      </vt:variant>
      <vt:variant>
        <vt:i4>21</vt:i4>
      </vt:variant>
    </vt:vector>
  </HeadingPairs>
  <TitlesOfParts>
    <vt:vector size="33" baseType="lpstr">
      <vt:lpstr>Arial</vt:lpstr>
      <vt:lpstr>Calibri</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Abderrahmane Maaradji</cp:lastModifiedBy>
  <cp:revision>437</cp:revision>
  <dcterms:created xsi:type="dcterms:W3CDTF">2019-12-04T12:27:05Z</dcterms:created>
  <dcterms:modified xsi:type="dcterms:W3CDTF">2021-05-25T04:51:44Z</dcterms:modified>
  <cp:contentStatus/>
  <dc:language>fr-FR</dc:language>
</cp:coreProperties>
</file>