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 id="2147483674" r:id="rId3"/>
    <p:sldMasterId id="2147483687" r:id="rId4"/>
  </p:sldMasterIdLst>
  <p:notesMasterIdLst>
    <p:notesMasterId r:id="rId37"/>
  </p:notesMasterIdLst>
  <p:sldIdLst>
    <p:sldId id="256" r:id="rId5"/>
    <p:sldId id="365" r:id="rId6"/>
    <p:sldId id="498" r:id="rId7"/>
    <p:sldId id="491" r:id="rId8"/>
    <p:sldId id="521" r:id="rId9"/>
    <p:sldId id="446" r:id="rId10"/>
    <p:sldId id="517" r:id="rId11"/>
    <p:sldId id="528" r:id="rId12"/>
    <p:sldId id="518" r:id="rId13"/>
    <p:sldId id="529" r:id="rId14"/>
    <p:sldId id="519" r:id="rId15"/>
    <p:sldId id="530" r:id="rId16"/>
    <p:sldId id="531" r:id="rId17"/>
    <p:sldId id="532" r:id="rId18"/>
    <p:sldId id="520" r:id="rId19"/>
    <p:sldId id="533" r:id="rId20"/>
    <p:sldId id="522" r:id="rId21"/>
    <p:sldId id="523" r:id="rId22"/>
    <p:sldId id="524" r:id="rId23"/>
    <p:sldId id="525" r:id="rId24"/>
    <p:sldId id="325" r:id="rId25"/>
    <p:sldId id="499" r:id="rId26"/>
    <p:sldId id="535" r:id="rId27"/>
    <p:sldId id="536" r:id="rId28"/>
    <p:sldId id="516" r:id="rId29"/>
    <p:sldId id="537" r:id="rId30"/>
    <p:sldId id="539" r:id="rId31"/>
    <p:sldId id="540" r:id="rId32"/>
    <p:sldId id="541" r:id="rId33"/>
    <p:sldId id="543" r:id="rId34"/>
    <p:sldId id="544" r:id="rId35"/>
    <p:sldId id="545" r:id="rId36"/>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20" autoAdjust="0"/>
    <p:restoredTop sz="75375" autoAdjust="0"/>
  </p:normalViewPr>
  <p:slideViewPr>
    <p:cSldViewPr snapToGrid="0" showGuides="1">
      <p:cViewPr varScale="1">
        <p:scale>
          <a:sx n="104" d="100"/>
          <a:sy n="104" d="100"/>
        </p:scale>
        <p:origin x="1680" y="114"/>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a:solidFill>
          <a:schemeClr val="accent2"/>
        </a:solidFill>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a:solidFill>
          <a:schemeClr val="accent2"/>
        </a:solidFill>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9C0F225B-B4B6-406E-973D-B2C862785501}" type="presOf" srcId="{9FD0BEF3-7069-44BE-8824-9B631EE43B6E}" destId="{840192C8-4F5F-4C8C-AF2F-6C849059EDB1}" srcOrd="0" destOrd="0" presId="urn:microsoft.com/office/officeart/2005/8/layout/hierarchy1"/>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01/06/2021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83868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344420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2691673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20990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1018961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51683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349423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3418448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3753771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33314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3467582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3711359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483632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4212992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1936796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2925760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1954813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733827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114676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65191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2796488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2954560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340428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4029848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81845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227904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393467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1519692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3273371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Abderrahmane Maaradji</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abderrahmane.maaradji@cyu.fr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CM14: Les </a:t>
            </a:r>
            <a:r>
              <a:rPr lang="fr-FR" sz="2670" b="0" strike="noStrike" spc="-1" dirty="0">
                <a:solidFill>
                  <a:srgbClr val="666666"/>
                </a:solidFill>
                <a:latin typeface="Arial"/>
                <a:ea typeface="Lucida Sans Unicode"/>
              </a:rPr>
              <a:t>arbres (3)</a:t>
            </a:r>
          </a:p>
        </p:txBody>
      </p:sp>
      <p:sp>
        <p:nvSpPr>
          <p:cNvPr id="4" name="TextShape 1">
            <a:extLst>
              <a:ext uri="{FF2B5EF4-FFF2-40B4-BE49-F238E27FC236}">
                <a16:creationId xmlns:a16="http://schemas.microsoft.com/office/drawing/2014/main" id="{8CAE4F75-F3C8-4C4E-AAD5-A26F446E8CB0}"/>
              </a:ext>
            </a:extLst>
          </p:cNvPr>
          <p:cNvSpPr txBox="1"/>
          <p:nvPr/>
        </p:nvSpPr>
        <p:spPr>
          <a:xfrm>
            <a:off x="1221562"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ZoneTexte 1">
            <a:extLst>
              <a:ext uri="{FF2B5EF4-FFF2-40B4-BE49-F238E27FC236}">
                <a16:creationId xmlns:a16="http://schemas.microsoft.com/office/drawing/2014/main" id="{D9F96601-51E1-4735-85D4-DDE120463946}"/>
              </a:ext>
            </a:extLst>
          </p:cNvPr>
          <p:cNvSpPr txBox="1"/>
          <p:nvPr/>
        </p:nvSpPr>
        <p:spPr>
          <a:xfrm>
            <a:off x="3719384" y="3731735"/>
            <a:ext cx="561372" cy="769441"/>
          </a:xfrm>
          <a:prstGeom prst="rect">
            <a:avLst/>
          </a:prstGeom>
          <a:noFill/>
        </p:spPr>
        <p:txBody>
          <a:bodyPr wrap="none" rtlCol="0">
            <a:spAutoFit/>
          </a:bodyPr>
          <a:lstStyle/>
          <a:p>
            <a:r>
              <a:rPr lang="fr-FR" sz="4400" dirty="0"/>
              <a:t>&amp;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Vérifier si nœud interne </a:t>
            </a:r>
          </a:p>
          <a:p>
            <a:pPr marL="889200" lvl="1" indent="-324000">
              <a:spcBef>
                <a:spcPts val="938"/>
              </a:spcBef>
              <a:buSzPct val="100000"/>
              <a:buBlip>
                <a:blip r:embed="rId3"/>
              </a:buBlip>
            </a:pPr>
            <a:r>
              <a:rPr lang="fr-FR" sz="2400" spc="-1" dirty="0">
                <a:solidFill>
                  <a:srgbClr val="000000"/>
                </a:solidFill>
              </a:rPr>
              <a:t>Cette fonction détermine si T est un nœud interne (un nœud interne est un nœud qui n’est pas une feuille)</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7975600"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bool</a:t>
            </a:r>
            <a:r>
              <a:rPr lang="fr-FR" sz="2400" dirty="0">
                <a:solidFill>
                  <a:srgbClr val="000000"/>
                </a:solidFill>
                <a:highlight>
                  <a:srgbClr val="FFFFFF"/>
                </a:highlight>
              </a:rPr>
              <a:t> </a:t>
            </a:r>
            <a:r>
              <a:rPr lang="fr-FR" sz="2400" dirty="0" err="1">
                <a:solidFill>
                  <a:srgbClr val="000000"/>
                </a:solidFill>
                <a:highlight>
                  <a:srgbClr val="FFFFFF"/>
                </a:highlight>
              </a:rPr>
              <a:t>IsInternalNode</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IsLeave</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241797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Hauteur de l’arbre </a:t>
            </a:r>
          </a:p>
          <a:p>
            <a:pPr marL="889200" lvl="1" indent="-324000">
              <a:spcBef>
                <a:spcPts val="938"/>
              </a:spcBef>
              <a:buSzPct val="100000"/>
              <a:buBlip>
                <a:blip r:embed="rId3"/>
              </a:buBlip>
            </a:pPr>
            <a:r>
              <a:rPr lang="fr-FR" sz="2400" spc="-1" dirty="0">
                <a:solidFill>
                  <a:srgbClr val="000000"/>
                </a:solidFill>
              </a:rPr>
              <a:t>Cette fonction retourne la hauteur de T (profondeur maximum de T)</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94869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unsigned</a:t>
            </a:r>
            <a:r>
              <a:rPr lang="fr-FR" sz="2400" dirty="0">
                <a:solidFill>
                  <a:srgbClr val="000000"/>
                </a:solidFill>
                <a:highlight>
                  <a:srgbClr val="FFFFFF"/>
                </a:highlight>
              </a:rPr>
              <a:t> </a:t>
            </a:r>
            <a:r>
              <a:rPr lang="fr-FR" sz="2400" dirty="0" err="1">
                <a:solidFill>
                  <a:srgbClr val="000000"/>
                </a:solidFill>
                <a:highlight>
                  <a:srgbClr val="FFFFFF"/>
                </a:highlight>
              </a:rPr>
              <a:t>Height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return</a:t>
            </a:r>
            <a:r>
              <a:rPr lang="en-US" sz="2400" dirty="0">
                <a:solidFill>
                  <a:srgbClr val="000000"/>
                </a:solidFill>
                <a:highlight>
                  <a:srgbClr val="FFFFFF"/>
                </a:highlight>
              </a:rPr>
              <a:t> </a:t>
            </a:r>
            <a:r>
              <a:rPr lang="en-US" sz="2400" dirty="0">
                <a:solidFill>
                  <a:srgbClr val="FF8000"/>
                </a:solidFill>
                <a:highlight>
                  <a:srgbClr val="FFFFFF"/>
                </a:highlight>
              </a:rPr>
              <a:t>1</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max</a:t>
            </a:r>
            <a:r>
              <a:rPr lang="en-US" sz="2400" b="1" dirty="0">
                <a:solidFill>
                  <a:srgbClr val="000080"/>
                </a:solidFill>
                <a:highlight>
                  <a:srgbClr val="FFFFFF"/>
                </a:highlight>
              </a:rPr>
              <a:t>(</a:t>
            </a:r>
            <a:r>
              <a:rPr lang="en-US" sz="2400" dirty="0">
                <a:solidFill>
                  <a:srgbClr val="000000"/>
                </a:solidFill>
                <a:highlight>
                  <a:srgbClr val="FFFFFF"/>
                </a:highlight>
              </a:rPr>
              <a:t> Height</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Height</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p:txBody>
      </p:sp>
    </p:spTree>
    <p:extLst>
      <p:ext uri="{BB962C8B-B14F-4D97-AF65-F5344CB8AC3E}">
        <p14:creationId xmlns:p14="http://schemas.microsoft.com/office/powerpoint/2010/main" val="249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Le nombre de nœuds  </a:t>
            </a:r>
          </a:p>
          <a:p>
            <a:pPr marL="889200" lvl="1" indent="-324000">
              <a:spcBef>
                <a:spcPts val="938"/>
              </a:spcBef>
              <a:buSzPct val="100000"/>
              <a:buBlip>
                <a:blip r:embed="rId3"/>
              </a:buBlip>
            </a:pPr>
            <a:r>
              <a:rPr lang="fr-FR" sz="2400" spc="-1" dirty="0">
                <a:solidFill>
                  <a:srgbClr val="000000"/>
                </a:solidFill>
              </a:rPr>
              <a:t>Cette fonction retourne le nombre de nœud de T</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4" y="2805872"/>
            <a:ext cx="8981915"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unsigned</a:t>
            </a:r>
            <a:r>
              <a:rPr lang="fr-FR" sz="2400" dirty="0">
                <a:solidFill>
                  <a:srgbClr val="000000"/>
                </a:solidFill>
                <a:highlight>
                  <a:srgbClr val="FFFFFF"/>
                </a:highlight>
              </a:rPr>
              <a:t> </a:t>
            </a:r>
            <a:r>
              <a:rPr lang="fr-FR" sz="2400" dirty="0" err="1">
                <a:solidFill>
                  <a:srgbClr val="000000"/>
                </a:solidFill>
                <a:highlight>
                  <a:srgbClr val="FFFFFF"/>
                </a:highlight>
              </a:rPr>
              <a:t>NbNode</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return</a:t>
            </a:r>
            <a:r>
              <a:rPr lang="en-US" sz="2400" dirty="0">
                <a:solidFill>
                  <a:srgbClr val="000000"/>
                </a:solidFill>
                <a:highlight>
                  <a:srgbClr val="FFFFFF"/>
                </a:highlight>
              </a:rPr>
              <a:t> </a:t>
            </a:r>
            <a:r>
              <a:rPr lang="en-US" sz="2400" dirty="0">
                <a:solidFill>
                  <a:srgbClr val="FF8000"/>
                </a:solidFill>
                <a:highlight>
                  <a:srgbClr val="FFFFFF"/>
                </a:highlight>
              </a:rPr>
              <a:t>1</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NbNode</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NbNode</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370521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Le nombre de feuilles </a:t>
            </a:r>
          </a:p>
          <a:p>
            <a:pPr marL="889200" lvl="1" indent="-324000">
              <a:spcBef>
                <a:spcPts val="938"/>
              </a:spcBef>
              <a:buSzPct val="100000"/>
              <a:buBlip>
                <a:blip r:embed="rId3"/>
              </a:buBlip>
            </a:pPr>
            <a:r>
              <a:rPr lang="fr-FR" sz="2400" spc="-1" dirty="0">
                <a:solidFill>
                  <a:srgbClr val="000000"/>
                </a:solidFill>
              </a:rPr>
              <a:t>Cette fonction détermine le nombre de feuilles de T</a:t>
            </a: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4" y="2805872"/>
            <a:ext cx="8981915"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unsigned</a:t>
            </a:r>
            <a:r>
              <a:rPr lang="fr-FR" sz="2400" dirty="0">
                <a:solidFill>
                  <a:srgbClr val="000000"/>
                </a:solidFill>
                <a:highlight>
                  <a:srgbClr val="FFFFFF"/>
                </a:highlight>
              </a:rPr>
              <a:t> </a:t>
            </a:r>
            <a:r>
              <a:rPr lang="fr-FR" sz="2400" dirty="0" err="1">
                <a:solidFill>
                  <a:srgbClr val="000000"/>
                </a:solidFill>
                <a:highlight>
                  <a:srgbClr val="FFFFFF"/>
                </a:highlight>
              </a:rPr>
              <a:t>NbLeaves</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IsLeave</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return</a:t>
            </a:r>
            <a:r>
              <a:rPr lang="en-US" sz="2400" dirty="0">
                <a:solidFill>
                  <a:srgbClr val="000000"/>
                </a:solidFill>
                <a:highlight>
                  <a:srgbClr val="FFFFFF"/>
                </a:highlight>
              </a:rPr>
              <a:t> </a:t>
            </a:r>
            <a:r>
              <a:rPr lang="en-US" sz="2400" dirty="0" err="1">
                <a:solidFill>
                  <a:srgbClr val="000000"/>
                </a:solidFill>
                <a:highlight>
                  <a:srgbClr val="FFFFFF"/>
                </a:highlight>
              </a:rPr>
              <a:t>NbLeaves</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NbLeaves</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62569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Le nombre de nœuds internes </a:t>
            </a:r>
          </a:p>
          <a:p>
            <a:pPr marL="889200" lvl="1" indent="-324000">
              <a:spcBef>
                <a:spcPts val="938"/>
              </a:spcBef>
              <a:buSzPct val="100000"/>
              <a:buBlip>
                <a:blip r:embed="rId3"/>
              </a:buBlip>
            </a:pPr>
            <a:r>
              <a:rPr lang="fr-FR" sz="2400" spc="-1" dirty="0">
                <a:solidFill>
                  <a:srgbClr val="000000"/>
                </a:solidFill>
              </a:rPr>
              <a:t>Cette fonction détermine le nombre de nœuds internes de T</a:t>
            </a: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8893176"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unsigned</a:t>
            </a:r>
            <a:r>
              <a:rPr lang="fr-FR" sz="2400" dirty="0">
                <a:solidFill>
                  <a:srgbClr val="000000"/>
                </a:solidFill>
                <a:highlight>
                  <a:srgbClr val="FFFFFF"/>
                </a:highlight>
              </a:rPr>
              <a:t> </a:t>
            </a:r>
            <a:r>
              <a:rPr lang="fr-FR" sz="2400" dirty="0" err="1">
                <a:solidFill>
                  <a:srgbClr val="000000"/>
                </a:solidFill>
                <a:highlight>
                  <a:srgbClr val="FFFFFF"/>
                </a:highlight>
              </a:rPr>
              <a:t>NbInternalNode</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err="1">
                <a:solidFill>
                  <a:srgbClr val="000000"/>
                </a:solidFill>
                <a:highlight>
                  <a:srgbClr val="FFFFFF"/>
                </a:highlight>
              </a:rPr>
              <a:t>IsLeave</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return</a:t>
            </a:r>
            <a:r>
              <a:rPr lang="en-US" sz="2400" dirty="0">
                <a:solidFill>
                  <a:srgbClr val="000000"/>
                </a:solidFill>
                <a:highlight>
                  <a:srgbClr val="FFFFFF"/>
                </a:highlight>
              </a:rPr>
              <a:t> </a:t>
            </a:r>
            <a:r>
              <a:rPr lang="en-US" sz="2400" dirty="0">
                <a:solidFill>
                  <a:srgbClr val="FF8000"/>
                </a:solidFill>
                <a:highlight>
                  <a:srgbClr val="FFFFFF"/>
                </a:highlight>
              </a:rPr>
              <a:t>1</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NbInternalNode</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NbInternalNode</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37247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Parcours DFS (</a:t>
            </a:r>
            <a:r>
              <a:rPr lang="fr-FR" sz="2670" b="1" spc="-1" dirty="0" err="1">
                <a:solidFill>
                  <a:srgbClr val="000000"/>
                </a:solidFill>
              </a:rPr>
              <a:t>Depth</a:t>
            </a:r>
            <a:r>
              <a:rPr lang="fr-FR" sz="2670" b="1" spc="-1" dirty="0">
                <a:solidFill>
                  <a:srgbClr val="000000"/>
                </a:solidFill>
              </a:rPr>
              <a:t> First </a:t>
            </a:r>
            <a:r>
              <a:rPr lang="fr-FR" sz="2670" b="1" spc="-1" dirty="0" err="1">
                <a:solidFill>
                  <a:srgbClr val="000000"/>
                </a:solidFill>
              </a:rPr>
              <a:t>Search</a:t>
            </a:r>
            <a:r>
              <a:rPr lang="fr-FR" sz="2670" b="1" spc="-1" dirty="0">
                <a:solidFill>
                  <a:srgbClr val="000000"/>
                </a:solidFill>
              </a:rPr>
              <a:t>) </a:t>
            </a:r>
          </a:p>
          <a:p>
            <a:pPr marL="432000" indent="-324000">
              <a:spcBef>
                <a:spcPts val="938"/>
              </a:spcBef>
              <a:buSzPct val="100000"/>
              <a:buBlip>
                <a:blip r:embed="rId3"/>
              </a:buBlip>
            </a:pPr>
            <a:r>
              <a:rPr lang="fr-FR" sz="2670" b="1" spc="-1" dirty="0">
                <a:solidFill>
                  <a:srgbClr val="000000"/>
                </a:solidFill>
              </a:rPr>
              <a:t>préfixe (type 1), Infixe (type 2), postfixe (type 3)</a:t>
            </a:r>
          </a:p>
          <a:p>
            <a:pPr marL="889200" lvl="1" indent="-324000">
              <a:spcBef>
                <a:spcPts val="938"/>
              </a:spcBef>
              <a:buSzPct val="100000"/>
              <a:buBlip>
                <a:blip r:embed="rId3"/>
              </a:buBlip>
            </a:pPr>
            <a:r>
              <a:rPr lang="fr-FR" sz="2400" spc="-1" dirty="0">
                <a:solidFill>
                  <a:srgbClr val="000000"/>
                </a:solidFill>
              </a:rPr>
              <a:t>Cette fonction permet de parcourir T en DFS</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4" y="2624756"/>
            <a:ext cx="8893176"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DFS</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8000FF"/>
                </a:solidFill>
                <a:highlight>
                  <a:srgbClr val="FFFFFF"/>
                </a:highlight>
              </a:rPr>
              <a:t>char</a:t>
            </a:r>
            <a:r>
              <a:rPr lang="fr-FR" sz="2400" dirty="0">
                <a:solidFill>
                  <a:srgbClr val="000000"/>
                </a:solidFill>
                <a:highlight>
                  <a:srgbClr val="FFFFFF"/>
                </a:highlight>
              </a:rPr>
              <a:t> Type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b="1" dirty="0">
                <a:solidFill>
                  <a:srgbClr val="000080"/>
                </a:solidFill>
                <a:highlight>
                  <a:srgbClr val="FFFFFF"/>
                </a:highlight>
              </a:rPr>
              <a:t>(</a:t>
            </a:r>
            <a:r>
              <a:rPr lang="en-US" sz="2400" dirty="0">
                <a:solidFill>
                  <a:srgbClr val="000000"/>
                </a:solidFill>
                <a:highlight>
                  <a:srgbClr val="FFFFFF"/>
                </a:highlight>
              </a:rPr>
              <a:t> Type </a:t>
            </a:r>
            <a:r>
              <a:rPr lang="en-US" sz="2400" b="1" dirty="0">
                <a:solidFill>
                  <a:srgbClr val="000080"/>
                </a:solidFill>
                <a:highlight>
                  <a:srgbClr val="FFFFFF"/>
                </a:highlight>
              </a:rPr>
              <a:t>==</a:t>
            </a:r>
            <a:r>
              <a:rPr lang="en-US" sz="2400" dirty="0">
                <a:solidFill>
                  <a:srgbClr val="FF8000"/>
                </a:solidFill>
                <a:highlight>
                  <a:srgbClr val="FFFFFF"/>
                </a:highlight>
              </a:rPr>
              <a:t>1</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008000"/>
                </a:solidFill>
                <a:highlight>
                  <a:srgbClr val="FFFFFF"/>
                </a:highlight>
              </a:rPr>
              <a:t>/* </a:t>
            </a:r>
            <a:r>
              <a:rPr lang="en-US" sz="2400" dirty="0" err="1">
                <a:solidFill>
                  <a:srgbClr val="008000"/>
                </a:solidFill>
                <a:highlight>
                  <a:srgbClr val="FFFFFF"/>
                </a:highlight>
              </a:rPr>
              <a:t>traiter</a:t>
            </a:r>
            <a:r>
              <a:rPr lang="en-US" sz="2400" dirty="0">
                <a:solidFill>
                  <a:srgbClr val="008000"/>
                </a:solidFill>
                <a:highlight>
                  <a:srgbClr val="FFFFFF"/>
                </a:highlight>
              </a:rPr>
              <a:t> </a:t>
            </a:r>
            <a:r>
              <a:rPr lang="en-US" sz="2400" dirty="0" err="1">
                <a:solidFill>
                  <a:srgbClr val="008000"/>
                </a:solidFill>
                <a:highlight>
                  <a:srgbClr val="FFFFFF"/>
                </a:highlight>
              </a:rPr>
              <a:t>racine</a:t>
            </a:r>
            <a:r>
              <a:rPr lang="en-US" sz="2400" dirty="0">
                <a:solidFill>
                  <a:srgbClr val="008000"/>
                </a:solidFill>
                <a:highlight>
                  <a:srgbClr val="FFFFFF"/>
                </a:highlight>
              </a:rPr>
              <a:t> */</a:t>
            </a:r>
            <a:r>
              <a:rPr lang="en-US" sz="2400" dirty="0">
                <a:solidFill>
                  <a:srgbClr val="000000"/>
                </a:solidFill>
                <a:highlight>
                  <a:srgbClr val="FFFFFF"/>
                </a:highlight>
              </a:rPr>
              <a:t> </a:t>
            </a:r>
            <a:r>
              <a:rPr lang="fr-FR" sz="2400" dirty="0">
                <a:solidFill>
                  <a:srgbClr val="008000"/>
                </a:solidFill>
                <a:highlight>
                  <a:srgbClr val="FFFFFF"/>
                </a:highlight>
              </a:rPr>
              <a:t>//printf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dirty="0">
                <a:solidFill>
                  <a:srgbClr val="000000"/>
                </a:solidFill>
                <a:highlight>
                  <a:srgbClr val="FFFFFF"/>
                </a:highlight>
              </a:rPr>
              <a:t>		DFS</a:t>
            </a:r>
            <a:r>
              <a:rPr lang="fr-FR" sz="2400" b="1" dirty="0">
                <a:solidFill>
                  <a:srgbClr val="000080"/>
                </a:solidFill>
                <a:highlight>
                  <a:srgbClr val="FFFFFF"/>
                </a:highlight>
              </a:rPr>
              <a:t>(</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Type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Type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8000"/>
                </a:solidFill>
                <a:highlight>
                  <a:srgbClr val="FFFFFF"/>
                </a:highlight>
              </a:rPr>
              <a:t>2</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008000"/>
                </a:solidFill>
                <a:highlight>
                  <a:srgbClr val="FFFFFF"/>
                </a:highlight>
              </a:rPr>
              <a:t>/* </a:t>
            </a:r>
            <a:r>
              <a:rPr lang="en-US" sz="2400" dirty="0" err="1">
                <a:solidFill>
                  <a:srgbClr val="008000"/>
                </a:solidFill>
                <a:highlight>
                  <a:srgbClr val="FFFFFF"/>
                </a:highlight>
              </a:rPr>
              <a:t>traiter</a:t>
            </a:r>
            <a:r>
              <a:rPr lang="en-US" sz="2400" dirty="0">
                <a:solidFill>
                  <a:srgbClr val="008000"/>
                </a:solidFill>
                <a:highlight>
                  <a:srgbClr val="FFFFFF"/>
                </a:highlight>
              </a:rPr>
              <a:t> </a:t>
            </a:r>
            <a:r>
              <a:rPr lang="en-US" sz="2400" dirty="0" err="1">
                <a:solidFill>
                  <a:srgbClr val="008000"/>
                </a:solidFill>
                <a:highlight>
                  <a:srgbClr val="FFFFFF"/>
                </a:highlight>
              </a:rPr>
              <a:t>racine</a:t>
            </a:r>
            <a:r>
              <a:rPr lang="en-US" sz="2400" dirty="0">
                <a:solidFill>
                  <a:srgbClr val="008000"/>
                </a:solidFill>
                <a:highlight>
                  <a:srgbClr val="FFFFFF"/>
                </a:highlight>
              </a:rPr>
              <a:t> */</a:t>
            </a:r>
            <a:r>
              <a:rPr lang="en-US" sz="2400" dirty="0">
                <a:solidFill>
                  <a:srgbClr val="000000"/>
                </a:solidFill>
                <a:highlight>
                  <a:srgbClr val="FFFFFF"/>
                </a:highlight>
              </a:rPr>
              <a:t> </a:t>
            </a:r>
            <a:r>
              <a:rPr lang="fr-FR" sz="2400" dirty="0">
                <a:solidFill>
                  <a:srgbClr val="008000"/>
                </a:solidFill>
                <a:highlight>
                  <a:srgbClr val="FFFFFF"/>
                </a:highlight>
              </a:rPr>
              <a:t>//printf </a:t>
            </a:r>
            <a:r>
              <a:rPr lang="en-US" sz="2400" b="1" dirty="0">
                <a:solidFill>
                  <a:srgbClr val="000080"/>
                </a:solidFill>
                <a:highlight>
                  <a:srgbClr val="FFFFFF"/>
                </a:highlight>
              </a:rPr>
              <a:t>}</a:t>
            </a:r>
            <a:endParaRPr lang="en-US" sz="2400" b="1" dirty="0">
              <a:solidFill>
                <a:srgbClr val="000000"/>
              </a:solidFill>
              <a:highlight>
                <a:srgbClr val="FFFFFF"/>
              </a:highlight>
            </a:endParaRPr>
          </a:p>
          <a:p>
            <a:r>
              <a:rPr lang="en-US" sz="2400" b="1" dirty="0">
                <a:solidFill>
                  <a:srgbClr val="000000"/>
                </a:solidFill>
                <a:highlight>
                  <a:srgbClr val="FFFFFF"/>
                </a:highlight>
              </a:rPr>
              <a:t>		</a:t>
            </a:r>
            <a:r>
              <a:rPr lang="fr-FR" sz="2400" dirty="0">
                <a:solidFill>
                  <a:srgbClr val="000000"/>
                </a:solidFill>
                <a:highlight>
                  <a:srgbClr val="FFFFFF"/>
                </a:highlight>
              </a:rPr>
              <a:t>DFS</a:t>
            </a:r>
            <a:r>
              <a:rPr lang="fr-FR" sz="2400" b="1" dirty="0">
                <a:solidFill>
                  <a:srgbClr val="000080"/>
                </a:solidFill>
                <a:highlight>
                  <a:srgbClr val="FFFFFF"/>
                </a:highlight>
              </a:rPr>
              <a:t>(</a:t>
            </a:r>
            <a:r>
              <a:rPr lang="fr-FR" sz="2400" dirty="0">
                <a:solidFill>
                  <a:srgbClr val="000000"/>
                </a:solidFill>
                <a:highlight>
                  <a:srgbClr val="FFFFFF"/>
                </a:highlight>
              </a:rPr>
              <a:t>Right</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Type</a:t>
            </a:r>
            <a:r>
              <a:rPr lang="fr-FR" sz="2400" b="1" dirty="0">
                <a:solidFill>
                  <a:srgbClr val="000080"/>
                </a:solidFill>
                <a:highlight>
                  <a:srgbClr val="FFFFFF"/>
                </a:highlight>
              </a:rPr>
              <a:t>);</a:t>
            </a:r>
            <a:r>
              <a:rPr lang="fr-FR" sz="2400" dirty="0">
                <a:solidFill>
                  <a:srgbClr val="000000"/>
                </a:solidFill>
                <a:highlight>
                  <a:srgbClr val="FFFFFF"/>
                </a:highlight>
              </a:rPr>
              <a:t>	</a:t>
            </a:r>
          </a:p>
          <a:p>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b="1" dirty="0">
                <a:solidFill>
                  <a:srgbClr val="000080"/>
                </a:solidFill>
                <a:highlight>
                  <a:srgbClr val="FFFFFF"/>
                </a:highlight>
              </a:rPr>
              <a:t>(</a:t>
            </a:r>
            <a:r>
              <a:rPr lang="en-US" sz="2400" dirty="0">
                <a:solidFill>
                  <a:srgbClr val="000000"/>
                </a:solidFill>
                <a:highlight>
                  <a:srgbClr val="FFFFFF"/>
                </a:highlight>
              </a:rPr>
              <a:t> Type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8000"/>
                </a:solidFill>
                <a:highlight>
                  <a:srgbClr val="FFFFFF"/>
                </a:highlight>
              </a:rPr>
              <a:t>3</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008000"/>
                </a:solidFill>
                <a:highlight>
                  <a:srgbClr val="FFFFFF"/>
                </a:highlight>
              </a:rPr>
              <a:t>/* </a:t>
            </a:r>
            <a:r>
              <a:rPr lang="en-US" sz="2400" dirty="0" err="1">
                <a:solidFill>
                  <a:srgbClr val="008000"/>
                </a:solidFill>
                <a:highlight>
                  <a:srgbClr val="FFFFFF"/>
                </a:highlight>
              </a:rPr>
              <a:t>traiter</a:t>
            </a:r>
            <a:r>
              <a:rPr lang="en-US" sz="2400" dirty="0">
                <a:solidFill>
                  <a:srgbClr val="008000"/>
                </a:solidFill>
                <a:highlight>
                  <a:srgbClr val="FFFFFF"/>
                </a:highlight>
              </a:rPr>
              <a:t> </a:t>
            </a:r>
            <a:r>
              <a:rPr lang="en-US" sz="2400" dirty="0" err="1">
                <a:solidFill>
                  <a:srgbClr val="008000"/>
                </a:solidFill>
                <a:highlight>
                  <a:srgbClr val="FFFFFF"/>
                </a:highlight>
              </a:rPr>
              <a:t>racine</a:t>
            </a:r>
            <a:r>
              <a:rPr lang="en-US" sz="2400" dirty="0">
                <a:solidFill>
                  <a:srgbClr val="008000"/>
                </a:solidFill>
                <a:highlight>
                  <a:srgbClr val="FFFFFF"/>
                </a:highlight>
              </a:rPr>
              <a:t> */ </a:t>
            </a:r>
            <a:r>
              <a:rPr lang="fr-FR" sz="2400" dirty="0">
                <a:solidFill>
                  <a:srgbClr val="008000"/>
                </a:solidFill>
                <a:highlight>
                  <a:srgbClr val="FFFFFF"/>
                </a:highlight>
              </a:rPr>
              <a:t>//printf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en-US" sz="2400" dirty="0">
              <a:solidFill>
                <a:srgbClr val="008000"/>
              </a:solidFill>
              <a:highlight>
                <a:srgbClr val="FFFFFF"/>
              </a:highlight>
            </a:endParaRPr>
          </a:p>
        </p:txBody>
      </p:sp>
    </p:spTree>
    <p:extLst>
      <p:ext uri="{BB962C8B-B14F-4D97-AF65-F5344CB8AC3E}">
        <p14:creationId xmlns:p14="http://schemas.microsoft.com/office/powerpoint/2010/main" val="2002138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Parcours en largeur BFS (</a:t>
            </a:r>
            <a:r>
              <a:rPr lang="fr-FR" sz="2670" b="1" spc="-1" dirty="0" err="1">
                <a:solidFill>
                  <a:srgbClr val="000000"/>
                </a:solidFill>
              </a:rPr>
              <a:t>Breath</a:t>
            </a:r>
            <a:r>
              <a:rPr lang="fr-FR" sz="2670" b="1" spc="-1" dirty="0">
                <a:solidFill>
                  <a:srgbClr val="000000"/>
                </a:solidFill>
              </a:rPr>
              <a:t> First </a:t>
            </a:r>
            <a:r>
              <a:rPr lang="fr-FR" sz="2670" b="1" spc="-1" dirty="0" err="1">
                <a:solidFill>
                  <a:srgbClr val="000000"/>
                </a:solidFill>
              </a:rPr>
              <a:t>Search</a:t>
            </a:r>
            <a:r>
              <a:rPr lang="fr-FR" sz="2670" b="1" spc="-1" dirty="0">
                <a:solidFill>
                  <a:srgbClr val="000000"/>
                </a:solidFill>
              </a:rPr>
              <a:t>) </a:t>
            </a:r>
          </a:p>
          <a:p>
            <a:pPr marL="889200" lvl="1" indent="-324000">
              <a:spcBef>
                <a:spcPts val="938"/>
              </a:spcBef>
              <a:buSzPct val="100000"/>
              <a:buBlip>
                <a:blip r:embed="rId3"/>
              </a:buBlip>
            </a:pPr>
            <a:r>
              <a:rPr lang="fr-FR" sz="2400" spc="-1" dirty="0">
                <a:solidFill>
                  <a:srgbClr val="000000"/>
                </a:solidFill>
              </a:rPr>
              <a:t>Cette fonction effectue un parcours en largeur (BFS) de T </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3" y="2095370"/>
            <a:ext cx="9071641" cy="489364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BFS</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b="1"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Temp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File F</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	</a:t>
            </a:r>
            <a:r>
              <a:rPr lang="fr-FR" sz="2400" dirty="0">
                <a:solidFill>
                  <a:srgbClr val="000000"/>
                </a:solidFill>
                <a:highlight>
                  <a:srgbClr val="FFFFFF"/>
                </a:highlight>
              </a:rPr>
              <a:t>Enfiler</a:t>
            </a:r>
            <a:r>
              <a:rPr lang="fr-FR" sz="2400" b="1" dirty="0">
                <a:solidFill>
                  <a:srgbClr val="000080"/>
                </a:solidFill>
                <a:highlight>
                  <a:srgbClr val="FFFFFF"/>
                </a:highlight>
              </a:rPr>
              <a:t>(&amp;</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while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b="1" dirty="0">
                <a:solidFill>
                  <a:srgbClr val="000000"/>
                </a:solidFill>
                <a:highlight>
                  <a:srgbClr val="FFFFFF"/>
                </a:highlight>
              </a:rPr>
              <a:t>	</a:t>
            </a:r>
            <a:r>
              <a:rPr lang="fr-FR" sz="2400" dirty="0" err="1">
                <a:solidFill>
                  <a:srgbClr val="000000"/>
                </a:solidFill>
                <a:highlight>
                  <a:srgbClr val="FFFFFF"/>
                </a:highlight>
              </a:rPr>
              <a:t>Defiler</a:t>
            </a:r>
            <a:r>
              <a:rPr lang="fr-FR" sz="2400" b="1" dirty="0">
                <a:solidFill>
                  <a:srgbClr val="000080"/>
                </a:solidFill>
                <a:highlight>
                  <a:srgbClr val="FFFFFF"/>
                </a:highlight>
              </a:rPr>
              <a:t>(&amp;</a:t>
            </a:r>
            <a:r>
              <a:rPr lang="fr-FR" sz="2400" dirty="0">
                <a:solidFill>
                  <a:srgbClr val="000000"/>
                </a:solidFill>
                <a:highlight>
                  <a:srgbClr val="FFFFFF"/>
                </a:highlight>
              </a:rPr>
              <a:t>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&amp;</a:t>
            </a:r>
            <a:r>
              <a:rPr lang="fr-FR" sz="2400" dirty="0">
                <a:solidFill>
                  <a:srgbClr val="000000"/>
                </a:solidFill>
                <a:highlight>
                  <a:srgbClr val="FFFFFF"/>
                </a:highlight>
              </a:rPr>
              <a:t>Temp</a:t>
            </a:r>
            <a:r>
              <a:rPr lang="fr-FR" sz="2400" b="1" dirty="0">
                <a:solidFill>
                  <a:srgbClr val="000080"/>
                </a:solidFill>
                <a:highlight>
                  <a:srgbClr val="FFFFFF"/>
                </a:highlight>
              </a:rPr>
              <a:t>);</a:t>
            </a:r>
            <a:r>
              <a:rPr lang="fr-FR" sz="2400" dirty="0">
                <a:solidFill>
                  <a:srgbClr val="000000"/>
                </a:solidFill>
                <a:highlight>
                  <a:srgbClr val="FFFFFF"/>
                </a:highlight>
              </a:rPr>
              <a:t>	</a:t>
            </a:r>
          </a:p>
          <a:p>
            <a:r>
              <a:rPr lang="fr-FR" sz="2400" dirty="0">
                <a:solidFill>
                  <a:srgbClr val="000000"/>
                </a:solidFill>
                <a:highlight>
                  <a:srgbClr val="FFFFFF"/>
                </a:highlight>
              </a:rPr>
              <a:t>			</a:t>
            </a:r>
            <a:r>
              <a:rPr lang="fr-FR" sz="2400" dirty="0">
                <a:solidFill>
                  <a:srgbClr val="008000"/>
                </a:solidFill>
                <a:highlight>
                  <a:srgbClr val="FFFFFF"/>
                </a:highlight>
              </a:rPr>
              <a:t>/* Traiter la racine */ //printf</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Temp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Enfiler</a:t>
            </a:r>
            <a:r>
              <a:rPr lang="fr-FR" sz="2400" b="1" dirty="0">
                <a:solidFill>
                  <a:srgbClr val="000080"/>
                </a:solidFill>
                <a:highlight>
                  <a:srgbClr val="FFFFFF"/>
                </a:highlight>
              </a:rPr>
              <a:t>(&amp;</a:t>
            </a:r>
            <a:r>
              <a:rPr lang="fr-FR" sz="2400" dirty="0" err="1">
                <a:solidFill>
                  <a:srgbClr val="000000"/>
                </a:solidFill>
                <a:highlight>
                  <a:srgbClr val="FFFFFF"/>
                </a:highlight>
              </a:rPr>
              <a:t>F</a:t>
            </a:r>
            <a:r>
              <a:rPr lang="fr-FR" sz="2400" b="1" dirty="0" err="1">
                <a:solidFill>
                  <a:srgbClr val="000080"/>
                </a:solidFill>
                <a:highlight>
                  <a:srgbClr val="FFFFFF"/>
                </a:highlight>
              </a:rPr>
              <a:t>,</a:t>
            </a:r>
            <a:r>
              <a:rPr lang="fr-FR" sz="2400" dirty="0" err="1">
                <a:solidFill>
                  <a:srgbClr val="000000"/>
                </a:solidFill>
                <a:highlight>
                  <a:srgbClr val="FFFFFF"/>
                </a:highlight>
              </a:rPr>
              <a:t>Temp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Right</a:t>
            </a:r>
            <a:r>
              <a:rPr lang="fr-FR" sz="2400" b="1" dirty="0">
                <a:solidFill>
                  <a:srgbClr val="000080"/>
                </a:solidFill>
                <a:highlight>
                  <a:srgbClr val="FFFFFF"/>
                </a:highlight>
              </a:rPr>
              <a:t>(</a:t>
            </a:r>
            <a:r>
              <a:rPr lang="fr-FR" sz="2400" dirty="0">
                <a:solidFill>
                  <a:srgbClr val="000000"/>
                </a:solidFill>
                <a:highlight>
                  <a:srgbClr val="FFFFFF"/>
                </a:highlight>
              </a:rPr>
              <a:t>Temp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Enfiler</a:t>
            </a:r>
            <a:r>
              <a:rPr lang="fr-FR" sz="2400" b="1" dirty="0">
                <a:solidFill>
                  <a:srgbClr val="000080"/>
                </a:solidFill>
                <a:highlight>
                  <a:srgbClr val="FFFFFF"/>
                </a:highlight>
              </a:rPr>
              <a:t>(&amp;</a:t>
            </a:r>
            <a:r>
              <a:rPr lang="fr-FR" sz="2400" dirty="0" err="1">
                <a:solidFill>
                  <a:srgbClr val="000000"/>
                </a:solidFill>
                <a:highlight>
                  <a:srgbClr val="FFFFFF"/>
                </a:highlight>
              </a:rPr>
              <a:t>F</a:t>
            </a:r>
            <a:r>
              <a:rPr lang="fr-FR" sz="2400" b="1" dirty="0" err="1">
                <a:solidFill>
                  <a:srgbClr val="000080"/>
                </a:solidFill>
                <a:highlight>
                  <a:srgbClr val="FFFFFF"/>
                </a:highlight>
              </a:rPr>
              <a:t>,</a:t>
            </a:r>
            <a:r>
              <a:rPr lang="fr-FR" sz="2400" dirty="0" err="1">
                <a:solidFill>
                  <a:srgbClr val="000000"/>
                </a:solidFill>
                <a:highlight>
                  <a:srgbClr val="FFFFFF"/>
                </a:highlight>
              </a:rPr>
              <a:t>Temp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	}</a:t>
            </a:r>
            <a:endParaRPr lang="fr-FR" sz="2400" dirty="0">
              <a:solidFill>
                <a:srgbClr val="000000"/>
              </a:solidFill>
              <a:highlight>
                <a:srgbClr val="FFFFFF"/>
              </a:highlight>
            </a:endParaRPr>
          </a:p>
        </p:txBody>
      </p:sp>
    </p:spTree>
    <p:extLst>
      <p:ext uri="{BB962C8B-B14F-4D97-AF65-F5344CB8AC3E}">
        <p14:creationId xmlns:p14="http://schemas.microsoft.com/office/powerpoint/2010/main" val="4002693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3200" b="1" spc="-1" dirty="0">
                <a:solidFill>
                  <a:srgbClr val="000000"/>
                </a:solidFill>
              </a:rPr>
              <a:t>Ajout d’élément</a:t>
            </a:r>
          </a:p>
          <a:p>
            <a:pPr marL="889200" lvl="1" indent="-324000">
              <a:spcBef>
                <a:spcPts val="938"/>
              </a:spcBef>
              <a:buSzPct val="100000"/>
              <a:buBlip>
                <a:blip r:embed="rId3"/>
              </a:buBlip>
            </a:pPr>
            <a:r>
              <a:rPr lang="fr-FR" sz="3200" spc="-1" dirty="0">
                <a:solidFill>
                  <a:srgbClr val="000000"/>
                </a:solidFill>
              </a:rPr>
              <a:t>Cette fonction permet d’ajouter un élément dans l’arbre binaire selon les règles suivantes :</a:t>
            </a:r>
          </a:p>
          <a:p>
            <a:pPr marL="1346400" lvl="2" indent="-324000">
              <a:spcBef>
                <a:spcPts val="938"/>
              </a:spcBef>
              <a:buSzPct val="100000"/>
              <a:buBlip>
                <a:blip r:embed="rId3"/>
              </a:buBlip>
            </a:pPr>
            <a:r>
              <a:rPr lang="fr-FR" sz="3200" spc="-1" dirty="0">
                <a:solidFill>
                  <a:srgbClr val="000000"/>
                </a:solidFill>
              </a:rPr>
              <a:t>Les éléments sont ajoutés de gauche à droite dans un même niveau</a:t>
            </a:r>
          </a:p>
          <a:p>
            <a:pPr marL="1346400" lvl="2" indent="-324000">
              <a:spcBef>
                <a:spcPts val="938"/>
              </a:spcBef>
              <a:buSzPct val="100000"/>
              <a:buBlip>
                <a:blip r:embed="rId3"/>
              </a:buBlip>
            </a:pPr>
            <a:r>
              <a:rPr lang="fr-FR" sz="3200" spc="-1" dirty="0">
                <a:solidFill>
                  <a:srgbClr val="000000"/>
                </a:solidFill>
              </a:rPr>
              <a:t>Un élément ne peut être rajouté dans un niveau sauf si le niveau précédant est rempli</a:t>
            </a:r>
            <a:endParaRPr lang="fr-FR" sz="2400" spc="-1" dirty="0">
              <a:solidFill>
                <a:srgbClr val="000000"/>
              </a:solidFill>
            </a:endParaRPr>
          </a:p>
        </p:txBody>
      </p:sp>
    </p:spTree>
    <p:extLst>
      <p:ext uri="{BB962C8B-B14F-4D97-AF65-F5344CB8AC3E}">
        <p14:creationId xmlns:p14="http://schemas.microsoft.com/office/powerpoint/2010/main" val="3295826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2" name="Rectangle 1">
            <a:extLst>
              <a:ext uri="{FF2B5EF4-FFF2-40B4-BE49-F238E27FC236}">
                <a16:creationId xmlns:a16="http://schemas.microsoft.com/office/drawing/2014/main" id="{48320668-3ADB-4351-AEE2-D1DA67C423A2}"/>
              </a:ext>
            </a:extLst>
          </p:cNvPr>
          <p:cNvSpPr/>
          <p:nvPr/>
        </p:nvSpPr>
        <p:spPr>
          <a:xfrm>
            <a:off x="504000" y="1200391"/>
            <a:ext cx="9174227" cy="563231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AddElt</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src</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TElement</a:t>
            </a:r>
            <a:r>
              <a:rPr lang="fr-FR" sz="2400" dirty="0">
                <a:solidFill>
                  <a:srgbClr val="000000"/>
                </a:solidFill>
                <a:highlight>
                  <a:srgbClr val="FFFFFF"/>
                </a:highlight>
              </a:rPr>
              <a:t> </a:t>
            </a:r>
            <a:r>
              <a:rPr lang="fr-FR" sz="2400" dirty="0" err="1">
                <a:solidFill>
                  <a:srgbClr val="000000"/>
                </a:solidFill>
                <a:highlight>
                  <a:srgbClr val="FFFFFF"/>
                </a:highlight>
              </a:rPr>
              <a:t>elt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src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it-IT" sz="2400" dirty="0">
                <a:solidFill>
                  <a:srgbClr val="000000"/>
                </a:solidFill>
                <a:highlight>
                  <a:srgbClr val="FFFFFF"/>
                </a:highlight>
              </a:rPr>
              <a:t>		src </a:t>
            </a:r>
            <a:r>
              <a:rPr lang="it-IT" sz="2400" b="1" dirty="0">
                <a:solidFill>
                  <a:srgbClr val="000080"/>
                </a:solidFill>
                <a:highlight>
                  <a:srgbClr val="FFFFFF"/>
                </a:highlight>
              </a:rPr>
              <a:t>=</a:t>
            </a:r>
            <a:r>
              <a:rPr lang="it-IT" sz="2400" dirty="0">
                <a:solidFill>
                  <a:srgbClr val="000000"/>
                </a:solidFill>
                <a:highlight>
                  <a:srgbClr val="FFFFFF"/>
                </a:highlight>
              </a:rPr>
              <a:t> Create</a:t>
            </a:r>
            <a:r>
              <a:rPr lang="it-IT" sz="2400" b="1" dirty="0">
                <a:solidFill>
                  <a:srgbClr val="000080"/>
                </a:solidFill>
                <a:highlight>
                  <a:srgbClr val="FFFFFF"/>
                </a:highlight>
              </a:rPr>
              <a:t>(</a:t>
            </a:r>
            <a:r>
              <a:rPr lang="it-IT" sz="2400" dirty="0">
                <a:solidFill>
                  <a:srgbClr val="000000"/>
                </a:solidFill>
                <a:highlight>
                  <a:srgbClr val="FFFFFF"/>
                </a:highlight>
              </a:rPr>
              <a:t>elt</a:t>
            </a:r>
            <a:r>
              <a:rPr lang="it-IT" sz="2400" b="1" dirty="0">
                <a:solidFill>
                  <a:srgbClr val="000080"/>
                </a:solidFill>
                <a:highlight>
                  <a:srgbClr val="FFFFFF"/>
                </a:highlight>
              </a:rPr>
              <a:t>,</a:t>
            </a:r>
            <a:r>
              <a:rPr lang="it-IT" sz="2400" b="1" dirty="0">
                <a:solidFill>
                  <a:srgbClr val="0000FF"/>
                </a:solidFill>
                <a:highlight>
                  <a:srgbClr val="FFFFFF"/>
                </a:highlight>
              </a:rPr>
              <a:t>NULL</a:t>
            </a:r>
            <a:r>
              <a:rPr lang="it-IT" sz="2400" b="1" dirty="0">
                <a:solidFill>
                  <a:srgbClr val="000080"/>
                </a:solidFill>
                <a:highlight>
                  <a:srgbClr val="FFFFFF"/>
                </a:highlight>
              </a:rPr>
              <a:t>,</a:t>
            </a:r>
            <a:r>
              <a:rPr lang="it-IT" sz="2400" b="1" dirty="0">
                <a:solidFill>
                  <a:srgbClr val="0000FF"/>
                </a:solidFill>
                <a:highlight>
                  <a:srgbClr val="FFFFFF"/>
                </a:highlight>
              </a:rPr>
              <a:t>NULL</a:t>
            </a:r>
            <a:r>
              <a:rPr lang="it-IT" sz="2400" b="1" dirty="0">
                <a:solidFill>
                  <a:srgbClr val="000080"/>
                </a:solidFill>
                <a:highlight>
                  <a:srgbClr val="FFFFFF"/>
                </a:highlight>
              </a:rPr>
              <a:t>);</a:t>
            </a:r>
            <a:endParaRPr lang="it-IT"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else</a:t>
            </a:r>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IsEmpty</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err="1">
                <a:solidFill>
                  <a:srgbClr val="000000"/>
                </a:solidFill>
                <a:highlight>
                  <a:srgbClr val="FFFFFF"/>
                </a:highlight>
              </a:rPr>
              <a:t>src</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dirty="0" err="1">
                <a:solidFill>
                  <a:srgbClr val="000000"/>
                </a:solidFill>
                <a:highlight>
                  <a:srgbClr val="FFFFFF"/>
                </a:highlight>
              </a:rPr>
              <a:t>src</a:t>
            </a:r>
            <a:r>
              <a:rPr lang="en-US" sz="2400" b="1" dirty="0">
                <a:solidFill>
                  <a:srgbClr val="000080"/>
                </a:solidFill>
                <a:highlight>
                  <a:srgbClr val="FFFFFF"/>
                </a:highlight>
              </a:rPr>
              <a:t>-&gt;</a:t>
            </a:r>
            <a:r>
              <a:rPr lang="en-US" sz="2400" dirty="0">
                <a:solidFill>
                  <a:srgbClr val="000000"/>
                </a:solidFill>
                <a:highlight>
                  <a:srgbClr val="FFFFFF"/>
                </a:highlight>
              </a:rPr>
              <a:t>left </a:t>
            </a:r>
            <a:r>
              <a:rPr lang="en-US" sz="2400" b="1" dirty="0">
                <a:solidFill>
                  <a:srgbClr val="000080"/>
                </a:solidFill>
                <a:highlight>
                  <a:srgbClr val="FFFFFF"/>
                </a:highlight>
              </a:rPr>
              <a:t>=</a:t>
            </a:r>
            <a:r>
              <a:rPr lang="en-US" sz="2400" dirty="0">
                <a:solidFill>
                  <a:srgbClr val="000000"/>
                </a:solidFill>
                <a:highlight>
                  <a:srgbClr val="FFFFFF"/>
                </a:highlight>
              </a:rPr>
              <a:t> Create</a:t>
            </a:r>
            <a:r>
              <a:rPr lang="en-US" sz="2400" b="1" dirty="0">
                <a:solidFill>
                  <a:srgbClr val="000080"/>
                </a:solidFill>
                <a:highlight>
                  <a:srgbClr val="FFFFFF"/>
                </a:highlight>
              </a:rPr>
              <a:t>(</a:t>
            </a:r>
            <a:r>
              <a:rPr lang="en-US" sz="2400" dirty="0" err="1">
                <a:solidFill>
                  <a:srgbClr val="000000"/>
                </a:solidFill>
                <a:highlight>
                  <a:srgbClr val="FFFFFF"/>
                </a:highlight>
              </a:rPr>
              <a:t>elt</a:t>
            </a:r>
            <a:r>
              <a:rPr lang="en-US" sz="2400" b="1" dirty="0" err="1">
                <a:solidFill>
                  <a:srgbClr val="000080"/>
                </a:solidFill>
                <a:highlight>
                  <a:srgbClr val="FFFFFF"/>
                </a:highlight>
              </a:rPr>
              <a:t>,</a:t>
            </a:r>
            <a:r>
              <a:rPr lang="en-US" sz="2400" b="1" dirty="0" err="1">
                <a:solidFill>
                  <a:srgbClr val="0000FF"/>
                </a:solidFill>
                <a:highlight>
                  <a:srgbClr val="FFFFFF"/>
                </a:highlight>
              </a:rPr>
              <a:t>NULL</a:t>
            </a:r>
            <a:r>
              <a:rPr lang="en-US" sz="2400" b="1" dirty="0" err="1">
                <a:solidFill>
                  <a:srgbClr val="000080"/>
                </a:solidFill>
                <a:highlight>
                  <a:srgbClr val="FFFFFF"/>
                </a:highlight>
              </a:rPr>
              <a:t>,</a:t>
            </a:r>
            <a:r>
              <a:rPr lang="en-US" sz="2400" b="1" dirty="0" err="1">
                <a:solidFill>
                  <a:srgbClr val="0000FF"/>
                </a:solidFill>
                <a:highlight>
                  <a:srgbClr val="FFFFFF"/>
                </a:highlight>
              </a:rPr>
              <a:t>NULL</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else</a:t>
            </a:r>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IsEmpty</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err="1">
                <a:solidFill>
                  <a:srgbClr val="000000"/>
                </a:solidFill>
                <a:highlight>
                  <a:srgbClr val="FFFFFF"/>
                </a:highlight>
              </a:rPr>
              <a:t>src</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dirty="0" err="1">
                <a:solidFill>
                  <a:srgbClr val="000000"/>
                </a:solidFill>
                <a:highlight>
                  <a:srgbClr val="FFFFFF"/>
                </a:highlight>
              </a:rPr>
              <a:t>src</a:t>
            </a:r>
            <a:r>
              <a:rPr lang="en-US" sz="2400" b="1" dirty="0">
                <a:solidFill>
                  <a:srgbClr val="000080"/>
                </a:solidFill>
                <a:highlight>
                  <a:srgbClr val="FFFFFF"/>
                </a:highlight>
              </a:rPr>
              <a:t>-&gt;</a:t>
            </a:r>
            <a:r>
              <a:rPr lang="en-US" sz="2400" dirty="0">
                <a:solidFill>
                  <a:srgbClr val="000000"/>
                </a:solidFill>
                <a:highlight>
                  <a:srgbClr val="FFFFFF"/>
                </a:highlight>
              </a:rPr>
              <a:t>right </a:t>
            </a:r>
            <a:r>
              <a:rPr lang="en-US" sz="2400" b="1" dirty="0">
                <a:solidFill>
                  <a:srgbClr val="000080"/>
                </a:solidFill>
                <a:highlight>
                  <a:srgbClr val="FFFFFF"/>
                </a:highlight>
              </a:rPr>
              <a:t>=</a:t>
            </a:r>
            <a:r>
              <a:rPr lang="en-US" sz="2400" dirty="0">
                <a:solidFill>
                  <a:srgbClr val="000000"/>
                </a:solidFill>
                <a:highlight>
                  <a:srgbClr val="FFFFFF"/>
                </a:highlight>
              </a:rPr>
              <a:t> Create</a:t>
            </a:r>
            <a:r>
              <a:rPr lang="en-US" sz="2400" b="1" dirty="0">
                <a:solidFill>
                  <a:srgbClr val="000080"/>
                </a:solidFill>
                <a:highlight>
                  <a:srgbClr val="FFFFFF"/>
                </a:highlight>
              </a:rPr>
              <a:t>(</a:t>
            </a:r>
            <a:r>
              <a:rPr lang="en-US" sz="2400" dirty="0" err="1">
                <a:solidFill>
                  <a:srgbClr val="000000"/>
                </a:solidFill>
                <a:highlight>
                  <a:srgbClr val="FFFFFF"/>
                </a:highlight>
              </a:rPr>
              <a:t>elt</a:t>
            </a:r>
            <a:r>
              <a:rPr lang="en-US" sz="2400" b="1" dirty="0" err="1">
                <a:solidFill>
                  <a:srgbClr val="000080"/>
                </a:solidFill>
                <a:highlight>
                  <a:srgbClr val="FFFFFF"/>
                </a:highlight>
              </a:rPr>
              <a:t>,</a:t>
            </a:r>
            <a:r>
              <a:rPr lang="en-US" sz="2400" b="1" dirty="0" err="1">
                <a:solidFill>
                  <a:srgbClr val="0000FF"/>
                </a:solidFill>
                <a:highlight>
                  <a:srgbClr val="FFFFFF"/>
                </a:highlight>
              </a:rPr>
              <a:t>NULL</a:t>
            </a:r>
            <a:r>
              <a:rPr lang="en-US" sz="2400" b="1" dirty="0" err="1">
                <a:solidFill>
                  <a:srgbClr val="000080"/>
                </a:solidFill>
                <a:highlight>
                  <a:srgbClr val="FFFFFF"/>
                </a:highlight>
              </a:rPr>
              <a:t>,</a:t>
            </a:r>
            <a:r>
              <a:rPr lang="en-US" sz="2400" b="1" dirty="0" err="1">
                <a:solidFill>
                  <a:srgbClr val="0000FF"/>
                </a:solidFill>
                <a:highlight>
                  <a:srgbClr val="FFFFFF"/>
                </a:highlight>
              </a:rPr>
              <a:t>NULL</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AddElt</a:t>
            </a:r>
            <a:r>
              <a:rPr lang="fr-FR" sz="2400" b="1" dirty="0">
                <a:solidFill>
                  <a:srgbClr val="000080"/>
                </a:solidFill>
                <a:highlight>
                  <a:srgbClr val="FFFFFF"/>
                </a:highlight>
              </a:rPr>
              <a:t>(</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src</a:t>
            </a:r>
            <a:r>
              <a:rPr lang="fr-FR" sz="2400" b="1" dirty="0">
                <a:solidFill>
                  <a:srgbClr val="000080"/>
                </a:solidFill>
                <a:highlight>
                  <a:srgbClr val="FFFFFF"/>
                </a:highlight>
              </a:rPr>
              <a:t>),</a:t>
            </a:r>
            <a:r>
              <a:rPr lang="fr-FR" sz="2400" dirty="0" err="1">
                <a:solidFill>
                  <a:srgbClr val="000000"/>
                </a:solidFill>
                <a:highlight>
                  <a:srgbClr val="FFFFFF"/>
                </a:highlight>
              </a:rPr>
              <a:t>elt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latin typeface="+mj-lt"/>
            </a:endParaRPr>
          </a:p>
        </p:txBody>
      </p:sp>
    </p:spTree>
    <p:extLst>
      <p:ext uri="{BB962C8B-B14F-4D97-AF65-F5344CB8AC3E}">
        <p14:creationId xmlns:p14="http://schemas.microsoft.com/office/powerpoint/2010/main" val="77170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Recherche dans un arbre </a:t>
            </a:r>
          </a:p>
          <a:p>
            <a:pPr marL="889200" lvl="1" indent="-324000">
              <a:spcBef>
                <a:spcPts val="938"/>
              </a:spcBef>
              <a:buSzPct val="100000"/>
              <a:buBlip>
                <a:blip r:embed="rId3"/>
              </a:buBlip>
            </a:pPr>
            <a:r>
              <a:rPr lang="fr-FR" sz="2400" spc="-1" dirty="0">
                <a:solidFill>
                  <a:srgbClr val="000000"/>
                </a:solidFill>
              </a:rPr>
              <a:t>Cette fonction détermine si </a:t>
            </a:r>
            <a:r>
              <a:rPr lang="fr-FR" sz="2400" b="1" i="1" spc="-1" dirty="0" err="1">
                <a:solidFill>
                  <a:srgbClr val="000000"/>
                </a:solidFill>
              </a:rPr>
              <a:t>elt</a:t>
            </a:r>
            <a:r>
              <a:rPr lang="fr-FR" sz="2400" b="1" i="1" spc="-1" dirty="0">
                <a:solidFill>
                  <a:srgbClr val="000000"/>
                </a:solidFill>
              </a:rPr>
              <a:t> </a:t>
            </a:r>
            <a:r>
              <a:rPr lang="fr-FR" sz="2400" spc="-1" dirty="0">
                <a:solidFill>
                  <a:srgbClr val="000000"/>
                </a:solidFill>
              </a:rPr>
              <a:t>existe dans T</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9071640"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dirty="0">
                <a:solidFill>
                  <a:srgbClr val="8000FF"/>
                </a:solidFill>
                <a:highlight>
                  <a:srgbClr val="FFFFFF"/>
                </a:highlight>
              </a:rPr>
              <a:t>bool</a:t>
            </a:r>
            <a:r>
              <a:rPr lang="en-US" sz="2400" dirty="0">
                <a:solidFill>
                  <a:srgbClr val="000000"/>
                </a:solidFill>
                <a:highlight>
                  <a:srgbClr val="FFFFFF"/>
                </a:highlight>
              </a:rPr>
              <a:t> Exist</a:t>
            </a:r>
            <a:r>
              <a:rPr lang="en-US" sz="2400" b="1" dirty="0">
                <a:solidFill>
                  <a:srgbClr val="000080"/>
                </a:solidFill>
                <a:highlight>
                  <a:srgbClr val="FFFFFF"/>
                </a:highlight>
              </a:rPr>
              <a:t>(</a:t>
            </a:r>
            <a:r>
              <a:rPr lang="en-US" sz="2400" dirty="0">
                <a:solidFill>
                  <a:srgbClr val="000000"/>
                </a:solidFill>
                <a:highlight>
                  <a:srgbClr val="FFFFFF"/>
                </a:highlight>
              </a:rPr>
              <a:t>tree </a:t>
            </a:r>
            <a:r>
              <a:rPr lang="en-US" sz="2400" dirty="0" err="1">
                <a:solidFill>
                  <a:srgbClr val="000000"/>
                </a:solidFill>
                <a:highlight>
                  <a:srgbClr val="FFFFFF"/>
                </a:highlight>
              </a:rPr>
              <a:t>src</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TElement</a:t>
            </a:r>
            <a:r>
              <a:rPr lang="en-US" sz="2400" dirty="0">
                <a:solidFill>
                  <a:srgbClr val="000000"/>
                </a:solidFill>
                <a:highlight>
                  <a:srgbClr val="FFFFFF"/>
                </a:highlight>
              </a:rPr>
              <a:t> </a:t>
            </a:r>
            <a:r>
              <a:rPr lang="en-US" sz="2400" dirty="0" err="1">
                <a:solidFill>
                  <a:srgbClr val="000000"/>
                </a:solidFill>
                <a:highlight>
                  <a:srgbClr val="FFFFFF"/>
                </a:highlight>
              </a:rPr>
              <a:t>elt</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src</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false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else</a:t>
            </a:r>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src</a:t>
            </a:r>
            <a:r>
              <a:rPr lang="en-US" sz="2400" b="1" dirty="0">
                <a:solidFill>
                  <a:srgbClr val="000080"/>
                </a:solidFill>
                <a:highlight>
                  <a:srgbClr val="FFFFFF"/>
                </a:highlight>
              </a:rPr>
              <a:t>-&gt;</a:t>
            </a:r>
            <a:r>
              <a:rPr lang="en-US" sz="2400" dirty="0">
                <a:solidFill>
                  <a:srgbClr val="000000"/>
                </a:solidFill>
                <a:highlight>
                  <a:srgbClr val="FFFFFF"/>
                </a:highlight>
              </a:rPr>
              <a:t>value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elt</a:t>
            </a:r>
            <a:r>
              <a:rPr lang="en-US" sz="2400" dirty="0">
                <a:solidFill>
                  <a:srgbClr val="000000"/>
                </a:solidFill>
                <a:highlight>
                  <a:srgbClr val="FFFFFF"/>
                </a:highlight>
              </a:rPr>
              <a:t>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err="1">
                <a:solidFill>
                  <a:srgbClr val="000000"/>
                </a:solidFill>
                <a:highlight>
                  <a:srgbClr val="FFFFFF"/>
                </a:highlight>
              </a:rPr>
              <a:t>true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r>
              <a:rPr lang="fr-FR" sz="2400" dirty="0">
                <a:solidFill>
                  <a:srgbClr val="000000"/>
                </a:solidFill>
                <a:highlight>
                  <a:srgbClr val="FFFFFF"/>
                </a:highlight>
              </a:rPr>
              <a:t> </a:t>
            </a:r>
          </a:p>
          <a:p>
            <a:r>
              <a:rPr lang="en-US" sz="2400" dirty="0">
                <a:solidFill>
                  <a:srgbClr val="000000"/>
                </a:solidFill>
                <a:highlight>
                  <a:srgbClr val="FFFFFF"/>
                </a:highlight>
              </a:rPr>
              <a:t>    		</a:t>
            </a:r>
            <a:r>
              <a:rPr lang="en-US" sz="2400" b="1" dirty="0">
                <a:solidFill>
                  <a:srgbClr val="0000FF"/>
                </a:solidFill>
                <a:highlight>
                  <a:srgbClr val="FFFFFF"/>
                </a:highlight>
              </a:rPr>
              <a:t>return</a:t>
            </a:r>
            <a:r>
              <a:rPr lang="en-US" sz="2400" dirty="0">
                <a:solidFill>
                  <a:srgbClr val="000000"/>
                </a:solidFill>
                <a:highlight>
                  <a:srgbClr val="FFFFFF"/>
                </a:highlight>
              </a:rPr>
              <a:t> Exist</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err="1">
                <a:solidFill>
                  <a:srgbClr val="000000"/>
                </a:solidFill>
                <a:highlight>
                  <a:srgbClr val="FFFFFF"/>
                </a:highlight>
              </a:rPr>
              <a:t>src</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elt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Exist</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err="1">
                <a:solidFill>
                  <a:srgbClr val="000000"/>
                </a:solidFill>
                <a:highlight>
                  <a:srgbClr val="FFFFFF"/>
                </a:highlight>
              </a:rPr>
              <a:t>src</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elt</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242749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698917293"/>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Suppression d'un arbre </a:t>
            </a:r>
          </a:p>
          <a:p>
            <a:pPr marL="889200" lvl="1" indent="-324000">
              <a:spcBef>
                <a:spcPts val="938"/>
              </a:spcBef>
              <a:buSzPct val="100000"/>
              <a:buBlip>
                <a:blip r:embed="rId3"/>
              </a:buBlip>
            </a:pPr>
            <a:r>
              <a:rPr lang="fr-FR" sz="2400" spc="-1" dirty="0">
                <a:solidFill>
                  <a:srgbClr val="000000"/>
                </a:solidFill>
              </a:rPr>
              <a:t>Cette fonction supprime src et libère l’espace mémoire occupé</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315619" y="2600385"/>
            <a:ext cx="7975600" cy="4524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Erase</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src</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ls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src</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a:t>
            </a:r>
            <a:r>
              <a:rPr lang="fr-FR" sz="2400" dirty="0" err="1">
                <a:solidFill>
                  <a:srgbClr val="000000"/>
                </a:solidFill>
                <a:highlight>
                  <a:srgbClr val="FFFFFF"/>
                </a:highlight>
              </a:rPr>
              <a:t>rs</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Right</a:t>
            </a:r>
            <a:r>
              <a:rPr lang="fr-FR" sz="2400" b="1" dirty="0">
                <a:solidFill>
                  <a:srgbClr val="000080"/>
                </a:solidFill>
                <a:highlight>
                  <a:srgbClr val="FFFFFF"/>
                </a:highlight>
              </a:rPr>
              <a:t>(*</a:t>
            </a:r>
            <a:r>
              <a:rPr lang="fr-FR" sz="2400" dirty="0">
                <a:solidFill>
                  <a:srgbClr val="000000"/>
                </a:solidFill>
                <a:highlight>
                  <a:srgbClr val="FFFFFF"/>
                </a:highlight>
              </a:rPr>
              <a:t>src</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src</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Erase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&amp;</a:t>
            </a:r>
            <a:r>
              <a:rPr lang="fr-FR" sz="2400" dirty="0">
                <a:solidFill>
                  <a:srgbClr val="000000"/>
                </a:solidFill>
                <a:highlight>
                  <a:srgbClr val="FFFFFF"/>
                </a:highlight>
              </a:rPr>
              <a:t>ls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Erase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&amp;</a:t>
            </a:r>
            <a:r>
              <a:rPr lang="fr-FR" sz="2400" dirty="0" err="1">
                <a:solidFill>
                  <a:srgbClr val="000000"/>
                </a:solidFill>
                <a:highlight>
                  <a:srgbClr val="FFFFFF"/>
                </a:highlight>
              </a:rPr>
              <a:t>rs</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endParaRPr lang="fr-FR" sz="2400" dirty="0">
              <a:solidFill>
                <a:srgbClr val="000000"/>
              </a:solidFill>
              <a:highlight>
                <a:srgbClr val="FFFFFF"/>
              </a:highlight>
            </a:endParaRPr>
          </a:p>
          <a:p>
            <a:r>
              <a:rPr lang="fr-FR" sz="2400" dirty="0">
                <a:solidFill>
                  <a:srgbClr val="000000"/>
                </a:solidFill>
                <a:highlight>
                  <a:srgbClr val="FFFFFF"/>
                </a:highlight>
              </a:rPr>
              <a:t>		free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src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src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2029473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Quel est le résultat du parcours BFS de cet arbre :</a:t>
            </a:r>
          </a:p>
          <a:p>
            <a:pPr lvl="1"/>
            <a:r>
              <a:rPr lang="fr-FR" sz="2000" dirty="0">
                <a:effectLst>
                  <a:outerShdw blurRad="38100" dist="38100" dir="2700000" algn="tl">
                    <a:srgbClr val="000000">
                      <a:alpha val="43137"/>
                    </a:srgbClr>
                  </a:outerShdw>
                </a:effectLst>
              </a:rPr>
              <a:t>A- 	ABEHINFCDGJKOPLM</a:t>
            </a:r>
          </a:p>
          <a:p>
            <a:pPr lvl="1"/>
            <a:r>
              <a:rPr lang="fr-FR" sz="2000" dirty="0">
                <a:effectLst>
                  <a:outerShdw blurRad="38100" dist="38100" dir="2700000" algn="tl">
                    <a:srgbClr val="000000">
                      <a:alpha val="43137"/>
                    </a:srgbClr>
                  </a:outerShdw>
                </a:effectLst>
              </a:rPr>
              <a:t>B- 	ABCDEFGHIJKLMNOP</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789038" y="4218308"/>
            <a:ext cx="3031599" cy="923330"/>
          </a:xfrm>
          <a:prstGeom prst="rect">
            <a:avLst/>
          </a:prstGeom>
          <a:noFill/>
        </p:spPr>
        <p:txBody>
          <a:bodyPr wrap="none" rtlCol="0">
            <a:spAutoFit/>
          </a:bodyPr>
          <a:lstStyle/>
          <a:p>
            <a:r>
              <a:rPr lang="fr-FR" sz="5400" b="1" dirty="0">
                <a:solidFill>
                  <a:srgbClr val="FF0000"/>
                </a:solidFill>
              </a:rPr>
              <a:t>5 minute</a:t>
            </a:r>
          </a:p>
        </p:txBody>
      </p:sp>
      <p:pic>
        <p:nvPicPr>
          <p:cNvPr id="3" name="Image 2">
            <a:extLst>
              <a:ext uri="{FF2B5EF4-FFF2-40B4-BE49-F238E27FC236}">
                <a16:creationId xmlns:a16="http://schemas.microsoft.com/office/drawing/2014/main" id="{F5D209F4-4127-48E0-AF5E-63FDEF7BEC53}"/>
              </a:ext>
            </a:extLst>
          </p:cNvPr>
          <p:cNvPicPr>
            <a:picLocks noChangeAspect="1"/>
          </p:cNvPicPr>
          <p:nvPr/>
        </p:nvPicPr>
        <p:blipFill>
          <a:blip r:embed="rId5"/>
          <a:stretch>
            <a:fillRect/>
          </a:stretch>
        </p:blipFill>
        <p:spPr>
          <a:xfrm>
            <a:off x="1371600" y="2408946"/>
            <a:ext cx="4769773" cy="4082822"/>
          </a:xfrm>
          <a:prstGeom prst="rect">
            <a:avLst/>
          </a:prstGeom>
        </p:spPr>
      </p:pic>
    </p:spTree>
    <p:extLst>
      <p:ext uri="{BB962C8B-B14F-4D97-AF65-F5344CB8AC3E}">
        <p14:creationId xmlns:p14="http://schemas.microsoft.com/office/powerpoint/2010/main" val="213932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(1)</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Le codage </a:t>
            </a:r>
            <a:r>
              <a:rPr lang="fr-FR" sz="2670" spc="-1" dirty="0" err="1">
                <a:solidFill>
                  <a:srgbClr val="000000"/>
                </a:solidFill>
              </a:rPr>
              <a:t>Huffman</a:t>
            </a:r>
            <a:r>
              <a:rPr lang="fr-FR" sz="2670" spc="-1" dirty="0">
                <a:solidFill>
                  <a:srgbClr val="000000"/>
                </a:solidFill>
              </a:rPr>
              <a:t> est  un </a:t>
            </a:r>
            <a:r>
              <a:rPr lang="fr-FR" sz="2670" b="1" spc="-1" dirty="0">
                <a:solidFill>
                  <a:srgbClr val="000000"/>
                </a:solidFill>
              </a:rPr>
              <a:t>algorithme d’encodage </a:t>
            </a:r>
            <a:r>
              <a:rPr lang="fr-FR" sz="2670" spc="-1" dirty="0">
                <a:solidFill>
                  <a:srgbClr val="000000"/>
                </a:solidFill>
              </a:rPr>
              <a:t>développé par  David  A. </a:t>
            </a:r>
            <a:r>
              <a:rPr lang="fr-FR" sz="2670" spc="-1" dirty="0" err="1">
                <a:solidFill>
                  <a:srgbClr val="000000"/>
                </a:solidFill>
              </a:rPr>
              <a:t>Huffman</a:t>
            </a:r>
            <a:r>
              <a:rPr lang="fr-FR" sz="2670" spc="-1" dirty="0">
                <a:solidFill>
                  <a:srgbClr val="000000"/>
                </a:solidFill>
              </a:rPr>
              <a:t> qui  est  largement  utilisé comme une technique de </a:t>
            </a:r>
            <a:r>
              <a:rPr lang="fr-FR" sz="2670" b="1" spc="-1" dirty="0">
                <a:solidFill>
                  <a:srgbClr val="000000"/>
                </a:solidFill>
              </a:rPr>
              <a:t>compression de données </a:t>
            </a:r>
            <a:r>
              <a:rPr lang="fr-FR" sz="2670" spc="-1" dirty="0">
                <a:solidFill>
                  <a:srgbClr val="000000"/>
                </a:solidFill>
              </a:rPr>
              <a:t>sans perte. L’algorithme de codage </a:t>
            </a:r>
            <a:r>
              <a:rPr lang="fr-FR" sz="2670" spc="-1" dirty="0" err="1">
                <a:solidFill>
                  <a:srgbClr val="000000"/>
                </a:solidFill>
              </a:rPr>
              <a:t>Huffman</a:t>
            </a:r>
            <a:r>
              <a:rPr lang="fr-FR" sz="2670" spc="-1" dirty="0">
                <a:solidFill>
                  <a:srgbClr val="000000"/>
                </a:solidFill>
              </a:rPr>
              <a:t>   utilise une table   de code de longueur variable pour coder un caractère   source où la table de code de longueur variable est dérivée sur la base de la probabilité  estimée d’occurrence  du  caractère source. </a:t>
            </a:r>
          </a:p>
          <a:p>
            <a:pPr marL="108000" algn="just">
              <a:spcBef>
                <a:spcPts val="938"/>
              </a:spcBef>
              <a:buSzPct val="100000"/>
            </a:pPr>
            <a:r>
              <a:rPr lang="fr-FR" sz="2670" spc="-1" dirty="0">
                <a:solidFill>
                  <a:srgbClr val="000000"/>
                </a:solidFill>
              </a:rPr>
              <a:t> </a:t>
            </a:r>
          </a:p>
          <a:p>
            <a:pPr marL="108000" algn="just">
              <a:spcBef>
                <a:spcPts val="938"/>
              </a:spcBef>
              <a:buSzPct val="100000"/>
            </a:pPr>
            <a:r>
              <a:rPr lang="fr-FR" sz="2670" spc="-1" dirty="0">
                <a:solidFill>
                  <a:srgbClr val="000000"/>
                </a:solidFill>
              </a:rPr>
              <a:t>L’idée  clé  derrière  l’algorithme </a:t>
            </a:r>
            <a:r>
              <a:rPr lang="fr-FR" sz="2670" spc="-1" dirty="0" err="1">
                <a:solidFill>
                  <a:srgbClr val="000000"/>
                </a:solidFill>
              </a:rPr>
              <a:t>Huffman</a:t>
            </a:r>
            <a:r>
              <a:rPr lang="fr-FR" sz="2670" spc="-1" dirty="0">
                <a:solidFill>
                  <a:srgbClr val="000000"/>
                </a:solidFill>
              </a:rPr>
              <a:t>  est  qu’il code </a:t>
            </a:r>
            <a:r>
              <a:rPr lang="fr-FR" sz="2670" b="1" spc="-1" dirty="0">
                <a:solidFill>
                  <a:srgbClr val="000000"/>
                </a:solidFill>
              </a:rPr>
              <a:t>les caractères les  plus  courants en utilisant des chaînes de  bits plus courtes </a:t>
            </a:r>
            <a:r>
              <a:rPr lang="fr-FR" sz="2670" spc="-1" dirty="0">
                <a:solidFill>
                  <a:srgbClr val="000000"/>
                </a:solidFill>
              </a:rPr>
              <a:t>que celles utilisées pour les caractères  sources moins  communs.</a:t>
            </a:r>
          </a:p>
        </p:txBody>
      </p:sp>
    </p:spTree>
    <p:extLst>
      <p:ext uri="{BB962C8B-B14F-4D97-AF65-F5344CB8AC3E}">
        <p14:creationId xmlns:p14="http://schemas.microsoft.com/office/powerpoint/2010/main" val="110956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t>
            </a:r>
            <a:r>
              <a:rPr lang="fr-FR" sz="2800" cap="small" spc="-1" dirty="0" err="1">
                <a:solidFill>
                  <a:srgbClr val="666666"/>
                </a:solidFill>
              </a:rPr>
              <a:t>Huffman</a:t>
            </a:r>
            <a:r>
              <a:rPr lang="fr-FR" sz="2800" cap="small" spc="-1" dirty="0">
                <a:solidFill>
                  <a:srgbClr val="666666"/>
                </a:solidFill>
              </a:rPr>
              <a:t> </a:t>
            </a:r>
            <a:r>
              <a:rPr lang="fr-FR" sz="2800" cap="small" spc="-1" dirty="0" err="1">
                <a:solidFill>
                  <a:srgbClr val="666666"/>
                </a:solidFill>
              </a:rPr>
              <a:t>example</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r>
              <a:rPr lang="fr-FR" sz="3200" dirty="0"/>
              <a:t>Comment codé </a:t>
            </a:r>
            <a:r>
              <a:rPr lang="fr-FR" sz="3200" b="1" i="1" dirty="0"/>
              <a:t>abracadabra</a:t>
            </a:r>
            <a:r>
              <a:rPr lang="fr-FR" sz="3200" dirty="0"/>
              <a:t>  avec le moins de bits possibles ?</a:t>
            </a:r>
          </a:p>
          <a:p>
            <a:pPr lvl="1"/>
            <a:r>
              <a:rPr lang="fr-FR" dirty="0"/>
              <a:t>Codage à longueur fixe</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Codage à longueur variable</a:t>
            </a:r>
          </a:p>
          <a:p>
            <a:pPr lvl="1"/>
            <a:endParaRPr lang="fr-FR" dirty="0"/>
          </a:p>
          <a:p>
            <a:pPr lvl="2"/>
            <a:endParaRPr lang="fr-FR" dirty="0"/>
          </a:p>
          <a:p>
            <a:pPr marL="108000" algn="just">
              <a:spcBef>
                <a:spcPts val="938"/>
              </a:spcBef>
              <a:buSzPct val="100000"/>
            </a:pPr>
            <a:endParaRPr lang="fr-FR" sz="2670" spc="-1" dirty="0">
              <a:solidFill>
                <a:srgbClr val="000000"/>
              </a:solidFill>
            </a:endParaRPr>
          </a:p>
        </p:txBody>
      </p:sp>
      <p:pic>
        <p:nvPicPr>
          <p:cNvPr id="4" name="Image 3">
            <a:extLst>
              <a:ext uri="{FF2B5EF4-FFF2-40B4-BE49-F238E27FC236}">
                <a16:creationId xmlns:a16="http://schemas.microsoft.com/office/drawing/2014/main" id="{B9AFF381-6CBE-4C81-B4BF-67713580996D}"/>
              </a:ext>
            </a:extLst>
          </p:cNvPr>
          <p:cNvPicPr>
            <a:picLocks noChangeAspect="1"/>
          </p:cNvPicPr>
          <p:nvPr/>
        </p:nvPicPr>
        <p:blipFill>
          <a:blip r:embed="rId3"/>
          <a:stretch>
            <a:fillRect/>
          </a:stretch>
        </p:blipFill>
        <p:spPr>
          <a:xfrm>
            <a:off x="2115645" y="2590699"/>
            <a:ext cx="5848350" cy="1419225"/>
          </a:xfrm>
          <a:prstGeom prst="rect">
            <a:avLst/>
          </a:prstGeom>
        </p:spPr>
      </p:pic>
      <p:pic>
        <p:nvPicPr>
          <p:cNvPr id="5" name="Image 4">
            <a:extLst>
              <a:ext uri="{FF2B5EF4-FFF2-40B4-BE49-F238E27FC236}">
                <a16:creationId xmlns:a16="http://schemas.microsoft.com/office/drawing/2014/main" id="{DC6B919C-31AF-400A-9625-AB378420AE9E}"/>
              </a:ext>
            </a:extLst>
          </p:cNvPr>
          <p:cNvPicPr>
            <a:picLocks noChangeAspect="1"/>
          </p:cNvPicPr>
          <p:nvPr/>
        </p:nvPicPr>
        <p:blipFill>
          <a:blip r:embed="rId4"/>
          <a:stretch>
            <a:fillRect/>
          </a:stretch>
        </p:blipFill>
        <p:spPr>
          <a:xfrm>
            <a:off x="2181513" y="4851256"/>
            <a:ext cx="6105525" cy="1828800"/>
          </a:xfrm>
          <a:prstGeom prst="rect">
            <a:avLst/>
          </a:prstGeom>
        </p:spPr>
      </p:pic>
    </p:spTree>
    <p:extLst>
      <p:ext uri="{BB962C8B-B14F-4D97-AF65-F5344CB8AC3E}">
        <p14:creationId xmlns:p14="http://schemas.microsoft.com/office/powerpoint/2010/main" val="10241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(2)</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800" dirty="0"/>
              <a:t>Remarques</a:t>
            </a:r>
            <a:endParaRPr lang="fr-FR" sz="2670" spc="-1" dirty="0">
              <a:solidFill>
                <a:srgbClr val="000000"/>
              </a:solidFill>
            </a:endParaRPr>
          </a:p>
          <a:p>
            <a:pPr marL="565200" indent="-457200" algn="just">
              <a:spcBef>
                <a:spcPts val="938"/>
              </a:spcBef>
              <a:buSzPct val="100000"/>
              <a:buFontTx/>
              <a:buChar char="-"/>
            </a:pPr>
            <a:r>
              <a:rPr lang="fr-FR" sz="2800" dirty="0"/>
              <a:t>Les caractères n’ont pas tous la même fréquence,</a:t>
            </a:r>
          </a:p>
          <a:p>
            <a:pPr marL="1022400" lvl="1" indent="-457200" algn="just">
              <a:spcBef>
                <a:spcPts val="938"/>
              </a:spcBef>
              <a:buSzPct val="100000"/>
              <a:buFontTx/>
              <a:buChar char="-"/>
            </a:pPr>
            <a:r>
              <a:rPr lang="fr-FR" sz="2670" spc="-1" dirty="0">
                <a:solidFill>
                  <a:srgbClr val="000000"/>
                </a:solidFill>
              </a:rPr>
              <a:t>Supposons les fréquences suivantes:</a:t>
            </a:r>
          </a:p>
          <a:p>
            <a:pPr marL="1022400" lvl="1" indent="-457200" algn="just">
              <a:spcBef>
                <a:spcPts val="938"/>
              </a:spcBef>
              <a:buSzPct val="100000"/>
              <a:buFontTx/>
              <a:buChar char="-"/>
            </a:pPr>
            <a:endParaRPr lang="fr-FR" sz="2670" spc="-1" dirty="0">
              <a:solidFill>
                <a:srgbClr val="000000"/>
              </a:solidFill>
            </a:endParaRPr>
          </a:p>
          <a:p>
            <a:pPr marL="1022400" lvl="1" indent="-457200" algn="just">
              <a:spcBef>
                <a:spcPts val="938"/>
              </a:spcBef>
              <a:buSzPct val="100000"/>
              <a:buFontTx/>
              <a:buChar char="-"/>
            </a:pPr>
            <a:endParaRPr lang="fr-FR" sz="2670" spc="-1" dirty="0">
              <a:solidFill>
                <a:srgbClr val="000000"/>
              </a:solidFill>
            </a:endParaRPr>
          </a:p>
          <a:p>
            <a:pPr marL="565200" indent="-457200" algn="just">
              <a:spcBef>
                <a:spcPts val="938"/>
              </a:spcBef>
              <a:buSzPct val="100000"/>
              <a:buFontTx/>
              <a:buChar char="-"/>
            </a:pPr>
            <a:r>
              <a:rPr lang="fr-FR" sz="2670" spc="-1" dirty="0">
                <a:solidFill>
                  <a:srgbClr val="000000"/>
                </a:solidFill>
              </a:rPr>
              <a:t>les caractères fréquents occupent beaucoup de place...</a:t>
            </a:r>
          </a:p>
          <a:p>
            <a:pPr marL="565200" indent="-457200" algn="just">
              <a:spcBef>
                <a:spcPts val="938"/>
              </a:spcBef>
              <a:buSzPct val="100000"/>
              <a:buFontTx/>
              <a:buChar char="-"/>
            </a:pPr>
            <a:r>
              <a:rPr lang="fr-FR" sz="2670" spc="-1" dirty="0">
                <a:solidFill>
                  <a:srgbClr val="000000"/>
                </a:solidFill>
              </a:rPr>
              <a:t>Idée : codage de longueur variable : peu de bits pour les fréquents, plus pour ceux qui le sont moins.</a:t>
            </a:r>
          </a:p>
        </p:txBody>
      </p:sp>
      <p:pic>
        <p:nvPicPr>
          <p:cNvPr id="2" name="Image 1">
            <a:extLst>
              <a:ext uri="{FF2B5EF4-FFF2-40B4-BE49-F238E27FC236}">
                <a16:creationId xmlns:a16="http://schemas.microsoft.com/office/drawing/2014/main" id="{7DA5B2BC-9DB3-4B0D-B5F5-104CB798F07C}"/>
              </a:ext>
            </a:extLst>
          </p:cNvPr>
          <p:cNvPicPr>
            <a:picLocks noChangeAspect="1"/>
          </p:cNvPicPr>
          <p:nvPr/>
        </p:nvPicPr>
        <p:blipFill>
          <a:blip r:embed="rId3"/>
          <a:stretch>
            <a:fillRect/>
          </a:stretch>
        </p:blipFill>
        <p:spPr>
          <a:xfrm>
            <a:off x="3062431" y="2807710"/>
            <a:ext cx="3438525" cy="762000"/>
          </a:xfrm>
          <a:prstGeom prst="rect">
            <a:avLst/>
          </a:prstGeom>
        </p:spPr>
      </p:pic>
    </p:spTree>
    <p:extLst>
      <p:ext uri="{BB962C8B-B14F-4D97-AF65-F5344CB8AC3E}">
        <p14:creationId xmlns:p14="http://schemas.microsoft.com/office/powerpoint/2010/main" val="3802950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(2)</a:t>
            </a:r>
          </a:p>
        </p:txBody>
      </p:sp>
      <p:sp>
        <p:nvSpPr>
          <p:cNvPr id="193" name="TextShape 2"/>
          <p:cNvSpPr txBox="1"/>
          <p:nvPr/>
        </p:nvSpPr>
        <p:spPr>
          <a:xfrm>
            <a:off x="503999" y="1152000"/>
            <a:ext cx="9033701" cy="5921900"/>
          </a:xfrm>
          <a:prstGeom prst="rect">
            <a:avLst/>
          </a:prstGeom>
          <a:noFill/>
          <a:ln>
            <a:noFill/>
          </a:ln>
        </p:spPr>
        <p:txBody>
          <a:bodyPr lIns="0" tIns="0" rIns="0" bIns="0">
            <a:normAutofit fontScale="92500" lnSpcReduction="10000"/>
          </a:bodyPr>
          <a:lstStyle/>
          <a:p>
            <a:pPr marL="108000" algn="just">
              <a:spcBef>
                <a:spcPts val="938"/>
              </a:spcBef>
              <a:buSzPct val="100000"/>
            </a:pPr>
            <a:r>
              <a:rPr lang="fr-FR" sz="2670" spc="-1" dirty="0">
                <a:solidFill>
                  <a:srgbClr val="000000"/>
                </a:solidFill>
              </a:rPr>
              <a:t>L’algorithme  fonctionne  en  créant un arbre  binaire  de  nœuds  qui  sont  stockés  dans  un  tableau:</a:t>
            </a:r>
          </a:p>
          <a:p>
            <a:pPr marL="565200" indent="-457200" algn="just">
              <a:spcBef>
                <a:spcPts val="938"/>
              </a:spcBef>
              <a:buSzPct val="100000"/>
              <a:buFontTx/>
              <a:buChar char="-"/>
            </a:pPr>
            <a:r>
              <a:rPr lang="fr-FR" sz="2670" spc="-1" dirty="0">
                <a:solidFill>
                  <a:srgbClr val="000000"/>
                </a:solidFill>
              </a:rPr>
              <a:t>Un  nœud  peut être soit un  nœud  feuille  ou  un    nœud  interne.</a:t>
            </a:r>
          </a:p>
          <a:p>
            <a:pPr marL="565200" indent="-457200" algn="just">
              <a:spcBef>
                <a:spcPts val="938"/>
              </a:spcBef>
              <a:buSzPct val="100000"/>
              <a:buFontTx/>
              <a:buChar char="-"/>
            </a:pPr>
            <a:r>
              <a:rPr lang="fr-FR" sz="2670" spc="-1" dirty="0">
                <a:solidFill>
                  <a:srgbClr val="000000"/>
                </a:solidFill>
              </a:rPr>
              <a:t>Initialement, tous  les  nœuds de l’arbre sont au  niveau  des feuilles et stockent le caractère source et sa  fréquence  d’occurrence  (également connu sous le nom de poids).</a:t>
            </a:r>
          </a:p>
          <a:p>
            <a:pPr marL="565200" indent="-457200" algn="just">
              <a:spcBef>
                <a:spcPts val="938"/>
              </a:spcBef>
              <a:buSzPct val="100000"/>
              <a:buFontTx/>
              <a:buChar char="-"/>
            </a:pPr>
            <a:r>
              <a:rPr lang="fr-FR" sz="2670" spc="-1" dirty="0">
                <a:solidFill>
                  <a:srgbClr val="000000"/>
                </a:solidFill>
              </a:rPr>
              <a:t>Alors que le    nœud  interne est  utilisé  pour  stocker le  poids  et  contient  des  liens vers  ses    nœuds  fils,  le  nœud externe (feuille) contient  le  caractère. </a:t>
            </a:r>
          </a:p>
          <a:p>
            <a:pPr marL="565200" indent="-457200" algn="just">
              <a:spcBef>
                <a:spcPts val="938"/>
              </a:spcBef>
              <a:buSzPct val="100000"/>
              <a:buFontTx/>
              <a:buChar char="-"/>
            </a:pPr>
            <a:r>
              <a:rPr lang="fr-FR" sz="2670" spc="-1" dirty="0">
                <a:solidFill>
                  <a:srgbClr val="000000"/>
                </a:solidFill>
              </a:rPr>
              <a:t>Traditionnellement,  un  « 0 » représente  la sélection le fils gauche et un « 1 »  représente la sélection du fils droit.</a:t>
            </a:r>
          </a:p>
          <a:p>
            <a:pPr marL="565200" indent="-457200" algn="just">
              <a:spcBef>
                <a:spcPts val="938"/>
              </a:spcBef>
              <a:buSzPct val="100000"/>
              <a:buFontTx/>
              <a:buChar char="-"/>
            </a:pPr>
            <a:r>
              <a:rPr lang="fr-FR" sz="2670" spc="-1" dirty="0">
                <a:solidFill>
                  <a:srgbClr val="000000"/>
                </a:solidFill>
              </a:rPr>
              <a:t>Un arbre complet qui  a  n  nœuds feuille  aura n - 1 nœuds  internes,</a:t>
            </a:r>
          </a:p>
          <a:p>
            <a:pPr marL="108000" algn="just">
              <a:spcBef>
                <a:spcPts val="938"/>
              </a:spcBef>
              <a:buSzPct val="100000"/>
            </a:pPr>
            <a:r>
              <a:rPr lang="fr-FR" sz="2670" spc="-1" dirty="0">
                <a:solidFill>
                  <a:srgbClr val="000000"/>
                </a:solidFill>
              </a:rPr>
              <a:t>.</a:t>
            </a:r>
          </a:p>
        </p:txBody>
      </p:sp>
    </p:spTree>
    <p:extLst>
      <p:ext uri="{BB962C8B-B14F-4D97-AF65-F5344CB8AC3E}">
        <p14:creationId xmlns:p14="http://schemas.microsoft.com/office/powerpoint/2010/main" val="18289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725487" y="865187"/>
            <a:ext cx="8629650" cy="5829300"/>
          </a:xfrm>
          <a:prstGeom prst="rect">
            <a:avLst/>
          </a:prstGeom>
        </p:spPr>
      </p:pic>
    </p:spTree>
    <p:extLst>
      <p:ext uri="{BB962C8B-B14F-4D97-AF65-F5344CB8AC3E}">
        <p14:creationId xmlns:p14="http://schemas.microsoft.com/office/powerpoint/2010/main" val="1694470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725487" y="865187"/>
            <a:ext cx="8629650" cy="5829300"/>
          </a:xfrm>
          <a:prstGeom prst="rect">
            <a:avLst/>
          </a:prstGeom>
        </p:spPr>
      </p:pic>
      <p:pic>
        <p:nvPicPr>
          <p:cNvPr id="3" name="Image 2">
            <a:extLst>
              <a:ext uri="{FF2B5EF4-FFF2-40B4-BE49-F238E27FC236}">
                <a16:creationId xmlns:a16="http://schemas.microsoft.com/office/drawing/2014/main" id="{8A06FA43-BA72-4582-85AC-76DB022B3702}"/>
              </a:ext>
            </a:extLst>
          </p:cNvPr>
          <p:cNvPicPr>
            <a:picLocks noChangeAspect="1"/>
          </p:cNvPicPr>
          <p:nvPr/>
        </p:nvPicPr>
        <p:blipFill>
          <a:blip r:embed="rId4"/>
          <a:stretch>
            <a:fillRect/>
          </a:stretch>
        </p:blipFill>
        <p:spPr>
          <a:xfrm>
            <a:off x="882649" y="584199"/>
            <a:ext cx="8315325" cy="6391275"/>
          </a:xfrm>
          <a:prstGeom prst="rect">
            <a:avLst/>
          </a:prstGeom>
        </p:spPr>
      </p:pic>
    </p:spTree>
    <p:extLst>
      <p:ext uri="{BB962C8B-B14F-4D97-AF65-F5344CB8AC3E}">
        <p14:creationId xmlns:p14="http://schemas.microsoft.com/office/powerpoint/2010/main" val="3545039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725487" y="865187"/>
            <a:ext cx="8629650" cy="5829300"/>
          </a:xfrm>
          <a:prstGeom prst="rect">
            <a:avLst/>
          </a:prstGeom>
        </p:spPr>
      </p:pic>
      <p:pic>
        <p:nvPicPr>
          <p:cNvPr id="3" name="Image 2">
            <a:extLst>
              <a:ext uri="{FF2B5EF4-FFF2-40B4-BE49-F238E27FC236}">
                <a16:creationId xmlns:a16="http://schemas.microsoft.com/office/drawing/2014/main" id="{AD10E07C-6EEB-4BE5-9939-16F844447E4A}"/>
              </a:ext>
            </a:extLst>
          </p:cNvPr>
          <p:cNvPicPr>
            <a:picLocks noChangeAspect="1"/>
          </p:cNvPicPr>
          <p:nvPr/>
        </p:nvPicPr>
        <p:blipFill>
          <a:blip r:embed="rId4"/>
          <a:stretch>
            <a:fillRect/>
          </a:stretch>
        </p:blipFill>
        <p:spPr>
          <a:xfrm>
            <a:off x="515937" y="579437"/>
            <a:ext cx="9048750" cy="6400800"/>
          </a:xfrm>
          <a:prstGeom prst="rect">
            <a:avLst/>
          </a:prstGeom>
        </p:spPr>
      </p:pic>
    </p:spTree>
    <p:extLst>
      <p:ext uri="{BB962C8B-B14F-4D97-AF65-F5344CB8AC3E}">
        <p14:creationId xmlns:p14="http://schemas.microsoft.com/office/powerpoint/2010/main" val="2023934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725487" y="865187"/>
            <a:ext cx="8629650" cy="5829300"/>
          </a:xfrm>
          <a:prstGeom prst="rect">
            <a:avLst/>
          </a:prstGeom>
        </p:spPr>
      </p:pic>
      <p:pic>
        <p:nvPicPr>
          <p:cNvPr id="3" name="Image 2">
            <a:extLst>
              <a:ext uri="{FF2B5EF4-FFF2-40B4-BE49-F238E27FC236}">
                <a16:creationId xmlns:a16="http://schemas.microsoft.com/office/drawing/2014/main" id="{EA92CCDF-F61C-4E80-9184-28A173FEE291}"/>
              </a:ext>
            </a:extLst>
          </p:cNvPr>
          <p:cNvPicPr>
            <a:picLocks noChangeAspect="1"/>
          </p:cNvPicPr>
          <p:nvPr/>
        </p:nvPicPr>
        <p:blipFill>
          <a:blip r:embed="rId4"/>
          <a:stretch>
            <a:fillRect/>
          </a:stretch>
        </p:blipFill>
        <p:spPr>
          <a:xfrm>
            <a:off x="477837" y="507999"/>
            <a:ext cx="9124950" cy="6543675"/>
          </a:xfrm>
          <a:prstGeom prst="rect">
            <a:avLst/>
          </a:prstGeom>
        </p:spPr>
      </p:pic>
    </p:spTree>
    <p:extLst>
      <p:ext uri="{BB962C8B-B14F-4D97-AF65-F5344CB8AC3E}">
        <p14:creationId xmlns:p14="http://schemas.microsoft.com/office/powerpoint/2010/main" val="82243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622350" indent="-514350">
              <a:spcBef>
                <a:spcPts val="938"/>
              </a:spcBef>
              <a:buSzPct val="100000"/>
              <a:buFont typeface="+mj-lt"/>
              <a:buAutoNum type="arabicPeriod"/>
            </a:pPr>
            <a:r>
              <a:rPr lang="fr-FR" sz="2670" spc="-1" dirty="0">
                <a:solidFill>
                  <a:schemeClr val="bg1">
                    <a:lumMod val="75000"/>
                  </a:schemeClr>
                </a:solidFill>
              </a:rPr>
              <a:t>Introduction</a:t>
            </a:r>
          </a:p>
          <a:p>
            <a:pPr marL="622350" indent="-514350">
              <a:spcBef>
                <a:spcPts val="938"/>
              </a:spcBef>
              <a:buSzPct val="100000"/>
              <a:buFont typeface="+mj-lt"/>
              <a:buAutoNum type="arabicPeriod"/>
            </a:pPr>
            <a:r>
              <a:rPr lang="fr-FR" sz="2670" spc="-1" dirty="0">
                <a:solidFill>
                  <a:schemeClr val="bg1">
                    <a:lumMod val="75000"/>
                  </a:schemeClr>
                </a:solidFill>
              </a:rPr>
              <a:t>Définition </a:t>
            </a:r>
          </a:p>
          <a:p>
            <a:pPr marL="622350" indent="-514350">
              <a:spcBef>
                <a:spcPts val="938"/>
              </a:spcBef>
              <a:buSzPct val="100000"/>
              <a:buFont typeface="+mj-lt"/>
              <a:buAutoNum type="arabicPeriod"/>
            </a:pPr>
            <a:r>
              <a:rPr lang="fr-FR" sz="2670" spc="-1" dirty="0">
                <a:solidFill>
                  <a:schemeClr val="bg1">
                    <a:lumMod val="75000"/>
                  </a:schemeClr>
                </a:solidFill>
              </a:rPr>
              <a:t>Types des arbres</a:t>
            </a:r>
          </a:p>
          <a:p>
            <a:pPr marL="1079550" lvl="1" indent="-514350">
              <a:spcBef>
                <a:spcPts val="938"/>
              </a:spcBef>
              <a:buSzPct val="100000"/>
              <a:buFont typeface="+mj-lt"/>
              <a:buAutoNum type="arabicPeriod"/>
            </a:pPr>
            <a:r>
              <a:rPr lang="fr-FR" sz="2670" spc="-1" dirty="0">
                <a:solidFill>
                  <a:schemeClr val="bg1">
                    <a:lumMod val="75000"/>
                  </a:schemeClr>
                </a:solidFill>
              </a:rPr>
              <a:t>Arbres généraux</a:t>
            </a:r>
          </a:p>
          <a:p>
            <a:pPr marL="1079550" lvl="1" indent="-514350">
              <a:spcBef>
                <a:spcPts val="938"/>
              </a:spcBef>
              <a:buSzPct val="100000"/>
              <a:buFont typeface="+mj-lt"/>
              <a:buAutoNum type="arabicPeriod"/>
            </a:pPr>
            <a:r>
              <a:rPr lang="fr-FR" sz="2670" spc="-1" dirty="0">
                <a:solidFill>
                  <a:schemeClr val="bg1">
                    <a:lumMod val="75000"/>
                  </a:schemeClr>
                </a:solidFill>
              </a:rPr>
              <a:t>Forêts </a:t>
            </a:r>
          </a:p>
          <a:p>
            <a:pPr marL="1079550" lvl="1" indent="-514350">
              <a:spcBef>
                <a:spcPts val="938"/>
              </a:spcBef>
              <a:buSzPct val="100000"/>
              <a:buFont typeface="+mj-lt"/>
              <a:buAutoNum type="arabicPeriod"/>
            </a:pPr>
            <a:r>
              <a:rPr lang="fr-FR" sz="2670" spc="-1" dirty="0">
                <a:solidFill>
                  <a:schemeClr val="bg1">
                    <a:lumMod val="75000"/>
                  </a:schemeClr>
                </a:solidFill>
              </a:rPr>
              <a:t>Arbres binaires</a:t>
            </a:r>
          </a:p>
          <a:p>
            <a:pPr marL="1079550" lvl="1" indent="-514350">
              <a:spcBef>
                <a:spcPts val="938"/>
              </a:spcBef>
              <a:buSzPct val="100000"/>
              <a:buFont typeface="+mj-lt"/>
              <a:buAutoNum type="arabicPeriod"/>
            </a:pPr>
            <a:r>
              <a:rPr lang="fr-FR" sz="2670" spc="-1" dirty="0">
                <a:solidFill>
                  <a:schemeClr val="bg1">
                    <a:lumMod val="75000"/>
                  </a:schemeClr>
                </a:solidFill>
              </a:rPr>
              <a:t>Créer un arbre binaire à partir d'un arbre général</a:t>
            </a:r>
          </a:p>
          <a:p>
            <a:pPr marL="1079550" lvl="1" indent="-514350">
              <a:spcBef>
                <a:spcPts val="938"/>
              </a:spcBef>
              <a:buSzPct val="100000"/>
              <a:buFont typeface="+mj-lt"/>
              <a:buAutoNum type="arabicPeriod"/>
            </a:pPr>
            <a:r>
              <a:rPr lang="fr-FR" sz="2670" spc="-1" dirty="0">
                <a:solidFill>
                  <a:schemeClr val="bg1">
                    <a:lumMod val="75000"/>
                  </a:schemeClr>
                </a:solidFill>
              </a:rPr>
              <a:t>Parcours d'un arbre binaire</a:t>
            </a:r>
          </a:p>
          <a:p>
            <a:pPr marL="1079550" lvl="1" indent="-514350">
              <a:spcBef>
                <a:spcPts val="938"/>
              </a:spcBef>
              <a:buSzPct val="100000"/>
              <a:buFont typeface="+mj-lt"/>
              <a:buAutoNum type="arabicPeriod"/>
            </a:pPr>
            <a:r>
              <a:rPr lang="fr-FR" sz="2670" spc="-1" dirty="0">
                <a:solidFill>
                  <a:srgbClr val="000000"/>
                </a:solidFill>
              </a:rPr>
              <a:t>Opérations sur les arbres binaires</a:t>
            </a:r>
          </a:p>
          <a:p>
            <a:pPr marL="1079550" lvl="1" indent="-514350">
              <a:spcBef>
                <a:spcPts val="938"/>
              </a:spcBef>
              <a:buSzPct val="100000"/>
              <a:buFont typeface="+mj-lt"/>
              <a:buAutoNum type="arabicPeriod"/>
            </a:pPr>
            <a:r>
              <a:rPr lang="fr-FR" sz="2670" spc="-1" dirty="0">
                <a:solidFill>
                  <a:srgbClr val="000000"/>
                </a:solidFill>
              </a:rPr>
              <a:t>Codage (arbre) </a:t>
            </a:r>
            <a:r>
              <a:rPr lang="fr-FR" sz="2670" spc="-1" dirty="0" err="1">
                <a:solidFill>
                  <a:srgbClr val="000000"/>
                </a:solidFill>
              </a:rPr>
              <a:t>Huffman</a:t>
            </a:r>
            <a:endParaRPr lang="fr-FR" sz="2670" spc="-1" dirty="0">
              <a:solidFill>
                <a:srgbClr val="000000"/>
              </a:solidFill>
            </a:endParaRPr>
          </a:p>
        </p:txBody>
      </p:sp>
    </p:spTree>
    <p:extLst>
      <p:ext uri="{BB962C8B-B14F-4D97-AF65-F5344CB8AC3E}">
        <p14:creationId xmlns:p14="http://schemas.microsoft.com/office/powerpoint/2010/main" val="1999424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725487" y="865187"/>
            <a:ext cx="8629650" cy="5829300"/>
          </a:xfrm>
          <a:prstGeom prst="rect">
            <a:avLst/>
          </a:prstGeom>
        </p:spPr>
      </p:pic>
      <p:pic>
        <p:nvPicPr>
          <p:cNvPr id="3" name="Image 2">
            <a:extLst>
              <a:ext uri="{FF2B5EF4-FFF2-40B4-BE49-F238E27FC236}">
                <a16:creationId xmlns:a16="http://schemas.microsoft.com/office/drawing/2014/main" id="{777C7D12-F93E-4042-84B6-AB60E72CF147}"/>
              </a:ext>
            </a:extLst>
          </p:cNvPr>
          <p:cNvPicPr>
            <a:picLocks noChangeAspect="1"/>
          </p:cNvPicPr>
          <p:nvPr/>
        </p:nvPicPr>
        <p:blipFill>
          <a:blip r:embed="rId4"/>
          <a:stretch>
            <a:fillRect/>
          </a:stretch>
        </p:blipFill>
        <p:spPr>
          <a:xfrm>
            <a:off x="563562" y="269874"/>
            <a:ext cx="8953500" cy="7019925"/>
          </a:xfrm>
          <a:prstGeom prst="rect">
            <a:avLst/>
          </a:prstGeom>
        </p:spPr>
      </p:pic>
    </p:spTree>
    <p:extLst>
      <p:ext uri="{BB962C8B-B14F-4D97-AF65-F5344CB8AC3E}">
        <p14:creationId xmlns:p14="http://schemas.microsoft.com/office/powerpoint/2010/main" val="2869725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3" name="Image 2">
            <a:extLst>
              <a:ext uri="{FF2B5EF4-FFF2-40B4-BE49-F238E27FC236}">
                <a16:creationId xmlns:a16="http://schemas.microsoft.com/office/drawing/2014/main" id="{F999D365-8951-40F9-9C02-277915FB31B1}"/>
              </a:ext>
            </a:extLst>
          </p:cNvPr>
          <p:cNvPicPr>
            <a:picLocks noChangeAspect="1"/>
          </p:cNvPicPr>
          <p:nvPr/>
        </p:nvPicPr>
        <p:blipFill>
          <a:blip r:embed="rId3"/>
          <a:stretch>
            <a:fillRect/>
          </a:stretch>
        </p:blipFill>
        <p:spPr>
          <a:xfrm>
            <a:off x="1363662" y="422274"/>
            <a:ext cx="7353300" cy="6715125"/>
          </a:xfrm>
          <a:prstGeom prst="rect">
            <a:avLst/>
          </a:prstGeom>
        </p:spPr>
      </p:pic>
    </p:spTree>
    <p:extLst>
      <p:ext uri="{BB962C8B-B14F-4D97-AF65-F5344CB8AC3E}">
        <p14:creationId xmlns:p14="http://schemas.microsoft.com/office/powerpoint/2010/main" val="1389474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Codage (arbre) </a:t>
            </a:r>
            <a:r>
              <a:rPr lang="fr-FR" sz="2800" cap="small" spc="-1" dirty="0" err="1">
                <a:solidFill>
                  <a:srgbClr val="666666"/>
                </a:solidFill>
              </a:rPr>
              <a:t>Huffman</a:t>
            </a:r>
            <a:r>
              <a:rPr lang="fr-FR" sz="2800" cap="small" spc="-1" dirty="0">
                <a:solidFill>
                  <a:srgbClr val="666666"/>
                </a:solidFill>
              </a:rPr>
              <a:t> </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7E2BDD04-A10F-4FDE-86C6-F2F21E06B1EE}"/>
              </a:ext>
            </a:extLst>
          </p:cNvPr>
          <p:cNvPicPr>
            <a:picLocks noChangeAspect="1"/>
          </p:cNvPicPr>
          <p:nvPr/>
        </p:nvPicPr>
        <p:blipFill>
          <a:blip r:embed="rId3"/>
          <a:stretch>
            <a:fillRect/>
          </a:stretch>
        </p:blipFill>
        <p:spPr>
          <a:xfrm>
            <a:off x="725487" y="865187"/>
            <a:ext cx="8629650" cy="5829300"/>
          </a:xfrm>
          <a:prstGeom prst="rect">
            <a:avLst/>
          </a:prstGeom>
        </p:spPr>
      </p:pic>
      <p:pic>
        <p:nvPicPr>
          <p:cNvPr id="3" name="Image 2">
            <a:extLst>
              <a:ext uri="{FF2B5EF4-FFF2-40B4-BE49-F238E27FC236}">
                <a16:creationId xmlns:a16="http://schemas.microsoft.com/office/drawing/2014/main" id="{9E06CCA4-E33D-4CE3-BE85-D8199334C6C4}"/>
              </a:ext>
            </a:extLst>
          </p:cNvPr>
          <p:cNvPicPr>
            <a:picLocks noChangeAspect="1"/>
          </p:cNvPicPr>
          <p:nvPr/>
        </p:nvPicPr>
        <p:blipFill>
          <a:blip r:embed="rId4"/>
          <a:stretch>
            <a:fillRect/>
          </a:stretch>
        </p:blipFill>
        <p:spPr>
          <a:xfrm>
            <a:off x="287337" y="417512"/>
            <a:ext cx="9505950" cy="6724650"/>
          </a:xfrm>
          <a:prstGeom prst="rect">
            <a:avLst/>
          </a:prstGeom>
        </p:spPr>
      </p:pic>
    </p:spTree>
    <p:extLst>
      <p:ext uri="{BB962C8B-B14F-4D97-AF65-F5344CB8AC3E}">
        <p14:creationId xmlns:p14="http://schemas.microsoft.com/office/powerpoint/2010/main" val="218120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Rappel : Représentation Chaînée des 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représentation chainée d’un arbre binaire, chaque nœud aura trois parties : l’élément de données, un pointeur vers le nœud gauche et un pointeur vers le nœud droit. </a:t>
            </a: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r>
              <a:rPr lang="fr-FR" sz="2670" spc="-1" dirty="0">
                <a:solidFill>
                  <a:srgbClr val="000000"/>
                </a:solidFill>
              </a:rPr>
              <a:t>Chaque arbre binaire a un pointeur ROOT, qui pointe vers le nœud racine (élément le plus haut) de l’arbre. </a:t>
            </a:r>
          </a:p>
        </p:txBody>
      </p:sp>
      <p:sp>
        <p:nvSpPr>
          <p:cNvPr id="4" name="Rectangle 3">
            <a:extLst>
              <a:ext uri="{FF2B5EF4-FFF2-40B4-BE49-F238E27FC236}">
                <a16:creationId xmlns:a16="http://schemas.microsoft.com/office/drawing/2014/main" id="{261461F4-CBB5-4D85-89AB-067EF2E1279F}"/>
              </a:ext>
            </a:extLst>
          </p:cNvPr>
          <p:cNvSpPr/>
          <p:nvPr/>
        </p:nvSpPr>
        <p:spPr>
          <a:xfrm>
            <a:off x="623126" y="2552039"/>
            <a:ext cx="8953500" cy="35394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TElement</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struct</a:t>
            </a:r>
            <a:r>
              <a:rPr lang="fr-FR" sz="2800" dirty="0">
                <a:solidFill>
                  <a:srgbClr val="000000"/>
                </a:solidFill>
                <a:highlight>
                  <a:srgbClr val="FFFFFF"/>
                </a:highlight>
              </a:rPr>
              <a:t> </a:t>
            </a:r>
            <a:r>
              <a:rPr lang="fr-FR" sz="2800" dirty="0" err="1">
                <a:solidFill>
                  <a:srgbClr val="000000"/>
                </a:solidFill>
                <a:highlight>
                  <a:srgbClr val="FFFFFF"/>
                </a:highlight>
              </a:rPr>
              <a:t>node</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err="1">
                <a:solidFill>
                  <a:srgbClr val="000000"/>
                </a:solidFill>
                <a:highlight>
                  <a:srgbClr val="FFFFFF"/>
                </a:highlight>
              </a:rPr>
              <a:t>tree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err="1">
                <a:solidFill>
                  <a:srgbClr val="8000FF"/>
                </a:solidFill>
                <a:highlight>
                  <a:srgbClr val="FFFFFF"/>
                </a:highlight>
              </a:rPr>
              <a:t>struct</a:t>
            </a:r>
            <a:r>
              <a:rPr lang="fr-FR" sz="2800" dirty="0">
                <a:solidFill>
                  <a:srgbClr val="000000"/>
                </a:solidFill>
                <a:highlight>
                  <a:srgbClr val="FFFFFF"/>
                </a:highlight>
              </a:rPr>
              <a:t> </a:t>
            </a:r>
            <a:r>
              <a:rPr lang="fr-FR" sz="2800" dirty="0" err="1">
                <a:solidFill>
                  <a:srgbClr val="000000"/>
                </a:solidFill>
                <a:highlight>
                  <a:srgbClr val="FFFFFF"/>
                </a:highlight>
              </a:rPr>
              <a:t>node</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0000"/>
                </a:solidFill>
                <a:highlight>
                  <a:srgbClr val="FFFFFF"/>
                </a:highlight>
              </a:rPr>
              <a:t>   	</a:t>
            </a:r>
            <a:r>
              <a:rPr lang="fr-FR" sz="2800" dirty="0" err="1">
                <a:solidFill>
                  <a:srgbClr val="000000"/>
                </a:solidFill>
                <a:highlight>
                  <a:srgbClr val="FFFFFF"/>
                </a:highlight>
              </a:rPr>
              <a:t>TElement</a:t>
            </a:r>
            <a:r>
              <a:rPr lang="fr-FR" sz="2800" dirty="0">
                <a:solidFill>
                  <a:srgbClr val="000000"/>
                </a:solidFill>
                <a:highlight>
                  <a:srgbClr val="FFFFFF"/>
                </a:highlight>
              </a:rPr>
              <a:t> value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0000"/>
                </a:solidFill>
                <a:highlight>
                  <a:srgbClr val="FFFFFF"/>
                </a:highlight>
              </a:rPr>
              <a:t>  	</a:t>
            </a:r>
            <a:r>
              <a:rPr lang="fr-FR" sz="2800" dirty="0" err="1">
                <a:solidFill>
                  <a:srgbClr val="000000"/>
                </a:solidFill>
                <a:highlight>
                  <a:srgbClr val="FFFFFF"/>
                </a:highlight>
              </a:rPr>
              <a:t>tree</a:t>
            </a:r>
            <a:r>
              <a:rPr lang="fr-FR" sz="2800" dirty="0">
                <a:solidFill>
                  <a:srgbClr val="000000"/>
                </a:solidFill>
                <a:highlight>
                  <a:srgbClr val="FFFFFF"/>
                </a:highlight>
              </a:rPr>
              <a:t> </a:t>
            </a:r>
            <a:r>
              <a:rPr lang="fr-FR" sz="2800" dirty="0" err="1">
                <a:solidFill>
                  <a:srgbClr val="000000"/>
                </a:solidFill>
                <a:highlight>
                  <a:srgbClr val="FFFFFF"/>
                </a:highlight>
              </a:rPr>
              <a:t>left</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0000"/>
                </a:solidFill>
                <a:highlight>
                  <a:srgbClr val="FFFFFF"/>
                </a:highlight>
              </a:rPr>
              <a:t>	  </a:t>
            </a:r>
            <a:r>
              <a:rPr lang="fr-FR" sz="2800" dirty="0" err="1">
                <a:solidFill>
                  <a:srgbClr val="000000"/>
                </a:solidFill>
                <a:highlight>
                  <a:srgbClr val="FFFFFF"/>
                </a:highlight>
              </a:rPr>
              <a:t>tree</a:t>
            </a:r>
            <a:r>
              <a:rPr lang="fr-FR" sz="2800" dirty="0">
                <a:solidFill>
                  <a:srgbClr val="000000"/>
                </a:solidFill>
                <a:highlight>
                  <a:srgbClr val="FFFFFF"/>
                </a:highlight>
              </a:rPr>
              <a:t> right</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latin typeface="+mj-lt"/>
            </a:endParaRPr>
          </a:p>
        </p:txBody>
      </p:sp>
    </p:spTree>
    <p:extLst>
      <p:ext uri="{BB962C8B-B14F-4D97-AF65-F5344CB8AC3E}">
        <p14:creationId xmlns:p14="http://schemas.microsoft.com/office/powerpoint/2010/main" val="383036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arbre</a:t>
            </a:r>
          </a:p>
          <a:p>
            <a:pPr marL="889200" lvl="1" indent="-324000">
              <a:spcBef>
                <a:spcPts val="938"/>
              </a:spcBef>
              <a:buSzPct val="100000"/>
              <a:buBlip>
                <a:blip r:embed="rId3"/>
              </a:buBlip>
            </a:pPr>
            <a:r>
              <a:rPr lang="fr-FR" sz="2400" spc="-1" dirty="0">
                <a:solidFill>
                  <a:srgbClr val="000000"/>
                </a:solidFill>
              </a:rPr>
              <a:t>Cette fonction crée un arbre binaire (nœud)</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03999" y="2156167"/>
            <a:ext cx="9361895" cy="526297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dirty="0">
                <a:solidFill>
                  <a:srgbClr val="000000"/>
                </a:solidFill>
                <a:highlight>
                  <a:srgbClr val="FFFFFF"/>
                </a:highlight>
              </a:rPr>
              <a:t>tree Create</a:t>
            </a:r>
            <a:r>
              <a:rPr lang="en-US" sz="2400" b="1" dirty="0">
                <a:solidFill>
                  <a:srgbClr val="000080"/>
                </a:solidFill>
                <a:highlight>
                  <a:srgbClr val="FFFFFF"/>
                </a:highlight>
              </a:rPr>
              <a:t>(</a:t>
            </a:r>
            <a:r>
              <a:rPr lang="en-US" sz="2400" dirty="0" err="1">
                <a:solidFill>
                  <a:srgbClr val="000000"/>
                </a:solidFill>
                <a:highlight>
                  <a:srgbClr val="FFFFFF"/>
                </a:highlight>
              </a:rPr>
              <a:t>TElement</a:t>
            </a:r>
            <a:r>
              <a:rPr lang="en-US" sz="2400" dirty="0">
                <a:solidFill>
                  <a:srgbClr val="000000"/>
                </a:solidFill>
                <a:highlight>
                  <a:srgbClr val="FFFFFF"/>
                </a:highlight>
              </a:rPr>
              <a:t> </a:t>
            </a:r>
            <a:r>
              <a:rPr lang="en-US" sz="2400" dirty="0" err="1">
                <a:solidFill>
                  <a:srgbClr val="000000"/>
                </a:solidFill>
                <a:highlight>
                  <a:srgbClr val="FFFFFF"/>
                </a:highlight>
              </a:rPr>
              <a:t>val</a:t>
            </a:r>
            <a:r>
              <a:rPr lang="en-US" sz="2400" b="1" dirty="0" err="1">
                <a:solidFill>
                  <a:srgbClr val="000080"/>
                </a:solidFill>
                <a:highlight>
                  <a:srgbClr val="FFFFFF"/>
                </a:highlight>
              </a:rPr>
              <a:t>,</a:t>
            </a:r>
            <a:r>
              <a:rPr lang="en-US" sz="2400" dirty="0" err="1">
                <a:solidFill>
                  <a:srgbClr val="000000"/>
                </a:solidFill>
                <a:highlight>
                  <a:srgbClr val="FFFFFF"/>
                </a:highlight>
              </a:rPr>
              <a:t>tree</a:t>
            </a:r>
            <a:r>
              <a:rPr lang="en-US" sz="2400" dirty="0">
                <a:solidFill>
                  <a:srgbClr val="000000"/>
                </a:solidFill>
                <a:highlight>
                  <a:srgbClr val="FFFFFF"/>
                </a:highlight>
              </a:rPr>
              <a:t> ls</a:t>
            </a:r>
            <a:r>
              <a:rPr lang="en-US" sz="2400" b="1" dirty="0">
                <a:solidFill>
                  <a:srgbClr val="000080"/>
                </a:solidFill>
                <a:highlight>
                  <a:srgbClr val="FFFFFF"/>
                </a:highlight>
              </a:rPr>
              <a:t>,</a:t>
            </a:r>
            <a:r>
              <a:rPr lang="en-US" sz="2400" dirty="0">
                <a:solidFill>
                  <a:srgbClr val="000000"/>
                </a:solidFill>
                <a:highlight>
                  <a:srgbClr val="FFFFFF"/>
                </a:highlight>
              </a:rPr>
              <a:t> tree </a:t>
            </a:r>
            <a:r>
              <a:rPr lang="en-US" sz="2400" dirty="0" err="1">
                <a:solidFill>
                  <a:srgbClr val="000000"/>
                </a:solidFill>
                <a:highlight>
                  <a:srgbClr val="FFFFFF"/>
                </a:highlight>
              </a:rPr>
              <a:t>rs</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malloc</a:t>
            </a:r>
            <a:r>
              <a:rPr lang="fr-FR" sz="2400" b="1" dirty="0">
                <a:solidFill>
                  <a:srgbClr val="000080"/>
                </a:solidFill>
                <a:highlight>
                  <a:srgbClr val="FFFFFF"/>
                </a:highlight>
              </a:rPr>
              <a:t>(</a:t>
            </a:r>
            <a:r>
              <a:rPr lang="fr-FR" sz="2400" b="1" dirty="0" err="1">
                <a:solidFill>
                  <a:srgbClr val="0000FF"/>
                </a:solidFill>
                <a:highlight>
                  <a:srgbClr val="FFFFFF"/>
                </a:highlight>
              </a:rPr>
              <a:t>sizeof</a:t>
            </a:r>
            <a:r>
              <a:rPr lang="fr-FR" sz="2400" b="1" dirty="0">
                <a:solidFill>
                  <a:srgbClr val="000080"/>
                </a:solidFill>
                <a:highlight>
                  <a:srgbClr val="FFFFFF"/>
                </a:highlight>
              </a:rPr>
              <a:t>(*</a:t>
            </a:r>
            <a:r>
              <a:rPr lang="fr-FR" sz="2400" dirty="0" err="1">
                <a:solidFill>
                  <a:srgbClr val="000000"/>
                </a:solidFill>
                <a:highlight>
                  <a:srgbClr val="FFFFFF"/>
                </a:highlight>
              </a:rPr>
              <a:t>res</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fprintf</a:t>
            </a:r>
            <a:r>
              <a:rPr lang="fr-FR" sz="2400" b="1" dirty="0">
                <a:solidFill>
                  <a:srgbClr val="000080"/>
                </a:solidFill>
                <a:highlight>
                  <a:srgbClr val="FFFFFF"/>
                </a:highlight>
              </a:rPr>
              <a:t>(</a:t>
            </a:r>
            <a:r>
              <a:rPr lang="fr-FR" sz="2400" dirty="0" err="1">
                <a:solidFill>
                  <a:srgbClr val="000000"/>
                </a:solidFill>
                <a:highlight>
                  <a:srgbClr val="FFFFFF"/>
                </a:highlight>
              </a:rPr>
              <a:t>stderr</a:t>
            </a:r>
            <a:r>
              <a:rPr lang="fr-FR" sz="2400" b="1" dirty="0">
                <a:solidFill>
                  <a:srgbClr val="000080"/>
                </a:solidFill>
                <a:highlight>
                  <a:srgbClr val="FFFFFF"/>
                </a:highlight>
              </a:rPr>
              <a:t>,</a:t>
            </a:r>
            <a:r>
              <a:rPr lang="fr-FR" sz="2400" dirty="0">
                <a:solidFill>
                  <a:srgbClr val="808080"/>
                </a:solidFill>
                <a:highlight>
                  <a:srgbClr val="FFFFFF"/>
                </a:highlight>
              </a:rPr>
              <a:t>"Impossible d'allouer le </a:t>
            </a:r>
            <a:r>
              <a:rPr lang="fr-FR" sz="2400" dirty="0" err="1">
                <a:solidFill>
                  <a:srgbClr val="808080"/>
                </a:solidFill>
                <a:highlight>
                  <a:srgbClr val="FFFFFF"/>
                </a:highlight>
              </a:rPr>
              <a:t>noeud</a:t>
            </a:r>
            <a:r>
              <a:rPr lang="fr-FR" sz="2400" dirty="0">
                <a:solidFill>
                  <a:srgbClr val="808080"/>
                </a:solidFill>
                <a:highlight>
                  <a:srgbClr val="FFFFFF"/>
                </a:highlight>
              </a:rPr>
              <a: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b="1" dirty="0">
                <a:solidFill>
                  <a:srgbClr val="000080"/>
                </a:solidFill>
                <a:highlight>
                  <a:srgbClr val="FFFFFF"/>
                </a:highlight>
              </a:rPr>
              <a:t>-&gt;</a:t>
            </a:r>
            <a:r>
              <a:rPr lang="fr-FR" sz="2400" dirty="0">
                <a:solidFill>
                  <a:srgbClr val="000000"/>
                </a:solidFill>
                <a:highlight>
                  <a:srgbClr val="FFFFFF"/>
                </a:highlight>
              </a:rPr>
              <a:t>value </a:t>
            </a:r>
            <a:r>
              <a:rPr lang="fr-FR" sz="2400" b="1" dirty="0">
                <a:solidFill>
                  <a:srgbClr val="000080"/>
                </a:solidFill>
                <a:highlight>
                  <a:srgbClr val="FFFFFF"/>
                </a:highlight>
              </a:rPr>
              <a:t>=</a:t>
            </a:r>
            <a:r>
              <a:rPr lang="fr-FR" sz="2400" dirty="0">
                <a:solidFill>
                  <a:srgbClr val="000000"/>
                </a:solidFill>
                <a:highlight>
                  <a:srgbClr val="FFFFFF"/>
                </a:highlight>
              </a:rPr>
              <a:t> val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b="1" dirty="0">
                <a:solidFill>
                  <a:srgbClr val="000080"/>
                </a:solidFill>
                <a:highlight>
                  <a:srgbClr val="FFFFFF"/>
                </a:highlight>
              </a:rPr>
              <a:t>-&gt;</a:t>
            </a:r>
            <a:r>
              <a:rPr lang="fr-FR" sz="2400" dirty="0" err="1">
                <a:solidFill>
                  <a:srgbClr val="000000"/>
                </a:solidFill>
                <a:highlight>
                  <a:srgbClr val="FFFFFF"/>
                </a:highlight>
              </a:rPr>
              <a:t>left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ls</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b="1" dirty="0">
                <a:solidFill>
                  <a:srgbClr val="000080"/>
                </a:solidFill>
                <a:highlight>
                  <a:srgbClr val="FFFFFF"/>
                </a:highlight>
              </a:rPr>
              <a:t>-&gt;</a:t>
            </a:r>
            <a:r>
              <a:rPr lang="fr-FR" sz="2400" dirty="0">
                <a:solidFill>
                  <a:srgbClr val="000000"/>
                </a:solidFill>
                <a:highlight>
                  <a:srgbClr val="FFFFFF"/>
                </a:highlight>
              </a:rPr>
              <a:t>right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rs</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err="1">
                <a:solidFill>
                  <a:srgbClr val="000000"/>
                </a:solidFill>
                <a:highlight>
                  <a:srgbClr val="FFFFFF"/>
                </a:highlight>
              </a:rPr>
              <a:t>res</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latin typeface="+mj-lt"/>
            </a:endParaRPr>
          </a:p>
        </p:txBody>
      </p:sp>
    </p:spTree>
    <p:extLst>
      <p:ext uri="{BB962C8B-B14F-4D97-AF65-F5344CB8AC3E}">
        <p14:creationId xmlns:p14="http://schemas.microsoft.com/office/powerpoint/2010/main" val="195765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Arbre (ou sous-arbre) vide, </a:t>
            </a:r>
          </a:p>
          <a:p>
            <a:pPr marL="889200" lvl="1" indent="-324000">
              <a:spcBef>
                <a:spcPts val="938"/>
              </a:spcBef>
              <a:buSzPct val="100000"/>
              <a:buBlip>
                <a:blip r:embed="rId3"/>
              </a:buBlip>
            </a:pPr>
            <a:r>
              <a:rPr lang="fr-FR" sz="2400" spc="-1" dirty="0">
                <a:solidFill>
                  <a:srgbClr val="000000"/>
                </a:solidFill>
              </a:rPr>
              <a:t>Cette fonction définie si l’arbre T est vide ou pas</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7975600"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dirty="0">
                <a:solidFill>
                  <a:srgbClr val="8000FF"/>
                </a:solidFill>
                <a:highlight>
                  <a:srgbClr val="FFFFFF"/>
                </a:highlight>
              </a:rPr>
              <a:t>bool</a:t>
            </a:r>
            <a:r>
              <a:rPr lang="en-US" sz="2400" dirty="0">
                <a:solidFill>
                  <a:srgbClr val="000000"/>
                </a:solidFill>
                <a:highlight>
                  <a:srgbClr val="FFFFFF"/>
                </a:highlight>
              </a:rPr>
              <a:t> </a:t>
            </a:r>
            <a:r>
              <a:rPr lang="en-US" sz="2400" dirty="0" err="1">
                <a:solidFill>
                  <a:srgbClr val="000000"/>
                </a:solidFill>
                <a:highlight>
                  <a:srgbClr val="FFFFFF"/>
                </a:highlight>
              </a:rPr>
              <a:t>IsEmpty</a:t>
            </a:r>
            <a:r>
              <a:rPr lang="en-US" sz="2400" b="1" dirty="0">
                <a:solidFill>
                  <a:srgbClr val="000080"/>
                </a:solidFill>
                <a:highlight>
                  <a:srgbClr val="FFFFFF"/>
                </a:highlight>
              </a:rPr>
              <a:t>(</a:t>
            </a:r>
            <a:r>
              <a:rPr lang="en-US" sz="2400" dirty="0">
                <a:solidFill>
                  <a:srgbClr val="000000"/>
                </a:solidFill>
                <a:highlight>
                  <a:srgbClr val="FFFFFF"/>
                </a:highlight>
              </a:rPr>
              <a:t> tree 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008000"/>
                </a:solidFill>
                <a:highlight>
                  <a:srgbClr val="FFFFFF"/>
                </a:highlight>
              </a:rPr>
              <a:t>//</a:t>
            </a:r>
            <a:r>
              <a:rPr lang="en-US" sz="2400" dirty="0" err="1">
                <a:solidFill>
                  <a:srgbClr val="008000"/>
                </a:solidFill>
                <a:highlight>
                  <a:srgbClr val="FFFFFF"/>
                </a:highlight>
              </a:rPr>
              <a:t>estvide</a:t>
            </a:r>
            <a:endParaRPr lang="en-US" sz="2400" dirty="0">
              <a:solidFill>
                <a:srgbClr val="008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188032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Accès au fils gauche </a:t>
            </a:r>
          </a:p>
          <a:p>
            <a:pPr marL="889200" lvl="1" indent="-324000">
              <a:spcBef>
                <a:spcPts val="938"/>
              </a:spcBef>
              <a:buSzPct val="100000"/>
              <a:buBlip>
                <a:blip r:embed="rId3"/>
              </a:buBlip>
            </a:pPr>
            <a:r>
              <a:rPr lang="fr-FR" sz="2400" spc="-1" dirty="0">
                <a:solidFill>
                  <a:srgbClr val="000000"/>
                </a:solidFill>
              </a:rPr>
              <a:t>Cette fonction retourne le fils gauche de T</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79756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000000"/>
                </a:solidFill>
                <a:highlight>
                  <a:srgbClr val="FFFFFF"/>
                </a:highlight>
              </a:rPr>
              <a:t>tree</a:t>
            </a:r>
            <a:r>
              <a:rPr lang="fr-FR" sz="2400" dirty="0">
                <a:solidFill>
                  <a:srgbClr val="000000"/>
                </a:solidFill>
                <a:highlight>
                  <a:srgbClr val="FFFFFF"/>
                </a:highlight>
              </a:rPr>
              <a:t> </a:t>
            </a:r>
            <a:r>
              <a:rPr lang="fr-FR" sz="2400" dirty="0" err="1">
                <a:solidFill>
                  <a:srgbClr val="000000"/>
                </a:solidFill>
                <a:highlight>
                  <a:srgbClr val="FFFFFF"/>
                </a:highlight>
              </a:rPr>
              <a:t>Left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r>
              <a:rPr lang="fr-FR" sz="2400" dirty="0">
                <a:solidFill>
                  <a:srgbClr val="000000"/>
                </a:solidFill>
                <a:highlight>
                  <a:srgbClr val="FFFFFF"/>
                </a:highlight>
              </a:rPr>
              <a:t> </a:t>
            </a: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T</a:t>
            </a:r>
            <a:r>
              <a:rPr lang="fr-FR" sz="2400" b="1" dirty="0">
                <a:solidFill>
                  <a:srgbClr val="000080"/>
                </a:solidFill>
                <a:highlight>
                  <a:srgbClr val="FFFFFF"/>
                </a:highlight>
              </a:rPr>
              <a:t>-&gt;</a:t>
            </a:r>
            <a:r>
              <a:rPr lang="fr-FR" sz="2400" dirty="0" err="1">
                <a:solidFill>
                  <a:srgbClr val="000000"/>
                </a:solidFill>
                <a:highlight>
                  <a:srgbClr val="FFFFFF"/>
                </a:highlight>
              </a:rPr>
              <a:t>left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18836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Accès au fils droit </a:t>
            </a:r>
          </a:p>
          <a:p>
            <a:pPr marL="889200" lvl="1" indent="-324000">
              <a:spcBef>
                <a:spcPts val="938"/>
              </a:spcBef>
              <a:buSzPct val="100000"/>
              <a:buBlip>
                <a:blip r:embed="rId3"/>
              </a:buBlip>
            </a:pPr>
            <a:r>
              <a:rPr lang="fr-FR" sz="2400" spc="-1" dirty="0">
                <a:solidFill>
                  <a:srgbClr val="000000"/>
                </a:solidFill>
              </a:rPr>
              <a:t>Cette fonction retourne le fils droit de T</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4" y="2805872"/>
            <a:ext cx="8893175"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000000"/>
                </a:solidFill>
                <a:highlight>
                  <a:srgbClr val="FFFFFF"/>
                </a:highlight>
              </a:rPr>
              <a:t>tree</a:t>
            </a:r>
            <a:r>
              <a:rPr lang="fr-FR" sz="2400" dirty="0">
                <a:solidFill>
                  <a:srgbClr val="000000"/>
                </a:solidFill>
                <a:highlight>
                  <a:srgbClr val="FFFFFF"/>
                </a:highlight>
              </a:rPr>
              <a:t> Right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r>
              <a:rPr lang="fr-FR" sz="2400" dirty="0">
                <a:solidFill>
                  <a:srgbClr val="000000"/>
                </a:solidFill>
                <a:highlight>
                  <a:srgbClr val="FFFFFF"/>
                </a:highlight>
              </a:rPr>
              <a:t> </a:t>
            </a: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T</a:t>
            </a:r>
            <a:r>
              <a:rPr lang="fr-FR" sz="2400" b="1" dirty="0">
                <a:solidFill>
                  <a:srgbClr val="000080"/>
                </a:solidFill>
                <a:highlight>
                  <a:srgbClr val="FFFFFF"/>
                </a:highlight>
              </a:rPr>
              <a:t>-&gt;</a:t>
            </a:r>
            <a:r>
              <a:rPr lang="fr-FR" sz="2400" dirty="0">
                <a:solidFill>
                  <a:srgbClr val="000000"/>
                </a:solidFill>
                <a:highlight>
                  <a:srgbClr val="FFFFFF"/>
                </a:highlight>
              </a:rPr>
              <a:t>right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p:txBody>
      </p:sp>
    </p:spTree>
    <p:extLst>
      <p:ext uri="{BB962C8B-B14F-4D97-AF65-F5344CB8AC3E}">
        <p14:creationId xmlns:p14="http://schemas.microsoft.com/office/powerpoint/2010/main" val="245713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Operations sur arbre binaire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Vérifier si feuille </a:t>
            </a:r>
          </a:p>
          <a:p>
            <a:pPr marL="889200" lvl="1" indent="-324000">
              <a:spcBef>
                <a:spcPts val="938"/>
              </a:spcBef>
              <a:buSzPct val="100000"/>
              <a:buBlip>
                <a:blip r:embed="rId3"/>
              </a:buBlip>
            </a:pPr>
            <a:r>
              <a:rPr lang="fr-FR" sz="2400" spc="-1" dirty="0">
                <a:solidFill>
                  <a:srgbClr val="000000"/>
                </a:solidFill>
              </a:rPr>
              <a:t>Cette fonction détermine si T est une feuille</a:t>
            </a: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93725" y="2805872"/>
            <a:ext cx="7975600"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bool</a:t>
            </a:r>
            <a:r>
              <a:rPr lang="fr-FR" sz="2400" dirty="0">
                <a:solidFill>
                  <a:srgbClr val="000000"/>
                </a:solidFill>
                <a:highlight>
                  <a:srgbClr val="FFFFFF"/>
                </a:highlight>
              </a:rPr>
              <a:t> </a:t>
            </a:r>
            <a:r>
              <a:rPr lang="fr-FR" sz="2400" dirty="0" err="1">
                <a:solidFill>
                  <a:srgbClr val="000000"/>
                </a:solidFill>
                <a:highlight>
                  <a:srgbClr val="FFFFFF"/>
                </a:highlight>
              </a:rPr>
              <a:t>IsLeave</a:t>
            </a:r>
            <a:r>
              <a:rPr lang="fr-FR" sz="2400" b="1" dirty="0">
                <a:solidFill>
                  <a:srgbClr val="000080"/>
                </a:solidFill>
                <a:highlight>
                  <a:srgbClr val="FFFFFF"/>
                </a:highlight>
              </a:rPr>
              <a:t>(</a:t>
            </a:r>
            <a:r>
              <a:rPr lang="fr-FR" sz="2400" dirty="0" err="1">
                <a:solidFill>
                  <a:srgbClr val="000000"/>
                </a:solidFill>
                <a:highlight>
                  <a:srgbClr val="FFFFFF"/>
                </a:highlight>
              </a:rPr>
              <a:t>tree</a:t>
            </a:r>
            <a:r>
              <a:rPr lang="fr-FR" sz="2400" dirty="0">
                <a:solidFill>
                  <a:srgbClr val="000000"/>
                </a:solidFill>
                <a:highlight>
                  <a:srgbClr val="FFFFFF"/>
                </a:highlight>
              </a:rPr>
              <a:t> 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IsEmpty</a:t>
            </a:r>
            <a:r>
              <a:rPr lang="fr-FR" sz="2400" b="1" dirty="0">
                <a:solidFill>
                  <a:srgbClr val="000080"/>
                </a:solidFill>
                <a:highlight>
                  <a:srgbClr val="FFFFFF"/>
                </a:highlight>
              </a:rPr>
              <a:t>(</a:t>
            </a:r>
            <a:r>
              <a:rPr lang="fr-FR" sz="2400" dirty="0">
                <a:solidFill>
                  <a:srgbClr val="000000"/>
                </a:solidFill>
                <a:highlight>
                  <a:srgbClr val="FFFFFF"/>
                </a:highlight>
              </a:rPr>
              <a:t>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false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en-US" sz="2400" dirty="0">
                <a:solidFill>
                  <a:srgbClr val="000000"/>
                </a:solidFill>
                <a:highlight>
                  <a:srgbClr val="FFFFFF"/>
                </a:highlight>
              </a:rPr>
              <a:t>	</a:t>
            </a:r>
            <a:r>
              <a:rPr lang="en-US" sz="2400" b="1" dirty="0">
                <a:solidFill>
                  <a:srgbClr val="0000FF"/>
                </a:solidFill>
                <a:highlight>
                  <a:srgbClr val="FFFFFF"/>
                </a:highlight>
              </a:rPr>
              <a:t>else</a:t>
            </a:r>
            <a:r>
              <a:rPr lang="en-US" sz="2400" dirty="0">
                <a:solidFill>
                  <a:srgbClr val="000000"/>
                </a:solidFill>
                <a:highlight>
                  <a:srgbClr val="FFFFFF"/>
                </a:highlight>
              </a:rPr>
              <a:t> </a:t>
            </a:r>
            <a:r>
              <a:rPr lang="en-US" sz="2400" b="1" dirty="0">
                <a:solidFill>
                  <a:srgbClr val="0000FF"/>
                </a:solidFill>
                <a:highlight>
                  <a:srgbClr val="FFFFFF"/>
                </a:highlight>
              </a:rPr>
              <a:t>if</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err="1">
                <a:solidFill>
                  <a:srgbClr val="000000"/>
                </a:solidFill>
                <a:highlight>
                  <a:srgbClr val="FFFFFF"/>
                </a:highlight>
              </a:rPr>
              <a:t>IsEmpty</a:t>
            </a:r>
            <a:r>
              <a:rPr lang="en-US" sz="2400" b="1" dirty="0">
                <a:solidFill>
                  <a:srgbClr val="000080"/>
                </a:solidFill>
                <a:highlight>
                  <a:srgbClr val="FFFFFF"/>
                </a:highlight>
              </a:rPr>
              <a:t>(</a:t>
            </a:r>
            <a:r>
              <a:rPr lang="en-US" sz="2400" dirty="0">
                <a:solidFill>
                  <a:srgbClr val="000000"/>
                </a:solidFill>
                <a:highlight>
                  <a:srgbClr val="FFFFFF"/>
                </a:highlight>
              </a:rPr>
              <a:t>Left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b="1" dirty="0">
                <a:solidFill>
                  <a:srgbClr val="000080"/>
                </a:solidFill>
                <a:highlight>
                  <a:srgbClr val="FFFFFF"/>
                </a:highlight>
              </a:rPr>
              <a:t>&amp;&amp;</a:t>
            </a:r>
            <a:r>
              <a:rPr lang="en-US" sz="2400" dirty="0">
                <a:solidFill>
                  <a:srgbClr val="000000"/>
                </a:solidFill>
                <a:highlight>
                  <a:srgbClr val="FFFFFF"/>
                </a:highlight>
              </a:rPr>
              <a:t> </a:t>
            </a:r>
            <a:r>
              <a:rPr lang="en-US" sz="2400" dirty="0" err="1">
                <a:solidFill>
                  <a:srgbClr val="000000"/>
                </a:solidFill>
                <a:highlight>
                  <a:srgbClr val="FFFFFF"/>
                </a:highlight>
              </a:rPr>
              <a:t>IsEmpty</a:t>
            </a:r>
            <a:r>
              <a:rPr lang="en-US" sz="2400" b="1" dirty="0">
                <a:solidFill>
                  <a:srgbClr val="000080"/>
                </a:solidFill>
                <a:highlight>
                  <a:srgbClr val="FFFFFF"/>
                </a:highlight>
              </a:rPr>
              <a:t>(</a:t>
            </a:r>
            <a:r>
              <a:rPr lang="en-US" sz="2400" dirty="0">
                <a:solidFill>
                  <a:srgbClr val="000000"/>
                </a:solidFill>
                <a:highlight>
                  <a:srgbClr val="FFFFFF"/>
                </a:highlight>
              </a:rPr>
              <a:t>Right</a:t>
            </a:r>
            <a:r>
              <a:rPr lang="en-US" sz="2400" b="1" dirty="0">
                <a:solidFill>
                  <a:srgbClr val="000080"/>
                </a:solidFill>
                <a:highlight>
                  <a:srgbClr val="FFFFFF"/>
                </a:highlight>
              </a:rPr>
              <a:t>(</a:t>
            </a:r>
            <a:r>
              <a:rPr lang="en-US" sz="2400" dirty="0">
                <a:solidFill>
                  <a:srgbClr val="000000"/>
                </a:solidFill>
                <a:highlight>
                  <a:srgbClr val="FFFFFF"/>
                </a:highlight>
              </a:rPr>
              <a:t>T</a:t>
            </a:r>
            <a:r>
              <a:rPr lang="en-US" sz="2400" b="1" dirty="0">
                <a:solidFill>
                  <a:srgbClr val="000080"/>
                </a:solidFill>
                <a:highlight>
                  <a:srgbClr val="FFFFFF"/>
                </a:highlight>
              </a:rPr>
              <a:t>)))</a:t>
            </a:r>
            <a:r>
              <a:rPr lang="en-US" sz="2400" dirty="0">
                <a:solidFill>
                  <a:srgbClr val="000000"/>
                </a:solidFill>
                <a:highlight>
                  <a:srgbClr val="FFFFFF"/>
                </a:highlight>
              </a:rPr>
              <a:t> </a:t>
            </a: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err="1">
                <a:solidFill>
                  <a:srgbClr val="000000"/>
                </a:solidFill>
                <a:highlight>
                  <a:srgbClr val="FFFFFF"/>
                </a:highlight>
              </a:rPr>
              <a:t>true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else</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false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latin typeface="+mj-lt"/>
            </a:endParaRPr>
          </a:p>
        </p:txBody>
      </p:sp>
    </p:spTree>
    <p:extLst>
      <p:ext uri="{BB962C8B-B14F-4D97-AF65-F5344CB8AC3E}">
        <p14:creationId xmlns:p14="http://schemas.microsoft.com/office/powerpoint/2010/main" val="3161403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48076</TotalTime>
  <Words>1834</Words>
  <Application>Microsoft Office PowerPoint</Application>
  <PresentationFormat>Personnalisé</PresentationFormat>
  <Paragraphs>330</Paragraphs>
  <Slides>32</Slides>
  <Notes>32</Notes>
  <HiddenSlides>0</HiddenSlides>
  <MMClips>0</MMClips>
  <ScaleCrop>false</ScaleCrop>
  <HeadingPairs>
    <vt:vector size="6" baseType="variant">
      <vt:variant>
        <vt:lpstr>Polices utilisées</vt:lpstr>
      </vt:variant>
      <vt:variant>
        <vt:i4>8</vt:i4>
      </vt:variant>
      <vt:variant>
        <vt:lpstr>Thème</vt:lpstr>
      </vt:variant>
      <vt:variant>
        <vt:i4>4</vt:i4>
      </vt:variant>
      <vt:variant>
        <vt:lpstr>Titres des diapositives</vt:lpstr>
      </vt:variant>
      <vt:variant>
        <vt:i4>32</vt:i4>
      </vt:variant>
    </vt:vector>
  </HeadingPairs>
  <TitlesOfParts>
    <vt:vector size="44" baseType="lpstr">
      <vt:lpstr>Arial</vt:lpstr>
      <vt:lpstr>Calibri</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Abderrahmane Maaradji</cp:lastModifiedBy>
  <cp:revision>465</cp:revision>
  <dcterms:created xsi:type="dcterms:W3CDTF">2019-12-04T12:27:05Z</dcterms:created>
  <dcterms:modified xsi:type="dcterms:W3CDTF">2021-06-01T01:48:50Z</dcterms:modified>
  <cp:contentStatus/>
  <dc:language>fr-FR</dc:language>
</cp:coreProperties>
</file>