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 id="2147483674" r:id="rId3"/>
    <p:sldMasterId id="2147483687" r:id="rId4"/>
  </p:sldMasterIdLst>
  <p:notesMasterIdLst>
    <p:notesMasterId r:id="rId28"/>
  </p:notesMasterIdLst>
  <p:sldIdLst>
    <p:sldId id="256" r:id="rId5"/>
    <p:sldId id="365" r:id="rId6"/>
    <p:sldId id="498" r:id="rId7"/>
    <p:sldId id="482" r:id="rId8"/>
    <p:sldId id="488" r:id="rId9"/>
    <p:sldId id="520" r:id="rId10"/>
    <p:sldId id="547" r:id="rId11"/>
    <p:sldId id="548" r:id="rId12"/>
    <p:sldId id="549" r:id="rId13"/>
    <p:sldId id="551" r:id="rId14"/>
    <p:sldId id="550" r:id="rId15"/>
    <p:sldId id="552" r:id="rId16"/>
    <p:sldId id="553" r:id="rId17"/>
    <p:sldId id="554" r:id="rId18"/>
    <p:sldId id="555" r:id="rId19"/>
    <p:sldId id="556" r:id="rId20"/>
    <p:sldId id="559" r:id="rId21"/>
    <p:sldId id="560" r:id="rId22"/>
    <p:sldId id="561" r:id="rId23"/>
    <p:sldId id="562" r:id="rId24"/>
    <p:sldId id="563" r:id="rId25"/>
    <p:sldId id="564" r:id="rId26"/>
    <p:sldId id="566" r:id="rId27"/>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20" autoAdjust="0"/>
    <p:restoredTop sz="75375" autoAdjust="0"/>
  </p:normalViewPr>
  <p:slideViewPr>
    <p:cSldViewPr snapToGrid="0" showGuides="1">
      <p:cViewPr varScale="1">
        <p:scale>
          <a:sx n="75" d="100"/>
          <a:sy n="75" d="100"/>
        </p:scale>
        <p:origin x="54" y="774"/>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a:solidFill>
          <a:schemeClr val="accent2"/>
        </a:solidFill>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a:solidFill>
          <a:schemeClr val="accent2"/>
        </a:solidFill>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9C0F225B-B4B6-406E-973D-B2C862785501}" type="presOf" srcId="{9FD0BEF3-7069-44BE-8824-9B631EE43B6E}" destId="{840192C8-4F5F-4C8C-AF2F-6C849059EDB1}" srcOrd="0" destOrd="0" presId="urn:microsoft.com/office/officeart/2005/8/layout/hierarchy1"/>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09/06/2021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089064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1358366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109069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4000909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3275087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506561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329600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3353073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2938299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329328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1886527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1444752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241549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6179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65191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139551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283406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3751822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174836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3526179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406887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Abderrahmane Maaradji</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abderrahmane.maaradji@cyu.fr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CM15: </a:t>
            </a:r>
            <a:r>
              <a:rPr lang="fr-FR" sz="2670" spc="-1" dirty="0">
                <a:solidFill>
                  <a:srgbClr val="666666"/>
                </a:solidFill>
                <a:ea typeface="Lucida Sans Unicode"/>
              </a:rPr>
              <a:t>Arbres Binaires de Recherche (ABR)</a:t>
            </a:r>
            <a:endParaRPr lang="fr-FR" sz="2670" b="0" strike="noStrike" spc="-1" dirty="0">
              <a:solidFill>
                <a:srgbClr val="666666"/>
              </a:solidFill>
              <a:latin typeface="Arial"/>
              <a:ea typeface="Lucida Sans Unicode"/>
            </a:endParaRPr>
          </a:p>
        </p:txBody>
      </p:sp>
      <p:sp>
        <p:nvSpPr>
          <p:cNvPr id="4" name="TextShape 1">
            <a:extLst>
              <a:ext uri="{FF2B5EF4-FFF2-40B4-BE49-F238E27FC236}">
                <a16:creationId xmlns:a16="http://schemas.microsoft.com/office/drawing/2014/main" id="{8CAE4F75-F3C8-4C4E-AAD5-A26F446E8CB0}"/>
              </a:ext>
            </a:extLst>
          </p:cNvPr>
          <p:cNvSpPr txBox="1"/>
          <p:nvPr/>
        </p:nvSpPr>
        <p:spPr>
          <a:xfrm>
            <a:off x="1221562"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ZoneTexte 1">
            <a:extLst>
              <a:ext uri="{FF2B5EF4-FFF2-40B4-BE49-F238E27FC236}">
                <a16:creationId xmlns:a16="http://schemas.microsoft.com/office/drawing/2014/main" id="{D9F96601-51E1-4735-85D4-DDE120463946}"/>
              </a:ext>
            </a:extLst>
          </p:cNvPr>
          <p:cNvSpPr txBox="1"/>
          <p:nvPr/>
        </p:nvSpPr>
        <p:spPr>
          <a:xfrm>
            <a:off x="3719384" y="3731735"/>
            <a:ext cx="561372" cy="769441"/>
          </a:xfrm>
          <a:prstGeom prst="rect">
            <a:avLst/>
          </a:prstGeom>
          <a:noFill/>
        </p:spPr>
        <p:txBody>
          <a:bodyPr wrap="none" rtlCol="0">
            <a:spAutoFit/>
          </a:bodyPr>
          <a:lstStyle/>
          <a:p>
            <a:r>
              <a:rPr lang="fr-FR" sz="4400" dirty="0"/>
              <a:t>&amp;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600" spc="-1" dirty="0">
                <a:solidFill>
                  <a:srgbClr val="000000"/>
                </a:solidFill>
              </a:rPr>
              <a:t>Example : Insérer(25)</a:t>
            </a:r>
          </a:p>
          <a:p>
            <a:pPr marL="108000">
              <a:spcBef>
                <a:spcPts val="938"/>
              </a:spcBef>
              <a:buSzPct val="100000"/>
            </a:pPr>
            <a:endParaRPr lang="fr-FR" spc="-1" dirty="0">
              <a:solidFill>
                <a:srgbClr val="000000"/>
              </a:solidFill>
            </a:endParaRPr>
          </a:p>
          <a:p>
            <a:pPr marL="108000">
              <a:spcBef>
                <a:spcPts val="938"/>
              </a:spcBef>
              <a:buSzPct val="100000"/>
            </a:pPr>
            <a:endParaRPr lang="fr-FR" spc="-1" dirty="0">
              <a:solidFill>
                <a:srgbClr val="000000"/>
              </a:solidFill>
            </a:endParaRPr>
          </a:p>
          <a:p>
            <a:pPr marL="108000">
              <a:spcBef>
                <a:spcPts val="938"/>
              </a:spcBef>
              <a:buSzPct val="100000"/>
            </a:pPr>
            <a:endParaRPr lang="fr-FR" spc="-1" dirty="0">
              <a:solidFill>
                <a:srgbClr val="000000"/>
              </a:solidFill>
            </a:endParaRPr>
          </a:p>
          <a:p>
            <a:pPr marL="108000">
              <a:spcBef>
                <a:spcPts val="938"/>
              </a:spcBef>
              <a:buSzPct val="100000"/>
            </a:pPr>
            <a:endParaRPr lang="fr-FR" spc="-1" dirty="0">
              <a:solidFill>
                <a:srgbClr val="000000"/>
              </a:solidFill>
            </a:endParaRPr>
          </a:p>
          <a:p>
            <a:pPr marL="108000">
              <a:spcBef>
                <a:spcPts val="938"/>
              </a:spcBef>
              <a:buSzPct val="100000"/>
            </a:pPr>
            <a:endParaRPr lang="fr-FR" spc="-1" dirty="0">
              <a:solidFill>
                <a:srgbClr val="000000"/>
              </a:solidFill>
            </a:endParaRPr>
          </a:p>
          <a:p>
            <a:pPr marL="108000">
              <a:spcBef>
                <a:spcPts val="938"/>
              </a:spcBef>
              <a:buSzPct val="100000"/>
            </a:pPr>
            <a:endParaRPr lang="fr-FR" spc="-1" dirty="0">
              <a:solidFill>
                <a:srgbClr val="000000"/>
              </a:solidFill>
            </a:endParaRPr>
          </a:p>
          <a:p>
            <a:pPr marL="889200" lvl="1" indent="-324000">
              <a:spcBef>
                <a:spcPts val="938"/>
              </a:spcBef>
              <a:buSzPct val="100000"/>
              <a:buBlip>
                <a:blip r:embed="rId3"/>
              </a:buBlip>
            </a:pPr>
            <a:r>
              <a:rPr lang="fr-FR" sz="2400" spc="-1" dirty="0" err="1">
                <a:solidFill>
                  <a:srgbClr val="000000"/>
                </a:solidFill>
              </a:rPr>
              <a:t>RechercherPosition</a:t>
            </a:r>
            <a:r>
              <a:rPr lang="fr-FR" sz="2400" spc="-1" dirty="0">
                <a:solidFill>
                  <a:srgbClr val="000000"/>
                </a:solidFill>
              </a:rPr>
              <a:t> (25)</a:t>
            </a:r>
          </a:p>
          <a:p>
            <a:pPr marL="889200" lvl="1" indent="-324000">
              <a:spcBef>
                <a:spcPts val="938"/>
              </a:spcBef>
              <a:buSzPct val="100000"/>
              <a:buBlip>
                <a:blip r:embed="rId3"/>
              </a:buBlip>
            </a:pPr>
            <a:r>
              <a:rPr lang="fr-FR" sz="2400" spc="-1" dirty="0">
                <a:solidFill>
                  <a:srgbClr val="000000"/>
                </a:solidFill>
              </a:rPr>
              <a:t>Rechercher (Right(20))</a:t>
            </a:r>
          </a:p>
          <a:p>
            <a:pPr marL="889200" lvl="1" indent="-324000">
              <a:spcBef>
                <a:spcPts val="938"/>
              </a:spcBef>
              <a:buSzPct val="100000"/>
              <a:buBlip>
                <a:blip r:embed="rId3"/>
              </a:buBlip>
            </a:pPr>
            <a:r>
              <a:rPr lang="fr-FR" sz="2400" spc="-1" dirty="0">
                <a:solidFill>
                  <a:srgbClr val="000000"/>
                </a:solidFill>
              </a:rPr>
              <a:t>Rechercher (</a:t>
            </a:r>
            <a:r>
              <a:rPr lang="fr-FR" sz="2400" spc="-1" dirty="0" err="1">
                <a:solidFill>
                  <a:srgbClr val="000000"/>
                </a:solidFill>
              </a:rPr>
              <a:t>Left</a:t>
            </a:r>
            <a:r>
              <a:rPr lang="fr-FR" sz="2400" spc="-1" dirty="0">
                <a:solidFill>
                  <a:srgbClr val="000000"/>
                </a:solidFill>
              </a:rPr>
              <a:t>(59))</a:t>
            </a:r>
          </a:p>
          <a:p>
            <a:pPr marL="889200" lvl="1" indent="-324000">
              <a:spcBef>
                <a:spcPts val="938"/>
              </a:spcBef>
              <a:buSzPct val="100000"/>
              <a:buBlip>
                <a:blip r:embed="rId3"/>
              </a:buBlip>
            </a:pPr>
            <a:r>
              <a:rPr lang="fr-FR" sz="2400" spc="-1" dirty="0">
                <a:solidFill>
                  <a:srgbClr val="000000"/>
                </a:solidFill>
              </a:rPr>
              <a:t>Position trouvé pour l’insertion, le père est le nœud 27</a:t>
            </a:r>
          </a:p>
          <a:p>
            <a:pPr marL="889200" lvl="1" indent="-324000">
              <a:spcBef>
                <a:spcPts val="938"/>
              </a:spcBef>
              <a:buSzPct val="100000"/>
              <a:buBlip>
                <a:blip r:embed="rId3"/>
              </a:buBlip>
            </a:pPr>
            <a:r>
              <a:rPr lang="fr-FR" sz="2400" spc="-1" dirty="0">
                <a:solidFill>
                  <a:srgbClr val="000000"/>
                </a:solidFill>
              </a:rPr>
              <a:t>Insérer 25 au niveau de la feuille dont le père est 27</a:t>
            </a:r>
          </a:p>
        </p:txBody>
      </p:sp>
      <p:sp>
        <p:nvSpPr>
          <p:cNvPr id="48" name="Ellipse 47">
            <a:extLst>
              <a:ext uri="{FF2B5EF4-FFF2-40B4-BE49-F238E27FC236}">
                <a16:creationId xmlns:a16="http://schemas.microsoft.com/office/drawing/2014/main" id="{8BD96ADD-DAD0-4C0E-BC09-42C5D726A4E1}"/>
              </a:ext>
            </a:extLst>
          </p:cNvPr>
          <p:cNvSpPr/>
          <p:nvPr/>
        </p:nvSpPr>
        <p:spPr>
          <a:xfrm>
            <a:off x="7126355" y="3304444"/>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D’INSERTION</a:t>
            </a:r>
          </a:p>
        </p:txBody>
      </p:sp>
      <p:grpSp>
        <p:nvGrpSpPr>
          <p:cNvPr id="5" name="Groupe 4">
            <a:extLst>
              <a:ext uri="{FF2B5EF4-FFF2-40B4-BE49-F238E27FC236}">
                <a16:creationId xmlns:a16="http://schemas.microsoft.com/office/drawing/2014/main" id="{E600DB99-34C4-42C2-A126-A5724C74B7A6}"/>
              </a:ext>
            </a:extLst>
          </p:cNvPr>
          <p:cNvGrpSpPr/>
          <p:nvPr/>
        </p:nvGrpSpPr>
        <p:grpSpPr>
          <a:xfrm>
            <a:off x="4970049" y="1164700"/>
            <a:ext cx="4408852" cy="3749535"/>
            <a:chOff x="2961084" y="3073550"/>
            <a:chExt cx="4408852" cy="3749535"/>
          </a:xfrm>
        </p:grpSpPr>
        <p:sp>
          <p:nvSpPr>
            <p:cNvPr id="6" name="Line 22">
              <a:extLst>
                <a:ext uri="{FF2B5EF4-FFF2-40B4-BE49-F238E27FC236}">
                  <a16:creationId xmlns:a16="http://schemas.microsoft.com/office/drawing/2014/main" id="{BA401A8D-7B16-455E-9AA9-79ECD22D0ABA}"/>
                </a:ext>
              </a:extLst>
            </p:cNvPr>
            <p:cNvSpPr>
              <a:spLocks noChangeShapeType="1"/>
            </p:cNvSpPr>
            <p:nvPr/>
          </p:nvSpPr>
          <p:spPr bwMode="auto">
            <a:xfrm flipV="1">
              <a:off x="3948156" y="4017695"/>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31">
              <a:extLst>
                <a:ext uri="{FF2B5EF4-FFF2-40B4-BE49-F238E27FC236}">
                  <a16:creationId xmlns:a16="http://schemas.microsoft.com/office/drawing/2014/main" id="{A4EA4F1A-CC64-41C3-ACA7-88F38D25F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602" y="378912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 name="docshape5731">
              <a:extLst>
                <a:ext uri="{FF2B5EF4-FFF2-40B4-BE49-F238E27FC236}">
                  <a16:creationId xmlns:a16="http://schemas.microsoft.com/office/drawing/2014/main" id="{231BD180-BF99-4248-9A21-FD9B4D6F7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697" y="307355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9" name="docshape5731">
              <a:extLst>
                <a:ext uri="{FF2B5EF4-FFF2-40B4-BE49-F238E27FC236}">
                  <a16:creationId xmlns:a16="http://schemas.microsoft.com/office/drawing/2014/main" id="{7012566D-1F01-462F-855B-048A9D845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02" y="3779466"/>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0" name="docshape5731">
              <a:extLst>
                <a:ext uri="{FF2B5EF4-FFF2-40B4-BE49-F238E27FC236}">
                  <a16:creationId xmlns:a16="http://schemas.microsoft.com/office/drawing/2014/main" id="{AC0C0D8F-ABDC-4C5B-9B7E-1D617E01F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22" y="45694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1" name="docshape5731">
              <a:extLst>
                <a:ext uri="{FF2B5EF4-FFF2-40B4-BE49-F238E27FC236}">
                  <a16:creationId xmlns:a16="http://schemas.microsoft.com/office/drawing/2014/main" id="{36F86D65-097A-4EC2-B407-FF2AEE5EE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713" y="514860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E1372FC4-FB8F-4A65-A8AA-83FA24562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067" y="564113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F77D1E39-5740-4D60-9219-70EF527A47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045" y="4504339"/>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4" name="Line 20">
              <a:extLst>
                <a:ext uri="{FF2B5EF4-FFF2-40B4-BE49-F238E27FC236}">
                  <a16:creationId xmlns:a16="http://schemas.microsoft.com/office/drawing/2014/main" id="{121CA78A-F7E1-4B5F-8DF1-0A8812A04D1C}"/>
                </a:ext>
              </a:extLst>
            </p:cNvPr>
            <p:cNvSpPr>
              <a:spLocks noChangeShapeType="1"/>
            </p:cNvSpPr>
            <p:nvPr/>
          </p:nvSpPr>
          <p:spPr bwMode="auto">
            <a:xfrm>
              <a:off x="6308081" y="3928409"/>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5" name="docshape5735">
              <a:extLst>
                <a:ext uri="{FF2B5EF4-FFF2-40B4-BE49-F238E27FC236}">
                  <a16:creationId xmlns:a16="http://schemas.microsoft.com/office/drawing/2014/main" id="{EA68D651-21FE-4C5C-90BD-3A0C3372D43A}"/>
                </a:ext>
              </a:extLst>
            </p:cNvPr>
            <p:cNvSpPr txBox="1">
              <a:spLocks noChangeArrowheads="1"/>
            </p:cNvSpPr>
            <p:nvPr/>
          </p:nvSpPr>
          <p:spPr bwMode="auto">
            <a:xfrm>
              <a:off x="4326302" y="384003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6" name="docshape5742">
              <a:extLst>
                <a:ext uri="{FF2B5EF4-FFF2-40B4-BE49-F238E27FC236}">
                  <a16:creationId xmlns:a16="http://schemas.microsoft.com/office/drawing/2014/main" id="{8641C794-016F-4BDF-883F-0A9D4240C55C}"/>
                </a:ext>
              </a:extLst>
            </p:cNvPr>
            <p:cNvSpPr txBox="1">
              <a:spLocks noChangeArrowheads="1"/>
            </p:cNvSpPr>
            <p:nvPr/>
          </p:nvSpPr>
          <p:spPr bwMode="auto">
            <a:xfrm>
              <a:off x="6774613" y="568520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7D530839-8C83-4A06-A116-619BFF4644BC}"/>
                </a:ext>
              </a:extLst>
            </p:cNvPr>
            <p:cNvSpPr txBox="1">
              <a:spLocks noChangeArrowheads="1"/>
            </p:cNvSpPr>
            <p:nvPr/>
          </p:nvSpPr>
          <p:spPr bwMode="auto">
            <a:xfrm>
              <a:off x="5202393" y="3122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CA651D88-11DB-41F2-840E-243A83376A23}"/>
                </a:ext>
              </a:extLst>
            </p:cNvPr>
            <p:cNvSpPr txBox="1">
              <a:spLocks noChangeArrowheads="1"/>
            </p:cNvSpPr>
            <p:nvPr/>
          </p:nvSpPr>
          <p:spPr bwMode="auto">
            <a:xfrm>
              <a:off x="6178278" y="52014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BAFC73E4-5FBE-43D9-A5A5-6D223A1E0E73}"/>
                </a:ext>
              </a:extLst>
            </p:cNvPr>
            <p:cNvSpPr txBox="1">
              <a:spLocks noChangeArrowheads="1"/>
            </p:cNvSpPr>
            <p:nvPr/>
          </p:nvSpPr>
          <p:spPr bwMode="auto">
            <a:xfrm>
              <a:off x="5686595" y="46283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5FF303E7-1F3C-49B8-83CC-C51208823B6C}"/>
                </a:ext>
              </a:extLst>
            </p:cNvPr>
            <p:cNvSpPr txBox="1">
              <a:spLocks noChangeArrowheads="1"/>
            </p:cNvSpPr>
            <p:nvPr/>
          </p:nvSpPr>
          <p:spPr bwMode="auto">
            <a:xfrm>
              <a:off x="6185215" y="38687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54E8FCB-87F9-4ACC-A8C1-9E6D20E612AC}"/>
                </a:ext>
              </a:extLst>
            </p:cNvPr>
            <p:cNvSpPr txBox="1">
              <a:spLocks noChangeArrowheads="1"/>
            </p:cNvSpPr>
            <p:nvPr/>
          </p:nvSpPr>
          <p:spPr bwMode="auto">
            <a:xfrm>
              <a:off x="7017558" y="45509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Line 22">
              <a:extLst>
                <a:ext uri="{FF2B5EF4-FFF2-40B4-BE49-F238E27FC236}">
                  <a16:creationId xmlns:a16="http://schemas.microsoft.com/office/drawing/2014/main" id="{73209989-16B9-4A0E-9181-0B3741A06798}"/>
                </a:ext>
              </a:extLst>
            </p:cNvPr>
            <p:cNvSpPr>
              <a:spLocks noChangeShapeType="1"/>
            </p:cNvSpPr>
            <p:nvPr/>
          </p:nvSpPr>
          <p:spPr bwMode="auto">
            <a:xfrm flipV="1">
              <a:off x="4478628" y="3315404"/>
              <a:ext cx="690155" cy="5246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3" name="Line 22">
              <a:extLst>
                <a:ext uri="{FF2B5EF4-FFF2-40B4-BE49-F238E27FC236}">
                  <a16:creationId xmlns:a16="http://schemas.microsoft.com/office/drawing/2014/main" id="{7BE29C23-A5B5-4731-AA5B-F3721FD4989C}"/>
                </a:ext>
              </a:extLst>
            </p:cNvPr>
            <p:cNvSpPr>
              <a:spLocks noChangeShapeType="1"/>
            </p:cNvSpPr>
            <p:nvPr/>
          </p:nvSpPr>
          <p:spPr bwMode="auto">
            <a:xfrm flipH="1" flipV="1">
              <a:off x="5595892" y="3327604"/>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4" name="Line 22">
              <a:extLst>
                <a:ext uri="{FF2B5EF4-FFF2-40B4-BE49-F238E27FC236}">
                  <a16:creationId xmlns:a16="http://schemas.microsoft.com/office/drawing/2014/main" id="{082A7E55-5CA8-4A79-83AF-3E61623B65AF}"/>
                </a:ext>
              </a:extLst>
            </p:cNvPr>
            <p:cNvSpPr>
              <a:spLocks noChangeShapeType="1"/>
            </p:cNvSpPr>
            <p:nvPr/>
          </p:nvSpPr>
          <p:spPr bwMode="auto">
            <a:xfrm flipH="1" flipV="1">
              <a:off x="6551865" y="3978369"/>
              <a:ext cx="485889"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5" name="Line 22">
              <a:extLst>
                <a:ext uri="{FF2B5EF4-FFF2-40B4-BE49-F238E27FC236}">
                  <a16:creationId xmlns:a16="http://schemas.microsoft.com/office/drawing/2014/main" id="{8D65497C-9D9A-4BC9-A0B3-D0F638061974}"/>
                </a:ext>
              </a:extLst>
            </p:cNvPr>
            <p:cNvSpPr>
              <a:spLocks noChangeShapeType="1"/>
            </p:cNvSpPr>
            <p:nvPr/>
          </p:nvSpPr>
          <p:spPr bwMode="auto">
            <a:xfrm flipH="1" flipV="1">
              <a:off x="6019848" y="485191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6" name="Line 22">
              <a:extLst>
                <a:ext uri="{FF2B5EF4-FFF2-40B4-BE49-F238E27FC236}">
                  <a16:creationId xmlns:a16="http://schemas.microsoft.com/office/drawing/2014/main" id="{9B845801-6B97-4C6F-A58D-0533C1F2772E}"/>
                </a:ext>
              </a:extLst>
            </p:cNvPr>
            <p:cNvSpPr>
              <a:spLocks noChangeShapeType="1"/>
            </p:cNvSpPr>
            <p:nvPr/>
          </p:nvSpPr>
          <p:spPr bwMode="auto">
            <a:xfrm flipH="1" flipV="1">
              <a:off x="6543475" y="5361260"/>
              <a:ext cx="231137" cy="3100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7" name="Line 22">
              <a:extLst>
                <a:ext uri="{FF2B5EF4-FFF2-40B4-BE49-F238E27FC236}">
                  <a16:creationId xmlns:a16="http://schemas.microsoft.com/office/drawing/2014/main" id="{C689C8A9-4CD8-4829-A834-2B88BA172426}"/>
                </a:ext>
              </a:extLst>
            </p:cNvPr>
            <p:cNvSpPr>
              <a:spLocks noChangeShapeType="1"/>
            </p:cNvSpPr>
            <p:nvPr/>
          </p:nvSpPr>
          <p:spPr bwMode="auto">
            <a:xfrm flipV="1">
              <a:off x="6375564" y="5945365"/>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28" name="docshape5731">
              <a:extLst>
                <a:ext uri="{FF2B5EF4-FFF2-40B4-BE49-F238E27FC236}">
                  <a16:creationId xmlns:a16="http://schemas.microsoft.com/office/drawing/2014/main" id="{90C47AD6-DB4C-465F-B90C-C048ABEB2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084" y="523688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29" name="docshape5731">
              <a:extLst>
                <a:ext uri="{FF2B5EF4-FFF2-40B4-BE49-F238E27FC236}">
                  <a16:creationId xmlns:a16="http://schemas.microsoft.com/office/drawing/2014/main" id="{DFD44998-17C9-4AB6-B098-ACC28BAC5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522" y="455846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5731">
              <a:extLst>
                <a:ext uri="{FF2B5EF4-FFF2-40B4-BE49-F238E27FC236}">
                  <a16:creationId xmlns:a16="http://schemas.microsoft.com/office/drawing/2014/main" id="{1D220693-64A7-415C-B025-585FEB4C7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413" y="513757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1" name="docshape5731">
              <a:extLst>
                <a:ext uri="{FF2B5EF4-FFF2-40B4-BE49-F238E27FC236}">
                  <a16:creationId xmlns:a16="http://schemas.microsoft.com/office/drawing/2014/main" id="{298B3093-A771-4897-8829-C2BE4711B8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567" y="578250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2" name="docshape5742">
              <a:extLst>
                <a:ext uri="{FF2B5EF4-FFF2-40B4-BE49-F238E27FC236}">
                  <a16:creationId xmlns:a16="http://schemas.microsoft.com/office/drawing/2014/main" id="{FD46A88E-53E0-4DDD-BF91-6B5BE3422AE4}"/>
                </a:ext>
              </a:extLst>
            </p:cNvPr>
            <p:cNvSpPr txBox="1">
              <a:spLocks noChangeArrowheads="1"/>
            </p:cNvSpPr>
            <p:nvPr/>
          </p:nvSpPr>
          <p:spPr bwMode="auto">
            <a:xfrm>
              <a:off x="3881113" y="5826576"/>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3" name="docshape5735">
              <a:extLst>
                <a:ext uri="{FF2B5EF4-FFF2-40B4-BE49-F238E27FC236}">
                  <a16:creationId xmlns:a16="http://schemas.microsoft.com/office/drawing/2014/main" id="{1EEDBEDB-CF7B-4A3E-AEFB-BAAB6CD3DCB9}"/>
                </a:ext>
              </a:extLst>
            </p:cNvPr>
            <p:cNvSpPr txBox="1">
              <a:spLocks noChangeArrowheads="1"/>
            </p:cNvSpPr>
            <p:nvPr/>
          </p:nvSpPr>
          <p:spPr bwMode="auto">
            <a:xfrm>
              <a:off x="4145256" y="51682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4" name="docshape5735">
              <a:extLst>
                <a:ext uri="{FF2B5EF4-FFF2-40B4-BE49-F238E27FC236}">
                  <a16:creationId xmlns:a16="http://schemas.microsoft.com/office/drawing/2014/main" id="{54AD4F3B-E9BB-4FAF-A9FE-97CD05A6D251}"/>
                </a:ext>
              </a:extLst>
            </p:cNvPr>
            <p:cNvSpPr txBox="1">
              <a:spLocks noChangeArrowheads="1"/>
            </p:cNvSpPr>
            <p:nvPr/>
          </p:nvSpPr>
          <p:spPr bwMode="auto">
            <a:xfrm>
              <a:off x="3631295" y="461732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5" name="docshape5735">
              <a:extLst>
                <a:ext uri="{FF2B5EF4-FFF2-40B4-BE49-F238E27FC236}">
                  <a16:creationId xmlns:a16="http://schemas.microsoft.com/office/drawing/2014/main" id="{8FCB3B22-AAD0-478C-920D-9F27F9852629}"/>
                </a:ext>
              </a:extLst>
            </p:cNvPr>
            <p:cNvSpPr txBox="1">
              <a:spLocks noChangeArrowheads="1"/>
            </p:cNvSpPr>
            <p:nvPr/>
          </p:nvSpPr>
          <p:spPr bwMode="auto">
            <a:xfrm>
              <a:off x="3045602" y="529826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Line 22">
              <a:extLst>
                <a:ext uri="{FF2B5EF4-FFF2-40B4-BE49-F238E27FC236}">
                  <a16:creationId xmlns:a16="http://schemas.microsoft.com/office/drawing/2014/main" id="{0E39AD3A-C356-47AC-BC09-15C437869A88}"/>
                </a:ext>
              </a:extLst>
            </p:cNvPr>
            <p:cNvSpPr>
              <a:spLocks noChangeShapeType="1"/>
            </p:cNvSpPr>
            <p:nvPr/>
          </p:nvSpPr>
          <p:spPr bwMode="auto">
            <a:xfrm flipH="1" flipV="1">
              <a:off x="3964548" y="484088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7" name="Line 22">
              <a:extLst>
                <a:ext uri="{FF2B5EF4-FFF2-40B4-BE49-F238E27FC236}">
                  <a16:creationId xmlns:a16="http://schemas.microsoft.com/office/drawing/2014/main" id="{C6CDAFA4-35F3-4955-8B74-8E2837FC2DFF}"/>
                </a:ext>
              </a:extLst>
            </p:cNvPr>
            <p:cNvSpPr>
              <a:spLocks noChangeShapeType="1"/>
            </p:cNvSpPr>
            <p:nvPr/>
          </p:nvSpPr>
          <p:spPr bwMode="auto">
            <a:xfrm flipV="1">
              <a:off x="3990648" y="5435970"/>
              <a:ext cx="103822" cy="3797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8" name="Line 22">
              <a:extLst>
                <a:ext uri="{FF2B5EF4-FFF2-40B4-BE49-F238E27FC236}">
                  <a16:creationId xmlns:a16="http://schemas.microsoft.com/office/drawing/2014/main" id="{7770BFBF-55E1-4008-84AE-08B2EBB28175}"/>
                </a:ext>
              </a:extLst>
            </p:cNvPr>
            <p:cNvSpPr>
              <a:spLocks noChangeShapeType="1"/>
            </p:cNvSpPr>
            <p:nvPr/>
          </p:nvSpPr>
          <p:spPr bwMode="auto">
            <a:xfrm flipV="1">
              <a:off x="3401228" y="4878625"/>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368FFA04-BC7B-4E16-B86F-4DC69E85AF54}"/>
                </a:ext>
              </a:extLst>
            </p:cNvPr>
            <p:cNvSpPr>
              <a:spLocks noChangeShapeType="1"/>
            </p:cNvSpPr>
            <p:nvPr/>
          </p:nvSpPr>
          <p:spPr bwMode="auto">
            <a:xfrm flipV="1">
              <a:off x="5886840" y="4090859"/>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0" name="docshape5731">
              <a:extLst>
                <a:ext uri="{FF2B5EF4-FFF2-40B4-BE49-F238E27FC236}">
                  <a16:creationId xmlns:a16="http://schemas.microsoft.com/office/drawing/2014/main" id="{8EE3579F-6575-4E81-901A-F248AB3EF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156" y="6376143"/>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5">
              <a:extLst>
                <a:ext uri="{FF2B5EF4-FFF2-40B4-BE49-F238E27FC236}">
                  <a16:creationId xmlns:a16="http://schemas.microsoft.com/office/drawing/2014/main" id="{F955C57C-EE94-44A5-B7EF-1894ED534A11}"/>
                </a:ext>
              </a:extLst>
            </p:cNvPr>
            <p:cNvSpPr txBox="1">
              <a:spLocks noChangeArrowheads="1"/>
            </p:cNvSpPr>
            <p:nvPr/>
          </p:nvSpPr>
          <p:spPr bwMode="auto">
            <a:xfrm>
              <a:off x="6304669" y="648628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0" name="docshape5735">
              <a:extLst>
                <a:ext uri="{FF2B5EF4-FFF2-40B4-BE49-F238E27FC236}">
                  <a16:creationId xmlns:a16="http://schemas.microsoft.com/office/drawing/2014/main" id="{5D03476C-E3E8-4B14-9B4A-BAC77179815E}"/>
                </a:ext>
              </a:extLst>
            </p:cNvPr>
            <p:cNvSpPr txBox="1">
              <a:spLocks noChangeArrowheads="1"/>
            </p:cNvSpPr>
            <p:nvPr/>
          </p:nvSpPr>
          <p:spPr bwMode="auto">
            <a:xfrm>
              <a:off x="5269116" y="532802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grpSp>
      <p:cxnSp>
        <p:nvCxnSpPr>
          <p:cNvPr id="42" name="Connecteur droit avec flèche 41">
            <a:extLst>
              <a:ext uri="{FF2B5EF4-FFF2-40B4-BE49-F238E27FC236}">
                <a16:creationId xmlns:a16="http://schemas.microsoft.com/office/drawing/2014/main" id="{9BA00D6F-7BDA-4347-92F9-03CFC12CA5E0}"/>
              </a:ext>
            </a:extLst>
          </p:cNvPr>
          <p:cNvCxnSpPr>
            <a:cxnSpLocks/>
          </p:cNvCxnSpPr>
          <p:nvPr/>
        </p:nvCxnSpPr>
        <p:spPr>
          <a:xfrm>
            <a:off x="7618685" y="1273871"/>
            <a:ext cx="776504" cy="55859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eur droit avec flèche 43">
            <a:extLst>
              <a:ext uri="{FF2B5EF4-FFF2-40B4-BE49-F238E27FC236}">
                <a16:creationId xmlns:a16="http://schemas.microsoft.com/office/drawing/2014/main" id="{5300392C-F556-4D57-A135-663A4795002E}"/>
              </a:ext>
            </a:extLst>
          </p:cNvPr>
          <p:cNvCxnSpPr>
            <a:cxnSpLocks/>
          </p:cNvCxnSpPr>
          <p:nvPr/>
        </p:nvCxnSpPr>
        <p:spPr>
          <a:xfrm flipH="1">
            <a:off x="7377595" y="3001345"/>
            <a:ext cx="282933" cy="426472"/>
          </a:xfrm>
          <a:prstGeom prst="straightConnector1">
            <a:avLst/>
          </a:prstGeom>
          <a:ln w="3810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Connecteur droit avec flèche 48">
            <a:extLst>
              <a:ext uri="{FF2B5EF4-FFF2-40B4-BE49-F238E27FC236}">
                <a16:creationId xmlns:a16="http://schemas.microsoft.com/office/drawing/2014/main" id="{F155A492-63B2-48BA-814F-0907B372FAB0}"/>
              </a:ext>
            </a:extLst>
          </p:cNvPr>
          <p:cNvCxnSpPr>
            <a:cxnSpLocks/>
          </p:cNvCxnSpPr>
          <p:nvPr/>
        </p:nvCxnSpPr>
        <p:spPr>
          <a:xfrm flipH="1">
            <a:off x="7848877" y="2210318"/>
            <a:ext cx="250865" cy="42201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8248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D’INSERTION</a:t>
            </a:r>
          </a:p>
        </p:txBody>
      </p:sp>
      <p:sp>
        <p:nvSpPr>
          <p:cNvPr id="2" name="Rectangle 1">
            <a:extLst>
              <a:ext uri="{FF2B5EF4-FFF2-40B4-BE49-F238E27FC236}">
                <a16:creationId xmlns:a16="http://schemas.microsoft.com/office/drawing/2014/main" id="{48320668-3ADB-4351-AEE2-D1DA67C423A2}"/>
              </a:ext>
            </a:extLst>
          </p:cNvPr>
          <p:cNvSpPr/>
          <p:nvPr/>
        </p:nvSpPr>
        <p:spPr>
          <a:xfrm>
            <a:off x="504000" y="1134274"/>
            <a:ext cx="8893176" cy="63401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solidFill>
                  <a:srgbClr val="8000FF"/>
                </a:solidFill>
                <a:highlight>
                  <a:srgbClr val="FFFFFF"/>
                </a:highlight>
                <a:latin typeface="Courier New" panose="02070309020205020404" pitchFamily="49" charset="0"/>
              </a:rPr>
              <a:t>void</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addNode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node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tree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unsigned</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int</a:t>
            </a:r>
            <a:r>
              <a:rPr lang="en-US" sz="1400" dirty="0">
                <a:solidFill>
                  <a:srgbClr val="000000"/>
                </a:solidFill>
                <a:highlight>
                  <a:srgbClr val="FFFFFF"/>
                </a:highlight>
                <a:latin typeface="Courier New" panose="02070309020205020404" pitchFamily="49" charset="0"/>
              </a:rPr>
              <a:t> key</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node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tmpNode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node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tmpTree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tree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p>
          <a:p>
            <a:r>
              <a:rPr lang="fr-FR" sz="1400" dirty="0">
                <a:solidFill>
                  <a:srgbClr val="000000"/>
                </a:solidFill>
                <a:highlight>
                  <a:srgbClr val="FFFFFF"/>
                </a:highlight>
                <a:latin typeface="Courier New" panose="02070309020205020404" pitchFamily="49" charset="0"/>
              </a:rPr>
              <a:t>    </a:t>
            </a:r>
            <a:r>
              <a:rPr lang="fr-FR" sz="1400" dirty="0">
                <a:solidFill>
                  <a:srgbClr val="008000"/>
                </a:solidFill>
                <a:highlight>
                  <a:srgbClr val="FFFFFF"/>
                </a:highlight>
                <a:latin typeface="Courier New" panose="02070309020205020404" pitchFamily="49" charset="0"/>
              </a:rPr>
              <a:t>//</a:t>
            </a:r>
            <a:r>
              <a:rPr lang="fr-FR" sz="1400" dirty="0" err="1">
                <a:solidFill>
                  <a:srgbClr val="008000"/>
                </a:solidFill>
                <a:highlight>
                  <a:srgbClr val="FFFFFF"/>
                </a:highlight>
                <a:latin typeface="Courier New" panose="02070309020205020404" pitchFamily="49" charset="0"/>
              </a:rPr>
              <a:t>céer</a:t>
            </a:r>
            <a:r>
              <a:rPr lang="fr-FR" sz="1400" dirty="0">
                <a:solidFill>
                  <a:srgbClr val="008000"/>
                </a:solidFill>
                <a:highlight>
                  <a:srgbClr val="FFFFFF"/>
                </a:highlight>
                <a:latin typeface="Courier New" panose="02070309020205020404" pitchFamily="49" charset="0"/>
              </a:rPr>
              <a:t> un </a:t>
            </a:r>
            <a:r>
              <a:rPr lang="fr-FR" sz="1400" dirty="0" err="1">
                <a:solidFill>
                  <a:srgbClr val="008000"/>
                </a:solidFill>
                <a:highlight>
                  <a:srgbClr val="FFFFFF"/>
                </a:highlight>
                <a:latin typeface="Courier New" panose="02070309020205020404" pitchFamily="49" charset="0"/>
              </a:rPr>
              <a:t>noeud</a:t>
            </a:r>
            <a:r>
              <a:rPr lang="fr-FR" sz="1400" dirty="0">
                <a:solidFill>
                  <a:srgbClr val="008000"/>
                </a:solidFill>
                <a:highlight>
                  <a:srgbClr val="FFFFFF"/>
                </a:highlight>
                <a:latin typeface="Courier New" panose="02070309020205020404" pitchFamily="49" charset="0"/>
              </a:rPr>
              <a:t> feuille</a:t>
            </a:r>
          </a:p>
          <a:p>
            <a:r>
              <a:rPr lang="en-US" sz="1400" dirty="0">
                <a:solidFill>
                  <a:srgbClr val="000000"/>
                </a:solidFill>
                <a:highlight>
                  <a:srgbClr val="FFFFFF"/>
                </a:highlight>
                <a:latin typeface="Courier New" panose="02070309020205020404" pitchFamily="49" charset="0"/>
              </a:rPr>
              <a:t>    node </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elem</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malloc</a:t>
            </a:r>
            <a:r>
              <a:rPr lang="en-US" sz="1400" b="1" dirty="0">
                <a:solidFill>
                  <a:srgbClr val="000080"/>
                </a:solidFill>
                <a:highlight>
                  <a:srgbClr val="FFFFFF"/>
                </a:highlight>
                <a:latin typeface="Courier New" panose="02070309020205020404" pitchFamily="49" charset="0"/>
              </a:rPr>
              <a:t>(</a:t>
            </a:r>
            <a:r>
              <a:rPr lang="en-US" sz="1400" b="1" dirty="0" err="1">
                <a:solidFill>
                  <a:srgbClr val="0000FF"/>
                </a:solidFill>
                <a:highlight>
                  <a:srgbClr val="FFFFFF"/>
                </a:highlight>
                <a:latin typeface="Courier New" panose="02070309020205020404" pitchFamily="49" charset="0"/>
              </a:rPr>
              <a:t>sizeof</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node</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key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key</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left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NULL</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right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NULL</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if</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do</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tmpNode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if</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key </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key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right</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if</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tmpTree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tmpNode</a:t>
            </a:r>
            <a:r>
              <a:rPr lang="en-US" sz="1400" b="1" dirty="0">
                <a:solidFill>
                  <a:srgbClr val="000080"/>
                </a:solidFill>
                <a:highlight>
                  <a:srgbClr val="FFFFFF"/>
                </a:highlight>
                <a:latin typeface="Courier New" panose="02070309020205020404" pitchFamily="49" charset="0"/>
              </a:rPr>
              <a:t>-&gt;</a:t>
            </a:r>
            <a:r>
              <a:rPr lang="en-US" sz="1400" dirty="0">
                <a:solidFill>
                  <a:srgbClr val="000000"/>
                </a:solidFill>
                <a:highlight>
                  <a:srgbClr val="FFFFFF"/>
                </a:highlight>
                <a:latin typeface="Courier New" panose="02070309020205020404" pitchFamily="49" charset="0"/>
              </a:rPr>
              <a:t>right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elem</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err="1">
                <a:solidFill>
                  <a:srgbClr val="0000FF"/>
                </a:solidFill>
                <a:highlight>
                  <a:srgbClr val="FFFFFF"/>
                </a:highlight>
                <a:latin typeface="Courier New" panose="02070309020205020404" pitchFamily="49" charset="0"/>
              </a:rPr>
              <a:t>else</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left</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if</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tmpTree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tmpNode</a:t>
            </a:r>
            <a:r>
              <a:rPr lang="en-US" sz="1400" b="1" dirty="0">
                <a:solidFill>
                  <a:srgbClr val="000080"/>
                </a:solidFill>
                <a:highlight>
                  <a:srgbClr val="FFFFFF"/>
                </a:highlight>
                <a:latin typeface="Courier New" panose="02070309020205020404" pitchFamily="49" charset="0"/>
              </a:rPr>
              <a:t>-&gt;</a:t>
            </a:r>
            <a:r>
              <a:rPr lang="en-US" sz="1400" dirty="0">
                <a:solidFill>
                  <a:srgbClr val="000000"/>
                </a:solidFill>
                <a:highlight>
                  <a:srgbClr val="FFFFFF"/>
                </a:highlight>
                <a:latin typeface="Courier New" panose="02070309020205020404" pitchFamily="49" charset="0"/>
              </a:rPr>
              <a:t>left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elem</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err="1">
                <a:solidFill>
                  <a:srgbClr val="0000FF"/>
                </a:solidFill>
                <a:highlight>
                  <a:srgbClr val="FFFFFF"/>
                </a:highlight>
                <a:latin typeface="Courier New" panose="02070309020205020404" pitchFamily="49" charset="0"/>
              </a:rPr>
              <a:t>while</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tmpTree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err="1">
                <a:solidFill>
                  <a:srgbClr val="0000FF"/>
                </a:solidFill>
                <a:highlight>
                  <a:srgbClr val="FFFFFF"/>
                </a:highlight>
                <a:latin typeface="Courier New" panose="02070309020205020404" pitchFamily="49" charset="0"/>
              </a:rPr>
              <a:t>else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err="1">
                <a:solidFill>
                  <a:srgbClr val="000000"/>
                </a:solidFill>
                <a:highlight>
                  <a:srgbClr val="FFFFFF"/>
                </a:highlight>
                <a:latin typeface="Courier New" panose="02070309020205020404" pitchFamily="49" charset="0"/>
              </a:rPr>
              <a:t>tree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b="1" dirty="0">
                <a:solidFill>
                  <a:srgbClr val="000080"/>
                </a:solidFill>
                <a:highlight>
                  <a:srgbClr val="FFFFFF"/>
                </a:highlight>
                <a:latin typeface="Courier New" panose="02070309020205020404" pitchFamily="49" charset="0"/>
              </a:rPr>
              <a:t>}</a:t>
            </a:r>
            <a:endParaRPr lang="en-US" sz="1400" dirty="0">
              <a:solidFill>
                <a:srgbClr val="008000"/>
              </a:solidFill>
              <a:highlight>
                <a:srgbClr val="FFFFFF"/>
              </a:highlight>
            </a:endParaRPr>
          </a:p>
        </p:txBody>
      </p:sp>
    </p:spTree>
    <p:extLst>
      <p:ext uri="{BB962C8B-B14F-4D97-AF65-F5344CB8AC3E}">
        <p14:creationId xmlns:p14="http://schemas.microsoft.com/office/powerpoint/2010/main" val="190028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lnSpc>
                <a:spcPct val="250000"/>
              </a:lnSpc>
              <a:spcBef>
                <a:spcPts val="938"/>
              </a:spcBef>
              <a:buSzPct val="100000"/>
              <a:buBlip>
                <a:blip r:embed="rId3"/>
              </a:buBlip>
            </a:pPr>
            <a:r>
              <a:rPr lang="fr-FR" sz="2670" spc="-1" dirty="0">
                <a:solidFill>
                  <a:srgbClr val="000000"/>
                </a:solidFill>
              </a:rPr>
              <a:t>Pour supprimer le </a:t>
            </a:r>
            <a:r>
              <a:rPr lang="fr-FR" sz="2670" spc="-1" dirty="0" err="1">
                <a:solidFill>
                  <a:srgbClr val="000000"/>
                </a:solidFill>
              </a:rPr>
              <a:t>noeud</a:t>
            </a:r>
            <a:r>
              <a:rPr lang="fr-FR" sz="2670" spc="-1" dirty="0">
                <a:solidFill>
                  <a:srgbClr val="000000"/>
                </a:solidFill>
              </a:rPr>
              <a:t> « i » d’un ABR, il faudra le rechercher. Une fois le </a:t>
            </a:r>
            <a:r>
              <a:rPr lang="fr-FR" sz="2670" spc="-1" dirty="0" err="1">
                <a:solidFill>
                  <a:srgbClr val="000000"/>
                </a:solidFill>
              </a:rPr>
              <a:t>noeud</a:t>
            </a:r>
            <a:r>
              <a:rPr lang="fr-FR" sz="2670" spc="-1" dirty="0">
                <a:solidFill>
                  <a:srgbClr val="000000"/>
                </a:solidFill>
              </a:rPr>
              <a:t> « i » trouvé, on se trouve dans une des situations suivantes</a:t>
            </a:r>
            <a:endParaRPr lang="fr-FR" sz="2400" spc="-1" dirty="0">
              <a:solidFill>
                <a:srgbClr val="000000"/>
              </a:solidFill>
            </a:endParaRPr>
          </a:p>
          <a:p>
            <a:pPr marL="565200" lvl="1">
              <a:spcBef>
                <a:spcPts val="938"/>
              </a:spcBef>
              <a:buSzPct val="100000"/>
            </a:pP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spTree>
    <p:extLst>
      <p:ext uri="{BB962C8B-B14F-4D97-AF65-F5344CB8AC3E}">
        <p14:creationId xmlns:p14="http://schemas.microsoft.com/office/powerpoint/2010/main" val="200159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600" spc="-1" dirty="0">
                <a:solidFill>
                  <a:srgbClr val="000000"/>
                </a:solidFill>
              </a:rPr>
              <a:t>Cas 1 : Suppression d'une feuille</a:t>
            </a:r>
          </a:p>
          <a:p>
            <a:pPr marL="393750" indent="-285750">
              <a:spcBef>
                <a:spcPts val="938"/>
              </a:spcBef>
              <a:buSzPct val="100000"/>
              <a:buFont typeface="Arial" panose="020B0604020202020204" pitchFamily="34" charset="0"/>
              <a:buChar char="•"/>
            </a:pPr>
            <a:r>
              <a:rPr lang="fr-FR" sz="2400" spc="-1" dirty="0">
                <a:solidFill>
                  <a:srgbClr val="000000"/>
                </a:solidFill>
              </a:rPr>
              <a:t>Il suffit de l'enlever de l'arbre vu qu'elle n'a pas de fils.</a:t>
            </a:r>
          </a:p>
          <a:p>
            <a:pPr marL="393750" indent="-285750">
              <a:spcBef>
                <a:spcPts val="938"/>
              </a:spcBef>
              <a:buSzPct val="100000"/>
              <a:buFont typeface="Arial" panose="020B0604020202020204" pitchFamily="34" charset="0"/>
              <a:buChar char="•"/>
            </a:pPr>
            <a:r>
              <a:rPr lang="fr-FR" sz="2400" spc="-1" dirty="0">
                <a:solidFill>
                  <a:srgbClr val="000000"/>
                </a:solidFill>
              </a:rPr>
              <a:t>Exemple: supprimer le nœud i qui contient la valeur 8</a:t>
            </a:r>
          </a:p>
          <a:p>
            <a:pPr marL="908100" lvl="1" indent="-342900">
              <a:spcBef>
                <a:spcPts val="938"/>
              </a:spcBef>
              <a:buSzPct val="100000"/>
              <a:buFont typeface="+mj-lt"/>
              <a:buAutoNum type="arabicPeriod"/>
            </a:pPr>
            <a:r>
              <a:rPr lang="fr-FR" sz="2400" spc="-1" dirty="0">
                <a:solidFill>
                  <a:srgbClr val="000000"/>
                </a:solidFill>
              </a:rPr>
              <a:t>Rechercher(8)</a:t>
            </a:r>
          </a:p>
          <a:p>
            <a:pPr marL="908100" lvl="1" indent="-342900">
              <a:spcBef>
                <a:spcPts val="938"/>
              </a:spcBef>
              <a:buSzPct val="100000"/>
              <a:buFont typeface="+mj-lt"/>
              <a:buAutoNum type="arabicPeriod"/>
            </a:pPr>
            <a:r>
              <a:rPr lang="fr-FR" sz="2400" spc="-1" dirty="0">
                <a:solidFill>
                  <a:srgbClr val="000000"/>
                </a:solidFill>
              </a:rPr>
              <a:t>Libérer le nœud  « i »</a:t>
            </a:r>
          </a:p>
        </p:txBody>
      </p:sp>
      <p:sp>
        <p:nvSpPr>
          <p:cNvPr id="48" name="Ellipse 47">
            <a:extLst>
              <a:ext uri="{FF2B5EF4-FFF2-40B4-BE49-F238E27FC236}">
                <a16:creationId xmlns:a16="http://schemas.microsoft.com/office/drawing/2014/main" id="{8BD96ADD-DAD0-4C0E-BC09-42C5D726A4E1}"/>
              </a:ext>
            </a:extLst>
          </p:cNvPr>
          <p:cNvSpPr/>
          <p:nvPr/>
        </p:nvSpPr>
        <p:spPr>
          <a:xfrm>
            <a:off x="5766921" y="5500494"/>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6" name="Line 22">
            <a:extLst>
              <a:ext uri="{FF2B5EF4-FFF2-40B4-BE49-F238E27FC236}">
                <a16:creationId xmlns:a16="http://schemas.microsoft.com/office/drawing/2014/main" id="{BA401A8D-7B16-455E-9AA9-79ECD22D0ABA}"/>
              </a:ext>
            </a:extLst>
          </p:cNvPr>
          <p:cNvSpPr>
            <a:spLocks noChangeShapeType="1"/>
          </p:cNvSpPr>
          <p:nvPr/>
        </p:nvSpPr>
        <p:spPr bwMode="auto">
          <a:xfrm flipV="1">
            <a:off x="5957121" y="3772545"/>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31">
            <a:extLst>
              <a:ext uri="{FF2B5EF4-FFF2-40B4-BE49-F238E27FC236}">
                <a16:creationId xmlns:a16="http://schemas.microsoft.com/office/drawing/2014/main" id="{A4EA4F1A-CC64-41C3-ACA7-88F38D25F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567" y="354397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 name="docshape5731">
            <a:extLst>
              <a:ext uri="{FF2B5EF4-FFF2-40B4-BE49-F238E27FC236}">
                <a16:creationId xmlns:a16="http://schemas.microsoft.com/office/drawing/2014/main" id="{231BD180-BF99-4248-9A21-FD9B4D6F7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662" y="282840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9" name="docshape5731">
            <a:extLst>
              <a:ext uri="{FF2B5EF4-FFF2-40B4-BE49-F238E27FC236}">
                <a16:creationId xmlns:a16="http://schemas.microsoft.com/office/drawing/2014/main" id="{7012566D-1F01-462F-855B-048A9D845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667" y="3534316"/>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0" name="docshape5731">
            <a:extLst>
              <a:ext uri="{FF2B5EF4-FFF2-40B4-BE49-F238E27FC236}">
                <a16:creationId xmlns:a16="http://schemas.microsoft.com/office/drawing/2014/main" id="{AC0C0D8F-ABDC-4C5B-9B7E-1D617E01F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787" y="432434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1" name="docshape5731">
            <a:extLst>
              <a:ext uri="{FF2B5EF4-FFF2-40B4-BE49-F238E27FC236}">
                <a16:creationId xmlns:a16="http://schemas.microsoft.com/office/drawing/2014/main" id="{36F86D65-097A-4EC2-B407-FF2AEE5E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678" y="49034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E1372FC4-FB8F-4A65-A8AA-83FA24562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032" y="539598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F77D1E39-5740-4D60-9219-70EF527A4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010" y="4259189"/>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4" name="Line 20">
            <a:extLst>
              <a:ext uri="{FF2B5EF4-FFF2-40B4-BE49-F238E27FC236}">
                <a16:creationId xmlns:a16="http://schemas.microsoft.com/office/drawing/2014/main" id="{121CA78A-F7E1-4B5F-8DF1-0A8812A04D1C}"/>
              </a:ext>
            </a:extLst>
          </p:cNvPr>
          <p:cNvSpPr>
            <a:spLocks noChangeShapeType="1"/>
          </p:cNvSpPr>
          <p:nvPr/>
        </p:nvSpPr>
        <p:spPr bwMode="auto">
          <a:xfrm>
            <a:off x="8317046" y="3683259"/>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5" name="docshape5735">
            <a:extLst>
              <a:ext uri="{FF2B5EF4-FFF2-40B4-BE49-F238E27FC236}">
                <a16:creationId xmlns:a16="http://schemas.microsoft.com/office/drawing/2014/main" id="{EA68D651-21FE-4C5C-90BD-3A0C3372D43A}"/>
              </a:ext>
            </a:extLst>
          </p:cNvPr>
          <p:cNvSpPr txBox="1">
            <a:spLocks noChangeArrowheads="1"/>
          </p:cNvSpPr>
          <p:nvPr/>
        </p:nvSpPr>
        <p:spPr bwMode="auto">
          <a:xfrm>
            <a:off x="6335267" y="359488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6" name="docshape5742">
            <a:extLst>
              <a:ext uri="{FF2B5EF4-FFF2-40B4-BE49-F238E27FC236}">
                <a16:creationId xmlns:a16="http://schemas.microsoft.com/office/drawing/2014/main" id="{8641C794-016F-4BDF-883F-0A9D4240C55C}"/>
              </a:ext>
            </a:extLst>
          </p:cNvPr>
          <p:cNvSpPr txBox="1">
            <a:spLocks noChangeArrowheads="1"/>
          </p:cNvSpPr>
          <p:nvPr/>
        </p:nvSpPr>
        <p:spPr bwMode="auto">
          <a:xfrm>
            <a:off x="8783578" y="544005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7D530839-8C83-4A06-A116-619BFF4644BC}"/>
              </a:ext>
            </a:extLst>
          </p:cNvPr>
          <p:cNvSpPr txBox="1">
            <a:spLocks noChangeArrowheads="1"/>
          </p:cNvSpPr>
          <p:nvPr/>
        </p:nvSpPr>
        <p:spPr bwMode="auto">
          <a:xfrm>
            <a:off x="7211358" y="28771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CA651D88-11DB-41F2-840E-243A83376A23}"/>
              </a:ext>
            </a:extLst>
          </p:cNvPr>
          <p:cNvSpPr txBox="1">
            <a:spLocks noChangeArrowheads="1"/>
          </p:cNvSpPr>
          <p:nvPr/>
        </p:nvSpPr>
        <p:spPr bwMode="auto">
          <a:xfrm>
            <a:off x="8187243" y="4956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BAFC73E4-5FBE-43D9-A5A5-6D223A1E0E73}"/>
              </a:ext>
            </a:extLst>
          </p:cNvPr>
          <p:cNvSpPr txBox="1">
            <a:spLocks noChangeArrowheads="1"/>
          </p:cNvSpPr>
          <p:nvPr/>
        </p:nvSpPr>
        <p:spPr bwMode="auto">
          <a:xfrm>
            <a:off x="7695560" y="438320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5FF303E7-1F3C-49B8-83CC-C51208823B6C}"/>
              </a:ext>
            </a:extLst>
          </p:cNvPr>
          <p:cNvSpPr txBox="1">
            <a:spLocks noChangeArrowheads="1"/>
          </p:cNvSpPr>
          <p:nvPr/>
        </p:nvSpPr>
        <p:spPr bwMode="auto">
          <a:xfrm>
            <a:off x="8194180" y="362356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54E8FCB-87F9-4ACC-A8C1-9E6D20E612AC}"/>
              </a:ext>
            </a:extLst>
          </p:cNvPr>
          <p:cNvSpPr txBox="1">
            <a:spLocks noChangeArrowheads="1"/>
          </p:cNvSpPr>
          <p:nvPr/>
        </p:nvSpPr>
        <p:spPr bwMode="auto">
          <a:xfrm>
            <a:off x="9026523" y="43058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Line 22">
            <a:extLst>
              <a:ext uri="{FF2B5EF4-FFF2-40B4-BE49-F238E27FC236}">
                <a16:creationId xmlns:a16="http://schemas.microsoft.com/office/drawing/2014/main" id="{73209989-16B9-4A0E-9181-0B3741A06798}"/>
              </a:ext>
            </a:extLst>
          </p:cNvPr>
          <p:cNvSpPr>
            <a:spLocks noChangeShapeType="1"/>
          </p:cNvSpPr>
          <p:nvPr/>
        </p:nvSpPr>
        <p:spPr bwMode="auto">
          <a:xfrm flipV="1">
            <a:off x="6487593" y="3070254"/>
            <a:ext cx="690155" cy="5246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3" name="Line 22">
            <a:extLst>
              <a:ext uri="{FF2B5EF4-FFF2-40B4-BE49-F238E27FC236}">
                <a16:creationId xmlns:a16="http://schemas.microsoft.com/office/drawing/2014/main" id="{7BE29C23-A5B5-4731-AA5B-F3721FD4989C}"/>
              </a:ext>
            </a:extLst>
          </p:cNvPr>
          <p:cNvSpPr>
            <a:spLocks noChangeShapeType="1"/>
          </p:cNvSpPr>
          <p:nvPr/>
        </p:nvSpPr>
        <p:spPr bwMode="auto">
          <a:xfrm flipH="1" flipV="1">
            <a:off x="7604857" y="3082454"/>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4" name="Line 22">
            <a:extLst>
              <a:ext uri="{FF2B5EF4-FFF2-40B4-BE49-F238E27FC236}">
                <a16:creationId xmlns:a16="http://schemas.microsoft.com/office/drawing/2014/main" id="{082A7E55-5CA8-4A79-83AF-3E61623B65AF}"/>
              </a:ext>
            </a:extLst>
          </p:cNvPr>
          <p:cNvSpPr>
            <a:spLocks noChangeShapeType="1"/>
          </p:cNvSpPr>
          <p:nvPr/>
        </p:nvSpPr>
        <p:spPr bwMode="auto">
          <a:xfrm flipH="1" flipV="1">
            <a:off x="8560830" y="3733219"/>
            <a:ext cx="485889"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5" name="Line 22">
            <a:extLst>
              <a:ext uri="{FF2B5EF4-FFF2-40B4-BE49-F238E27FC236}">
                <a16:creationId xmlns:a16="http://schemas.microsoft.com/office/drawing/2014/main" id="{8D65497C-9D9A-4BC9-A0B3-D0F638061974}"/>
              </a:ext>
            </a:extLst>
          </p:cNvPr>
          <p:cNvSpPr>
            <a:spLocks noChangeShapeType="1"/>
          </p:cNvSpPr>
          <p:nvPr/>
        </p:nvSpPr>
        <p:spPr bwMode="auto">
          <a:xfrm flipH="1" flipV="1">
            <a:off x="8028813" y="460676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6" name="Line 22">
            <a:extLst>
              <a:ext uri="{FF2B5EF4-FFF2-40B4-BE49-F238E27FC236}">
                <a16:creationId xmlns:a16="http://schemas.microsoft.com/office/drawing/2014/main" id="{9B845801-6B97-4C6F-A58D-0533C1F2772E}"/>
              </a:ext>
            </a:extLst>
          </p:cNvPr>
          <p:cNvSpPr>
            <a:spLocks noChangeShapeType="1"/>
          </p:cNvSpPr>
          <p:nvPr/>
        </p:nvSpPr>
        <p:spPr bwMode="auto">
          <a:xfrm flipH="1" flipV="1">
            <a:off x="8552440" y="5116110"/>
            <a:ext cx="231137" cy="3100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7" name="Line 22">
            <a:extLst>
              <a:ext uri="{FF2B5EF4-FFF2-40B4-BE49-F238E27FC236}">
                <a16:creationId xmlns:a16="http://schemas.microsoft.com/office/drawing/2014/main" id="{C689C8A9-4CD8-4829-A834-2B88BA172426}"/>
              </a:ext>
            </a:extLst>
          </p:cNvPr>
          <p:cNvSpPr>
            <a:spLocks noChangeShapeType="1"/>
          </p:cNvSpPr>
          <p:nvPr/>
        </p:nvSpPr>
        <p:spPr bwMode="auto">
          <a:xfrm flipV="1">
            <a:off x="8384529" y="5700215"/>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28" name="docshape5731">
            <a:extLst>
              <a:ext uri="{FF2B5EF4-FFF2-40B4-BE49-F238E27FC236}">
                <a16:creationId xmlns:a16="http://schemas.microsoft.com/office/drawing/2014/main" id="{90C47AD6-DB4C-465F-B90C-C048ABEB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49" y="49917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29" name="docshape5731">
            <a:extLst>
              <a:ext uri="{FF2B5EF4-FFF2-40B4-BE49-F238E27FC236}">
                <a16:creationId xmlns:a16="http://schemas.microsoft.com/office/drawing/2014/main" id="{DFD44998-17C9-4AB6-B098-ACC28BAC5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487" y="43133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5731">
            <a:extLst>
              <a:ext uri="{FF2B5EF4-FFF2-40B4-BE49-F238E27FC236}">
                <a16:creationId xmlns:a16="http://schemas.microsoft.com/office/drawing/2014/main" id="{1D220693-64A7-415C-B025-585FEB4C7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378" y="489242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1" name="docshape5731">
            <a:extLst>
              <a:ext uri="{FF2B5EF4-FFF2-40B4-BE49-F238E27FC236}">
                <a16:creationId xmlns:a16="http://schemas.microsoft.com/office/drawing/2014/main" id="{298B3093-A771-4897-8829-C2BE4711B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532" y="553735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2" name="docshape5742">
            <a:extLst>
              <a:ext uri="{FF2B5EF4-FFF2-40B4-BE49-F238E27FC236}">
                <a16:creationId xmlns:a16="http://schemas.microsoft.com/office/drawing/2014/main" id="{FD46A88E-53E0-4DDD-BF91-6B5BE3422AE4}"/>
              </a:ext>
            </a:extLst>
          </p:cNvPr>
          <p:cNvSpPr txBox="1">
            <a:spLocks noChangeArrowheads="1"/>
          </p:cNvSpPr>
          <p:nvPr/>
        </p:nvSpPr>
        <p:spPr bwMode="auto">
          <a:xfrm>
            <a:off x="5890078" y="5581426"/>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3" name="docshape5735">
            <a:extLst>
              <a:ext uri="{FF2B5EF4-FFF2-40B4-BE49-F238E27FC236}">
                <a16:creationId xmlns:a16="http://schemas.microsoft.com/office/drawing/2014/main" id="{1EEDBEDB-CF7B-4A3E-AEFB-BAAB6CD3DCB9}"/>
              </a:ext>
            </a:extLst>
          </p:cNvPr>
          <p:cNvSpPr txBox="1">
            <a:spLocks noChangeArrowheads="1"/>
          </p:cNvSpPr>
          <p:nvPr/>
        </p:nvSpPr>
        <p:spPr bwMode="auto">
          <a:xfrm>
            <a:off x="6154221" y="49231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4" name="docshape5735">
            <a:extLst>
              <a:ext uri="{FF2B5EF4-FFF2-40B4-BE49-F238E27FC236}">
                <a16:creationId xmlns:a16="http://schemas.microsoft.com/office/drawing/2014/main" id="{54AD4F3B-E9BB-4FAF-A9FE-97CD05A6D251}"/>
              </a:ext>
            </a:extLst>
          </p:cNvPr>
          <p:cNvSpPr txBox="1">
            <a:spLocks noChangeArrowheads="1"/>
          </p:cNvSpPr>
          <p:nvPr/>
        </p:nvSpPr>
        <p:spPr bwMode="auto">
          <a:xfrm>
            <a:off x="5640260" y="437217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5" name="docshape5735">
            <a:extLst>
              <a:ext uri="{FF2B5EF4-FFF2-40B4-BE49-F238E27FC236}">
                <a16:creationId xmlns:a16="http://schemas.microsoft.com/office/drawing/2014/main" id="{8FCB3B22-AAD0-478C-920D-9F27F9852629}"/>
              </a:ext>
            </a:extLst>
          </p:cNvPr>
          <p:cNvSpPr txBox="1">
            <a:spLocks noChangeArrowheads="1"/>
          </p:cNvSpPr>
          <p:nvPr/>
        </p:nvSpPr>
        <p:spPr bwMode="auto">
          <a:xfrm>
            <a:off x="5054567" y="505311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Line 22">
            <a:extLst>
              <a:ext uri="{FF2B5EF4-FFF2-40B4-BE49-F238E27FC236}">
                <a16:creationId xmlns:a16="http://schemas.microsoft.com/office/drawing/2014/main" id="{0E39AD3A-C356-47AC-BC09-15C437869A88}"/>
              </a:ext>
            </a:extLst>
          </p:cNvPr>
          <p:cNvSpPr>
            <a:spLocks noChangeShapeType="1"/>
          </p:cNvSpPr>
          <p:nvPr/>
        </p:nvSpPr>
        <p:spPr bwMode="auto">
          <a:xfrm flipH="1" flipV="1">
            <a:off x="5973513" y="459573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7" name="Line 22">
            <a:extLst>
              <a:ext uri="{FF2B5EF4-FFF2-40B4-BE49-F238E27FC236}">
                <a16:creationId xmlns:a16="http://schemas.microsoft.com/office/drawing/2014/main" id="{C6CDAFA4-35F3-4955-8B74-8E2837FC2DFF}"/>
              </a:ext>
            </a:extLst>
          </p:cNvPr>
          <p:cNvSpPr>
            <a:spLocks noChangeShapeType="1"/>
          </p:cNvSpPr>
          <p:nvPr/>
        </p:nvSpPr>
        <p:spPr bwMode="auto">
          <a:xfrm flipV="1">
            <a:off x="5999613" y="5190820"/>
            <a:ext cx="103822" cy="3797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8" name="Line 22">
            <a:extLst>
              <a:ext uri="{FF2B5EF4-FFF2-40B4-BE49-F238E27FC236}">
                <a16:creationId xmlns:a16="http://schemas.microsoft.com/office/drawing/2014/main" id="{7770BFBF-55E1-4008-84AE-08B2EBB28175}"/>
              </a:ext>
            </a:extLst>
          </p:cNvPr>
          <p:cNvSpPr>
            <a:spLocks noChangeShapeType="1"/>
          </p:cNvSpPr>
          <p:nvPr/>
        </p:nvSpPr>
        <p:spPr bwMode="auto">
          <a:xfrm flipV="1">
            <a:off x="5410193" y="4633475"/>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368FFA04-BC7B-4E16-B86F-4DC69E85AF54}"/>
              </a:ext>
            </a:extLst>
          </p:cNvPr>
          <p:cNvSpPr>
            <a:spLocks noChangeShapeType="1"/>
          </p:cNvSpPr>
          <p:nvPr/>
        </p:nvSpPr>
        <p:spPr bwMode="auto">
          <a:xfrm flipV="1">
            <a:off x="7895805" y="3845709"/>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0" name="docshape5731">
            <a:extLst>
              <a:ext uri="{FF2B5EF4-FFF2-40B4-BE49-F238E27FC236}">
                <a16:creationId xmlns:a16="http://schemas.microsoft.com/office/drawing/2014/main" id="{8EE3579F-6575-4E81-901A-F248AB3EF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121" y="6130993"/>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5">
            <a:extLst>
              <a:ext uri="{FF2B5EF4-FFF2-40B4-BE49-F238E27FC236}">
                <a16:creationId xmlns:a16="http://schemas.microsoft.com/office/drawing/2014/main" id="{F955C57C-EE94-44A5-B7EF-1894ED534A11}"/>
              </a:ext>
            </a:extLst>
          </p:cNvPr>
          <p:cNvSpPr txBox="1">
            <a:spLocks noChangeArrowheads="1"/>
          </p:cNvSpPr>
          <p:nvPr/>
        </p:nvSpPr>
        <p:spPr bwMode="auto">
          <a:xfrm>
            <a:off x="8313634" y="624113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cxnSp>
        <p:nvCxnSpPr>
          <p:cNvPr id="42" name="Connecteur droit avec flèche 41">
            <a:extLst>
              <a:ext uri="{FF2B5EF4-FFF2-40B4-BE49-F238E27FC236}">
                <a16:creationId xmlns:a16="http://schemas.microsoft.com/office/drawing/2014/main" id="{9BA00D6F-7BDA-4347-92F9-03CFC12CA5E0}"/>
              </a:ext>
            </a:extLst>
          </p:cNvPr>
          <p:cNvCxnSpPr>
            <a:cxnSpLocks/>
          </p:cNvCxnSpPr>
          <p:nvPr/>
        </p:nvCxnSpPr>
        <p:spPr>
          <a:xfrm flipH="1">
            <a:off x="6471082" y="3020802"/>
            <a:ext cx="601291" cy="44763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eur droit avec flèche 48">
            <a:extLst>
              <a:ext uri="{FF2B5EF4-FFF2-40B4-BE49-F238E27FC236}">
                <a16:creationId xmlns:a16="http://schemas.microsoft.com/office/drawing/2014/main" id="{F155A492-63B2-48BA-814F-0907B372FAB0}"/>
              </a:ext>
            </a:extLst>
          </p:cNvPr>
          <p:cNvCxnSpPr>
            <a:cxnSpLocks/>
          </p:cNvCxnSpPr>
          <p:nvPr/>
        </p:nvCxnSpPr>
        <p:spPr>
          <a:xfrm flipH="1">
            <a:off x="5894684" y="3874915"/>
            <a:ext cx="250865" cy="42201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1" name="docshape5731">
            <a:extLst>
              <a:ext uri="{FF2B5EF4-FFF2-40B4-BE49-F238E27FC236}">
                <a16:creationId xmlns:a16="http://schemas.microsoft.com/office/drawing/2014/main" id="{807E8415-19BF-489A-8C72-04C656F9A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013" y="548528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2" name="Line 22">
            <a:extLst>
              <a:ext uri="{FF2B5EF4-FFF2-40B4-BE49-F238E27FC236}">
                <a16:creationId xmlns:a16="http://schemas.microsoft.com/office/drawing/2014/main" id="{AC0072C2-6A3F-4FE9-93A0-B226AE98DC9D}"/>
              </a:ext>
            </a:extLst>
          </p:cNvPr>
          <p:cNvSpPr>
            <a:spLocks noChangeShapeType="1"/>
          </p:cNvSpPr>
          <p:nvPr/>
        </p:nvSpPr>
        <p:spPr bwMode="auto">
          <a:xfrm flipH="1" flipV="1">
            <a:off x="6490730" y="5193719"/>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3" name="docshape5735">
            <a:extLst>
              <a:ext uri="{FF2B5EF4-FFF2-40B4-BE49-F238E27FC236}">
                <a16:creationId xmlns:a16="http://schemas.microsoft.com/office/drawing/2014/main" id="{4975B511-509B-47A7-8A89-4FD4329F230C}"/>
              </a:ext>
            </a:extLst>
          </p:cNvPr>
          <p:cNvSpPr txBox="1">
            <a:spLocks noChangeArrowheads="1"/>
          </p:cNvSpPr>
          <p:nvPr/>
        </p:nvSpPr>
        <p:spPr bwMode="auto">
          <a:xfrm>
            <a:off x="6726935" y="5551768"/>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cxnSp>
        <p:nvCxnSpPr>
          <p:cNvPr id="54" name="Connecteur droit avec flèche 53">
            <a:extLst>
              <a:ext uri="{FF2B5EF4-FFF2-40B4-BE49-F238E27FC236}">
                <a16:creationId xmlns:a16="http://schemas.microsoft.com/office/drawing/2014/main" id="{F6CFBABE-E0BB-486C-93DB-52122ECD14F5}"/>
              </a:ext>
            </a:extLst>
          </p:cNvPr>
          <p:cNvCxnSpPr>
            <a:cxnSpLocks/>
          </p:cNvCxnSpPr>
          <p:nvPr/>
        </p:nvCxnSpPr>
        <p:spPr>
          <a:xfrm flipH="1">
            <a:off x="5779835" y="5163734"/>
            <a:ext cx="250865" cy="42201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eur droit avec flèche 54">
            <a:extLst>
              <a:ext uri="{FF2B5EF4-FFF2-40B4-BE49-F238E27FC236}">
                <a16:creationId xmlns:a16="http://schemas.microsoft.com/office/drawing/2014/main" id="{21DA98DD-8F4F-4561-A1B2-6732579F6451}"/>
              </a:ext>
            </a:extLst>
          </p:cNvPr>
          <p:cNvCxnSpPr>
            <a:cxnSpLocks/>
          </p:cNvCxnSpPr>
          <p:nvPr/>
        </p:nvCxnSpPr>
        <p:spPr>
          <a:xfrm>
            <a:off x="6097899" y="4545728"/>
            <a:ext cx="262737" cy="278410"/>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Signe de multiplication 44">
            <a:extLst>
              <a:ext uri="{FF2B5EF4-FFF2-40B4-BE49-F238E27FC236}">
                <a16:creationId xmlns:a16="http://schemas.microsoft.com/office/drawing/2014/main" id="{60E2B221-1050-4CEE-B12C-4567EAED3D6C}"/>
              </a:ext>
            </a:extLst>
          </p:cNvPr>
          <p:cNvSpPr/>
          <p:nvPr/>
        </p:nvSpPr>
        <p:spPr>
          <a:xfrm>
            <a:off x="5678042" y="5350868"/>
            <a:ext cx="720672" cy="738599"/>
          </a:xfrm>
          <a:prstGeom prst="mathMultiply">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8062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600" spc="-1" dirty="0">
                <a:solidFill>
                  <a:srgbClr val="000000"/>
                </a:solidFill>
              </a:rPr>
              <a:t>Cas 2 : Suppression d'un nœud avec un fils</a:t>
            </a:r>
          </a:p>
          <a:p>
            <a:pPr marL="393750" indent="-285750">
              <a:spcBef>
                <a:spcPts val="938"/>
              </a:spcBef>
              <a:buSzPct val="100000"/>
              <a:buFont typeface="Arial" panose="020B0604020202020204" pitchFamily="34" charset="0"/>
              <a:buChar char="•"/>
            </a:pPr>
            <a:r>
              <a:rPr lang="fr-FR" sz="2400" spc="-1" dirty="0">
                <a:solidFill>
                  <a:srgbClr val="000000"/>
                </a:solidFill>
              </a:rPr>
              <a:t>Il faut l'enlever de l'arbre en le remplaçant par son fils.</a:t>
            </a:r>
          </a:p>
          <a:p>
            <a:pPr marL="393750" indent="-285750">
              <a:spcBef>
                <a:spcPts val="938"/>
              </a:spcBef>
              <a:buSzPct val="100000"/>
              <a:buFont typeface="Arial" panose="020B0604020202020204" pitchFamily="34" charset="0"/>
              <a:buChar char="•"/>
            </a:pPr>
            <a:r>
              <a:rPr lang="fr-FR" sz="2400" spc="-1" dirty="0">
                <a:solidFill>
                  <a:srgbClr val="000000"/>
                </a:solidFill>
              </a:rPr>
              <a:t>Exemple: supprimer le </a:t>
            </a:r>
            <a:r>
              <a:rPr lang="fr-FR" sz="2400" spc="-1" dirty="0" err="1">
                <a:solidFill>
                  <a:srgbClr val="000000"/>
                </a:solidFill>
              </a:rPr>
              <a:t>noeud</a:t>
            </a:r>
            <a:r>
              <a:rPr lang="fr-FR" sz="2400" spc="-1" dirty="0">
                <a:solidFill>
                  <a:srgbClr val="000000"/>
                </a:solidFill>
              </a:rPr>
              <a:t> i qui contient la valeur 10</a:t>
            </a:r>
          </a:p>
          <a:p>
            <a:pPr marL="908100" lvl="1" indent="-342900">
              <a:spcBef>
                <a:spcPts val="938"/>
              </a:spcBef>
              <a:buSzPct val="100000"/>
              <a:buFont typeface="+mj-lt"/>
              <a:buAutoNum type="arabicPeriod"/>
            </a:pPr>
            <a:r>
              <a:rPr lang="fr-FR" sz="2400" spc="-1" dirty="0">
                <a:solidFill>
                  <a:srgbClr val="000000"/>
                </a:solidFill>
              </a:rPr>
              <a:t>Rechercher(10)</a:t>
            </a:r>
          </a:p>
          <a:p>
            <a:pPr marL="908100" lvl="1" indent="-342900">
              <a:spcBef>
                <a:spcPts val="938"/>
              </a:spcBef>
              <a:buSzPct val="100000"/>
              <a:buFont typeface="+mj-lt"/>
              <a:buAutoNum type="arabicPeriod"/>
            </a:pPr>
            <a:r>
              <a:rPr lang="fr-FR" sz="2400" spc="-1" dirty="0">
                <a:solidFill>
                  <a:srgbClr val="000000"/>
                </a:solidFill>
              </a:rPr>
              <a:t>Chainer le père de i avec le Right(i)</a:t>
            </a:r>
          </a:p>
          <a:p>
            <a:pPr marL="908100" lvl="1" indent="-342900">
              <a:spcBef>
                <a:spcPts val="938"/>
              </a:spcBef>
              <a:buSzPct val="100000"/>
              <a:buFont typeface="+mj-lt"/>
              <a:buAutoNum type="arabicPeriod"/>
            </a:pPr>
            <a:r>
              <a:rPr lang="fr-FR" sz="2400" spc="-1" dirty="0">
                <a:solidFill>
                  <a:srgbClr val="000000"/>
                </a:solidFill>
              </a:rPr>
              <a:t>Libérer le nœud  « i »</a:t>
            </a: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6" name="Line 22">
            <a:extLst>
              <a:ext uri="{FF2B5EF4-FFF2-40B4-BE49-F238E27FC236}">
                <a16:creationId xmlns:a16="http://schemas.microsoft.com/office/drawing/2014/main" id="{BA401A8D-7B16-455E-9AA9-79ECD22D0ABA}"/>
              </a:ext>
            </a:extLst>
          </p:cNvPr>
          <p:cNvSpPr>
            <a:spLocks noChangeShapeType="1"/>
          </p:cNvSpPr>
          <p:nvPr/>
        </p:nvSpPr>
        <p:spPr bwMode="auto">
          <a:xfrm flipV="1">
            <a:off x="5957121" y="3772545"/>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31">
            <a:extLst>
              <a:ext uri="{FF2B5EF4-FFF2-40B4-BE49-F238E27FC236}">
                <a16:creationId xmlns:a16="http://schemas.microsoft.com/office/drawing/2014/main" id="{A4EA4F1A-CC64-41C3-ACA7-88F38D25F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567" y="354397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 name="docshape5731">
            <a:extLst>
              <a:ext uri="{FF2B5EF4-FFF2-40B4-BE49-F238E27FC236}">
                <a16:creationId xmlns:a16="http://schemas.microsoft.com/office/drawing/2014/main" id="{231BD180-BF99-4248-9A21-FD9B4D6F7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662" y="282840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9" name="docshape5731">
            <a:extLst>
              <a:ext uri="{FF2B5EF4-FFF2-40B4-BE49-F238E27FC236}">
                <a16:creationId xmlns:a16="http://schemas.microsoft.com/office/drawing/2014/main" id="{7012566D-1F01-462F-855B-048A9D845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667" y="3534316"/>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0" name="docshape5731">
            <a:extLst>
              <a:ext uri="{FF2B5EF4-FFF2-40B4-BE49-F238E27FC236}">
                <a16:creationId xmlns:a16="http://schemas.microsoft.com/office/drawing/2014/main" id="{AC0C0D8F-ABDC-4C5B-9B7E-1D617E01F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787" y="432434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1" name="docshape5731">
            <a:extLst>
              <a:ext uri="{FF2B5EF4-FFF2-40B4-BE49-F238E27FC236}">
                <a16:creationId xmlns:a16="http://schemas.microsoft.com/office/drawing/2014/main" id="{36F86D65-097A-4EC2-B407-FF2AEE5E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678" y="49034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E1372FC4-FB8F-4A65-A8AA-83FA24562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032" y="539598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F77D1E39-5740-4D60-9219-70EF527A4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010" y="4259189"/>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4" name="Line 20">
            <a:extLst>
              <a:ext uri="{FF2B5EF4-FFF2-40B4-BE49-F238E27FC236}">
                <a16:creationId xmlns:a16="http://schemas.microsoft.com/office/drawing/2014/main" id="{121CA78A-F7E1-4B5F-8DF1-0A8812A04D1C}"/>
              </a:ext>
            </a:extLst>
          </p:cNvPr>
          <p:cNvSpPr>
            <a:spLocks noChangeShapeType="1"/>
          </p:cNvSpPr>
          <p:nvPr/>
        </p:nvSpPr>
        <p:spPr bwMode="auto">
          <a:xfrm>
            <a:off x="8317046" y="3683259"/>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5" name="docshape5735">
            <a:extLst>
              <a:ext uri="{FF2B5EF4-FFF2-40B4-BE49-F238E27FC236}">
                <a16:creationId xmlns:a16="http://schemas.microsoft.com/office/drawing/2014/main" id="{EA68D651-21FE-4C5C-90BD-3A0C3372D43A}"/>
              </a:ext>
            </a:extLst>
          </p:cNvPr>
          <p:cNvSpPr txBox="1">
            <a:spLocks noChangeArrowheads="1"/>
          </p:cNvSpPr>
          <p:nvPr/>
        </p:nvSpPr>
        <p:spPr bwMode="auto">
          <a:xfrm>
            <a:off x="6335267" y="359488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6" name="docshape5742">
            <a:extLst>
              <a:ext uri="{FF2B5EF4-FFF2-40B4-BE49-F238E27FC236}">
                <a16:creationId xmlns:a16="http://schemas.microsoft.com/office/drawing/2014/main" id="{8641C794-016F-4BDF-883F-0A9D4240C55C}"/>
              </a:ext>
            </a:extLst>
          </p:cNvPr>
          <p:cNvSpPr txBox="1">
            <a:spLocks noChangeArrowheads="1"/>
          </p:cNvSpPr>
          <p:nvPr/>
        </p:nvSpPr>
        <p:spPr bwMode="auto">
          <a:xfrm>
            <a:off x="8783578" y="544005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7D530839-8C83-4A06-A116-619BFF4644BC}"/>
              </a:ext>
            </a:extLst>
          </p:cNvPr>
          <p:cNvSpPr txBox="1">
            <a:spLocks noChangeArrowheads="1"/>
          </p:cNvSpPr>
          <p:nvPr/>
        </p:nvSpPr>
        <p:spPr bwMode="auto">
          <a:xfrm>
            <a:off x="7211358" y="28771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CA651D88-11DB-41F2-840E-243A83376A23}"/>
              </a:ext>
            </a:extLst>
          </p:cNvPr>
          <p:cNvSpPr txBox="1">
            <a:spLocks noChangeArrowheads="1"/>
          </p:cNvSpPr>
          <p:nvPr/>
        </p:nvSpPr>
        <p:spPr bwMode="auto">
          <a:xfrm>
            <a:off x="8187243" y="4956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BAFC73E4-5FBE-43D9-A5A5-6D223A1E0E73}"/>
              </a:ext>
            </a:extLst>
          </p:cNvPr>
          <p:cNvSpPr txBox="1">
            <a:spLocks noChangeArrowheads="1"/>
          </p:cNvSpPr>
          <p:nvPr/>
        </p:nvSpPr>
        <p:spPr bwMode="auto">
          <a:xfrm>
            <a:off x="7695560" y="438320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5FF303E7-1F3C-49B8-83CC-C51208823B6C}"/>
              </a:ext>
            </a:extLst>
          </p:cNvPr>
          <p:cNvSpPr txBox="1">
            <a:spLocks noChangeArrowheads="1"/>
          </p:cNvSpPr>
          <p:nvPr/>
        </p:nvSpPr>
        <p:spPr bwMode="auto">
          <a:xfrm>
            <a:off x="8194180" y="362356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54E8FCB-87F9-4ACC-A8C1-9E6D20E612AC}"/>
              </a:ext>
            </a:extLst>
          </p:cNvPr>
          <p:cNvSpPr txBox="1">
            <a:spLocks noChangeArrowheads="1"/>
          </p:cNvSpPr>
          <p:nvPr/>
        </p:nvSpPr>
        <p:spPr bwMode="auto">
          <a:xfrm>
            <a:off x="9026523" y="43058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Line 22">
            <a:extLst>
              <a:ext uri="{FF2B5EF4-FFF2-40B4-BE49-F238E27FC236}">
                <a16:creationId xmlns:a16="http://schemas.microsoft.com/office/drawing/2014/main" id="{73209989-16B9-4A0E-9181-0B3741A06798}"/>
              </a:ext>
            </a:extLst>
          </p:cNvPr>
          <p:cNvSpPr>
            <a:spLocks noChangeShapeType="1"/>
          </p:cNvSpPr>
          <p:nvPr/>
        </p:nvSpPr>
        <p:spPr bwMode="auto">
          <a:xfrm flipV="1">
            <a:off x="6487593" y="3070254"/>
            <a:ext cx="690155" cy="5246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3" name="Line 22">
            <a:extLst>
              <a:ext uri="{FF2B5EF4-FFF2-40B4-BE49-F238E27FC236}">
                <a16:creationId xmlns:a16="http://schemas.microsoft.com/office/drawing/2014/main" id="{7BE29C23-A5B5-4731-AA5B-F3721FD4989C}"/>
              </a:ext>
            </a:extLst>
          </p:cNvPr>
          <p:cNvSpPr>
            <a:spLocks noChangeShapeType="1"/>
          </p:cNvSpPr>
          <p:nvPr/>
        </p:nvSpPr>
        <p:spPr bwMode="auto">
          <a:xfrm flipH="1" flipV="1">
            <a:off x="7604857" y="3082454"/>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4" name="Line 22">
            <a:extLst>
              <a:ext uri="{FF2B5EF4-FFF2-40B4-BE49-F238E27FC236}">
                <a16:creationId xmlns:a16="http://schemas.microsoft.com/office/drawing/2014/main" id="{082A7E55-5CA8-4A79-83AF-3E61623B65AF}"/>
              </a:ext>
            </a:extLst>
          </p:cNvPr>
          <p:cNvSpPr>
            <a:spLocks noChangeShapeType="1"/>
          </p:cNvSpPr>
          <p:nvPr/>
        </p:nvSpPr>
        <p:spPr bwMode="auto">
          <a:xfrm flipH="1" flipV="1">
            <a:off x="8560830" y="3733219"/>
            <a:ext cx="485889"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5" name="Line 22">
            <a:extLst>
              <a:ext uri="{FF2B5EF4-FFF2-40B4-BE49-F238E27FC236}">
                <a16:creationId xmlns:a16="http://schemas.microsoft.com/office/drawing/2014/main" id="{8D65497C-9D9A-4BC9-A0B3-D0F638061974}"/>
              </a:ext>
            </a:extLst>
          </p:cNvPr>
          <p:cNvSpPr>
            <a:spLocks noChangeShapeType="1"/>
          </p:cNvSpPr>
          <p:nvPr/>
        </p:nvSpPr>
        <p:spPr bwMode="auto">
          <a:xfrm flipH="1" flipV="1">
            <a:off x="8028813" y="460676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6" name="Line 22">
            <a:extLst>
              <a:ext uri="{FF2B5EF4-FFF2-40B4-BE49-F238E27FC236}">
                <a16:creationId xmlns:a16="http://schemas.microsoft.com/office/drawing/2014/main" id="{9B845801-6B97-4C6F-A58D-0533C1F2772E}"/>
              </a:ext>
            </a:extLst>
          </p:cNvPr>
          <p:cNvSpPr>
            <a:spLocks noChangeShapeType="1"/>
          </p:cNvSpPr>
          <p:nvPr/>
        </p:nvSpPr>
        <p:spPr bwMode="auto">
          <a:xfrm flipH="1" flipV="1">
            <a:off x="8552440" y="5116110"/>
            <a:ext cx="231137" cy="3100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7" name="Line 22">
            <a:extLst>
              <a:ext uri="{FF2B5EF4-FFF2-40B4-BE49-F238E27FC236}">
                <a16:creationId xmlns:a16="http://schemas.microsoft.com/office/drawing/2014/main" id="{C689C8A9-4CD8-4829-A834-2B88BA172426}"/>
              </a:ext>
            </a:extLst>
          </p:cNvPr>
          <p:cNvSpPr>
            <a:spLocks noChangeShapeType="1"/>
          </p:cNvSpPr>
          <p:nvPr/>
        </p:nvSpPr>
        <p:spPr bwMode="auto">
          <a:xfrm flipV="1">
            <a:off x="8384529" y="5700215"/>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28" name="docshape5731">
            <a:extLst>
              <a:ext uri="{FF2B5EF4-FFF2-40B4-BE49-F238E27FC236}">
                <a16:creationId xmlns:a16="http://schemas.microsoft.com/office/drawing/2014/main" id="{90C47AD6-DB4C-465F-B90C-C048ABEB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49" y="49917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29" name="docshape5731">
            <a:extLst>
              <a:ext uri="{FF2B5EF4-FFF2-40B4-BE49-F238E27FC236}">
                <a16:creationId xmlns:a16="http://schemas.microsoft.com/office/drawing/2014/main" id="{DFD44998-17C9-4AB6-B098-ACC28BAC5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487" y="43133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5731">
            <a:extLst>
              <a:ext uri="{FF2B5EF4-FFF2-40B4-BE49-F238E27FC236}">
                <a16:creationId xmlns:a16="http://schemas.microsoft.com/office/drawing/2014/main" id="{1D220693-64A7-415C-B025-585FEB4C7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378" y="489242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3" name="docshape5735">
            <a:extLst>
              <a:ext uri="{FF2B5EF4-FFF2-40B4-BE49-F238E27FC236}">
                <a16:creationId xmlns:a16="http://schemas.microsoft.com/office/drawing/2014/main" id="{1EEDBEDB-CF7B-4A3E-AEFB-BAAB6CD3DCB9}"/>
              </a:ext>
            </a:extLst>
          </p:cNvPr>
          <p:cNvSpPr txBox="1">
            <a:spLocks noChangeArrowheads="1"/>
          </p:cNvSpPr>
          <p:nvPr/>
        </p:nvSpPr>
        <p:spPr bwMode="auto">
          <a:xfrm>
            <a:off x="6154221" y="49231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4" name="docshape5735">
            <a:extLst>
              <a:ext uri="{FF2B5EF4-FFF2-40B4-BE49-F238E27FC236}">
                <a16:creationId xmlns:a16="http://schemas.microsoft.com/office/drawing/2014/main" id="{54AD4F3B-E9BB-4FAF-A9FE-97CD05A6D251}"/>
              </a:ext>
            </a:extLst>
          </p:cNvPr>
          <p:cNvSpPr txBox="1">
            <a:spLocks noChangeArrowheads="1"/>
          </p:cNvSpPr>
          <p:nvPr/>
        </p:nvSpPr>
        <p:spPr bwMode="auto">
          <a:xfrm>
            <a:off x="5640260" y="437217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5" name="docshape5735">
            <a:extLst>
              <a:ext uri="{FF2B5EF4-FFF2-40B4-BE49-F238E27FC236}">
                <a16:creationId xmlns:a16="http://schemas.microsoft.com/office/drawing/2014/main" id="{8FCB3B22-AAD0-478C-920D-9F27F9852629}"/>
              </a:ext>
            </a:extLst>
          </p:cNvPr>
          <p:cNvSpPr txBox="1">
            <a:spLocks noChangeArrowheads="1"/>
          </p:cNvSpPr>
          <p:nvPr/>
        </p:nvSpPr>
        <p:spPr bwMode="auto">
          <a:xfrm>
            <a:off x="5054567" y="505311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Line 22">
            <a:extLst>
              <a:ext uri="{FF2B5EF4-FFF2-40B4-BE49-F238E27FC236}">
                <a16:creationId xmlns:a16="http://schemas.microsoft.com/office/drawing/2014/main" id="{0E39AD3A-C356-47AC-BC09-15C437869A88}"/>
              </a:ext>
            </a:extLst>
          </p:cNvPr>
          <p:cNvSpPr>
            <a:spLocks noChangeShapeType="1"/>
          </p:cNvSpPr>
          <p:nvPr/>
        </p:nvSpPr>
        <p:spPr bwMode="auto">
          <a:xfrm flipH="1" flipV="1">
            <a:off x="5973513" y="459573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8" name="Line 22">
            <a:extLst>
              <a:ext uri="{FF2B5EF4-FFF2-40B4-BE49-F238E27FC236}">
                <a16:creationId xmlns:a16="http://schemas.microsoft.com/office/drawing/2014/main" id="{7770BFBF-55E1-4008-84AE-08B2EBB28175}"/>
              </a:ext>
            </a:extLst>
          </p:cNvPr>
          <p:cNvSpPr>
            <a:spLocks noChangeShapeType="1"/>
          </p:cNvSpPr>
          <p:nvPr/>
        </p:nvSpPr>
        <p:spPr bwMode="auto">
          <a:xfrm flipV="1">
            <a:off x="5410193" y="4633475"/>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368FFA04-BC7B-4E16-B86F-4DC69E85AF54}"/>
              </a:ext>
            </a:extLst>
          </p:cNvPr>
          <p:cNvSpPr>
            <a:spLocks noChangeShapeType="1"/>
          </p:cNvSpPr>
          <p:nvPr/>
        </p:nvSpPr>
        <p:spPr bwMode="auto">
          <a:xfrm flipV="1">
            <a:off x="7895805" y="3845709"/>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0" name="docshape5731">
            <a:extLst>
              <a:ext uri="{FF2B5EF4-FFF2-40B4-BE49-F238E27FC236}">
                <a16:creationId xmlns:a16="http://schemas.microsoft.com/office/drawing/2014/main" id="{8EE3579F-6575-4E81-901A-F248AB3EF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121" y="6130993"/>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5">
            <a:extLst>
              <a:ext uri="{FF2B5EF4-FFF2-40B4-BE49-F238E27FC236}">
                <a16:creationId xmlns:a16="http://schemas.microsoft.com/office/drawing/2014/main" id="{F955C57C-EE94-44A5-B7EF-1894ED534A11}"/>
              </a:ext>
            </a:extLst>
          </p:cNvPr>
          <p:cNvSpPr txBox="1">
            <a:spLocks noChangeArrowheads="1"/>
          </p:cNvSpPr>
          <p:nvPr/>
        </p:nvSpPr>
        <p:spPr bwMode="auto">
          <a:xfrm>
            <a:off x="8313634" y="624113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cxnSp>
        <p:nvCxnSpPr>
          <p:cNvPr id="42" name="Connecteur droit avec flèche 41">
            <a:extLst>
              <a:ext uri="{FF2B5EF4-FFF2-40B4-BE49-F238E27FC236}">
                <a16:creationId xmlns:a16="http://schemas.microsoft.com/office/drawing/2014/main" id="{9BA00D6F-7BDA-4347-92F9-03CFC12CA5E0}"/>
              </a:ext>
            </a:extLst>
          </p:cNvPr>
          <p:cNvCxnSpPr>
            <a:cxnSpLocks/>
          </p:cNvCxnSpPr>
          <p:nvPr/>
        </p:nvCxnSpPr>
        <p:spPr>
          <a:xfrm flipH="1">
            <a:off x="6533429" y="3097019"/>
            <a:ext cx="601291" cy="44763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eur droit avec flèche 48">
            <a:extLst>
              <a:ext uri="{FF2B5EF4-FFF2-40B4-BE49-F238E27FC236}">
                <a16:creationId xmlns:a16="http://schemas.microsoft.com/office/drawing/2014/main" id="{F155A492-63B2-48BA-814F-0907B372FAB0}"/>
              </a:ext>
            </a:extLst>
          </p:cNvPr>
          <p:cNvCxnSpPr>
            <a:cxnSpLocks/>
          </p:cNvCxnSpPr>
          <p:nvPr/>
        </p:nvCxnSpPr>
        <p:spPr>
          <a:xfrm flipH="1">
            <a:off x="5983496" y="3875957"/>
            <a:ext cx="250865" cy="42201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1" name="docshape5731">
            <a:extLst>
              <a:ext uri="{FF2B5EF4-FFF2-40B4-BE49-F238E27FC236}">
                <a16:creationId xmlns:a16="http://schemas.microsoft.com/office/drawing/2014/main" id="{807E8415-19BF-489A-8C72-04C656F9A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013" y="548528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2" name="Line 22">
            <a:extLst>
              <a:ext uri="{FF2B5EF4-FFF2-40B4-BE49-F238E27FC236}">
                <a16:creationId xmlns:a16="http://schemas.microsoft.com/office/drawing/2014/main" id="{AC0072C2-6A3F-4FE9-93A0-B226AE98DC9D}"/>
              </a:ext>
            </a:extLst>
          </p:cNvPr>
          <p:cNvSpPr>
            <a:spLocks noChangeShapeType="1"/>
          </p:cNvSpPr>
          <p:nvPr/>
        </p:nvSpPr>
        <p:spPr bwMode="auto">
          <a:xfrm flipH="1" flipV="1">
            <a:off x="6490730" y="5193719"/>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3" name="docshape5735">
            <a:extLst>
              <a:ext uri="{FF2B5EF4-FFF2-40B4-BE49-F238E27FC236}">
                <a16:creationId xmlns:a16="http://schemas.microsoft.com/office/drawing/2014/main" id="{4975B511-509B-47A7-8A89-4FD4329F230C}"/>
              </a:ext>
            </a:extLst>
          </p:cNvPr>
          <p:cNvSpPr txBox="1">
            <a:spLocks noChangeArrowheads="1"/>
          </p:cNvSpPr>
          <p:nvPr/>
        </p:nvSpPr>
        <p:spPr bwMode="auto">
          <a:xfrm>
            <a:off x="6726935" y="5551768"/>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cxnSp>
        <p:nvCxnSpPr>
          <p:cNvPr id="55" name="Connecteur droit avec flèche 54">
            <a:extLst>
              <a:ext uri="{FF2B5EF4-FFF2-40B4-BE49-F238E27FC236}">
                <a16:creationId xmlns:a16="http://schemas.microsoft.com/office/drawing/2014/main" id="{21DA98DD-8F4F-4561-A1B2-6732579F6451}"/>
              </a:ext>
            </a:extLst>
          </p:cNvPr>
          <p:cNvCxnSpPr>
            <a:cxnSpLocks/>
          </p:cNvCxnSpPr>
          <p:nvPr/>
        </p:nvCxnSpPr>
        <p:spPr>
          <a:xfrm>
            <a:off x="6021986" y="4621707"/>
            <a:ext cx="262737" cy="278410"/>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Signe de multiplication 44">
            <a:extLst>
              <a:ext uri="{FF2B5EF4-FFF2-40B4-BE49-F238E27FC236}">
                <a16:creationId xmlns:a16="http://schemas.microsoft.com/office/drawing/2014/main" id="{60E2B221-1050-4CEE-B12C-4567EAED3D6C}"/>
              </a:ext>
            </a:extLst>
          </p:cNvPr>
          <p:cNvSpPr/>
          <p:nvPr/>
        </p:nvSpPr>
        <p:spPr>
          <a:xfrm>
            <a:off x="5920987" y="4727883"/>
            <a:ext cx="720672" cy="738599"/>
          </a:xfrm>
          <a:prstGeom prst="mathMultiply">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cxnSp>
        <p:nvCxnSpPr>
          <p:cNvPr id="4" name="Connecteur : en arc 3">
            <a:extLst>
              <a:ext uri="{FF2B5EF4-FFF2-40B4-BE49-F238E27FC236}">
                <a16:creationId xmlns:a16="http://schemas.microsoft.com/office/drawing/2014/main" id="{07D377F6-C809-43D6-8EF6-0762C665F758}"/>
              </a:ext>
            </a:extLst>
          </p:cNvPr>
          <p:cNvCxnSpPr>
            <a:cxnSpLocks/>
          </p:cNvCxnSpPr>
          <p:nvPr/>
        </p:nvCxnSpPr>
        <p:spPr>
          <a:xfrm rot="16200000" flipH="1">
            <a:off x="5951222" y="4561385"/>
            <a:ext cx="992252" cy="817941"/>
          </a:xfrm>
          <a:prstGeom prst="curvedConnector3">
            <a:avLst>
              <a:gd name="adj1" fmla="val 1416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3191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200" b="1" spc="-1" dirty="0">
                <a:solidFill>
                  <a:srgbClr val="000000"/>
                </a:solidFill>
              </a:rPr>
              <a:t>Cas 3: Suppression d'un nœud avec deux fils</a:t>
            </a:r>
          </a:p>
          <a:p>
            <a:pPr marL="393750" indent="-285750" algn="just">
              <a:spcBef>
                <a:spcPts val="938"/>
              </a:spcBef>
              <a:buSzPct val="100000"/>
              <a:buFont typeface="Arial" panose="020B0604020202020204" pitchFamily="34" charset="0"/>
              <a:buChar char="•"/>
            </a:pPr>
            <a:r>
              <a:rPr lang="fr-FR" sz="2400" spc="-1" dirty="0">
                <a:solidFill>
                  <a:srgbClr val="000000"/>
                </a:solidFill>
              </a:rPr>
              <a:t>Etape 1: On échange le nœud à supprimer avec </a:t>
            </a:r>
            <a:r>
              <a:rPr lang="fr-FR" sz="2400" b="1" i="1" spc="-1" dirty="0">
                <a:solidFill>
                  <a:srgbClr val="000000"/>
                </a:solidFill>
              </a:rPr>
              <a:t>« CAS A »</a:t>
            </a:r>
            <a:r>
              <a:rPr lang="fr-FR" sz="2400" spc="-1" dirty="0">
                <a:solidFill>
                  <a:srgbClr val="000000"/>
                </a:solidFill>
              </a:rPr>
              <a:t> </a:t>
            </a:r>
            <a:r>
              <a:rPr lang="fr-FR" sz="2400" b="1" spc="-1" dirty="0">
                <a:solidFill>
                  <a:srgbClr val="000000"/>
                </a:solidFill>
              </a:rPr>
              <a:t>son successeur le plus proche </a:t>
            </a:r>
            <a:r>
              <a:rPr lang="fr-FR" sz="2400" spc="-1" dirty="0">
                <a:solidFill>
                  <a:srgbClr val="000000"/>
                </a:solidFill>
              </a:rPr>
              <a:t>(le nœud le plus à gauche du sous-arbre droit) </a:t>
            </a:r>
            <a:r>
              <a:rPr lang="fr-FR" sz="2400" b="1" spc="-1" dirty="0">
                <a:solidFill>
                  <a:srgbClr val="FF0000"/>
                </a:solidFill>
              </a:rPr>
              <a:t>OU</a:t>
            </a:r>
            <a:r>
              <a:rPr lang="fr-FR" sz="2400" spc="-1" dirty="0">
                <a:solidFill>
                  <a:srgbClr val="000000"/>
                </a:solidFill>
              </a:rPr>
              <a:t> </a:t>
            </a:r>
            <a:r>
              <a:rPr lang="fr-FR" sz="2400" b="1" i="1" spc="-1" dirty="0">
                <a:solidFill>
                  <a:srgbClr val="000000"/>
                </a:solidFill>
              </a:rPr>
              <a:t>« CAS B »</a:t>
            </a:r>
            <a:r>
              <a:rPr lang="fr-FR" sz="2400" spc="-1" dirty="0">
                <a:solidFill>
                  <a:srgbClr val="000000"/>
                </a:solidFill>
              </a:rPr>
              <a:t> </a:t>
            </a:r>
            <a:r>
              <a:rPr lang="fr-FR" sz="2400" b="1" spc="-1" dirty="0">
                <a:solidFill>
                  <a:srgbClr val="000000"/>
                </a:solidFill>
              </a:rPr>
              <a:t>son plus proche prédécesseur </a:t>
            </a:r>
            <a:r>
              <a:rPr lang="fr-FR" sz="2400" spc="-1" dirty="0">
                <a:solidFill>
                  <a:srgbClr val="000000"/>
                </a:solidFill>
              </a:rPr>
              <a:t>(le nœud le plus à droite du sous-arbre gauche). Cela permet de garder une structure d'arbre binaire de recherche</a:t>
            </a:r>
          </a:p>
          <a:p>
            <a:pPr marL="908100" lvl="1" indent="-342900">
              <a:spcBef>
                <a:spcPts val="938"/>
              </a:spcBef>
              <a:buSzPct val="100000"/>
              <a:buFont typeface="+mj-lt"/>
              <a:buAutoNum type="arabicPeriod"/>
            </a:pP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sp>
        <p:nvSpPr>
          <p:cNvPr id="58" name="Ellipse 57">
            <a:extLst>
              <a:ext uri="{FF2B5EF4-FFF2-40B4-BE49-F238E27FC236}">
                <a16:creationId xmlns:a16="http://schemas.microsoft.com/office/drawing/2014/main" id="{CDD6AECF-1C3A-4EF0-A72E-6DB7CA6872D0}"/>
              </a:ext>
            </a:extLst>
          </p:cNvPr>
          <p:cNvSpPr/>
          <p:nvPr/>
        </p:nvSpPr>
        <p:spPr>
          <a:xfrm>
            <a:off x="5609552" y="5819387"/>
            <a:ext cx="569205" cy="471907"/>
          </a:xfrm>
          <a:prstGeom prst="ellipse">
            <a:avLst/>
          </a:prstGeom>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9" name="Ellipse 58">
            <a:extLst>
              <a:ext uri="{FF2B5EF4-FFF2-40B4-BE49-F238E27FC236}">
                <a16:creationId xmlns:a16="http://schemas.microsoft.com/office/drawing/2014/main" id="{449CD193-E25B-4317-BFD5-5F01218D24D7}"/>
              </a:ext>
            </a:extLst>
          </p:cNvPr>
          <p:cNvSpPr/>
          <p:nvPr/>
        </p:nvSpPr>
        <p:spPr>
          <a:xfrm>
            <a:off x="6314928" y="6704943"/>
            <a:ext cx="569205" cy="471907"/>
          </a:xfrm>
          <a:prstGeom prst="ellipse">
            <a:avLst/>
          </a:prstGeom>
          <a:ln>
            <a:solidFill>
              <a:srgbClr val="0000FF"/>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solidFill>
                <a:schemeClr val="accent1"/>
              </a:solidFill>
            </a:endParaRPr>
          </a:p>
        </p:txBody>
      </p:sp>
      <p:sp>
        <p:nvSpPr>
          <p:cNvPr id="57" name="Ellipse 56">
            <a:extLst>
              <a:ext uri="{FF2B5EF4-FFF2-40B4-BE49-F238E27FC236}">
                <a16:creationId xmlns:a16="http://schemas.microsoft.com/office/drawing/2014/main" id="{50CE14C7-B343-41ED-B9E9-53B66CE9F688}"/>
              </a:ext>
            </a:extLst>
          </p:cNvPr>
          <p:cNvSpPr/>
          <p:nvPr/>
        </p:nvSpPr>
        <p:spPr>
          <a:xfrm>
            <a:off x="5621792" y="4446186"/>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6" name="Line 22">
            <a:extLst>
              <a:ext uri="{FF2B5EF4-FFF2-40B4-BE49-F238E27FC236}">
                <a16:creationId xmlns:a16="http://schemas.microsoft.com/office/drawing/2014/main" id="{BA401A8D-7B16-455E-9AA9-79ECD22D0ABA}"/>
              </a:ext>
            </a:extLst>
          </p:cNvPr>
          <p:cNvSpPr>
            <a:spLocks noChangeShapeType="1"/>
          </p:cNvSpPr>
          <p:nvPr/>
        </p:nvSpPr>
        <p:spPr bwMode="auto">
          <a:xfrm flipV="1">
            <a:off x="2553521" y="4723982"/>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31">
            <a:extLst>
              <a:ext uri="{FF2B5EF4-FFF2-40B4-BE49-F238E27FC236}">
                <a16:creationId xmlns:a16="http://schemas.microsoft.com/office/drawing/2014/main" id="{A4EA4F1A-CC64-41C3-ACA7-88F38D25F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967" y="44954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 name="docshape5731">
            <a:extLst>
              <a:ext uri="{FF2B5EF4-FFF2-40B4-BE49-F238E27FC236}">
                <a16:creationId xmlns:a16="http://schemas.microsoft.com/office/drawing/2014/main" id="{231BD180-BF99-4248-9A21-FD9B4D6F7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62" y="377983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9" name="docshape5731">
            <a:extLst>
              <a:ext uri="{FF2B5EF4-FFF2-40B4-BE49-F238E27FC236}">
                <a16:creationId xmlns:a16="http://schemas.microsoft.com/office/drawing/2014/main" id="{7012566D-1F01-462F-855B-048A9D845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7" y="44857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0" name="docshape5731">
            <a:extLst>
              <a:ext uri="{FF2B5EF4-FFF2-40B4-BE49-F238E27FC236}">
                <a16:creationId xmlns:a16="http://schemas.microsoft.com/office/drawing/2014/main" id="{AC0C0D8F-ABDC-4C5B-9B7E-1D617E01F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87" y="527577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1" name="docshape5731">
            <a:extLst>
              <a:ext uri="{FF2B5EF4-FFF2-40B4-BE49-F238E27FC236}">
                <a16:creationId xmlns:a16="http://schemas.microsoft.com/office/drawing/2014/main" id="{36F86D65-097A-4EC2-B407-FF2AEE5E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78" y="58548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E1372FC4-FB8F-4A65-A8AA-83FA24562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830" y="60025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F77D1E39-5740-4D60-9219-70EF527A4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160" y="521811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4" name="Line 20">
            <a:extLst>
              <a:ext uri="{FF2B5EF4-FFF2-40B4-BE49-F238E27FC236}">
                <a16:creationId xmlns:a16="http://schemas.microsoft.com/office/drawing/2014/main" id="{121CA78A-F7E1-4B5F-8DF1-0A8812A04D1C}"/>
              </a:ext>
            </a:extLst>
          </p:cNvPr>
          <p:cNvSpPr>
            <a:spLocks noChangeShapeType="1"/>
          </p:cNvSpPr>
          <p:nvPr/>
        </p:nvSpPr>
        <p:spPr bwMode="auto">
          <a:xfrm>
            <a:off x="5891346" y="46346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5" name="docshape5735">
            <a:extLst>
              <a:ext uri="{FF2B5EF4-FFF2-40B4-BE49-F238E27FC236}">
                <a16:creationId xmlns:a16="http://schemas.microsoft.com/office/drawing/2014/main" id="{EA68D651-21FE-4C5C-90BD-3A0C3372D43A}"/>
              </a:ext>
            </a:extLst>
          </p:cNvPr>
          <p:cNvSpPr txBox="1">
            <a:spLocks noChangeArrowheads="1"/>
          </p:cNvSpPr>
          <p:nvPr/>
        </p:nvSpPr>
        <p:spPr bwMode="auto">
          <a:xfrm>
            <a:off x="2931667" y="454632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6" name="docshape5742">
            <a:extLst>
              <a:ext uri="{FF2B5EF4-FFF2-40B4-BE49-F238E27FC236}">
                <a16:creationId xmlns:a16="http://schemas.microsoft.com/office/drawing/2014/main" id="{8641C794-016F-4BDF-883F-0A9D4240C55C}"/>
              </a:ext>
            </a:extLst>
          </p:cNvPr>
          <p:cNvSpPr txBox="1">
            <a:spLocks noChangeArrowheads="1"/>
          </p:cNvSpPr>
          <p:nvPr/>
        </p:nvSpPr>
        <p:spPr bwMode="auto">
          <a:xfrm>
            <a:off x="6889376" y="6046598"/>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7D530839-8C83-4A06-A116-619BFF4644BC}"/>
              </a:ext>
            </a:extLst>
          </p:cNvPr>
          <p:cNvSpPr txBox="1">
            <a:spLocks noChangeArrowheads="1"/>
          </p:cNvSpPr>
          <p:nvPr/>
        </p:nvSpPr>
        <p:spPr bwMode="auto">
          <a:xfrm>
            <a:off x="4785658" y="38286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CA651D88-11DB-41F2-840E-243A83376A23}"/>
              </a:ext>
            </a:extLst>
          </p:cNvPr>
          <p:cNvSpPr txBox="1">
            <a:spLocks noChangeArrowheads="1"/>
          </p:cNvSpPr>
          <p:nvPr/>
        </p:nvSpPr>
        <p:spPr bwMode="auto">
          <a:xfrm>
            <a:off x="5761543" y="59077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BAFC73E4-5FBE-43D9-A5A5-6D223A1E0E73}"/>
              </a:ext>
            </a:extLst>
          </p:cNvPr>
          <p:cNvSpPr txBox="1">
            <a:spLocks noChangeArrowheads="1"/>
          </p:cNvSpPr>
          <p:nvPr/>
        </p:nvSpPr>
        <p:spPr bwMode="auto">
          <a:xfrm>
            <a:off x="5269860" y="533464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5FF303E7-1F3C-49B8-83CC-C51208823B6C}"/>
              </a:ext>
            </a:extLst>
          </p:cNvPr>
          <p:cNvSpPr txBox="1">
            <a:spLocks noChangeArrowheads="1"/>
          </p:cNvSpPr>
          <p:nvPr/>
        </p:nvSpPr>
        <p:spPr bwMode="auto">
          <a:xfrm>
            <a:off x="5768480" y="45750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54E8FCB-87F9-4ACC-A8C1-9E6D20E612AC}"/>
              </a:ext>
            </a:extLst>
          </p:cNvPr>
          <p:cNvSpPr txBox="1">
            <a:spLocks noChangeArrowheads="1"/>
          </p:cNvSpPr>
          <p:nvPr/>
        </p:nvSpPr>
        <p:spPr bwMode="auto">
          <a:xfrm>
            <a:off x="7199673" y="526475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Line 22">
            <a:extLst>
              <a:ext uri="{FF2B5EF4-FFF2-40B4-BE49-F238E27FC236}">
                <a16:creationId xmlns:a16="http://schemas.microsoft.com/office/drawing/2014/main" id="{73209989-16B9-4A0E-9181-0B3741A06798}"/>
              </a:ext>
            </a:extLst>
          </p:cNvPr>
          <p:cNvSpPr>
            <a:spLocks noChangeShapeType="1"/>
          </p:cNvSpPr>
          <p:nvPr/>
        </p:nvSpPr>
        <p:spPr bwMode="auto">
          <a:xfrm flipV="1">
            <a:off x="3087131" y="4021691"/>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3" name="Line 22">
            <a:extLst>
              <a:ext uri="{FF2B5EF4-FFF2-40B4-BE49-F238E27FC236}">
                <a16:creationId xmlns:a16="http://schemas.microsoft.com/office/drawing/2014/main" id="{7BE29C23-A5B5-4731-AA5B-F3721FD4989C}"/>
              </a:ext>
            </a:extLst>
          </p:cNvPr>
          <p:cNvSpPr>
            <a:spLocks noChangeShapeType="1"/>
          </p:cNvSpPr>
          <p:nvPr/>
        </p:nvSpPr>
        <p:spPr bwMode="auto">
          <a:xfrm flipH="1" flipV="1">
            <a:off x="5179157" y="4033891"/>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4" name="Line 22">
            <a:extLst>
              <a:ext uri="{FF2B5EF4-FFF2-40B4-BE49-F238E27FC236}">
                <a16:creationId xmlns:a16="http://schemas.microsoft.com/office/drawing/2014/main" id="{082A7E55-5CA8-4A79-83AF-3E61623B65AF}"/>
              </a:ext>
            </a:extLst>
          </p:cNvPr>
          <p:cNvSpPr>
            <a:spLocks noChangeShapeType="1"/>
          </p:cNvSpPr>
          <p:nvPr/>
        </p:nvSpPr>
        <p:spPr bwMode="auto">
          <a:xfrm flipH="1" flipV="1">
            <a:off x="6135129" y="4684656"/>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5" name="Line 22">
            <a:extLst>
              <a:ext uri="{FF2B5EF4-FFF2-40B4-BE49-F238E27FC236}">
                <a16:creationId xmlns:a16="http://schemas.microsoft.com/office/drawing/2014/main" id="{8D65497C-9D9A-4BC9-A0B3-D0F638061974}"/>
              </a:ext>
            </a:extLst>
          </p:cNvPr>
          <p:cNvSpPr>
            <a:spLocks noChangeShapeType="1"/>
          </p:cNvSpPr>
          <p:nvPr/>
        </p:nvSpPr>
        <p:spPr bwMode="auto">
          <a:xfrm flipH="1" flipV="1">
            <a:off x="5603113" y="5558198"/>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6" name="Line 22">
            <a:extLst>
              <a:ext uri="{FF2B5EF4-FFF2-40B4-BE49-F238E27FC236}">
                <a16:creationId xmlns:a16="http://schemas.microsoft.com/office/drawing/2014/main" id="{9B845801-6B97-4C6F-A58D-0533C1F2772E}"/>
              </a:ext>
            </a:extLst>
          </p:cNvPr>
          <p:cNvSpPr>
            <a:spLocks noChangeShapeType="1"/>
          </p:cNvSpPr>
          <p:nvPr/>
        </p:nvSpPr>
        <p:spPr bwMode="auto">
          <a:xfrm flipV="1">
            <a:off x="6952875" y="5584911"/>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7" name="Line 22">
            <a:extLst>
              <a:ext uri="{FF2B5EF4-FFF2-40B4-BE49-F238E27FC236}">
                <a16:creationId xmlns:a16="http://schemas.microsoft.com/office/drawing/2014/main" id="{C689C8A9-4CD8-4829-A834-2B88BA172426}"/>
              </a:ext>
            </a:extLst>
          </p:cNvPr>
          <p:cNvSpPr>
            <a:spLocks noChangeShapeType="1"/>
          </p:cNvSpPr>
          <p:nvPr/>
        </p:nvSpPr>
        <p:spPr bwMode="auto">
          <a:xfrm flipV="1">
            <a:off x="6553827" y="63067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28" name="docshape5731">
            <a:extLst>
              <a:ext uri="{FF2B5EF4-FFF2-40B4-BE49-F238E27FC236}">
                <a16:creationId xmlns:a16="http://schemas.microsoft.com/office/drawing/2014/main" id="{90C47AD6-DB4C-465F-B90C-C048ABEB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449" y="594316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29" name="docshape5731">
            <a:extLst>
              <a:ext uri="{FF2B5EF4-FFF2-40B4-BE49-F238E27FC236}">
                <a16:creationId xmlns:a16="http://schemas.microsoft.com/office/drawing/2014/main" id="{DFD44998-17C9-4AB6-B098-ACC28BAC5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87" y="526475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5731">
            <a:extLst>
              <a:ext uri="{FF2B5EF4-FFF2-40B4-BE49-F238E27FC236}">
                <a16:creationId xmlns:a16="http://schemas.microsoft.com/office/drawing/2014/main" id="{1D220693-64A7-415C-B025-585FEB4C7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8" y="5843865"/>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3" name="docshape5735">
            <a:extLst>
              <a:ext uri="{FF2B5EF4-FFF2-40B4-BE49-F238E27FC236}">
                <a16:creationId xmlns:a16="http://schemas.microsoft.com/office/drawing/2014/main" id="{1EEDBEDB-CF7B-4A3E-AEFB-BAAB6CD3DCB9}"/>
              </a:ext>
            </a:extLst>
          </p:cNvPr>
          <p:cNvSpPr txBox="1">
            <a:spLocks noChangeArrowheads="1"/>
          </p:cNvSpPr>
          <p:nvPr/>
        </p:nvSpPr>
        <p:spPr bwMode="auto">
          <a:xfrm>
            <a:off x="2750621" y="58745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4" name="docshape5735">
            <a:extLst>
              <a:ext uri="{FF2B5EF4-FFF2-40B4-BE49-F238E27FC236}">
                <a16:creationId xmlns:a16="http://schemas.microsoft.com/office/drawing/2014/main" id="{54AD4F3B-E9BB-4FAF-A9FE-97CD05A6D251}"/>
              </a:ext>
            </a:extLst>
          </p:cNvPr>
          <p:cNvSpPr txBox="1">
            <a:spLocks noChangeArrowheads="1"/>
          </p:cNvSpPr>
          <p:nvPr/>
        </p:nvSpPr>
        <p:spPr bwMode="auto">
          <a:xfrm>
            <a:off x="2236660" y="53236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5" name="docshape5735">
            <a:extLst>
              <a:ext uri="{FF2B5EF4-FFF2-40B4-BE49-F238E27FC236}">
                <a16:creationId xmlns:a16="http://schemas.microsoft.com/office/drawing/2014/main" id="{8FCB3B22-AAD0-478C-920D-9F27F9852629}"/>
              </a:ext>
            </a:extLst>
          </p:cNvPr>
          <p:cNvSpPr txBox="1">
            <a:spLocks noChangeArrowheads="1"/>
          </p:cNvSpPr>
          <p:nvPr/>
        </p:nvSpPr>
        <p:spPr bwMode="auto">
          <a:xfrm>
            <a:off x="1650967" y="600454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Line 22">
            <a:extLst>
              <a:ext uri="{FF2B5EF4-FFF2-40B4-BE49-F238E27FC236}">
                <a16:creationId xmlns:a16="http://schemas.microsoft.com/office/drawing/2014/main" id="{0E39AD3A-C356-47AC-BC09-15C437869A88}"/>
              </a:ext>
            </a:extLst>
          </p:cNvPr>
          <p:cNvSpPr>
            <a:spLocks noChangeShapeType="1"/>
          </p:cNvSpPr>
          <p:nvPr/>
        </p:nvSpPr>
        <p:spPr bwMode="auto">
          <a:xfrm flipH="1" flipV="1">
            <a:off x="2569913" y="5547173"/>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8" name="Line 22">
            <a:extLst>
              <a:ext uri="{FF2B5EF4-FFF2-40B4-BE49-F238E27FC236}">
                <a16:creationId xmlns:a16="http://schemas.microsoft.com/office/drawing/2014/main" id="{7770BFBF-55E1-4008-84AE-08B2EBB28175}"/>
              </a:ext>
            </a:extLst>
          </p:cNvPr>
          <p:cNvSpPr>
            <a:spLocks noChangeShapeType="1"/>
          </p:cNvSpPr>
          <p:nvPr/>
        </p:nvSpPr>
        <p:spPr bwMode="auto">
          <a:xfrm flipV="1">
            <a:off x="2006593" y="5584912"/>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368FFA04-BC7B-4E16-B86F-4DC69E85AF54}"/>
              </a:ext>
            </a:extLst>
          </p:cNvPr>
          <p:cNvSpPr>
            <a:spLocks noChangeShapeType="1"/>
          </p:cNvSpPr>
          <p:nvPr/>
        </p:nvSpPr>
        <p:spPr bwMode="auto">
          <a:xfrm flipV="1">
            <a:off x="5470105" y="4797146"/>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0" name="docshape5731">
            <a:extLst>
              <a:ext uri="{FF2B5EF4-FFF2-40B4-BE49-F238E27FC236}">
                <a16:creationId xmlns:a16="http://schemas.microsoft.com/office/drawing/2014/main" id="{8EE3579F-6575-4E81-901A-F248AB3EF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19" y="67375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5">
            <a:extLst>
              <a:ext uri="{FF2B5EF4-FFF2-40B4-BE49-F238E27FC236}">
                <a16:creationId xmlns:a16="http://schemas.microsoft.com/office/drawing/2014/main" id="{F955C57C-EE94-44A5-B7EF-1894ED534A11}"/>
              </a:ext>
            </a:extLst>
          </p:cNvPr>
          <p:cNvSpPr txBox="1">
            <a:spLocks noChangeArrowheads="1"/>
          </p:cNvSpPr>
          <p:nvPr/>
        </p:nvSpPr>
        <p:spPr bwMode="auto">
          <a:xfrm>
            <a:off x="6482932" y="68476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51" name="docshape5731">
            <a:extLst>
              <a:ext uri="{FF2B5EF4-FFF2-40B4-BE49-F238E27FC236}">
                <a16:creationId xmlns:a16="http://schemas.microsoft.com/office/drawing/2014/main" id="{807E8415-19BF-489A-8C72-04C656F9A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413" y="64367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2" name="Line 22">
            <a:extLst>
              <a:ext uri="{FF2B5EF4-FFF2-40B4-BE49-F238E27FC236}">
                <a16:creationId xmlns:a16="http://schemas.microsoft.com/office/drawing/2014/main" id="{AC0072C2-6A3F-4FE9-93A0-B226AE98DC9D}"/>
              </a:ext>
            </a:extLst>
          </p:cNvPr>
          <p:cNvSpPr>
            <a:spLocks noChangeShapeType="1"/>
          </p:cNvSpPr>
          <p:nvPr/>
        </p:nvSpPr>
        <p:spPr bwMode="auto">
          <a:xfrm flipH="1" flipV="1">
            <a:off x="3087130" y="61451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3" name="docshape5735">
            <a:extLst>
              <a:ext uri="{FF2B5EF4-FFF2-40B4-BE49-F238E27FC236}">
                <a16:creationId xmlns:a16="http://schemas.microsoft.com/office/drawing/2014/main" id="{4975B511-509B-47A7-8A89-4FD4329F230C}"/>
              </a:ext>
            </a:extLst>
          </p:cNvPr>
          <p:cNvSpPr txBox="1">
            <a:spLocks noChangeArrowheads="1"/>
          </p:cNvSpPr>
          <p:nvPr/>
        </p:nvSpPr>
        <p:spPr bwMode="auto">
          <a:xfrm>
            <a:off x="3323335" y="65032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6" name="Line 22">
            <a:extLst>
              <a:ext uri="{FF2B5EF4-FFF2-40B4-BE49-F238E27FC236}">
                <a16:creationId xmlns:a16="http://schemas.microsoft.com/office/drawing/2014/main" id="{839CD784-CF9A-4453-94F4-AFE4B3D2C422}"/>
              </a:ext>
            </a:extLst>
          </p:cNvPr>
          <p:cNvSpPr>
            <a:spLocks noChangeShapeType="1"/>
          </p:cNvSpPr>
          <p:nvPr/>
        </p:nvSpPr>
        <p:spPr bwMode="auto">
          <a:xfrm flipV="1">
            <a:off x="5372727" y="61543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47" name="docshape5731">
            <a:extLst>
              <a:ext uri="{FF2B5EF4-FFF2-40B4-BE49-F238E27FC236}">
                <a16:creationId xmlns:a16="http://schemas.microsoft.com/office/drawing/2014/main" id="{47F07C75-6274-4967-A14D-7D47007C4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319" y="65851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8" name="docshape5735">
            <a:extLst>
              <a:ext uri="{FF2B5EF4-FFF2-40B4-BE49-F238E27FC236}">
                <a16:creationId xmlns:a16="http://schemas.microsoft.com/office/drawing/2014/main" id="{01AED8B8-538D-4EA1-806A-EA1594CA6C12}"/>
              </a:ext>
            </a:extLst>
          </p:cNvPr>
          <p:cNvSpPr txBox="1">
            <a:spLocks noChangeArrowheads="1"/>
          </p:cNvSpPr>
          <p:nvPr/>
        </p:nvSpPr>
        <p:spPr bwMode="auto">
          <a:xfrm>
            <a:off x="5301832" y="66952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50" name="docshape5731">
            <a:extLst>
              <a:ext uri="{FF2B5EF4-FFF2-40B4-BE49-F238E27FC236}">
                <a16:creationId xmlns:a16="http://schemas.microsoft.com/office/drawing/2014/main" id="{DD4828AE-A2C3-4BC7-A7D7-0EACCCB22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13" y="58652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4" name="Line 22">
            <a:extLst>
              <a:ext uri="{FF2B5EF4-FFF2-40B4-BE49-F238E27FC236}">
                <a16:creationId xmlns:a16="http://schemas.microsoft.com/office/drawing/2014/main" id="{37F20E6B-054E-49CB-82A1-D8CF33262CE1}"/>
              </a:ext>
            </a:extLst>
          </p:cNvPr>
          <p:cNvSpPr>
            <a:spLocks noChangeShapeType="1"/>
          </p:cNvSpPr>
          <p:nvPr/>
        </p:nvSpPr>
        <p:spPr bwMode="auto">
          <a:xfrm flipH="1" flipV="1">
            <a:off x="7519430" y="55736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6" name="docshape5735">
            <a:extLst>
              <a:ext uri="{FF2B5EF4-FFF2-40B4-BE49-F238E27FC236}">
                <a16:creationId xmlns:a16="http://schemas.microsoft.com/office/drawing/2014/main" id="{D6DC6F17-874E-49B4-A10A-4A4B53EAFA50}"/>
              </a:ext>
            </a:extLst>
          </p:cNvPr>
          <p:cNvSpPr txBox="1">
            <a:spLocks noChangeArrowheads="1"/>
          </p:cNvSpPr>
          <p:nvPr/>
        </p:nvSpPr>
        <p:spPr bwMode="auto">
          <a:xfrm>
            <a:off x="7755635" y="59317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 name="ZoneTexte 1">
            <a:extLst>
              <a:ext uri="{FF2B5EF4-FFF2-40B4-BE49-F238E27FC236}">
                <a16:creationId xmlns:a16="http://schemas.microsoft.com/office/drawing/2014/main" id="{F6C47F8C-DB0C-4858-92A3-F0BB86A173CF}"/>
              </a:ext>
            </a:extLst>
          </p:cNvPr>
          <p:cNvSpPr txBox="1"/>
          <p:nvPr/>
        </p:nvSpPr>
        <p:spPr>
          <a:xfrm>
            <a:off x="4127081" y="5814557"/>
            <a:ext cx="1546863" cy="738664"/>
          </a:xfrm>
          <a:prstGeom prst="rect">
            <a:avLst/>
          </a:prstGeom>
          <a:noFill/>
        </p:spPr>
        <p:txBody>
          <a:bodyPr wrap="square" rtlCol="0">
            <a:spAutoFit/>
          </a:bodyPr>
          <a:lstStyle/>
          <a:p>
            <a:r>
              <a:rPr lang="fr-FR" sz="1400" b="1" dirty="0">
                <a:solidFill>
                  <a:srgbClr val="92D050"/>
                </a:solidFill>
              </a:rPr>
              <a:t>Le plus proche prédécesseur de 66</a:t>
            </a:r>
          </a:p>
        </p:txBody>
      </p:sp>
      <p:sp>
        <p:nvSpPr>
          <p:cNvPr id="60" name="ZoneTexte 59">
            <a:extLst>
              <a:ext uri="{FF2B5EF4-FFF2-40B4-BE49-F238E27FC236}">
                <a16:creationId xmlns:a16="http://schemas.microsoft.com/office/drawing/2014/main" id="{5728C67D-F2A0-46F7-8C05-72C31088CCF7}"/>
              </a:ext>
            </a:extLst>
          </p:cNvPr>
          <p:cNvSpPr txBox="1"/>
          <p:nvPr/>
        </p:nvSpPr>
        <p:spPr>
          <a:xfrm>
            <a:off x="6806936" y="6807518"/>
            <a:ext cx="1546863" cy="738664"/>
          </a:xfrm>
          <a:prstGeom prst="rect">
            <a:avLst/>
          </a:prstGeom>
          <a:noFill/>
        </p:spPr>
        <p:txBody>
          <a:bodyPr wrap="square" rtlCol="0">
            <a:spAutoFit/>
          </a:bodyPr>
          <a:lstStyle/>
          <a:p>
            <a:r>
              <a:rPr lang="fr-FR" sz="1400" b="1" dirty="0">
                <a:solidFill>
                  <a:schemeClr val="accent1"/>
                </a:solidFill>
              </a:rPr>
              <a:t>Le plus proche successeur de 66</a:t>
            </a:r>
          </a:p>
        </p:txBody>
      </p:sp>
    </p:spTree>
    <p:extLst>
      <p:ext uri="{BB962C8B-B14F-4D97-AF65-F5344CB8AC3E}">
        <p14:creationId xmlns:p14="http://schemas.microsoft.com/office/powerpoint/2010/main" val="338424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200" b="1" spc="-1" dirty="0">
                <a:solidFill>
                  <a:srgbClr val="000000"/>
                </a:solidFill>
              </a:rPr>
              <a:t>Cas 3: Suppression d'un nœud avec deux fils</a:t>
            </a:r>
          </a:p>
          <a:p>
            <a:pPr marL="393750" indent="-285750" algn="just">
              <a:spcBef>
                <a:spcPts val="938"/>
              </a:spcBef>
              <a:buSzPct val="100000"/>
              <a:buFont typeface="Arial" panose="020B0604020202020204" pitchFamily="34" charset="0"/>
              <a:buChar char="•"/>
            </a:pPr>
            <a:r>
              <a:rPr lang="fr-FR" sz="2400" spc="-1" dirty="0">
                <a:solidFill>
                  <a:srgbClr val="000000"/>
                </a:solidFill>
              </a:rPr>
              <a:t>Etape 1 </a:t>
            </a:r>
            <a:r>
              <a:rPr lang="fr-FR" sz="2400" spc="-1" dirty="0">
                <a:solidFill>
                  <a:srgbClr val="000000"/>
                </a:solidFill>
                <a:sym typeface="Wingdings" panose="05000000000000000000" pitchFamily="2" charset="2"/>
              </a:rPr>
              <a:t> Cas A: On échange le nœud à supprimer avec </a:t>
            </a:r>
            <a:r>
              <a:rPr lang="fr-FR" sz="2400" b="1" spc="-1" dirty="0">
                <a:solidFill>
                  <a:srgbClr val="000000"/>
                </a:solidFill>
                <a:sym typeface="Wingdings" panose="05000000000000000000" pitchFamily="2" charset="2"/>
              </a:rPr>
              <a:t>son successeur le plus proche </a:t>
            </a:r>
            <a:r>
              <a:rPr lang="fr-FR" sz="2400" spc="-1" dirty="0">
                <a:solidFill>
                  <a:srgbClr val="000000"/>
                </a:solidFill>
                <a:sym typeface="Wingdings" panose="05000000000000000000" pitchFamily="2" charset="2"/>
              </a:rPr>
              <a:t>(le nœud le plus à gauche ou le plus petit du sous-arbre droit)</a:t>
            </a:r>
          </a:p>
          <a:p>
            <a:pPr marL="850950" lvl="1"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Racine: 71</a:t>
            </a:r>
          </a:p>
          <a:p>
            <a:pPr marL="850950" lvl="1"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La plus petite valeur : 69</a:t>
            </a:r>
            <a:endParaRPr lang="fr-FR" sz="2400" spc="-1" dirty="0">
              <a:solidFill>
                <a:srgbClr val="000000"/>
              </a:solidFill>
            </a:endParaRPr>
          </a:p>
          <a:p>
            <a:pPr marL="908100" lvl="1" indent="-342900">
              <a:spcBef>
                <a:spcPts val="938"/>
              </a:spcBef>
              <a:buSzPct val="100000"/>
              <a:buFont typeface="+mj-lt"/>
              <a:buAutoNum type="arabicPeriod"/>
            </a:pP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61" name="Ellipse 60">
            <a:extLst>
              <a:ext uri="{FF2B5EF4-FFF2-40B4-BE49-F238E27FC236}">
                <a16:creationId xmlns:a16="http://schemas.microsoft.com/office/drawing/2014/main" id="{C1B79FEC-84C6-4062-9C66-17AC7F84679B}"/>
              </a:ext>
            </a:extLst>
          </p:cNvPr>
          <p:cNvSpPr/>
          <p:nvPr/>
        </p:nvSpPr>
        <p:spPr>
          <a:xfrm>
            <a:off x="6314928" y="6704943"/>
            <a:ext cx="569205" cy="471907"/>
          </a:xfrm>
          <a:prstGeom prst="ellipse">
            <a:avLst/>
          </a:prstGeom>
          <a:ln>
            <a:solidFill>
              <a:srgbClr val="0000FF"/>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solidFill>
                <a:schemeClr val="accent1"/>
              </a:solidFill>
            </a:endParaRPr>
          </a:p>
        </p:txBody>
      </p:sp>
      <p:sp>
        <p:nvSpPr>
          <p:cNvPr id="62" name="Ellipse 61">
            <a:extLst>
              <a:ext uri="{FF2B5EF4-FFF2-40B4-BE49-F238E27FC236}">
                <a16:creationId xmlns:a16="http://schemas.microsoft.com/office/drawing/2014/main" id="{A659DF7E-9FEC-4F46-B59C-2EA70EFFDB82}"/>
              </a:ext>
            </a:extLst>
          </p:cNvPr>
          <p:cNvSpPr/>
          <p:nvPr/>
        </p:nvSpPr>
        <p:spPr>
          <a:xfrm>
            <a:off x="5621792" y="4446186"/>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63" name="Line 22">
            <a:extLst>
              <a:ext uri="{FF2B5EF4-FFF2-40B4-BE49-F238E27FC236}">
                <a16:creationId xmlns:a16="http://schemas.microsoft.com/office/drawing/2014/main" id="{DC74010B-5120-4BCA-9F9F-10A5C64CEAF8}"/>
              </a:ext>
            </a:extLst>
          </p:cNvPr>
          <p:cNvSpPr>
            <a:spLocks noChangeShapeType="1"/>
          </p:cNvSpPr>
          <p:nvPr/>
        </p:nvSpPr>
        <p:spPr bwMode="auto">
          <a:xfrm flipV="1">
            <a:off x="2553521" y="4723982"/>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64" name="docshape5731">
            <a:extLst>
              <a:ext uri="{FF2B5EF4-FFF2-40B4-BE49-F238E27FC236}">
                <a16:creationId xmlns:a16="http://schemas.microsoft.com/office/drawing/2014/main" id="{83FF1A7C-17F0-408D-9581-DBC7DD8E4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967" y="44954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5" name="docshape5731">
            <a:extLst>
              <a:ext uri="{FF2B5EF4-FFF2-40B4-BE49-F238E27FC236}">
                <a16:creationId xmlns:a16="http://schemas.microsoft.com/office/drawing/2014/main" id="{6E5C631E-C597-4C82-9AD8-34504FB02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62" y="377983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6" name="docshape5731">
            <a:extLst>
              <a:ext uri="{FF2B5EF4-FFF2-40B4-BE49-F238E27FC236}">
                <a16:creationId xmlns:a16="http://schemas.microsoft.com/office/drawing/2014/main" id="{5CA56989-1CEE-4812-99AA-946329615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7" y="44857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7" name="docshape5731">
            <a:extLst>
              <a:ext uri="{FF2B5EF4-FFF2-40B4-BE49-F238E27FC236}">
                <a16:creationId xmlns:a16="http://schemas.microsoft.com/office/drawing/2014/main" id="{4CCE56DC-6A7F-4142-B87C-499AFE86B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87" y="527577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8" name="docshape5731">
            <a:extLst>
              <a:ext uri="{FF2B5EF4-FFF2-40B4-BE49-F238E27FC236}">
                <a16:creationId xmlns:a16="http://schemas.microsoft.com/office/drawing/2014/main" id="{05555E49-3CE4-45F6-8576-5BD05FC42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78" y="58548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9" name="docshape5731">
            <a:extLst>
              <a:ext uri="{FF2B5EF4-FFF2-40B4-BE49-F238E27FC236}">
                <a16:creationId xmlns:a16="http://schemas.microsoft.com/office/drawing/2014/main" id="{554E1922-13C5-439C-B8D0-349530B0B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830" y="60025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70" name="docshape5731">
            <a:extLst>
              <a:ext uri="{FF2B5EF4-FFF2-40B4-BE49-F238E27FC236}">
                <a16:creationId xmlns:a16="http://schemas.microsoft.com/office/drawing/2014/main" id="{0860C3B3-C192-4807-9E73-AB62157D5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160" y="521811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71" name="Line 20">
            <a:extLst>
              <a:ext uri="{FF2B5EF4-FFF2-40B4-BE49-F238E27FC236}">
                <a16:creationId xmlns:a16="http://schemas.microsoft.com/office/drawing/2014/main" id="{72C79C34-FD5B-459C-9152-149FBF7D3982}"/>
              </a:ext>
            </a:extLst>
          </p:cNvPr>
          <p:cNvSpPr>
            <a:spLocks noChangeShapeType="1"/>
          </p:cNvSpPr>
          <p:nvPr/>
        </p:nvSpPr>
        <p:spPr bwMode="auto">
          <a:xfrm>
            <a:off x="5891346" y="46346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72" name="docshape5735">
            <a:extLst>
              <a:ext uri="{FF2B5EF4-FFF2-40B4-BE49-F238E27FC236}">
                <a16:creationId xmlns:a16="http://schemas.microsoft.com/office/drawing/2014/main" id="{46139389-EFBB-472D-9AA4-826502516505}"/>
              </a:ext>
            </a:extLst>
          </p:cNvPr>
          <p:cNvSpPr txBox="1">
            <a:spLocks noChangeArrowheads="1"/>
          </p:cNvSpPr>
          <p:nvPr/>
        </p:nvSpPr>
        <p:spPr bwMode="auto">
          <a:xfrm>
            <a:off x="2931667" y="454632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3" name="docshape5742">
            <a:extLst>
              <a:ext uri="{FF2B5EF4-FFF2-40B4-BE49-F238E27FC236}">
                <a16:creationId xmlns:a16="http://schemas.microsoft.com/office/drawing/2014/main" id="{CA5C3F82-BA31-4823-BCF1-59B97CA8A38C}"/>
              </a:ext>
            </a:extLst>
          </p:cNvPr>
          <p:cNvSpPr txBox="1">
            <a:spLocks noChangeArrowheads="1"/>
          </p:cNvSpPr>
          <p:nvPr/>
        </p:nvSpPr>
        <p:spPr bwMode="auto">
          <a:xfrm>
            <a:off x="6889376" y="6046598"/>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4" name="docshape5735">
            <a:extLst>
              <a:ext uri="{FF2B5EF4-FFF2-40B4-BE49-F238E27FC236}">
                <a16:creationId xmlns:a16="http://schemas.microsoft.com/office/drawing/2014/main" id="{95548437-0823-4652-8DFC-F19E8423D025}"/>
              </a:ext>
            </a:extLst>
          </p:cNvPr>
          <p:cNvSpPr txBox="1">
            <a:spLocks noChangeArrowheads="1"/>
          </p:cNvSpPr>
          <p:nvPr/>
        </p:nvSpPr>
        <p:spPr bwMode="auto">
          <a:xfrm>
            <a:off x="4785658" y="38286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5" name="docshape5735">
            <a:extLst>
              <a:ext uri="{FF2B5EF4-FFF2-40B4-BE49-F238E27FC236}">
                <a16:creationId xmlns:a16="http://schemas.microsoft.com/office/drawing/2014/main" id="{FBD25DFF-96CD-4888-9993-97837FAAAE13}"/>
              </a:ext>
            </a:extLst>
          </p:cNvPr>
          <p:cNvSpPr txBox="1">
            <a:spLocks noChangeArrowheads="1"/>
          </p:cNvSpPr>
          <p:nvPr/>
        </p:nvSpPr>
        <p:spPr bwMode="auto">
          <a:xfrm>
            <a:off x="5761543" y="59077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6" name="docshape5735">
            <a:extLst>
              <a:ext uri="{FF2B5EF4-FFF2-40B4-BE49-F238E27FC236}">
                <a16:creationId xmlns:a16="http://schemas.microsoft.com/office/drawing/2014/main" id="{18CE8C0A-87E0-434D-9782-AF9A115B5743}"/>
              </a:ext>
            </a:extLst>
          </p:cNvPr>
          <p:cNvSpPr txBox="1">
            <a:spLocks noChangeArrowheads="1"/>
          </p:cNvSpPr>
          <p:nvPr/>
        </p:nvSpPr>
        <p:spPr bwMode="auto">
          <a:xfrm>
            <a:off x="5269860" y="533464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7" name="docshape5735">
            <a:extLst>
              <a:ext uri="{FF2B5EF4-FFF2-40B4-BE49-F238E27FC236}">
                <a16:creationId xmlns:a16="http://schemas.microsoft.com/office/drawing/2014/main" id="{D9E83EC7-08B5-424A-A4FD-858B0E6DF07E}"/>
              </a:ext>
            </a:extLst>
          </p:cNvPr>
          <p:cNvSpPr txBox="1">
            <a:spLocks noChangeArrowheads="1"/>
          </p:cNvSpPr>
          <p:nvPr/>
        </p:nvSpPr>
        <p:spPr bwMode="auto">
          <a:xfrm>
            <a:off x="5768480" y="45750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8" name="docshape5735">
            <a:extLst>
              <a:ext uri="{FF2B5EF4-FFF2-40B4-BE49-F238E27FC236}">
                <a16:creationId xmlns:a16="http://schemas.microsoft.com/office/drawing/2014/main" id="{E3C1D5E5-AC25-436C-9DEF-5B7E9D98A36B}"/>
              </a:ext>
            </a:extLst>
          </p:cNvPr>
          <p:cNvSpPr txBox="1">
            <a:spLocks noChangeArrowheads="1"/>
          </p:cNvSpPr>
          <p:nvPr/>
        </p:nvSpPr>
        <p:spPr bwMode="auto">
          <a:xfrm>
            <a:off x="7199673" y="526475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9" name="Line 22">
            <a:extLst>
              <a:ext uri="{FF2B5EF4-FFF2-40B4-BE49-F238E27FC236}">
                <a16:creationId xmlns:a16="http://schemas.microsoft.com/office/drawing/2014/main" id="{08FDA009-7829-42FA-8D03-A7B705EBFAFA}"/>
              </a:ext>
            </a:extLst>
          </p:cNvPr>
          <p:cNvSpPr>
            <a:spLocks noChangeShapeType="1"/>
          </p:cNvSpPr>
          <p:nvPr/>
        </p:nvSpPr>
        <p:spPr bwMode="auto">
          <a:xfrm flipV="1">
            <a:off x="3087131" y="4021691"/>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0" name="Line 22">
            <a:extLst>
              <a:ext uri="{FF2B5EF4-FFF2-40B4-BE49-F238E27FC236}">
                <a16:creationId xmlns:a16="http://schemas.microsoft.com/office/drawing/2014/main" id="{59752CEA-8598-4188-BDBF-428099BD3A79}"/>
              </a:ext>
            </a:extLst>
          </p:cNvPr>
          <p:cNvSpPr>
            <a:spLocks noChangeShapeType="1"/>
          </p:cNvSpPr>
          <p:nvPr/>
        </p:nvSpPr>
        <p:spPr bwMode="auto">
          <a:xfrm flipH="1" flipV="1">
            <a:off x="5179157" y="4033891"/>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1" name="Line 22">
            <a:extLst>
              <a:ext uri="{FF2B5EF4-FFF2-40B4-BE49-F238E27FC236}">
                <a16:creationId xmlns:a16="http://schemas.microsoft.com/office/drawing/2014/main" id="{AB495F27-8139-4644-A0A3-0C7491B1BA88}"/>
              </a:ext>
            </a:extLst>
          </p:cNvPr>
          <p:cNvSpPr>
            <a:spLocks noChangeShapeType="1"/>
          </p:cNvSpPr>
          <p:nvPr/>
        </p:nvSpPr>
        <p:spPr bwMode="auto">
          <a:xfrm flipH="1" flipV="1">
            <a:off x="6135129" y="4684656"/>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2" name="Line 22">
            <a:extLst>
              <a:ext uri="{FF2B5EF4-FFF2-40B4-BE49-F238E27FC236}">
                <a16:creationId xmlns:a16="http://schemas.microsoft.com/office/drawing/2014/main" id="{B149A6F4-456A-45BD-B28A-8D50CC48214E}"/>
              </a:ext>
            </a:extLst>
          </p:cNvPr>
          <p:cNvSpPr>
            <a:spLocks noChangeShapeType="1"/>
          </p:cNvSpPr>
          <p:nvPr/>
        </p:nvSpPr>
        <p:spPr bwMode="auto">
          <a:xfrm flipH="1" flipV="1">
            <a:off x="5603113" y="5558198"/>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3" name="Line 22">
            <a:extLst>
              <a:ext uri="{FF2B5EF4-FFF2-40B4-BE49-F238E27FC236}">
                <a16:creationId xmlns:a16="http://schemas.microsoft.com/office/drawing/2014/main" id="{95C85FDE-28D6-4B7B-B9F0-D6209A6374C0}"/>
              </a:ext>
            </a:extLst>
          </p:cNvPr>
          <p:cNvSpPr>
            <a:spLocks noChangeShapeType="1"/>
          </p:cNvSpPr>
          <p:nvPr/>
        </p:nvSpPr>
        <p:spPr bwMode="auto">
          <a:xfrm flipV="1">
            <a:off x="6952875" y="5584911"/>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4" name="Line 22">
            <a:extLst>
              <a:ext uri="{FF2B5EF4-FFF2-40B4-BE49-F238E27FC236}">
                <a16:creationId xmlns:a16="http://schemas.microsoft.com/office/drawing/2014/main" id="{209BC241-F661-4C53-B1E1-19F0BB5CC23B}"/>
              </a:ext>
            </a:extLst>
          </p:cNvPr>
          <p:cNvSpPr>
            <a:spLocks noChangeShapeType="1"/>
          </p:cNvSpPr>
          <p:nvPr/>
        </p:nvSpPr>
        <p:spPr bwMode="auto">
          <a:xfrm flipV="1">
            <a:off x="6553827" y="63067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85" name="docshape5731">
            <a:extLst>
              <a:ext uri="{FF2B5EF4-FFF2-40B4-BE49-F238E27FC236}">
                <a16:creationId xmlns:a16="http://schemas.microsoft.com/office/drawing/2014/main" id="{4C3BF665-0FE1-475C-89AA-1DFBF8F31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449" y="594316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6" name="docshape5731">
            <a:extLst>
              <a:ext uri="{FF2B5EF4-FFF2-40B4-BE49-F238E27FC236}">
                <a16:creationId xmlns:a16="http://schemas.microsoft.com/office/drawing/2014/main" id="{5E62362D-1735-425F-B8CC-6247F4196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87" y="526475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7" name="docshape5731">
            <a:extLst>
              <a:ext uri="{FF2B5EF4-FFF2-40B4-BE49-F238E27FC236}">
                <a16:creationId xmlns:a16="http://schemas.microsoft.com/office/drawing/2014/main" id="{F3036D29-EDE4-4C68-B528-8D3E65AA7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8" y="5843865"/>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88" name="docshape5735">
            <a:extLst>
              <a:ext uri="{FF2B5EF4-FFF2-40B4-BE49-F238E27FC236}">
                <a16:creationId xmlns:a16="http://schemas.microsoft.com/office/drawing/2014/main" id="{C57165BF-AF72-44FC-BEBF-EC9918164ADA}"/>
              </a:ext>
            </a:extLst>
          </p:cNvPr>
          <p:cNvSpPr txBox="1">
            <a:spLocks noChangeArrowheads="1"/>
          </p:cNvSpPr>
          <p:nvPr/>
        </p:nvSpPr>
        <p:spPr bwMode="auto">
          <a:xfrm>
            <a:off x="2750621" y="58745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89" name="docshape5735">
            <a:extLst>
              <a:ext uri="{FF2B5EF4-FFF2-40B4-BE49-F238E27FC236}">
                <a16:creationId xmlns:a16="http://schemas.microsoft.com/office/drawing/2014/main" id="{5F564925-9030-45D4-B2A4-C23D6B1A1676}"/>
              </a:ext>
            </a:extLst>
          </p:cNvPr>
          <p:cNvSpPr txBox="1">
            <a:spLocks noChangeArrowheads="1"/>
          </p:cNvSpPr>
          <p:nvPr/>
        </p:nvSpPr>
        <p:spPr bwMode="auto">
          <a:xfrm>
            <a:off x="2236660" y="53236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0" name="docshape5735">
            <a:extLst>
              <a:ext uri="{FF2B5EF4-FFF2-40B4-BE49-F238E27FC236}">
                <a16:creationId xmlns:a16="http://schemas.microsoft.com/office/drawing/2014/main" id="{D94383A4-BEF7-40D6-BAF1-441C188B74FC}"/>
              </a:ext>
            </a:extLst>
          </p:cNvPr>
          <p:cNvSpPr txBox="1">
            <a:spLocks noChangeArrowheads="1"/>
          </p:cNvSpPr>
          <p:nvPr/>
        </p:nvSpPr>
        <p:spPr bwMode="auto">
          <a:xfrm>
            <a:off x="1650967" y="600454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1" name="Line 22">
            <a:extLst>
              <a:ext uri="{FF2B5EF4-FFF2-40B4-BE49-F238E27FC236}">
                <a16:creationId xmlns:a16="http://schemas.microsoft.com/office/drawing/2014/main" id="{129D4B0B-9A5E-4235-B53A-DF6801192BC7}"/>
              </a:ext>
            </a:extLst>
          </p:cNvPr>
          <p:cNvSpPr>
            <a:spLocks noChangeShapeType="1"/>
          </p:cNvSpPr>
          <p:nvPr/>
        </p:nvSpPr>
        <p:spPr bwMode="auto">
          <a:xfrm flipH="1" flipV="1">
            <a:off x="2569913" y="5547173"/>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2" name="Line 22">
            <a:extLst>
              <a:ext uri="{FF2B5EF4-FFF2-40B4-BE49-F238E27FC236}">
                <a16:creationId xmlns:a16="http://schemas.microsoft.com/office/drawing/2014/main" id="{766EFB07-9A7F-4EE3-BCBE-90CF1EE5B8F1}"/>
              </a:ext>
            </a:extLst>
          </p:cNvPr>
          <p:cNvSpPr>
            <a:spLocks noChangeShapeType="1"/>
          </p:cNvSpPr>
          <p:nvPr/>
        </p:nvSpPr>
        <p:spPr bwMode="auto">
          <a:xfrm flipV="1">
            <a:off x="2006593" y="5584912"/>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3" name="Line 22">
            <a:extLst>
              <a:ext uri="{FF2B5EF4-FFF2-40B4-BE49-F238E27FC236}">
                <a16:creationId xmlns:a16="http://schemas.microsoft.com/office/drawing/2014/main" id="{12E4A11E-3724-49EE-BDF4-37F6798EB44C}"/>
              </a:ext>
            </a:extLst>
          </p:cNvPr>
          <p:cNvSpPr>
            <a:spLocks noChangeShapeType="1"/>
          </p:cNvSpPr>
          <p:nvPr/>
        </p:nvSpPr>
        <p:spPr bwMode="auto">
          <a:xfrm flipV="1">
            <a:off x="5470105" y="4797146"/>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94" name="docshape5731">
            <a:extLst>
              <a:ext uri="{FF2B5EF4-FFF2-40B4-BE49-F238E27FC236}">
                <a16:creationId xmlns:a16="http://schemas.microsoft.com/office/drawing/2014/main" id="{6FF03B1D-F392-44A9-BAEA-D7345D957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19" y="67375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95" name="docshape5735">
            <a:extLst>
              <a:ext uri="{FF2B5EF4-FFF2-40B4-BE49-F238E27FC236}">
                <a16:creationId xmlns:a16="http://schemas.microsoft.com/office/drawing/2014/main" id="{53AAEC9C-8DAB-4C94-85D4-42CE0C1D41FB}"/>
              </a:ext>
            </a:extLst>
          </p:cNvPr>
          <p:cNvSpPr txBox="1">
            <a:spLocks noChangeArrowheads="1"/>
          </p:cNvSpPr>
          <p:nvPr/>
        </p:nvSpPr>
        <p:spPr bwMode="auto">
          <a:xfrm>
            <a:off x="6482932" y="68476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96" name="docshape5731">
            <a:extLst>
              <a:ext uri="{FF2B5EF4-FFF2-40B4-BE49-F238E27FC236}">
                <a16:creationId xmlns:a16="http://schemas.microsoft.com/office/drawing/2014/main" id="{8F182E4D-94AA-4C1D-BD6C-038B3C4FA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413" y="64367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97" name="Line 22">
            <a:extLst>
              <a:ext uri="{FF2B5EF4-FFF2-40B4-BE49-F238E27FC236}">
                <a16:creationId xmlns:a16="http://schemas.microsoft.com/office/drawing/2014/main" id="{694D144D-FC84-4105-B4D9-3CE4CE7FCDB9}"/>
              </a:ext>
            </a:extLst>
          </p:cNvPr>
          <p:cNvSpPr>
            <a:spLocks noChangeShapeType="1"/>
          </p:cNvSpPr>
          <p:nvPr/>
        </p:nvSpPr>
        <p:spPr bwMode="auto">
          <a:xfrm flipH="1" flipV="1">
            <a:off x="3087130" y="61451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8" name="docshape5735">
            <a:extLst>
              <a:ext uri="{FF2B5EF4-FFF2-40B4-BE49-F238E27FC236}">
                <a16:creationId xmlns:a16="http://schemas.microsoft.com/office/drawing/2014/main" id="{50452CEC-B8DF-4AE6-B118-F7C7939D9B1D}"/>
              </a:ext>
            </a:extLst>
          </p:cNvPr>
          <p:cNvSpPr txBox="1">
            <a:spLocks noChangeArrowheads="1"/>
          </p:cNvSpPr>
          <p:nvPr/>
        </p:nvSpPr>
        <p:spPr bwMode="auto">
          <a:xfrm>
            <a:off x="3323335" y="65032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9" name="Line 22">
            <a:extLst>
              <a:ext uri="{FF2B5EF4-FFF2-40B4-BE49-F238E27FC236}">
                <a16:creationId xmlns:a16="http://schemas.microsoft.com/office/drawing/2014/main" id="{DE10FAC1-3063-4377-AC9C-E0BC1AAEA7E2}"/>
              </a:ext>
            </a:extLst>
          </p:cNvPr>
          <p:cNvSpPr>
            <a:spLocks noChangeShapeType="1"/>
          </p:cNvSpPr>
          <p:nvPr/>
        </p:nvSpPr>
        <p:spPr bwMode="auto">
          <a:xfrm flipV="1">
            <a:off x="5372727" y="61543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00" name="docshape5731">
            <a:extLst>
              <a:ext uri="{FF2B5EF4-FFF2-40B4-BE49-F238E27FC236}">
                <a16:creationId xmlns:a16="http://schemas.microsoft.com/office/drawing/2014/main" id="{18C5DFA5-00F1-4FB7-8BCB-4BC397426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319" y="65851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01" name="docshape5735">
            <a:extLst>
              <a:ext uri="{FF2B5EF4-FFF2-40B4-BE49-F238E27FC236}">
                <a16:creationId xmlns:a16="http://schemas.microsoft.com/office/drawing/2014/main" id="{35AC16B2-BD9F-470F-BA94-04D12A5AEC83}"/>
              </a:ext>
            </a:extLst>
          </p:cNvPr>
          <p:cNvSpPr txBox="1">
            <a:spLocks noChangeArrowheads="1"/>
          </p:cNvSpPr>
          <p:nvPr/>
        </p:nvSpPr>
        <p:spPr bwMode="auto">
          <a:xfrm>
            <a:off x="5301832" y="66952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02" name="docshape5731">
            <a:extLst>
              <a:ext uri="{FF2B5EF4-FFF2-40B4-BE49-F238E27FC236}">
                <a16:creationId xmlns:a16="http://schemas.microsoft.com/office/drawing/2014/main" id="{1A639BDF-9192-468E-B17F-87496698E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13" y="58652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03" name="Line 22">
            <a:extLst>
              <a:ext uri="{FF2B5EF4-FFF2-40B4-BE49-F238E27FC236}">
                <a16:creationId xmlns:a16="http://schemas.microsoft.com/office/drawing/2014/main" id="{62C49D96-EADA-47AE-952A-5004F8481DA2}"/>
              </a:ext>
            </a:extLst>
          </p:cNvPr>
          <p:cNvSpPr>
            <a:spLocks noChangeShapeType="1"/>
          </p:cNvSpPr>
          <p:nvPr/>
        </p:nvSpPr>
        <p:spPr bwMode="auto">
          <a:xfrm flipH="1" flipV="1">
            <a:off x="7519430" y="55736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04" name="docshape5735">
            <a:extLst>
              <a:ext uri="{FF2B5EF4-FFF2-40B4-BE49-F238E27FC236}">
                <a16:creationId xmlns:a16="http://schemas.microsoft.com/office/drawing/2014/main" id="{C86D876A-3869-47AC-B210-E7784BD759BC}"/>
              </a:ext>
            </a:extLst>
          </p:cNvPr>
          <p:cNvSpPr txBox="1">
            <a:spLocks noChangeArrowheads="1"/>
          </p:cNvSpPr>
          <p:nvPr/>
        </p:nvSpPr>
        <p:spPr bwMode="auto">
          <a:xfrm>
            <a:off x="7755635" y="59317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6" name="ZoneTexte 105">
            <a:extLst>
              <a:ext uri="{FF2B5EF4-FFF2-40B4-BE49-F238E27FC236}">
                <a16:creationId xmlns:a16="http://schemas.microsoft.com/office/drawing/2014/main" id="{4EE85C4C-E2CA-4876-A2D5-5DE7ACCAB68E}"/>
              </a:ext>
            </a:extLst>
          </p:cNvPr>
          <p:cNvSpPr txBox="1"/>
          <p:nvPr/>
        </p:nvSpPr>
        <p:spPr>
          <a:xfrm>
            <a:off x="6806936" y="6807518"/>
            <a:ext cx="1546863" cy="738664"/>
          </a:xfrm>
          <a:prstGeom prst="rect">
            <a:avLst/>
          </a:prstGeom>
          <a:noFill/>
        </p:spPr>
        <p:txBody>
          <a:bodyPr wrap="square" rtlCol="0">
            <a:spAutoFit/>
          </a:bodyPr>
          <a:lstStyle/>
          <a:p>
            <a:r>
              <a:rPr lang="fr-FR" sz="1400" b="1" dirty="0">
                <a:solidFill>
                  <a:schemeClr val="accent1"/>
                </a:solidFill>
              </a:rPr>
              <a:t>Le plus proche successeur de 66</a:t>
            </a:r>
          </a:p>
        </p:txBody>
      </p:sp>
    </p:spTree>
    <p:extLst>
      <p:ext uri="{BB962C8B-B14F-4D97-AF65-F5344CB8AC3E}">
        <p14:creationId xmlns:p14="http://schemas.microsoft.com/office/powerpoint/2010/main" val="1111299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200" b="1" spc="-1" dirty="0">
                <a:solidFill>
                  <a:srgbClr val="000000"/>
                </a:solidFill>
              </a:rPr>
              <a:t>Cas 3: Suppression d'un nœud avec deux fils</a:t>
            </a:r>
          </a:p>
          <a:p>
            <a:pPr marL="393750" indent="-285750" algn="just">
              <a:spcBef>
                <a:spcPts val="938"/>
              </a:spcBef>
              <a:buSzPct val="100000"/>
              <a:buFont typeface="Arial" panose="020B0604020202020204" pitchFamily="34" charset="0"/>
              <a:buChar char="•"/>
            </a:pPr>
            <a:r>
              <a:rPr lang="fr-FR" sz="2400" spc="-1" dirty="0">
                <a:solidFill>
                  <a:srgbClr val="000000"/>
                </a:solidFill>
              </a:rPr>
              <a:t>Etape 2 </a:t>
            </a:r>
            <a:r>
              <a:rPr lang="fr-FR" sz="2400" spc="-1" dirty="0">
                <a:solidFill>
                  <a:srgbClr val="000000"/>
                </a:solidFill>
                <a:sym typeface="Wingdings" panose="05000000000000000000" pitchFamily="2" charset="2"/>
              </a:rPr>
              <a:t> Cas A : on applique à nouveau la procédure de suppression qui est maintenant une feuille ou un nœud avec un seul fils.</a:t>
            </a:r>
          </a:p>
          <a:p>
            <a:pPr marL="393750"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Ainsi, si on choisit d’échanger le nœud « 66 » avec son plus proche successeur « 69 », on obtient</a:t>
            </a: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61" name="Ellipse 60">
            <a:extLst>
              <a:ext uri="{FF2B5EF4-FFF2-40B4-BE49-F238E27FC236}">
                <a16:creationId xmlns:a16="http://schemas.microsoft.com/office/drawing/2014/main" id="{C1B79FEC-84C6-4062-9C66-17AC7F84679B}"/>
              </a:ext>
            </a:extLst>
          </p:cNvPr>
          <p:cNvSpPr/>
          <p:nvPr/>
        </p:nvSpPr>
        <p:spPr>
          <a:xfrm>
            <a:off x="6314928" y="6704943"/>
            <a:ext cx="569205" cy="471907"/>
          </a:xfrm>
          <a:prstGeom prst="ellipse">
            <a:avLst/>
          </a:prstGeom>
          <a:ln>
            <a:solidFill>
              <a:srgbClr val="0000FF"/>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solidFill>
                <a:schemeClr val="accent1"/>
              </a:solidFill>
            </a:endParaRPr>
          </a:p>
        </p:txBody>
      </p:sp>
      <p:sp>
        <p:nvSpPr>
          <p:cNvPr id="62" name="Ellipse 61">
            <a:extLst>
              <a:ext uri="{FF2B5EF4-FFF2-40B4-BE49-F238E27FC236}">
                <a16:creationId xmlns:a16="http://schemas.microsoft.com/office/drawing/2014/main" id="{A659DF7E-9FEC-4F46-B59C-2EA70EFFDB82}"/>
              </a:ext>
            </a:extLst>
          </p:cNvPr>
          <p:cNvSpPr/>
          <p:nvPr/>
        </p:nvSpPr>
        <p:spPr>
          <a:xfrm>
            <a:off x="5621792" y="4446186"/>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63" name="Line 22">
            <a:extLst>
              <a:ext uri="{FF2B5EF4-FFF2-40B4-BE49-F238E27FC236}">
                <a16:creationId xmlns:a16="http://schemas.microsoft.com/office/drawing/2014/main" id="{DC74010B-5120-4BCA-9F9F-10A5C64CEAF8}"/>
              </a:ext>
            </a:extLst>
          </p:cNvPr>
          <p:cNvSpPr>
            <a:spLocks noChangeShapeType="1"/>
          </p:cNvSpPr>
          <p:nvPr/>
        </p:nvSpPr>
        <p:spPr bwMode="auto">
          <a:xfrm flipV="1">
            <a:off x="2553521" y="4723982"/>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64" name="docshape5731">
            <a:extLst>
              <a:ext uri="{FF2B5EF4-FFF2-40B4-BE49-F238E27FC236}">
                <a16:creationId xmlns:a16="http://schemas.microsoft.com/office/drawing/2014/main" id="{83FF1A7C-17F0-408D-9581-DBC7DD8E4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967" y="44954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5" name="docshape5731">
            <a:extLst>
              <a:ext uri="{FF2B5EF4-FFF2-40B4-BE49-F238E27FC236}">
                <a16:creationId xmlns:a16="http://schemas.microsoft.com/office/drawing/2014/main" id="{6E5C631E-C597-4C82-9AD8-34504FB02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62" y="377983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6" name="docshape5731">
            <a:extLst>
              <a:ext uri="{FF2B5EF4-FFF2-40B4-BE49-F238E27FC236}">
                <a16:creationId xmlns:a16="http://schemas.microsoft.com/office/drawing/2014/main" id="{5CA56989-1CEE-4812-99AA-946329615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7" y="44857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7" name="docshape5731">
            <a:extLst>
              <a:ext uri="{FF2B5EF4-FFF2-40B4-BE49-F238E27FC236}">
                <a16:creationId xmlns:a16="http://schemas.microsoft.com/office/drawing/2014/main" id="{4CCE56DC-6A7F-4142-B87C-499AFE86B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87" y="527577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8" name="docshape5731">
            <a:extLst>
              <a:ext uri="{FF2B5EF4-FFF2-40B4-BE49-F238E27FC236}">
                <a16:creationId xmlns:a16="http://schemas.microsoft.com/office/drawing/2014/main" id="{05555E49-3CE4-45F6-8576-5BD05FC42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78" y="58548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9" name="docshape5731">
            <a:extLst>
              <a:ext uri="{FF2B5EF4-FFF2-40B4-BE49-F238E27FC236}">
                <a16:creationId xmlns:a16="http://schemas.microsoft.com/office/drawing/2014/main" id="{554E1922-13C5-439C-B8D0-349530B0B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830" y="60025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70" name="docshape5731">
            <a:extLst>
              <a:ext uri="{FF2B5EF4-FFF2-40B4-BE49-F238E27FC236}">
                <a16:creationId xmlns:a16="http://schemas.microsoft.com/office/drawing/2014/main" id="{0860C3B3-C192-4807-9E73-AB62157D5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160" y="521811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71" name="Line 20">
            <a:extLst>
              <a:ext uri="{FF2B5EF4-FFF2-40B4-BE49-F238E27FC236}">
                <a16:creationId xmlns:a16="http://schemas.microsoft.com/office/drawing/2014/main" id="{72C79C34-FD5B-459C-9152-149FBF7D3982}"/>
              </a:ext>
            </a:extLst>
          </p:cNvPr>
          <p:cNvSpPr>
            <a:spLocks noChangeShapeType="1"/>
          </p:cNvSpPr>
          <p:nvPr/>
        </p:nvSpPr>
        <p:spPr bwMode="auto">
          <a:xfrm>
            <a:off x="5891346" y="46346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72" name="docshape5735">
            <a:extLst>
              <a:ext uri="{FF2B5EF4-FFF2-40B4-BE49-F238E27FC236}">
                <a16:creationId xmlns:a16="http://schemas.microsoft.com/office/drawing/2014/main" id="{46139389-EFBB-472D-9AA4-826502516505}"/>
              </a:ext>
            </a:extLst>
          </p:cNvPr>
          <p:cNvSpPr txBox="1">
            <a:spLocks noChangeArrowheads="1"/>
          </p:cNvSpPr>
          <p:nvPr/>
        </p:nvSpPr>
        <p:spPr bwMode="auto">
          <a:xfrm>
            <a:off x="2931667" y="454632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3" name="docshape5742">
            <a:extLst>
              <a:ext uri="{FF2B5EF4-FFF2-40B4-BE49-F238E27FC236}">
                <a16:creationId xmlns:a16="http://schemas.microsoft.com/office/drawing/2014/main" id="{CA5C3F82-BA31-4823-BCF1-59B97CA8A38C}"/>
              </a:ext>
            </a:extLst>
          </p:cNvPr>
          <p:cNvSpPr txBox="1">
            <a:spLocks noChangeArrowheads="1"/>
          </p:cNvSpPr>
          <p:nvPr/>
        </p:nvSpPr>
        <p:spPr bwMode="auto">
          <a:xfrm>
            <a:off x="6889376" y="6046598"/>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4" name="docshape5735">
            <a:extLst>
              <a:ext uri="{FF2B5EF4-FFF2-40B4-BE49-F238E27FC236}">
                <a16:creationId xmlns:a16="http://schemas.microsoft.com/office/drawing/2014/main" id="{95548437-0823-4652-8DFC-F19E8423D025}"/>
              </a:ext>
            </a:extLst>
          </p:cNvPr>
          <p:cNvSpPr txBox="1">
            <a:spLocks noChangeArrowheads="1"/>
          </p:cNvSpPr>
          <p:nvPr/>
        </p:nvSpPr>
        <p:spPr bwMode="auto">
          <a:xfrm>
            <a:off x="4785658" y="38286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5" name="docshape5735">
            <a:extLst>
              <a:ext uri="{FF2B5EF4-FFF2-40B4-BE49-F238E27FC236}">
                <a16:creationId xmlns:a16="http://schemas.microsoft.com/office/drawing/2014/main" id="{FBD25DFF-96CD-4888-9993-97837FAAAE13}"/>
              </a:ext>
            </a:extLst>
          </p:cNvPr>
          <p:cNvSpPr txBox="1">
            <a:spLocks noChangeArrowheads="1"/>
          </p:cNvSpPr>
          <p:nvPr/>
        </p:nvSpPr>
        <p:spPr bwMode="auto">
          <a:xfrm>
            <a:off x="5761543" y="59077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6" name="docshape5735">
            <a:extLst>
              <a:ext uri="{FF2B5EF4-FFF2-40B4-BE49-F238E27FC236}">
                <a16:creationId xmlns:a16="http://schemas.microsoft.com/office/drawing/2014/main" id="{18CE8C0A-87E0-434D-9782-AF9A115B5743}"/>
              </a:ext>
            </a:extLst>
          </p:cNvPr>
          <p:cNvSpPr txBox="1">
            <a:spLocks noChangeArrowheads="1"/>
          </p:cNvSpPr>
          <p:nvPr/>
        </p:nvSpPr>
        <p:spPr bwMode="auto">
          <a:xfrm>
            <a:off x="5269860" y="533464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7" name="docshape5735">
            <a:extLst>
              <a:ext uri="{FF2B5EF4-FFF2-40B4-BE49-F238E27FC236}">
                <a16:creationId xmlns:a16="http://schemas.microsoft.com/office/drawing/2014/main" id="{D9E83EC7-08B5-424A-A4FD-858B0E6DF07E}"/>
              </a:ext>
            </a:extLst>
          </p:cNvPr>
          <p:cNvSpPr txBox="1">
            <a:spLocks noChangeArrowheads="1"/>
          </p:cNvSpPr>
          <p:nvPr/>
        </p:nvSpPr>
        <p:spPr bwMode="auto">
          <a:xfrm>
            <a:off x="5768480" y="45750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b="1" dirty="0">
                <a:solidFill>
                  <a:schemeClr val="accent1"/>
                </a:solidFill>
                <a:latin typeface="Arial" panose="020B0604020202020204" pitchFamily="34" charset="0"/>
                <a:cs typeface="Arial" panose="020B0604020202020204" pitchFamily="34" charset="0"/>
              </a:rPr>
              <a:t>69</a:t>
            </a:r>
            <a:endParaRPr kumimoji="0" lang="en-US" altLang="fr-FR" sz="6000" b="1" i="0" u="none" strike="noStrike" cap="none" normalizeH="0" baseline="0" dirty="0">
              <a:ln>
                <a:noFill/>
              </a:ln>
              <a:solidFill>
                <a:schemeClr val="accent1"/>
              </a:solidFill>
              <a:effectLst/>
              <a:latin typeface="Arial" panose="020B0604020202020204" pitchFamily="34" charset="0"/>
            </a:endParaRPr>
          </a:p>
        </p:txBody>
      </p:sp>
      <p:sp>
        <p:nvSpPr>
          <p:cNvPr id="78" name="docshape5735">
            <a:extLst>
              <a:ext uri="{FF2B5EF4-FFF2-40B4-BE49-F238E27FC236}">
                <a16:creationId xmlns:a16="http://schemas.microsoft.com/office/drawing/2014/main" id="{E3C1D5E5-AC25-436C-9DEF-5B7E9D98A36B}"/>
              </a:ext>
            </a:extLst>
          </p:cNvPr>
          <p:cNvSpPr txBox="1">
            <a:spLocks noChangeArrowheads="1"/>
          </p:cNvSpPr>
          <p:nvPr/>
        </p:nvSpPr>
        <p:spPr bwMode="auto">
          <a:xfrm>
            <a:off x="7199673" y="526475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9" name="Line 22">
            <a:extLst>
              <a:ext uri="{FF2B5EF4-FFF2-40B4-BE49-F238E27FC236}">
                <a16:creationId xmlns:a16="http://schemas.microsoft.com/office/drawing/2014/main" id="{08FDA009-7829-42FA-8D03-A7B705EBFAFA}"/>
              </a:ext>
            </a:extLst>
          </p:cNvPr>
          <p:cNvSpPr>
            <a:spLocks noChangeShapeType="1"/>
          </p:cNvSpPr>
          <p:nvPr/>
        </p:nvSpPr>
        <p:spPr bwMode="auto">
          <a:xfrm flipV="1">
            <a:off x="3087131" y="4021691"/>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0" name="Line 22">
            <a:extLst>
              <a:ext uri="{FF2B5EF4-FFF2-40B4-BE49-F238E27FC236}">
                <a16:creationId xmlns:a16="http://schemas.microsoft.com/office/drawing/2014/main" id="{59752CEA-8598-4188-BDBF-428099BD3A79}"/>
              </a:ext>
            </a:extLst>
          </p:cNvPr>
          <p:cNvSpPr>
            <a:spLocks noChangeShapeType="1"/>
          </p:cNvSpPr>
          <p:nvPr/>
        </p:nvSpPr>
        <p:spPr bwMode="auto">
          <a:xfrm flipH="1" flipV="1">
            <a:off x="5179157" y="4033891"/>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1" name="Line 22">
            <a:extLst>
              <a:ext uri="{FF2B5EF4-FFF2-40B4-BE49-F238E27FC236}">
                <a16:creationId xmlns:a16="http://schemas.microsoft.com/office/drawing/2014/main" id="{AB495F27-8139-4644-A0A3-0C7491B1BA88}"/>
              </a:ext>
            </a:extLst>
          </p:cNvPr>
          <p:cNvSpPr>
            <a:spLocks noChangeShapeType="1"/>
          </p:cNvSpPr>
          <p:nvPr/>
        </p:nvSpPr>
        <p:spPr bwMode="auto">
          <a:xfrm flipH="1" flipV="1">
            <a:off x="6135129" y="4684656"/>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2" name="Line 22">
            <a:extLst>
              <a:ext uri="{FF2B5EF4-FFF2-40B4-BE49-F238E27FC236}">
                <a16:creationId xmlns:a16="http://schemas.microsoft.com/office/drawing/2014/main" id="{B149A6F4-456A-45BD-B28A-8D50CC48214E}"/>
              </a:ext>
            </a:extLst>
          </p:cNvPr>
          <p:cNvSpPr>
            <a:spLocks noChangeShapeType="1"/>
          </p:cNvSpPr>
          <p:nvPr/>
        </p:nvSpPr>
        <p:spPr bwMode="auto">
          <a:xfrm flipH="1" flipV="1">
            <a:off x="5603113" y="5558198"/>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3" name="Line 22">
            <a:extLst>
              <a:ext uri="{FF2B5EF4-FFF2-40B4-BE49-F238E27FC236}">
                <a16:creationId xmlns:a16="http://schemas.microsoft.com/office/drawing/2014/main" id="{95C85FDE-28D6-4B7B-B9F0-D6209A6374C0}"/>
              </a:ext>
            </a:extLst>
          </p:cNvPr>
          <p:cNvSpPr>
            <a:spLocks noChangeShapeType="1"/>
          </p:cNvSpPr>
          <p:nvPr/>
        </p:nvSpPr>
        <p:spPr bwMode="auto">
          <a:xfrm flipV="1">
            <a:off x="6952875" y="5584911"/>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84" name="Line 22">
            <a:extLst>
              <a:ext uri="{FF2B5EF4-FFF2-40B4-BE49-F238E27FC236}">
                <a16:creationId xmlns:a16="http://schemas.microsoft.com/office/drawing/2014/main" id="{209BC241-F661-4C53-B1E1-19F0BB5CC23B}"/>
              </a:ext>
            </a:extLst>
          </p:cNvPr>
          <p:cNvSpPr>
            <a:spLocks noChangeShapeType="1"/>
          </p:cNvSpPr>
          <p:nvPr/>
        </p:nvSpPr>
        <p:spPr bwMode="auto">
          <a:xfrm flipV="1">
            <a:off x="6553827" y="63067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85" name="docshape5731">
            <a:extLst>
              <a:ext uri="{FF2B5EF4-FFF2-40B4-BE49-F238E27FC236}">
                <a16:creationId xmlns:a16="http://schemas.microsoft.com/office/drawing/2014/main" id="{4C3BF665-0FE1-475C-89AA-1DFBF8F31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449" y="594316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6" name="docshape5731">
            <a:extLst>
              <a:ext uri="{FF2B5EF4-FFF2-40B4-BE49-F238E27FC236}">
                <a16:creationId xmlns:a16="http://schemas.microsoft.com/office/drawing/2014/main" id="{5E62362D-1735-425F-B8CC-6247F4196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87" y="526475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7" name="docshape5731">
            <a:extLst>
              <a:ext uri="{FF2B5EF4-FFF2-40B4-BE49-F238E27FC236}">
                <a16:creationId xmlns:a16="http://schemas.microsoft.com/office/drawing/2014/main" id="{F3036D29-EDE4-4C68-B528-8D3E65AA7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8" y="5843865"/>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88" name="docshape5735">
            <a:extLst>
              <a:ext uri="{FF2B5EF4-FFF2-40B4-BE49-F238E27FC236}">
                <a16:creationId xmlns:a16="http://schemas.microsoft.com/office/drawing/2014/main" id="{C57165BF-AF72-44FC-BEBF-EC9918164ADA}"/>
              </a:ext>
            </a:extLst>
          </p:cNvPr>
          <p:cNvSpPr txBox="1">
            <a:spLocks noChangeArrowheads="1"/>
          </p:cNvSpPr>
          <p:nvPr/>
        </p:nvSpPr>
        <p:spPr bwMode="auto">
          <a:xfrm>
            <a:off x="2750621" y="58745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89" name="docshape5735">
            <a:extLst>
              <a:ext uri="{FF2B5EF4-FFF2-40B4-BE49-F238E27FC236}">
                <a16:creationId xmlns:a16="http://schemas.microsoft.com/office/drawing/2014/main" id="{5F564925-9030-45D4-B2A4-C23D6B1A1676}"/>
              </a:ext>
            </a:extLst>
          </p:cNvPr>
          <p:cNvSpPr txBox="1">
            <a:spLocks noChangeArrowheads="1"/>
          </p:cNvSpPr>
          <p:nvPr/>
        </p:nvSpPr>
        <p:spPr bwMode="auto">
          <a:xfrm>
            <a:off x="2236660" y="53236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0" name="docshape5735">
            <a:extLst>
              <a:ext uri="{FF2B5EF4-FFF2-40B4-BE49-F238E27FC236}">
                <a16:creationId xmlns:a16="http://schemas.microsoft.com/office/drawing/2014/main" id="{D94383A4-BEF7-40D6-BAF1-441C188B74FC}"/>
              </a:ext>
            </a:extLst>
          </p:cNvPr>
          <p:cNvSpPr txBox="1">
            <a:spLocks noChangeArrowheads="1"/>
          </p:cNvSpPr>
          <p:nvPr/>
        </p:nvSpPr>
        <p:spPr bwMode="auto">
          <a:xfrm>
            <a:off x="1650967" y="600454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1" name="Line 22">
            <a:extLst>
              <a:ext uri="{FF2B5EF4-FFF2-40B4-BE49-F238E27FC236}">
                <a16:creationId xmlns:a16="http://schemas.microsoft.com/office/drawing/2014/main" id="{129D4B0B-9A5E-4235-B53A-DF6801192BC7}"/>
              </a:ext>
            </a:extLst>
          </p:cNvPr>
          <p:cNvSpPr>
            <a:spLocks noChangeShapeType="1"/>
          </p:cNvSpPr>
          <p:nvPr/>
        </p:nvSpPr>
        <p:spPr bwMode="auto">
          <a:xfrm flipH="1" flipV="1">
            <a:off x="2569913" y="5547173"/>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2" name="Line 22">
            <a:extLst>
              <a:ext uri="{FF2B5EF4-FFF2-40B4-BE49-F238E27FC236}">
                <a16:creationId xmlns:a16="http://schemas.microsoft.com/office/drawing/2014/main" id="{766EFB07-9A7F-4EE3-BCBE-90CF1EE5B8F1}"/>
              </a:ext>
            </a:extLst>
          </p:cNvPr>
          <p:cNvSpPr>
            <a:spLocks noChangeShapeType="1"/>
          </p:cNvSpPr>
          <p:nvPr/>
        </p:nvSpPr>
        <p:spPr bwMode="auto">
          <a:xfrm flipV="1">
            <a:off x="2006593" y="5584912"/>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3" name="Line 22">
            <a:extLst>
              <a:ext uri="{FF2B5EF4-FFF2-40B4-BE49-F238E27FC236}">
                <a16:creationId xmlns:a16="http://schemas.microsoft.com/office/drawing/2014/main" id="{12E4A11E-3724-49EE-BDF4-37F6798EB44C}"/>
              </a:ext>
            </a:extLst>
          </p:cNvPr>
          <p:cNvSpPr>
            <a:spLocks noChangeShapeType="1"/>
          </p:cNvSpPr>
          <p:nvPr/>
        </p:nvSpPr>
        <p:spPr bwMode="auto">
          <a:xfrm flipV="1">
            <a:off x="5470105" y="4797146"/>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94" name="docshape5731">
            <a:extLst>
              <a:ext uri="{FF2B5EF4-FFF2-40B4-BE49-F238E27FC236}">
                <a16:creationId xmlns:a16="http://schemas.microsoft.com/office/drawing/2014/main" id="{6FF03B1D-F392-44A9-BAEA-D7345D957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19" y="67375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95" name="docshape5735">
            <a:extLst>
              <a:ext uri="{FF2B5EF4-FFF2-40B4-BE49-F238E27FC236}">
                <a16:creationId xmlns:a16="http://schemas.microsoft.com/office/drawing/2014/main" id="{53AAEC9C-8DAB-4C94-85D4-42CE0C1D41FB}"/>
              </a:ext>
            </a:extLst>
          </p:cNvPr>
          <p:cNvSpPr txBox="1">
            <a:spLocks noChangeArrowheads="1"/>
          </p:cNvSpPr>
          <p:nvPr/>
        </p:nvSpPr>
        <p:spPr bwMode="auto">
          <a:xfrm>
            <a:off x="6482932" y="68476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96" name="docshape5731">
            <a:extLst>
              <a:ext uri="{FF2B5EF4-FFF2-40B4-BE49-F238E27FC236}">
                <a16:creationId xmlns:a16="http://schemas.microsoft.com/office/drawing/2014/main" id="{8F182E4D-94AA-4C1D-BD6C-038B3C4FA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413" y="64367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97" name="Line 22">
            <a:extLst>
              <a:ext uri="{FF2B5EF4-FFF2-40B4-BE49-F238E27FC236}">
                <a16:creationId xmlns:a16="http://schemas.microsoft.com/office/drawing/2014/main" id="{694D144D-FC84-4105-B4D9-3CE4CE7FCDB9}"/>
              </a:ext>
            </a:extLst>
          </p:cNvPr>
          <p:cNvSpPr>
            <a:spLocks noChangeShapeType="1"/>
          </p:cNvSpPr>
          <p:nvPr/>
        </p:nvSpPr>
        <p:spPr bwMode="auto">
          <a:xfrm flipH="1" flipV="1">
            <a:off x="3087130" y="61451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98" name="docshape5735">
            <a:extLst>
              <a:ext uri="{FF2B5EF4-FFF2-40B4-BE49-F238E27FC236}">
                <a16:creationId xmlns:a16="http://schemas.microsoft.com/office/drawing/2014/main" id="{50452CEC-B8DF-4AE6-B118-F7C7939D9B1D}"/>
              </a:ext>
            </a:extLst>
          </p:cNvPr>
          <p:cNvSpPr txBox="1">
            <a:spLocks noChangeArrowheads="1"/>
          </p:cNvSpPr>
          <p:nvPr/>
        </p:nvSpPr>
        <p:spPr bwMode="auto">
          <a:xfrm>
            <a:off x="3323335" y="65032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99" name="Line 22">
            <a:extLst>
              <a:ext uri="{FF2B5EF4-FFF2-40B4-BE49-F238E27FC236}">
                <a16:creationId xmlns:a16="http://schemas.microsoft.com/office/drawing/2014/main" id="{DE10FAC1-3063-4377-AC9C-E0BC1AAEA7E2}"/>
              </a:ext>
            </a:extLst>
          </p:cNvPr>
          <p:cNvSpPr>
            <a:spLocks noChangeShapeType="1"/>
          </p:cNvSpPr>
          <p:nvPr/>
        </p:nvSpPr>
        <p:spPr bwMode="auto">
          <a:xfrm flipV="1">
            <a:off x="5372727" y="61543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00" name="docshape5731">
            <a:extLst>
              <a:ext uri="{FF2B5EF4-FFF2-40B4-BE49-F238E27FC236}">
                <a16:creationId xmlns:a16="http://schemas.microsoft.com/office/drawing/2014/main" id="{18C5DFA5-00F1-4FB7-8BCB-4BC397426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319" y="65851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01" name="docshape5735">
            <a:extLst>
              <a:ext uri="{FF2B5EF4-FFF2-40B4-BE49-F238E27FC236}">
                <a16:creationId xmlns:a16="http://schemas.microsoft.com/office/drawing/2014/main" id="{35AC16B2-BD9F-470F-BA94-04D12A5AEC83}"/>
              </a:ext>
            </a:extLst>
          </p:cNvPr>
          <p:cNvSpPr txBox="1">
            <a:spLocks noChangeArrowheads="1"/>
          </p:cNvSpPr>
          <p:nvPr/>
        </p:nvSpPr>
        <p:spPr bwMode="auto">
          <a:xfrm>
            <a:off x="5301832" y="66952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02" name="docshape5731">
            <a:extLst>
              <a:ext uri="{FF2B5EF4-FFF2-40B4-BE49-F238E27FC236}">
                <a16:creationId xmlns:a16="http://schemas.microsoft.com/office/drawing/2014/main" id="{1A639BDF-9192-468E-B17F-87496698E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13" y="58652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03" name="Line 22">
            <a:extLst>
              <a:ext uri="{FF2B5EF4-FFF2-40B4-BE49-F238E27FC236}">
                <a16:creationId xmlns:a16="http://schemas.microsoft.com/office/drawing/2014/main" id="{62C49D96-EADA-47AE-952A-5004F8481DA2}"/>
              </a:ext>
            </a:extLst>
          </p:cNvPr>
          <p:cNvSpPr>
            <a:spLocks noChangeShapeType="1"/>
          </p:cNvSpPr>
          <p:nvPr/>
        </p:nvSpPr>
        <p:spPr bwMode="auto">
          <a:xfrm flipH="1" flipV="1">
            <a:off x="7519430" y="55736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04" name="docshape5735">
            <a:extLst>
              <a:ext uri="{FF2B5EF4-FFF2-40B4-BE49-F238E27FC236}">
                <a16:creationId xmlns:a16="http://schemas.microsoft.com/office/drawing/2014/main" id="{C86D876A-3869-47AC-B210-E7784BD759BC}"/>
              </a:ext>
            </a:extLst>
          </p:cNvPr>
          <p:cNvSpPr txBox="1">
            <a:spLocks noChangeArrowheads="1"/>
          </p:cNvSpPr>
          <p:nvPr/>
        </p:nvSpPr>
        <p:spPr bwMode="auto">
          <a:xfrm>
            <a:off x="7755635" y="59317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6" name="ZoneTexte 105">
            <a:extLst>
              <a:ext uri="{FF2B5EF4-FFF2-40B4-BE49-F238E27FC236}">
                <a16:creationId xmlns:a16="http://schemas.microsoft.com/office/drawing/2014/main" id="{4EE85C4C-E2CA-4876-A2D5-5DE7ACCAB68E}"/>
              </a:ext>
            </a:extLst>
          </p:cNvPr>
          <p:cNvSpPr txBox="1"/>
          <p:nvPr/>
        </p:nvSpPr>
        <p:spPr>
          <a:xfrm>
            <a:off x="6806936" y="6807518"/>
            <a:ext cx="1546863" cy="738664"/>
          </a:xfrm>
          <a:prstGeom prst="rect">
            <a:avLst/>
          </a:prstGeom>
          <a:noFill/>
        </p:spPr>
        <p:txBody>
          <a:bodyPr wrap="square" rtlCol="0">
            <a:spAutoFit/>
          </a:bodyPr>
          <a:lstStyle/>
          <a:p>
            <a:r>
              <a:rPr lang="fr-FR" sz="1400" b="1" dirty="0">
                <a:solidFill>
                  <a:schemeClr val="accent1"/>
                </a:solidFill>
              </a:rPr>
              <a:t>Le plus proche successeur de 66</a:t>
            </a:r>
          </a:p>
        </p:txBody>
      </p:sp>
      <p:sp>
        <p:nvSpPr>
          <p:cNvPr id="49" name="Signe de multiplication 48">
            <a:extLst>
              <a:ext uri="{FF2B5EF4-FFF2-40B4-BE49-F238E27FC236}">
                <a16:creationId xmlns:a16="http://schemas.microsoft.com/office/drawing/2014/main" id="{10B66E21-DE32-4597-9E9C-45D2AFD4895B}"/>
              </a:ext>
            </a:extLst>
          </p:cNvPr>
          <p:cNvSpPr/>
          <p:nvPr/>
        </p:nvSpPr>
        <p:spPr>
          <a:xfrm>
            <a:off x="6289153" y="6616808"/>
            <a:ext cx="720672" cy="738599"/>
          </a:xfrm>
          <a:prstGeom prst="mathMultiply">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7866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200" b="1" spc="-1" dirty="0">
                <a:solidFill>
                  <a:srgbClr val="000000"/>
                </a:solidFill>
              </a:rPr>
              <a:t>Cas 3: Suppression d'un nœud avec deux fils</a:t>
            </a:r>
          </a:p>
          <a:p>
            <a:pPr marL="393750" indent="-285750" algn="just">
              <a:spcBef>
                <a:spcPts val="938"/>
              </a:spcBef>
              <a:buSzPct val="100000"/>
              <a:buFont typeface="Arial" panose="020B0604020202020204" pitchFamily="34" charset="0"/>
              <a:buChar char="•"/>
            </a:pPr>
            <a:r>
              <a:rPr lang="fr-FR" sz="2400" spc="-1" dirty="0">
                <a:solidFill>
                  <a:srgbClr val="000000"/>
                </a:solidFill>
              </a:rPr>
              <a:t>Etape 1 </a:t>
            </a:r>
            <a:r>
              <a:rPr lang="fr-FR" sz="2400" spc="-1" dirty="0">
                <a:solidFill>
                  <a:srgbClr val="000000"/>
                </a:solidFill>
                <a:sym typeface="Wingdings" panose="05000000000000000000" pitchFamily="2" charset="2"/>
              </a:rPr>
              <a:t> Cas B: On échange le nœud à supprimer avec </a:t>
            </a:r>
            <a:r>
              <a:rPr lang="fr-FR" sz="2400" b="1" spc="-1" dirty="0">
                <a:solidFill>
                  <a:srgbClr val="000000"/>
                </a:solidFill>
                <a:sym typeface="Wingdings" panose="05000000000000000000" pitchFamily="2" charset="2"/>
              </a:rPr>
              <a:t>son prédécesseur le plus proche </a:t>
            </a:r>
            <a:r>
              <a:rPr lang="fr-FR" sz="2400" spc="-1" dirty="0">
                <a:solidFill>
                  <a:srgbClr val="000000"/>
                </a:solidFill>
                <a:sym typeface="Wingdings" panose="05000000000000000000" pitchFamily="2" charset="2"/>
              </a:rPr>
              <a:t>(le nœud le plus à droite ou le plus grand du sous-arbre gauche)</a:t>
            </a:r>
          </a:p>
          <a:p>
            <a:pPr marL="850950" lvl="1"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Racine: 50</a:t>
            </a:r>
          </a:p>
          <a:p>
            <a:pPr marL="850950" lvl="1"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La plus grande valeur : 56</a:t>
            </a:r>
            <a:endParaRPr lang="fr-FR" sz="2400" spc="-1" dirty="0">
              <a:solidFill>
                <a:srgbClr val="000000"/>
              </a:solidFill>
            </a:endParaRPr>
          </a:p>
          <a:p>
            <a:pPr marL="908100" lvl="1" indent="-342900">
              <a:spcBef>
                <a:spcPts val="938"/>
              </a:spcBef>
              <a:buSzPct val="100000"/>
              <a:buFont typeface="+mj-lt"/>
              <a:buAutoNum type="arabicPeriod"/>
            </a:pP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49" name="Ellipse 48">
            <a:extLst>
              <a:ext uri="{FF2B5EF4-FFF2-40B4-BE49-F238E27FC236}">
                <a16:creationId xmlns:a16="http://schemas.microsoft.com/office/drawing/2014/main" id="{7B54A34A-8884-4E78-94A6-96A7B6EC37E8}"/>
              </a:ext>
            </a:extLst>
          </p:cNvPr>
          <p:cNvSpPr/>
          <p:nvPr/>
        </p:nvSpPr>
        <p:spPr>
          <a:xfrm>
            <a:off x="5609552" y="5819387"/>
            <a:ext cx="569205" cy="471907"/>
          </a:xfrm>
          <a:prstGeom prst="ellipse">
            <a:avLst/>
          </a:prstGeom>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1" name="Ellipse 50">
            <a:extLst>
              <a:ext uri="{FF2B5EF4-FFF2-40B4-BE49-F238E27FC236}">
                <a16:creationId xmlns:a16="http://schemas.microsoft.com/office/drawing/2014/main" id="{C019F480-47E2-4E9A-AAEA-87ABE82C214B}"/>
              </a:ext>
            </a:extLst>
          </p:cNvPr>
          <p:cNvSpPr/>
          <p:nvPr/>
        </p:nvSpPr>
        <p:spPr>
          <a:xfrm>
            <a:off x="5621792" y="4446186"/>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2" name="Line 22">
            <a:extLst>
              <a:ext uri="{FF2B5EF4-FFF2-40B4-BE49-F238E27FC236}">
                <a16:creationId xmlns:a16="http://schemas.microsoft.com/office/drawing/2014/main" id="{6E6EDD02-EDA0-451F-838C-871EBB4D4110}"/>
              </a:ext>
            </a:extLst>
          </p:cNvPr>
          <p:cNvSpPr>
            <a:spLocks noChangeShapeType="1"/>
          </p:cNvSpPr>
          <p:nvPr/>
        </p:nvSpPr>
        <p:spPr bwMode="auto">
          <a:xfrm flipV="1">
            <a:off x="2553521" y="4723982"/>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53" name="docshape5731">
            <a:extLst>
              <a:ext uri="{FF2B5EF4-FFF2-40B4-BE49-F238E27FC236}">
                <a16:creationId xmlns:a16="http://schemas.microsoft.com/office/drawing/2014/main" id="{8AC3E4E5-0CE9-4616-AF66-B4C5F0063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967" y="44954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4" name="docshape5731">
            <a:extLst>
              <a:ext uri="{FF2B5EF4-FFF2-40B4-BE49-F238E27FC236}">
                <a16:creationId xmlns:a16="http://schemas.microsoft.com/office/drawing/2014/main" id="{832BF02A-1C64-473E-91CB-D5B9D6C54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62" y="377983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5" name="docshape5731">
            <a:extLst>
              <a:ext uri="{FF2B5EF4-FFF2-40B4-BE49-F238E27FC236}">
                <a16:creationId xmlns:a16="http://schemas.microsoft.com/office/drawing/2014/main" id="{2983F291-5332-4FAC-932D-B8E852FD1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7" y="44857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6" name="docshape5731">
            <a:extLst>
              <a:ext uri="{FF2B5EF4-FFF2-40B4-BE49-F238E27FC236}">
                <a16:creationId xmlns:a16="http://schemas.microsoft.com/office/drawing/2014/main" id="{33488AA8-2438-41A1-9026-31D30A092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87" y="527577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7" name="docshape5731">
            <a:extLst>
              <a:ext uri="{FF2B5EF4-FFF2-40B4-BE49-F238E27FC236}">
                <a16:creationId xmlns:a16="http://schemas.microsoft.com/office/drawing/2014/main" id="{8FB81672-00AB-4CD5-B289-BB64268A3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78" y="58548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8" name="docshape5731">
            <a:extLst>
              <a:ext uri="{FF2B5EF4-FFF2-40B4-BE49-F238E27FC236}">
                <a16:creationId xmlns:a16="http://schemas.microsoft.com/office/drawing/2014/main" id="{CF6F08B6-2042-4063-BF87-06E70C6F7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830" y="60025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9" name="docshape5731">
            <a:extLst>
              <a:ext uri="{FF2B5EF4-FFF2-40B4-BE49-F238E27FC236}">
                <a16:creationId xmlns:a16="http://schemas.microsoft.com/office/drawing/2014/main" id="{623D2E10-77AB-470A-869B-966EB9F81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160" y="521811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60" name="Line 20">
            <a:extLst>
              <a:ext uri="{FF2B5EF4-FFF2-40B4-BE49-F238E27FC236}">
                <a16:creationId xmlns:a16="http://schemas.microsoft.com/office/drawing/2014/main" id="{033C67CA-A243-476D-881C-AAD1EA868C09}"/>
              </a:ext>
            </a:extLst>
          </p:cNvPr>
          <p:cNvSpPr>
            <a:spLocks noChangeShapeType="1"/>
          </p:cNvSpPr>
          <p:nvPr/>
        </p:nvSpPr>
        <p:spPr bwMode="auto">
          <a:xfrm>
            <a:off x="5891346" y="46346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05" name="docshape5735">
            <a:extLst>
              <a:ext uri="{FF2B5EF4-FFF2-40B4-BE49-F238E27FC236}">
                <a16:creationId xmlns:a16="http://schemas.microsoft.com/office/drawing/2014/main" id="{B64A9A62-FBD8-4222-887C-43B3F6EFE6AF}"/>
              </a:ext>
            </a:extLst>
          </p:cNvPr>
          <p:cNvSpPr txBox="1">
            <a:spLocks noChangeArrowheads="1"/>
          </p:cNvSpPr>
          <p:nvPr/>
        </p:nvSpPr>
        <p:spPr bwMode="auto">
          <a:xfrm>
            <a:off x="2931667" y="454632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7" name="docshape5742">
            <a:extLst>
              <a:ext uri="{FF2B5EF4-FFF2-40B4-BE49-F238E27FC236}">
                <a16:creationId xmlns:a16="http://schemas.microsoft.com/office/drawing/2014/main" id="{678701A4-D926-4C54-B1DE-E2F3EC14D9F4}"/>
              </a:ext>
            </a:extLst>
          </p:cNvPr>
          <p:cNvSpPr txBox="1">
            <a:spLocks noChangeArrowheads="1"/>
          </p:cNvSpPr>
          <p:nvPr/>
        </p:nvSpPr>
        <p:spPr bwMode="auto">
          <a:xfrm>
            <a:off x="6889376" y="6046598"/>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8" name="docshape5735">
            <a:extLst>
              <a:ext uri="{FF2B5EF4-FFF2-40B4-BE49-F238E27FC236}">
                <a16:creationId xmlns:a16="http://schemas.microsoft.com/office/drawing/2014/main" id="{329A0137-C5D7-4D77-872F-BE11FDDE3312}"/>
              </a:ext>
            </a:extLst>
          </p:cNvPr>
          <p:cNvSpPr txBox="1">
            <a:spLocks noChangeArrowheads="1"/>
          </p:cNvSpPr>
          <p:nvPr/>
        </p:nvSpPr>
        <p:spPr bwMode="auto">
          <a:xfrm>
            <a:off x="4785658" y="38286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9" name="docshape5735">
            <a:extLst>
              <a:ext uri="{FF2B5EF4-FFF2-40B4-BE49-F238E27FC236}">
                <a16:creationId xmlns:a16="http://schemas.microsoft.com/office/drawing/2014/main" id="{18AFA736-0128-43A7-BAC0-5C51500E3E00}"/>
              </a:ext>
            </a:extLst>
          </p:cNvPr>
          <p:cNvSpPr txBox="1">
            <a:spLocks noChangeArrowheads="1"/>
          </p:cNvSpPr>
          <p:nvPr/>
        </p:nvSpPr>
        <p:spPr bwMode="auto">
          <a:xfrm>
            <a:off x="5761543" y="59077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0" name="docshape5735">
            <a:extLst>
              <a:ext uri="{FF2B5EF4-FFF2-40B4-BE49-F238E27FC236}">
                <a16:creationId xmlns:a16="http://schemas.microsoft.com/office/drawing/2014/main" id="{B0D2E5EA-84B2-45AC-8B4B-D1680F491AC7}"/>
              </a:ext>
            </a:extLst>
          </p:cNvPr>
          <p:cNvSpPr txBox="1">
            <a:spLocks noChangeArrowheads="1"/>
          </p:cNvSpPr>
          <p:nvPr/>
        </p:nvSpPr>
        <p:spPr bwMode="auto">
          <a:xfrm>
            <a:off x="5269860" y="533464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1" name="docshape5735">
            <a:extLst>
              <a:ext uri="{FF2B5EF4-FFF2-40B4-BE49-F238E27FC236}">
                <a16:creationId xmlns:a16="http://schemas.microsoft.com/office/drawing/2014/main" id="{1655C3A8-BD0D-4270-87CE-00DE7E56C395}"/>
              </a:ext>
            </a:extLst>
          </p:cNvPr>
          <p:cNvSpPr txBox="1">
            <a:spLocks noChangeArrowheads="1"/>
          </p:cNvSpPr>
          <p:nvPr/>
        </p:nvSpPr>
        <p:spPr bwMode="auto">
          <a:xfrm>
            <a:off x="5768480" y="45750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2" name="docshape5735">
            <a:extLst>
              <a:ext uri="{FF2B5EF4-FFF2-40B4-BE49-F238E27FC236}">
                <a16:creationId xmlns:a16="http://schemas.microsoft.com/office/drawing/2014/main" id="{90B77E87-5A37-47FB-BDBE-042C6402552B}"/>
              </a:ext>
            </a:extLst>
          </p:cNvPr>
          <p:cNvSpPr txBox="1">
            <a:spLocks noChangeArrowheads="1"/>
          </p:cNvSpPr>
          <p:nvPr/>
        </p:nvSpPr>
        <p:spPr bwMode="auto">
          <a:xfrm>
            <a:off x="7199673" y="526475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3" name="Line 22">
            <a:extLst>
              <a:ext uri="{FF2B5EF4-FFF2-40B4-BE49-F238E27FC236}">
                <a16:creationId xmlns:a16="http://schemas.microsoft.com/office/drawing/2014/main" id="{25D63102-A412-4512-8E74-2CEC584C02AD}"/>
              </a:ext>
            </a:extLst>
          </p:cNvPr>
          <p:cNvSpPr>
            <a:spLocks noChangeShapeType="1"/>
          </p:cNvSpPr>
          <p:nvPr/>
        </p:nvSpPr>
        <p:spPr bwMode="auto">
          <a:xfrm flipV="1">
            <a:off x="3087131" y="4021691"/>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4" name="Line 22">
            <a:extLst>
              <a:ext uri="{FF2B5EF4-FFF2-40B4-BE49-F238E27FC236}">
                <a16:creationId xmlns:a16="http://schemas.microsoft.com/office/drawing/2014/main" id="{0B7CB912-5C96-4765-8356-65CB302EECD3}"/>
              </a:ext>
            </a:extLst>
          </p:cNvPr>
          <p:cNvSpPr>
            <a:spLocks noChangeShapeType="1"/>
          </p:cNvSpPr>
          <p:nvPr/>
        </p:nvSpPr>
        <p:spPr bwMode="auto">
          <a:xfrm flipH="1" flipV="1">
            <a:off x="5179157" y="4033891"/>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5" name="Line 22">
            <a:extLst>
              <a:ext uri="{FF2B5EF4-FFF2-40B4-BE49-F238E27FC236}">
                <a16:creationId xmlns:a16="http://schemas.microsoft.com/office/drawing/2014/main" id="{5F1A198D-BF51-4877-9F4E-C82EFF457A08}"/>
              </a:ext>
            </a:extLst>
          </p:cNvPr>
          <p:cNvSpPr>
            <a:spLocks noChangeShapeType="1"/>
          </p:cNvSpPr>
          <p:nvPr/>
        </p:nvSpPr>
        <p:spPr bwMode="auto">
          <a:xfrm flipH="1" flipV="1">
            <a:off x="6135129" y="4684656"/>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6" name="Line 22">
            <a:extLst>
              <a:ext uri="{FF2B5EF4-FFF2-40B4-BE49-F238E27FC236}">
                <a16:creationId xmlns:a16="http://schemas.microsoft.com/office/drawing/2014/main" id="{71E1FFD1-B99B-459C-9B25-3FE590BA69D1}"/>
              </a:ext>
            </a:extLst>
          </p:cNvPr>
          <p:cNvSpPr>
            <a:spLocks noChangeShapeType="1"/>
          </p:cNvSpPr>
          <p:nvPr/>
        </p:nvSpPr>
        <p:spPr bwMode="auto">
          <a:xfrm flipH="1" flipV="1">
            <a:off x="5603113" y="5558198"/>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7" name="Line 22">
            <a:extLst>
              <a:ext uri="{FF2B5EF4-FFF2-40B4-BE49-F238E27FC236}">
                <a16:creationId xmlns:a16="http://schemas.microsoft.com/office/drawing/2014/main" id="{09267080-6CE7-4718-AD57-91DA5E51A95A}"/>
              </a:ext>
            </a:extLst>
          </p:cNvPr>
          <p:cNvSpPr>
            <a:spLocks noChangeShapeType="1"/>
          </p:cNvSpPr>
          <p:nvPr/>
        </p:nvSpPr>
        <p:spPr bwMode="auto">
          <a:xfrm flipV="1">
            <a:off x="6952875" y="5584911"/>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8" name="Line 22">
            <a:extLst>
              <a:ext uri="{FF2B5EF4-FFF2-40B4-BE49-F238E27FC236}">
                <a16:creationId xmlns:a16="http://schemas.microsoft.com/office/drawing/2014/main" id="{063B2B41-191B-4E63-817F-9779EBE53FD8}"/>
              </a:ext>
            </a:extLst>
          </p:cNvPr>
          <p:cNvSpPr>
            <a:spLocks noChangeShapeType="1"/>
          </p:cNvSpPr>
          <p:nvPr/>
        </p:nvSpPr>
        <p:spPr bwMode="auto">
          <a:xfrm flipV="1">
            <a:off x="6553827" y="63067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19" name="docshape5731">
            <a:extLst>
              <a:ext uri="{FF2B5EF4-FFF2-40B4-BE49-F238E27FC236}">
                <a16:creationId xmlns:a16="http://schemas.microsoft.com/office/drawing/2014/main" id="{025E81BE-BDE2-470A-9200-9A7BD65FA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449" y="594316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0" name="docshape5731">
            <a:extLst>
              <a:ext uri="{FF2B5EF4-FFF2-40B4-BE49-F238E27FC236}">
                <a16:creationId xmlns:a16="http://schemas.microsoft.com/office/drawing/2014/main" id="{4DAD8703-A825-4CDE-8DFE-DFBA1A10A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87" y="526475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1" name="docshape5731">
            <a:extLst>
              <a:ext uri="{FF2B5EF4-FFF2-40B4-BE49-F238E27FC236}">
                <a16:creationId xmlns:a16="http://schemas.microsoft.com/office/drawing/2014/main" id="{7AAD3B0F-244E-4085-B9A7-AFA5A6E71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8" y="5843865"/>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22" name="docshape5735">
            <a:extLst>
              <a:ext uri="{FF2B5EF4-FFF2-40B4-BE49-F238E27FC236}">
                <a16:creationId xmlns:a16="http://schemas.microsoft.com/office/drawing/2014/main" id="{2E36CF0D-2EC5-477A-8060-AC19359241E6}"/>
              </a:ext>
            </a:extLst>
          </p:cNvPr>
          <p:cNvSpPr txBox="1">
            <a:spLocks noChangeArrowheads="1"/>
          </p:cNvSpPr>
          <p:nvPr/>
        </p:nvSpPr>
        <p:spPr bwMode="auto">
          <a:xfrm>
            <a:off x="2750621" y="58745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3" name="docshape5735">
            <a:extLst>
              <a:ext uri="{FF2B5EF4-FFF2-40B4-BE49-F238E27FC236}">
                <a16:creationId xmlns:a16="http://schemas.microsoft.com/office/drawing/2014/main" id="{0F488B39-8FBB-40F6-A762-C1AD83D328FF}"/>
              </a:ext>
            </a:extLst>
          </p:cNvPr>
          <p:cNvSpPr txBox="1">
            <a:spLocks noChangeArrowheads="1"/>
          </p:cNvSpPr>
          <p:nvPr/>
        </p:nvSpPr>
        <p:spPr bwMode="auto">
          <a:xfrm>
            <a:off x="2236660" y="53236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4" name="docshape5735">
            <a:extLst>
              <a:ext uri="{FF2B5EF4-FFF2-40B4-BE49-F238E27FC236}">
                <a16:creationId xmlns:a16="http://schemas.microsoft.com/office/drawing/2014/main" id="{44D6DDF3-E69F-42B4-ACD3-EB47495F6A3D}"/>
              </a:ext>
            </a:extLst>
          </p:cNvPr>
          <p:cNvSpPr txBox="1">
            <a:spLocks noChangeArrowheads="1"/>
          </p:cNvSpPr>
          <p:nvPr/>
        </p:nvSpPr>
        <p:spPr bwMode="auto">
          <a:xfrm>
            <a:off x="1650967" y="600454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5" name="Line 22">
            <a:extLst>
              <a:ext uri="{FF2B5EF4-FFF2-40B4-BE49-F238E27FC236}">
                <a16:creationId xmlns:a16="http://schemas.microsoft.com/office/drawing/2014/main" id="{0C60CC69-D470-45DB-8A69-9924E35801A7}"/>
              </a:ext>
            </a:extLst>
          </p:cNvPr>
          <p:cNvSpPr>
            <a:spLocks noChangeShapeType="1"/>
          </p:cNvSpPr>
          <p:nvPr/>
        </p:nvSpPr>
        <p:spPr bwMode="auto">
          <a:xfrm flipH="1" flipV="1">
            <a:off x="2569913" y="5547173"/>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26" name="Line 22">
            <a:extLst>
              <a:ext uri="{FF2B5EF4-FFF2-40B4-BE49-F238E27FC236}">
                <a16:creationId xmlns:a16="http://schemas.microsoft.com/office/drawing/2014/main" id="{F945630D-FA0F-4DA5-886A-E6048DD34272}"/>
              </a:ext>
            </a:extLst>
          </p:cNvPr>
          <p:cNvSpPr>
            <a:spLocks noChangeShapeType="1"/>
          </p:cNvSpPr>
          <p:nvPr/>
        </p:nvSpPr>
        <p:spPr bwMode="auto">
          <a:xfrm flipV="1">
            <a:off x="2006593" y="5584912"/>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27" name="Line 22">
            <a:extLst>
              <a:ext uri="{FF2B5EF4-FFF2-40B4-BE49-F238E27FC236}">
                <a16:creationId xmlns:a16="http://schemas.microsoft.com/office/drawing/2014/main" id="{B88781F0-161F-45C7-A0FF-6641FECCECF6}"/>
              </a:ext>
            </a:extLst>
          </p:cNvPr>
          <p:cNvSpPr>
            <a:spLocks noChangeShapeType="1"/>
          </p:cNvSpPr>
          <p:nvPr/>
        </p:nvSpPr>
        <p:spPr bwMode="auto">
          <a:xfrm flipV="1">
            <a:off x="5470105" y="4797146"/>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128" name="docshape5731">
            <a:extLst>
              <a:ext uri="{FF2B5EF4-FFF2-40B4-BE49-F238E27FC236}">
                <a16:creationId xmlns:a16="http://schemas.microsoft.com/office/drawing/2014/main" id="{11D25C75-82FC-4EED-B42F-1178912E1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19" y="67375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29" name="docshape5735">
            <a:extLst>
              <a:ext uri="{FF2B5EF4-FFF2-40B4-BE49-F238E27FC236}">
                <a16:creationId xmlns:a16="http://schemas.microsoft.com/office/drawing/2014/main" id="{77E0C67B-FCA0-4662-A37F-CB7271F467EB}"/>
              </a:ext>
            </a:extLst>
          </p:cNvPr>
          <p:cNvSpPr txBox="1">
            <a:spLocks noChangeArrowheads="1"/>
          </p:cNvSpPr>
          <p:nvPr/>
        </p:nvSpPr>
        <p:spPr bwMode="auto">
          <a:xfrm>
            <a:off x="6482932" y="68476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30" name="docshape5731">
            <a:extLst>
              <a:ext uri="{FF2B5EF4-FFF2-40B4-BE49-F238E27FC236}">
                <a16:creationId xmlns:a16="http://schemas.microsoft.com/office/drawing/2014/main" id="{E3624DA9-C594-4D11-8E27-B868DC32C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413" y="64367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1" name="Line 22">
            <a:extLst>
              <a:ext uri="{FF2B5EF4-FFF2-40B4-BE49-F238E27FC236}">
                <a16:creationId xmlns:a16="http://schemas.microsoft.com/office/drawing/2014/main" id="{9F707F31-A86C-4341-A063-8DC92F5EE7CE}"/>
              </a:ext>
            </a:extLst>
          </p:cNvPr>
          <p:cNvSpPr>
            <a:spLocks noChangeShapeType="1"/>
          </p:cNvSpPr>
          <p:nvPr/>
        </p:nvSpPr>
        <p:spPr bwMode="auto">
          <a:xfrm flipH="1" flipV="1">
            <a:off x="3087130" y="61451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32" name="docshape5735">
            <a:extLst>
              <a:ext uri="{FF2B5EF4-FFF2-40B4-BE49-F238E27FC236}">
                <a16:creationId xmlns:a16="http://schemas.microsoft.com/office/drawing/2014/main" id="{A914718F-ADCD-4915-B488-37716C25C5AB}"/>
              </a:ext>
            </a:extLst>
          </p:cNvPr>
          <p:cNvSpPr txBox="1">
            <a:spLocks noChangeArrowheads="1"/>
          </p:cNvSpPr>
          <p:nvPr/>
        </p:nvSpPr>
        <p:spPr bwMode="auto">
          <a:xfrm>
            <a:off x="3323335" y="65032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33" name="Line 22">
            <a:extLst>
              <a:ext uri="{FF2B5EF4-FFF2-40B4-BE49-F238E27FC236}">
                <a16:creationId xmlns:a16="http://schemas.microsoft.com/office/drawing/2014/main" id="{8564B362-3CCE-4E94-AB40-E7719598DEE8}"/>
              </a:ext>
            </a:extLst>
          </p:cNvPr>
          <p:cNvSpPr>
            <a:spLocks noChangeShapeType="1"/>
          </p:cNvSpPr>
          <p:nvPr/>
        </p:nvSpPr>
        <p:spPr bwMode="auto">
          <a:xfrm flipV="1">
            <a:off x="5372727" y="61543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34" name="docshape5731">
            <a:extLst>
              <a:ext uri="{FF2B5EF4-FFF2-40B4-BE49-F238E27FC236}">
                <a16:creationId xmlns:a16="http://schemas.microsoft.com/office/drawing/2014/main" id="{E0A1DCA0-4A7B-44C1-A87B-83BD4878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319" y="65851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5" name="docshape5735">
            <a:extLst>
              <a:ext uri="{FF2B5EF4-FFF2-40B4-BE49-F238E27FC236}">
                <a16:creationId xmlns:a16="http://schemas.microsoft.com/office/drawing/2014/main" id="{B6BBA67F-DFB3-476E-A368-393F7879F92C}"/>
              </a:ext>
            </a:extLst>
          </p:cNvPr>
          <p:cNvSpPr txBox="1">
            <a:spLocks noChangeArrowheads="1"/>
          </p:cNvSpPr>
          <p:nvPr/>
        </p:nvSpPr>
        <p:spPr bwMode="auto">
          <a:xfrm>
            <a:off x="5301832" y="66952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36" name="docshape5731">
            <a:extLst>
              <a:ext uri="{FF2B5EF4-FFF2-40B4-BE49-F238E27FC236}">
                <a16:creationId xmlns:a16="http://schemas.microsoft.com/office/drawing/2014/main" id="{1E1F22C1-FB05-424A-88AB-9903FD859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13" y="58652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7" name="Line 22">
            <a:extLst>
              <a:ext uri="{FF2B5EF4-FFF2-40B4-BE49-F238E27FC236}">
                <a16:creationId xmlns:a16="http://schemas.microsoft.com/office/drawing/2014/main" id="{9A2B1551-129A-4073-9BFB-D5C72D9E0807}"/>
              </a:ext>
            </a:extLst>
          </p:cNvPr>
          <p:cNvSpPr>
            <a:spLocks noChangeShapeType="1"/>
          </p:cNvSpPr>
          <p:nvPr/>
        </p:nvSpPr>
        <p:spPr bwMode="auto">
          <a:xfrm flipH="1" flipV="1">
            <a:off x="7519430" y="55736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38" name="docshape5735">
            <a:extLst>
              <a:ext uri="{FF2B5EF4-FFF2-40B4-BE49-F238E27FC236}">
                <a16:creationId xmlns:a16="http://schemas.microsoft.com/office/drawing/2014/main" id="{2FB88BF9-04EE-4241-8E0F-B9F2E82C7F2D}"/>
              </a:ext>
            </a:extLst>
          </p:cNvPr>
          <p:cNvSpPr txBox="1">
            <a:spLocks noChangeArrowheads="1"/>
          </p:cNvSpPr>
          <p:nvPr/>
        </p:nvSpPr>
        <p:spPr bwMode="auto">
          <a:xfrm>
            <a:off x="7755635" y="59317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39" name="ZoneTexte 138">
            <a:extLst>
              <a:ext uri="{FF2B5EF4-FFF2-40B4-BE49-F238E27FC236}">
                <a16:creationId xmlns:a16="http://schemas.microsoft.com/office/drawing/2014/main" id="{238D9BAA-25F3-4196-B5BE-1404D461CC70}"/>
              </a:ext>
            </a:extLst>
          </p:cNvPr>
          <p:cNvSpPr txBox="1"/>
          <p:nvPr/>
        </p:nvSpPr>
        <p:spPr>
          <a:xfrm>
            <a:off x="4127081" y="5814557"/>
            <a:ext cx="1546863" cy="738664"/>
          </a:xfrm>
          <a:prstGeom prst="rect">
            <a:avLst/>
          </a:prstGeom>
          <a:noFill/>
        </p:spPr>
        <p:txBody>
          <a:bodyPr wrap="square" rtlCol="0">
            <a:spAutoFit/>
          </a:bodyPr>
          <a:lstStyle/>
          <a:p>
            <a:r>
              <a:rPr lang="fr-FR" sz="1400" b="1" dirty="0">
                <a:solidFill>
                  <a:srgbClr val="92D050"/>
                </a:solidFill>
              </a:rPr>
              <a:t>Le plus proche prédécesseur de 66</a:t>
            </a:r>
          </a:p>
        </p:txBody>
      </p:sp>
    </p:spTree>
    <p:extLst>
      <p:ext uri="{BB962C8B-B14F-4D97-AF65-F5344CB8AC3E}">
        <p14:creationId xmlns:p14="http://schemas.microsoft.com/office/powerpoint/2010/main" val="3322003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r>
              <a:rPr lang="fr-FR" sz="3200" b="1" spc="-1" dirty="0">
                <a:solidFill>
                  <a:srgbClr val="000000"/>
                </a:solidFill>
              </a:rPr>
              <a:t>Cas 3: Suppression d'un nœud avec deux fils</a:t>
            </a:r>
          </a:p>
          <a:p>
            <a:pPr marL="393750" indent="-285750" algn="just">
              <a:spcBef>
                <a:spcPts val="938"/>
              </a:spcBef>
              <a:buSzPct val="100000"/>
              <a:buFont typeface="Arial" panose="020B0604020202020204" pitchFamily="34" charset="0"/>
              <a:buChar char="•"/>
            </a:pPr>
            <a:r>
              <a:rPr lang="fr-FR" sz="2400" spc="-1" dirty="0">
                <a:solidFill>
                  <a:srgbClr val="000000"/>
                </a:solidFill>
              </a:rPr>
              <a:t>Etape 2 </a:t>
            </a:r>
            <a:r>
              <a:rPr lang="fr-FR" sz="2400" spc="-1" dirty="0">
                <a:solidFill>
                  <a:srgbClr val="000000"/>
                </a:solidFill>
                <a:sym typeface="Wingdings" panose="05000000000000000000" pitchFamily="2" charset="2"/>
              </a:rPr>
              <a:t> Cas B : Puis on applique à nouveau la procédure de suppression qui est maintenant une feuille ou un nœud avec un seul fils.</a:t>
            </a:r>
          </a:p>
          <a:p>
            <a:pPr marL="393750" indent="-285750" algn="just">
              <a:spcBef>
                <a:spcPts val="938"/>
              </a:spcBef>
              <a:buSzPct val="100000"/>
              <a:buFont typeface="Arial" panose="020B0604020202020204" pitchFamily="34" charset="0"/>
              <a:buChar char="•"/>
            </a:pPr>
            <a:r>
              <a:rPr lang="fr-FR" sz="2400" spc="-1" dirty="0">
                <a:solidFill>
                  <a:srgbClr val="000000"/>
                </a:solidFill>
                <a:sym typeface="Wingdings" panose="05000000000000000000" pitchFamily="2" charset="2"/>
              </a:rPr>
              <a:t>Ainsi, si on choisit d’ échanger le nœud « 66 » avec son plus proche prédécesseur « 56 », on obtient</a:t>
            </a:r>
            <a:endParaRPr lang="fr-FR" sz="2400" spc="-1" dirty="0">
              <a:solidFill>
                <a:srgbClr val="000000"/>
              </a:solidFill>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sp>
        <p:nvSpPr>
          <p:cNvPr id="50" name="Ellipse 49">
            <a:extLst>
              <a:ext uri="{FF2B5EF4-FFF2-40B4-BE49-F238E27FC236}">
                <a16:creationId xmlns:a16="http://schemas.microsoft.com/office/drawing/2014/main" id="{F53EF788-F69E-4208-A017-97D1ED46944E}"/>
              </a:ext>
            </a:extLst>
          </p:cNvPr>
          <p:cNvSpPr/>
          <p:nvPr/>
        </p:nvSpPr>
        <p:spPr>
          <a:xfrm>
            <a:off x="5609552" y="5819387"/>
            <a:ext cx="569205" cy="471907"/>
          </a:xfrm>
          <a:prstGeom prst="ellipse">
            <a:avLst/>
          </a:prstGeom>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2" name="Ellipse 51">
            <a:extLst>
              <a:ext uri="{FF2B5EF4-FFF2-40B4-BE49-F238E27FC236}">
                <a16:creationId xmlns:a16="http://schemas.microsoft.com/office/drawing/2014/main" id="{2BC2D054-0903-44A7-B177-165A12A467E3}"/>
              </a:ext>
            </a:extLst>
          </p:cNvPr>
          <p:cNvSpPr/>
          <p:nvPr/>
        </p:nvSpPr>
        <p:spPr>
          <a:xfrm>
            <a:off x="5621792" y="4446186"/>
            <a:ext cx="569205" cy="47190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3" name="Line 22">
            <a:extLst>
              <a:ext uri="{FF2B5EF4-FFF2-40B4-BE49-F238E27FC236}">
                <a16:creationId xmlns:a16="http://schemas.microsoft.com/office/drawing/2014/main" id="{EEB36D9A-B463-4348-BB62-F5E637924B08}"/>
              </a:ext>
            </a:extLst>
          </p:cNvPr>
          <p:cNvSpPr>
            <a:spLocks noChangeShapeType="1"/>
          </p:cNvSpPr>
          <p:nvPr/>
        </p:nvSpPr>
        <p:spPr bwMode="auto">
          <a:xfrm flipV="1">
            <a:off x="2553521" y="4723982"/>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54" name="docshape5731">
            <a:extLst>
              <a:ext uri="{FF2B5EF4-FFF2-40B4-BE49-F238E27FC236}">
                <a16:creationId xmlns:a16="http://schemas.microsoft.com/office/drawing/2014/main" id="{DB0AB60D-C337-45C5-A4AF-D9EC4FD40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967" y="449541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5" name="docshape5731">
            <a:extLst>
              <a:ext uri="{FF2B5EF4-FFF2-40B4-BE49-F238E27FC236}">
                <a16:creationId xmlns:a16="http://schemas.microsoft.com/office/drawing/2014/main" id="{165B47EA-A9FE-49CF-A519-57720D3BC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62" y="377983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6" name="docshape5731">
            <a:extLst>
              <a:ext uri="{FF2B5EF4-FFF2-40B4-BE49-F238E27FC236}">
                <a16:creationId xmlns:a16="http://schemas.microsoft.com/office/drawing/2014/main" id="{E4E47AF6-9B1A-4EFB-AE63-9765E6802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7" y="44857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7" name="docshape5731">
            <a:extLst>
              <a:ext uri="{FF2B5EF4-FFF2-40B4-BE49-F238E27FC236}">
                <a16:creationId xmlns:a16="http://schemas.microsoft.com/office/drawing/2014/main" id="{39A8C374-4F7D-407A-8C16-79749E506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87" y="527577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8" name="docshape5731">
            <a:extLst>
              <a:ext uri="{FF2B5EF4-FFF2-40B4-BE49-F238E27FC236}">
                <a16:creationId xmlns:a16="http://schemas.microsoft.com/office/drawing/2014/main" id="{996E7BC5-0C99-493E-8552-C7C9AD86E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78" y="58548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9" name="docshape5731">
            <a:extLst>
              <a:ext uri="{FF2B5EF4-FFF2-40B4-BE49-F238E27FC236}">
                <a16:creationId xmlns:a16="http://schemas.microsoft.com/office/drawing/2014/main" id="{D99ABC18-8A69-4ABE-A7D7-B72535408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830" y="600253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0" name="docshape5731">
            <a:extLst>
              <a:ext uri="{FF2B5EF4-FFF2-40B4-BE49-F238E27FC236}">
                <a16:creationId xmlns:a16="http://schemas.microsoft.com/office/drawing/2014/main" id="{E78D9A55-DBFC-4E62-AC67-AA35F4CF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160" y="521811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05" name="Line 20">
            <a:extLst>
              <a:ext uri="{FF2B5EF4-FFF2-40B4-BE49-F238E27FC236}">
                <a16:creationId xmlns:a16="http://schemas.microsoft.com/office/drawing/2014/main" id="{F5489087-321B-42C9-9AB2-8602635081F3}"/>
              </a:ext>
            </a:extLst>
          </p:cNvPr>
          <p:cNvSpPr>
            <a:spLocks noChangeShapeType="1"/>
          </p:cNvSpPr>
          <p:nvPr/>
        </p:nvSpPr>
        <p:spPr bwMode="auto">
          <a:xfrm>
            <a:off x="5891346" y="46346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07" name="docshape5735">
            <a:extLst>
              <a:ext uri="{FF2B5EF4-FFF2-40B4-BE49-F238E27FC236}">
                <a16:creationId xmlns:a16="http://schemas.microsoft.com/office/drawing/2014/main" id="{29E90653-B375-4DA3-B6A4-F689AD7EEDA0}"/>
              </a:ext>
            </a:extLst>
          </p:cNvPr>
          <p:cNvSpPr txBox="1">
            <a:spLocks noChangeArrowheads="1"/>
          </p:cNvSpPr>
          <p:nvPr/>
        </p:nvSpPr>
        <p:spPr bwMode="auto">
          <a:xfrm>
            <a:off x="2931667" y="454632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8" name="docshape5742">
            <a:extLst>
              <a:ext uri="{FF2B5EF4-FFF2-40B4-BE49-F238E27FC236}">
                <a16:creationId xmlns:a16="http://schemas.microsoft.com/office/drawing/2014/main" id="{E26C68AA-8877-48D8-9B93-41EFAA3B163C}"/>
              </a:ext>
            </a:extLst>
          </p:cNvPr>
          <p:cNvSpPr txBox="1">
            <a:spLocks noChangeArrowheads="1"/>
          </p:cNvSpPr>
          <p:nvPr/>
        </p:nvSpPr>
        <p:spPr bwMode="auto">
          <a:xfrm>
            <a:off x="6889376" y="6046598"/>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9" name="docshape5735">
            <a:extLst>
              <a:ext uri="{FF2B5EF4-FFF2-40B4-BE49-F238E27FC236}">
                <a16:creationId xmlns:a16="http://schemas.microsoft.com/office/drawing/2014/main" id="{68F103CE-A7E3-46E6-855E-EF04D5967EC1}"/>
              </a:ext>
            </a:extLst>
          </p:cNvPr>
          <p:cNvSpPr txBox="1">
            <a:spLocks noChangeArrowheads="1"/>
          </p:cNvSpPr>
          <p:nvPr/>
        </p:nvSpPr>
        <p:spPr bwMode="auto">
          <a:xfrm>
            <a:off x="4785658" y="382861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0" name="docshape5735">
            <a:extLst>
              <a:ext uri="{FF2B5EF4-FFF2-40B4-BE49-F238E27FC236}">
                <a16:creationId xmlns:a16="http://schemas.microsoft.com/office/drawing/2014/main" id="{DBBE080D-9E0E-4A05-BB8F-D757A970E9FD}"/>
              </a:ext>
            </a:extLst>
          </p:cNvPr>
          <p:cNvSpPr txBox="1">
            <a:spLocks noChangeArrowheads="1"/>
          </p:cNvSpPr>
          <p:nvPr/>
        </p:nvSpPr>
        <p:spPr bwMode="auto">
          <a:xfrm>
            <a:off x="5761543" y="59077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1" name="docshape5735">
            <a:extLst>
              <a:ext uri="{FF2B5EF4-FFF2-40B4-BE49-F238E27FC236}">
                <a16:creationId xmlns:a16="http://schemas.microsoft.com/office/drawing/2014/main" id="{C8DAEF1B-F54A-4416-9B86-4C9173E2FB73}"/>
              </a:ext>
            </a:extLst>
          </p:cNvPr>
          <p:cNvSpPr txBox="1">
            <a:spLocks noChangeArrowheads="1"/>
          </p:cNvSpPr>
          <p:nvPr/>
        </p:nvSpPr>
        <p:spPr bwMode="auto">
          <a:xfrm>
            <a:off x="5269860" y="533464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2" name="docshape5735">
            <a:extLst>
              <a:ext uri="{FF2B5EF4-FFF2-40B4-BE49-F238E27FC236}">
                <a16:creationId xmlns:a16="http://schemas.microsoft.com/office/drawing/2014/main" id="{30B7B251-9634-4049-9A03-DCF09DEE5B0D}"/>
              </a:ext>
            </a:extLst>
          </p:cNvPr>
          <p:cNvSpPr txBox="1">
            <a:spLocks noChangeArrowheads="1"/>
          </p:cNvSpPr>
          <p:nvPr/>
        </p:nvSpPr>
        <p:spPr bwMode="auto">
          <a:xfrm>
            <a:off x="5768480" y="45750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b="1" dirty="0">
                <a:solidFill>
                  <a:srgbClr val="00B050"/>
                </a:solidFill>
                <a:latin typeface="Arial" panose="020B0604020202020204" pitchFamily="34" charset="0"/>
                <a:cs typeface="Arial" panose="020B0604020202020204" pitchFamily="34" charset="0"/>
              </a:rPr>
              <a:t>56</a:t>
            </a:r>
            <a:endParaRPr kumimoji="0" lang="en-US" altLang="fr-FR" sz="6000" b="1" i="0" u="none" strike="noStrike" cap="none" normalizeH="0" baseline="0" dirty="0">
              <a:ln>
                <a:noFill/>
              </a:ln>
              <a:solidFill>
                <a:srgbClr val="00B050"/>
              </a:solidFill>
              <a:effectLst/>
              <a:latin typeface="Arial" panose="020B0604020202020204" pitchFamily="34" charset="0"/>
            </a:endParaRPr>
          </a:p>
        </p:txBody>
      </p:sp>
      <p:sp>
        <p:nvSpPr>
          <p:cNvPr id="113" name="docshape5735">
            <a:extLst>
              <a:ext uri="{FF2B5EF4-FFF2-40B4-BE49-F238E27FC236}">
                <a16:creationId xmlns:a16="http://schemas.microsoft.com/office/drawing/2014/main" id="{A0FAB46E-5B86-4474-82F8-1B6BA085CE34}"/>
              </a:ext>
            </a:extLst>
          </p:cNvPr>
          <p:cNvSpPr txBox="1">
            <a:spLocks noChangeArrowheads="1"/>
          </p:cNvSpPr>
          <p:nvPr/>
        </p:nvSpPr>
        <p:spPr bwMode="auto">
          <a:xfrm>
            <a:off x="7199673" y="526475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4" name="Line 22">
            <a:extLst>
              <a:ext uri="{FF2B5EF4-FFF2-40B4-BE49-F238E27FC236}">
                <a16:creationId xmlns:a16="http://schemas.microsoft.com/office/drawing/2014/main" id="{1BF91287-2D4D-4379-9639-373583A15542}"/>
              </a:ext>
            </a:extLst>
          </p:cNvPr>
          <p:cNvSpPr>
            <a:spLocks noChangeShapeType="1"/>
          </p:cNvSpPr>
          <p:nvPr/>
        </p:nvSpPr>
        <p:spPr bwMode="auto">
          <a:xfrm flipV="1">
            <a:off x="3087131" y="4021691"/>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5" name="Line 22">
            <a:extLst>
              <a:ext uri="{FF2B5EF4-FFF2-40B4-BE49-F238E27FC236}">
                <a16:creationId xmlns:a16="http://schemas.microsoft.com/office/drawing/2014/main" id="{83889695-A0F3-4AD4-9031-F0863F82187E}"/>
              </a:ext>
            </a:extLst>
          </p:cNvPr>
          <p:cNvSpPr>
            <a:spLocks noChangeShapeType="1"/>
          </p:cNvSpPr>
          <p:nvPr/>
        </p:nvSpPr>
        <p:spPr bwMode="auto">
          <a:xfrm flipH="1" flipV="1">
            <a:off x="5179157" y="4033891"/>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6" name="Line 22">
            <a:extLst>
              <a:ext uri="{FF2B5EF4-FFF2-40B4-BE49-F238E27FC236}">
                <a16:creationId xmlns:a16="http://schemas.microsoft.com/office/drawing/2014/main" id="{8A512B41-FB5D-4C1A-A15D-AF4F775D7A7F}"/>
              </a:ext>
            </a:extLst>
          </p:cNvPr>
          <p:cNvSpPr>
            <a:spLocks noChangeShapeType="1"/>
          </p:cNvSpPr>
          <p:nvPr/>
        </p:nvSpPr>
        <p:spPr bwMode="auto">
          <a:xfrm flipH="1" flipV="1">
            <a:off x="6135129" y="4684656"/>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7" name="Line 22">
            <a:extLst>
              <a:ext uri="{FF2B5EF4-FFF2-40B4-BE49-F238E27FC236}">
                <a16:creationId xmlns:a16="http://schemas.microsoft.com/office/drawing/2014/main" id="{F5634CAF-1D80-483B-98A2-F196AC935618}"/>
              </a:ext>
            </a:extLst>
          </p:cNvPr>
          <p:cNvSpPr>
            <a:spLocks noChangeShapeType="1"/>
          </p:cNvSpPr>
          <p:nvPr/>
        </p:nvSpPr>
        <p:spPr bwMode="auto">
          <a:xfrm flipH="1" flipV="1">
            <a:off x="5603113" y="5558198"/>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8" name="Line 22">
            <a:extLst>
              <a:ext uri="{FF2B5EF4-FFF2-40B4-BE49-F238E27FC236}">
                <a16:creationId xmlns:a16="http://schemas.microsoft.com/office/drawing/2014/main" id="{E61B5D74-2EFA-4BE0-B33B-CD81EBF41F3E}"/>
              </a:ext>
            </a:extLst>
          </p:cNvPr>
          <p:cNvSpPr>
            <a:spLocks noChangeShapeType="1"/>
          </p:cNvSpPr>
          <p:nvPr/>
        </p:nvSpPr>
        <p:spPr bwMode="auto">
          <a:xfrm flipV="1">
            <a:off x="6952875" y="5584911"/>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19" name="Line 22">
            <a:extLst>
              <a:ext uri="{FF2B5EF4-FFF2-40B4-BE49-F238E27FC236}">
                <a16:creationId xmlns:a16="http://schemas.microsoft.com/office/drawing/2014/main" id="{F0A92682-6F4B-479B-AC6D-5505F9DC65FB}"/>
              </a:ext>
            </a:extLst>
          </p:cNvPr>
          <p:cNvSpPr>
            <a:spLocks noChangeShapeType="1"/>
          </p:cNvSpPr>
          <p:nvPr/>
        </p:nvSpPr>
        <p:spPr bwMode="auto">
          <a:xfrm flipV="1">
            <a:off x="6553827" y="63067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20" name="docshape5731">
            <a:extLst>
              <a:ext uri="{FF2B5EF4-FFF2-40B4-BE49-F238E27FC236}">
                <a16:creationId xmlns:a16="http://schemas.microsoft.com/office/drawing/2014/main" id="{7685F476-9772-4F0A-8D47-85259EE5E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449" y="594316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1" name="docshape5731">
            <a:extLst>
              <a:ext uri="{FF2B5EF4-FFF2-40B4-BE49-F238E27FC236}">
                <a16:creationId xmlns:a16="http://schemas.microsoft.com/office/drawing/2014/main" id="{3F20E584-44BD-40FB-9137-1CDA3088B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87" y="526475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2" name="docshape5731">
            <a:extLst>
              <a:ext uri="{FF2B5EF4-FFF2-40B4-BE49-F238E27FC236}">
                <a16:creationId xmlns:a16="http://schemas.microsoft.com/office/drawing/2014/main" id="{4142110D-429C-4E40-8396-50AC57554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78" y="5843865"/>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23" name="docshape5735">
            <a:extLst>
              <a:ext uri="{FF2B5EF4-FFF2-40B4-BE49-F238E27FC236}">
                <a16:creationId xmlns:a16="http://schemas.microsoft.com/office/drawing/2014/main" id="{88AD7D7F-DE6F-4884-AFBC-44E30404690D}"/>
              </a:ext>
            </a:extLst>
          </p:cNvPr>
          <p:cNvSpPr txBox="1">
            <a:spLocks noChangeArrowheads="1"/>
          </p:cNvSpPr>
          <p:nvPr/>
        </p:nvSpPr>
        <p:spPr bwMode="auto">
          <a:xfrm>
            <a:off x="2750621" y="58745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4" name="docshape5735">
            <a:extLst>
              <a:ext uri="{FF2B5EF4-FFF2-40B4-BE49-F238E27FC236}">
                <a16:creationId xmlns:a16="http://schemas.microsoft.com/office/drawing/2014/main" id="{B5D64D03-0555-4636-87F6-7BE12A964057}"/>
              </a:ext>
            </a:extLst>
          </p:cNvPr>
          <p:cNvSpPr txBox="1">
            <a:spLocks noChangeArrowheads="1"/>
          </p:cNvSpPr>
          <p:nvPr/>
        </p:nvSpPr>
        <p:spPr bwMode="auto">
          <a:xfrm>
            <a:off x="2236660" y="53236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5" name="docshape5735">
            <a:extLst>
              <a:ext uri="{FF2B5EF4-FFF2-40B4-BE49-F238E27FC236}">
                <a16:creationId xmlns:a16="http://schemas.microsoft.com/office/drawing/2014/main" id="{8303011B-7BF1-4129-B415-1C701F86F424}"/>
              </a:ext>
            </a:extLst>
          </p:cNvPr>
          <p:cNvSpPr txBox="1">
            <a:spLocks noChangeArrowheads="1"/>
          </p:cNvSpPr>
          <p:nvPr/>
        </p:nvSpPr>
        <p:spPr bwMode="auto">
          <a:xfrm>
            <a:off x="1650967" y="600454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6" name="Line 22">
            <a:extLst>
              <a:ext uri="{FF2B5EF4-FFF2-40B4-BE49-F238E27FC236}">
                <a16:creationId xmlns:a16="http://schemas.microsoft.com/office/drawing/2014/main" id="{75EA36C6-C6C5-40AA-B4D8-9559E7622F56}"/>
              </a:ext>
            </a:extLst>
          </p:cNvPr>
          <p:cNvSpPr>
            <a:spLocks noChangeShapeType="1"/>
          </p:cNvSpPr>
          <p:nvPr/>
        </p:nvSpPr>
        <p:spPr bwMode="auto">
          <a:xfrm flipH="1" flipV="1">
            <a:off x="2569913" y="5547173"/>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27" name="Line 22">
            <a:extLst>
              <a:ext uri="{FF2B5EF4-FFF2-40B4-BE49-F238E27FC236}">
                <a16:creationId xmlns:a16="http://schemas.microsoft.com/office/drawing/2014/main" id="{1D5E4FEB-77DC-4691-9123-471BEE1594CB}"/>
              </a:ext>
            </a:extLst>
          </p:cNvPr>
          <p:cNvSpPr>
            <a:spLocks noChangeShapeType="1"/>
          </p:cNvSpPr>
          <p:nvPr/>
        </p:nvSpPr>
        <p:spPr bwMode="auto">
          <a:xfrm flipV="1">
            <a:off x="2006593" y="5584912"/>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28" name="Line 22">
            <a:extLst>
              <a:ext uri="{FF2B5EF4-FFF2-40B4-BE49-F238E27FC236}">
                <a16:creationId xmlns:a16="http://schemas.microsoft.com/office/drawing/2014/main" id="{5136CE8D-3214-4942-8FA6-035F039C07EE}"/>
              </a:ext>
            </a:extLst>
          </p:cNvPr>
          <p:cNvSpPr>
            <a:spLocks noChangeShapeType="1"/>
          </p:cNvSpPr>
          <p:nvPr/>
        </p:nvSpPr>
        <p:spPr bwMode="auto">
          <a:xfrm flipV="1">
            <a:off x="5470105" y="4797146"/>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129" name="docshape5731">
            <a:extLst>
              <a:ext uri="{FF2B5EF4-FFF2-40B4-BE49-F238E27FC236}">
                <a16:creationId xmlns:a16="http://schemas.microsoft.com/office/drawing/2014/main" id="{A10BE86A-9640-4145-BB2E-16D7D7E01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19" y="67375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0" name="docshape5735">
            <a:extLst>
              <a:ext uri="{FF2B5EF4-FFF2-40B4-BE49-F238E27FC236}">
                <a16:creationId xmlns:a16="http://schemas.microsoft.com/office/drawing/2014/main" id="{59D5A656-A211-4E1D-94CA-4D2A0B0C7837}"/>
              </a:ext>
            </a:extLst>
          </p:cNvPr>
          <p:cNvSpPr txBox="1">
            <a:spLocks noChangeArrowheads="1"/>
          </p:cNvSpPr>
          <p:nvPr/>
        </p:nvSpPr>
        <p:spPr bwMode="auto">
          <a:xfrm>
            <a:off x="6482932" y="68476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31" name="docshape5731">
            <a:extLst>
              <a:ext uri="{FF2B5EF4-FFF2-40B4-BE49-F238E27FC236}">
                <a16:creationId xmlns:a16="http://schemas.microsoft.com/office/drawing/2014/main" id="{C8A69D1A-396D-430F-B7E1-279BDF69D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413" y="64367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2" name="Line 22">
            <a:extLst>
              <a:ext uri="{FF2B5EF4-FFF2-40B4-BE49-F238E27FC236}">
                <a16:creationId xmlns:a16="http://schemas.microsoft.com/office/drawing/2014/main" id="{9F8D55DF-A39F-4869-A54B-6C8651F4A46E}"/>
              </a:ext>
            </a:extLst>
          </p:cNvPr>
          <p:cNvSpPr>
            <a:spLocks noChangeShapeType="1"/>
          </p:cNvSpPr>
          <p:nvPr/>
        </p:nvSpPr>
        <p:spPr bwMode="auto">
          <a:xfrm flipH="1" flipV="1">
            <a:off x="3087130" y="61451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33" name="docshape5735">
            <a:extLst>
              <a:ext uri="{FF2B5EF4-FFF2-40B4-BE49-F238E27FC236}">
                <a16:creationId xmlns:a16="http://schemas.microsoft.com/office/drawing/2014/main" id="{7E54C8A9-C868-4BC7-9D0E-6B7A16EB8916}"/>
              </a:ext>
            </a:extLst>
          </p:cNvPr>
          <p:cNvSpPr txBox="1">
            <a:spLocks noChangeArrowheads="1"/>
          </p:cNvSpPr>
          <p:nvPr/>
        </p:nvSpPr>
        <p:spPr bwMode="auto">
          <a:xfrm>
            <a:off x="3323335" y="65032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34" name="Line 22">
            <a:extLst>
              <a:ext uri="{FF2B5EF4-FFF2-40B4-BE49-F238E27FC236}">
                <a16:creationId xmlns:a16="http://schemas.microsoft.com/office/drawing/2014/main" id="{46A318A3-9A7D-41FF-9A6B-46AE56B529FD}"/>
              </a:ext>
            </a:extLst>
          </p:cNvPr>
          <p:cNvSpPr>
            <a:spLocks noChangeShapeType="1"/>
          </p:cNvSpPr>
          <p:nvPr/>
        </p:nvSpPr>
        <p:spPr bwMode="auto">
          <a:xfrm flipV="1">
            <a:off x="5372727" y="6154362"/>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135" name="docshape5731">
            <a:extLst>
              <a:ext uri="{FF2B5EF4-FFF2-40B4-BE49-F238E27FC236}">
                <a16:creationId xmlns:a16="http://schemas.microsoft.com/office/drawing/2014/main" id="{5477428D-688B-4FB8-BC60-F067A4FA2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855" y="658514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6" name="docshape5735">
            <a:extLst>
              <a:ext uri="{FF2B5EF4-FFF2-40B4-BE49-F238E27FC236}">
                <a16:creationId xmlns:a16="http://schemas.microsoft.com/office/drawing/2014/main" id="{BFA38987-2EF1-4D6D-A295-C803C904D62A}"/>
              </a:ext>
            </a:extLst>
          </p:cNvPr>
          <p:cNvSpPr txBox="1">
            <a:spLocks noChangeArrowheads="1"/>
          </p:cNvSpPr>
          <p:nvPr/>
        </p:nvSpPr>
        <p:spPr bwMode="auto">
          <a:xfrm>
            <a:off x="5397368" y="669528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137" name="docshape5731">
            <a:extLst>
              <a:ext uri="{FF2B5EF4-FFF2-40B4-BE49-F238E27FC236}">
                <a16:creationId xmlns:a16="http://schemas.microsoft.com/office/drawing/2014/main" id="{8CF113F5-BA44-4C8C-A357-6A80E4CED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13" y="586521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8" name="Line 22">
            <a:extLst>
              <a:ext uri="{FF2B5EF4-FFF2-40B4-BE49-F238E27FC236}">
                <a16:creationId xmlns:a16="http://schemas.microsoft.com/office/drawing/2014/main" id="{DDA9F9A5-C4C5-4857-AF71-E2C70BF89918}"/>
              </a:ext>
            </a:extLst>
          </p:cNvPr>
          <p:cNvSpPr>
            <a:spLocks noChangeShapeType="1"/>
          </p:cNvSpPr>
          <p:nvPr/>
        </p:nvSpPr>
        <p:spPr bwMode="auto">
          <a:xfrm flipH="1" flipV="1">
            <a:off x="7519430" y="5573656"/>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39" name="docshape5735">
            <a:extLst>
              <a:ext uri="{FF2B5EF4-FFF2-40B4-BE49-F238E27FC236}">
                <a16:creationId xmlns:a16="http://schemas.microsoft.com/office/drawing/2014/main" id="{0DBCEBA2-A9F1-489A-9069-784FF66EB7A6}"/>
              </a:ext>
            </a:extLst>
          </p:cNvPr>
          <p:cNvSpPr txBox="1">
            <a:spLocks noChangeArrowheads="1"/>
          </p:cNvSpPr>
          <p:nvPr/>
        </p:nvSpPr>
        <p:spPr bwMode="auto">
          <a:xfrm>
            <a:off x="7755635" y="593170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9" name="Signe de multiplication 48">
            <a:extLst>
              <a:ext uri="{FF2B5EF4-FFF2-40B4-BE49-F238E27FC236}">
                <a16:creationId xmlns:a16="http://schemas.microsoft.com/office/drawing/2014/main" id="{10B66E21-DE32-4597-9E9C-45D2AFD4895B}"/>
              </a:ext>
            </a:extLst>
          </p:cNvPr>
          <p:cNvSpPr/>
          <p:nvPr/>
        </p:nvSpPr>
        <p:spPr>
          <a:xfrm>
            <a:off x="5552017" y="5729992"/>
            <a:ext cx="720672" cy="738599"/>
          </a:xfrm>
          <a:prstGeom prst="mathMultiply">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cxnSp>
        <p:nvCxnSpPr>
          <p:cNvPr id="142" name="Connecteur : en arc 141">
            <a:extLst>
              <a:ext uri="{FF2B5EF4-FFF2-40B4-BE49-F238E27FC236}">
                <a16:creationId xmlns:a16="http://schemas.microsoft.com/office/drawing/2014/main" id="{0098156A-4629-4EB1-9FFC-7F1CE5F3A378}"/>
              </a:ext>
            </a:extLst>
          </p:cNvPr>
          <p:cNvCxnSpPr>
            <a:cxnSpLocks/>
            <a:stCxn id="117" idx="1"/>
          </p:cNvCxnSpPr>
          <p:nvPr/>
        </p:nvCxnSpPr>
        <p:spPr>
          <a:xfrm rot="16200000" flipH="1">
            <a:off x="5068977" y="6092334"/>
            <a:ext cx="1113409" cy="45136"/>
          </a:xfrm>
          <a:prstGeom prst="curvedConnector3">
            <a:avLst>
              <a:gd name="adj1" fmla="val 8187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6445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698917293"/>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lgn="just">
              <a:spcBef>
                <a:spcPts val="938"/>
              </a:spcBef>
              <a:buSzPct val="100000"/>
            </a:pPr>
            <a:r>
              <a:rPr lang="fr-FR" sz="3200" spc="-1" dirty="0">
                <a:solidFill>
                  <a:srgbClr val="000000"/>
                </a:solidFill>
              </a:rPr>
              <a:t>En conclusion, pour supprimer le nœud « i » d’un ARB, il faudra le rechercher. Une fois le nœud «i» trouvé, on se trouve dans une des situations suivantes :</a:t>
            </a:r>
            <a:endParaRPr lang="fr-FR" sz="2400" spc="-1" dirty="0">
              <a:solidFill>
                <a:srgbClr val="000000"/>
              </a:solidFill>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DE SUPPRESSION</a:t>
            </a:r>
          </a:p>
        </p:txBody>
      </p:sp>
      <p:graphicFrame>
        <p:nvGraphicFramePr>
          <p:cNvPr id="2" name="Tableau 1">
            <a:extLst>
              <a:ext uri="{FF2B5EF4-FFF2-40B4-BE49-F238E27FC236}">
                <a16:creationId xmlns:a16="http://schemas.microsoft.com/office/drawing/2014/main" id="{0777927A-D1AB-4539-9807-16E3E2EB6124}"/>
              </a:ext>
            </a:extLst>
          </p:cNvPr>
          <p:cNvGraphicFramePr>
            <a:graphicFrameLocks noGrp="1"/>
          </p:cNvGraphicFramePr>
          <p:nvPr>
            <p:extLst>
              <p:ext uri="{D42A27DB-BD31-4B8C-83A1-F6EECF244321}">
                <p14:modId xmlns:p14="http://schemas.microsoft.com/office/powerpoint/2010/main" val="2156638957"/>
              </p:ext>
            </p:extLst>
          </p:nvPr>
        </p:nvGraphicFramePr>
        <p:xfrm>
          <a:off x="593724" y="3179928"/>
          <a:ext cx="9071639" cy="3509636"/>
        </p:xfrm>
        <a:graphic>
          <a:graphicData uri="http://schemas.openxmlformats.org/drawingml/2006/table">
            <a:tbl>
              <a:tblPr firstRow="1" bandRow="1">
                <a:tableStyleId>{5C22544A-7EE6-4342-B048-85BDC9FD1C3A}</a:tableStyleId>
              </a:tblPr>
              <a:tblGrid>
                <a:gridCol w="1448334">
                  <a:extLst>
                    <a:ext uri="{9D8B030D-6E8A-4147-A177-3AD203B41FA5}">
                      <a16:colId xmlns:a16="http://schemas.microsoft.com/office/drawing/2014/main" val="2281715972"/>
                    </a:ext>
                  </a:extLst>
                </a:gridCol>
                <a:gridCol w="1438121">
                  <a:extLst>
                    <a:ext uri="{9D8B030D-6E8A-4147-A177-3AD203B41FA5}">
                      <a16:colId xmlns:a16="http://schemas.microsoft.com/office/drawing/2014/main" val="417205724"/>
                    </a:ext>
                  </a:extLst>
                </a:gridCol>
                <a:gridCol w="1282890">
                  <a:extLst>
                    <a:ext uri="{9D8B030D-6E8A-4147-A177-3AD203B41FA5}">
                      <a16:colId xmlns:a16="http://schemas.microsoft.com/office/drawing/2014/main" val="3962309639"/>
                    </a:ext>
                  </a:extLst>
                </a:gridCol>
                <a:gridCol w="4902294">
                  <a:extLst>
                    <a:ext uri="{9D8B030D-6E8A-4147-A177-3AD203B41FA5}">
                      <a16:colId xmlns:a16="http://schemas.microsoft.com/office/drawing/2014/main" val="3728060802"/>
                    </a:ext>
                  </a:extLst>
                </a:gridCol>
              </a:tblGrid>
              <a:tr h="431611">
                <a:tc rowSpan="2">
                  <a:txBody>
                    <a:bodyPr/>
                    <a:lstStyle/>
                    <a:p>
                      <a:pPr algn="ctr"/>
                      <a:r>
                        <a:rPr lang="fr-FR" b="0" dirty="0">
                          <a:solidFill>
                            <a:schemeClr val="tx1"/>
                          </a:solidFill>
                        </a:rPr>
                        <a:t>Cas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fr-FR" b="0" dirty="0">
                          <a:solidFill>
                            <a:schemeClr val="tx1"/>
                          </a:solidFill>
                        </a:rPr>
                        <a:t>« 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rowSpan="2">
                  <a:txBody>
                    <a:bodyPr/>
                    <a:lstStyle/>
                    <a:p>
                      <a:pPr algn="ctr"/>
                      <a:r>
                        <a:rPr lang="fr-FR" b="0" dirty="0">
                          <a:solidFill>
                            <a:schemeClr val="tx1"/>
                          </a:solidFill>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9680786"/>
                  </a:ext>
                </a:extLst>
              </a:tr>
              <a:tr h="431611">
                <a:tc vMerge="1">
                  <a:txBody>
                    <a:bodyPr/>
                    <a:lstStyle/>
                    <a:p>
                      <a:endParaRPr lang="fr-FR"/>
                    </a:p>
                  </a:txBody>
                  <a:tcPr/>
                </a:tc>
                <a:tc>
                  <a:txBody>
                    <a:bodyPr/>
                    <a:lstStyle/>
                    <a:p>
                      <a:pPr algn="ctr"/>
                      <a:r>
                        <a:rPr lang="fr-FR" b="0" dirty="0">
                          <a:solidFill>
                            <a:schemeClr val="tx1"/>
                          </a:solidFill>
                        </a:rPr>
                        <a:t>Fils Gauche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0" dirty="0">
                          <a:solidFill>
                            <a:schemeClr val="tx1"/>
                          </a:solidFill>
                        </a:rPr>
                        <a:t>Fils Droit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fr-FR"/>
                    </a:p>
                  </a:txBody>
                  <a:tcPr/>
                </a:tc>
                <a:extLst>
                  <a:ext uri="{0D108BD9-81ED-4DB2-BD59-A6C34878D82A}">
                    <a16:rowId xmlns:a16="http://schemas.microsoft.com/office/drawing/2014/main" val="1506299788"/>
                  </a:ext>
                </a:extLst>
              </a:tr>
              <a:tr h="446963">
                <a:tc>
                  <a:txBody>
                    <a:bodyPr/>
                    <a:lstStyle/>
                    <a:p>
                      <a:pPr algn="ctr"/>
                      <a:r>
                        <a:rPr lang="fr-FR" dirty="0"/>
                        <a:t>Feuille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fr-FR" dirty="0"/>
                        <a:t>Remplacer « i » par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55693405"/>
                  </a:ext>
                </a:extLst>
              </a:tr>
              <a:tr h="431611">
                <a:tc rowSpan="2">
                  <a:txBody>
                    <a:bodyPr/>
                    <a:lstStyle/>
                    <a:p>
                      <a:pPr algn="ctr"/>
                      <a:r>
                        <a:rPr lang="fr-FR" dirty="0"/>
                        <a:t>Avec un Fils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fr-FR" sz="3200" b="1" dirty="0"/>
                        <a:t>≠</a:t>
                      </a:r>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fr-FR" dirty="0"/>
                        <a:t>Remplacer « i » par fils droit de « 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4266451505"/>
                  </a:ext>
                </a:extLst>
              </a:tr>
              <a:tr h="431611">
                <a:tc vMerge="1">
                  <a:txBody>
                    <a:bodyPr/>
                    <a:lstStyle/>
                    <a:p>
                      <a:endParaRPr lang="fr-FR"/>
                    </a:p>
                  </a:txBody>
                  <a:tcPr/>
                </a:tc>
                <a:tc>
                  <a:txBody>
                    <a:bodyPr/>
                    <a:lstStyle/>
                    <a:p>
                      <a:r>
                        <a:rPr lang="fr-FR" sz="1800" b="1" dirty="0"/>
                        <a:t>≠</a:t>
                      </a:r>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Remplacer « i » par fils gauche de « 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769371633"/>
                  </a:ext>
                </a:extLst>
              </a:tr>
              <a:tr h="863221">
                <a:tc>
                  <a:txBody>
                    <a:bodyPr/>
                    <a:lstStyle/>
                    <a:p>
                      <a:pPr algn="ctr"/>
                      <a:r>
                        <a:rPr lang="fr-FR" dirty="0"/>
                        <a:t>Avec deux fils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fr-FR" sz="1800" b="1" dirty="0"/>
                        <a:t>≠</a:t>
                      </a:r>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fr-FR" sz="1800" b="1" dirty="0"/>
                        <a:t>≠</a:t>
                      </a:r>
                      <a:r>
                        <a:rPr lang="fr-FR"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fr-FR" dirty="0"/>
                        <a:t>1- Rechercher le plus proche prédécesseur ou successeur de « i », soit P.</a:t>
                      </a:r>
                    </a:p>
                    <a:p>
                      <a:r>
                        <a:rPr lang="fr-FR" dirty="0"/>
                        <a:t>2. Remplacer valeur de (i) par valeur de (P)</a:t>
                      </a:r>
                    </a:p>
                    <a:p>
                      <a:r>
                        <a:rPr lang="fr-FR" dirty="0"/>
                        <a:t>3. Remplacer P par Right(P) ou </a:t>
                      </a:r>
                      <a:r>
                        <a:rPr lang="fr-FR" dirty="0" err="1"/>
                        <a:t>Left</a:t>
                      </a:r>
                      <a:r>
                        <a:rPr lang="fr-FR"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01260906"/>
                  </a:ext>
                </a:extLst>
              </a:tr>
            </a:tbl>
          </a:graphicData>
        </a:graphic>
      </p:graphicFrame>
    </p:spTree>
    <p:extLst>
      <p:ext uri="{BB962C8B-B14F-4D97-AF65-F5344CB8AC3E}">
        <p14:creationId xmlns:p14="http://schemas.microsoft.com/office/powerpoint/2010/main" val="131149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 D’APPLICATION: TRI PAR ABR</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lgn="just">
              <a:lnSpc>
                <a:spcPct val="200000"/>
              </a:lnSpc>
              <a:spcBef>
                <a:spcPts val="938"/>
              </a:spcBef>
              <a:buSzPct val="100000"/>
              <a:buBlip>
                <a:blip r:embed="rId3"/>
              </a:buBlip>
            </a:pPr>
            <a:r>
              <a:rPr lang="fr-FR" sz="2670" spc="-1" dirty="0">
                <a:solidFill>
                  <a:srgbClr val="000000"/>
                </a:solidFill>
              </a:rPr>
              <a:t>Étant donné un tableau d’entiers T (n: sa taille), dire comment peut on trier ce tableau en utilisant un Arbre Binaire de Recherche (ABR)?</a:t>
            </a:r>
          </a:p>
          <a:p>
            <a:pPr marL="432000" indent="-324000" algn="just">
              <a:lnSpc>
                <a:spcPct val="200000"/>
              </a:lnSpc>
              <a:spcBef>
                <a:spcPts val="938"/>
              </a:spcBef>
              <a:buSzPct val="100000"/>
              <a:buBlip>
                <a:blip r:embed="rId3"/>
              </a:buBlip>
            </a:pPr>
            <a:r>
              <a:rPr lang="fr-FR" sz="2670" spc="-1" dirty="0">
                <a:solidFill>
                  <a:srgbClr val="000000"/>
                </a:solidFill>
              </a:rPr>
              <a:t>Exemple:</a:t>
            </a: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pic>
        <p:nvPicPr>
          <p:cNvPr id="2" name="Image 1">
            <a:extLst>
              <a:ext uri="{FF2B5EF4-FFF2-40B4-BE49-F238E27FC236}">
                <a16:creationId xmlns:a16="http://schemas.microsoft.com/office/drawing/2014/main" id="{8034BA1E-1C72-40C6-A668-25E2DC13118F}"/>
              </a:ext>
            </a:extLst>
          </p:cNvPr>
          <p:cNvPicPr>
            <a:picLocks noChangeAspect="1"/>
          </p:cNvPicPr>
          <p:nvPr/>
        </p:nvPicPr>
        <p:blipFill>
          <a:blip r:embed="rId4"/>
          <a:stretch>
            <a:fillRect/>
          </a:stretch>
        </p:blipFill>
        <p:spPr>
          <a:xfrm>
            <a:off x="2055006" y="4903004"/>
            <a:ext cx="6485315" cy="542452"/>
          </a:xfrm>
          <a:prstGeom prst="rect">
            <a:avLst/>
          </a:prstGeom>
        </p:spPr>
      </p:pic>
    </p:spTree>
    <p:extLst>
      <p:ext uri="{BB962C8B-B14F-4D97-AF65-F5344CB8AC3E}">
        <p14:creationId xmlns:p14="http://schemas.microsoft.com/office/powerpoint/2010/main" val="2711198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 D’APPLICATION: TRI PAR ABR</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lgn="just">
              <a:lnSpc>
                <a:spcPct val="200000"/>
              </a:lnSpc>
              <a:spcBef>
                <a:spcPts val="938"/>
              </a:spcBef>
              <a:buSzPct val="100000"/>
              <a:buBlip>
                <a:blip r:embed="rId3"/>
              </a:buBlip>
            </a:pPr>
            <a:r>
              <a:rPr lang="fr-FR" sz="2670" spc="-1" dirty="0">
                <a:solidFill>
                  <a:srgbClr val="000000"/>
                </a:solidFill>
              </a:rPr>
              <a:t>Insérer toutes les éléments du tableau dans un ABR</a:t>
            </a:r>
          </a:p>
          <a:p>
            <a:pPr marL="565200" lvl="1">
              <a:spcBef>
                <a:spcPts val="938"/>
              </a:spcBef>
              <a:buSzPct val="100000"/>
            </a:pPr>
            <a:endParaRPr lang="fr-FR" sz="2400" spc="-1" dirty="0">
              <a:solidFill>
                <a:srgbClr val="000000"/>
              </a:solidFill>
            </a:endParaRPr>
          </a:p>
        </p:txBody>
      </p:sp>
      <p:pic>
        <p:nvPicPr>
          <p:cNvPr id="3" name="Image 2">
            <a:extLst>
              <a:ext uri="{FF2B5EF4-FFF2-40B4-BE49-F238E27FC236}">
                <a16:creationId xmlns:a16="http://schemas.microsoft.com/office/drawing/2014/main" id="{D8EA5057-B3DE-4145-9F28-B3C667D6523B}"/>
              </a:ext>
            </a:extLst>
          </p:cNvPr>
          <p:cNvPicPr>
            <a:picLocks noChangeAspect="1"/>
          </p:cNvPicPr>
          <p:nvPr/>
        </p:nvPicPr>
        <p:blipFill>
          <a:blip r:embed="rId4"/>
          <a:stretch>
            <a:fillRect/>
          </a:stretch>
        </p:blipFill>
        <p:spPr>
          <a:xfrm>
            <a:off x="1743311" y="1963760"/>
            <a:ext cx="6295220" cy="4208280"/>
          </a:xfrm>
          <a:prstGeom prst="rect">
            <a:avLst/>
          </a:prstGeom>
        </p:spPr>
      </p:pic>
    </p:spTree>
    <p:extLst>
      <p:ext uri="{BB962C8B-B14F-4D97-AF65-F5344CB8AC3E}">
        <p14:creationId xmlns:p14="http://schemas.microsoft.com/office/powerpoint/2010/main" val="153745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 D’APPLICATION: TRI PAR ABR</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lgn="just">
              <a:lnSpc>
                <a:spcPct val="200000"/>
              </a:lnSpc>
              <a:spcBef>
                <a:spcPts val="938"/>
              </a:spcBef>
              <a:buSzPct val="100000"/>
              <a:buBlip>
                <a:blip r:embed="rId3"/>
              </a:buBlip>
            </a:pPr>
            <a:r>
              <a:rPr lang="fr-FR" sz="2670" spc="-1" dirty="0">
                <a:solidFill>
                  <a:srgbClr val="000000"/>
                </a:solidFill>
              </a:rPr>
              <a:t>Parcourir l’ABR en infixe (in </a:t>
            </a:r>
            <a:r>
              <a:rPr lang="fr-FR" sz="2670" spc="-1" dirty="0" err="1">
                <a:solidFill>
                  <a:srgbClr val="000000"/>
                </a:solidFill>
              </a:rPr>
              <a:t>ordrer</a:t>
            </a:r>
            <a:r>
              <a:rPr lang="fr-FR" sz="2670" spc="-1" dirty="0">
                <a:solidFill>
                  <a:srgbClr val="000000"/>
                </a:solidFill>
              </a:rPr>
              <a:t>)</a:t>
            </a:r>
            <a:endParaRPr lang="fr-FR" sz="2400" spc="-1" dirty="0">
              <a:solidFill>
                <a:srgbClr val="000000"/>
              </a:solidFill>
            </a:endParaRPr>
          </a:p>
        </p:txBody>
      </p:sp>
      <p:pic>
        <p:nvPicPr>
          <p:cNvPr id="2" name="Image 1">
            <a:extLst>
              <a:ext uri="{FF2B5EF4-FFF2-40B4-BE49-F238E27FC236}">
                <a16:creationId xmlns:a16="http://schemas.microsoft.com/office/drawing/2014/main" id="{3510096A-4933-49E1-B985-918B90707706}"/>
              </a:ext>
            </a:extLst>
          </p:cNvPr>
          <p:cNvPicPr>
            <a:picLocks noChangeAspect="1"/>
          </p:cNvPicPr>
          <p:nvPr/>
        </p:nvPicPr>
        <p:blipFill>
          <a:blip r:embed="rId4"/>
          <a:stretch>
            <a:fillRect/>
          </a:stretch>
        </p:blipFill>
        <p:spPr>
          <a:xfrm>
            <a:off x="1472558" y="2003424"/>
            <a:ext cx="7316599" cy="4873378"/>
          </a:xfrm>
          <a:prstGeom prst="rect">
            <a:avLst/>
          </a:prstGeom>
        </p:spPr>
      </p:pic>
    </p:spTree>
    <p:extLst>
      <p:ext uri="{BB962C8B-B14F-4D97-AF65-F5344CB8AC3E}">
        <p14:creationId xmlns:p14="http://schemas.microsoft.com/office/powerpoint/2010/main" val="192283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fontScale="92500" lnSpcReduction="10000"/>
          </a:bodyPr>
          <a:lstStyle/>
          <a:p>
            <a:pPr marL="622350" indent="-514350">
              <a:spcBef>
                <a:spcPts val="938"/>
              </a:spcBef>
              <a:buSzPct val="100000"/>
              <a:buFont typeface="+mj-lt"/>
              <a:buAutoNum type="arabicPeriod"/>
            </a:pPr>
            <a:r>
              <a:rPr lang="fr-FR" sz="1600" spc="-1" dirty="0">
                <a:solidFill>
                  <a:schemeClr val="bg1">
                    <a:lumMod val="75000"/>
                  </a:schemeClr>
                </a:solidFill>
              </a:rPr>
              <a:t>Introduction</a:t>
            </a:r>
          </a:p>
          <a:p>
            <a:pPr marL="622350" indent="-514350">
              <a:spcBef>
                <a:spcPts val="938"/>
              </a:spcBef>
              <a:buSzPct val="100000"/>
              <a:buFont typeface="+mj-lt"/>
              <a:buAutoNum type="arabicPeriod"/>
            </a:pPr>
            <a:r>
              <a:rPr lang="fr-FR" sz="1600" spc="-1" dirty="0">
                <a:solidFill>
                  <a:schemeClr val="bg1">
                    <a:lumMod val="75000"/>
                  </a:schemeClr>
                </a:solidFill>
              </a:rPr>
              <a:t>Définition </a:t>
            </a:r>
          </a:p>
          <a:p>
            <a:pPr marL="622350" indent="-514350">
              <a:spcBef>
                <a:spcPts val="938"/>
              </a:spcBef>
              <a:buSzPct val="100000"/>
              <a:buFont typeface="+mj-lt"/>
              <a:buAutoNum type="arabicPeriod"/>
            </a:pPr>
            <a:r>
              <a:rPr lang="fr-FR" sz="1600" spc="-1" dirty="0">
                <a:solidFill>
                  <a:schemeClr val="bg1">
                    <a:lumMod val="75000"/>
                  </a:schemeClr>
                </a:solidFill>
              </a:rPr>
              <a:t>Types des arbres</a:t>
            </a:r>
          </a:p>
          <a:p>
            <a:pPr marL="1079550" lvl="1" indent="-514350">
              <a:spcBef>
                <a:spcPts val="938"/>
              </a:spcBef>
              <a:buSzPct val="100000"/>
              <a:buFont typeface="+mj-lt"/>
              <a:buAutoNum type="arabicPeriod"/>
            </a:pPr>
            <a:r>
              <a:rPr lang="fr-FR" sz="1600" spc="-1" dirty="0">
                <a:solidFill>
                  <a:schemeClr val="bg1">
                    <a:lumMod val="75000"/>
                  </a:schemeClr>
                </a:solidFill>
              </a:rPr>
              <a:t>Arbres généraux</a:t>
            </a:r>
          </a:p>
          <a:p>
            <a:pPr marL="1079550" lvl="1" indent="-514350">
              <a:spcBef>
                <a:spcPts val="938"/>
              </a:spcBef>
              <a:buSzPct val="100000"/>
              <a:buFont typeface="+mj-lt"/>
              <a:buAutoNum type="arabicPeriod"/>
            </a:pPr>
            <a:r>
              <a:rPr lang="fr-FR" sz="1600" spc="-1" dirty="0">
                <a:solidFill>
                  <a:schemeClr val="bg1">
                    <a:lumMod val="75000"/>
                  </a:schemeClr>
                </a:solidFill>
              </a:rPr>
              <a:t>Forêts </a:t>
            </a:r>
          </a:p>
          <a:p>
            <a:pPr marL="1079550" lvl="1" indent="-514350">
              <a:spcBef>
                <a:spcPts val="938"/>
              </a:spcBef>
              <a:buSzPct val="100000"/>
              <a:buFont typeface="+mj-lt"/>
              <a:buAutoNum type="arabicPeriod"/>
            </a:pPr>
            <a:r>
              <a:rPr lang="fr-FR" sz="1600" spc="-1" dirty="0">
                <a:solidFill>
                  <a:schemeClr val="bg1">
                    <a:lumMod val="75000"/>
                  </a:schemeClr>
                </a:solidFill>
              </a:rPr>
              <a:t>Arbres binaires</a:t>
            </a:r>
          </a:p>
          <a:p>
            <a:pPr marL="1079550" lvl="1" indent="-514350">
              <a:spcBef>
                <a:spcPts val="938"/>
              </a:spcBef>
              <a:buSzPct val="100000"/>
              <a:buFont typeface="+mj-lt"/>
              <a:buAutoNum type="arabicPeriod"/>
            </a:pPr>
            <a:r>
              <a:rPr lang="fr-FR" sz="1600" spc="-1" dirty="0">
                <a:solidFill>
                  <a:schemeClr val="bg1">
                    <a:lumMod val="75000"/>
                  </a:schemeClr>
                </a:solidFill>
              </a:rPr>
              <a:t>Créer un arbre binaire à partir d'un arbre général</a:t>
            </a:r>
          </a:p>
          <a:p>
            <a:pPr marL="1079550" lvl="1" indent="-514350">
              <a:spcBef>
                <a:spcPts val="938"/>
              </a:spcBef>
              <a:buSzPct val="100000"/>
              <a:buFont typeface="+mj-lt"/>
              <a:buAutoNum type="arabicPeriod"/>
            </a:pPr>
            <a:r>
              <a:rPr lang="fr-FR" sz="1600" spc="-1" dirty="0">
                <a:solidFill>
                  <a:schemeClr val="bg1">
                    <a:lumMod val="75000"/>
                  </a:schemeClr>
                </a:solidFill>
              </a:rPr>
              <a:t>Parcours d'un arbre binaire</a:t>
            </a:r>
          </a:p>
          <a:p>
            <a:pPr marL="1079550" lvl="1" indent="-514350">
              <a:spcBef>
                <a:spcPts val="938"/>
              </a:spcBef>
              <a:buSzPct val="100000"/>
              <a:buFont typeface="+mj-lt"/>
              <a:buAutoNum type="arabicPeriod"/>
            </a:pPr>
            <a:r>
              <a:rPr lang="fr-FR" sz="1600" spc="-1" dirty="0">
                <a:solidFill>
                  <a:schemeClr val="bg1">
                    <a:lumMod val="75000"/>
                  </a:schemeClr>
                </a:solidFill>
              </a:rPr>
              <a:t>Opérations sur les arbres binaires</a:t>
            </a:r>
          </a:p>
          <a:p>
            <a:pPr marL="1079550" lvl="1" indent="-514350">
              <a:spcBef>
                <a:spcPts val="938"/>
              </a:spcBef>
              <a:buSzPct val="100000"/>
              <a:buFont typeface="+mj-lt"/>
              <a:buAutoNum type="arabicPeriod"/>
            </a:pPr>
            <a:r>
              <a:rPr lang="fr-FR" sz="1600" spc="-1" dirty="0">
                <a:solidFill>
                  <a:schemeClr val="bg1">
                    <a:lumMod val="75000"/>
                  </a:schemeClr>
                </a:solidFill>
              </a:rPr>
              <a:t>Codage (arbre) </a:t>
            </a:r>
            <a:r>
              <a:rPr lang="fr-FR" sz="1600" spc="-1" dirty="0" err="1">
                <a:solidFill>
                  <a:schemeClr val="bg1">
                    <a:lumMod val="75000"/>
                  </a:schemeClr>
                </a:solidFill>
              </a:rPr>
              <a:t>Huffman</a:t>
            </a:r>
            <a:endParaRPr lang="fr-FR" sz="1600" spc="-1" dirty="0">
              <a:solidFill>
                <a:schemeClr val="bg1">
                  <a:lumMod val="75000"/>
                </a:schemeClr>
              </a:solidFill>
            </a:endParaRPr>
          </a:p>
          <a:p>
            <a:pPr marL="1079550" lvl="1" indent="-514350">
              <a:spcBef>
                <a:spcPts val="938"/>
              </a:spcBef>
              <a:buSzPct val="100000"/>
              <a:buFont typeface="+mj-lt"/>
              <a:buAutoNum type="arabicPeriod"/>
            </a:pPr>
            <a:r>
              <a:rPr lang="fr-FR" sz="1600" spc="-1" dirty="0">
                <a:solidFill>
                  <a:srgbClr val="000000"/>
                </a:solidFill>
              </a:rPr>
              <a:t>Arbres Binaires de Recherche</a:t>
            </a:r>
          </a:p>
          <a:p>
            <a:pPr marL="1536750" lvl="2" indent="-514350">
              <a:spcBef>
                <a:spcPts val="938"/>
              </a:spcBef>
              <a:buSzPct val="100000"/>
              <a:buFont typeface="+mj-lt"/>
              <a:buAutoNum type="arabicPeriod"/>
            </a:pPr>
            <a:r>
              <a:rPr lang="fr-FR" sz="1600" spc="-1" dirty="0">
                <a:solidFill>
                  <a:srgbClr val="000000"/>
                </a:solidFill>
              </a:rPr>
              <a:t>Définition</a:t>
            </a:r>
          </a:p>
          <a:p>
            <a:pPr marL="1536750" lvl="2" indent="-514350">
              <a:spcBef>
                <a:spcPts val="938"/>
              </a:spcBef>
              <a:buSzPct val="100000"/>
              <a:buFont typeface="+mj-lt"/>
              <a:buAutoNum type="arabicPeriod"/>
            </a:pPr>
            <a:r>
              <a:rPr lang="fr-FR" sz="1600" spc="-1" dirty="0">
                <a:solidFill>
                  <a:srgbClr val="000000"/>
                </a:solidFill>
              </a:rPr>
              <a:t>Parcours</a:t>
            </a:r>
          </a:p>
          <a:p>
            <a:pPr marL="1536750" lvl="2" indent="-514350">
              <a:spcBef>
                <a:spcPts val="938"/>
              </a:spcBef>
              <a:buSzPct val="100000"/>
              <a:buFont typeface="+mj-lt"/>
              <a:buAutoNum type="arabicPeriod"/>
            </a:pPr>
            <a:r>
              <a:rPr lang="fr-FR" sz="1600" spc="-1" dirty="0">
                <a:solidFill>
                  <a:srgbClr val="000000"/>
                </a:solidFill>
              </a:rPr>
              <a:t>Opérations</a:t>
            </a:r>
          </a:p>
          <a:p>
            <a:pPr marL="1993950" lvl="3" indent="-514350">
              <a:spcBef>
                <a:spcPts val="938"/>
              </a:spcBef>
              <a:buSzPct val="100000"/>
              <a:buFont typeface="+mj-lt"/>
              <a:buAutoNum type="arabicPeriod"/>
            </a:pPr>
            <a:r>
              <a:rPr lang="fr-FR" sz="1600" spc="-1" dirty="0">
                <a:solidFill>
                  <a:srgbClr val="000000"/>
                </a:solidFill>
              </a:rPr>
              <a:t>Recherche</a:t>
            </a:r>
          </a:p>
          <a:p>
            <a:pPr marL="1993950" lvl="3" indent="-514350">
              <a:spcBef>
                <a:spcPts val="938"/>
              </a:spcBef>
              <a:buSzPct val="100000"/>
              <a:buFont typeface="+mj-lt"/>
              <a:buAutoNum type="arabicPeriod"/>
            </a:pPr>
            <a:r>
              <a:rPr lang="fr-FR" sz="1600" spc="-1" dirty="0">
                <a:solidFill>
                  <a:srgbClr val="000000"/>
                </a:solidFill>
              </a:rPr>
              <a:t>Insertion</a:t>
            </a:r>
          </a:p>
          <a:p>
            <a:pPr marL="1993950" lvl="3" indent="-514350">
              <a:spcBef>
                <a:spcPts val="938"/>
              </a:spcBef>
              <a:buSzPct val="100000"/>
              <a:buFont typeface="+mj-lt"/>
              <a:buAutoNum type="arabicPeriod"/>
            </a:pPr>
            <a:r>
              <a:rPr lang="fr-FR" sz="1600" spc="-1" dirty="0">
                <a:solidFill>
                  <a:srgbClr val="000000"/>
                </a:solidFill>
              </a:rPr>
              <a:t>Suppression</a:t>
            </a:r>
          </a:p>
          <a:p>
            <a:pPr marL="1536750" lvl="2" indent="-514350">
              <a:spcBef>
                <a:spcPts val="938"/>
              </a:spcBef>
              <a:buSzPct val="100000"/>
              <a:buFont typeface="+mj-lt"/>
              <a:buAutoNum type="arabicPeriod"/>
            </a:pPr>
            <a:r>
              <a:rPr lang="fr-FR" sz="1600" spc="-1" dirty="0">
                <a:solidFill>
                  <a:srgbClr val="000000"/>
                </a:solidFill>
              </a:rPr>
              <a:t>Applications : Tri par ABR</a:t>
            </a:r>
          </a:p>
        </p:txBody>
      </p:sp>
    </p:spTree>
    <p:extLst>
      <p:ext uri="{BB962C8B-B14F-4D97-AF65-F5344CB8AC3E}">
        <p14:creationId xmlns:p14="http://schemas.microsoft.com/office/powerpoint/2010/main" val="199942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rmAutofit fontScale="92500" lnSpcReduction="10000"/>
          </a:bodyPr>
          <a:lstStyle/>
          <a:p>
            <a:pPr marL="432000" indent="-324000" algn="just">
              <a:spcBef>
                <a:spcPts val="938"/>
              </a:spcBef>
              <a:buSzPct val="100000"/>
              <a:buBlip>
                <a:blip r:embed="rId3"/>
              </a:buBlip>
            </a:pPr>
            <a:r>
              <a:rPr lang="fr-FR" sz="2670" b="1" spc="-1" dirty="0">
                <a:solidFill>
                  <a:srgbClr val="000000"/>
                </a:solidFill>
              </a:rPr>
              <a:t>QU’EST-CE QU’UN ARBRE BINAIRE DE RECHERCHE</a:t>
            </a:r>
          </a:p>
          <a:p>
            <a:pPr marL="108000" algn="just">
              <a:spcBef>
                <a:spcPts val="938"/>
              </a:spcBef>
              <a:buSzPct val="100000"/>
            </a:pPr>
            <a:r>
              <a:rPr lang="fr-FR" sz="2670" b="1" spc="-1" dirty="0">
                <a:solidFill>
                  <a:srgbClr val="000000"/>
                </a:solidFill>
              </a:rPr>
              <a:t>(</a:t>
            </a:r>
            <a:r>
              <a:rPr lang="fr-FR" sz="2670" b="1" spc="-1" dirty="0" err="1">
                <a:solidFill>
                  <a:srgbClr val="000000"/>
                </a:solidFill>
              </a:rPr>
              <a:t>Binary</a:t>
            </a:r>
            <a:r>
              <a:rPr lang="fr-FR" sz="2670" b="1" spc="-1" dirty="0">
                <a:solidFill>
                  <a:srgbClr val="000000"/>
                </a:solidFill>
              </a:rPr>
              <a:t> </a:t>
            </a:r>
            <a:r>
              <a:rPr lang="fr-FR" sz="2670" b="1" spc="-1" dirty="0" err="1">
                <a:solidFill>
                  <a:srgbClr val="000000"/>
                </a:solidFill>
              </a:rPr>
              <a:t>search</a:t>
            </a:r>
            <a:r>
              <a:rPr lang="fr-FR" sz="2670" b="1" spc="-1" dirty="0">
                <a:solidFill>
                  <a:srgbClr val="000000"/>
                </a:solidFill>
              </a:rPr>
              <a:t> </a:t>
            </a:r>
            <a:r>
              <a:rPr lang="fr-FR" sz="2670" b="1" spc="-1" dirty="0" err="1">
                <a:solidFill>
                  <a:srgbClr val="000000"/>
                </a:solidFill>
              </a:rPr>
              <a:t>tree</a:t>
            </a:r>
            <a:r>
              <a:rPr lang="fr-FR" sz="2670" b="1" spc="-1" dirty="0">
                <a:solidFill>
                  <a:srgbClr val="000000"/>
                </a:solidFill>
              </a:rPr>
              <a:t> en anglais)?</a:t>
            </a:r>
          </a:p>
          <a:p>
            <a:pPr marL="108000" algn="just">
              <a:spcBef>
                <a:spcPts val="938"/>
              </a:spcBef>
              <a:buSzPct val="100000"/>
            </a:pPr>
            <a:r>
              <a:rPr lang="fr-FR" sz="2670" spc="-1" dirty="0">
                <a:solidFill>
                  <a:srgbClr val="000000"/>
                </a:solidFill>
              </a:rPr>
              <a:t>Un Arbre Binaire de Recherche (ABR) est un arbre binaire ordonné tel que pour tout </a:t>
            </a:r>
            <a:r>
              <a:rPr lang="fr-FR" sz="2670" spc="-1" dirty="0" err="1">
                <a:solidFill>
                  <a:srgbClr val="000000"/>
                </a:solidFill>
              </a:rPr>
              <a:t>noeud</a:t>
            </a:r>
            <a:r>
              <a:rPr lang="fr-FR" sz="2670" spc="-1" dirty="0">
                <a:solidFill>
                  <a:srgbClr val="000000"/>
                </a:solidFill>
              </a:rPr>
              <a:t> n :</a:t>
            </a:r>
          </a:p>
          <a:p>
            <a:pPr marL="889200" lvl="1" indent="-324000" algn="just">
              <a:spcBef>
                <a:spcPts val="938"/>
              </a:spcBef>
              <a:buSzPct val="100000"/>
              <a:buBlip>
                <a:blip r:embed="rId3"/>
              </a:buBlip>
            </a:pPr>
            <a:r>
              <a:rPr lang="fr-FR" sz="2670" spc="-1" dirty="0">
                <a:solidFill>
                  <a:srgbClr val="000000"/>
                </a:solidFill>
              </a:rPr>
              <a:t>Toutes les valeurs du sous-arbre gauche de n sont strictement inférieures à la valeur de n, et</a:t>
            </a:r>
          </a:p>
          <a:p>
            <a:pPr marL="889200" lvl="1" indent="-324000" algn="just">
              <a:spcBef>
                <a:spcPts val="938"/>
              </a:spcBef>
              <a:buSzPct val="100000"/>
              <a:buBlip>
                <a:blip r:embed="rId3"/>
              </a:buBlip>
            </a:pPr>
            <a:r>
              <a:rPr lang="fr-FR" sz="2670" spc="-1" dirty="0">
                <a:solidFill>
                  <a:srgbClr val="000000"/>
                </a:solidFill>
              </a:rPr>
              <a:t>Toutes les valeurs du sous-arbre droit de n sont supérieures ou égales à la valeur de n.</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6" name="Image 5">
            <a:extLst>
              <a:ext uri="{FF2B5EF4-FFF2-40B4-BE49-F238E27FC236}">
                <a16:creationId xmlns:a16="http://schemas.microsoft.com/office/drawing/2014/main" id="{CE854CD0-308C-4F68-A122-D3B7CEE51E1C}"/>
              </a:ext>
            </a:extLst>
          </p:cNvPr>
          <p:cNvPicPr>
            <a:picLocks noChangeAspect="1"/>
          </p:cNvPicPr>
          <p:nvPr/>
        </p:nvPicPr>
        <p:blipFill>
          <a:blip r:embed="rId4"/>
          <a:stretch>
            <a:fillRect/>
          </a:stretch>
        </p:blipFill>
        <p:spPr>
          <a:xfrm>
            <a:off x="934624" y="4341950"/>
            <a:ext cx="2686050" cy="2381250"/>
          </a:xfrm>
          <a:prstGeom prst="rect">
            <a:avLst/>
          </a:prstGeom>
        </p:spPr>
      </p:pic>
      <p:sp>
        <p:nvSpPr>
          <p:cNvPr id="39" name="Rectangle 38">
            <a:extLst>
              <a:ext uri="{FF2B5EF4-FFF2-40B4-BE49-F238E27FC236}">
                <a16:creationId xmlns:a16="http://schemas.microsoft.com/office/drawing/2014/main" id="{4BB6046E-BF0C-4E2D-8188-157BF5C7E2C6}"/>
              </a:ext>
            </a:extLst>
          </p:cNvPr>
          <p:cNvSpPr/>
          <p:nvPr/>
        </p:nvSpPr>
        <p:spPr>
          <a:xfrm>
            <a:off x="5273261" y="4700740"/>
            <a:ext cx="4112039"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b="1" dirty="0" err="1">
                <a:solidFill>
                  <a:srgbClr val="0000FF"/>
                </a:solidFill>
                <a:highlight>
                  <a:srgbClr val="FFFFFF"/>
                </a:highlight>
                <a:latin typeface="Courier New" panose="02070309020205020404" pitchFamily="49" charset="0"/>
              </a:rPr>
              <a:t>typedef</a:t>
            </a:r>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unsigned</a:t>
            </a:r>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key</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left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right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endParaRPr>
          </a:p>
        </p:txBody>
      </p:sp>
    </p:spTree>
    <p:extLst>
      <p:ext uri="{BB962C8B-B14F-4D97-AF65-F5344CB8AC3E}">
        <p14:creationId xmlns:p14="http://schemas.microsoft.com/office/powerpoint/2010/main" val="428508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(2)</a:t>
            </a:r>
            <a:endParaRPr lang="fr-FR" sz="2800" cap="small" spc="-1" dirty="0">
              <a:solidFill>
                <a:srgbClr val="666666"/>
              </a:solidFill>
            </a:endParaRP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Intérêt de cette propriété : diminuer la complexité temporel de recherche, d’insertion et de suppression dans l’arbre.</a:t>
            </a:r>
          </a:p>
          <a:p>
            <a:pPr marL="565200" indent="-457200" algn="just">
              <a:spcBef>
                <a:spcPts val="938"/>
              </a:spcBef>
              <a:buSzPct val="100000"/>
              <a:buFont typeface="Arial" panose="020B0604020202020204" pitchFamily="34" charset="0"/>
              <a:buChar char="•"/>
            </a:pPr>
            <a:r>
              <a:rPr lang="fr-FR" sz="2400" spc="-1" dirty="0">
                <a:solidFill>
                  <a:srgbClr val="000000"/>
                </a:solidFill>
              </a:rPr>
              <a:t>Par exemple, pour l’opération de recherche du nœud 87 : Dans un ABR on visite 2 nœuds seulement, alors que dans un arbre binaire classique, on doit visiter tous les nœuds </a:t>
            </a:r>
          </a:p>
        </p:txBody>
      </p:sp>
      <p:grpSp>
        <p:nvGrpSpPr>
          <p:cNvPr id="5" name="Groupe 4">
            <a:extLst>
              <a:ext uri="{FF2B5EF4-FFF2-40B4-BE49-F238E27FC236}">
                <a16:creationId xmlns:a16="http://schemas.microsoft.com/office/drawing/2014/main" id="{42916A82-B453-4009-A9AC-16C708BE0027}"/>
              </a:ext>
            </a:extLst>
          </p:cNvPr>
          <p:cNvGrpSpPr/>
          <p:nvPr/>
        </p:nvGrpSpPr>
        <p:grpSpPr>
          <a:xfrm>
            <a:off x="542925" y="3792450"/>
            <a:ext cx="3771900" cy="2607537"/>
            <a:chOff x="1727200" y="4467864"/>
            <a:chExt cx="3771900" cy="2607537"/>
          </a:xfrm>
        </p:grpSpPr>
        <p:sp>
          <p:nvSpPr>
            <p:cNvPr id="6" name="Line 22">
              <a:extLst>
                <a:ext uri="{FF2B5EF4-FFF2-40B4-BE49-F238E27FC236}">
                  <a16:creationId xmlns:a16="http://schemas.microsoft.com/office/drawing/2014/main" id="{C110904E-9DC9-4FBD-BD8E-64763131F67A}"/>
                </a:ext>
              </a:extLst>
            </p:cNvPr>
            <p:cNvSpPr>
              <a:spLocks noChangeShapeType="1"/>
            </p:cNvSpPr>
            <p:nvPr/>
          </p:nvSpPr>
          <p:spPr bwMode="auto">
            <a:xfrm flipV="1">
              <a:off x="2516533" y="4674037"/>
              <a:ext cx="893041" cy="638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29">
              <a:extLst>
                <a:ext uri="{FF2B5EF4-FFF2-40B4-BE49-F238E27FC236}">
                  <a16:creationId xmlns:a16="http://schemas.microsoft.com/office/drawing/2014/main" id="{5A889454-E153-40E4-BAA1-415744137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5292556"/>
              <a:ext cx="1419264" cy="1158345"/>
            </a:xfrm>
            <a:prstGeom prst="rect">
              <a:avLst/>
            </a:prstGeom>
            <a:noFill/>
            <a:extLst>
              <a:ext uri="{909E8E84-426E-40DD-AFC4-6F175D3DCCD1}">
                <a14:hiddenFill xmlns:a14="http://schemas.microsoft.com/office/drawing/2010/main">
                  <a:solidFill>
                    <a:srgbClr val="FFFFFF"/>
                  </a:solidFill>
                </a14:hiddenFill>
              </a:ext>
            </a:extLst>
          </p:spPr>
        </p:pic>
        <p:sp>
          <p:nvSpPr>
            <p:cNvPr id="8" name="Line 20">
              <a:extLst>
                <a:ext uri="{FF2B5EF4-FFF2-40B4-BE49-F238E27FC236}">
                  <a16:creationId xmlns:a16="http://schemas.microsoft.com/office/drawing/2014/main" id="{CC4D68B3-3376-4A83-8949-616331848276}"/>
                </a:ext>
              </a:extLst>
            </p:cNvPr>
            <p:cNvSpPr>
              <a:spLocks noChangeShapeType="1"/>
            </p:cNvSpPr>
            <p:nvPr/>
          </p:nvSpPr>
          <p:spPr bwMode="auto">
            <a:xfrm>
              <a:off x="4717449" y="5313015"/>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9" name="docshape5730">
              <a:extLst>
                <a:ext uri="{FF2B5EF4-FFF2-40B4-BE49-F238E27FC236}">
                  <a16:creationId xmlns:a16="http://schemas.microsoft.com/office/drawing/2014/main" id="{31CBA926-F39E-475B-98D6-F5A614F99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36" y="5292556"/>
              <a:ext cx="1419264" cy="1158345"/>
            </a:xfrm>
            <a:prstGeom prst="rect">
              <a:avLst/>
            </a:prstGeom>
            <a:noFill/>
            <a:extLst>
              <a:ext uri="{909E8E84-426E-40DD-AFC4-6F175D3DCCD1}">
                <a14:hiddenFill xmlns:a14="http://schemas.microsoft.com/office/drawing/2010/main">
                  <a:solidFill>
                    <a:srgbClr val="FFFFFF"/>
                  </a:solidFill>
                </a14:hiddenFill>
              </a:ext>
            </a:extLst>
          </p:spPr>
        </p:pic>
        <p:sp>
          <p:nvSpPr>
            <p:cNvPr id="10" name="Line 18">
              <a:extLst>
                <a:ext uri="{FF2B5EF4-FFF2-40B4-BE49-F238E27FC236}">
                  <a16:creationId xmlns:a16="http://schemas.microsoft.com/office/drawing/2014/main" id="{57849018-5499-4E40-8274-79E8B21842FF}"/>
                </a:ext>
              </a:extLst>
            </p:cNvPr>
            <p:cNvSpPr>
              <a:spLocks noChangeShapeType="1"/>
            </p:cNvSpPr>
            <p:nvPr/>
          </p:nvSpPr>
          <p:spPr bwMode="auto">
            <a:xfrm flipH="1">
              <a:off x="4907580" y="6424146"/>
              <a:ext cx="310704" cy="3492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11" name="docshape5731">
              <a:extLst>
                <a:ext uri="{FF2B5EF4-FFF2-40B4-BE49-F238E27FC236}">
                  <a16:creationId xmlns:a16="http://schemas.microsoft.com/office/drawing/2014/main" id="{94EDA960-E4CD-4D46-8B71-07B05DF790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9244" y="4467864"/>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3">
              <a:extLst>
                <a:ext uri="{FF2B5EF4-FFF2-40B4-BE49-F238E27FC236}">
                  <a16:creationId xmlns:a16="http://schemas.microsoft.com/office/drawing/2014/main" id="{1D3A3628-1606-4C78-92B6-0262E6190D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4095" y="6677220"/>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3" name="docshape5735">
              <a:extLst>
                <a:ext uri="{FF2B5EF4-FFF2-40B4-BE49-F238E27FC236}">
                  <a16:creationId xmlns:a16="http://schemas.microsoft.com/office/drawing/2014/main" id="{C2A88623-EE2E-474F-A521-8F86750C5EF7}"/>
                </a:ext>
              </a:extLst>
            </p:cNvPr>
            <p:cNvSpPr txBox="1">
              <a:spLocks noChangeArrowheads="1"/>
            </p:cNvSpPr>
            <p:nvPr/>
          </p:nvSpPr>
          <p:spPr bwMode="auto">
            <a:xfrm>
              <a:off x="3470634" y="452924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44</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4" name="docshape5742">
              <a:extLst>
                <a:ext uri="{FF2B5EF4-FFF2-40B4-BE49-F238E27FC236}">
                  <a16:creationId xmlns:a16="http://schemas.microsoft.com/office/drawing/2014/main" id="{C9C02AC7-F157-4B8F-810E-AAFEF27C6DEA}"/>
                </a:ext>
              </a:extLst>
            </p:cNvPr>
            <p:cNvSpPr txBox="1">
              <a:spLocks noChangeArrowheads="1"/>
            </p:cNvSpPr>
            <p:nvPr/>
          </p:nvSpPr>
          <p:spPr bwMode="auto">
            <a:xfrm>
              <a:off x="4700164" y="6729470"/>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5" name="Line 22">
              <a:extLst>
                <a:ext uri="{FF2B5EF4-FFF2-40B4-BE49-F238E27FC236}">
                  <a16:creationId xmlns:a16="http://schemas.microsoft.com/office/drawing/2014/main" id="{53E86996-91C0-4F32-93DC-B5993B2CC6B6}"/>
                </a:ext>
              </a:extLst>
            </p:cNvPr>
            <p:cNvSpPr>
              <a:spLocks noChangeShapeType="1"/>
            </p:cNvSpPr>
            <p:nvPr/>
          </p:nvSpPr>
          <p:spPr bwMode="auto">
            <a:xfrm flipH="1" flipV="1">
              <a:off x="3851294" y="4674036"/>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16" name="docshape5735">
              <a:extLst>
                <a:ext uri="{FF2B5EF4-FFF2-40B4-BE49-F238E27FC236}">
                  <a16:creationId xmlns:a16="http://schemas.microsoft.com/office/drawing/2014/main" id="{D3088C39-DDD1-4F2A-998F-9F0A552FC63A}"/>
                </a:ext>
              </a:extLst>
            </p:cNvPr>
            <p:cNvSpPr txBox="1">
              <a:spLocks noChangeArrowheads="1"/>
            </p:cNvSpPr>
            <p:nvPr/>
          </p:nvSpPr>
          <p:spPr bwMode="auto">
            <a:xfrm>
              <a:off x="2278401" y="532759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CB3BB6A9-B27F-4FCB-A724-A8338CF6A300}"/>
                </a:ext>
              </a:extLst>
            </p:cNvPr>
            <p:cNvSpPr txBox="1">
              <a:spLocks noChangeArrowheads="1"/>
            </p:cNvSpPr>
            <p:nvPr/>
          </p:nvSpPr>
          <p:spPr bwMode="auto">
            <a:xfrm>
              <a:off x="1855194" y="607087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5DBE0CAD-1AEC-4C7C-9311-FC02FF49037B}"/>
                </a:ext>
              </a:extLst>
            </p:cNvPr>
            <p:cNvSpPr txBox="1">
              <a:spLocks noChangeArrowheads="1"/>
            </p:cNvSpPr>
            <p:nvPr/>
          </p:nvSpPr>
          <p:spPr bwMode="auto">
            <a:xfrm>
              <a:off x="2788566" y="609707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77BC0D57-D441-49D5-B809-33CCA77B7EEC}"/>
                </a:ext>
              </a:extLst>
            </p:cNvPr>
            <p:cNvSpPr txBox="1">
              <a:spLocks noChangeArrowheads="1"/>
            </p:cNvSpPr>
            <p:nvPr/>
          </p:nvSpPr>
          <p:spPr bwMode="auto">
            <a:xfrm>
              <a:off x="4668609" y="535335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3FE461E3-C3B7-45B2-B694-BC2D13508A3C}"/>
                </a:ext>
              </a:extLst>
            </p:cNvPr>
            <p:cNvSpPr txBox="1">
              <a:spLocks noChangeArrowheads="1"/>
            </p:cNvSpPr>
            <p:nvPr/>
          </p:nvSpPr>
          <p:spPr bwMode="auto">
            <a:xfrm>
              <a:off x="4193593" y="610513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44</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7ECDF93-23A4-43C0-B337-2CEB0B957FB1}"/>
                </a:ext>
              </a:extLst>
            </p:cNvPr>
            <p:cNvSpPr txBox="1">
              <a:spLocks noChangeArrowheads="1"/>
            </p:cNvSpPr>
            <p:nvPr/>
          </p:nvSpPr>
          <p:spPr bwMode="auto">
            <a:xfrm>
              <a:off x="5126965" y="608976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grpSp>
      <p:grpSp>
        <p:nvGrpSpPr>
          <p:cNvPr id="39" name="Groupe 38">
            <a:extLst>
              <a:ext uri="{FF2B5EF4-FFF2-40B4-BE49-F238E27FC236}">
                <a16:creationId xmlns:a16="http://schemas.microsoft.com/office/drawing/2014/main" id="{D8FFEBF5-7192-4DEE-A54B-C5CFAE753EE0}"/>
              </a:ext>
            </a:extLst>
          </p:cNvPr>
          <p:cNvGrpSpPr/>
          <p:nvPr/>
        </p:nvGrpSpPr>
        <p:grpSpPr>
          <a:xfrm>
            <a:off x="5958839" y="3792450"/>
            <a:ext cx="3469525" cy="2976035"/>
            <a:chOff x="4246602" y="3073550"/>
            <a:chExt cx="3469525" cy="2976035"/>
          </a:xfrm>
        </p:grpSpPr>
        <p:pic>
          <p:nvPicPr>
            <p:cNvPr id="40" name="docshape5731">
              <a:extLst>
                <a:ext uri="{FF2B5EF4-FFF2-40B4-BE49-F238E27FC236}">
                  <a16:creationId xmlns:a16="http://schemas.microsoft.com/office/drawing/2014/main" id="{5E79AD50-6D1C-412A-8F43-650BA99813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602" y="378912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1" name="docshape5731">
              <a:extLst>
                <a:ext uri="{FF2B5EF4-FFF2-40B4-BE49-F238E27FC236}">
                  <a16:creationId xmlns:a16="http://schemas.microsoft.com/office/drawing/2014/main" id="{E17EEACA-68A3-4E8D-BE89-00B3F187C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797" y="307355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2" name="docshape5731">
              <a:extLst>
                <a:ext uri="{FF2B5EF4-FFF2-40B4-BE49-F238E27FC236}">
                  <a16:creationId xmlns:a16="http://schemas.microsoft.com/office/drawing/2014/main" id="{865577A9-D929-4414-AB79-36E65E7A04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384" y="484150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3" name="docshape5731">
              <a:extLst>
                <a:ext uri="{FF2B5EF4-FFF2-40B4-BE49-F238E27FC236}">
                  <a16:creationId xmlns:a16="http://schemas.microsoft.com/office/drawing/2014/main" id="{DA2A28B4-392E-460B-BF02-4EA7C14E8C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4819" y="365135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4" name="docshape5731">
              <a:extLst>
                <a:ext uri="{FF2B5EF4-FFF2-40B4-BE49-F238E27FC236}">
                  <a16:creationId xmlns:a16="http://schemas.microsoft.com/office/drawing/2014/main" id="{872E4516-C83E-472C-B0EF-934A9191D5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822" y="41630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5" name="docshape5731">
              <a:extLst>
                <a:ext uri="{FF2B5EF4-FFF2-40B4-BE49-F238E27FC236}">
                  <a16:creationId xmlns:a16="http://schemas.microsoft.com/office/drawing/2014/main" id="{746D4128-BC1F-45CC-B970-8FA4976DC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713" y="474220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6" name="docshape5731">
              <a:extLst>
                <a:ext uri="{FF2B5EF4-FFF2-40B4-BE49-F238E27FC236}">
                  <a16:creationId xmlns:a16="http://schemas.microsoft.com/office/drawing/2014/main" id="{342B0D09-26F5-405A-A886-E58BD556A7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067" y="512043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7" name="docshape5731">
              <a:extLst>
                <a:ext uri="{FF2B5EF4-FFF2-40B4-BE49-F238E27FC236}">
                  <a16:creationId xmlns:a16="http://schemas.microsoft.com/office/drawing/2014/main" id="{5D6C0297-916E-49BC-922A-3CFF824B9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236" y="5651404"/>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8" name="Line 20">
              <a:extLst>
                <a:ext uri="{FF2B5EF4-FFF2-40B4-BE49-F238E27FC236}">
                  <a16:creationId xmlns:a16="http://schemas.microsoft.com/office/drawing/2014/main" id="{C810BAEF-CC5C-43C8-90C2-36221F96EEF8}"/>
                </a:ext>
              </a:extLst>
            </p:cNvPr>
            <p:cNvSpPr>
              <a:spLocks noChangeShapeType="1"/>
            </p:cNvSpPr>
            <p:nvPr/>
          </p:nvSpPr>
          <p:spPr bwMode="auto">
            <a:xfrm>
              <a:off x="5382198" y="3800296"/>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49" name="docshape5735">
              <a:extLst>
                <a:ext uri="{FF2B5EF4-FFF2-40B4-BE49-F238E27FC236}">
                  <a16:creationId xmlns:a16="http://schemas.microsoft.com/office/drawing/2014/main" id="{DD9CDD6D-1C4D-4F84-9D74-757887F6DA73}"/>
                </a:ext>
              </a:extLst>
            </p:cNvPr>
            <p:cNvSpPr txBox="1">
              <a:spLocks noChangeArrowheads="1"/>
            </p:cNvSpPr>
            <p:nvPr/>
          </p:nvSpPr>
          <p:spPr bwMode="auto">
            <a:xfrm>
              <a:off x="4326302" y="384003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44</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0" name="docshape5742">
              <a:extLst>
                <a:ext uri="{FF2B5EF4-FFF2-40B4-BE49-F238E27FC236}">
                  <a16:creationId xmlns:a16="http://schemas.microsoft.com/office/drawing/2014/main" id="{91C27848-FFC4-4B07-8607-F5E79B3B2C36}"/>
                </a:ext>
              </a:extLst>
            </p:cNvPr>
            <p:cNvSpPr txBox="1">
              <a:spLocks noChangeArrowheads="1"/>
            </p:cNvSpPr>
            <p:nvPr/>
          </p:nvSpPr>
          <p:spPr bwMode="auto">
            <a:xfrm>
              <a:off x="6774613" y="516450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1" name="docshape5735">
              <a:extLst>
                <a:ext uri="{FF2B5EF4-FFF2-40B4-BE49-F238E27FC236}">
                  <a16:creationId xmlns:a16="http://schemas.microsoft.com/office/drawing/2014/main" id="{61050EA2-A454-4119-8FDC-B0ECBD9EE5A3}"/>
                </a:ext>
              </a:extLst>
            </p:cNvPr>
            <p:cNvSpPr txBox="1">
              <a:spLocks noChangeArrowheads="1"/>
            </p:cNvSpPr>
            <p:nvPr/>
          </p:nvSpPr>
          <p:spPr bwMode="auto">
            <a:xfrm>
              <a:off x="4732493" y="3122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2" name="docshape5735">
              <a:extLst>
                <a:ext uri="{FF2B5EF4-FFF2-40B4-BE49-F238E27FC236}">
                  <a16:creationId xmlns:a16="http://schemas.microsoft.com/office/drawing/2014/main" id="{57A2E5E2-1A8D-4516-9A5B-7C7C83EA18F8}"/>
                </a:ext>
              </a:extLst>
            </p:cNvPr>
            <p:cNvSpPr txBox="1">
              <a:spLocks noChangeArrowheads="1"/>
            </p:cNvSpPr>
            <p:nvPr/>
          </p:nvSpPr>
          <p:spPr bwMode="auto">
            <a:xfrm>
              <a:off x="6253743" y="477289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3" name="docshape5735">
              <a:extLst>
                <a:ext uri="{FF2B5EF4-FFF2-40B4-BE49-F238E27FC236}">
                  <a16:creationId xmlns:a16="http://schemas.microsoft.com/office/drawing/2014/main" id="{303C100B-4CC9-4E82-A386-91BCD9FD3F7F}"/>
                </a:ext>
              </a:extLst>
            </p:cNvPr>
            <p:cNvSpPr txBox="1">
              <a:spLocks noChangeArrowheads="1"/>
            </p:cNvSpPr>
            <p:nvPr/>
          </p:nvSpPr>
          <p:spPr bwMode="auto">
            <a:xfrm>
              <a:off x="5686595" y="42219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4" name="docshape5735">
              <a:extLst>
                <a:ext uri="{FF2B5EF4-FFF2-40B4-BE49-F238E27FC236}">
                  <a16:creationId xmlns:a16="http://schemas.microsoft.com/office/drawing/2014/main" id="{08734B17-977C-4CE7-B4F8-F866C7C3928A}"/>
                </a:ext>
              </a:extLst>
            </p:cNvPr>
            <p:cNvSpPr txBox="1">
              <a:spLocks noChangeArrowheads="1"/>
            </p:cNvSpPr>
            <p:nvPr/>
          </p:nvSpPr>
          <p:spPr bwMode="auto">
            <a:xfrm>
              <a:off x="5259332" y="374060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5" name="docshape5735">
              <a:extLst>
                <a:ext uri="{FF2B5EF4-FFF2-40B4-BE49-F238E27FC236}">
                  <a16:creationId xmlns:a16="http://schemas.microsoft.com/office/drawing/2014/main" id="{7E6AE67B-982D-4189-8ACE-F049086EAAA7}"/>
                </a:ext>
              </a:extLst>
            </p:cNvPr>
            <p:cNvSpPr txBox="1">
              <a:spLocks noChangeArrowheads="1"/>
            </p:cNvSpPr>
            <p:nvPr/>
          </p:nvSpPr>
          <p:spPr bwMode="auto">
            <a:xfrm>
              <a:off x="7338310" y="568209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44</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6" name="docshape5735">
              <a:extLst>
                <a:ext uri="{FF2B5EF4-FFF2-40B4-BE49-F238E27FC236}">
                  <a16:creationId xmlns:a16="http://schemas.microsoft.com/office/drawing/2014/main" id="{1FDF7279-0941-4D37-AA7D-B365D7811338}"/>
                </a:ext>
              </a:extLst>
            </p:cNvPr>
            <p:cNvSpPr txBox="1">
              <a:spLocks noChangeArrowheads="1"/>
            </p:cNvSpPr>
            <p:nvPr/>
          </p:nvSpPr>
          <p:spPr bwMode="auto">
            <a:xfrm>
              <a:off x="5100902" y="4902885"/>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7" name="Line 22">
              <a:extLst>
                <a:ext uri="{FF2B5EF4-FFF2-40B4-BE49-F238E27FC236}">
                  <a16:creationId xmlns:a16="http://schemas.microsoft.com/office/drawing/2014/main" id="{11F08A38-ACD2-4B40-91FE-8A9BEE86CCD0}"/>
                </a:ext>
              </a:extLst>
            </p:cNvPr>
            <p:cNvSpPr>
              <a:spLocks noChangeShapeType="1"/>
            </p:cNvSpPr>
            <p:nvPr/>
          </p:nvSpPr>
          <p:spPr bwMode="auto">
            <a:xfrm flipV="1">
              <a:off x="4497100" y="3369114"/>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8" name="Line 22">
              <a:extLst>
                <a:ext uri="{FF2B5EF4-FFF2-40B4-BE49-F238E27FC236}">
                  <a16:creationId xmlns:a16="http://schemas.microsoft.com/office/drawing/2014/main" id="{748980FE-360E-4915-9393-7AF953387FB7}"/>
                </a:ext>
              </a:extLst>
            </p:cNvPr>
            <p:cNvSpPr>
              <a:spLocks noChangeShapeType="1"/>
            </p:cNvSpPr>
            <p:nvPr/>
          </p:nvSpPr>
          <p:spPr bwMode="auto">
            <a:xfrm flipH="1" flipV="1">
              <a:off x="5087288" y="3378350"/>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9" name="Line 22">
              <a:extLst>
                <a:ext uri="{FF2B5EF4-FFF2-40B4-BE49-F238E27FC236}">
                  <a16:creationId xmlns:a16="http://schemas.microsoft.com/office/drawing/2014/main" id="{8F92F2A4-F93E-402B-8DDD-881EA4C4B834}"/>
                </a:ext>
              </a:extLst>
            </p:cNvPr>
            <p:cNvSpPr>
              <a:spLocks noChangeShapeType="1"/>
            </p:cNvSpPr>
            <p:nvPr/>
          </p:nvSpPr>
          <p:spPr bwMode="auto">
            <a:xfrm flipH="1" flipV="1">
              <a:off x="5625983" y="385025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0" name="Line 22">
              <a:extLst>
                <a:ext uri="{FF2B5EF4-FFF2-40B4-BE49-F238E27FC236}">
                  <a16:creationId xmlns:a16="http://schemas.microsoft.com/office/drawing/2014/main" id="{19BA83B5-E013-4992-9453-C6D244D90913}"/>
                </a:ext>
              </a:extLst>
            </p:cNvPr>
            <p:cNvSpPr>
              <a:spLocks noChangeShapeType="1"/>
            </p:cNvSpPr>
            <p:nvPr/>
          </p:nvSpPr>
          <p:spPr bwMode="auto">
            <a:xfrm flipH="1" flipV="1">
              <a:off x="6019848" y="444551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1" name="Line 22">
              <a:extLst>
                <a:ext uri="{FF2B5EF4-FFF2-40B4-BE49-F238E27FC236}">
                  <a16:creationId xmlns:a16="http://schemas.microsoft.com/office/drawing/2014/main" id="{197D8CC2-F615-460C-840D-FE1EC6F03E28}"/>
                </a:ext>
              </a:extLst>
            </p:cNvPr>
            <p:cNvSpPr>
              <a:spLocks noChangeShapeType="1"/>
            </p:cNvSpPr>
            <p:nvPr/>
          </p:nvSpPr>
          <p:spPr bwMode="auto">
            <a:xfrm flipH="1" flipV="1">
              <a:off x="6543476" y="4891360"/>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2" name="Line 22">
              <a:extLst>
                <a:ext uri="{FF2B5EF4-FFF2-40B4-BE49-F238E27FC236}">
                  <a16:creationId xmlns:a16="http://schemas.microsoft.com/office/drawing/2014/main" id="{BECAC64E-9339-4A9D-B9AE-1B006FF6C11D}"/>
                </a:ext>
              </a:extLst>
            </p:cNvPr>
            <p:cNvSpPr>
              <a:spLocks noChangeShapeType="1"/>
            </p:cNvSpPr>
            <p:nvPr/>
          </p:nvSpPr>
          <p:spPr bwMode="auto">
            <a:xfrm flipH="1" flipV="1">
              <a:off x="7136041" y="5426780"/>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3" name="Line 22">
              <a:extLst>
                <a:ext uri="{FF2B5EF4-FFF2-40B4-BE49-F238E27FC236}">
                  <a16:creationId xmlns:a16="http://schemas.microsoft.com/office/drawing/2014/main" id="{1B318FBB-4801-4B50-9ED3-49C3D3F0218C}"/>
                </a:ext>
              </a:extLst>
            </p:cNvPr>
            <p:cNvSpPr>
              <a:spLocks noChangeShapeType="1"/>
            </p:cNvSpPr>
            <p:nvPr/>
          </p:nvSpPr>
          <p:spPr bwMode="auto">
            <a:xfrm flipV="1">
              <a:off x="5456528" y="4483250"/>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grpSp>
      <p:cxnSp>
        <p:nvCxnSpPr>
          <p:cNvPr id="4" name="Connecteur droit avec flèche 3">
            <a:extLst>
              <a:ext uri="{FF2B5EF4-FFF2-40B4-BE49-F238E27FC236}">
                <a16:creationId xmlns:a16="http://schemas.microsoft.com/office/drawing/2014/main" id="{67D37165-7287-457B-ADAA-671EE1026669}"/>
              </a:ext>
            </a:extLst>
          </p:cNvPr>
          <p:cNvCxnSpPr>
            <a:cxnSpLocks/>
          </p:cNvCxnSpPr>
          <p:nvPr/>
        </p:nvCxnSpPr>
        <p:spPr>
          <a:xfrm>
            <a:off x="2754981" y="3890031"/>
            <a:ext cx="759070" cy="617997"/>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necteur droit avec flèche 65">
            <a:extLst>
              <a:ext uri="{FF2B5EF4-FFF2-40B4-BE49-F238E27FC236}">
                <a16:creationId xmlns:a16="http://schemas.microsoft.com/office/drawing/2014/main" id="{9A933FB7-F7F8-47F5-90AF-115F30CD7906}"/>
              </a:ext>
            </a:extLst>
          </p:cNvPr>
          <p:cNvCxnSpPr>
            <a:cxnSpLocks/>
          </p:cNvCxnSpPr>
          <p:nvPr/>
        </p:nvCxnSpPr>
        <p:spPr>
          <a:xfrm>
            <a:off x="3948157" y="4768434"/>
            <a:ext cx="508962" cy="661284"/>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Connecteur droit avec flèche 68">
            <a:extLst>
              <a:ext uri="{FF2B5EF4-FFF2-40B4-BE49-F238E27FC236}">
                <a16:creationId xmlns:a16="http://schemas.microsoft.com/office/drawing/2014/main" id="{70ACC721-EBE0-4146-B62F-C0752AC18682}"/>
              </a:ext>
            </a:extLst>
          </p:cNvPr>
          <p:cNvCxnSpPr>
            <a:cxnSpLocks/>
          </p:cNvCxnSpPr>
          <p:nvPr/>
        </p:nvCxnSpPr>
        <p:spPr>
          <a:xfrm>
            <a:off x="6914291" y="3973607"/>
            <a:ext cx="374189" cy="434048"/>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Connecteur droit avec flèche 70">
            <a:extLst>
              <a:ext uri="{FF2B5EF4-FFF2-40B4-BE49-F238E27FC236}">
                <a16:creationId xmlns:a16="http://schemas.microsoft.com/office/drawing/2014/main" id="{F12F239B-B3C8-478D-994F-CF0A514F9785}"/>
              </a:ext>
            </a:extLst>
          </p:cNvPr>
          <p:cNvCxnSpPr>
            <a:cxnSpLocks/>
          </p:cNvCxnSpPr>
          <p:nvPr/>
        </p:nvCxnSpPr>
        <p:spPr>
          <a:xfrm flipH="1">
            <a:off x="6075595" y="3991540"/>
            <a:ext cx="249361" cy="510959"/>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eur droit avec flèche 72">
            <a:extLst>
              <a:ext uri="{FF2B5EF4-FFF2-40B4-BE49-F238E27FC236}">
                <a16:creationId xmlns:a16="http://schemas.microsoft.com/office/drawing/2014/main" id="{7AF88FF4-D191-40AD-A993-BB0B7D99C96D}"/>
              </a:ext>
            </a:extLst>
          </p:cNvPr>
          <p:cNvCxnSpPr>
            <a:cxnSpLocks/>
          </p:cNvCxnSpPr>
          <p:nvPr/>
        </p:nvCxnSpPr>
        <p:spPr>
          <a:xfrm>
            <a:off x="7826178" y="5049548"/>
            <a:ext cx="294976" cy="387438"/>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Connecteur droit avec flèche 73">
            <a:extLst>
              <a:ext uri="{FF2B5EF4-FFF2-40B4-BE49-F238E27FC236}">
                <a16:creationId xmlns:a16="http://schemas.microsoft.com/office/drawing/2014/main" id="{CF9D8F98-479C-48E8-B3B3-76FF229CF6C7}"/>
              </a:ext>
            </a:extLst>
          </p:cNvPr>
          <p:cNvCxnSpPr>
            <a:cxnSpLocks/>
          </p:cNvCxnSpPr>
          <p:nvPr/>
        </p:nvCxnSpPr>
        <p:spPr>
          <a:xfrm>
            <a:off x="7438817" y="4516235"/>
            <a:ext cx="358133" cy="429218"/>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Connecteur droit avec flèche 74">
            <a:extLst>
              <a:ext uri="{FF2B5EF4-FFF2-40B4-BE49-F238E27FC236}">
                <a16:creationId xmlns:a16="http://schemas.microsoft.com/office/drawing/2014/main" id="{E26304FB-3D15-4D8C-86B8-EE9BD4D03C11}"/>
              </a:ext>
            </a:extLst>
          </p:cNvPr>
          <p:cNvCxnSpPr>
            <a:cxnSpLocks/>
          </p:cNvCxnSpPr>
          <p:nvPr/>
        </p:nvCxnSpPr>
        <p:spPr>
          <a:xfrm flipH="1">
            <a:off x="6899002" y="5049111"/>
            <a:ext cx="294372" cy="570205"/>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eur droit avec flèche 75">
            <a:extLst>
              <a:ext uri="{FF2B5EF4-FFF2-40B4-BE49-F238E27FC236}">
                <a16:creationId xmlns:a16="http://schemas.microsoft.com/office/drawing/2014/main" id="{FF1B59DF-1825-4DCA-BC4A-7EA2462D117E}"/>
              </a:ext>
            </a:extLst>
          </p:cNvPr>
          <p:cNvCxnSpPr>
            <a:cxnSpLocks/>
          </p:cNvCxnSpPr>
          <p:nvPr/>
        </p:nvCxnSpPr>
        <p:spPr>
          <a:xfrm>
            <a:off x="8282841" y="5461103"/>
            <a:ext cx="392659" cy="422298"/>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Connecteur droit avec flèche 76">
            <a:extLst>
              <a:ext uri="{FF2B5EF4-FFF2-40B4-BE49-F238E27FC236}">
                <a16:creationId xmlns:a16="http://schemas.microsoft.com/office/drawing/2014/main" id="{62128EF3-F16E-4F4B-AB3C-9F1BCD59148A}"/>
              </a:ext>
            </a:extLst>
          </p:cNvPr>
          <p:cNvCxnSpPr>
            <a:cxnSpLocks/>
          </p:cNvCxnSpPr>
          <p:nvPr/>
        </p:nvCxnSpPr>
        <p:spPr>
          <a:xfrm>
            <a:off x="8965225" y="6001806"/>
            <a:ext cx="401098" cy="451154"/>
          </a:xfrm>
          <a:prstGeom prst="straightConnector1">
            <a:avLst/>
          </a:prstGeom>
          <a:ln w="381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559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d’un ABR</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Voici un exemple d’un ABR contenant des valeurs entières, appliquer les différents parcours vus sur les arbres binaires</a:t>
            </a: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r>
              <a:rPr lang="fr-FR" sz="2400" spc="-1" dirty="0">
                <a:solidFill>
                  <a:srgbClr val="000000"/>
                </a:solidFill>
              </a:rPr>
              <a:t>Le parcours infixe (</a:t>
            </a:r>
            <a:r>
              <a:rPr lang="fr-FR" sz="2400" spc="-1" dirty="0" err="1">
                <a:solidFill>
                  <a:srgbClr val="000000"/>
                </a:solidFill>
              </a:rPr>
              <a:t>inordre</a:t>
            </a:r>
            <a:r>
              <a:rPr lang="fr-FR" sz="2400" spc="-1" dirty="0">
                <a:solidFill>
                  <a:srgbClr val="000000"/>
                </a:solidFill>
              </a:rPr>
              <a:t>) de cet arbre donne la liste ordonnée suivante : </a:t>
            </a:r>
            <a:r>
              <a:rPr lang="fr-FR" sz="2400" b="1" spc="-1" dirty="0">
                <a:solidFill>
                  <a:srgbClr val="000000"/>
                </a:solidFill>
              </a:rPr>
              <a:t>3, 5, 8, 10, 15, 20, 27, 33, 52, 55, 59, 71</a:t>
            </a:r>
          </a:p>
        </p:txBody>
      </p:sp>
      <p:grpSp>
        <p:nvGrpSpPr>
          <p:cNvPr id="42" name="Groupe 41">
            <a:extLst>
              <a:ext uri="{FF2B5EF4-FFF2-40B4-BE49-F238E27FC236}">
                <a16:creationId xmlns:a16="http://schemas.microsoft.com/office/drawing/2014/main" id="{BAB5DBAF-A2CE-4C18-9EEF-6F54CDEAC73C}"/>
              </a:ext>
            </a:extLst>
          </p:cNvPr>
          <p:cNvGrpSpPr/>
          <p:nvPr/>
        </p:nvGrpSpPr>
        <p:grpSpPr>
          <a:xfrm>
            <a:off x="2948384" y="2269932"/>
            <a:ext cx="4408852" cy="3749535"/>
            <a:chOff x="2961084" y="3073550"/>
            <a:chExt cx="4408852" cy="3749535"/>
          </a:xfrm>
        </p:grpSpPr>
        <p:sp>
          <p:nvSpPr>
            <p:cNvPr id="43" name="Line 22">
              <a:extLst>
                <a:ext uri="{FF2B5EF4-FFF2-40B4-BE49-F238E27FC236}">
                  <a16:creationId xmlns:a16="http://schemas.microsoft.com/office/drawing/2014/main" id="{BEEB90CF-0EF6-4A39-A184-49516CA9E2F8}"/>
                </a:ext>
              </a:extLst>
            </p:cNvPr>
            <p:cNvSpPr>
              <a:spLocks noChangeShapeType="1"/>
            </p:cNvSpPr>
            <p:nvPr/>
          </p:nvSpPr>
          <p:spPr bwMode="auto">
            <a:xfrm flipV="1">
              <a:off x="3948156" y="4017695"/>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4" name="docshape5731">
              <a:extLst>
                <a:ext uri="{FF2B5EF4-FFF2-40B4-BE49-F238E27FC236}">
                  <a16:creationId xmlns:a16="http://schemas.microsoft.com/office/drawing/2014/main" id="{F5E2575D-1538-40DE-BFE7-4D89D3D523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602" y="378912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5" name="docshape5731">
              <a:extLst>
                <a:ext uri="{FF2B5EF4-FFF2-40B4-BE49-F238E27FC236}">
                  <a16:creationId xmlns:a16="http://schemas.microsoft.com/office/drawing/2014/main" id="{8CE23B29-ED94-4D7D-994E-27E7A42D2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697" y="307355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6" name="docshape5731">
              <a:extLst>
                <a:ext uri="{FF2B5EF4-FFF2-40B4-BE49-F238E27FC236}">
                  <a16:creationId xmlns:a16="http://schemas.microsoft.com/office/drawing/2014/main" id="{480E5350-1607-47B1-AF24-01883923C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02" y="3779466"/>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7" name="docshape5731">
              <a:extLst>
                <a:ext uri="{FF2B5EF4-FFF2-40B4-BE49-F238E27FC236}">
                  <a16:creationId xmlns:a16="http://schemas.microsoft.com/office/drawing/2014/main" id="{AEFC4606-FDBB-42AE-9F7A-1149AF27E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22" y="45694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8" name="docshape5731">
              <a:extLst>
                <a:ext uri="{FF2B5EF4-FFF2-40B4-BE49-F238E27FC236}">
                  <a16:creationId xmlns:a16="http://schemas.microsoft.com/office/drawing/2014/main" id="{AF79E498-37D1-46B7-B79A-78CFD9954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713" y="514860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49" name="docshape5731">
              <a:extLst>
                <a:ext uri="{FF2B5EF4-FFF2-40B4-BE49-F238E27FC236}">
                  <a16:creationId xmlns:a16="http://schemas.microsoft.com/office/drawing/2014/main" id="{4434D326-E007-49DB-9908-2FC6679EE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067" y="564113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50" name="docshape5731">
              <a:extLst>
                <a:ext uri="{FF2B5EF4-FFF2-40B4-BE49-F238E27FC236}">
                  <a16:creationId xmlns:a16="http://schemas.microsoft.com/office/drawing/2014/main" id="{B3288659-978C-4A3A-A5B4-4E5C06F58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045" y="4504339"/>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1" name="Line 20">
              <a:extLst>
                <a:ext uri="{FF2B5EF4-FFF2-40B4-BE49-F238E27FC236}">
                  <a16:creationId xmlns:a16="http://schemas.microsoft.com/office/drawing/2014/main" id="{B0B38413-D43F-421A-80BB-F4B6B69D161A}"/>
                </a:ext>
              </a:extLst>
            </p:cNvPr>
            <p:cNvSpPr>
              <a:spLocks noChangeShapeType="1"/>
            </p:cNvSpPr>
            <p:nvPr/>
          </p:nvSpPr>
          <p:spPr bwMode="auto">
            <a:xfrm>
              <a:off x="6308081" y="3928409"/>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52" name="docshape5735">
              <a:extLst>
                <a:ext uri="{FF2B5EF4-FFF2-40B4-BE49-F238E27FC236}">
                  <a16:creationId xmlns:a16="http://schemas.microsoft.com/office/drawing/2014/main" id="{2007B23B-9A0E-44BC-80C9-3D7DA6ED76F7}"/>
                </a:ext>
              </a:extLst>
            </p:cNvPr>
            <p:cNvSpPr txBox="1">
              <a:spLocks noChangeArrowheads="1"/>
            </p:cNvSpPr>
            <p:nvPr/>
          </p:nvSpPr>
          <p:spPr bwMode="auto">
            <a:xfrm>
              <a:off x="4326302" y="384003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3" name="docshape5742">
              <a:extLst>
                <a:ext uri="{FF2B5EF4-FFF2-40B4-BE49-F238E27FC236}">
                  <a16:creationId xmlns:a16="http://schemas.microsoft.com/office/drawing/2014/main" id="{ADA5F08C-414F-4FF0-9298-4BF8AB521E27}"/>
                </a:ext>
              </a:extLst>
            </p:cNvPr>
            <p:cNvSpPr txBox="1">
              <a:spLocks noChangeArrowheads="1"/>
            </p:cNvSpPr>
            <p:nvPr/>
          </p:nvSpPr>
          <p:spPr bwMode="auto">
            <a:xfrm>
              <a:off x="6774613" y="568520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4" name="docshape5735">
              <a:extLst>
                <a:ext uri="{FF2B5EF4-FFF2-40B4-BE49-F238E27FC236}">
                  <a16:creationId xmlns:a16="http://schemas.microsoft.com/office/drawing/2014/main" id="{6BB89186-1972-4262-8795-155043DBAD15}"/>
                </a:ext>
              </a:extLst>
            </p:cNvPr>
            <p:cNvSpPr txBox="1">
              <a:spLocks noChangeArrowheads="1"/>
            </p:cNvSpPr>
            <p:nvPr/>
          </p:nvSpPr>
          <p:spPr bwMode="auto">
            <a:xfrm>
              <a:off x="5202393" y="3122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5" name="docshape5735">
              <a:extLst>
                <a:ext uri="{FF2B5EF4-FFF2-40B4-BE49-F238E27FC236}">
                  <a16:creationId xmlns:a16="http://schemas.microsoft.com/office/drawing/2014/main" id="{FEFAE3AF-F5C0-4D4D-833B-815B47377127}"/>
                </a:ext>
              </a:extLst>
            </p:cNvPr>
            <p:cNvSpPr txBox="1">
              <a:spLocks noChangeArrowheads="1"/>
            </p:cNvSpPr>
            <p:nvPr/>
          </p:nvSpPr>
          <p:spPr bwMode="auto">
            <a:xfrm>
              <a:off x="6178278" y="52014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6" name="docshape5735">
              <a:extLst>
                <a:ext uri="{FF2B5EF4-FFF2-40B4-BE49-F238E27FC236}">
                  <a16:creationId xmlns:a16="http://schemas.microsoft.com/office/drawing/2014/main" id="{1DC68724-9BDB-4BAF-88BB-24B58B5A8F63}"/>
                </a:ext>
              </a:extLst>
            </p:cNvPr>
            <p:cNvSpPr txBox="1">
              <a:spLocks noChangeArrowheads="1"/>
            </p:cNvSpPr>
            <p:nvPr/>
          </p:nvSpPr>
          <p:spPr bwMode="auto">
            <a:xfrm>
              <a:off x="5686595" y="46283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7" name="docshape5735">
              <a:extLst>
                <a:ext uri="{FF2B5EF4-FFF2-40B4-BE49-F238E27FC236}">
                  <a16:creationId xmlns:a16="http://schemas.microsoft.com/office/drawing/2014/main" id="{EAA807AE-7B6F-41AE-AF8E-66AB38D16CBC}"/>
                </a:ext>
              </a:extLst>
            </p:cNvPr>
            <p:cNvSpPr txBox="1">
              <a:spLocks noChangeArrowheads="1"/>
            </p:cNvSpPr>
            <p:nvPr/>
          </p:nvSpPr>
          <p:spPr bwMode="auto">
            <a:xfrm>
              <a:off x="6185215" y="38687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8" name="docshape5735">
              <a:extLst>
                <a:ext uri="{FF2B5EF4-FFF2-40B4-BE49-F238E27FC236}">
                  <a16:creationId xmlns:a16="http://schemas.microsoft.com/office/drawing/2014/main" id="{CA49C2A6-195A-4104-A397-8C2963785369}"/>
                </a:ext>
              </a:extLst>
            </p:cNvPr>
            <p:cNvSpPr txBox="1">
              <a:spLocks noChangeArrowheads="1"/>
            </p:cNvSpPr>
            <p:nvPr/>
          </p:nvSpPr>
          <p:spPr bwMode="auto">
            <a:xfrm>
              <a:off x="7017558" y="45509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9" name="Line 22">
              <a:extLst>
                <a:ext uri="{FF2B5EF4-FFF2-40B4-BE49-F238E27FC236}">
                  <a16:creationId xmlns:a16="http://schemas.microsoft.com/office/drawing/2014/main" id="{FCCD5B34-6FC3-4746-94BA-41A75C2AF4D8}"/>
                </a:ext>
              </a:extLst>
            </p:cNvPr>
            <p:cNvSpPr>
              <a:spLocks noChangeShapeType="1"/>
            </p:cNvSpPr>
            <p:nvPr/>
          </p:nvSpPr>
          <p:spPr bwMode="auto">
            <a:xfrm flipV="1">
              <a:off x="4478628" y="3315404"/>
              <a:ext cx="690155" cy="5246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0" name="Line 22">
              <a:extLst>
                <a:ext uri="{FF2B5EF4-FFF2-40B4-BE49-F238E27FC236}">
                  <a16:creationId xmlns:a16="http://schemas.microsoft.com/office/drawing/2014/main" id="{F1C240F1-A8D9-4AD9-A9F4-78461F67DB25}"/>
                </a:ext>
              </a:extLst>
            </p:cNvPr>
            <p:cNvSpPr>
              <a:spLocks noChangeShapeType="1"/>
            </p:cNvSpPr>
            <p:nvPr/>
          </p:nvSpPr>
          <p:spPr bwMode="auto">
            <a:xfrm flipH="1" flipV="1">
              <a:off x="5595892" y="3327604"/>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1" name="Line 22">
              <a:extLst>
                <a:ext uri="{FF2B5EF4-FFF2-40B4-BE49-F238E27FC236}">
                  <a16:creationId xmlns:a16="http://schemas.microsoft.com/office/drawing/2014/main" id="{0F484FCD-1FCC-44B1-927E-EB149EE97E89}"/>
                </a:ext>
              </a:extLst>
            </p:cNvPr>
            <p:cNvSpPr>
              <a:spLocks noChangeShapeType="1"/>
            </p:cNvSpPr>
            <p:nvPr/>
          </p:nvSpPr>
          <p:spPr bwMode="auto">
            <a:xfrm flipH="1" flipV="1">
              <a:off x="6551865" y="3978369"/>
              <a:ext cx="485889"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2" name="Line 22">
              <a:extLst>
                <a:ext uri="{FF2B5EF4-FFF2-40B4-BE49-F238E27FC236}">
                  <a16:creationId xmlns:a16="http://schemas.microsoft.com/office/drawing/2014/main" id="{F4D91B1B-8363-4464-A165-0F27C50CF8D6}"/>
                </a:ext>
              </a:extLst>
            </p:cNvPr>
            <p:cNvSpPr>
              <a:spLocks noChangeShapeType="1"/>
            </p:cNvSpPr>
            <p:nvPr/>
          </p:nvSpPr>
          <p:spPr bwMode="auto">
            <a:xfrm flipH="1" flipV="1">
              <a:off x="6019848" y="485191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3" name="Line 22">
              <a:extLst>
                <a:ext uri="{FF2B5EF4-FFF2-40B4-BE49-F238E27FC236}">
                  <a16:creationId xmlns:a16="http://schemas.microsoft.com/office/drawing/2014/main" id="{0BEAC5BD-29D6-4B45-BD25-FFC49BAB5372}"/>
                </a:ext>
              </a:extLst>
            </p:cNvPr>
            <p:cNvSpPr>
              <a:spLocks noChangeShapeType="1"/>
            </p:cNvSpPr>
            <p:nvPr/>
          </p:nvSpPr>
          <p:spPr bwMode="auto">
            <a:xfrm flipH="1" flipV="1">
              <a:off x="6543475" y="5361260"/>
              <a:ext cx="231137" cy="3100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64" name="Line 22">
              <a:extLst>
                <a:ext uri="{FF2B5EF4-FFF2-40B4-BE49-F238E27FC236}">
                  <a16:creationId xmlns:a16="http://schemas.microsoft.com/office/drawing/2014/main" id="{96965A36-FB85-49F2-9E77-AF3D8B4A0C6D}"/>
                </a:ext>
              </a:extLst>
            </p:cNvPr>
            <p:cNvSpPr>
              <a:spLocks noChangeShapeType="1"/>
            </p:cNvSpPr>
            <p:nvPr/>
          </p:nvSpPr>
          <p:spPr bwMode="auto">
            <a:xfrm flipV="1">
              <a:off x="6375564" y="5945365"/>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65" name="docshape5731">
              <a:extLst>
                <a:ext uri="{FF2B5EF4-FFF2-40B4-BE49-F238E27FC236}">
                  <a16:creationId xmlns:a16="http://schemas.microsoft.com/office/drawing/2014/main" id="{50DBB3EF-9778-4130-979A-C626E4BCC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084" y="523688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6" name="docshape5731">
              <a:extLst>
                <a:ext uri="{FF2B5EF4-FFF2-40B4-BE49-F238E27FC236}">
                  <a16:creationId xmlns:a16="http://schemas.microsoft.com/office/drawing/2014/main" id="{D5F8FF9B-195D-4B94-8B1B-7D71BE2578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522" y="455846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7" name="docshape5731">
              <a:extLst>
                <a:ext uri="{FF2B5EF4-FFF2-40B4-BE49-F238E27FC236}">
                  <a16:creationId xmlns:a16="http://schemas.microsoft.com/office/drawing/2014/main" id="{EE695128-5370-4E5E-8176-CC3F5954A0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413" y="513757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68" name="docshape5731">
              <a:extLst>
                <a:ext uri="{FF2B5EF4-FFF2-40B4-BE49-F238E27FC236}">
                  <a16:creationId xmlns:a16="http://schemas.microsoft.com/office/drawing/2014/main" id="{1277087C-73A5-4291-9822-37D0B6375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567" y="578250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69" name="docshape5742">
              <a:extLst>
                <a:ext uri="{FF2B5EF4-FFF2-40B4-BE49-F238E27FC236}">
                  <a16:creationId xmlns:a16="http://schemas.microsoft.com/office/drawing/2014/main" id="{E9F14159-E41A-473A-BE03-2155D45B85CD}"/>
                </a:ext>
              </a:extLst>
            </p:cNvPr>
            <p:cNvSpPr txBox="1">
              <a:spLocks noChangeArrowheads="1"/>
            </p:cNvSpPr>
            <p:nvPr/>
          </p:nvSpPr>
          <p:spPr bwMode="auto">
            <a:xfrm>
              <a:off x="3881113" y="5826576"/>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0" name="docshape5735">
              <a:extLst>
                <a:ext uri="{FF2B5EF4-FFF2-40B4-BE49-F238E27FC236}">
                  <a16:creationId xmlns:a16="http://schemas.microsoft.com/office/drawing/2014/main" id="{E70933CD-AF51-4111-9447-5FB994F26866}"/>
                </a:ext>
              </a:extLst>
            </p:cNvPr>
            <p:cNvSpPr txBox="1">
              <a:spLocks noChangeArrowheads="1"/>
            </p:cNvSpPr>
            <p:nvPr/>
          </p:nvSpPr>
          <p:spPr bwMode="auto">
            <a:xfrm>
              <a:off x="4145256" y="51682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1" name="docshape5735">
              <a:extLst>
                <a:ext uri="{FF2B5EF4-FFF2-40B4-BE49-F238E27FC236}">
                  <a16:creationId xmlns:a16="http://schemas.microsoft.com/office/drawing/2014/main" id="{4B089799-5E78-4E90-AFED-E84A50BD27D6}"/>
                </a:ext>
              </a:extLst>
            </p:cNvPr>
            <p:cNvSpPr txBox="1">
              <a:spLocks noChangeArrowheads="1"/>
            </p:cNvSpPr>
            <p:nvPr/>
          </p:nvSpPr>
          <p:spPr bwMode="auto">
            <a:xfrm>
              <a:off x="3631295" y="461732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2" name="docshape5735">
              <a:extLst>
                <a:ext uri="{FF2B5EF4-FFF2-40B4-BE49-F238E27FC236}">
                  <a16:creationId xmlns:a16="http://schemas.microsoft.com/office/drawing/2014/main" id="{3C03744E-1D8A-45A5-BF63-36FE05276E37}"/>
                </a:ext>
              </a:extLst>
            </p:cNvPr>
            <p:cNvSpPr txBox="1">
              <a:spLocks noChangeArrowheads="1"/>
            </p:cNvSpPr>
            <p:nvPr/>
          </p:nvSpPr>
          <p:spPr bwMode="auto">
            <a:xfrm>
              <a:off x="3045602" y="529826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73" name="Line 22">
              <a:extLst>
                <a:ext uri="{FF2B5EF4-FFF2-40B4-BE49-F238E27FC236}">
                  <a16:creationId xmlns:a16="http://schemas.microsoft.com/office/drawing/2014/main" id="{94ED9BE0-438D-4421-8E7B-924FDEA88407}"/>
                </a:ext>
              </a:extLst>
            </p:cNvPr>
            <p:cNvSpPr>
              <a:spLocks noChangeShapeType="1"/>
            </p:cNvSpPr>
            <p:nvPr/>
          </p:nvSpPr>
          <p:spPr bwMode="auto">
            <a:xfrm flipH="1" flipV="1">
              <a:off x="3964548" y="484088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74" name="Line 22">
              <a:extLst>
                <a:ext uri="{FF2B5EF4-FFF2-40B4-BE49-F238E27FC236}">
                  <a16:creationId xmlns:a16="http://schemas.microsoft.com/office/drawing/2014/main" id="{A51C7B46-4EA4-4EB1-956F-B3F685341AAB}"/>
                </a:ext>
              </a:extLst>
            </p:cNvPr>
            <p:cNvSpPr>
              <a:spLocks noChangeShapeType="1"/>
            </p:cNvSpPr>
            <p:nvPr/>
          </p:nvSpPr>
          <p:spPr bwMode="auto">
            <a:xfrm flipV="1">
              <a:off x="3990648" y="5435970"/>
              <a:ext cx="103822" cy="3797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75" name="Line 22">
              <a:extLst>
                <a:ext uri="{FF2B5EF4-FFF2-40B4-BE49-F238E27FC236}">
                  <a16:creationId xmlns:a16="http://schemas.microsoft.com/office/drawing/2014/main" id="{F7BBB88A-2F9B-4048-966D-E43D228BAE84}"/>
                </a:ext>
              </a:extLst>
            </p:cNvPr>
            <p:cNvSpPr>
              <a:spLocks noChangeShapeType="1"/>
            </p:cNvSpPr>
            <p:nvPr/>
          </p:nvSpPr>
          <p:spPr bwMode="auto">
            <a:xfrm flipV="1">
              <a:off x="3401228" y="4878625"/>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76" name="Line 22">
              <a:extLst>
                <a:ext uri="{FF2B5EF4-FFF2-40B4-BE49-F238E27FC236}">
                  <a16:creationId xmlns:a16="http://schemas.microsoft.com/office/drawing/2014/main" id="{FE11C935-041A-4351-9F1F-0FF3A8BEBD35}"/>
                </a:ext>
              </a:extLst>
            </p:cNvPr>
            <p:cNvSpPr>
              <a:spLocks noChangeShapeType="1"/>
            </p:cNvSpPr>
            <p:nvPr/>
          </p:nvSpPr>
          <p:spPr bwMode="auto">
            <a:xfrm flipV="1">
              <a:off x="5886840" y="4090859"/>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7" name="docshape5731">
              <a:extLst>
                <a:ext uri="{FF2B5EF4-FFF2-40B4-BE49-F238E27FC236}">
                  <a16:creationId xmlns:a16="http://schemas.microsoft.com/office/drawing/2014/main" id="{0C443F8D-3F5A-4AF3-B0A4-109FBC13F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156" y="6376143"/>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78" name="docshape5735">
              <a:extLst>
                <a:ext uri="{FF2B5EF4-FFF2-40B4-BE49-F238E27FC236}">
                  <a16:creationId xmlns:a16="http://schemas.microsoft.com/office/drawing/2014/main" id="{FFA542E9-9629-40BE-ADF7-7D2331982DDA}"/>
                </a:ext>
              </a:extLst>
            </p:cNvPr>
            <p:cNvSpPr txBox="1">
              <a:spLocks noChangeArrowheads="1"/>
            </p:cNvSpPr>
            <p:nvPr/>
          </p:nvSpPr>
          <p:spPr bwMode="auto">
            <a:xfrm>
              <a:off x="6304669" y="648628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15442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Ellipse 47">
            <a:extLst>
              <a:ext uri="{FF2B5EF4-FFF2-40B4-BE49-F238E27FC236}">
                <a16:creationId xmlns:a16="http://schemas.microsoft.com/office/drawing/2014/main" id="{8BD96ADD-DAD0-4C0E-BC09-42C5D726A4E1}"/>
              </a:ext>
            </a:extLst>
          </p:cNvPr>
          <p:cNvSpPr/>
          <p:nvPr/>
        </p:nvSpPr>
        <p:spPr>
          <a:xfrm>
            <a:off x="8673134" y="4732141"/>
            <a:ext cx="569205" cy="6449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de recherche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La recherche est </a:t>
            </a:r>
            <a:r>
              <a:rPr lang="fr-FR" sz="2670" b="1" spc="-1" dirty="0">
                <a:solidFill>
                  <a:srgbClr val="000000"/>
                </a:solidFill>
              </a:rPr>
              <a:t>dichotomique</a:t>
            </a:r>
            <a:r>
              <a:rPr lang="fr-FR" sz="2670" spc="-1" dirty="0">
                <a:solidFill>
                  <a:srgbClr val="000000"/>
                </a:solidFill>
              </a:rPr>
              <a:t>, à chaque étape, un sous arbre est éliminé:</a:t>
            </a:r>
          </a:p>
          <a:p>
            <a:pPr marL="108000">
              <a:spcBef>
                <a:spcPts val="938"/>
              </a:spcBef>
              <a:buSzPct val="100000"/>
            </a:pPr>
            <a:endParaRPr lang="fr-FR" spc="-1" dirty="0">
              <a:solidFill>
                <a:srgbClr val="000000"/>
              </a:solidFill>
            </a:endParaRPr>
          </a:p>
          <a:p>
            <a:pPr marL="889200" lvl="1" indent="-324000">
              <a:spcBef>
                <a:spcPts val="938"/>
              </a:spcBef>
              <a:buSzPct val="100000"/>
              <a:buBlip>
                <a:blip r:embed="rId3"/>
              </a:buBlip>
            </a:pPr>
            <a:r>
              <a:rPr lang="fr-FR" sz="2400" spc="-1" dirty="0">
                <a:solidFill>
                  <a:srgbClr val="000000"/>
                </a:solidFill>
              </a:rPr>
              <a:t>Rechercher (55)</a:t>
            </a:r>
          </a:p>
          <a:p>
            <a:pPr marL="889200" lvl="1" indent="-324000">
              <a:spcBef>
                <a:spcPts val="938"/>
              </a:spcBef>
              <a:buSzPct val="100000"/>
              <a:buBlip>
                <a:blip r:embed="rId3"/>
              </a:buBlip>
            </a:pPr>
            <a:r>
              <a:rPr lang="fr-FR" sz="2400" spc="-1" dirty="0">
                <a:solidFill>
                  <a:srgbClr val="000000"/>
                </a:solidFill>
              </a:rPr>
              <a:t>Rechercher (Right(20))</a:t>
            </a:r>
          </a:p>
          <a:p>
            <a:pPr marL="889200" lvl="1" indent="-324000">
              <a:spcBef>
                <a:spcPts val="938"/>
              </a:spcBef>
              <a:buSzPct val="100000"/>
              <a:buBlip>
                <a:blip r:embed="rId3"/>
              </a:buBlip>
            </a:pPr>
            <a:r>
              <a:rPr lang="fr-FR" sz="2400" spc="-1" dirty="0">
                <a:solidFill>
                  <a:srgbClr val="000000"/>
                </a:solidFill>
              </a:rPr>
              <a:t>Rechercher (</a:t>
            </a:r>
            <a:r>
              <a:rPr lang="fr-FR" sz="2400" spc="-1" dirty="0" err="1">
                <a:solidFill>
                  <a:srgbClr val="000000"/>
                </a:solidFill>
              </a:rPr>
              <a:t>Left</a:t>
            </a:r>
            <a:r>
              <a:rPr lang="fr-FR" sz="2400" spc="-1" dirty="0">
                <a:solidFill>
                  <a:srgbClr val="000000"/>
                </a:solidFill>
              </a:rPr>
              <a:t>(59))</a:t>
            </a:r>
          </a:p>
          <a:p>
            <a:pPr marL="889200" lvl="1" indent="-324000">
              <a:spcBef>
                <a:spcPts val="938"/>
              </a:spcBef>
              <a:buSzPct val="100000"/>
              <a:buBlip>
                <a:blip r:embed="rId3"/>
              </a:buBlip>
            </a:pPr>
            <a:r>
              <a:rPr lang="fr-FR" sz="2400" spc="-1" dirty="0">
                <a:solidFill>
                  <a:srgbClr val="000000"/>
                </a:solidFill>
              </a:rPr>
              <a:t>Rechercher (Right(27))</a:t>
            </a:r>
          </a:p>
          <a:p>
            <a:pPr marL="889200" lvl="1" indent="-324000">
              <a:spcBef>
                <a:spcPts val="938"/>
              </a:spcBef>
              <a:buSzPct val="100000"/>
              <a:buBlip>
                <a:blip r:embed="rId3"/>
              </a:buBlip>
            </a:pPr>
            <a:r>
              <a:rPr lang="fr-FR" sz="2400" spc="-1" dirty="0">
                <a:solidFill>
                  <a:srgbClr val="000000"/>
                </a:solidFill>
              </a:rPr>
              <a:t>Rechercher (Right(33))</a:t>
            </a:r>
          </a:p>
          <a:p>
            <a:pPr marL="889200" lvl="1" indent="-324000">
              <a:spcBef>
                <a:spcPts val="938"/>
              </a:spcBef>
              <a:buSzPct val="100000"/>
              <a:buBlip>
                <a:blip r:embed="rId3"/>
              </a:buBlip>
            </a:pPr>
            <a:r>
              <a:rPr lang="fr-FR" sz="2400" spc="-1" dirty="0">
                <a:solidFill>
                  <a:srgbClr val="000000"/>
                </a:solidFill>
              </a:rPr>
              <a:t>Élément trouvé</a:t>
            </a:r>
          </a:p>
        </p:txBody>
      </p:sp>
      <p:grpSp>
        <p:nvGrpSpPr>
          <p:cNvPr id="5" name="Groupe 4">
            <a:extLst>
              <a:ext uri="{FF2B5EF4-FFF2-40B4-BE49-F238E27FC236}">
                <a16:creationId xmlns:a16="http://schemas.microsoft.com/office/drawing/2014/main" id="{E600DB99-34C4-42C2-A126-A5724C74B7A6}"/>
              </a:ext>
            </a:extLst>
          </p:cNvPr>
          <p:cNvGrpSpPr/>
          <p:nvPr/>
        </p:nvGrpSpPr>
        <p:grpSpPr>
          <a:xfrm>
            <a:off x="4970049" y="2269932"/>
            <a:ext cx="4408852" cy="3749535"/>
            <a:chOff x="2961084" y="3073550"/>
            <a:chExt cx="4408852" cy="3749535"/>
          </a:xfrm>
        </p:grpSpPr>
        <p:sp>
          <p:nvSpPr>
            <p:cNvPr id="6" name="Line 22">
              <a:extLst>
                <a:ext uri="{FF2B5EF4-FFF2-40B4-BE49-F238E27FC236}">
                  <a16:creationId xmlns:a16="http://schemas.microsoft.com/office/drawing/2014/main" id="{BA401A8D-7B16-455E-9AA9-79ECD22D0ABA}"/>
                </a:ext>
              </a:extLst>
            </p:cNvPr>
            <p:cNvSpPr>
              <a:spLocks noChangeShapeType="1"/>
            </p:cNvSpPr>
            <p:nvPr/>
          </p:nvSpPr>
          <p:spPr bwMode="auto">
            <a:xfrm flipV="1">
              <a:off x="3948156" y="4017695"/>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7" name="docshape5731">
              <a:extLst>
                <a:ext uri="{FF2B5EF4-FFF2-40B4-BE49-F238E27FC236}">
                  <a16:creationId xmlns:a16="http://schemas.microsoft.com/office/drawing/2014/main" id="{A4EA4F1A-CC64-41C3-ACA7-88F38D25F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602" y="378912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8" name="docshape5731">
              <a:extLst>
                <a:ext uri="{FF2B5EF4-FFF2-40B4-BE49-F238E27FC236}">
                  <a16:creationId xmlns:a16="http://schemas.microsoft.com/office/drawing/2014/main" id="{231BD180-BF99-4248-9A21-FD9B4D6F7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697" y="307355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9" name="docshape5731">
              <a:extLst>
                <a:ext uri="{FF2B5EF4-FFF2-40B4-BE49-F238E27FC236}">
                  <a16:creationId xmlns:a16="http://schemas.microsoft.com/office/drawing/2014/main" id="{7012566D-1F01-462F-855B-048A9D845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02" y="3779466"/>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0" name="docshape5731">
              <a:extLst>
                <a:ext uri="{FF2B5EF4-FFF2-40B4-BE49-F238E27FC236}">
                  <a16:creationId xmlns:a16="http://schemas.microsoft.com/office/drawing/2014/main" id="{AC0C0D8F-ABDC-4C5B-9B7E-1D617E01F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22" y="456949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1" name="docshape5731">
              <a:extLst>
                <a:ext uri="{FF2B5EF4-FFF2-40B4-BE49-F238E27FC236}">
                  <a16:creationId xmlns:a16="http://schemas.microsoft.com/office/drawing/2014/main" id="{36F86D65-097A-4EC2-B407-FF2AEE5EE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713" y="514860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E1372FC4-FB8F-4A65-A8AA-83FA24562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067" y="5641133"/>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F77D1E39-5740-4D60-9219-70EF527A47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045" y="4504339"/>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4" name="Line 20">
              <a:extLst>
                <a:ext uri="{FF2B5EF4-FFF2-40B4-BE49-F238E27FC236}">
                  <a16:creationId xmlns:a16="http://schemas.microsoft.com/office/drawing/2014/main" id="{121CA78A-F7E1-4B5F-8DF1-0A8812A04D1C}"/>
                </a:ext>
              </a:extLst>
            </p:cNvPr>
            <p:cNvSpPr>
              <a:spLocks noChangeShapeType="1"/>
            </p:cNvSpPr>
            <p:nvPr/>
          </p:nvSpPr>
          <p:spPr bwMode="auto">
            <a:xfrm>
              <a:off x="6308081" y="3928409"/>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5" name="docshape5735">
              <a:extLst>
                <a:ext uri="{FF2B5EF4-FFF2-40B4-BE49-F238E27FC236}">
                  <a16:creationId xmlns:a16="http://schemas.microsoft.com/office/drawing/2014/main" id="{EA68D651-21FE-4C5C-90BD-3A0C3372D43A}"/>
                </a:ext>
              </a:extLst>
            </p:cNvPr>
            <p:cNvSpPr txBox="1">
              <a:spLocks noChangeArrowheads="1"/>
            </p:cNvSpPr>
            <p:nvPr/>
          </p:nvSpPr>
          <p:spPr bwMode="auto">
            <a:xfrm>
              <a:off x="4326302" y="384003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6" name="docshape5742">
              <a:extLst>
                <a:ext uri="{FF2B5EF4-FFF2-40B4-BE49-F238E27FC236}">
                  <a16:creationId xmlns:a16="http://schemas.microsoft.com/office/drawing/2014/main" id="{8641C794-016F-4BDF-883F-0A9D4240C55C}"/>
                </a:ext>
              </a:extLst>
            </p:cNvPr>
            <p:cNvSpPr txBox="1">
              <a:spLocks noChangeArrowheads="1"/>
            </p:cNvSpPr>
            <p:nvPr/>
          </p:nvSpPr>
          <p:spPr bwMode="auto">
            <a:xfrm>
              <a:off x="6774613" y="5685201"/>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7" name="docshape5735">
              <a:extLst>
                <a:ext uri="{FF2B5EF4-FFF2-40B4-BE49-F238E27FC236}">
                  <a16:creationId xmlns:a16="http://schemas.microsoft.com/office/drawing/2014/main" id="{7D530839-8C83-4A06-A116-619BFF4644BC}"/>
                </a:ext>
              </a:extLst>
            </p:cNvPr>
            <p:cNvSpPr txBox="1">
              <a:spLocks noChangeArrowheads="1"/>
            </p:cNvSpPr>
            <p:nvPr/>
          </p:nvSpPr>
          <p:spPr bwMode="auto">
            <a:xfrm>
              <a:off x="5202393" y="312233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8" name="docshape5735">
              <a:extLst>
                <a:ext uri="{FF2B5EF4-FFF2-40B4-BE49-F238E27FC236}">
                  <a16:creationId xmlns:a16="http://schemas.microsoft.com/office/drawing/2014/main" id="{CA651D88-11DB-41F2-840E-243A83376A23}"/>
                </a:ext>
              </a:extLst>
            </p:cNvPr>
            <p:cNvSpPr txBox="1">
              <a:spLocks noChangeArrowheads="1"/>
            </p:cNvSpPr>
            <p:nvPr/>
          </p:nvSpPr>
          <p:spPr bwMode="auto">
            <a:xfrm>
              <a:off x="6178278" y="52014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9" name="docshape5735">
              <a:extLst>
                <a:ext uri="{FF2B5EF4-FFF2-40B4-BE49-F238E27FC236}">
                  <a16:creationId xmlns:a16="http://schemas.microsoft.com/office/drawing/2014/main" id="{BAFC73E4-5FBE-43D9-A5A5-6D223A1E0E73}"/>
                </a:ext>
              </a:extLst>
            </p:cNvPr>
            <p:cNvSpPr txBox="1">
              <a:spLocks noChangeArrowheads="1"/>
            </p:cNvSpPr>
            <p:nvPr/>
          </p:nvSpPr>
          <p:spPr bwMode="auto">
            <a:xfrm>
              <a:off x="5686595" y="462835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27</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35">
              <a:extLst>
                <a:ext uri="{FF2B5EF4-FFF2-40B4-BE49-F238E27FC236}">
                  <a16:creationId xmlns:a16="http://schemas.microsoft.com/office/drawing/2014/main" id="{5FF303E7-1F3C-49B8-83CC-C51208823B6C}"/>
                </a:ext>
              </a:extLst>
            </p:cNvPr>
            <p:cNvSpPr txBox="1">
              <a:spLocks noChangeArrowheads="1"/>
            </p:cNvSpPr>
            <p:nvPr/>
          </p:nvSpPr>
          <p:spPr bwMode="auto">
            <a:xfrm>
              <a:off x="6185215" y="3868716"/>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554E8FCB-87F9-4ACC-A8C1-9E6D20E612AC}"/>
                </a:ext>
              </a:extLst>
            </p:cNvPr>
            <p:cNvSpPr txBox="1">
              <a:spLocks noChangeArrowheads="1"/>
            </p:cNvSpPr>
            <p:nvPr/>
          </p:nvSpPr>
          <p:spPr bwMode="auto">
            <a:xfrm>
              <a:off x="7017558" y="45509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Line 22">
              <a:extLst>
                <a:ext uri="{FF2B5EF4-FFF2-40B4-BE49-F238E27FC236}">
                  <a16:creationId xmlns:a16="http://schemas.microsoft.com/office/drawing/2014/main" id="{73209989-16B9-4A0E-9181-0B3741A06798}"/>
                </a:ext>
              </a:extLst>
            </p:cNvPr>
            <p:cNvSpPr>
              <a:spLocks noChangeShapeType="1"/>
            </p:cNvSpPr>
            <p:nvPr/>
          </p:nvSpPr>
          <p:spPr bwMode="auto">
            <a:xfrm flipV="1">
              <a:off x="4478628" y="3315404"/>
              <a:ext cx="690155" cy="5246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3" name="Line 22">
              <a:extLst>
                <a:ext uri="{FF2B5EF4-FFF2-40B4-BE49-F238E27FC236}">
                  <a16:creationId xmlns:a16="http://schemas.microsoft.com/office/drawing/2014/main" id="{7BE29C23-A5B5-4731-AA5B-F3721FD4989C}"/>
                </a:ext>
              </a:extLst>
            </p:cNvPr>
            <p:cNvSpPr>
              <a:spLocks noChangeShapeType="1"/>
            </p:cNvSpPr>
            <p:nvPr/>
          </p:nvSpPr>
          <p:spPr bwMode="auto">
            <a:xfrm flipH="1" flipV="1">
              <a:off x="5595892" y="3327604"/>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4" name="Line 22">
              <a:extLst>
                <a:ext uri="{FF2B5EF4-FFF2-40B4-BE49-F238E27FC236}">
                  <a16:creationId xmlns:a16="http://schemas.microsoft.com/office/drawing/2014/main" id="{082A7E55-5CA8-4A79-83AF-3E61623B65AF}"/>
                </a:ext>
              </a:extLst>
            </p:cNvPr>
            <p:cNvSpPr>
              <a:spLocks noChangeShapeType="1"/>
            </p:cNvSpPr>
            <p:nvPr/>
          </p:nvSpPr>
          <p:spPr bwMode="auto">
            <a:xfrm flipH="1" flipV="1">
              <a:off x="6551865" y="3978369"/>
              <a:ext cx="485889"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5" name="Line 22">
              <a:extLst>
                <a:ext uri="{FF2B5EF4-FFF2-40B4-BE49-F238E27FC236}">
                  <a16:creationId xmlns:a16="http://schemas.microsoft.com/office/drawing/2014/main" id="{8D65497C-9D9A-4BC9-A0B3-D0F638061974}"/>
                </a:ext>
              </a:extLst>
            </p:cNvPr>
            <p:cNvSpPr>
              <a:spLocks noChangeShapeType="1"/>
            </p:cNvSpPr>
            <p:nvPr/>
          </p:nvSpPr>
          <p:spPr bwMode="auto">
            <a:xfrm flipH="1" flipV="1">
              <a:off x="6019848" y="4851911"/>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6" name="Line 22">
              <a:extLst>
                <a:ext uri="{FF2B5EF4-FFF2-40B4-BE49-F238E27FC236}">
                  <a16:creationId xmlns:a16="http://schemas.microsoft.com/office/drawing/2014/main" id="{9B845801-6B97-4C6F-A58D-0533C1F2772E}"/>
                </a:ext>
              </a:extLst>
            </p:cNvPr>
            <p:cNvSpPr>
              <a:spLocks noChangeShapeType="1"/>
            </p:cNvSpPr>
            <p:nvPr/>
          </p:nvSpPr>
          <p:spPr bwMode="auto">
            <a:xfrm flipH="1" flipV="1">
              <a:off x="6543475" y="5361260"/>
              <a:ext cx="231137" cy="3100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7" name="Line 22">
              <a:extLst>
                <a:ext uri="{FF2B5EF4-FFF2-40B4-BE49-F238E27FC236}">
                  <a16:creationId xmlns:a16="http://schemas.microsoft.com/office/drawing/2014/main" id="{C689C8A9-4CD8-4829-A834-2B88BA172426}"/>
                </a:ext>
              </a:extLst>
            </p:cNvPr>
            <p:cNvSpPr>
              <a:spLocks noChangeShapeType="1"/>
            </p:cNvSpPr>
            <p:nvPr/>
          </p:nvSpPr>
          <p:spPr bwMode="auto">
            <a:xfrm flipV="1">
              <a:off x="6375564" y="5945365"/>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28" name="docshape5731">
              <a:extLst>
                <a:ext uri="{FF2B5EF4-FFF2-40B4-BE49-F238E27FC236}">
                  <a16:creationId xmlns:a16="http://schemas.microsoft.com/office/drawing/2014/main" id="{90C47AD6-DB4C-465F-B90C-C048ABEB2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084" y="523688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29" name="docshape5731">
              <a:extLst>
                <a:ext uri="{FF2B5EF4-FFF2-40B4-BE49-F238E27FC236}">
                  <a16:creationId xmlns:a16="http://schemas.microsoft.com/office/drawing/2014/main" id="{DFD44998-17C9-4AB6-B098-ACC28BAC5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522" y="4558465"/>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5731">
              <a:extLst>
                <a:ext uri="{FF2B5EF4-FFF2-40B4-BE49-F238E27FC236}">
                  <a16:creationId xmlns:a16="http://schemas.microsoft.com/office/drawing/2014/main" id="{1D220693-64A7-415C-B025-585FEB4C7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413" y="5137578"/>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1" name="docshape5731">
              <a:extLst>
                <a:ext uri="{FF2B5EF4-FFF2-40B4-BE49-F238E27FC236}">
                  <a16:creationId xmlns:a16="http://schemas.microsoft.com/office/drawing/2014/main" id="{298B3093-A771-4897-8829-C2BE4711B8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567" y="578250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2" name="docshape5742">
              <a:extLst>
                <a:ext uri="{FF2B5EF4-FFF2-40B4-BE49-F238E27FC236}">
                  <a16:creationId xmlns:a16="http://schemas.microsoft.com/office/drawing/2014/main" id="{FD46A88E-53E0-4DDD-BF91-6B5BE3422AE4}"/>
                </a:ext>
              </a:extLst>
            </p:cNvPr>
            <p:cNvSpPr txBox="1">
              <a:spLocks noChangeArrowheads="1"/>
            </p:cNvSpPr>
            <p:nvPr/>
          </p:nvSpPr>
          <p:spPr bwMode="auto">
            <a:xfrm>
              <a:off x="3881113" y="5826576"/>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3" name="docshape5735">
              <a:extLst>
                <a:ext uri="{FF2B5EF4-FFF2-40B4-BE49-F238E27FC236}">
                  <a16:creationId xmlns:a16="http://schemas.microsoft.com/office/drawing/2014/main" id="{1EEDBEDB-CF7B-4A3E-AEFB-BAAB6CD3DCB9}"/>
                </a:ext>
              </a:extLst>
            </p:cNvPr>
            <p:cNvSpPr txBox="1">
              <a:spLocks noChangeArrowheads="1"/>
            </p:cNvSpPr>
            <p:nvPr/>
          </p:nvSpPr>
          <p:spPr bwMode="auto">
            <a:xfrm>
              <a:off x="4145256" y="5168267"/>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4" name="docshape5735">
              <a:extLst>
                <a:ext uri="{FF2B5EF4-FFF2-40B4-BE49-F238E27FC236}">
                  <a16:creationId xmlns:a16="http://schemas.microsoft.com/office/drawing/2014/main" id="{54AD4F3B-E9BB-4FAF-A9FE-97CD05A6D251}"/>
                </a:ext>
              </a:extLst>
            </p:cNvPr>
            <p:cNvSpPr txBox="1">
              <a:spLocks noChangeArrowheads="1"/>
            </p:cNvSpPr>
            <p:nvPr/>
          </p:nvSpPr>
          <p:spPr bwMode="auto">
            <a:xfrm>
              <a:off x="3631295" y="461732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5" name="docshape5735">
              <a:extLst>
                <a:ext uri="{FF2B5EF4-FFF2-40B4-BE49-F238E27FC236}">
                  <a16:creationId xmlns:a16="http://schemas.microsoft.com/office/drawing/2014/main" id="{8FCB3B22-AAD0-478C-920D-9F27F9852629}"/>
                </a:ext>
              </a:extLst>
            </p:cNvPr>
            <p:cNvSpPr txBox="1">
              <a:spLocks noChangeArrowheads="1"/>
            </p:cNvSpPr>
            <p:nvPr/>
          </p:nvSpPr>
          <p:spPr bwMode="auto">
            <a:xfrm>
              <a:off x="3045602" y="529826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Line 22">
              <a:extLst>
                <a:ext uri="{FF2B5EF4-FFF2-40B4-BE49-F238E27FC236}">
                  <a16:creationId xmlns:a16="http://schemas.microsoft.com/office/drawing/2014/main" id="{0E39AD3A-C356-47AC-BC09-15C437869A88}"/>
                </a:ext>
              </a:extLst>
            </p:cNvPr>
            <p:cNvSpPr>
              <a:spLocks noChangeShapeType="1"/>
            </p:cNvSpPr>
            <p:nvPr/>
          </p:nvSpPr>
          <p:spPr bwMode="auto">
            <a:xfrm flipH="1" flipV="1">
              <a:off x="3964548" y="4840886"/>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7" name="Line 22">
              <a:extLst>
                <a:ext uri="{FF2B5EF4-FFF2-40B4-BE49-F238E27FC236}">
                  <a16:creationId xmlns:a16="http://schemas.microsoft.com/office/drawing/2014/main" id="{C6CDAFA4-35F3-4955-8B74-8E2837FC2DFF}"/>
                </a:ext>
              </a:extLst>
            </p:cNvPr>
            <p:cNvSpPr>
              <a:spLocks noChangeShapeType="1"/>
            </p:cNvSpPr>
            <p:nvPr/>
          </p:nvSpPr>
          <p:spPr bwMode="auto">
            <a:xfrm flipV="1">
              <a:off x="3990648" y="5435970"/>
              <a:ext cx="103822" cy="3797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8" name="Line 22">
              <a:extLst>
                <a:ext uri="{FF2B5EF4-FFF2-40B4-BE49-F238E27FC236}">
                  <a16:creationId xmlns:a16="http://schemas.microsoft.com/office/drawing/2014/main" id="{7770BFBF-55E1-4008-84AE-08B2EBB28175}"/>
                </a:ext>
              </a:extLst>
            </p:cNvPr>
            <p:cNvSpPr>
              <a:spLocks noChangeShapeType="1"/>
            </p:cNvSpPr>
            <p:nvPr/>
          </p:nvSpPr>
          <p:spPr bwMode="auto">
            <a:xfrm flipV="1">
              <a:off x="3401228" y="4878625"/>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368FFA04-BC7B-4E16-B86F-4DC69E85AF54}"/>
                </a:ext>
              </a:extLst>
            </p:cNvPr>
            <p:cNvSpPr>
              <a:spLocks noChangeShapeType="1"/>
            </p:cNvSpPr>
            <p:nvPr/>
          </p:nvSpPr>
          <p:spPr bwMode="auto">
            <a:xfrm flipV="1">
              <a:off x="5886840" y="4090859"/>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0" name="docshape5731">
              <a:extLst>
                <a:ext uri="{FF2B5EF4-FFF2-40B4-BE49-F238E27FC236}">
                  <a16:creationId xmlns:a16="http://schemas.microsoft.com/office/drawing/2014/main" id="{8EE3579F-6575-4E81-901A-F248AB3EF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156" y="6376143"/>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5">
              <a:extLst>
                <a:ext uri="{FF2B5EF4-FFF2-40B4-BE49-F238E27FC236}">
                  <a16:creationId xmlns:a16="http://schemas.microsoft.com/office/drawing/2014/main" id="{F955C57C-EE94-44A5-B7EF-1894ED534A11}"/>
                </a:ext>
              </a:extLst>
            </p:cNvPr>
            <p:cNvSpPr txBox="1">
              <a:spLocks noChangeArrowheads="1"/>
            </p:cNvSpPr>
            <p:nvPr/>
          </p:nvSpPr>
          <p:spPr bwMode="auto">
            <a:xfrm>
              <a:off x="6304669" y="648628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grpSp>
      <p:cxnSp>
        <p:nvCxnSpPr>
          <p:cNvPr id="42" name="Connecteur droit avec flèche 41">
            <a:extLst>
              <a:ext uri="{FF2B5EF4-FFF2-40B4-BE49-F238E27FC236}">
                <a16:creationId xmlns:a16="http://schemas.microsoft.com/office/drawing/2014/main" id="{9BA00D6F-7BDA-4347-92F9-03CFC12CA5E0}"/>
              </a:ext>
            </a:extLst>
          </p:cNvPr>
          <p:cNvCxnSpPr>
            <a:cxnSpLocks/>
          </p:cNvCxnSpPr>
          <p:nvPr/>
        </p:nvCxnSpPr>
        <p:spPr>
          <a:xfrm>
            <a:off x="7643681" y="2328545"/>
            <a:ext cx="776504" cy="55859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eur droit avec flèche 43">
            <a:extLst>
              <a:ext uri="{FF2B5EF4-FFF2-40B4-BE49-F238E27FC236}">
                <a16:creationId xmlns:a16="http://schemas.microsoft.com/office/drawing/2014/main" id="{5300392C-F556-4D57-A135-663A4795002E}"/>
              </a:ext>
            </a:extLst>
          </p:cNvPr>
          <p:cNvCxnSpPr>
            <a:cxnSpLocks/>
          </p:cNvCxnSpPr>
          <p:nvPr/>
        </p:nvCxnSpPr>
        <p:spPr>
          <a:xfrm>
            <a:off x="8063266" y="3914727"/>
            <a:ext cx="376697" cy="41923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eur droit avec flèche 45">
            <a:extLst>
              <a:ext uri="{FF2B5EF4-FFF2-40B4-BE49-F238E27FC236}">
                <a16:creationId xmlns:a16="http://schemas.microsoft.com/office/drawing/2014/main" id="{B3276E34-2912-4368-A85E-947772C9704D}"/>
              </a:ext>
            </a:extLst>
          </p:cNvPr>
          <p:cNvCxnSpPr>
            <a:cxnSpLocks/>
            <a:endCxn id="16" idx="0"/>
          </p:cNvCxnSpPr>
          <p:nvPr/>
        </p:nvCxnSpPr>
        <p:spPr>
          <a:xfrm>
            <a:off x="8559724" y="4511969"/>
            <a:ext cx="389007" cy="369614"/>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eur droit avec flèche 48">
            <a:extLst>
              <a:ext uri="{FF2B5EF4-FFF2-40B4-BE49-F238E27FC236}">
                <a16:creationId xmlns:a16="http://schemas.microsoft.com/office/drawing/2014/main" id="{F155A492-63B2-48BA-814F-0907B372FAB0}"/>
              </a:ext>
            </a:extLst>
          </p:cNvPr>
          <p:cNvCxnSpPr>
            <a:cxnSpLocks/>
          </p:cNvCxnSpPr>
          <p:nvPr/>
        </p:nvCxnSpPr>
        <p:spPr>
          <a:xfrm flipH="1">
            <a:off x="7835316" y="3365769"/>
            <a:ext cx="250865" cy="422013"/>
          </a:xfrm>
          <a:prstGeom prst="straightConnector1">
            <a:avLst/>
          </a:prstGeom>
          <a:ln w="3810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6867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de recherche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La recherche est dichotomique : implémentation itérative</a:t>
            </a: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23461" y="2251874"/>
            <a:ext cx="8893176"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a:solidFill>
                  <a:srgbClr val="008000"/>
                </a:solidFill>
                <a:highlight>
                  <a:srgbClr val="FFFFFF"/>
                </a:highlight>
                <a:latin typeface="Courier New" panose="02070309020205020404" pitchFamily="49" charset="0"/>
              </a:rPr>
              <a:t>//itératif</a:t>
            </a:r>
          </a:p>
          <a:p>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searchNode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node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tree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unsigned</a:t>
            </a:r>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key</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while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tree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key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tree</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key</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key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tree</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key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tree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tree</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right</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tree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tree</a:t>
            </a:r>
            <a:r>
              <a:rPr lang="fr-FR" sz="2000" b="1" dirty="0">
                <a:solidFill>
                  <a:srgbClr val="000080"/>
                </a:solidFill>
                <a:highlight>
                  <a:srgbClr val="FFFFFF"/>
                </a:highlight>
                <a:latin typeface="Courier New" panose="02070309020205020404" pitchFamily="49" charset="0"/>
              </a:rPr>
              <a:t>-&gt;</a:t>
            </a:r>
            <a:r>
              <a:rPr lang="fr-FR" sz="2000" dirty="0" err="1">
                <a:solidFill>
                  <a:srgbClr val="000000"/>
                </a:solidFill>
                <a:highlight>
                  <a:srgbClr val="FFFFFF"/>
                </a:highlight>
                <a:latin typeface="Courier New" panose="02070309020205020404" pitchFamily="49" charset="0"/>
              </a:rPr>
              <a:t>left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0</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endParaRPr>
          </a:p>
        </p:txBody>
      </p:sp>
    </p:spTree>
    <p:extLst>
      <p:ext uri="{BB962C8B-B14F-4D97-AF65-F5344CB8AC3E}">
        <p14:creationId xmlns:p14="http://schemas.microsoft.com/office/powerpoint/2010/main" val="402811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D’INSERTION</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lnSpc>
                <a:spcPct val="200000"/>
              </a:lnSpc>
              <a:spcBef>
                <a:spcPts val="938"/>
              </a:spcBef>
              <a:buSzPct val="100000"/>
              <a:buBlip>
                <a:blip r:embed="rId3"/>
              </a:buBlip>
            </a:pPr>
            <a:r>
              <a:rPr lang="fr-FR" sz="2670" spc="-1" dirty="0">
                <a:solidFill>
                  <a:srgbClr val="000000"/>
                </a:solidFill>
              </a:rPr>
              <a:t>L'insertion d'un élément se fait toujours au niveau d’une feuille. Cette insertion dans un ABR doit maintenir la propriété des arbres de recherche, ainsi :</a:t>
            </a:r>
            <a:endParaRPr lang="fr-FR" spc="-1" dirty="0">
              <a:solidFill>
                <a:srgbClr val="000000"/>
              </a:solidFill>
            </a:endParaRPr>
          </a:p>
          <a:p>
            <a:pPr marL="889200" lvl="1" indent="-324000">
              <a:spcBef>
                <a:spcPts val="938"/>
              </a:spcBef>
              <a:buSzPct val="100000"/>
              <a:buBlip>
                <a:blip r:embed="rId3"/>
              </a:buBlip>
            </a:pPr>
            <a:endParaRPr lang="fr-FR" sz="2400" spc="-1" dirty="0">
              <a:solidFill>
                <a:srgbClr val="000000"/>
              </a:solidFill>
            </a:endParaRPr>
          </a:p>
          <a:p>
            <a:pPr marL="889200" lvl="1" indent="-324000">
              <a:spcBef>
                <a:spcPts val="938"/>
              </a:spcBef>
              <a:buSzPct val="100000"/>
              <a:buBlip>
                <a:blip r:embed="rId3"/>
              </a:buBlip>
            </a:pPr>
            <a:r>
              <a:rPr lang="fr-FR" sz="2400" spc="-1" dirty="0">
                <a:solidFill>
                  <a:srgbClr val="000000"/>
                </a:solidFill>
              </a:rPr>
              <a:t>Rechercher la position d’insertion</a:t>
            </a:r>
          </a:p>
          <a:p>
            <a:pPr marL="889200" lvl="1" indent="-324000">
              <a:spcBef>
                <a:spcPts val="938"/>
              </a:spcBef>
              <a:buSzPct val="100000"/>
              <a:buBlip>
                <a:blip r:embed="rId3"/>
              </a:buBlip>
            </a:pPr>
            <a:r>
              <a:rPr lang="fr-FR" sz="2400" spc="-1" dirty="0">
                <a:solidFill>
                  <a:srgbClr val="000000"/>
                </a:solidFill>
              </a:rPr>
              <a:t>Raccorder le nouveau </a:t>
            </a:r>
            <a:r>
              <a:rPr lang="fr-FR" sz="2400" spc="-1" dirty="0" err="1">
                <a:solidFill>
                  <a:srgbClr val="000000"/>
                </a:solidFill>
              </a:rPr>
              <a:t>noeud</a:t>
            </a:r>
            <a:r>
              <a:rPr lang="fr-FR" sz="2400" spc="-1" dirty="0">
                <a:solidFill>
                  <a:srgbClr val="000000"/>
                </a:solidFill>
              </a:rPr>
              <a:t> à son parent</a:t>
            </a:r>
          </a:p>
          <a:p>
            <a:pPr marL="889200" lvl="1" indent="-324000">
              <a:spcBef>
                <a:spcPts val="938"/>
              </a:spcBef>
              <a:buSzPct val="100000"/>
              <a:buBlip>
                <a:blip r:embed="rId3"/>
              </a:buBlip>
            </a:pPr>
            <a:endParaRPr lang="fr-FR" sz="2400" spc="-1" dirty="0">
              <a:solidFill>
                <a:srgbClr val="000000"/>
              </a:solidFill>
            </a:endParaRPr>
          </a:p>
          <a:p>
            <a:pPr marL="565200" lvl="1">
              <a:spcBef>
                <a:spcPts val="938"/>
              </a:spcBef>
              <a:buSzPct val="100000"/>
            </a:pPr>
            <a:endParaRPr lang="fr-FR" sz="2400" spc="-1" dirty="0">
              <a:solidFill>
                <a:srgbClr val="000000"/>
              </a:solidFill>
            </a:endParaRPr>
          </a:p>
        </p:txBody>
      </p:sp>
    </p:spTree>
    <p:extLst>
      <p:ext uri="{BB962C8B-B14F-4D97-AF65-F5344CB8AC3E}">
        <p14:creationId xmlns:p14="http://schemas.microsoft.com/office/powerpoint/2010/main" val="3428900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48252</TotalTime>
  <Words>1588</Words>
  <Application>Microsoft Office PowerPoint</Application>
  <PresentationFormat>Personnalisé</PresentationFormat>
  <Paragraphs>380</Paragraphs>
  <Slides>23</Slides>
  <Notes>23</Notes>
  <HiddenSlides>0</HiddenSlides>
  <MMClips>0</MMClips>
  <ScaleCrop>false</ScaleCrop>
  <HeadingPairs>
    <vt:vector size="6" baseType="variant">
      <vt:variant>
        <vt:lpstr>Polices utilisées</vt:lpstr>
      </vt:variant>
      <vt:variant>
        <vt:i4>9</vt:i4>
      </vt:variant>
      <vt:variant>
        <vt:lpstr>Thème</vt:lpstr>
      </vt:variant>
      <vt:variant>
        <vt:i4>4</vt:i4>
      </vt:variant>
      <vt:variant>
        <vt:lpstr>Titres des diapositives</vt:lpstr>
      </vt:variant>
      <vt:variant>
        <vt:i4>23</vt:i4>
      </vt:variant>
    </vt:vector>
  </HeadingPairs>
  <TitlesOfParts>
    <vt:vector size="36" baseType="lpstr">
      <vt:lpstr>Arial</vt:lpstr>
      <vt:lpstr>Calibri</vt:lpstr>
      <vt:lpstr>Courier New</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Abderrahmane Maaradji</cp:lastModifiedBy>
  <cp:revision>485</cp:revision>
  <dcterms:created xsi:type="dcterms:W3CDTF">2019-12-04T12:27:05Z</dcterms:created>
  <dcterms:modified xsi:type="dcterms:W3CDTF">2021-06-08T22:56:41Z</dcterms:modified>
  <cp:contentStatus/>
  <dc:language>fr-FR</dc:language>
</cp:coreProperties>
</file>