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61" r:id="rId2"/>
    <p:sldMasterId id="2147483674" r:id="rId3"/>
    <p:sldMasterId id="2147483687" r:id="rId4"/>
  </p:sldMasterIdLst>
  <p:notesMasterIdLst>
    <p:notesMasterId r:id="rId43"/>
  </p:notesMasterIdLst>
  <p:sldIdLst>
    <p:sldId id="256" r:id="rId5"/>
    <p:sldId id="365" r:id="rId6"/>
    <p:sldId id="498" r:id="rId7"/>
    <p:sldId id="468" r:id="rId8"/>
    <p:sldId id="469" r:id="rId9"/>
    <p:sldId id="470" r:id="rId10"/>
    <p:sldId id="540" r:id="rId11"/>
    <p:sldId id="472" r:id="rId12"/>
    <p:sldId id="473" r:id="rId13"/>
    <p:sldId id="690" r:id="rId14"/>
    <p:sldId id="693" r:id="rId15"/>
    <p:sldId id="700" r:id="rId16"/>
    <p:sldId id="701" r:id="rId17"/>
    <p:sldId id="325" r:id="rId18"/>
    <p:sldId id="478" r:id="rId19"/>
    <p:sldId id="479" r:id="rId20"/>
    <p:sldId id="480" r:id="rId21"/>
    <p:sldId id="481" r:id="rId22"/>
    <p:sldId id="482" r:id="rId23"/>
    <p:sldId id="483" r:id="rId24"/>
    <p:sldId id="484" r:id="rId25"/>
    <p:sldId id="488" r:id="rId26"/>
    <p:sldId id="485" r:id="rId27"/>
    <p:sldId id="689" r:id="rId28"/>
    <p:sldId id="490" r:id="rId29"/>
    <p:sldId id="486" r:id="rId30"/>
    <p:sldId id="522" r:id="rId31"/>
    <p:sldId id="518" r:id="rId32"/>
    <p:sldId id="493" r:id="rId33"/>
    <p:sldId id="494" r:id="rId34"/>
    <p:sldId id="495" r:id="rId35"/>
    <p:sldId id="496" r:id="rId36"/>
    <p:sldId id="497" r:id="rId37"/>
    <p:sldId id="702" r:id="rId38"/>
    <p:sldId id="499" r:id="rId39"/>
    <p:sldId id="500" r:id="rId40"/>
    <p:sldId id="501" r:id="rId41"/>
    <p:sldId id="502" r:id="rId42"/>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17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viseur" initials="s" lastIdx="0" clrIdx="0">
    <p:extLst>
      <p:ext uri="{19B8F6BF-5375-455C-9EA6-DF929625EA0E}">
        <p15:presenceInfo xmlns:p15="http://schemas.microsoft.com/office/powerpoint/2012/main" userId="f7f0db7631b8977f" providerId="Windows Live"/>
      </p:ext>
    </p:extLst>
  </p:cmAuthor>
  <p:cmAuthor id="2" name="djafer" initials="d" lastIdx="6"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99"/>
    <a:srgbClr val="6B6B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20" autoAdjust="0"/>
    <p:restoredTop sz="75375" autoAdjust="0"/>
  </p:normalViewPr>
  <p:slideViewPr>
    <p:cSldViewPr snapToGrid="0" showGuides="1">
      <p:cViewPr varScale="1">
        <p:scale>
          <a:sx n="75" d="100"/>
          <a:sy n="75" d="100"/>
        </p:scale>
        <p:origin x="54" y="726"/>
      </p:cViewPr>
      <p:guideLst>
        <p:guide orient="horz" pos="2381"/>
        <p:guide pos="3175"/>
      </p:guideLst>
    </p:cSldViewPr>
  </p:slideViewPr>
  <p:outlineViewPr>
    <p:cViewPr>
      <p:scale>
        <a:sx n="33" d="100"/>
        <a:sy n="33" d="100"/>
      </p:scale>
      <p:origin x="0" y="0"/>
    </p:cViewPr>
  </p:outlineViewPr>
  <p:notesTextViewPr>
    <p:cViewPr>
      <p:scale>
        <a:sx n="1" d="1"/>
        <a:sy n="1" d="1"/>
      </p:scale>
      <p:origin x="0" y="0"/>
    </p:cViewPr>
  </p:notesTextViewPr>
  <p:sorterViewPr>
    <p:cViewPr>
      <p:scale>
        <a:sx n="160" d="100"/>
        <a:sy n="160" d="100"/>
      </p:scale>
      <p:origin x="0" y="-68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89F5A9-591A-4CA4-B84D-61BFDD9B1E2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763154E1-D60E-4F36-A42E-B977FAA9CF5E}">
      <dgm:prSet phldrT="[Texte]"/>
      <dgm:spPr/>
      <dgm:t>
        <a:bodyPr/>
        <a:lstStyle/>
        <a:p>
          <a:r>
            <a:rPr lang="fr-FR" dirty="0"/>
            <a:t>Structures de données</a:t>
          </a:r>
        </a:p>
      </dgm:t>
    </dgm:pt>
    <dgm:pt modelId="{7DA86AEF-A7CC-40D4-A6CD-2D2B6644E52F}" type="parTrans" cxnId="{079E0A7F-D4C7-4A19-9F45-CCBA0FB3058B}">
      <dgm:prSet/>
      <dgm:spPr/>
      <dgm:t>
        <a:bodyPr/>
        <a:lstStyle/>
        <a:p>
          <a:endParaRPr lang="fr-FR"/>
        </a:p>
      </dgm:t>
    </dgm:pt>
    <dgm:pt modelId="{2E52A442-CCCF-417D-88E9-825C6A588BDF}" type="sibTrans" cxnId="{079E0A7F-D4C7-4A19-9F45-CCBA0FB3058B}">
      <dgm:prSet/>
      <dgm:spPr/>
      <dgm:t>
        <a:bodyPr/>
        <a:lstStyle/>
        <a:p>
          <a:endParaRPr lang="fr-FR"/>
        </a:p>
      </dgm:t>
    </dgm:pt>
    <dgm:pt modelId="{1847FD4F-F0B9-4245-A171-5439D6F95597}">
      <dgm:prSet phldrT="[Texte]"/>
      <dgm:spPr/>
      <dgm:t>
        <a:bodyPr/>
        <a:lstStyle/>
        <a:p>
          <a:r>
            <a:rPr lang="fr-FR" dirty="0"/>
            <a:t>Structure de donnée primitive</a:t>
          </a:r>
        </a:p>
      </dgm:t>
    </dgm:pt>
    <dgm:pt modelId="{E0738665-D58B-4B6E-A4A4-5D4EA14F262C}" type="parTrans" cxnId="{3EE5B2F6-799A-4858-92CF-19EC6BEA21EF}">
      <dgm:prSet/>
      <dgm:spPr/>
      <dgm:t>
        <a:bodyPr/>
        <a:lstStyle/>
        <a:p>
          <a:endParaRPr lang="fr-FR"/>
        </a:p>
      </dgm:t>
    </dgm:pt>
    <dgm:pt modelId="{8E967D2E-5022-48F5-BA77-59AC61E04CD9}" type="sibTrans" cxnId="{3EE5B2F6-799A-4858-92CF-19EC6BEA21EF}">
      <dgm:prSet/>
      <dgm:spPr/>
      <dgm:t>
        <a:bodyPr/>
        <a:lstStyle/>
        <a:p>
          <a:endParaRPr lang="fr-FR"/>
        </a:p>
      </dgm:t>
    </dgm:pt>
    <dgm:pt modelId="{6F4061A7-A3FD-407D-B471-A480F2A1178D}">
      <dgm:prSet phldrT="[Texte]"/>
      <dgm:spPr/>
      <dgm:t>
        <a:bodyPr/>
        <a:lstStyle/>
        <a:p>
          <a:r>
            <a:rPr lang="fr-FR" dirty="0"/>
            <a:t>Entiers, Réel..</a:t>
          </a:r>
          <a:r>
            <a:rPr lang="fr-FR" dirty="0" err="1"/>
            <a:t>etc</a:t>
          </a:r>
          <a:endParaRPr lang="fr-FR" dirty="0"/>
        </a:p>
      </dgm:t>
    </dgm:pt>
    <dgm:pt modelId="{9FD0BEF3-7069-44BE-8824-9B631EE43B6E}" type="parTrans" cxnId="{A9A890CF-F32E-4ED9-A1B0-4A1C1F2FB6DC}">
      <dgm:prSet/>
      <dgm:spPr/>
      <dgm:t>
        <a:bodyPr/>
        <a:lstStyle/>
        <a:p>
          <a:endParaRPr lang="fr-FR"/>
        </a:p>
      </dgm:t>
    </dgm:pt>
    <dgm:pt modelId="{FA5AF8FB-6D1B-4E34-97A0-DA025FBAEE1B}" type="sibTrans" cxnId="{A9A890CF-F32E-4ED9-A1B0-4A1C1F2FB6DC}">
      <dgm:prSet/>
      <dgm:spPr/>
      <dgm:t>
        <a:bodyPr/>
        <a:lstStyle/>
        <a:p>
          <a:endParaRPr lang="fr-FR"/>
        </a:p>
      </dgm:t>
    </dgm:pt>
    <dgm:pt modelId="{664CA6E3-090D-45F1-8E8B-C431896A8E11}">
      <dgm:prSet phldrT="[Texte]"/>
      <dgm:spPr/>
      <dgm:t>
        <a:bodyPr/>
        <a:lstStyle/>
        <a:p>
          <a:r>
            <a:rPr lang="fr-FR" dirty="0"/>
            <a:t>Structure de donnée non-primitive</a:t>
          </a:r>
        </a:p>
      </dgm:t>
    </dgm:pt>
    <dgm:pt modelId="{5870541A-E3BA-4103-AA43-5F70458807E1}" type="parTrans" cxnId="{F01DD638-1511-4F70-86DB-A96E4D7D7762}">
      <dgm:prSet/>
      <dgm:spPr/>
      <dgm:t>
        <a:bodyPr/>
        <a:lstStyle/>
        <a:p>
          <a:endParaRPr lang="fr-FR"/>
        </a:p>
      </dgm:t>
    </dgm:pt>
    <dgm:pt modelId="{FD3CCF14-A709-4FE0-847C-BF5F68118E1C}" type="sibTrans" cxnId="{F01DD638-1511-4F70-86DB-A96E4D7D7762}">
      <dgm:prSet/>
      <dgm:spPr/>
      <dgm:t>
        <a:bodyPr/>
        <a:lstStyle/>
        <a:p>
          <a:endParaRPr lang="fr-FR"/>
        </a:p>
      </dgm:t>
    </dgm:pt>
    <dgm:pt modelId="{12B619F9-99AF-487B-8A93-C0C781466AB9}">
      <dgm:prSet phldrT="[Texte]"/>
      <dgm:spPr/>
      <dgm:t>
        <a:bodyPr/>
        <a:lstStyle/>
        <a:p>
          <a:r>
            <a:rPr lang="fr-FR" dirty="0"/>
            <a:t>Linéaires : stocké dans un ordre linéaire ou séquentiel</a:t>
          </a:r>
        </a:p>
      </dgm:t>
    </dgm:pt>
    <dgm:pt modelId="{8120ADB7-9E7E-4A66-9110-9CD485685927}" type="parTrans" cxnId="{151206CF-D755-41EC-995F-E05F9E44EB06}">
      <dgm:prSet/>
      <dgm:spPr/>
      <dgm:t>
        <a:bodyPr/>
        <a:lstStyle/>
        <a:p>
          <a:endParaRPr lang="fr-FR"/>
        </a:p>
      </dgm:t>
    </dgm:pt>
    <dgm:pt modelId="{1CB94E52-EE13-47F8-84D9-2B272FF65062}" type="sibTrans" cxnId="{151206CF-D755-41EC-995F-E05F9E44EB06}">
      <dgm:prSet/>
      <dgm:spPr/>
      <dgm:t>
        <a:bodyPr/>
        <a:lstStyle/>
        <a:p>
          <a:endParaRPr lang="fr-FR"/>
        </a:p>
      </dgm:t>
    </dgm:pt>
    <dgm:pt modelId="{2B303ABC-C5E0-4466-A3A1-D5AA359E1CFF}">
      <dgm:prSet phldrT="[Texte]"/>
      <dgm:spPr/>
      <dgm:t>
        <a:bodyPr/>
        <a:lstStyle/>
        <a:p>
          <a:r>
            <a:rPr lang="fr-FR" dirty="0"/>
            <a:t>Caractères</a:t>
          </a:r>
        </a:p>
      </dgm:t>
    </dgm:pt>
    <dgm:pt modelId="{5A63C823-7496-48D0-89B5-5AC02211A237}" type="parTrans" cxnId="{C9A97BF2-5BF1-4CE6-97AD-8E3336BFE0E8}">
      <dgm:prSet/>
      <dgm:spPr/>
      <dgm:t>
        <a:bodyPr/>
        <a:lstStyle/>
        <a:p>
          <a:endParaRPr lang="fr-FR"/>
        </a:p>
      </dgm:t>
    </dgm:pt>
    <dgm:pt modelId="{416DD148-AE44-4449-82B7-61FB59C62B2C}" type="sibTrans" cxnId="{C9A97BF2-5BF1-4CE6-97AD-8E3336BFE0E8}">
      <dgm:prSet/>
      <dgm:spPr/>
      <dgm:t>
        <a:bodyPr/>
        <a:lstStyle/>
        <a:p>
          <a:endParaRPr lang="fr-FR"/>
        </a:p>
      </dgm:t>
    </dgm:pt>
    <dgm:pt modelId="{88FF2505-29C2-458B-AB7E-95A376A78786}">
      <dgm:prSet phldrT="[Texte]"/>
      <dgm:spPr/>
      <dgm:t>
        <a:bodyPr/>
        <a:lstStyle/>
        <a:p>
          <a:r>
            <a:rPr lang="fr-FR" dirty="0"/>
            <a:t>Non-linéaires: non stocké dans un ordre séquentiel</a:t>
          </a:r>
        </a:p>
      </dgm:t>
    </dgm:pt>
    <dgm:pt modelId="{DDDC9F98-28D1-4664-98BE-38C1D18C5B9D}" type="parTrans" cxnId="{29E1209D-D7D0-47A7-9685-BDA70D0CBF4B}">
      <dgm:prSet/>
      <dgm:spPr/>
      <dgm:t>
        <a:bodyPr/>
        <a:lstStyle/>
        <a:p>
          <a:endParaRPr lang="fr-FR"/>
        </a:p>
      </dgm:t>
    </dgm:pt>
    <dgm:pt modelId="{D0E68DB9-AC24-43BA-A1A4-7C1F91CBA129}" type="sibTrans" cxnId="{29E1209D-D7D0-47A7-9685-BDA70D0CBF4B}">
      <dgm:prSet/>
      <dgm:spPr/>
      <dgm:t>
        <a:bodyPr/>
        <a:lstStyle/>
        <a:p>
          <a:endParaRPr lang="fr-FR"/>
        </a:p>
      </dgm:t>
    </dgm:pt>
    <dgm:pt modelId="{F6325719-94D3-47E2-888B-2BD35DD3863D}">
      <dgm:prSet phldrT="[Texte]"/>
      <dgm:spPr/>
      <dgm:t>
        <a:bodyPr/>
        <a:lstStyle/>
        <a:p>
          <a:r>
            <a:rPr lang="fr-FR" dirty="0"/>
            <a:t>Liste chaînée</a:t>
          </a:r>
        </a:p>
      </dgm:t>
    </dgm:pt>
    <dgm:pt modelId="{158A8D96-A6EA-41CA-A3E8-434F7BBF65B8}" type="parTrans" cxnId="{656F4E17-0240-4926-B368-D95B228EEB05}">
      <dgm:prSet/>
      <dgm:spPr/>
      <dgm:t>
        <a:bodyPr/>
        <a:lstStyle/>
        <a:p>
          <a:endParaRPr lang="fr-FR"/>
        </a:p>
      </dgm:t>
    </dgm:pt>
    <dgm:pt modelId="{0E1B3258-129D-4BB1-9C08-27694945F9CC}" type="sibTrans" cxnId="{656F4E17-0240-4926-B368-D95B228EEB05}">
      <dgm:prSet/>
      <dgm:spPr/>
      <dgm:t>
        <a:bodyPr/>
        <a:lstStyle/>
        <a:p>
          <a:endParaRPr lang="fr-FR"/>
        </a:p>
      </dgm:t>
    </dgm:pt>
    <dgm:pt modelId="{77602443-8520-4584-A8C1-8A75B81DA0CB}">
      <dgm:prSet phldrT="[Texte]"/>
      <dgm:spPr/>
      <dgm:t>
        <a:bodyPr/>
        <a:lstStyle/>
        <a:p>
          <a:r>
            <a:rPr lang="fr-FR" dirty="0"/>
            <a:t>Pile</a:t>
          </a:r>
        </a:p>
      </dgm:t>
    </dgm:pt>
    <dgm:pt modelId="{5DE5F5B4-2467-4740-94A8-9E4BA7FC0C3D}" type="parTrans" cxnId="{8214692D-E391-42FD-9505-2FF47ECAA956}">
      <dgm:prSet/>
      <dgm:spPr/>
      <dgm:t>
        <a:bodyPr/>
        <a:lstStyle/>
        <a:p>
          <a:endParaRPr lang="fr-FR"/>
        </a:p>
      </dgm:t>
    </dgm:pt>
    <dgm:pt modelId="{3A7D897B-AB53-45E7-8BA0-5ED5C0DB5D53}" type="sibTrans" cxnId="{8214692D-E391-42FD-9505-2FF47ECAA956}">
      <dgm:prSet/>
      <dgm:spPr/>
      <dgm:t>
        <a:bodyPr/>
        <a:lstStyle/>
        <a:p>
          <a:endParaRPr lang="fr-FR"/>
        </a:p>
      </dgm:t>
    </dgm:pt>
    <dgm:pt modelId="{C6BAFA3D-8E84-4C3C-B04D-BC9CF50B04C8}">
      <dgm:prSet phldrT="[Texte]"/>
      <dgm:spPr/>
      <dgm:t>
        <a:bodyPr/>
        <a:lstStyle/>
        <a:p>
          <a:r>
            <a:rPr lang="fr-FR" dirty="0"/>
            <a:t>File</a:t>
          </a:r>
        </a:p>
      </dgm:t>
    </dgm:pt>
    <dgm:pt modelId="{01CE937A-F99A-4401-9D5C-85779D955D1C}" type="parTrans" cxnId="{6CCE5E10-51EB-4384-A660-88AB0E057C2E}">
      <dgm:prSet/>
      <dgm:spPr/>
      <dgm:t>
        <a:bodyPr/>
        <a:lstStyle/>
        <a:p>
          <a:endParaRPr lang="fr-FR"/>
        </a:p>
      </dgm:t>
    </dgm:pt>
    <dgm:pt modelId="{91D8E5E5-F118-46BF-AA71-F4F41CCECF3B}" type="sibTrans" cxnId="{6CCE5E10-51EB-4384-A660-88AB0E057C2E}">
      <dgm:prSet/>
      <dgm:spPr/>
      <dgm:t>
        <a:bodyPr/>
        <a:lstStyle/>
        <a:p>
          <a:endParaRPr lang="fr-FR"/>
        </a:p>
      </dgm:t>
    </dgm:pt>
    <dgm:pt modelId="{0EF4450A-D309-4F5C-A504-6D2C90DD7E5F}">
      <dgm:prSet phldrT="[Texte]"/>
      <dgm:spPr/>
      <dgm:t>
        <a:bodyPr/>
        <a:lstStyle/>
        <a:p>
          <a:r>
            <a:rPr lang="fr-FR" dirty="0"/>
            <a:t>Arbres</a:t>
          </a:r>
        </a:p>
      </dgm:t>
    </dgm:pt>
    <dgm:pt modelId="{42272D8A-5A8C-43B6-88BF-EFF21E52F4A4}" type="parTrans" cxnId="{135F697E-DBB6-414A-88C8-813C9D4A0C8E}">
      <dgm:prSet/>
      <dgm:spPr/>
      <dgm:t>
        <a:bodyPr/>
        <a:lstStyle/>
        <a:p>
          <a:endParaRPr lang="fr-FR"/>
        </a:p>
      </dgm:t>
    </dgm:pt>
    <dgm:pt modelId="{3B43BAB6-13BC-4ED7-9606-AC8F390559DA}" type="sibTrans" cxnId="{135F697E-DBB6-414A-88C8-813C9D4A0C8E}">
      <dgm:prSet/>
      <dgm:spPr/>
      <dgm:t>
        <a:bodyPr/>
        <a:lstStyle/>
        <a:p>
          <a:endParaRPr lang="fr-FR"/>
        </a:p>
      </dgm:t>
    </dgm:pt>
    <dgm:pt modelId="{5C06A179-F361-4D5B-9A3D-99A2D3C563F3}">
      <dgm:prSet phldrT="[Texte]"/>
      <dgm:spPr/>
      <dgm:t>
        <a:bodyPr/>
        <a:lstStyle/>
        <a:p>
          <a:r>
            <a:rPr lang="fr-FR" dirty="0"/>
            <a:t>Graphes</a:t>
          </a:r>
        </a:p>
      </dgm:t>
    </dgm:pt>
    <dgm:pt modelId="{31AB3FCC-9B82-4651-A6F2-01EDB5BDD713}" type="parTrans" cxnId="{7DFB15AC-E236-45E7-9684-72A9F9A49C82}">
      <dgm:prSet/>
      <dgm:spPr/>
      <dgm:t>
        <a:bodyPr/>
        <a:lstStyle/>
        <a:p>
          <a:endParaRPr lang="fr-FR"/>
        </a:p>
      </dgm:t>
    </dgm:pt>
    <dgm:pt modelId="{F4DDB4A3-F558-45E8-A37E-B6885AD37F3E}" type="sibTrans" cxnId="{7DFB15AC-E236-45E7-9684-72A9F9A49C82}">
      <dgm:prSet/>
      <dgm:spPr/>
      <dgm:t>
        <a:bodyPr/>
        <a:lstStyle/>
        <a:p>
          <a:endParaRPr lang="fr-FR"/>
        </a:p>
      </dgm:t>
    </dgm:pt>
    <dgm:pt modelId="{959DD063-A84A-4638-BD78-339ED48B5E61}">
      <dgm:prSet phldrT="[Texte]"/>
      <dgm:spPr/>
      <dgm:t>
        <a:bodyPr/>
        <a:lstStyle/>
        <a:p>
          <a:r>
            <a:rPr lang="fr-FR" dirty="0"/>
            <a:t>Tableaux</a:t>
          </a:r>
        </a:p>
      </dgm:t>
    </dgm:pt>
    <dgm:pt modelId="{347F5D33-1417-41B1-97B9-2F9E40C7E0F7}" type="parTrans" cxnId="{66C0C3DC-54BB-4977-941C-84451D61C2C1}">
      <dgm:prSet/>
      <dgm:spPr/>
      <dgm:t>
        <a:bodyPr/>
        <a:lstStyle/>
        <a:p>
          <a:endParaRPr lang="fr-FR"/>
        </a:p>
      </dgm:t>
    </dgm:pt>
    <dgm:pt modelId="{97734A13-2C29-4F7C-9F8E-FC42802D3A2C}" type="sibTrans" cxnId="{66C0C3DC-54BB-4977-941C-84451D61C2C1}">
      <dgm:prSet/>
      <dgm:spPr/>
      <dgm:t>
        <a:bodyPr/>
        <a:lstStyle/>
        <a:p>
          <a:endParaRPr lang="fr-FR"/>
        </a:p>
      </dgm:t>
    </dgm:pt>
    <dgm:pt modelId="{2F06EE8B-A39F-4873-AB9E-96EE204383D5}" type="pres">
      <dgm:prSet presAssocID="{4089F5A9-591A-4CA4-B84D-61BFDD9B1E29}" presName="hierChild1" presStyleCnt="0">
        <dgm:presLayoutVars>
          <dgm:chPref val="1"/>
          <dgm:dir/>
          <dgm:animOne val="branch"/>
          <dgm:animLvl val="lvl"/>
          <dgm:resizeHandles/>
        </dgm:presLayoutVars>
      </dgm:prSet>
      <dgm:spPr/>
    </dgm:pt>
    <dgm:pt modelId="{B0E5EEFA-8A12-4B12-964E-D29E690F6258}" type="pres">
      <dgm:prSet presAssocID="{763154E1-D60E-4F36-A42E-B977FAA9CF5E}" presName="hierRoot1" presStyleCnt="0"/>
      <dgm:spPr/>
    </dgm:pt>
    <dgm:pt modelId="{A36CF4E3-7902-4B6C-A48D-2EC80351619D}" type="pres">
      <dgm:prSet presAssocID="{763154E1-D60E-4F36-A42E-B977FAA9CF5E}" presName="composite" presStyleCnt="0"/>
      <dgm:spPr/>
    </dgm:pt>
    <dgm:pt modelId="{05B46CD0-F66F-40BB-B9EC-8A98CEC7D0B3}" type="pres">
      <dgm:prSet presAssocID="{763154E1-D60E-4F36-A42E-B977FAA9CF5E}" presName="background" presStyleLbl="node0" presStyleIdx="0" presStyleCnt="1">
        <dgm:style>
          <a:lnRef idx="2">
            <a:schemeClr val="accent2">
              <a:shade val="50000"/>
            </a:schemeClr>
          </a:lnRef>
          <a:fillRef idx="1">
            <a:schemeClr val="accent2"/>
          </a:fillRef>
          <a:effectRef idx="0">
            <a:schemeClr val="accent2"/>
          </a:effectRef>
          <a:fontRef idx="minor">
            <a:schemeClr val="lt1"/>
          </a:fontRef>
        </dgm:style>
      </dgm:prSet>
      <dgm:spPr/>
    </dgm:pt>
    <dgm:pt modelId="{BD48720C-1303-497F-9E90-5B46FC8B9A91}" type="pres">
      <dgm:prSet presAssocID="{763154E1-D60E-4F36-A42E-B977FAA9CF5E}" presName="text" presStyleLbl="fgAcc0" presStyleIdx="0" presStyleCnt="1">
        <dgm:presLayoutVars>
          <dgm:chPref val="3"/>
        </dgm:presLayoutVars>
      </dgm:prSet>
      <dgm:spPr/>
    </dgm:pt>
    <dgm:pt modelId="{D2494334-E3C8-4EAD-95D9-A430627695A4}" type="pres">
      <dgm:prSet presAssocID="{763154E1-D60E-4F36-A42E-B977FAA9CF5E}" presName="hierChild2" presStyleCnt="0"/>
      <dgm:spPr/>
    </dgm:pt>
    <dgm:pt modelId="{8F995438-FA18-43F8-8243-FCFA637D0335}" type="pres">
      <dgm:prSet presAssocID="{E0738665-D58B-4B6E-A4A4-5D4EA14F262C}" presName="Name10" presStyleLbl="parChTrans1D2" presStyleIdx="0" presStyleCnt="2"/>
      <dgm:spPr/>
    </dgm:pt>
    <dgm:pt modelId="{48945D0E-78A6-4364-A839-FCC3414F11D2}" type="pres">
      <dgm:prSet presAssocID="{1847FD4F-F0B9-4245-A171-5439D6F95597}" presName="hierRoot2" presStyleCnt="0"/>
      <dgm:spPr/>
    </dgm:pt>
    <dgm:pt modelId="{07A38266-61A0-4AD4-A91B-447F64A2A8D9}" type="pres">
      <dgm:prSet presAssocID="{1847FD4F-F0B9-4245-A171-5439D6F95597}" presName="composite2" presStyleCnt="0"/>
      <dgm:spPr/>
    </dgm:pt>
    <dgm:pt modelId="{9F7DC5EB-5959-47CA-9CCA-AA931974D318}" type="pres">
      <dgm:prSet presAssocID="{1847FD4F-F0B9-4245-A171-5439D6F95597}" presName="background2" presStyleLbl="node2" presStyleIdx="0" presStyleCnt="2"/>
      <dgm:spPr/>
    </dgm:pt>
    <dgm:pt modelId="{62F20CA2-7782-4611-A040-71A12CD1CCF9}" type="pres">
      <dgm:prSet presAssocID="{1847FD4F-F0B9-4245-A171-5439D6F95597}" presName="text2" presStyleLbl="fgAcc2" presStyleIdx="0" presStyleCnt="2">
        <dgm:presLayoutVars>
          <dgm:chPref val="3"/>
        </dgm:presLayoutVars>
      </dgm:prSet>
      <dgm:spPr/>
    </dgm:pt>
    <dgm:pt modelId="{CF2F6B54-5B9F-421B-ADB8-8E6C15BD05BF}" type="pres">
      <dgm:prSet presAssocID="{1847FD4F-F0B9-4245-A171-5439D6F95597}" presName="hierChild3" presStyleCnt="0"/>
      <dgm:spPr/>
    </dgm:pt>
    <dgm:pt modelId="{840192C8-4F5F-4C8C-AF2F-6C849059EDB1}" type="pres">
      <dgm:prSet presAssocID="{9FD0BEF3-7069-44BE-8824-9B631EE43B6E}" presName="Name17" presStyleLbl="parChTrans1D3" presStyleIdx="0" presStyleCnt="4"/>
      <dgm:spPr/>
    </dgm:pt>
    <dgm:pt modelId="{7C8C30FF-8EB4-4D27-9FAA-A14E98B39592}" type="pres">
      <dgm:prSet presAssocID="{6F4061A7-A3FD-407D-B471-A480F2A1178D}" presName="hierRoot3" presStyleCnt="0"/>
      <dgm:spPr/>
    </dgm:pt>
    <dgm:pt modelId="{C92370DA-E786-4AD4-BE19-CB3F158DF8CC}" type="pres">
      <dgm:prSet presAssocID="{6F4061A7-A3FD-407D-B471-A480F2A1178D}" presName="composite3" presStyleCnt="0"/>
      <dgm:spPr/>
    </dgm:pt>
    <dgm:pt modelId="{AFCE9FF7-FF25-4BA3-8A1E-3CB32F9CCAFB}" type="pres">
      <dgm:prSet presAssocID="{6F4061A7-A3FD-407D-B471-A480F2A1178D}" presName="background3" presStyleLbl="node3" presStyleIdx="0" presStyleCnt="4"/>
      <dgm:spPr/>
    </dgm:pt>
    <dgm:pt modelId="{3421CABB-AD06-49E6-A274-50F8FAD5F896}" type="pres">
      <dgm:prSet presAssocID="{6F4061A7-A3FD-407D-B471-A480F2A1178D}" presName="text3" presStyleLbl="fgAcc3" presStyleIdx="0" presStyleCnt="4">
        <dgm:presLayoutVars>
          <dgm:chPref val="3"/>
        </dgm:presLayoutVars>
      </dgm:prSet>
      <dgm:spPr/>
    </dgm:pt>
    <dgm:pt modelId="{E75A9F37-32B9-46C8-9C68-60CB37C0A457}" type="pres">
      <dgm:prSet presAssocID="{6F4061A7-A3FD-407D-B471-A480F2A1178D}" presName="hierChild4" presStyleCnt="0"/>
      <dgm:spPr/>
    </dgm:pt>
    <dgm:pt modelId="{566D5435-D748-4DF6-A4C3-ACCB88F2C59C}" type="pres">
      <dgm:prSet presAssocID="{5A63C823-7496-48D0-89B5-5AC02211A237}" presName="Name17" presStyleLbl="parChTrans1D3" presStyleIdx="1" presStyleCnt="4"/>
      <dgm:spPr/>
    </dgm:pt>
    <dgm:pt modelId="{C0E8CA94-1740-4D72-BA49-22286F9F6BC2}" type="pres">
      <dgm:prSet presAssocID="{2B303ABC-C5E0-4466-A3A1-D5AA359E1CFF}" presName="hierRoot3" presStyleCnt="0"/>
      <dgm:spPr/>
    </dgm:pt>
    <dgm:pt modelId="{A75E5A4B-A8C4-4767-ADE1-2D82A295BEB3}" type="pres">
      <dgm:prSet presAssocID="{2B303ABC-C5E0-4466-A3A1-D5AA359E1CFF}" presName="composite3" presStyleCnt="0"/>
      <dgm:spPr/>
    </dgm:pt>
    <dgm:pt modelId="{9F46CD5F-1E74-4D11-B71B-7F089D88A96C}" type="pres">
      <dgm:prSet presAssocID="{2B303ABC-C5E0-4466-A3A1-D5AA359E1CFF}" presName="background3" presStyleLbl="node3" presStyleIdx="1" presStyleCnt="4"/>
      <dgm:spPr/>
    </dgm:pt>
    <dgm:pt modelId="{5322E8D4-5F57-4CFF-AE3F-530817E416E8}" type="pres">
      <dgm:prSet presAssocID="{2B303ABC-C5E0-4466-A3A1-D5AA359E1CFF}" presName="text3" presStyleLbl="fgAcc3" presStyleIdx="1" presStyleCnt="4">
        <dgm:presLayoutVars>
          <dgm:chPref val="3"/>
        </dgm:presLayoutVars>
      </dgm:prSet>
      <dgm:spPr/>
    </dgm:pt>
    <dgm:pt modelId="{465C29A8-1BC3-4433-B234-39078F1A5885}" type="pres">
      <dgm:prSet presAssocID="{2B303ABC-C5E0-4466-A3A1-D5AA359E1CFF}" presName="hierChild4" presStyleCnt="0"/>
      <dgm:spPr/>
    </dgm:pt>
    <dgm:pt modelId="{B7DBBDE9-7D15-45CF-BD87-6477C46E26E9}" type="pres">
      <dgm:prSet presAssocID="{5870541A-E3BA-4103-AA43-5F70458807E1}" presName="Name10" presStyleLbl="parChTrans1D2" presStyleIdx="1" presStyleCnt="2"/>
      <dgm:spPr/>
    </dgm:pt>
    <dgm:pt modelId="{FADB110F-530D-4DE9-8358-DC53A2CE0AB6}" type="pres">
      <dgm:prSet presAssocID="{664CA6E3-090D-45F1-8E8B-C431896A8E11}" presName="hierRoot2" presStyleCnt="0"/>
      <dgm:spPr/>
    </dgm:pt>
    <dgm:pt modelId="{829CBA58-D380-4A3E-90A7-9BF61427A02B}" type="pres">
      <dgm:prSet presAssocID="{664CA6E3-090D-45F1-8E8B-C431896A8E11}" presName="composite2" presStyleCnt="0"/>
      <dgm:spPr/>
    </dgm:pt>
    <dgm:pt modelId="{187B7DDB-3369-4AF9-8A08-B238D5F0ECE5}" type="pres">
      <dgm:prSet presAssocID="{664CA6E3-090D-45F1-8E8B-C431896A8E11}" presName="background2" presStyleLbl="node2" presStyleIdx="1" presStyleCnt="2">
        <dgm:style>
          <a:lnRef idx="2">
            <a:schemeClr val="accent2">
              <a:shade val="50000"/>
            </a:schemeClr>
          </a:lnRef>
          <a:fillRef idx="1">
            <a:schemeClr val="accent2"/>
          </a:fillRef>
          <a:effectRef idx="0">
            <a:schemeClr val="accent2"/>
          </a:effectRef>
          <a:fontRef idx="minor">
            <a:schemeClr val="lt1"/>
          </a:fontRef>
        </dgm:style>
      </dgm:prSet>
      <dgm:spPr/>
    </dgm:pt>
    <dgm:pt modelId="{3655F4F5-04CB-4D97-A509-62C2EDB18908}" type="pres">
      <dgm:prSet presAssocID="{664CA6E3-090D-45F1-8E8B-C431896A8E11}" presName="text2" presStyleLbl="fgAcc2" presStyleIdx="1" presStyleCnt="2">
        <dgm:presLayoutVars>
          <dgm:chPref val="3"/>
        </dgm:presLayoutVars>
      </dgm:prSet>
      <dgm:spPr/>
    </dgm:pt>
    <dgm:pt modelId="{52FF4AFE-9884-44EB-9266-56E8F627DB6A}" type="pres">
      <dgm:prSet presAssocID="{664CA6E3-090D-45F1-8E8B-C431896A8E11}" presName="hierChild3" presStyleCnt="0"/>
      <dgm:spPr/>
    </dgm:pt>
    <dgm:pt modelId="{920C41B1-8015-4A5A-A007-65CD167B3DEA}" type="pres">
      <dgm:prSet presAssocID="{8120ADB7-9E7E-4A66-9110-9CD485685927}" presName="Name17" presStyleLbl="parChTrans1D3" presStyleIdx="2" presStyleCnt="4"/>
      <dgm:spPr/>
    </dgm:pt>
    <dgm:pt modelId="{E469E7CF-C136-4A8B-B252-4A76D65BD2FC}" type="pres">
      <dgm:prSet presAssocID="{12B619F9-99AF-487B-8A93-C0C781466AB9}" presName="hierRoot3" presStyleCnt="0"/>
      <dgm:spPr/>
    </dgm:pt>
    <dgm:pt modelId="{16022FF8-E342-4875-9A8E-B07740A288A7}" type="pres">
      <dgm:prSet presAssocID="{12B619F9-99AF-487B-8A93-C0C781466AB9}" presName="composite3" presStyleCnt="0"/>
      <dgm:spPr/>
    </dgm:pt>
    <dgm:pt modelId="{92C551C3-CF8B-4330-A4B0-0F5FDC02CAA4}" type="pres">
      <dgm:prSet presAssocID="{12B619F9-99AF-487B-8A93-C0C781466AB9}" presName="background3" presStyleLbl="node3" presStyleIdx="2" presStyleCnt="4">
        <dgm:style>
          <a:lnRef idx="2">
            <a:schemeClr val="accent2">
              <a:shade val="50000"/>
            </a:schemeClr>
          </a:lnRef>
          <a:fillRef idx="1">
            <a:schemeClr val="accent2"/>
          </a:fillRef>
          <a:effectRef idx="0">
            <a:schemeClr val="accent2"/>
          </a:effectRef>
          <a:fontRef idx="minor">
            <a:schemeClr val="lt1"/>
          </a:fontRef>
        </dgm:style>
      </dgm:prSet>
      <dgm:spPr>
        <a:solidFill>
          <a:schemeClr val="accent1"/>
        </a:solidFill>
        <a:ln>
          <a:solidFill>
            <a:schemeClr val="accent1"/>
          </a:solidFill>
        </a:ln>
      </dgm:spPr>
    </dgm:pt>
    <dgm:pt modelId="{E37CEFF6-D972-4A84-BB54-B57712FBD98F}" type="pres">
      <dgm:prSet presAssocID="{12B619F9-99AF-487B-8A93-C0C781466AB9}" presName="text3" presStyleLbl="fgAcc3" presStyleIdx="2" presStyleCnt="4">
        <dgm:presLayoutVars>
          <dgm:chPref val="3"/>
        </dgm:presLayoutVars>
      </dgm:prSet>
      <dgm:spPr/>
    </dgm:pt>
    <dgm:pt modelId="{04E2930A-F285-4E9E-82D2-6447AEDADAC2}" type="pres">
      <dgm:prSet presAssocID="{12B619F9-99AF-487B-8A93-C0C781466AB9}" presName="hierChild4" presStyleCnt="0"/>
      <dgm:spPr/>
    </dgm:pt>
    <dgm:pt modelId="{513456E5-1F2C-444E-B462-C6035F7CEB4F}" type="pres">
      <dgm:prSet presAssocID="{347F5D33-1417-41B1-97B9-2F9E40C7E0F7}" presName="Name23" presStyleLbl="parChTrans1D4" presStyleIdx="0" presStyleCnt="6"/>
      <dgm:spPr/>
    </dgm:pt>
    <dgm:pt modelId="{6970FAD7-1E62-4CE7-926E-E07F816A43C3}" type="pres">
      <dgm:prSet presAssocID="{959DD063-A84A-4638-BD78-339ED48B5E61}" presName="hierRoot4" presStyleCnt="0"/>
      <dgm:spPr/>
    </dgm:pt>
    <dgm:pt modelId="{C05CEBB2-B0B6-4057-942C-CCEB6AB9C5EB}" type="pres">
      <dgm:prSet presAssocID="{959DD063-A84A-4638-BD78-339ED48B5E61}" presName="composite4" presStyleCnt="0"/>
      <dgm:spPr/>
    </dgm:pt>
    <dgm:pt modelId="{4EAE465B-12C9-4B1B-B9BC-E64287241C40}" type="pres">
      <dgm:prSet presAssocID="{959DD063-A84A-4638-BD78-339ED48B5E61}" presName="background4" presStyleLbl="node4" presStyleIdx="0" presStyleCnt="6"/>
      <dgm:spPr/>
    </dgm:pt>
    <dgm:pt modelId="{CB9BCE26-C66B-4703-86DE-2742B4A33081}" type="pres">
      <dgm:prSet presAssocID="{959DD063-A84A-4638-BD78-339ED48B5E61}" presName="text4" presStyleLbl="fgAcc4" presStyleIdx="0" presStyleCnt="6">
        <dgm:presLayoutVars>
          <dgm:chPref val="3"/>
        </dgm:presLayoutVars>
      </dgm:prSet>
      <dgm:spPr/>
    </dgm:pt>
    <dgm:pt modelId="{CD063850-5050-48EA-8F87-9DFDB7A16822}" type="pres">
      <dgm:prSet presAssocID="{959DD063-A84A-4638-BD78-339ED48B5E61}" presName="hierChild5" presStyleCnt="0"/>
      <dgm:spPr/>
    </dgm:pt>
    <dgm:pt modelId="{3E46F4B7-3291-441C-81C9-466B7902C8B2}" type="pres">
      <dgm:prSet presAssocID="{158A8D96-A6EA-41CA-A3E8-434F7BBF65B8}" presName="Name23" presStyleLbl="parChTrans1D4" presStyleIdx="1" presStyleCnt="6"/>
      <dgm:spPr/>
    </dgm:pt>
    <dgm:pt modelId="{C5EA1C5D-520E-4BC7-AA62-990F262E28FE}" type="pres">
      <dgm:prSet presAssocID="{F6325719-94D3-47E2-888B-2BD35DD3863D}" presName="hierRoot4" presStyleCnt="0"/>
      <dgm:spPr/>
    </dgm:pt>
    <dgm:pt modelId="{CEF58CE9-FE0D-4C5B-851A-38624AA4D9E5}" type="pres">
      <dgm:prSet presAssocID="{F6325719-94D3-47E2-888B-2BD35DD3863D}" presName="composite4" presStyleCnt="0"/>
      <dgm:spPr/>
    </dgm:pt>
    <dgm:pt modelId="{3E442EA3-C309-4B3B-B9D3-BF3713F5A784}" type="pres">
      <dgm:prSet presAssocID="{F6325719-94D3-47E2-888B-2BD35DD3863D}" presName="background4" presStyleLbl="node4" presStyleIdx="1" presStyleCnt="6">
        <dgm:style>
          <a:lnRef idx="2">
            <a:schemeClr val="accent2">
              <a:shade val="50000"/>
            </a:schemeClr>
          </a:lnRef>
          <a:fillRef idx="1">
            <a:schemeClr val="accent2"/>
          </a:fillRef>
          <a:effectRef idx="0">
            <a:schemeClr val="accent2"/>
          </a:effectRef>
          <a:fontRef idx="minor">
            <a:schemeClr val="lt1"/>
          </a:fontRef>
        </dgm:style>
      </dgm:prSet>
      <dgm: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gm:spPr>
    </dgm:pt>
    <dgm:pt modelId="{94712A2D-4EBA-4D15-8FF3-7393E070CE18}" type="pres">
      <dgm:prSet presAssocID="{F6325719-94D3-47E2-888B-2BD35DD3863D}" presName="text4" presStyleLbl="fgAcc4" presStyleIdx="1" presStyleCnt="6">
        <dgm:presLayoutVars>
          <dgm:chPref val="3"/>
        </dgm:presLayoutVars>
      </dgm:prSet>
      <dgm:spPr/>
    </dgm:pt>
    <dgm:pt modelId="{EA653935-3D96-4DC9-8CD4-A1DA2BAE1B99}" type="pres">
      <dgm:prSet presAssocID="{F6325719-94D3-47E2-888B-2BD35DD3863D}" presName="hierChild5" presStyleCnt="0"/>
      <dgm:spPr/>
    </dgm:pt>
    <dgm:pt modelId="{3918D627-7776-445B-8BED-33F2381E1AA1}" type="pres">
      <dgm:prSet presAssocID="{5DE5F5B4-2467-4740-94A8-9E4BA7FC0C3D}" presName="Name23" presStyleLbl="parChTrans1D4" presStyleIdx="2" presStyleCnt="6"/>
      <dgm:spPr/>
    </dgm:pt>
    <dgm:pt modelId="{E8705653-A378-4070-BA20-70BFFE1DB069}" type="pres">
      <dgm:prSet presAssocID="{77602443-8520-4584-A8C1-8A75B81DA0CB}" presName="hierRoot4" presStyleCnt="0"/>
      <dgm:spPr/>
    </dgm:pt>
    <dgm:pt modelId="{E7E9496E-9717-4BDD-A4F1-8F8D078FA3B9}" type="pres">
      <dgm:prSet presAssocID="{77602443-8520-4584-A8C1-8A75B81DA0CB}" presName="composite4" presStyleCnt="0"/>
      <dgm:spPr/>
    </dgm:pt>
    <dgm:pt modelId="{F7385B10-87B1-43E7-9EE0-6ED26D4AF5BB}" type="pres">
      <dgm:prSet presAssocID="{77602443-8520-4584-A8C1-8A75B81DA0CB}" presName="background4" presStyleLbl="node4" presStyleIdx="2" presStyleCnt="6">
        <dgm:style>
          <a:lnRef idx="2">
            <a:schemeClr val="accent1">
              <a:shade val="50000"/>
            </a:schemeClr>
          </a:lnRef>
          <a:fillRef idx="1">
            <a:schemeClr val="accent1"/>
          </a:fillRef>
          <a:effectRef idx="0">
            <a:schemeClr val="accent1"/>
          </a:effectRef>
          <a:fontRef idx="minor">
            <a:schemeClr val="lt1"/>
          </a:fontRef>
        </dgm:style>
      </dgm:prSet>
      <dgm:spPr>
        <a:xfrm>
          <a:off x="3854161" y="4461778"/>
          <a:ext cx="1258600" cy="799211"/>
        </a:xfrm>
        <a:prstGeom prst="roundRect">
          <a:avLst>
            <a:gd name="adj" fmla="val 10000"/>
          </a:avLst>
        </a:prstGeom>
        <a:ln/>
      </dgm:spPr>
    </dgm:pt>
    <dgm:pt modelId="{266C977B-905B-4969-B524-1F2E385E5916}" type="pres">
      <dgm:prSet presAssocID="{77602443-8520-4584-A8C1-8A75B81DA0CB}" presName="text4" presStyleLbl="fgAcc4" presStyleIdx="2" presStyleCnt="6">
        <dgm:presLayoutVars>
          <dgm:chPref val="3"/>
        </dgm:presLayoutVars>
      </dgm:prSet>
      <dgm:spPr/>
    </dgm:pt>
    <dgm:pt modelId="{D05673F8-92A2-448C-8BD8-8A4DBB757AF1}" type="pres">
      <dgm:prSet presAssocID="{77602443-8520-4584-A8C1-8A75B81DA0CB}" presName="hierChild5" presStyleCnt="0"/>
      <dgm:spPr/>
    </dgm:pt>
    <dgm:pt modelId="{F4BD025A-2F3B-49F7-8D90-97EE6CC013BF}" type="pres">
      <dgm:prSet presAssocID="{01CE937A-F99A-4401-9D5C-85779D955D1C}" presName="Name23" presStyleLbl="parChTrans1D4" presStyleIdx="3" presStyleCnt="6"/>
      <dgm:spPr/>
    </dgm:pt>
    <dgm:pt modelId="{980CBFB9-4278-4EB2-A29C-14810D105827}" type="pres">
      <dgm:prSet presAssocID="{C6BAFA3D-8E84-4C3C-B04D-BC9CF50B04C8}" presName="hierRoot4" presStyleCnt="0"/>
      <dgm:spPr/>
    </dgm:pt>
    <dgm:pt modelId="{04A7E851-0DDE-416C-B09B-B71ABD0F7578}" type="pres">
      <dgm:prSet presAssocID="{C6BAFA3D-8E84-4C3C-B04D-BC9CF50B04C8}" presName="composite4" presStyleCnt="0"/>
      <dgm:spPr/>
    </dgm:pt>
    <dgm:pt modelId="{F8106DB5-1792-4D64-8BF8-73A556654789}" type="pres">
      <dgm:prSet presAssocID="{C6BAFA3D-8E84-4C3C-B04D-BC9CF50B04C8}" presName="background4" presStyleLbl="node4" presStyleIdx="3" presStyleCnt="6">
        <dgm:style>
          <a:lnRef idx="2">
            <a:schemeClr val="accent2">
              <a:shade val="50000"/>
            </a:schemeClr>
          </a:lnRef>
          <a:fillRef idx="1">
            <a:schemeClr val="accent2"/>
          </a:fillRef>
          <a:effectRef idx="0">
            <a:schemeClr val="accent2"/>
          </a:effectRef>
          <a:fontRef idx="minor">
            <a:schemeClr val="lt1"/>
          </a:fontRef>
        </dgm:style>
      </dgm:prSet>
      <dgm:spPr>
        <a:solidFill>
          <a:schemeClr val="accent1"/>
        </a:solidFill>
        <a:ln>
          <a:solidFill>
            <a:schemeClr val="accent1"/>
          </a:solidFill>
        </a:ln>
      </dgm:spPr>
    </dgm:pt>
    <dgm:pt modelId="{40753B1C-2377-482A-A5DA-4F8C4098A3F1}" type="pres">
      <dgm:prSet presAssocID="{C6BAFA3D-8E84-4C3C-B04D-BC9CF50B04C8}" presName="text4" presStyleLbl="fgAcc4" presStyleIdx="3" presStyleCnt="6">
        <dgm:presLayoutVars>
          <dgm:chPref val="3"/>
        </dgm:presLayoutVars>
      </dgm:prSet>
      <dgm:spPr/>
    </dgm:pt>
    <dgm:pt modelId="{CD13E610-5F18-4340-A565-144165F8BA4C}" type="pres">
      <dgm:prSet presAssocID="{C6BAFA3D-8E84-4C3C-B04D-BC9CF50B04C8}" presName="hierChild5" presStyleCnt="0"/>
      <dgm:spPr/>
    </dgm:pt>
    <dgm:pt modelId="{32AEE768-F0E7-4D0C-992B-DDBCF4E818F4}" type="pres">
      <dgm:prSet presAssocID="{DDDC9F98-28D1-4664-98BE-38C1D18C5B9D}" presName="Name17" presStyleLbl="parChTrans1D3" presStyleIdx="3" presStyleCnt="4"/>
      <dgm:spPr/>
    </dgm:pt>
    <dgm:pt modelId="{37307D8B-1D69-4B79-AE89-C41A76A81231}" type="pres">
      <dgm:prSet presAssocID="{88FF2505-29C2-458B-AB7E-95A376A78786}" presName="hierRoot3" presStyleCnt="0"/>
      <dgm:spPr/>
    </dgm:pt>
    <dgm:pt modelId="{2C20E1F5-1EFB-4348-9677-124FBE832612}" type="pres">
      <dgm:prSet presAssocID="{88FF2505-29C2-458B-AB7E-95A376A78786}" presName="composite3" presStyleCnt="0"/>
      <dgm:spPr/>
    </dgm:pt>
    <dgm:pt modelId="{EE848225-81FD-41BE-A309-DAEB1F31256A}" type="pres">
      <dgm:prSet presAssocID="{88FF2505-29C2-458B-AB7E-95A376A78786}" presName="background3" presStyleLbl="node3" presStyleIdx="3" presStyleCnt="4"/>
      <dgm:spPr>
        <a:solidFill>
          <a:schemeClr val="accent2"/>
        </a:solidFill>
      </dgm:spPr>
    </dgm:pt>
    <dgm:pt modelId="{4F6352C4-5A0A-4F3C-A0F1-572DDED71A08}" type="pres">
      <dgm:prSet presAssocID="{88FF2505-29C2-458B-AB7E-95A376A78786}" presName="text3" presStyleLbl="fgAcc3" presStyleIdx="3" presStyleCnt="4">
        <dgm:presLayoutVars>
          <dgm:chPref val="3"/>
        </dgm:presLayoutVars>
      </dgm:prSet>
      <dgm:spPr/>
    </dgm:pt>
    <dgm:pt modelId="{430EA930-6597-4C56-96DB-08047DD0EFB0}" type="pres">
      <dgm:prSet presAssocID="{88FF2505-29C2-458B-AB7E-95A376A78786}" presName="hierChild4" presStyleCnt="0"/>
      <dgm:spPr/>
    </dgm:pt>
    <dgm:pt modelId="{BF688B16-1835-4814-AADD-56D59F6C3193}" type="pres">
      <dgm:prSet presAssocID="{42272D8A-5A8C-43B6-88BF-EFF21E52F4A4}" presName="Name23" presStyleLbl="parChTrans1D4" presStyleIdx="4" presStyleCnt="6"/>
      <dgm:spPr/>
    </dgm:pt>
    <dgm:pt modelId="{A01BF2E1-0E93-41F0-83EB-CAC34775EF11}" type="pres">
      <dgm:prSet presAssocID="{0EF4450A-D309-4F5C-A504-6D2C90DD7E5F}" presName="hierRoot4" presStyleCnt="0"/>
      <dgm:spPr/>
    </dgm:pt>
    <dgm:pt modelId="{3DB0D3A7-F47F-4C14-8339-5EB15B11B417}" type="pres">
      <dgm:prSet presAssocID="{0EF4450A-D309-4F5C-A504-6D2C90DD7E5F}" presName="composite4" presStyleCnt="0"/>
      <dgm:spPr/>
    </dgm:pt>
    <dgm:pt modelId="{E2EA30EE-761E-47AA-BE10-747F1B6D3F09}" type="pres">
      <dgm:prSet presAssocID="{0EF4450A-D309-4F5C-A504-6D2C90DD7E5F}" presName="background4" presStyleLbl="node4" presStyleIdx="4" presStyleCnt="6"/>
      <dgm:spPr>
        <a:solidFill>
          <a:schemeClr val="accent2"/>
        </a:solidFill>
      </dgm:spPr>
    </dgm:pt>
    <dgm:pt modelId="{A325D539-AB84-494D-9752-F47FF3371F73}" type="pres">
      <dgm:prSet presAssocID="{0EF4450A-D309-4F5C-A504-6D2C90DD7E5F}" presName="text4" presStyleLbl="fgAcc4" presStyleIdx="4" presStyleCnt="6">
        <dgm:presLayoutVars>
          <dgm:chPref val="3"/>
        </dgm:presLayoutVars>
      </dgm:prSet>
      <dgm:spPr/>
    </dgm:pt>
    <dgm:pt modelId="{177D96A0-C2D5-40BF-A6AF-0BBDBFE75413}" type="pres">
      <dgm:prSet presAssocID="{0EF4450A-D309-4F5C-A504-6D2C90DD7E5F}" presName="hierChild5" presStyleCnt="0"/>
      <dgm:spPr/>
    </dgm:pt>
    <dgm:pt modelId="{22C425AC-C869-413F-BD6B-AEA29E9B5DFF}" type="pres">
      <dgm:prSet presAssocID="{31AB3FCC-9B82-4651-A6F2-01EDB5BDD713}" presName="Name23" presStyleLbl="parChTrans1D4" presStyleIdx="5" presStyleCnt="6"/>
      <dgm:spPr/>
    </dgm:pt>
    <dgm:pt modelId="{55FFED71-4CC6-4DC9-95F2-99184AB729E0}" type="pres">
      <dgm:prSet presAssocID="{5C06A179-F361-4D5B-9A3D-99A2D3C563F3}" presName="hierRoot4" presStyleCnt="0"/>
      <dgm:spPr/>
    </dgm:pt>
    <dgm:pt modelId="{1FD9AE9B-521A-4E9D-8DA8-6F33BE567D3F}" type="pres">
      <dgm:prSet presAssocID="{5C06A179-F361-4D5B-9A3D-99A2D3C563F3}" presName="composite4" presStyleCnt="0"/>
      <dgm:spPr/>
    </dgm:pt>
    <dgm:pt modelId="{E37DD4B6-3D6A-448B-89FE-5ECCBBA911BA}" type="pres">
      <dgm:prSet presAssocID="{5C06A179-F361-4D5B-9A3D-99A2D3C563F3}" presName="background4" presStyleLbl="node4" presStyleIdx="5" presStyleCnt="6"/>
      <dgm:spPr/>
    </dgm:pt>
    <dgm:pt modelId="{8E6860F0-BA0F-4572-84E7-7289A09DC9E7}" type="pres">
      <dgm:prSet presAssocID="{5C06A179-F361-4D5B-9A3D-99A2D3C563F3}" presName="text4" presStyleLbl="fgAcc4" presStyleIdx="5" presStyleCnt="6">
        <dgm:presLayoutVars>
          <dgm:chPref val="3"/>
        </dgm:presLayoutVars>
      </dgm:prSet>
      <dgm:spPr/>
    </dgm:pt>
    <dgm:pt modelId="{F16530E9-6F81-45E2-A935-E7CFBDB5A1DC}" type="pres">
      <dgm:prSet presAssocID="{5C06A179-F361-4D5B-9A3D-99A2D3C563F3}" presName="hierChild5" presStyleCnt="0"/>
      <dgm:spPr/>
    </dgm:pt>
  </dgm:ptLst>
  <dgm:cxnLst>
    <dgm:cxn modelId="{A3D0F20C-2E7E-4AD5-8F8F-D959A60F3956}" type="presOf" srcId="{0EF4450A-D309-4F5C-A504-6D2C90DD7E5F}" destId="{A325D539-AB84-494D-9752-F47FF3371F73}" srcOrd="0" destOrd="0" presId="urn:microsoft.com/office/officeart/2005/8/layout/hierarchy1"/>
    <dgm:cxn modelId="{6CCE5E10-51EB-4384-A660-88AB0E057C2E}" srcId="{12B619F9-99AF-487B-8A93-C0C781466AB9}" destId="{C6BAFA3D-8E84-4C3C-B04D-BC9CF50B04C8}" srcOrd="3" destOrd="0" parTransId="{01CE937A-F99A-4401-9D5C-85779D955D1C}" sibTransId="{91D8E5E5-F118-46BF-AA71-F4F41CCECF3B}"/>
    <dgm:cxn modelId="{656F4E17-0240-4926-B368-D95B228EEB05}" srcId="{12B619F9-99AF-487B-8A93-C0C781466AB9}" destId="{F6325719-94D3-47E2-888B-2BD35DD3863D}" srcOrd="1" destOrd="0" parTransId="{158A8D96-A6EA-41CA-A3E8-434F7BBF65B8}" sibTransId="{0E1B3258-129D-4BB1-9C08-27694945F9CC}"/>
    <dgm:cxn modelId="{83A10921-E467-4B79-A4C0-8DC31C4262E5}" type="presOf" srcId="{1847FD4F-F0B9-4245-A171-5439D6F95597}" destId="{62F20CA2-7782-4611-A040-71A12CD1CCF9}" srcOrd="0" destOrd="0" presId="urn:microsoft.com/office/officeart/2005/8/layout/hierarchy1"/>
    <dgm:cxn modelId="{45BB3627-A0C2-4CD1-B3F1-104BDAC0EACA}" type="presOf" srcId="{4089F5A9-591A-4CA4-B84D-61BFDD9B1E29}" destId="{2F06EE8B-A39F-4873-AB9E-96EE204383D5}" srcOrd="0" destOrd="0" presId="urn:microsoft.com/office/officeart/2005/8/layout/hierarchy1"/>
    <dgm:cxn modelId="{EE21482C-63CB-4104-8101-B96E052CEB0A}" type="presOf" srcId="{5DE5F5B4-2467-4740-94A8-9E4BA7FC0C3D}" destId="{3918D627-7776-445B-8BED-33F2381E1AA1}" srcOrd="0" destOrd="0" presId="urn:microsoft.com/office/officeart/2005/8/layout/hierarchy1"/>
    <dgm:cxn modelId="{8214692D-E391-42FD-9505-2FF47ECAA956}" srcId="{12B619F9-99AF-487B-8A93-C0C781466AB9}" destId="{77602443-8520-4584-A8C1-8A75B81DA0CB}" srcOrd="2" destOrd="0" parTransId="{5DE5F5B4-2467-4740-94A8-9E4BA7FC0C3D}" sibTransId="{3A7D897B-AB53-45E7-8BA0-5ED5C0DB5D53}"/>
    <dgm:cxn modelId="{21A1D534-0C1D-47DC-A256-104970B42769}" type="presOf" srcId="{5C06A179-F361-4D5B-9A3D-99A2D3C563F3}" destId="{8E6860F0-BA0F-4572-84E7-7289A09DC9E7}" srcOrd="0" destOrd="0" presId="urn:microsoft.com/office/officeart/2005/8/layout/hierarchy1"/>
    <dgm:cxn modelId="{7C0D9836-3CD4-4B31-BBAE-72A2DB47DE07}" type="presOf" srcId="{31AB3FCC-9B82-4651-A6F2-01EDB5BDD713}" destId="{22C425AC-C869-413F-BD6B-AEA29E9B5DFF}" srcOrd="0" destOrd="0" presId="urn:microsoft.com/office/officeart/2005/8/layout/hierarchy1"/>
    <dgm:cxn modelId="{F01DD638-1511-4F70-86DB-A96E4D7D7762}" srcId="{763154E1-D60E-4F36-A42E-B977FAA9CF5E}" destId="{664CA6E3-090D-45F1-8E8B-C431896A8E11}" srcOrd="1" destOrd="0" parTransId="{5870541A-E3BA-4103-AA43-5F70458807E1}" sibTransId="{FD3CCF14-A709-4FE0-847C-BF5F68118E1C}"/>
    <dgm:cxn modelId="{9C0F225B-B4B6-406E-973D-B2C862785501}" type="presOf" srcId="{9FD0BEF3-7069-44BE-8824-9B631EE43B6E}" destId="{840192C8-4F5F-4C8C-AF2F-6C849059EDB1}" srcOrd="0" destOrd="0" presId="urn:microsoft.com/office/officeart/2005/8/layout/hierarchy1"/>
    <dgm:cxn modelId="{6CDAE941-C3E4-4169-A166-D0449CC47734}" type="presOf" srcId="{5A63C823-7496-48D0-89B5-5AC02211A237}" destId="{566D5435-D748-4DF6-A4C3-ACCB88F2C59C}" srcOrd="0" destOrd="0" presId="urn:microsoft.com/office/officeart/2005/8/layout/hierarchy1"/>
    <dgm:cxn modelId="{749A2544-2DFA-4984-B2BE-B085DE4F7346}" type="presOf" srcId="{01CE937A-F99A-4401-9D5C-85779D955D1C}" destId="{F4BD025A-2F3B-49F7-8D90-97EE6CC013BF}" srcOrd="0" destOrd="0" presId="urn:microsoft.com/office/officeart/2005/8/layout/hierarchy1"/>
    <dgm:cxn modelId="{6EA42B6C-B696-45BA-9CEA-30F452748F5D}" type="presOf" srcId="{158A8D96-A6EA-41CA-A3E8-434F7BBF65B8}" destId="{3E46F4B7-3291-441C-81C9-466B7902C8B2}" srcOrd="0" destOrd="0" presId="urn:microsoft.com/office/officeart/2005/8/layout/hierarchy1"/>
    <dgm:cxn modelId="{A95B3374-8DD0-40B7-813D-193882071D96}" type="presOf" srcId="{959DD063-A84A-4638-BD78-339ED48B5E61}" destId="{CB9BCE26-C66B-4703-86DE-2742B4A33081}" srcOrd="0" destOrd="0" presId="urn:microsoft.com/office/officeart/2005/8/layout/hierarchy1"/>
    <dgm:cxn modelId="{DE406A59-3140-4431-A9A2-6271F2BD2899}" type="presOf" srcId="{C6BAFA3D-8E84-4C3C-B04D-BC9CF50B04C8}" destId="{40753B1C-2377-482A-A5DA-4F8C4098A3F1}" srcOrd="0" destOrd="0" presId="urn:microsoft.com/office/officeart/2005/8/layout/hierarchy1"/>
    <dgm:cxn modelId="{135F697E-DBB6-414A-88C8-813C9D4A0C8E}" srcId="{88FF2505-29C2-458B-AB7E-95A376A78786}" destId="{0EF4450A-D309-4F5C-A504-6D2C90DD7E5F}" srcOrd="0" destOrd="0" parTransId="{42272D8A-5A8C-43B6-88BF-EFF21E52F4A4}" sibTransId="{3B43BAB6-13BC-4ED7-9606-AC8F390559DA}"/>
    <dgm:cxn modelId="{079E0A7F-D4C7-4A19-9F45-CCBA0FB3058B}" srcId="{4089F5A9-591A-4CA4-B84D-61BFDD9B1E29}" destId="{763154E1-D60E-4F36-A42E-B977FAA9CF5E}" srcOrd="0" destOrd="0" parTransId="{7DA86AEF-A7CC-40D4-A6CD-2D2B6644E52F}" sibTransId="{2E52A442-CCCF-417D-88E9-825C6A588BDF}"/>
    <dgm:cxn modelId="{C4B9E68F-42F5-4124-B9CC-955B4E208B69}" type="presOf" srcId="{77602443-8520-4584-A8C1-8A75B81DA0CB}" destId="{266C977B-905B-4969-B524-1F2E385E5916}" srcOrd="0" destOrd="0" presId="urn:microsoft.com/office/officeart/2005/8/layout/hierarchy1"/>
    <dgm:cxn modelId="{29E1209D-D7D0-47A7-9685-BDA70D0CBF4B}" srcId="{664CA6E3-090D-45F1-8E8B-C431896A8E11}" destId="{88FF2505-29C2-458B-AB7E-95A376A78786}" srcOrd="1" destOrd="0" parTransId="{DDDC9F98-28D1-4664-98BE-38C1D18C5B9D}" sibTransId="{D0E68DB9-AC24-43BA-A1A4-7C1F91CBA129}"/>
    <dgm:cxn modelId="{4DF02BA7-C104-46C1-9217-C40F219F4373}" type="presOf" srcId="{6F4061A7-A3FD-407D-B471-A480F2A1178D}" destId="{3421CABB-AD06-49E6-A274-50F8FAD5F896}" srcOrd="0" destOrd="0" presId="urn:microsoft.com/office/officeart/2005/8/layout/hierarchy1"/>
    <dgm:cxn modelId="{8F8FA7A9-F022-49AB-ADA2-9B4B2218C43F}" type="presOf" srcId="{F6325719-94D3-47E2-888B-2BD35DD3863D}" destId="{94712A2D-4EBA-4D15-8FF3-7393E070CE18}" srcOrd="0" destOrd="0" presId="urn:microsoft.com/office/officeart/2005/8/layout/hierarchy1"/>
    <dgm:cxn modelId="{7DFB15AC-E236-45E7-9684-72A9F9A49C82}" srcId="{88FF2505-29C2-458B-AB7E-95A376A78786}" destId="{5C06A179-F361-4D5B-9A3D-99A2D3C563F3}" srcOrd="1" destOrd="0" parTransId="{31AB3FCC-9B82-4651-A6F2-01EDB5BDD713}" sibTransId="{F4DDB4A3-F558-45E8-A37E-B6885AD37F3E}"/>
    <dgm:cxn modelId="{6D4E55BD-E41A-42EE-8918-D34FE266D016}" type="presOf" srcId="{8120ADB7-9E7E-4A66-9110-9CD485685927}" destId="{920C41B1-8015-4A5A-A007-65CD167B3DEA}" srcOrd="0" destOrd="0" presId="urn:microsoft.com/office/officeart/2005/8/layout/hierarchy1"/>
    <dgm:cxn modelId="{804F8CCC-4277-4F05-B42C-171C1025BC42}" type="presOf" srcId="{5870541A-E3BA-4103-AA43-5F70458807E1}" destId="{B7DBBDE9-7D15-45CF-BD87-6477C46E26E9}" srcOrd="0" destOrd="0" presId="urn:microsoft.com/office/officeart/2005/8/layout/hierarchy1"/>
    <dgm:cxn modelId="{7AD76DCD-A9E4-449A-A84D-198457D08857}" type="presOf" srcId="{763154E1-D60E-4F36-A42E-B977FAA9CF5E}" destId="{BD48720C-1303-497F-9E90-5B46FC8B9A91}" srcOrd="0" destOrd="0" presId="urn:microsoft.com/office/officeart/2005/8/layout/hierarchy1"/>
    <dgm:cxn modelId="{151206CF-D755-41EC-995F-E05F9E44EB06}" srcId="{664CA6E3-090D-45F1-8E8B-C431896A8E11}" destId="{12B619F9-99AF-487B-8A93-C0C781466AB9}" srcOrd="0" destOrd="0" parTransId="{8120ADB7-9E7E-4A66-9110-9CD485685927}" sibTransId="{1CB94E52-EE13-47F8-84D9-2B272FF65062}"/>
    <dgm:cxn modelId="{A9A890CF-F32E-4ED9-A1B0-4A1C1F2FB6DC}" srcId="{1847FD4F-F0B9-4245-A171-5439D6F95597}" destId="{6F4061A7-A3FD-407D-B471-A480F2A1178D}" srcOrd="0" destOrd="0" parTransId="{9FD0BEF3-7069-44BE-8824-9B631EE43B6E}" sibTransId="{FA5AF8FB-6D1B-4E34-97A0-DA025FBAEE1B}"/>
    <dgm:cxn modelId="{4D0FFBD5-5851-4F55-86D6-20037F581F8A}" type="presOf" srcId="{42272D8A-5A8C-43B6-88BF-EFF21E52F4A4}" destId="{BF688B16-1835-4814-AADD-56D59F6C3193}" srcOrd="0" destOrd="0" presId="urn:microsoft.com/office/officeart/2005/8/layout/hierarchy1"/>
    <dgm:cxn modelId="{345E23D8-9A78-4223-AE8C-71DBEBE572E1}" type="presOf" srcId="{347F5D33-1417-41B1-97B9-2F9E40C7E0F7}" destId="{513456E5-1F2C-444E-B462-C6035F7CEB4F}" srcOrd="0" destOrd="0" presId="urn:microsoft.com/office/officeart/2005/8/layout/hierarchy1"/>
    <dgm:cxn modelId="{3C66D2DB-04E1-4BE3-A69F-A99F183A910C}" type="presOf" srcId="{2B303ABC-C5E0-4466-A3A1-D5AA359E1CFF}" destId="{5322E8D4-5F57-4CFF-AE3F-530817E416E8}" srcOrd="0" destOrd="0" presId="urn:microsoft.com/office/officeart/2005/8/layout/hierarchy1"/>
    <dgm:cxn modelId="{991FBCDC-F1B2-4EF3-9693-C86B39CCF006}" type="presOf" srcId="{12B619F9-99AF-487B-8A93-C0C781466AB9}" destId="{E37CEFF6-D972-4A84-BB54-B57712FBD98F}" srcOrd="0" destOrd="0" presId="urn:microsoft.com/office/officeart/2005/8/layout/hierarchy1"/>
    <dgm:cxn modelId="{66C0C3DC-54BB-4977-941C-84451D61C2C1}" srcId="{12B619F9-99AF-487B-8A93-C0C781466AB9}" destId="{959DD063-A84A-4638-BD78-339ED48B5E61}" srcOrd="0" destOrd="0" parTransId="{347F5D33-1417-41B1-97B9-2F9E40C7E0F7}" sibTransId="{97734A13-2C29-4F7C-9F8E-FC42802D3A2C}"/>
    <dgm:cxn modelId="{018FDAEA-6B0A-4026-A196-6F292D086184}" type="presOf" srcId="{DDDC9F98-28D1-4664-98BE-38C1D18C5B9D}" destId="{32AEE768-F0E7-4D0C-992B-DDBCF4E818F4}" srcOrd="0" destOrd="0" presId="urn:microsoft.com/office/officeart/2005/8/layout/hierarchy1"/>
    <dgm:cxn modelId="{592489F1-94DE-4C32-90FE-E4AF73F72790}" type="presOf" srcId="{E0738665-D58B-4B6E-A4A4-5D4EA14F262C}" destId="{8F995438-FA18-43F8-8243-FCFA637D0335}" srcOrd="0" destOrd="0" presId="urn:microsoft.com/office/officeart/2005/8/layout/hierarchy1"/>
    <dgm:cxn modelId="{C9A97BF2-5BF1-4CE6-97AD-8E3336BFE0E8}" srcId="{1847FD4F-F0B9-4245-A171-5439D6F95597}" destId="{2B303ABC-C5E0-4466-A3A1-D5AA359E1CFF}" srcOrd="1" destOrd="0" parTransId="{5A63C823-7496-48D0-89B5-5AC02211A237}" sibTransId="{416DD148-AE44-4449-82B7-61FB59C62B2C}"/>
    <dgm:cxn modelId="{3EE5B2F6-799A-4858-92CF-19EC6BEA21EF}" srcId="{763154E1-D60E-4F36-A42E-B977FAA9CF5E}" destId="{1847FD4F-F0B9-4245-A171-5439D6F95597}" srcOrd="0" destOrd="0" parTransId="{E0738665-D58B-4B6E-A4A4-5D4EA14F262C}" sibTransId="{8E967D2E-5022-48F5-BA77-59AC61E04CD9}"/>
    <dgm:cxn modelId="{AD8B03F9-544B-4176-868E-DA4E61397028}" type="presOf" srcId="{88FF2505-29C2-458B-AB7E-95A376A78786}" destId="{4F6352C4-5A0A-4F3C-A0F1-572DDED71A08}" srcOrd="0" destOrd="0" presId="urn:microsoft.com/office/officeart/2005/8/layout/hierarchy1"/>
    <dgm:cxn modelId="{473387FE-D20D-484C-98B6-B29CF01A46C2}" type="presOf" srcId="{664CA6E3-090D-45F1-8E8B-C431896A8E11}" destId="{3655F4F5-04CB-4D97-A509-62C2EDB18908}" srcOrd="0" destOrd="0" presId="urn:microsoft.com/office/officeart/2005/8/layout/hierarchy1"/>
    <dgm:cxn modelId="{A43BE168-27BC-48EE-8686-0184A45E32A7}" type="presParOf" srcId="{2F06EE8B-A39F-4873-AB9E-96EE204383D5}" destId="{B0E5EEFA-8A12-4B12-964E-D29E690F6258}" srcOrd="0" destOrd="0" presId="urn:microsoft.com/office/officeart/2005/8/layout/hierarchy1"/>
    <dgm:cxn modelId="{1C00ECDB-5997-49FF-A72D-C44FFE4DAA78}" type="presParOf" srcId="{B0E5EEFA-8A12-4B12-964E-D29E690F6258}" destId="{A36CF4E3-7902-4B6C-A48D-2EC80351619D}" srcOrd="0" destOrd="0" presId="urn:microsoft.com/office/officeart/2005/8/layout/hierarchy1"/>
    <dgm:cxn modelId="{CCDE7368-F6BD-4384-9A06-A5C6603615B9}" type="presParOf" srcId="{A36CF4E3-7902-4B6C-A48D-2EC80351619D}" destId="{05B46CD0-F66F-40BB-B9EC-8A98CEC7D0B3}" srcOrd="0" destOrd="0" presId="urn:microsoft.com/office/officeart/2005/8/layout/hierarchy1"/>
    <dgm:cxn modelId="{B8EC9A31-0B60-464F-BA37-A596B1BFC7DB}" type="presParOf" srcId="{A36CF4E3-7902-4B6C-A48D-2EC80351619D}" destId="{BD48720C-1303-497F-9E90-5B46FC8B9A91}" srcOrd="1" destOrd="0" presId="urn:microsoft.com/office/officeart/2005/8/layout/hierarchy1"/>
    <dgm:cxn modelId="{F9C37ACD-9DBF-4C8E-8DB8-60232909B071}" type="presParOf" srcId="{B0E5EEFA-8A12-4B12-964E-D29E690F6258}" destId="{D2494334-E3C8-4EAD-95D9-A430627695A4}" srcOrd="1" destOrd="0" presId="urn:microsoft.com/office/officeart/2005/8/layout/hierarchy1"/>
    <dgm:cxn modelId="{100ED5A8-C850-4A89-8705-59D8520EF097}" type="presParOf" srcId="{D2494334-E3C8-4EAD-95D9-A430627695A4}" destId="{8F995438-FA18-43F8-8243-FCFA637D0335}" srcOrd="0" destOrd="0" presId="urn:microsoft.com/office/officeart/2005/8/layout/hierarchy1"/>
    <dgm:cxn modelId="{D2F7A495-01B7-46DA-9010-6C2ACE1E839B}" type="presParOf" srcId="{D2494334-E3C8-4EAD-95D9-A430627695A4}" destId="{48945D0E-78A6-4364-A839-FCC3414F11D2}" srcOrd="1" destOrd="0" presId="urn:microsoft.com/office/officeart/2005/8/layout/hierarchy1"/>
    <dgm:cxn modelId="{E35B4AFD-E2CB-491F-ABA5-066A5EB2BECD}" type="presParOf" srcId="{48945D0E-78A6-4364-A839-FCC3414F11D2}" destId="{07A38266-61A0-4AD4-A91B-447F64A2A8D9}" srcOrd="0" destOrd="0" presId="urn:microsoft.com/office/officeart/2005/8/layout/hierarchy1"/>
    <dgm:cxn modelId="{1EDE934C-E84A-45A0-B8AD-A83A2ECFD910}" type="presParOf" srcId="{07A38266-61A0-4AD4-A91B-447F64A2A8D9}" destId="{9F7DC5EB-5959-47CA-9CCA-AA931974D318}" srcOrd="0" destOrd="0" presId="urn:microsoft.com/office/officeart/2005/8/layout/hierarchy1"/>
    <dgm:cxn modelId="{428E6170-6768-4E80-AA52-DBA5FD0FE77E}" type="presParOf" srcId="{07A38266-61A0-4AD4-A91B-447F64A2A8D9}" destId="{62F20CA2-7782-4611-A040-71A12CD1CCF9}" srcOrd="1" destOrd="0" presId="urn:microsoft.com/office/officeart/2005/8/layout/hierarchy1"/>
    <dgm:cxn modelId="{73675AFD-32B4-4538-B595-82CEE0FD805B}" type="presParOf" srcId="{48945D0E-78A6-4364-A839-FCC3414F11D2}" destId="{CF2F6B54-5B9F-421B-ADB8-8E6C15BD05BF}" srcOrd="1" destOrd="0" presId="urn:microsoft.com/office/officeart/2005/8/layout/hierarchy1"/>
    <dgm:cxn modelId="{F407292F-C062-47E1-A8D3-561BF83D1968}" type="presParOf" srcId="{CF2F6B54-5B9F-421B-ADB8-8E6C15BD05BF}" destId="{840192C8-4F5F-4C8C-AF2F-6C849059EDB1}" srcOrd="0" destOrd="0" presId="urn:microsoft.com/office/officeart/2005/8/layout/hierarchy1"/>
    <dgm:cxn modelId="{94EE3822-AD1C-4121-9B0C-9CFCDBC4861E}" type="presParOf" srcId="{CF2F6B54-5B9F-421B-ADB8-8E6C15BD05BF}" destId="{7C8C30FF-8EB4-4D27-9FAA-A14E98B39592}" srcOrd="1" destOrd="0" presId="urn:microsoft.com/office/officeart/2005/8/layout/hierarchy1"/>
    <dgm:cxn modelId="{8FA6368F-ABEF-4EC5-B6CB-50A939DC8F37}" type="presParOf" srcId="{7C8C30FF-8EB4-4D27-9FAA-A14E98B39592}" destId="{C92370DA-E786-4AD4-BE19-CB3F158DF8CC}" srcOrd="0" destOrd="0" presId="urn:microsoft.com/office/officeart/2005/8/layout/hierarchy1"/>
    <dgm:cxn modelId="{012BF213-106A-4566-88D0-48F62ADA9766}" type="presParOf" srcId="{C92370DA-E786-4AD4-BE19-CB3F158DF8CC}" destId="{AFCE9FF7-FF25-4BA3-8A1E-3CB32F9CCAFB}" srcOrd="0" destOrd="0" presId="urn:microsoft.com/office/officeart/2005/8/layout/hierarchy1"/>
    <dgm:cxn modelId="{4434435A-D599-4369-822D-CDD8A06585E8}" type="presParOf" srcId="{C92370DA-E786-4AD4-BE19-CB3F158DF8CC}" destId="{3421CABB-AD06-49E6-A274-50F8FAD5F896}" srcOrd="1" destOrd="0" presId="urn:microsoft.com/office/officeart/2005/8/layout/hierarchy1"/>
    <dgm:cxn modelId="{0742ACB6-4BB5-413B-AA11-4917AC0D0674}" type="presParOf" srcId="{7C8C30FF-8EB4-4D27-9FAA-A14E98B39592}" destId="{E75A9F37-32B9-46C8-9C68-60CB37C0A457}" srcOrd="1" destOrd="0" presId="urn:microsoft.com/office/officeart/2005/8/layout/hierarchy1"/>
    <dgm:cxn modelId="{ED3AB91B-D927-4D2C-BE26-D68991EF66D6}" type="presParOf" srcId="{CF2F6B54-5B9F-421B-ADB8-8E6C15BD05BF}" destId="{566D5435-D748-4DF6-A4C3-ACCB88F2C59C}" srcOrd="2" destOrd="0" presId="urn:microsoft.com/office/officeart/2005/8/layout/hierarchy1"/>
    <dgm:cxn modelId="{FC87E12F-0DD4-46B2-A036-37A1DF622518}" type="presParOf" srcId="{CF2F6B54-5B9F-421B-ADB8-8E6C15BD05BF}" destId="{C0E8CA94-1740-4D72-BA49-22286F9F6BC2}" srcOrd="3" destOrd="0" presId="urn:microsoft.com/office/officeart/2005/8/layout/hierarchy1"/>
    <dgm:cxn modelId="{733E0819-6A0B-4B94-8779-F7681C4663D9}" type="presParOf" srcId="{C0E8CA94-1740-4D72-BA49-22286F9F6BC2}" destId="{A75E5A4B-A8C4-4767-ADE1-2D82A295BEB3}" srcOrd="0" destOrd="0" presId="urn:microsoft.com/office/officeart/2005/8/layout/hierarchy1"/>
    <dgm:cxn modelId="{957BCC1B-AB02-48E9-85CE-1CB8E2D8986C}" type="presParOf" srcId="{A75E5A4B-A8C4-4767-ADE1-2D82A295BEB3}" destId="{9F46CD5F-1E74-4D11-B71B-7F089D88A96C}" srcOrd="0" destOrd="0" presId="urn:microsoft.com/office/officeart/2005/8/layout/hierarchy1"/>
    <dgm:cxn modelId="{67BFC59B-E50C-467A-92CF-A1FF53B961A4}" type="presParOf" srcId="{A75E5A4B-A8C4-4767-ADE1-2D82A295BEB3}" destId="{5322E8D4-5F57-4CFF-AE3F-530817E416E8}" srcOrd="1" destOrd="0" presId="urn:microsoft.com/office/officeart/2005/8/layout/hierarchy1"/>
    <dgm:cxn modelId="{778EF388-D51D-4F94-BE21-E0BEFB980190}" type="presParOf" srcId="{C0E8CA94-1740-4D72-BA49-22286F9F6BC2}" destId="{465C29A8-1BC3-4433-B234-39078F1A5885}" srcOrd="1" destOrd="0" presId="urn:microsoft.com/office/officeart/2005/8/layout/hierarchy1"/>
    <dgm:cxn modelId="{2CAF9268-E003-450F-B424-93BF40A3B262}" type="presParOf" srcId="{D2494334-E3C8-4EAD-95D9-A430627695A4}" destId="{B7DBBDE9-7D15-45CF-BD87-6477C46E26E9}" srcOrd="2" destOrd="0" presId="urn:microsoft.com/office/officeart/2005/8/layout/hierarchy1"/>
    <dgm:cxn modelId="{F948A9BC-FAD2-4F76-8AC9-F88289088E73}" type="presParOf" srcId="{D2494334-E3C8-4EAD-95D9-A430627695A4}" destId="{FADB110F-530D-4DE9-8358-DC53A2CE0AB6}" srcOrd="3" destOrd="0" presId="urn:microsoft.com/office/officeart/2005/8/layout/hierarchy1"/>
    <dgm:cxn modelId="{DC089A57-1158-478E-9CCD-378348038FE4}" type="presParOf" srcId="{FADB110F-530D-4DE9-8358-DC53A2CE0AB6}" destId="{829CBA58-D380-4A3E-90A7-9BF61427A02B}" srcOrd="0" destOrd="0" presId="urn:microsoft.com/office/officeart/2005/8/layout/hierarchy1"/>
    <dgm:cxn modelId="{2390A53B-5D3D-4B72-A117-34214E0900A9}" type="presParOf" srcId="{829CBA58-D380-4A3E-90A7-9BF61427A02B}" destId="{187B7DDB-3369-4AF9-8A08-B238D5F0ECE5}" srcOrd="0" destOrd="0" presId="urn:microsoft.com/office/officeart/2005/8/layout/hierarchy1"/>
    <dgm:cxn modelId="{B8D97E94-B933-4084-A7A0-DD6D614B4A20}" type="presParOf" srcId="{829CBA58-D380-4A3E-90A7-9BF61427A02B}" destId="{3655F4F5-04CB-4D97-A509-62C2EDB18908}" srcOrd="1" destOrd="0" presId="urn:microsoft.com/office/officeart/2005/8/layout/hierarchy1"/>
    <dgm:cxn modelId="{A2CE1720-C239-4BFB-A4A0-B0DBAC0E1C7E}" type="presParOf" srcId="{FADB110F-530D-4DE9-8358-DC53A2CE0AB6}" destId="{52FF4AFE-9884-44EB-9266-56E8F627DB6A}" srcOrd="1" destOrd="0" presId="urn:microsoft.com/office/officeart/2005/8/layout/hierarchy1"/>
    <dgm:cxn modelId="{3CCC0FA9-3B8A-4442-839A-1200CB471A62}" type="presParOf" srcId="{52FF4AFE-9884-44EB-9266-56E8F627DB6A}" destId="{920C41B1-8015-4A5A-A007-65CD167B3DEA}" srcOrd="0" destOrd="0" presId="urn:microsoft.com/office/officeart/2005/8/layout/hierarchy1"/>
    <dgm:cxn modelId="{F65C8381-93F8-464C-A12C-7C3CD1CA638E}" type="presParOf" srcId="{52FF4AFE-9884-44EB-9266-56E8F627DB6A}" destId="{E469E7CF-C136-4A8B-B252-4A76D65BD2FC}" srcOrd="1" destOrd="0" presId="urn:microsoft.com/office/officeart/2005/8/layout/hierarchy1"/>
    <dgm:cxn modelId="{A4702FB8-68B0-4D5E-AFC6-EE6F8078F8CA}" type="presParOf" srcId="{E469E7CF-C136-4A8B-B252-4A76D65BD2FC}" destId="{16022FF8-E342-4875-9A8E-B07740A288A7}" srcOrd="0" destOrd="0" presId="urn:microsoft.com/office/officeart/2005/8/layout/hierarchy1"/>
    <dgm:cxn modelId="{A56AB48F-9A7B-4943-B9CA-9AFB1EBE665C}" type="presParOf" srcId="{16022FF8-E342-4875-9A8E-B07740A288A7}" destId="{92C551C3-CF8B-4330-A4B0-0F5FDC02CAA4}" srcOrd="0" destOrd="0" presId="urn:microsoft.com/office/officeart/2005/8/layout/hierarchy1"/>
    <dgm:cxn modelId="{3D894299-04DD-4191-BB48-CD52B2F79EB6}" type="presParOf" srcId="{16022FF8-E342-4875-9A8E-B07740A288A7}" destId="{E37CEFF6-D972-4A84-BB54-B57712FBD98F}" srcOrd="1" destOrd="0" presId="urn:microsoft.com/office/officeart/2005/8/layout/hierarchy1"/>
    <dgm:cxn modelId="{1CB3A13D-F4F0-4DE7-A302-1369D35386B6}" type="presParOf" srcId="{E469E7CF-C136-4A8B-B252-4A76D65BD2FC}" destId="{04E2930A-F285-4E9E-82D2-6447AEDADAC2}" srcOrd="1" destOrd="0" presId="urn:microsoft.com/office/officeart/2005/8/layout/hierarchy1"/>
    <dgm:cxn modelId="{62FCEC73-BF08-4DA4-A1B1-25E8C62C0DD4}" type="presParOf" srcId="{04E2930A-F285-4E9E-82D2-6447AEDADAC2}" destId="{513456E5-1F2C-444E-B462-C6035F7CEB4F}" srcOrd="0" destOrd="0" presId="urn:microsoft.com/office/officeart/2005/8/layout/hierarchy1"/>
    <dgm:cxn modelId="{7843CBC8-9B21-46AA-9895-6774E3DBD125}" type="presParOf" srcId="{04E2930A-F285-4E9E-82D2-6447AEDADAC2}" destId="{6970FAD7-1E62-4CE7-926E-E07F816A43C3}" srcOrd="1" destOrd="0" presId="urn:microsoft.com/office/officeart/2005/8/layout/hierarchy1"/>
    <dgm:cxn modelId="{FFD17C01-CBD1-474F-983F-B7BCE356DAB6}" type="presParOf" srcId="{6970FAD7-1E62-4CE7-926E-E07F816A43C3}" destId="{C05CEBB2-B0B6-4057-942C-CCEB6AB9C5EB}" srcOrd="0" destOrd="0" presId="urn:microsoft.com/office/officeart/2005/8/layout/hierarchy1"/>
    <dgm:cxn modelId="{17A24EE1-889E-4E0B-A307-4C8285AA356E}" type="presParOf" srcId="{C05CEBB2-B0B6-4057-942C-CCEB6AB9C5EB}" destId="{4EAE465B-12C9-4B1B-B9BC-E64287241C40}" srcOrd="0" destOrd="0" presId="urn:microsoft.com/office/officeart/2005/8/layout/hierarchy1"/>
    <dgm:cxn modelId="{AAFF4FFD-0A00-478A-8E39-04ACC5F98808}" type="presParOf" srcId="{C05CEBB2-B0B6-4057-942C-CCEB6AB9C5EB}" destId="{CB9BCE26-C66B-4703-86DE-2742B4A33081}" srcOrd="1" destOrd="0" presId="urn:microsoft.com/office/officeart/2005/8/layout/hierarchy1"/>
    <dgm:cxn modelId="{1E411A9C-E8D5-419A-804A-1A2CF22BA453}" type="presParOf" srcId="{6970FAD7-1E62-4CE7-926E-E07F816A43C3}" destId="{CD063850-5050-48EA-8F87-9DFDB7A16822}" srcOrd="1" destOrd="0" presId="urn:microsoft.com/office/officeart/2005/8/layout/hierarchy1"/>
    <dgm:cxn modelId="{360E0E23-4867-4923-8D10-C5C81B82229C}" type="presParOf" srcId="{04E2930A-F285-4E9E-82D2-6447AEDADAC2}" destId="{3E46F4B7-3291-441C-81C9-466B7902C8B2}" srcOrd="2" destOrd="0" presId="urn:microsoft.com/office/officeart/2005/8/layout/hierarchy1"/>
    <dgm:cxn modelId="{AEDB99CE-7D28-42B1-AB40-9FA11A64A3F7}" type="presParOf" srcId="{04E2930A-F285-4E9E-82D2-6447AEDADAC2}" destId="{C5EA1C5D-520E-4BC7-AA62-990F262E28FE}" srcOrd="3" destOrd="0" presId="urn:microsoft.com/office/officeart/2005/8/layout/hierarchy1"/>
    <dgm:cxn modelId="{97C305BF-BC69-445E-912A-66A9C1280D5F}" type="presParOf" srcId="{C5EA1C5D-520E-4BC7-AA62-990F262E28FE}" destId="{CEF58CE9-FE0D-4C5B-851A-38624AA4D9E5}" srcOrd="0" destOrd="0" presId="urn:microsoft.com/office/officeart/2005/8/layout/hierarchy1"/>
    <dgm:cxn modelId="{3E35ECE7-FE4F-4DE7-B5CF-2D15E22CA206}" type="presParOf" srcId="{CEF58CE9-FE0D-4C5B-851A-38624AA4D9E5}" destId="{3E442EA3-C309-4B3B-B9D3-BF3713F5A784}" srcOrd="0" destOrd="0" presId="urn:microsoft.com/office/officeart/2005/8/layout/hierarchy1"/>
    <dgm:cxn modelId="{9E0F6B38-DC4B-4223-A68B-8CEF573F5ABC}" type="presParOf" srcId="{CEF58CE9-FE0D-4C5B-851A-38624AA4D9E5}" destId="{94712A2D-4EBA-4D15-8FF3-7393E070CE18}" srcOrd="1" destOrd="0" presId="urn:microsoft.com/office/officeart/2005/8/layout/hierarchy1"/>
    <dgm:cxn modelId="{A46C41E8-99B9-4002-B782-1C7B545CC8E6}" type="presParOf" srcId="{C5EA1C5D-520E-4BC7-AA62-990F262E28FE}" destId="{EA653935-3D96-4DC9-8CD4-A1DA2BAE1B99}" srcOrd="1" destOrd="0" presId="urn:microsoft.com/office/officeart/2005/8/layout/hierarchy1"/>
    <dgm:cxn modelId="{4E6C6A1A-11F6-4738-904A-50C7BDFC2EC9}" type="presParOf" srcId="{04E2930A-F285-4E9E-82D2-6447AEDADAC2}" destId="{3918D627-7776-445B-8BED-33F2381E1AA1}" srcOrd="4" destOrd="0" presId="urn:microsoft.com/office/officeart/2005/8/layout/hierarchy1"/>
    <dgm:cxn modelId="{E9ADD672-9A3A-4479-8BFA-7539A39C51B8}" type="presParOf" srcId="{04E2930A-F285-4E9E-82D2-6447AEDADAC2}" destId="{E8705653-A378-4070-BA20-70BFFE1DB069}" srcOrd="5" destOrd="0" presId="urn:microsoft.com/office/officeart/2005/8/layout/hierarchy1"/>
    <dgm:cxn modelId="{62BC3F16-BDE9-4427-8F0A-6B305F24194D}" type="presParOf" srcId="{E8705653-A378-4070-BA20-70BFFE1DB069}" destId="{E7E9496E-9717-4BDD-A4F1-8F8D078FA3B9}" srcOrd="0" destOrd="0" presId="urn:microsoft.com/office/officeart/2005/8/layout/hierarchy1"/>
    <dgm:cxn modelId="{2845D631-2611-4CF9-9B8B-430C001E5EF0}" type="presParOf" srcId="{E7E9496E-9717-4BDD-A4F1-8F8D078FA3B9}" destId="{F7385B10-87B1-43E7-9EE0-6ED26D4AF5BB}" srcOrd="0" destOrd="0" presId="urn:microsoft.com/office/officeart/2005/8/layout/hierarchy1"/>
    <dgm:cxn modelId="{A5F90BB5-FE0E-42D5-8BAB-C5FD61F465A7}" type="presParOf" srcId="{E7E9496E-9717-4BDD-A4F1-8F8D078FA3B9}" destId="{266C977B-905B-4969-B524-1F2E385E5916}" srcOrd="1" destOrd="0" presId="urn:microsoft.com/office/officeart/2005/8/layout/hierarchy1"/>
    <dgm:cxn modelId="{C00BBF00-AE5E-491A-92F2-ECB6CC549E84}" type="presParOf" srcId="{E8705653-A378-4070-BA20-70BFFE1DB069}" destId="{D05673F8-92A2-448C-8BD8-8A4DBB757AF1}" srcOrd="1" destOrd="0" presId="urn:microsoft.com/office/officeart/2005/8/layout/hierarchy1"/>
    <dgm:cxn modelId="{CBC7822E-5C0F-4D27-95BB-A989897B509D}" type="presParOf" srcId="{04E2930A-F285-4E9E-82D2-6447AEDADAC2}" destId="{F4BD025A-2F3B-49F7-8D90-97EE6CC013BF}" srcOrd="6" destOrd="0" presId="urn:microsoft.com/office/officeart/2005/8/layout/hierarchy1"/>
    <dgm:cxn modelId="{EEE55E93-B059-47D3-A90A-26FF34FF6E90}" type="presParOf" srcId="{04E2930A-F285-4E9E-82D2-6447AEDADAC2}" destId="{980CBFB9-4278-4EB2-A29C-14810D105827}" srcOrd="7" destOrd="0" presId="urn:microsoft.com/office/officeart/2005/8/layout/hierarchy1"/>
    <dgm:cxn modelId="{D11C4E03-2693-4C86-ADC2-5F82BDE1A6B8}" type="presParOf" srcId="{980CBFB9-4278-4EB2-A29C-14810D105827}" destId="{04A7E851-0DDE-416C-B09B-B71ABD0F7578}" srcOrd="0" destOrd="0" presId="urn:microsoft.com/office/officeart/2005/8/layout/hierarchy1"/>
    <dgm:cxn modelId="{A9328802-E310-4589-B8DC-CAADDD99889F}" type="presParOf" srcId="{04A7E851-0DDE-416C-B09B-B71ABD0F7578}" destId="{F8106DB5-1792-4D64-8BF8-73A556654789}" srcOrd="0" destOrd="0" presId="urn:microsoft.com/office/officeart/2005/8/layout/hierarchy1"/>
    <dgm:cxn modelId="{8F400975-BB09-49CA-97FD-8A31437402FE}" type="presParOf" srcId="{04A7E851-0DDE-416C-B09B-B71ABD0F7578}" destId="{40753B1C-2377-482A-A5DA-4F8C4098A3F1}" srcOrd="1" destOrd="0" presId="urn:microsoft.com/office/officeart/2005/8/layout/hierarchy1"/>
    <dgm:cxn modelId="{7ABF3CB6-0A99-4A2C-95E7-213866AFE09E}" type="presParOf" srcId="{980CBFB9-4278-4EB2-A29C-14810D105827}" destId="{CD13E610-5F18-4340-A565-144165F8BA4C}" srcOrd="1" destOrd="0" presId="urn:microsoft.com/office/officeart/2005/8/layout/hierarchy1"/>
    <dgm:cxn modelId="{FF4ABD64-1F35-49E8-A762-874804CD6DC2}" type="presParOf" srcId="{52FF4AFE-9884-44EB-9266-56E8F627DB6A}" destId="{32AEE768-F0E7-4D0C-992B-DDBCF4E818F4}" srcOrd="2" destOrd="0" presId="urn:microsoft.com/office/officeart/2005/8/layout/hierarchy1"/>
    <dgm:cxn modelId="{2AD19C96-DAA1-4E2F-9103-2D96CF7B12F2}" type="presParOf" srcId="{52FF4AFE-9884-44EB-9266-56E8F627DB6A}" destId="{37307D8B-1D69-4B79-AE89-C41A76A81231}" srcOrd="3" destOrd="0" presId="urn:microsoft.com/office/officeart/2005/8/layout/hierarchy1"/>
    <dgm:cxn modelId="{AA6EB9E4-E5A1-41A7-A98B-3F22D400260F}" type="presParOf" srcId="{37307D8B-1D69-4B79-AE89-C41A76A81231}" destId="{2C20E1F5-1EFB-4348-9677-124FBE832612}" srcOrd="0" destOrd="0" presId="urn:microsoft.com/office/officeart/2005/8/layout/hierarchy1"/>
    <dgm:cxn modelId="{5E442D72-3165-411B-B674-B7151399B4FE}" type="presParOf" srcId="{2C20E1F5-1EFB-4348-9677-124FBE832612}" destId="{EE848225-81FD-41BE-A309-DAEB1F31256A}" srcOrd="0" destOrd="0" presId="urn:microsoft.com/office/officeart/2005/8/layout/hierarchy1"/>
    <dgm:cxn modelId="{04426BF8-B503-47E9-B1E2-382DB508D9D0}" type="presParOf" srcId="{2C20E1F5-1EFB-4348-9677-124FBE832612}" destId="{4F6352C4-5A0A-4F3C-A0F1-572DDED71A08}" srcOrd="1" destOrd="0" presId="urn:microsoft.com/office/officeart/2005/8/layout/hierarchy1"/>
    <dgm:cxn modelId="{5AB14991-1690-488B-8AC3-D2510EAC68B3}" type="presParOf" srcId="{37307D8B-1D69-4B79-AE89-C41A76A81231}" destId="{430EA930-6597-4C56-96DB-08047DD0EFB0}" srcOrd="1" destOrd="0" presId="urn:microsoft.com/office/officeart/2005/8/layout/hierarchy1"/>
    <dgm:cxn modelId="{A82B83F6-F396-4259-98EE-415B798EE87F}" type="presParOf" srcId="{430EA930-6597-4C56-96DB-08047DD0EFB0}" destId="{BF688B16-1835-4814-AADD-56D59F6C3193}" srcOrd="0" destOrd="0" presId="urn:microsoft.com/office/officeart/2005/8/layout/hierarchy1"/>
    <dgm:cxn modelId="{E5F62CA4-E933-47DD-B149-F39694B49BAE}" type="presParOf" srcId="{430EA930-6597-4C56-96DB-08047DD0EFB0}" destId="{A01BF2E1-0E93-41F0-83EB-CAC34775EF11}" srcOrd="1" destOrd="0" presId="urn:microsoft.com/office/officeart/2005/8/layout/hierarchy1"/>
    <dgm:cxn modelId="{8343B494-B5AA-44B8-BB7E-D670AB50FAB3}" type="presParOf" srcId="{A01BF2E1-0E93-41F0-83EB-CAC34775EF11}" destId="{3DB0D3A7-F47F-4C14-8339-5EB15B11B417}" srcOrd="0" destOrd="0" presId="urn:microsoft.com/office/officeart/2005/8/layout/hierarchy1"/>
    <dgm:cxn modelId="{80E73012-CFA4-4D0C-903A-EFC807038563}" type="presParOf" srcId="{3DB0D3A7-F47F-4C14-8339-5EB15B11B417}" destId="{E2EA30EE-761E-47AA-BE10-747F1B6D3F09}" srcOrd="0" destOrd="0" presId="urn:microsoft.com/office/officeart/2005/8/layout/hierarchy1"/>
    <dgm:cxn modelId="{DA44B5A4-E5EA-4865-9975-9664589183F9}" type="presParOf" srcId="{3DB0D3A7-F47F-4C14-8339-5EB15B11B417}" destId="{A325D539-AB84-494D-9752-F47FF3371F73}" srcOrd="1" destOrd="0" presId="urn:microsoft.com/office/officeart/2005/8/layout/hierarchy1"/>
    <dgm:cxn modelId="{13DFD486-D237-484E-BEBA-FACC605744BE}" type="presParOf" srcId="{A01BF2E1-0E93-41F0-83EB-CAC34775EF11}" destId="{177D96A0-C2D5-40BF-A6AF-0BBDBFE75413}" srcOrd="1" destOrd="0" presId="urn:microsoft.com/office/officeart/2005/8/layout/hierarchy1"/>
    <dgm:cxn modelId="{6B30D2CF-D032-4428-80B1-742C5C5127CD}" type="presParOf" srcId="{430EA930-6597-4C56-96DB-08047DD0EFB0}" destId="{22C425AC-C869-413F-BD6B-AEA29E9B5DFF}" srcOrd="2" destOrd="0" presId="urn:microsoft.com/office/officeart/2005/8/layout/hierarchy1"/>
    <dgm:cxn modelId="{DA048D38-3D8D-41AA-B127-5B91E4DDF387}" type="presParOf" srcId="{430EA930-6597-4C56-96DB-08047DD0EFB0}" destId="{55FFED71-4CC6-4DC9-95F2-99184AB729E0}" srcOrd="3" destOrd="0" presId="urn:microsoft.com/office/officeart/2005/8/layout/hierarchy1"/>
    <dgm:cxn modelId="{DC875284-5F13-40C0-8397-2A12349D364B}" type="presParOf" srcId="{55FFED71-4CC6-4DC9-95F2-99184AB729E0}" destId="{1FD9AE9B-521A-4E9D-8DA8-6F33BE567D3F}" srcOrd="0" destOrd="0" presId="urn:microsoft.com/office/officeart/2005/8/layout/hierarchy1"/>
    <dgm:cxn modelId="{448F2115-F788-4891-B8BA-83D5738491DE}" type="presParOf" srcId="{1FD9AE9B-521A-4E9D-8DA8-6F33BE567D3F}" destId="{E37DD4B6-3D6A-448B-89FE-5ECCBBA911BA}" srcOrd="0" destOrd="0" presId="urn:microsoft.com/office/officeart/2005/8/layout/hierarchy1"/>
    <dgm:cxn modelId="{376E4A48-9549-4446-89BC-89417CB998A9}" type="presParOf" srcId="{1FD9AE9B-521A-4E9D-8DA8-6F33BE567D3F}" destId="{8E6860F0-BA0F-4572-84E7-7289A09DC9E7}" srcOrd="1" destOrd="0" presId="urn:microsoft.com/office/officeart/2005/8/layout/hierarchy1"/>
    <dgm:cxn modelId="{95BBEFAD-7D7C-42A7-BDA1-DC9C1D3883EC}" type="presParOf" srcId="{55FFED71-4CC6-4DC9-95F2-99184AB729E0}" destId="{F16530E9-6F81-45E2-A935-E7CFBDB5A1D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425AC-C869-413F-BD6B-AEA29E9B5DFF}">
      <dsp:nvSpPr>
        <dsp:cNvPr id="0" name=""/>
        <dsp:cNvSpPr/>
      </dsp:nvSpPr>
      <dsp:spPr>
        <a:xfrm>
          <a:off x="8329184"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F688B16-1835-4814-AADD-56D59F6C3193}">
      <dsp:nvSpPr>
        <dsp:cNvPr id="0" name=""/>
        <dsp:cNvSpPr/>
      </dsp:nvSpPr>
      <dsp:spPr>
        <a:xfrm>
          <a:off x="7560040"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2AEE768-F0E7-4D0C-992B-DDBCF4E818F4}">
      <dsp:nvSpPr>
        <dsp:cNvPr id="0" name=""/>
        <dsp:cNvSpPr/>
      </dsp:nvSpPr>
      <dsp:spPr>
        <a:xfrm>
          <a:off x="6021751" y="2930481"/>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F4BD025A-2F3B-49F7-8D90-97EE6CC013BF}">
      <dsp:nvSpPr>
        <dsp:cNvPr id="0" name=""/>
        <dsp:cNvSpPr/>
      </dsp:nvSpPr>
      <dsp:spPr>
        <a:xfrm>
          <a:off x="3714317" y="4095735"/>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918D627-7776-445B-8BED-33F2381E1AA1}">
      <dsp:nvSpPr>
        <dsp:cNvPr id="0" name=""/>
        <dsp:cNvSpPr/>
      </dsp:nvSpPr>
      <dsp:spPr>
        <a:xfrm>
          <a:off x="3714317"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E46F4B7-3291-441C-81C9-466B7902C8B2}">
      <dsp:nvSpPr>
        <dsp:cNvPr id="0" name=""/>
        <dsp:cNvSpPr/>
      </dsp:nvSpPr>
      <dsp:spPr>
        <a:xfrm>
          <a:off x="2945172"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13456E5-1F2C-444E-B462-C6035F7CEB4F}">
      <dsp:nvSpPr>
        <dsp:cNvPr id="0" name=""/>
        <dsp:cNvSpPr/>
      </dsp:nvSpPr>
      <dsp:spPr>
        <a:xfrm>
          <a:off x="1406883" y="4095735"/>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920C41B1-8015-4A5A-A007-65CD167B3DEA}">
      <dsp:nvSpPr>
        <dsp:cNvPr id="0" name=""/>
        <dsp:cNvSpPr/>
      </dsp:nvSpPr>
      <dsp:spPr>
        <a:xfrm>
          <a:off x="3714317" y="2930481"/>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7DBBDE9-7D15-45CF-BD87-6477C46E26E9}">
      <dsp:nvSpPr>
        <dsp:cNvPr id="0" name=""/>
        <dsp:cNvSpPr/>
      </dsp:nvSpPr>
      <dsp:spPr>
        <a:xfrm>
          <a:off x="3714317" y="1765227"/>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66D5435-D748-4DF6-A4C3-ACCB88F2C59C}">
      <dsp:nvSpPr>
        <dsp:cNvPr id="0" name=""/>
        <dsp:cNvSpPr/>
      </dsp:nvSpPr>
      <dsp:spPr>
        <a:xfrm>
          <a:off x="1406883" y="2930481"/>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40192C8-4F5F-4C8C-AF2F-6C849059EDB1}">
      <dsp:nvSpPr>
        <dsp:cNvPr id="0" name=""/>
        <dsp:cNvSpPr/>
      </dsp:nvSpPr>
      <dsp:spPr>
        <a:xfrm>
          <a:off x="637739" y="2930481"/>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F995438-FA18-43F8-8243-FCFA637D0335}">
      <dsp:nvSpPr>
        <dsp:cNvPr id="0" name=""/>
        <dsp:cNvSpPr/>
      </dsp:nvSpPr>
      <dsp:spPr>
        <a:xfrm>
          <a:off x="1406883" y="1765227"/>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05B46CD0-F66F-40BB-B9EC-8A98CEC7D0B3}">
      <dsp:nvSpPr>
        <dsp:cNvPr id="0" name=""/>
        <dsp:cNvSpPr/>
      </dsp:nvSpPr>
      <dsp:spPr>
        <a:xfrm>
          <a:off x="3085017" y="966016"/>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BD48720C-1303-497F-9E90-5B46FC8B9A91}">
      <dsp:nvSpPr>
        <dsp:cNvPr id="0" name=""/>
        <dsp:cNvSpPr/>
      </dsp:nvSpPr>
      <dsp:spPr>
        <a:xfrm>
          <a:off x="3224861" y="1098868"/>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Structures de données</a:t>
          </a:r>
        </a:p>
      </dsp:txBody>
      <dsp:txXfrm>
        <a:off x="3248269" y="1122276"/>
        <a:ext cx="1211784" cy="752395"/>
      </dsp:txXfrm>
    </dsp:sp>
    <dsp:sp modelId="{9F7DC5EB-5959-47CA-9CCA-AA931974D318}">
      <dsp:nvSpPr>
        <dsp:cNvPr id="0" name=""/>
        <dsp:cNvSpPr/>
      </dsp:nvSpPr>
      <dsp:spPr>
        <a:xfrm>
          <a:off x="777583" y="2131270"/>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62F20CA2-7782-4611-A040-71A12CD1CCF9}">
      <dsp:nvSpPr>
        <dsp:cNvPr id="0" name=""/>
        <dsp:cNvSpPr/>
      </dsp:nvSpPr>
      <dsp:spPr>
        <a:xfrm>
          <a:off x="917427"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primitive</a:t>
          </a:r>
        </a:p>
      </dsp:txBody>
      <dsp:txXfrm>
        <a:off x="940835" y="2287530"/>
        <a:ext cx="1211784" cy="752395"/>
      </dsp:txXfrm>
    </dsp:sp>
    <dsp:sp modelId="{AFCE9FF7-FF25-4BA3-8A1E-3CB32F9CCAFB}">
      <dsp:nvSpPr>
        <dsp:cNvPr id="0" name=""/>
        <dsp:cNvSpPr/>
      </dsp:nvSpPr>
      <dsp:spPr>
        <a:xfrm>
          <a:off x="843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3421CABB-AD06-49E6-A274-50F8FAD5F896}">
      <dsp:nvSpPr>
        <dsp:cNvPr id="0" name=""/>
        <dsp:cNvSpPr/>
      </dsp:nvSpPr>
      <dsp:spPr>
        <a:xfrm>
          <a:off x="148283"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Entiers, Réel..</a:t>
          </a:r>
          <a:r>
            <a:rPr lang="fr-FR" sz="1200" kern="1200" dirty="0" err="1"/>
            <a:t>etc</a:t>
          </a:r>
          <a:endParaRPr lang="fr-FR" sz="1200" kern="1200" dirty="0"/>
        </a:p>
      </dsp:txBody>
      <dsp:txXfrm>
        <a:off x="171691" y="3452784"/>
        <a:ext cx="1211784" cy="752395"/>
      </dsp:txXfrm>
    </dsp:sp>
    <dsp:sp modelId="{9F46CD5F-1E74-4D11-B71B-7F089D88A96C}">
      <dsp:nvSpPr>
        <dsp:cNvPr id="0" name=""/>
        <dsp:cNvSpPr/>
      </dsp:nvSpPr>
      <dsp:spPr>
        <a:xfrm>
          <a:off x="154672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5322E8D4-5F57-4CFF-AE3F-530817E416E8}">
      <dsp:nvSpPr>
        <dsp:cNvPr id="0" name=""/>
        <dsp:cNvSpPr/>
      </dsp:nvSpPr>
      <dsp:spPr>
        <a:xfrm>
          <a:off x="1686572"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Caractères</a:t>
          </a:r>
        </a:p>
      </dsp:txBody>
      <dsp:txXfrm>
        <a:off x="1709980" y="3452784"/>
        <a:ext cx="1211784" cy="752395"/>
      </dsp:txXfrm>
    </dsp:sp>
    <dsp:sp modelId="{187B7DDB-3369-4AF9-8A08-B238D5F0ECE5}">
      <dsp:nvSpPr>
        <dsp:cNvPr id="0" name=""/>
        <dsp:cNvSpPr/>
      </dsp:nvSpPr>
      <dsp:spPr>
        <a:xfrm>
          <a:off x="5392451" y="2131270"/>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3655F4F5-04CB-4D97-A509-62C2EDB18908}">
      <dsp:nvSpPr>
        <dsp:cNvPr id="0" name=""/>
        <dsp:cNvSpPr/>
      </dsp:nvSpPr>
      <dsp:spPr>
        <a:xfrm>
          <a:off x="5532295"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non-primitive</a:t>
          </a:r>
        </a:p>
      </dsp:txBody>
      <dsp:txXfrm>
        <a:off x="5555703" y="2287530"/>
        <a:ext cx="1211784" cy="752395"/>
      </dsp:txXfrm>
    </dsp:sp>
    <dsp:sp modelId="{92C551C3-CF8B-4330-A4B0-0F5FDC02CAA4}">
      <dsp:nvSpPr>
        <dsp:cNvPr id="0" name=""/>
        <dsp:cNvSpPr/>
      </dsp:nvSpPr>
      <dsp:spPr>
        <a:xfrm>
          <a:off x="3085017" y="3296524"/>
          <a:ext cx="1258600" cy="799211"/>
        </a:xfrm>
        <a:prstGeom prst="roundRect">
          <a:avLst>
            <a:gd name="adj" fmla="val 10000"/>
          </a:avLst>
        </a:prstGeom>
        <a:solidFill>
          <a:schemeClr val="accent1"/>
        </a:solidFill>
        <a:ln w="25400" cap="flat" cmpd="sng" algn="ctr">
          <a:solidFill>
            <a:schemeClr val="accent1"/>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E37CEFF6-D972-4A84-BB54-B57712FBD98F}">
      <dsp:nvSpPr>
        <dsp:cNvPr id="0" name=""/>
        <dsp:cNvSpPr/>
      </dsp:nvSpPr>
      <dsp:spPr>
        <a:xfrm>
          <a:off x="3224861"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Linéaires : stocké dans un ordre linéaire ou séquentiel</a:t>
          </a:r>
        </a:p>
      </dsp:txBody>
      <dsp:txXfrm>
        <a:off x="3248269" y="3452784"/>
        <a:ext cx="1211784" cy="752395"/>
      </dsp:txXfrm>
    </dsp:sp>
    <dsp:sp modelId="{4EAE465B-12C9-4B1B-B9BC-E64287241C40}">
      <dsp:nvSpPr>
        <dsp:cNvPr id="0" name=""/>
        <dsp:cNvSpPr/>
      </dsp:nvSpPr>
      <dsp:spPr>
        <a:xfrm>
          <a:off x="777583"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CB9BCE26-C66B-4703-86DE-2742B4A33081}">
      <dsp:nvSpPr>
        <dsp:cNvPr id="0" name=""/>
        <dsp:cNvSpPr/>
      </dsp:nvSpPr>
      <dsp:spPr>
        <a:xfrm>
          <a:off x="91742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Tableaux</a:t>
          </a:r>
        </a:p>
      </dsp:txBody>
      <dsp:txXfrm>
        <a:off x="940835" y="4618038"/>
        <a:ext cx="1211784" cy="752395"/>
      </dsp:txXfrm>
    </dsp:sp>
    <dsp:sp modelId="{3E442EA3-C309-4B3B-B9D3-BF3713F5A784}">
      <dsp:nvSpPr>
        <dsp:cNvPr id="0" name=""/>
        <dsp:cNvSpPr/>
      </dsp:nvSpPr>
      <dsp: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94712A2D-4EBA-4D15-8FF3-7393E070CE18}">
      <dsp:nvSpPr>
        <dsp:cNvPr id="0" name=""/>
        <dsp:cNvSpPr/>
      </dsp:nvSpPr>
      <dsp:spPr>
        <a:xfrm>
          <a:off x="245571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Liste chaînée</a:t>
          </a:r>
        </a:p>
      </dsp:txBody>
      <dsp:txXfrm>
        <a:off x="2479125" y="4618038"/>
        <a:ext cx="1211784" cy="752395"/>
      </dsp:txXfrm>
    </dsp:sp>
    <dsp:sp modelId="{F7385B10-87B1-43E7-9EE0-6ED26D4AF5BB}">
      <dsp:nvSpPr>
        <dsp:cNvPr id="0" name=""/>
        <dsp:cNvSpPr/>
      </dsp:nvSpPr>
      <dsp:spPr>
        <a:xfrm>
          <a:off x="3854161" y="4461778"/>
          <a:ext cx="1258600" cy="799211"/>
        </a:xfrm>
        <a:prstGeom prst="roundRect">
          <a:avLst>
            <a:gd name="adj" fmla="val 10000"/>
          </a:avLst>
        </a:prstGeom>
        <a:solidFill>
          <a:schemeClr val="accent1"/>
        </a:solidFill>
        <a:ln w="25400" cap="flat" cmpd="sng" algn="ctr">
          <a:solidFill>
            <a:schemeClr val="accent1">
              <a:shade val="50000"/>
            </a:schemeClr>
          </a:solidFill>
          <a:prstDash val="solid"/>
          <a:miter/>
        </a:ln>
        <a:effectLst/>
      </dsp:spPr>
      <dsp:style>
        <a:lnRef idx="2">
          <a:schemeClr val="accent1">
            <a:shade val="50000"/>
          </a:schemeClr>
        </a:lnRef>
        <a:fillRef idx="1">
          <a:schemeClr val="accent1"/>
        </a:fillRef>
        <a:effectRef idx="0">
          <a:schemeClr val="accent1"/>
        </a:effectRef>
        <a:fontRef idx="minor">
          <a:schemeClr val="lt1"/>
        </a:fontRef>
      </dsp:style>
    </dsp:sp>
    <dsp:sp modelId="{266C977B-905B-4969-B524-1F2E385E5916}">
      <dsp:nvSpPr>
        <dsp:cNvPr id="0" name=""/>
        <dsp:cNvSpPr/>
      </dsp:nvSpPr>
      <dsp:spPr>
        <a:xfrm>
          <a:off x="3994006"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Pile</a:t>
          </a:r>
        </a:p>
      </dsp:txBody>
      <dsp:txXfrm>
        <a:off x="4017414" y="4618038"/>
        <a:ext cx="1211784" cy="752395"/>
      </dsp:txXfrm>
    </dsp:sp>
    <dsp:sp modelId="{F8106DB5-1792-4D64-8BF8-73A556654789}">
      <dsp:nvSpPr>
        <dsp:cNvPr id="0" name=""/>
        <dsp:cNvSpPr/>
      </dsp:nvSpPr>
      <dsp:spPr>
        <a:xfrm>
          <a:off x="5392451" y="4461778"/>
          <a:ext cx="1258600" cy="799211"/>
        </a:xfrm>
        <a:prstGeom prst="roundRect">
          <a:avLst>
            <a:gd name="adj" fmla="val 10000"/>
          </a:avLst>
        </a:prstGeom>
        <a:solidFill>
          <a:schemeClr val="accent1"/>
        </a:solidFill>
        <a:ln w="25400" cap="flat" cmpd="sng" algn="ctr">
          <a:solidFill>
            <a:schemeClr val="accent1"/>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40753B1C-2377-482A-A5DA-4F8C4098A3F1}">
      <dsp:nvSpPr>
        <dsp:cNvPr id="0" name=""/>
        <dsp:cNvSpPr/>
      </dsp:nvSpPr>
      <dsp:spPr>
        <a:xfrm>
          <a:off x="5532295"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File</a:t>
          </a:r>
        </a:p>
      </dsp:txBody>
      <dsp:txXfrm>
        <a:off x="5555703" y="4618038"/>
        <a:ext cx="1211784" cy="752395"/>
      </dsp:txXfrm>
    </dsp:sp>
    <dsp:sp modelId="{EE848225-81FD-41BE-A309-DAEB1F31256A}">
      <dsp:nvSpPr>
        <dsp:cNvPr id="0" name=""/>
        <dsp:cNvSpPr/>
      </dsp:nvSpPr>
      <dsp:spPr>
        <a:xfrm>
          <a:off x="7699884" y="3296524"/>
          <a:ext cx="1258600" cy="799211"/>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4F6352C4-5A0A-4F3C-A0F1-572DDED71A08}">
      <dsp:nvSpPr>
        <dsp:cNvPr id="0" name=""/>
        <dsp:cNvSpPr/>
      </dsp:nvSpPr>
      <dsp:spPr>
        <a:xfrm>
          <a:off x="7839729"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Non-linéaires: non stocké dans un ordre séquentiel</a:t>
          </a:r>
        </a:p>
      </dsp:txBody>
      <dsp:txXfrm>
        <a:off x="7863137" y="3452784"/>
        <a:ext cx="1211784" cy="752395"/>
      </dsp:txXfrm>
    </dsp:sp>
    <dsp:sp modelId="{E2EA30EE-761E-47AA-BE10-747F1B6D3F09}">
      <dsp:nvSpPr>
        <dsp:cNvPr id="0" name=""/>
        <dsp:cNvSpPr/>
      </dsp:nvSpPr>
      <dsp:spPr>
        <a:xfrm>
          <a:off x="6930740" y="4461778"/>
          <a:ext cx="1258600" cy="799211"/>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A325D539-AB84-494D-9752-F47FF3371F73}">
      <dsp:nvSpPr>
        <dsp:cNvPr id="0" name=""/>
        <dsp:cNvSpPr/>
      </dsp:nvSpPr>
      <dsp:spPr>
        <a:xfrm>
          <a:off x="7070584"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Arbres</a:t>
          </a:r>
        </a:p>
      </dsp:txBody>
      <dsp:txXfrm>
        <a:off x="7093992" y="4618038"/>
        <a:ext cx="1211784" cy="752395"/>
      </dsp:txXfrm>
    </dsp:sp>
    <dsp:sp modelId="{E37DD4B6-3D6A-448B-89FE-5ECCBBA911BA}">
      <dsp:nvSpPr>
        <dsp:cNvPr id="0" name=""/>
        <dsp:cNvSpPr/>
      </dsp:nvSpPr>
      <dsp:spPr>
        <a:xfrm>
          <a:off x="8469029"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8E6860F0-BA0F-4572-84E7-7289A09DC9E7}">
      <dsp:nvSpPr>
        <dsp:cNvPr id="0" name=""/>
        <dsp:cNvSpPr/>
      </dsp:nvSpPr>
      <dsp:spPr>
        <a:xfrm>
          <a:off x="8608873"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Graphes</a:t>
          </a:r>
        </a:p>
      </dsp:txBody>
      <dsp:txXfrm>
        <a:off x="8632281" y="4618038"/>
        <a:ext cx="1211784" cy="7523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8CD833E-418A-45BA-93A0-A9E4BEDEEF7D}" type="datetimeFigureOut">
              <a:rPr lang="en-GB" smtClean="0"/>
              <a:t>15/06/2021</a:t>
            </a:fld>
            <a:endParaRPr lang="en-GB"/>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F1577D6-5A89-4579-B782-9F115D6976CC}" type="slidenum">
              <a:rPr lang="en-GB" smtClean="0"/>
              <a:t>‹N°›</a:t>
            </a:fld>
            <a:endParaRPr lang="en-GB"/>
          </a:p>
        </p:txBody>
      </p:sp>
    </p:spTree>
    <p:extLst>
      <p:ext uri="{BB962C8B-B14F-4D97-AF65-F5344CB8AC3E}">
        <p14:creationId xmlns:p14="http://schemas.microsoft.com/office/powerpoint/2010/main" val="31884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ce cours, nous allons discuter des structures de données et des algorithmes communs qui servent de blocs de construction pour créer des programmes efficaces. Nous discuterons également de différentes approches de conception d'algorithmes,</a:t>
            </a:r>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a:t>
            </a:fld>
            <a:endParaRPr lang="en-GB"/>
          </a:p>
        </p:txBody>
      </p:sp>
    </p:spTree>
    <p:extLst>
      <p:ext uri="{BB962C8B-B14F-4D97-AF65-F5344CB8AC3E}">
        <p14:creationId xmlns:p14="http://schemas.microsoft.com/office/powerpoint/2010/main" val="1711638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3252348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1821202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2442017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767620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14</a:t>
            </a:fld>
            <a:endParaRPr lang="en-GB"/>
          </a:p>
        </p:txBody>
      </p:sp>
    </p:spTree>
    <p:extLst>
      <p:ext uri="{BB962C8B-B14F-4D97-AF65-F5344CB8AC3E}">
        <p14:creationId xmlns:p14="http://schemas.microsoft.com/office/powerpoint/2010/main" val="2395034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720826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834503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39424817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3909858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4226685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a:t>
            </a:fld>
            <a:endParaRPr lang="en-GB"/>
          </a:p>
        </p:txBody>
      </p:sp>
    </p:spTree>
    <p:extLst>
      <p:ext uri="{BB962C8B-B14F-4D97-AF65-F5344CB8AC3E}">
        <p14:creationId xmlns:p14="http://schemas.microsoft.com/office/powerpoint/2010/main" val="2455604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1491822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2929634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2112046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3450165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1041792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13384181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5997814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2059333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27868246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4085716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a:t>
            </a:fld>
            <a:endParaRPr lang="en-GB"/>
          </a:p>
        </p:txBody>
      </p:sp>
    </p:spTree>
    <p:extLst>
      <p:ext uri="{BB962C8B-B14F-4D97-AF65-F5344CB8AC3E}">
        <p14:creationId xmlns:p14="http://schemas.microsoft.com/office/powerpoint/2010/main" val="6519195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1563379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41965039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5538185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24841835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24739739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38490094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16841605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42552771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1416408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1543935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442040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3583069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1804165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2488770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2750600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4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0"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2"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4"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3"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4"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5"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7"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8"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9"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1"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2"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7"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9"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0"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1"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2"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3"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4"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8" name="Espace réservé du contenu 7"/>
          <p:cNvSpPr>
            <a:spLocks noGrp="1"/>
          </p:cNvSpPr>
          <p:nvPr>
            <p:ph sz="quarter" idx="1"/>
          </p:nvPr>
        </p:nvSpPr>
        <p:spPr>
          <a:xfrm>
            <a:off x="504031" y="1763924"/>
            <a:ext cx="8232510" cy="5372409"/>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15F76EDC-84F4-406B-88F8-752A73A82699}" type="datetime1">
              <a:rPr lang="fr-FR" smtClean="0"/>
              <a:pPr/>
              <a:t>15/06/2021</a:t>
            </a:fld>
            <a:endParaRPr lang="fr-BE"/>
          </a:p>
        </p:txBody>
      </p:sp>
      <p:sp>
        <p:nvSpPr>
          <p:cNvPr id="9" name="Espace réservé du numéro de diapositive 8"/>
          <p:cNvSpPr>
            <a:spLocks noGrp="1"/>
          </p:cNvSpPr>
          <p:nvPr>
            <p:ph type="sldNum" sz="quarter" idx="15"/>
          </p:nvPr>
        </p:nvSpPr>
        <p:spPr/>
        <p:txBody>
          <a:bodyPr rtlCol="0"/>
          <a:lstStyle/>
          <a:p>
            <a:fld id="{CF4668DC-857F-487D-BFFA-8C0CA5037977}" type="slidenum">
              <a:rPr lang="fr-BE" smtClean="0"/>
              <a:pPr/>
              <a:t>‹N°›</a:t>
            </a:fld>
            <a:endParaRPr lang="fr-BE"/>
          </a:p>
        </p:txBody>
      </p:sp>
      <p:sp>
        <p:nvSpPr>
          <p:cNvPr id="10" name="Espace réservé du pied de page 9"/>
          <p:cNvSpPr>
            <a:spLocks noGrp="1"/>
          </p:cNvSpPr>
          <p:nvPr>
            <p:ph type="ftr" sz="quarter" idx="16"/>
          </p:nvPr>
        </p:nvSpPr>
        <p:spPr/>
        <p:txBody>
          <a:bodyPr rtlCol="0"/>
          <a:lstStyle/>
          <a:p>
            <a:r>
              <a:rPr lang="fr-BE"/>
              <a:t>Aroussi</a:t>
            </a:r>
          </a:p>
        </p:txBody>
      </p:sp>
    </p:spTree>
    <p:extLst>
      <p:ext uri="{BB962C8B-B14F-4D97-AF65-F5344CB8AC3E}">
        <p14:creationId xmlns:p14="http://schemas.microsoft.com/office/powerpoint/2010/main" val="18059045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7"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9"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1"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2"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6"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7"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8"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0"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1"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2"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6"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8"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9"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1"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2"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3"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4"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6"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7"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8"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9"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0"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1"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8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g"/><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3.jpg"/><Relationship Id="rId2" Type="http://schemas.openxmlformats.org/officeDocument/2006/relationships/slideLayout" Target="../slideLayouts/slideLayout14.xml"/><Relationship Id="rId16" Type="http://schemas.openxmlformats.org/officeDocument/2006/relationships/image" Target="../media/image4.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3.jp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4.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image" Target="../media/image3.jpg"/><Relationship Id="rId2" Type="http://schemas.openxmlformats.org/officeDocument/2006/relationships/slideLayout" Target="../slideLayouts/slideLayout39.xml"/><Relationship Id="rId16" Type="http://schemas.openxmlformats.org/officeDocument/2006/relationships/image" Target="../media/image4.jp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2.pn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PlaceHolder 1"/>
          <p:cNvSpPr>
            <a:spLocks noGrp="1"/>
          </p:cNvSpPr>
          <p:nvPr>
            <p:ph type="title"/>
          </p:nvPr>
        </p:nvSpPr>
        <p:spPr>
          <a:xfrm>
            <a:off x="57636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5" name="PlaceHolder 2"/>
          <p:cNvSpPr>
            <a:spLocks noGrp="1"/>
          </p:cNvSpPr>
          <p:nvPr>
            <p:ph type="body"/>
          </p:nvPr>
        </p:nvSpPr>
        <p:spPr>
          <a:xfrm>
            <a:off x="57600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2" name="PlaceHolder 3"/>
          <p:cNvSpPr>
            <a:spLocks noGrp="1"/>
          </p:cNvSpPr>
          <p:nvPr>
            <p:ph type="dt"/>
          </p:nvPr>
        </p:nvSpPr>
        <p:spPr>
          <a:xfrm>
            <a:off x="298800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3" name="PlaceHolder 4"/>
          <p:cNvSpPr>
            <a:spLocks noGrp="1"/>
          </p:cNvSpPr>
          <p:nvPr>
            <p:ph type="ftr"/>
          </p:nvPr>
        </p:nvSpPr>
        <p:spPr>
          <a:xfrm>
            <a:off x="402336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4" name="PlaceHolder 5"/>
          <p:cNvSpPr>
            <a:spLocks noGrp="1"/>
          </p:cNvSpPr>
          <p:nvPr>
            <p:ph type="sldNum"/>
          </p:nvPr>
        </p:nvSpPr>
        <p:spPr>
          <a:xfrm>
            <a:off x="6003360" y="6863760"/>
            <a:ext cx="2348280" cy="520920"/>
          </a:xfrm>
          <a:prstGeom prst="rect">
            <a:avLst/>
          </a:prstGeom>
        </p:spPr>
        <p:txBody>
          <a:bodyPr lIns="0" tIns="0" rIns="0" bIns="0">
            <a:noAutofit/>
          </a:bodyPr>
          <a:lstStyle/>
          <a:p>
            <a:pPr algn="r"/>
            <a:fld id="{94997200-B0A1-4298-ACAF-7C3CCD9A870B}" type="slidenum">
              <a:rPr lang="en-GB" sz="1400" b="0" strike="noStrike" spc="-1">
                <a:latin typeface="Times New Roman"/>
              </a:rPr>
              <a:t>‹N°›</a:t>
            </a:fld>
            <a:endParaRPr lang="en-GB" sz="1400" b="0" strike="noStrike" spc="-1">
              <a:latin typeface="Times New Roman"/>
            </a:endParaRPr>
          </a:p>
        </p:txBody>
      </p:sp>
      <p:sp>
        <p:nvSpPr>
          <p:cNvPr id="5" name="Line 6"/>
          <p:cNvSpPr/>
          <p:nvPr/>
        </p:nvSpPr>
        <p:spPr>
          <a:xfrm flipH="1">
            <a:off x="50400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8" name="Line 7"/>
          <p:cNvSpPr/>
          <p:nvPr/>
        </p:nvSpPr>
        <p:spPr>
          <a:xfrm flipV="1">
            <a:off x="292428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9" name="TextShape 8"/>
          <p:cNvSpPr txBox="1"/>
          <p:nvPr/>
        </p:nvSpPr>
        <p:spPr>
          <a:xfrm>
            <a:off x="3096000" y="1919880"/>
            <a:ext cx="6768000" cy="649080"/>
          </a:xfrm>
          <a:prstGeom prst="rect">
            <a:avLst/>
          </a:prstGeom>
          <a:noFill/>
          <a:ln>
            <a:noFill/>
          </a:ln>
        </p:spPr>
        <p:txBody>
          <a:bodyPr lIns="90000" tIns="45000" rIns="90000" bIns="45000">
            <a:noAutofit/>
          </a:bodyPr>
          <a:lstStyle/>
          <a:p>
            <a:r>
              <a:rPr lang="en-GB" sz="2800" b="0" strike="noStrike" spc="-1">
                <a:solidFill>
                  <a:srgbClr val="666666"/>
                </a:solidFill>
                <a:latin typeface="Arial"/>
              </a:rPr>
              <a:t>Cours title</a:t>
            </a:r>
            <a:endParaRPr lang="en-GB" sz="2800" b="0" strike="noStrike" spc="-1">
              <a:latin typeface="Arial"/>
            </a:endParaRPr>
          </a:p>
        </p:txBody>
      </p:sp>
      <p:sp>
        <p:nvSpPr>
          <p:cNvPr id="10" name="TextShape 9"/>
          <p:cNvSpPr txBox="1"/>
          <p:nvPr/>
        </p:nvSpPr>
        <p:spPr>
          <a:xfrm>
            <a:off x="3492000" y="2736000"/>
            <a:ext cx="3420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Cours sub-title</a:t>
            </a:r>
            <a:endParaRPr lang="en-GB" sz="2000" b="0" strike="noStrike" spc="-1">
              <a:latin typeface="Arial"/>
            </a:endParaRPr>
          </a:p>
        </p:txBody>
      </p:sp>
      <p:sp>
        <p:nvSpPr>
          <p:cNvPr id="11" name="Line 10"/>
          <p:cNvSpPr/>
          <p:nvPr/>
        </p:nvSpPr>
        <p:spPr>
          <a:xfrm flipV="1">
            <a:off x="50400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2" name="TextShape 11"/>
          <p:cNvSpPr txBox="1"/>
          <p:nvPr/>
        </p:nvSpPr>
        <p:spPr>
          <a:xfrm rot="16200600">
            <a:off x="-179028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 cursus etc.. </a:t>
            </a:r>
          </a:p>
        </p:txBody>
      </p:sp>
      <p:sp>
        <p:nvSpPr>
          <p:cNvPr id="13" name="TextShape 12"/>
          <p:cNvSpPr txBox="1"/>
          <p:nvPr/>
        </p:nvSpPr>
        <p:spPr>
          <a:xfrm>
            <a:off x="6480000" y="3791880"/>
            <a:ext cx="3384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Instructor name</a:t>
            </a:r>
            <a:endParaRPr lang="en-GB" sz="2000" b="0" strike="noStrike" spc="-1">
              <a:latin typeface="Arial"/>
            </a:endParaRPr>
          </a:p>
        </p:txBody>
      </p:sp>
      <p:pic>
        <p:nvPicPr>
          <p:cNvPr id="16" name="Image 15">
            <a:extLst>
              <a:ext uri="{FF2B5EF4-FFF2-40B4-BE49-F238E27FC236}">
                <a16:creationId xmlns:a16="http://schemas.microsoft.com/office/drawing/2014/main" id="{A1CFFCE3-9B73-4EB4-8BC5-DFCECB6AA6B7}"/>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pic>
        <p:nvPicPr>
          <p:cNvPr id="17" name="Image 16">
            <a:extLst>
              <a:ext uri="{FF2B5EF4-FFF2-40B4-BE49-F238E27FC236}">
                <a16:creationId xmlns:a16="http://schemas.microsoft.com/office/drawing/2014/main" id="{3A214621-345E-413C-B802-03659A64F41D}"/>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Click to edit the title text format</a:t>
            </a:r>
          </a:p>
        </p:txBody>
      </p:sp>
      <p:sp>
        <p:nvSpPr>
          <p:cNvPr id="51" name="PlaceHolder 2"/>
          <p:cNvSpPr>
            <a:spLocks noGrp="1"/>
          </p:cNvSpPr>
          <p:nvPr>
            <p:ph type="body"/>
          </p:nvPr>
        </p:nvSpPr>
        <p:spPr>
          <a:xfrm>
            <a:off x="504000" y="1152000"/>
            <a:ext cx="9071640" cy="5663880"/>
          </a:xfrm>
          <a:prstGeom prst="rect">
            <a:avLst/>
          </a:prstGeom>
        </p:spPr>
        <p:txBody>
          <a:bodyPr lIns="0" tIns="0" rIns="0" bIns="0">
            <a:normAutofit/>
          </a:bodyPr>
          <a:lstStyle/>
          <a:p>
            <a:pPr marL="432000" indent="-324000">
              <a:spcBef>
                <a:spcPts val="938"/>
              </a:spcBef>
              <a:buSzPct val="100000"/>
              <a:buBlip>
                <a:blip r:embed="rId15"/>
              </a:buBlip>
            </a:pPr>
            <a:r>
              <a:rPr lang="en-GB" sz="2670" b="0" strike="noStrike" spc="-1">
                <a:solidFill>
                  <a:srgbClr val="000000"/>
                </a:solidFill>
                <a:latin typeface="Arial"/>
              </a:rPr>
              <a:t>Click to edit the outline text format</a:t>
            </a:r>
          </a:p>
          <a:p>
            <a:pPr marL="864000" lvl="1" indent="-324000">
              <a:spcBef>
                <a:spcPts val="1508"/>
              </a:spcBef>
              <a:buClr>
                <a:srgbClr val="000000"/>
              </a:buClr>
              <a:buSzPct val="45000"/>
              <a:buFont typeface="Wingdings" charset="2"/>
              <a:buChar char=""/>
            </a:pPr>
            <a:r>
              <a:rPr lang="en-GB" sz="2400" b="0" strike="noStrike" spc="-1">
                <a:solidFill>
                  <a:srgbClr val="000000"/>
                </a:solidFill>
                <a:latin typeface="Arial"/>
              </a:rPr>
              <a:t>Second Outline Level</a:t>
            </a:r>
          </a:p>
          <a:p>
            <a:pPr marL="1296000" lvl="2" indent="-288000">
              <a:spcBef>
                <a:spcPts val="1134"/>
              </a:spcBef>
              <a:buClr>
                <a:srgbClr val="000000"/>
              </a:buClr>
              <a:buSzPct val="45000"/>
              <a:buFont typeface="Wingdings" charset="2"/>
              <a:buChar char=""/>
            </a:pPr>
            <a:r>
              <a:rPr lang="en-GB" sz="2130" b="0" strike="noStrike" spc="-1">
                <a:solidFill>
                  <a:srgbClr val="000000"/>
                </a:solidFill>
                <a:latin typeface="Arial"/>
              </a:rPr>
              <a:t>Third Outline Level</a:t>
            </a:r>
          </a:p>
          <a:p>
            <a:pPr marL="1728000" lvl="3" indent="-216000">
              <a:spcBef>
                <a:spcPts val="754"/>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377"/>
              </a:spcBef>
              <a:buClr>
                <a:srgbClr val="000000"/>
              </a:buClr>
              <a:buSzPct val="45000"/>
              <a:buFont typeface="Wingdings" charset="2"/>
              <a:buChar char=""/>
            </a:pPr>
            <a:r>
              <a:rPr lang="en-GB" sz="1870" b="0" strike="noStrike" spc="-1">
                <a:solidFill>
                  <a:srgbClr val="000000"/>
                </a:solidFill>
                <a:latin typeface="Arial"/>
              </a:rPr>
              <a:t>Fifth Outline Level</a:t>
            </a:r>
          </a:p>
          <a:p>
            <a:pPr marL="2592000" lvl="5" indent="-216000">
              <a:spcBef>
                <a:spcPts val="377"/>
              </a:spcBef>
              <a:buClr>
                <a:srgbClr val="000000"/>
              </a:buClr>
              <a:buSzPct val="45000"/>
              <a:buFont typeface="Wingdings" charset="2"/>
              <a:buChar char=""/>
            </a:pPr>
            <a:r>
              <a:rPr lang="en-GB" sz="1740" b="0" strike="noStrike" spc="-1">
                <a:solidFill>
                  <a:srgbClr val="000000"/>
                </a:solidFill>
                <a:latin typeface="Arial"/>
              </a:rPr>
              <a:t>Sixth Outline Level</a:t>
            </a:r>
          </a:p>
          <a:p>
            <a:pPr marL="3024000" lvl="6" indent="-216000">
              <a:spcBef>
                <a:spcPts val="377"/>
              </a:spcBef>
              <a:buClr>
                <a:srgbClr val="000000"/>
              </a:buClr>
              <a:buSzPct val="45000"/>
              <a:buFont typeface="Wingdings" charset="2"/>
              <a:buChar char=""/>
            </a:pPr>
            <a:r>
              <a:rPr lang="en-GB" sz="1600" b="0" strike="noStrike" spc="-1">
                <a:solidFill>
                  <a:srgbClr val="000000"/>
                </a:solidFill>
                <a:latin typeface="Arial"/>
              </a:rPr>
              <a:t>Seventh Outline Level</a:t>
            </a:r>
          </a:p>
        </p:txBody>
      </p:sp>
      <p:sp>
        <p:nvSpPr>
          <p:cNvPr id="52" name="Line 3"/>
          <p:cNvSpPr/>
          <p:nvPr/>
        </p:nvSpPr>
        <p:spPr>
          <a:xfrm flipV="1">
            <a:off x="476280" y="100800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56" name="TextShape 6"/>
          <p:cNvSpPr txBox="1"/>
          <p:nvPr/>
        </p:nvSpPr>
        <p:spPr>
          <a:xfrm>
            <a:off x="6003720" y="6864480"/>
            <a:ext cx="2348280" cy="520920"/>
          </a:xfrm>
          <a:prstGeom prst="rect">
            <a:avLst/>
          </a:prstGeom>
          <a:noFill/>
          <a:ln>
            <a:noFill/>
          </a:ln>
        </p:spPr>
        <p:txBody>
          <a:bodyPr lIns="90000" tIns="45000" rIns="90000" bIns="45000">
            <a:noAutofit/>
          </a:bodyPr>
          <a:lstStyle/>
          <a:p>
            <a:pPr algn="r"/>
            <a:fld id="{951B3ACC-807C-47ED-95C1-612D1C2E504A}" type="slidenum">
              <a:rPr lang="en-GB" sz="1400" b="0" strike="noStrike" spc="-1">
                <a:latin typeface="Arial"/>
              </a:rPr>
              <a:t>‹N°›</a:t>
            </a:fld>
            <a:endParaRPr lang="en-GB" sz="1400" b="0" strike="noStrike" spc="-1">
              <a:latin typeface="Arial"/>
            </a:endParaRPr>
          </a:p>
        </p:txBody>
      </p:sp>
      <p:sp>
        <p:nvSpPr>
          <p:cNvPr id="58" name="Line 7"/>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pic>
        <p:nvPicPr>
          <p:cNvPr id="10" name="Image 9">
            <a:extLst>
              <a:ext uri="{FF2B5EF4-FFF2-40B4-BE49-F238E27FC236}">
                <a16:creationId xmlns:a16="http://schemas.microsoft.com/office/drawing/2014/main" id="{B131E32A-3D2C-4C81-AD5A-76C8753E5F1C}"/>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1" name="Image 10">
            <a:extLst>
              <a:ext uri="{FF2B5EF4-FFF2-40B4-BE49-F238E27FC236}">
                <a16:creationId xmlns:a16="http://schemas.microsoft.com/office/drawing/2014/main" id="{43274CF0-60B7-4EAD-A53A-35537DEFED90}"/>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70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5252400"/>
            <a:ext cx="9180000" cy="220680"/>
          </a:xfrm>
          <a:prstGeom prst="rect">
            <a:avLst/>
          </a:prstGeom>
        </p:spPr>
        <p:txBody>
          <a:bodyPr lIns="0" tIns="0" rIns="0" bIns="0" anchor="ctr">
            <a:noAutofit/>
          </a:bodyPr>
          <a:lstStyle/>
          <a:p>
            <a:r>
              <a:rPr lang="en-GB" sz="3200" b="0" strike="noStrike" cap="small" spc="-1">
                <a:solidFill>
                  <a:srgbClr val="4C4C4C"/>
                </a:solidFill>
                <a:latin typeface="Arial"/>
              </a:rPr>
              <a:t>Cliquez pour éditer le format du texte-titre</a:t>
            </a:r>
          </a:p>
        </p:txBody>
      </p:sp>
      <p:sp>
        <p:nvSpPr>
          <p:cNvPr id="96" name="PlaceHolder 2"/>
          <p:cNvSpPr>
            <a:spLocks noGrp="1"/>
          </p:cNvSpPr>
          <p:nvPr>
            <p:ph type="body"/>
          </p:nvPr>
        </p:nvSpPr>
        <p:spPr>
          <a:xfrm>
            <a:off x="504000" y="5567760"/>
            <a:ext cx="9071640" cy="585000"/>
          </a:xfrm>
          <a:prstGeom prst="rect">
            <a:avLst/>
          </a:prstGeom>
        </p:spPr>
        <p:txBody>
          <a:bodyPr lIns="0" tIns="0" rIns="0" bIns="0">
            <a:normAutofit fontScale="10000"/>
          </a:bodyPr>
          <a:lstStyle/>
          <a:p>
            <a:pPr marL="432000" indent="-324000">
              <a:spcBef>
                <a:spcPts val="1888"/>
              </a:spcBef>
              <a:buClr>
                <a:srgbClr val="000000"/>
              </a:buClr>
              <a:buSzPct val="45000"/>
              <a:buFont typeface="Wingdings" charset="2"/>
              <a:buChar char=""/>
            </a:pPr>
            <a:r>
              <a:rPr lang="en-GB" sz="2670" b="0" strike="noStrike" spc="-1">
                <a:latin typeface="Arial"/>
              </a:rPr>
              <a:t>Cliquez pour éditer le format du plan de texte</a:t>
            </a:r>
          </a:p>
          <a:p>
            <a:pPr marL="864000" lvl="1" indent="-324000">
              <a:spcBef>
                <a:spcPts val="1508"/>
              </a:spcBef>
              <a:buClr>
                <a:srgbClr val="000000"/>
              </a:buClr>
              <a:buSzPct val="75000"/>
              <a:buFont typeface="Symbol" charset="2"/>
              <a:buChar char=""/>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740" b="0" strike="noStrike" spc="-1">
                <a:latin typeface="Arial"/>
              </a:rPr>
              <a:t>Sixième niveau de plan</a:t>
            </a:r>
          </a:p>
          <a:p>
            <a:pPr marL="3024000" lvl="6" indent="-216000">
              <a:spcBef>
                <a:spcPts val="377"/>
              </a:spcBef>
              <a:buClr>
                <a:srgbClr val="000000"/>
              </a:buClr>
              <a:buSzPct val="45000"/>
              <a:buFont typeface="Wingdings" charset="2"/>
              <a:buChar char=""/>
            </a:pPr>
            <a:r>
              <a:rPr lang="en-GB" sz="1600" b="0" strike="noStrike" spc="-1">
                <a:latin typeface="Arial"/>
              </a:rPr>
              <a:t>Septième niveau de plan</a:t>
            </a:r>
          </a:p>
        </p:txBody>
      </p:sp>
      <p:sp>
        <p:nvSpPr>
          <p:cNvPr id="98" name="TextShape 3"/>
          <p:cNvSpPr txBox="1"/>
          <p:nvPr/>
        </p:nvSpPr>
        <p:spPr>
          <a:xfrm>
            <a:off x="2988000" y="6887520"/>
            <a:ext cx="1764000" cy="520920"/>
          </a:xfrm>
          <a:prstGeom prst="rect">
            <a:avLst/>
          </a:prstGeom>
          <a:noFill/>
          <a:ln>
            <a:noFill/>
          </a:ln>
        </p:spPr>
        <p:txBody>
          <a:bodyPr lIns="90000" tIns="45000" rIns="90000" bIns="45000">
            <a:noAutofit/>
          </a:bodyPr>
          <a:lstStyle/>
          <a:p>
            <a:r>
              <a:rPr lang="en-GB" sz="1400" b="0" strike="noStrike" spc="-1">
                <a:latin typeface="Arial"/>
              </a:rPr>
              <a:t>&lt;date/heure&gt;</a:t>
            </a:r>
          </a:p>
        </p:txBody>
      </p:sp>
      <p:sp>
        <p:nvSpPr>
          <p:cNvPr id="99" name="TextShape 4"/>
          <p:cNvSpPr txBox="1"/>
          <p:nvPr/>
        </p:nvSpPr>
        <p:spPr>
          <a:xfrm>
            <a:off x="4023720" y="6887520"/>
            <a:ext cx="3195000" cy="520920"/>
          </a:xfrm>
          <a:prstGeom prst="rect">
            <a:avLst/>
          </a:prstGeom>
          <a:noFill/>
          <a:ln>
            <a:noFill/>
          </a:ln>
        </p:spPr>
        <p:txBody>
          <a:bodyPr lIns="90000" tIns="45000" rIns="90000" bIns="45000">
            <a:noAutofit/>
          </a:bodyPr>
          <a:lstStyle/>
          <a:p>
            <a:pPr algn="ctr"/>
            <a:r>
              <a:rPr lang="en-GB" sz="1400" b="0" strike="noStrike" spc="-1">
                <a:latin typeface="Arial"/>
              </a:rPr>
              <a:t>&lt;pied de page&gt;</a:t>
            </a:r>
          </a:p>
        </p:txBody>
      </p:sp>
      <p:sp>
        <p:nvSpPr>
          <p:cNvPr id="100" name="TextShape 5"/>
          <p:cNvSpPr txBox="1"/>
          <p:nvPr/>
        </p:nvSpPr>
        <p:spPr>
          <a:xfrm>
            <a:off x="6003720" y="6864480"/>
            <a:ext cx="2348280" cy="520920"/>
          </a:xfrm>
          <a:prstGeom prst="rect">
            <a:avLst/>
          </a:prstGeom>
          <a:noFill/>
          <a:ln>
            <a:noFill/>
          </a:ln>
        </p:spPr>
        <p:txBody>
          <a:bodyPr lIns="90000" tIns="45000" rIns="90000" bIns="45000">
            <a:noAutofit/>
          </a:bodyPr>
          <a:lstStyle/>
          <a:p>
            <a:pPr algn="r"/>
            <a:fld id="{456B062B-1C30-4AE2-8D4C-3A7B36ADB444}" type="slidenum">
              <a:rPr lang="en-GB" sz="1400" b="0" strike="noStrike" spc="-1">
                <a:latin typeface="Arial"/>
              </a:rPr>
              <a:t>‹N°›</a:t>
            </a:fld>
            <a:endParaRPr lang="en-GB" sz="1400" b="0" strike="noStrike" spc="-1">
              <a:latin typeface="Arial"/>
            </a:endParaRPr>
          </a:p>
        </p:txBody>
      </p:sp>
      <p:sp>
        <p:nvSpPr>
          <p:cNvPr id="102" name="Line 6"/>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3" name="Line 7"/>
          <p:cNvSpPr/>
          <p:nvPr/>
        </p:nvSpPr>
        <p:spPr>
          <a:xfrm flipV="1">
            <a:off x="1412640" y="278388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4" name="Line 8"/>
          <p:cNvSpPr/>
          <p:nvPr/>
        </p:nvSpPr>
        <p:spPr>
          <a:xfrm flipV="1">
            <a:off x="1412640" y="4176000"/>
            <a:ext cx="7155720" cy="2412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05" name="PlaceHolder 9"/>
          <p:cNvSpPr>
            <a:spLocks noGrp="1"/>
          </p:cNvSpPr>
          <p:nvPr>
            <p:ph type="title"/>
          </p:nvPr>
        </p:nvSpPr>
        <p:spPr>
          <a:xfrm>
            <a:off x="504360" y="3181320"/>
            <a:ext cx="9071640" cy="658440"/>
          </a:xfrm>
          <a:prstGeom prst="rect">
            <a:avLst/>
          </a:prstGeom>
        </p:spPr>
        <p:txBody>
          <a:bodyPr lIns="0" tIns="0" rIns="0" bIns="0" anchor="ctr">
            <a:noAutofit/>
          </a:bodyPr>
          <a:lstStyle/>
          <a:p>
            <a:pPr algn="ctr"/>
            <a:r>
              <a:rPr lang="en-GB" sz="2400" b="0" strike="noStrike" cap="small" spc="-1">
                <a:solidFill>
                  <a:srgbClr val="666666"/>
                </a:solidFill>
                <a:latin typeface="Arial"/>
                <a:ea typeface="DejaVu Sans"/>
              </a:rPr>
              <a:t>Lecture title</a:t>
            </a:r>
            <a:endParaRPr lang="en-GB" sz="2400" b="0" strike="noStrike" cap="small" spc="-1">
              <a:solidFill>
                <a:srgbClr val="4C4C4C"/>
              </a:solidFill>
              <a:latin typeface="Arial"/>
            </a:endParaRPr>
          </a:p>
        </p:txBody>
      </p:sp>
      <p:pic>
        <p:nvPicPr>
          <p:cNvPr id="14" name="Image 13">
            <a:extLst>
              <a:ext uri="{FF2B5EF4-FFF2-40B4-BE49-F238E27FC236}">
                <a16:creationId xmlns:a16="http://schemas.microsoft.com/office/drawing/2014/main" id="{90E36836-F3AD-4515-A911-240BA129DF0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5" name="Image 14">
            <a:extLst>
              <a:ext uri="{FF2B5EF4-FFF2-40B4-BE49-F238E27FC236}">
                <a16:creationId xmlns:a16="http://schemas.microsoft.com/office/drawing/2014/main" id="{35E241AF-3DAE-44AB-9D4E-B6E2829388A3}"/>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57600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43" name="PlaceHolder 2"/>
          <p:cNvSpPr>
            <a:spLocks noGrp="1"/>
          </p:cNvSpPr>
          <p:nvPr>
            <p:ph type="body"/>
          </p:nvPr>
        </p:nvSpPr>
        <p:spPr>
          <a:xfrm>
            <a:off x="57564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144" name="PlaceHolder 3"/>
          <p:cNvSpPr>
            <a:spLocks noGrp="1"/>
          </p:cNvSpPr>
          <p:nvPr>
            <p:ph type="dt"/>
          </p:nvPr>
        </p:nvSpPr>
        <p:spPr>
          <a:xfrm>
            <a:off x="298764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145" name="PlaceHolder 4"/>
          <p:cNvSpPr>
            <a:spLocks noGrp="1"/>
          </p:cNvSpPr>
          <p:nvPr>
            <p:ph type="ftr"/>
          </p:nvPr>
        </p:nvSpPr>
        <p:spPr>
          <a:xfrm>
            <a:off x="402300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146" name="PlaceHolder 5"/>
          <p:cNvSpPr>
            <a:spLocks noGrp="1"/>
          </p:cNvSpPr>
          <p:nvPr>
            <p:ph type="sldNum"/>
          </p:nvPr>
        </p:nvSpPr>
        <p:spPr>
          <a:xfrm>
            <a:off x="6003000" y="6863760"/>
            <a:ext cx="2348280" cy="520920"/>
          </a:xfrm>
          <a:prstGeom prst="rect">
            <a:avLst/>
          </a:prstGeom>
        </p:spPr>
        <p:txBody>
          <a:bodyPr lIns="0" tIns="0" rIns="0" bIns="0">
            <a:noAutofit/>
          </a:bodyPr>
          <a:lstStyle/>
          <a:p>
            <a:pPr algn="r"/>
            <a:fld id="{78CE8143-A12A-4A69-A6C7-3CDCCE9CF08B}" type="slidenum">
              <a:rPr lang="en-GB" sz="1400" b="0" strike="noStrike" spc="-1">
                <a:latin typeface="Times New Roman"/>
              </a:rPr>
              <a:t>‹N°›</a:t>
            </a:fld>
            <a:endParaRPr lang="en-GB" sz="1400" b="0" strike="noStrike" spc="-1">
              <a:latin typeface="Times New Roman"/>
            </a:endParaRPr>
          </a:p>
        </p:txBody>
      </p:sp>
      <p:sp>
        <p:nvSpPr>
          <p:cNvPr id="147" name="Line 6"/>
          <p:cNvSpPr/>
          <p:nvPr/>
        </p:nvSpPr>
        <p:spPr>
          <a:xfrm flipH="1">
            <a:off x="50364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0" name="Line 7"/>
          <p:cNvSpPr/>
          <p:nvPr/>
        </p:nvSpPr>
        <p:spPr>
          <a:xfrm flipV="1">
            <a:off x="292392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1" name="TextShape 8"/>
          <p:cNvSpPr txBox="1"/>
          <p:nvPr/>
        </p:nvSpPr>
        <p:spPr>
          <a:xfrm>
            <a:off x="1632857" y="1919880"/>
            <a:ext cx="8122783" cy="1681200"/>
          </a:xfrm>
          <a:prstGeom prst="rect">
            <a:avLst/>
          </a:prstGeom>
          <a:noFill/>
          <a:ln>
            <a:noFill/>
          </a:ln>
        </p:spPr>
        <p:txBody>
          <a:bodyPr lIns="90000" tIns="45000" rIns="90000" bIns="45000">
            <a:noAutofit/>
          </a:bodyPr>
          <a:lstStyle/>
          <a:p>
            <a:r>
              <a:rPr lang="fr-FR" sz="3740" b="0" strike="noStrike" spc="-1" noProof="0" dirty="0">
                <a:solidFill>
                  <a:srgbClr val="666666"/>
                </a:solidFill>
                <a:latin typeface="Arial"/>
              </a:rPr>
              <a:t>Programmation</a:t>
            </a:r>
            <a:r>
              <a:rPr lang="en-GB" sz="3740" b="0" strike="noStrike" spc="-1" dirty="0">
                <a:solidFill>
                  <a:srgbClr val="666666"/>
                </a:solidFill>
                <a:latin typeface="Arial"/>
              </a:rPr>
              <a:t> &amp; </a:t>
            </a:r>
            <a:r>
              <a:rPr lang="fr-FR" sz="3740" b="0" strike="noStrike" spc="-1" noProof="0" dirty="0">
                <a:solidFill>
                  <a:srgbClr val="666666"/>
                </a:solidFill>
                <a:latin typeface="Arial"/>
              </a:rPr>
              <a:t>Algorithmique</a:t>
            </a:r>
            <a:r>
              <a:rPr lang="en-GB" sz="3740" b="0" strike="noStrike" spc="-1" dirty="0">
                <a:solidFill>
                  <a:srgbClr val="666666"/>
                </a:solidFill>
                <a:latin typeface="Arial"/>
              </a:rPr>
              <a:t> II</a:t>
            </a:r>
            <a:endParaRPr lang="en-GB" sz="3740" b="0" strike="noStrike" spc="-1" dirty="0">
              <a:latin typeface="Arial"/>
            </a:endParaRPr>
          </a:p>
          <a:p>
            <a:endParaRPr lang="en-GB" sz="3740" b="0" strike="noStrike" spc="-1" dirty="0">
              <a:latin typeface="Arial"/>
            </a:endParaRPr>
          </a:p>
          <a:p>
            <a:endParaRPr lang="en-GB" sz="3740" b="0" strike="noStrike" spc="-1" dirty="0">
              <a:latin typeface="Arial"/>
            </a:endParaRPr>
          </a:p>
        </p:txBody>
      </p:sp>
      <p:sp>
        <p:nvSpPr>
          <p:cNvPr id="152" name="Line 9"/>
          <p:cNvSpPr/>
          <p:nvPr/>
        </p:nvSpPr>
        <p:spPr>
          <a:xfrm flipV="1">
            <a:off x="50328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53" name="TextShape 10"/>
          <p:cNvSpPr txBox="1"/>
          <p:nvPr/>
        </p:nvSpPr>
        <p:spPr>
          <a:xfrm rot="16200600">
            <a:off x="-179064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2, Data Science and Big Data.. </a:t>
            </a:r>
          </a:p>
        </p:txBody>
      </p:sp>
      <p:pic>
        <p:nvPicPr>
          <p:cNvPr id="15" name="Image 14">
            <a:extLst>
              <a:ext uri="{FF2B5EF4-FFF2-40B4-BE49-F238E27FC236}">
                <a16:creationId xmlns:a16="http://schemas.microsoft.com/office/drawing/2014/main" id="{7FF310CE-A2B9-4E62-B454-804B31C6E09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6" name="Image 15">
            <a:extLst>
              <a:ext uri="{FF2B5EF4-FFF2-40B4-BE49-F238E27FC236}">
                <a16:creationId xmlns:a16="http://schemas.microsoft.com/office/drawing/2014/main" id="{AF464D8C-9331-416B-971B-95E88AEBDE27}"/>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5.xml"/><Relationship Id="rId5" Type="http://schemas.openxmlformats.org/officeDocument/2006/relationships/image" Target="../media/image9.png"/><Relationship Id="rId4" Type="http://schemas.openxmlformats.org/officeDocument/2006/relationships/image" Target="../media/image8.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4679640" y="3812040"/>
            <a:ext cx="5184000" cy="795960"/>
          </a:xfrm>
          <a:prstGeom prst="rect">
            <a:avLst/>
          </a:prstGeom>
          <a:noFill/>
          <a:ln>
            <a:noFill/>
          </a:ln>
        </p:spPr>
        <p:txBody>
          <a:bodyPr lIns="90000" tIns="45000" rIns="90000" bIns="45000">
            <a:noAutofit/>
          </a:bodyPr>
          <a:lstStyle/>
          <a:p>
            <a:r>
              <a:rPr lang="en-GB" sz="2400" b="0" strike="noStrike" spc="-1" dirty="0">
                <a:solidFill>
                  <a:srgbClr val="000000"/>
                </a:solidFill>
                <a:latin typeface="Times New Roman"/>
              </a:rPr>
              <a:t>Abderrahmane Maaradji</a:t>
            </a:r>
          </a:p>
          <a:p>
            <a:r>
              <a:rPr lang="fr-FR"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rPr>
              <a:t>abderrahmane.maaradji@cyu.fr</a:t>
            </a:r>
            <a:endParaRPr lang="en-GB"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91" name="TextShape 2"/>
          <p:cNvSpPr txBox="1"/>
          <p:nvPr/>
        </p:nvSpPr>
        <p:spPr>
          <a:xfrm>
            <a:off x="2895600" y="2685560"/>
            <a:ext cx="7019925" cy="849240"/>
          </a:xfrm>
          <a:prstGeom prst="rect">
            <a:avLst/>
          </a:prstGeom>
          <a:noFill/>
          <a:ln>
            <a:noFill/>
          </a:ln>
        </p:spPr>
        <p:txBody>
          <a:bodyPr lIns="90000" tIns="45000" rIns="90000" bIns="45000">
            <a:noAutofit/>
          </a:bodyPr>
          <a:lstStyle/>
          <a:p>
            <a:r>
              <a:rPr lang="en-GB" sz="2670" b="0" strike="noStrike" spc="-1" dirty="0">
                <a:solidFill>
                  <a:srgbClr val="666666"/>
                </a:solidFill>
                <a:latin typeface="Arial"/>
                <a:ea typeface="Lucida Sans Unicode"/>
              </a:rPr>
              <a:t>CM16: </a:t>
            </a:r>
            <a:r>
              <a:rPr lang="fr-FR" sz="2670" spc="-1" dirty="0">
                <a:solidFill>
                  <a:srgbClr val="666666"/>
                </a:solidFill>
                <a:ea typeface="Lucida Sans Unicode"/>
              </a:rPr>
              <a:t>Arbres Binaires de Recherche Équilibrés (Arbres AVL)</a:t>
            </a:r>
            <a:endParaRPr lang="fr-FR" sz="2670" b="0" strike="noStrike" spc="-1" dirty="0">
              <a:solidFill>
                <a:srgbClr val="666666"/>
              </a:solidFill>
              <a:latin typeface="Arial"/>
              <a:ea typeface="Lucida Sans Unicode"/>
            </a:endParaRPr>
          </a:p>
        </p:txBody>
      </p:sp>
      <p:sp>
        <p:nvSpPr>
          <p:cNvPr id="4" name="TextShape 1">
            <a:extLst>
              <a:ext uri="{FF2B5EF4-FFF2-40B4-BE49-F238E27FC236}">
                <a16:creationId xmlns:a16="http://schemas.microsoft.com/office/drawing/2014/main" id="{8CAE4F75-F3C8-4C4E-AAD5-A26F446E8CB0}"/>
              </a:ext>
            </a:extLst>
          </p:cNvPr>
          <p:cNvSpPr txBox="1"/>
          <p:nvPr/>
        </p:nvSpPr>
        <p:spPr>
          <a:xfrm>
            <a:off x="1221562" y="3812040"/>
            <a:ext cx="5184000" cy="795960"/>
          </a:xfrm>
          <a:prstGeom prst="rect">
            <a:avLst/>
          </a:prstGeom>
          <a:noFill/>
          <a:ln>
            <a:noFill/>
          </a:ln>
        </p:spPr>
        <p:txBody>
          <a:bodyPr lIns="90000" tIns="45000" rIns="90000" bIns="45000">
            <a:noAutofit/>
          </a:bodyPr>
          <a:lstStyle/>
          <a:p>
            <a:r>
              <a:rPr lang="en-GB" sz="2400" b="0" strike="noStrike" spc="-1" dirty="0">
                <a:solidFill>
                  <a:srgbClr val="000000"/>
                </a:solidFill>
                <a:latin typeface="Times New Roman"/>
              </a:rPr>
              <a:t>Wassim Swaileh </a:t>
            </a:r>
          </a:p>
          <a:p>
            <a:r>
              <a:rPr lang="fr-FR"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rPr>
              <a:t>Wassim.swaileh@cyu.fr</a:t>
            </a:r>
            <a:endParaRPr lang="en-GB"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ZoneTexte 1">
            <a:extLst>
              <a:ext uri="{FF2B5EF4-FFF2-40B4-BE49-F238E27FC236}">
                <a16:creationId xmlns:a16="http://schemas.microsoft.com/office/drawing/2014/main" id="{D9F96601-51E1-4735-85D4-DDE120463946}"/>
              </a:ext>
            </a:extLst>
          </p:cNvPr>
          <p:cNvSpPr txBox="1"/>
          <p:nvPr/>
        </p:nvSpPr>
        <p:spPr>
          <a:xfrm>
            <a:off x="3719384" y="3731735"/>
            <a:ext cx="561372" cy="769441"/>
          </a:xfrm>
          <a:prstGeom prst="rect">
            <a:avLst/>
          </a:prstGeom>
          <a:noFill/>
        </p:spPr>
        <p:txBody>
          <a:bodyPr wrap="none" rtlCol="0">
            <a:spAutoFit/>
          </a:bodyPr>
          <a:lstStyle/>
          <a:p>
            <a:r>
              <a:rPr lang="fr-FR" sz="4400" dirty="0"/>
              <a:t>&amp;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10</a:t>
            </a:fld>
            <a:endParaRPr lang="fr-BE"/>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latin typeface="+mj-lt"/>
                <a:ea typeface="+mj-ea"/>
                <a:cs typeface="+mj-cs"/>
              </a:rPr>
              <a:t>Techniques d’équilibrage</a:t>
            </a:r>
            <a:endParaRPr lang="fr-FR" sz="3086" cap="small" dirty="0">
              <a:solidFill>
                <a:schemeClr val="tx2"/>
              </a:solidFill>
              <a:latin typeface="+mj-lt"/>
              <a:ea typeface="+mj-ea"/>
              <a:cs typeface="+mj-cs"/>
            </a:endParaRPr>
          </a:p>
        </p:txBody>
      </p:sp>
      <p:sp>
        <p:nvSpPr>
          <p:cNvPr id="71" name="Espace réservé du contenu 2"/>
          <p:cNvSpPr txBox="1">
            <a:spLocks/>
          </p:cNvSpPr>
          <p:nvPr/>
        </p:nvSpPr>
        <p:spPr>
          <a:xfrm>
            <a:off x="119032" y="866192"/>
            <a:ext cx="9525058" cy="6693483"/>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r>
              <a:rPr lang="fr-FR" sz="2646" dirty="0"/>
              <a:t> </a:t>
            </a:r>
            <a:r>
              <a:rPr lang="fr-FR" sz="2646" b="1" dirty="0"/>
              <a:t>Rotation simple : Rotation droite</a:t>
            </a:r>
          </a:p>
          <a:p>
            <a:pPr marL="806354" lvl="1" indent="-302383" algn="just">
              <a:lnSpc>
                <a:spcPct val="150000"/>
              </a:lnSpc>
              <a:spcBef>
                <a:spcPts val="661"/>
              </a:spcBef>
              <a:buClr>
                <a:schemeClr val="accent1"/>
              </a:buClr>
              <a:buSzPct val="70000"/>
              <a:buFont typeface="Wingdings" pitchFamily="2" charset="2"/>
              <a:buChar char="Ø"/>
            </a:pPr>
            <a:r>
              <a:rPr lang="fr-FR" sz="2646" b="1" dirty="0"/>
              <a:t> </a:t>
            </a:r>
            <a:r>
              <a:rPr lang="fr-FR" sz="2205" dirty="0"/>
              <a:t>Soit A=(B, R, Z) un arbre binaire tel que B=(X, P, Y). </a:t>
            </a:r>
          </a:p>
          <a:p>
            <a:pPr marL="806354" lvl="1" indent="-302383" algn="just">
              <a:lnSpc>
                <a:spcPct val="150000"/>
              </a:lnSpc>
              <a:spcBef>
                <a:spcPts val="661"/>
              </a:spcBef>
              <a:buClr>
                <a:schemeClr val="accent1"/>
              </a:buClr>
              <a:buSzPct val="70000"/>
              <a:buFont typeface="Wingdings" pitchFamily="2" charset="2"/>
              <a:buChar char="Ø"/>
            </a:pPr>
            <a:r>
              <a:rPr lang="fr-FR" sz="2205" dirty="0"/>
              <a:t>La rotation droite est l’opération: </a:t>
            </a:r>
          </a:p>
          <a:p>
            <a:pPr marL="806354" lvl="1" indent="-302383" algn="ctr">
              <a:lnSpc>
                <a:spcPct val="150000"/>
              </a:lnSpc>
              <a:spcBef>
                <a:spcPts val="661"/>
              </a:spcBef>
              <a:buClr>
                <a:schemeClr val="accent1"/>
              </a:buClr>
              <a:buSzPct val="70000"/>
            </a:pPr>
            <a:r>
              <a:rPr lang="fr-FR" sz="2205" b="1" dirty="0"/>
              <a:t>((X, P, Y), R, Z) → (X, P, (Y, R, Z))</a:t>
            </a:r>
          </a:p>
          <a:p>
            <a:pPr marL="302383" indent="-302383" algn="just">
              <a:lnSpc>
                <a:spcPct val="150000"/>
              </a:lnSpc>
              <a:spcBef>
                <a:spcPts val="661"/>
              </a:spcBef>
              <a:buClr>
                <a:schemeClr val="accent1"/>
              </a:buClr>
              <a:buSzPct val="70000"/>
              <a:buFont typeface="Wingdings" pitchFamily="2" charset="2"/>
              <a:buChar char="v"/>
            </a:pPr>
            <a:endParaRPr lang="fr-FR" sz="2646" b="1" dirty="0"/>
          </a:p>
          <a:p>
            <a:pPr marL="302383" indent="-302383" algn="just">
              <a:lnSpc>
                <a:spcPct val="150000"/>
              </a:lnSpc>
              <a:spcBef>
                <a:spcPts val="661"/>
              </a:spcBef>
              <a:buClr>
                <a:schemeClr val="accent1"/>
              </a:buClr>
              <a:buSzPct val="70000"/>
              <a:buFont typeface="Wingdings" pitchFamily="2" charset="2"/>
              <a:buChar char="v"/>
            </a:pPr>
            <a:endParaRPr lang="fr-FR" sz="2646" dirty="0"/>
          </a:p>
        </p:txBody>
      </p:sp>
      <p:grpSp>
        <p:nvGrpSpPr>
          <p:cNvPr id="6" name="Groupe 6"/>
          <p:cNvGrpSpPr/>
          <p:nvPr/>
        </p:nvGrpSpPr>
        <p:grpSpPr>
          <a:xfrm>
            <a:off x="277783" y="3983750"/>
            <a:ext cx="3968774" cy="3034176"/>
            <a:chOff x="5436096" y="683196"/>
            <a:chExt cx="3205732" cy="2232991"/>
          </a:xfrm>
        </p:grpSpPr>
        <p:sp>
          <p:nvSpPr>
            <p:cNvPr id="7" name="Ellipse 7"/>
            <p:cNvSpPr/>
            <p:nvPr/>
          </p:nvSpPr>
          <p:spPr>
            <a:xfrm>
              <a:off x="6951018" y="683196"/>
              <a:ext cx="622101" cy="3695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84" dirty="0">
                  <a:solidFill>
                    <a:schemeClr val="tx1"/>
                  </a:solidFill>
                  <a:latin typeface="+mj-lt"/>
                  <a:cs typeface="Times New Roman" pitchFamily="18" charset="0"/>
                </a:rPr>
                <a:t>R</a:t>
              </a:r>
            </a:p>
          </p:txBody>
        </p:sp>
        <p:sp>
          <p:nvSpPr>
            <p:cNvPr id="8" name="Ellipse 8"/>
            <p:cNvSpPr/>
            <p:nvPr/>
          </p:nvSpPr>
          <p:spPr>
            <a:xfrm>
              <a:off x="6121548" y="1245771"/>
              <a:ext cx="622101" cy="3830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84" dirty="0">
                  <a:solidFill>
                    <a:schemeClr val="tx1"/>
                  </a:solidFill>
                  <a:latin typeface="+mj-lt"/>
                  <a:cs typeface="Times New Roman" pitchFamily="18" charset="0"/>
                </a:rPr>
                <a:t>P</a:t>
              </a:r>
            </a:p>
          </p:txBody>
        </p:sp>
        <p:sp>
          <p:nvSpPr>
            <p:cNvPr id="9" name="Triangle isocèle 9"/>
            <p:cNvSpPr/>
            <p:nvPr/>
          </p:nvSpPr>
          <p:spPr>
            <a:xfrm rot="10800000" flipH="1" flipV="1">
              <a:off x="5436096" y="1844824"/>
              <a:ext cx="829468" cy="1054091"/>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sp>
          <p:nvSpPr>
            <p:cNvPr id="12" name="ZoneTexte 10"/>
            <p:cNvSpPr txBox="1"/>
            <p:nvPr/>
          </p:nvSpPr>
          <p:spPr>
            <a:xfrm flipH="1">
              <a:off x="5500211" y="2348881"/>
              <a:ext cx="705261" cy="567306"/>
            </a:xfrm>
            <a:prstGeom prst="rect">
              <a:avLst/>
            </a:prstGeom>
            <a:noFill/>
          </p:spPr>
          <p:txBody>
            <a:bodyPr wrap="square" rtlCol="0">
              <a:spAutoFit/>
            </a:bodyPr>
            <a:lstStyle/>
            <a:p>
              <a:pPr algn="ctr"/>
              <a:r>
                <a:rPr lang="fr-FR" sz="2205" dirty="0">
                  <a:latin typeface="+mj-lt"/>
                  <a:cs typeface="Times New Roman" pitchFamily="18" charset="0"/>
                </a:rPr>
                <a:t>X</a:t>
              </a:r>
            </a:p>
            <a:p>
              <a:pPr algn="ctr"/>
              <a:r>
                <a:rPr lang="fr-FR" sz="1102" dirty="0">
                  <a:latin typeface="+mj-lt"/>
                  <a:cs typeface="Times New Roman" pitchFamily="18" charset="0"/>
                </a:rPr>
                <a:t>(hauteur h+1/h)</a:t>
              </a:r>
            </a:p>
          </p:txBody>
        </p:sp>
        <p:cxnSp>
          <p:nvCxnSpPr>
            <p:cNvPr id="13" name="Connecteur droit 11"/>
            <p:cNvCxnSpPr>
              <a:stCxn id="7" idx="2"/>
              <a:endCxn id="8" idx="0"/>
            </p:cNvCxnSpPr>
            <p:nvPr/>
          </p:nvCxnSpPr>
          <p:spPr>
            <a:xfrm flipH="1">
              <a:off x="6432599" y="867966"/>
              <a:ext cx="518419" cy="3778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eur droit 12"/>
            <p:cNvCxnSpPr>
              <a:stCxn id="8" idx="3"/>
            </p:cNvCxnSpPr>
            <p:nvPr/>
          </p:nvCxnSpPr>
          <p:spPr>
            <a:xfrm flipH="1">
              <a:off x="5868145" y="1572707"/>
              <a:ext cx="344508" cy="2721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necteur droit 13"/>
            <p:cNvCxnSpPr>
              <a:stCxn id="7" idx="6"/>
              <a:endCxn id="18" idx="0"/>
            </p:cNvCxnSpPr>
            <p:nvPr/>
          </p:nvCxnSpPr>
          <p:spPr>
            <a:xfrm>
              <a:off x="7573119" y="867966"/>
              <a:ext cx="653975" cy="4728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4"/>
            <p:cNvCxnSpPr>
              <a:stCxn id="8" idx="5"/>
              <a:endCxn id="17" idx="0"/>
            </p:cNvCxnSpPr>
            <p:nvPr/>
          </p:nvCxnSpPr>
          <p:spPr>
            <a:xfrm>
              <a:off x="6652544" y="1572707"/>
              <a:ext cx="206398" cy="2721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riangle isocèle 15"/>
            <p:cNvSpPr/>
            <p:nvPr/>
          </p:nvSpPr>
          <p:spPr>
            <a:xfrm rot="10800000" flipH="1" flipV="1">
              <a:off x="6444208" y="1844824"/>
              <a:ext cx="829468" cy="878843"/>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sp>
          <p:nvSpPr>
            <p:cNvPr id="18" name="Triangle isocèle 16"/>
            <p:cNvSpPr/>
            <p:nvPr/>
          </p:nvSpPr>
          <p:spPr>
            <a:xfrm rot="10800000" flipH="1" flipV="1">
              <a:off x="7812360" y="1340769"/>
              <a:ext cx="829468" cy="915570"/>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grpSp>
      <p:sp>
        <p:nvSpPr>
          <p:cNvPr id="19" name="Arc 18"/>
          <p:cNvSpPr/>
          <p:nvPr/>
        </p:nvSpPr>
        <p:spPr>
          <a:xfrm>
            <a:off x="2103419" y="3819439"/>
            <a:ext cx="952506" cy="635004"/>
          </a:xfrm>
          <a:prstGeom prst="arc">
            <a:avLst/>
          </a:prstGeom>
          <a:ln>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fr-FR" sz="1984">
              <a:latin typeface="+mj-lt"/>
            </a:endParaRPr>
          </a:p>
        </p:txBody>
      </p:sp>
      <p:cxnSp>
        <p:nvCxnSpPr>
          <p:cNvPr id="20" name="Connecteur droit avec flèche 18"/>
          <p:cNvCxnSpPr/>
          <p:nvPr/>
        </p:nvCxnSpPr>
        <p:spPr>
          <a:xfrm flipV="1">
            <a:off x="1468415" y="4057565"/>
            <a:ext cx="476253" cy="39687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ZoneTexte 19"/>
          <p:cNvSpPr txBox="1"/>
          <p:nvPr/>
        </p:nvSpPr>
        <p:spPr>
          <a:xfrm>
            <a:off x="277783" y="7073834"/>
            <a:ext cx="2497800" cy="39767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fr-FR" sz="1984" dirty="0">
                <a:latin typeface="+mj-lt"/>
                <a:cs typeface="Times New Roman" pitchFamily="18" charset="0"/>
              </a:rPr>
              <a:t>Déséquilibre gauche</a:t>
            </a:r>
          </a:p>
        </p:txBody>
      </p:sp>
      <p:sp>
        <p:nvSpPr>
          <p:cNvPr id="22" name="Flèche droite 20"/>
          <p:cNvSpPr/>
          <p:nvPr/>
        </p:nvSpPr>
        <p:spPr>
          <a:xfrm>
            <a:off x="3937852" y="4057565"/>
            <a:ext cx="1889932" cy="194755"/>
          </a:xfrm>
          <a:prstGeom prst="rightArrow">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latin typeface="+mj-lt"/>
            </a:endParaRPr>
          </a:p>
        </p:txBody>
      </p:sp>
      <p:sp>
        <p:nvSpPr>
          <p:cNvPr id="23" name="ZoneTexte 21"/>
          <p:cNvSpPr txBox="1"/>
          <p:nvPr/>
        </p:nvSpPr>
        <p:spPr>
          <a:xfrm flipH="1">
            <a:off x="1627166" y="5906010"/>
            <a:ext cx="873130" cy="770852"/>
          </a:xfrm>
          <a:prstGeom prst="rect">
            <a:avLst/>
          </a:prstGeom>
          <a:noFill/>
        </p:spPr>
        <p:txBody>
          <a:bodyPr wrap="square" rtlCol="0">
            <a:spAutoFit/>
          </a:bodyPr>
          <a:lstStyle/>
          <a:p>
            <a:pPr algn="ctr"/>
            <a:r>
              <a:rPr lang="fr-FR" sz="2205" dirty="0">
                <a:latin typeface="+mj-lt"/>
                <a:cs typeface="Times New Roman" pitchFamily="18" charset="0"/>
              </a:rPr>
              <a:t>Y</a:t>
            </a:r>
          </a:p>
          <a:p>
            <a:pPr algn="ctr"/>
            <a:r>
              <a:rPr lang="fr-FR" sz="1102" dirty="0">
                <a:latin typeface="+mj-lt"/>
                <a:cs typeface="Times New Roman" pitchFamily="18" charset="0"/>
              </a:rPr>
              <a:t>(hauteur h/h)</a:t>
            </a:r>
          </a:p>
        </p:txBody>
      </p:sp>
      <p:sp>
        <p:nvSpPr>
          <p:cNvPr id="24" name="ZoneTexte 22"/>
          <p:cNvSpPr txBox="1"/>
          <p:nvPr/>
        </p:nvSpPr>
        <p:spPr>
          <a:xfrm flipH="1">
            <a:off x="3294051" y="5354780"/>
            <a:ext cx="873130" cy="770852"/>
          </a:xfrm>
          <a:prstGeom prst="rect">
            <a:avLst/>
          </a:prstGeom>
          <a:noFill/>
        </p:spPr>
        <p:txBody>
          <a:bodyPr wrap="square" rtlCol="0">
            <a:spAutoFit/>
          </a:bodyPr>
          <a:lstStyle/>
          <a:p>
            <a:pPr algn="ctr"/>
            <a:r>
              <a:rPr lang="fr-FR" sz="2205" dirty="0">
                <a:latin typeface="+mj-lt"/>
                <a:cs typeface="Times New Roman" pitchFamily="18" charset="0"/>
              </a:rPr>
              <a:t>Z</a:t>
            </a:r>
          </a:p>
          <a:p>
            <a:pPr algn="ctr"/>
            <a:r>
              <a:rPr lang="fr-FR" sz="1102" dirty="0">
                <a:latin typeface="+mj-lt"/>
                <a:cs typeface="Times New Roman" pitchFamily="18" charset="0"/>
              </a:rPr>
              <a:t>(hauteur h/h-1)</a:t>
            </a:r>
          </a:p>
        </p:txBody>
      </p:sp>
      <p:grpSp>
        <p:nvGrpSpPr>
          <p:cNvPr id="25" name="Groupe 23"/>
          <p:cNvGrpSpPr/>
          <p:nvPr/>
        </p:nvGrpSpPr>
        <p:grpSpPr>
          <a:xfrm>
            <a:off x="5516563" y="3978188"/>
            <a:ext cx="4122546" cy="2993366"/>
            <a:chOff x="5004046" y="3212975"/>
            <a:chExt cx="3739899" cy="2715528"/>
          </a:xfrm>
        </p:grpSpPr>
        <p:grpSp>
          <p:nvGrpSpPr>
            <p:cNvPr id="26" name="Groupe 61"/>
            <p:cNvGrpSpPr/>
            <p:nvPr/>
          </p:nvGrpSpPr>
          <p:grpSpPr>
            <a:xfrm>
              <a:off x="5004046" y="3212975"/>
              <a:ext cx="3739899" cy="2664294"/>
              <a:chOff x="5884898" y="683196"/>
              <a:chExt cx="3329939" cy="2161396"/>
            </a:xfrm>
          </p:grpSpPr>
          <p:sp>
            <p:nvSpPr>
              <p:cNvPr id="30" name="Ellipse 28"/>
              <p:cNvSpPr/>
              <p:nvPr/>
            </p:nvSpPr>
            <p:spPr>
              <a:xfrm>
                <a:off x="6951018" y="683196"/>
                <a:ext cx="622101" cy="3695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84" dirty="0">
                    <a:solidFill>
                      <a:schemeClr val="tx1"/>
                    </a:solidFill>
                    <a:latin typeface="+mj-lt"/>
                    <a:cs typeface="Times New Roman" pitchFamily="18" charset="0"/>
                  </a:rPr>
                  <a:t>P</a:t>
                </a:r>
              </a:p>
            </p:txBody>
          </p:sp>
          <p:sp>
            <p:nvSpPr>
              <p:cNvPr id="31" name="Ellipse 29"/>
              <p:cNvSpPr/>
              <p:nvPr/>
            </p:nvSpPr>
            <p:spPr>
              <a:xfrm>
                <a:off x="7872452" y="1263265"/>
                <a:ext cx="622101" cy="3830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84" dirty="0">
                    <a:solidFill>
                      <a:schemeClr val="tx1"/>
                    </a:solidFill>
                    <a:latin typeface="+mj-lt"/>
                    <a:cs typeface="Times New Roman" pitchFamily="18" charset="0"/>
                  </a:rPr>
                  <a:t>R</a:t>
                </a:r>
              </a:p>
            </p:txBody>
          </p:sp>
          <p:sp>
            <p:nvSpPr>
              <p:cNvPr id="32" name="Triangle isocèle 30"/>
              <p:cNvSpPr/>
              <p:nvPr/>
            </p:nvSpPr>
            <p:spPr>
              <a:xfrm rot="10800000" flipH="1" flipV="1">
                <a:off x="5884898" y="1380097"/>
                <a:ext cx="829468" cy="1464494"/>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cxnSp>
            <p:nvCxnSpPr>
              <p:cNvPr id="33" name="Connecteur droit 31"/>
              <p:cNvCxnSpPr>
                <a:endCxn id="32" idx="0"/>
              </p:cNvCxnSpPr>
              <p:nvPr/>
            </p:nvCxnSpPr>
            <p:spPr>
              <a:xfrm flipH="1">
                <a:off x="6299633" y="912768"/>
                <a:ext cx="675218" cy="4673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necteur droit 32"/>
              <p:cNvCxnSpPr>
                <a:stCxn id="31" idx="3"/>
              </p:cNvCxnSpPr>
              <p:nvPr/>
            </p:nvCxnSpPr>
            <p:spPr>
              <a:xfrm flipH="1">
                <a:off x="7619049" y="1590200"/>
                <a:ext cx="344508" cy="2721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necteur droit 33"/>
              <p:cNvCxnSpPr>
                <a:stCxn id="30" idx="6"/>
                <a:endCxn id="31" idx="0"/>
              </p:cNvCxnSpPr>
              <p:nvPr/>
            </p:nvCxnSpPr>
            <p:spPr>
              <a:xfrm>
                <a:off x="7573119" y="867966"/>
                <a:ext cx="610384" cy="395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necteur droit 34"/>
              <p:cNvCxnSpPr>
                <a:endCxn id="38" idx="0"/>
              </p:cNvCxnSpPr>
              <p:nvPr/>
            </p:nvCxnSpPr>
            <p:spPr>
              <a:xfrm>
                <a:off x="8449484" y="1555345"/>
                <a:ext cx="350619" cy="292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riangle isocèle 35"/>
              <p:cNvSpPr/>
              <p:nvPr/>
            </p:nvSpPr>
            <p:spPr>
              <a:xfrm rot="10800000" flipH="1" flipV="1">
                <a:off x="7231306" y="1847427"/>
                <a:ext cx="829468" cy="997165"/>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sp>
            <p:nvSpPr>
              <p:cNvPr id="38" name="Triangle isocèle 36"/>
              <p:cNvSpPr/>
              <p:nvPr/>
            </p:nvSpPr>
            <p:spPr>
              <a:xfrm rot="10800000" flipH="1" flipV="1">
                <a:off x="8385369" y="1847427"/>
                <a:ext cx="829468" cy="997165"/>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grpSp>
        <p:sp>
          <p:nvSpPr>
            <p:cNvPr id="27" name="ZoneTexte 25"/>
            <p:cNvSpPr txBox="1"/>
            <p:nvPr/>
          </p:nvSpPr>
          <p:spPr>
            <a:xfrm flipH="1">
              <a:off x="5076056" y="4725144"/>
              <a:ext cx="792088" cy="699303"/>
            </a:xfrm>
            <a:prstGeom prst="rect">
              <a:avLst/>
            </a:prstGeom>
            <a:noFill/>
          </p:spPr>
          <p:txBody>
            <a:bodyPr wrap="square" rtlCol="0">
              <a:spAutoFit/>
            </a:bodyPr>
            <a:lstStyle/>
            <a:p>
              <a:pPr algn="ctr"/>
              <a:r>
                <a:rPr lang="fr-FR" sz="2205" dirty="0">
                  <a:latin typeface="+mj-lt"/>
                  <a:cs typeface="Times New Roman" pitchFamily="18" charset="0"/>
                </a:rPr>
                <a:t>X</a:t>
              </a:r>
            </a:p>
            <a:p>
              <a:pPr algn="ctr"/>
              <a:r>
                <a:rPr lang="fr-FR" sz="1102" dirty="0">
                  <a:latin typeface="+mj-lt"/>
                  <a:cs typeface="Times New Roman" pitchFamily="18" charset="0"/>
                </a:rPr>
                <a:t>(hauteur h+1/h)</a:t>
              </a:r>
            </a:p>
          </p:txBody>
        </p:sp>
        <p:sp>
          <p:nvSpPr>
            <p:cNvPr id="28" name="ZoneTexte 26"/>
            <p:cNvSpPr txBox="1"/>
            <p:nvPr/>
          </p:nvSpPr>
          <p:spPr>
            <a:xfrm flipH="1">
              <a:off x="6588224" y="5229200"/>
              <a:ext cx="792088" cy="699303"/>
            </a:xfrm>
            <a:prstGeom prst="rect">
              <a:avLst/>
            </a:prstGeom>
            <a:noFill/>
          </p:spPr>
          <p:txBody>
            <a:bodyPr wrap="square" rtlCol="0">
              <a:spAutoFit/>
            </a:bodyPr>
            <a:lstStyle/>
            <a:p>
              <a:pPr algn="ctr"/>
              <a:r>
                <a:rPr lang="fr-FR" sz="2205" dirty="0">
                  <a:latin typeface="+mj-lt"/>
                  <a:cs typeface="Times New Roman" pitchFamily="18" charset="0"/>
                </a:rPr>
                <a:t>Y</a:t>
              </a:r>
            </a:p>
            <a:p>
              <a:pPr algn="ctr"/>
              <a:r>
                <a:rPr lang="fr-FR" sz="1102" dirty="0">
                  <a:latin typeface="+mj-lt"/>
                  <a:cs typeface="Times New Roman" pitchFamily="18" charset="0"/>
                </a:rPr>
                <a:t>(hauteur h/h)</a:t>
              </a:r>
            </a:p>
          </p:txBody>
        </p:sp>
        <p:sp>
          <p:nvSpPr>
            <p:cNvPr id="29" name="ZoneTexte 27"/>
            <p:cNvSpPr txBox="1"/>
            <p:nvPr/>
          </p:nvSpPr>
          <p:spPr>
            <a:xfrm flipH="1">
              <a:off x="7884368" y="5229200"/>
              <a:ext cx="792088" cy="699303"/>
            </a:xfrm>
            <a:prstGeom prst="rect">
              <a:avLst/>
            </a:prstGeom>
            <a:noFill/>
          </p:spPr>
          <p:txBody>
            <a:bodyPr wrap="square" rtlCol="0">
              <a:spAutoFit/>
            </a:bodyPr>
            <a:lstStyle/>
            <a:p>
              <a:pPr algn="ctr"/>
              <a:r>
                <a:rPr lang="fr-FR" sz="2205" dirty="0">
                  <a:latin typeface="+mj-lt"/>
                  <a:cs typeface="Times New Roman" pitchFamily="18" charset="0"/>
                </a:rPr>
                <a:t>Z</a:t>
              </a:r>
            </a:p>
            <a:p>
              <a:pPr algn="ctr"/>
              <a:r>
                <a:rPr lang="fr-FR" sz="1102" dirty="0">
                  <a:latin typeface="+mj-lt"/>
                  <a:cs typeface="Times New Roman" pitchFamily="18" charset="0"/>
                </a:rPr>
                <a:t>(hauteur h/h-1)</a:t>
              </a:r>
            </a:p>
          </p:txBody>
        </p:sp>
      </p:grpSp>
      <p:sp>
        <p:nvSpPr>
          <p:cNvPr id="39" name="ZoneTexte 37"/>
          <p:cNvSpPr txBox="1"/>
          <p:nvPr/>
        </p:nvSpPr>
        <p:spPr>
          <a:xfrm>
            <a:off x="198408" y="4789953"/>
            <a:ext cx="1061412" cy="329770"/>
          </a:xfrm>
          <a:prstGeom prst="rect">
            <a:avLst/>
          </a:prstGeom>
          <a:noFill/>
        </p:spPr>
        <p:txBody>
          <a:bodyPr wrap="square" rtlCol="0">
            <a:spAutoFit/>
          </a:bodyPr>
          <a:lstStyle/>
          <a:p>
            <a:r>
              <a:rPr lang="fr-FR" sz="1543" dirty="0">
                <a:solidFill>
                  <a:srgbClr val="FF0000"/>
                </a:solidFill>
                <a:latin typeface="+mj-lt"/>
                <a:cs typeface="Times New Roman" pitchFamily="18" charset="0"/>
              </a:rPr>
              <a:t>+1 ou 0</a:t>
            </a:r>
          </a:p>
        </p:txBody>
      </p:sp>
      <p:sp>
        <p:nvSpPr>
          <p:cNvPr id="40" name="ZoneTexte 38"/>
          <p:cNvSpPr txBox="1"/>
          <p:nvPr/>
        </p:nvSpPr>
        <p:spPr>
          <a:xfrm>
            <a:off x="2103419" y="3660688"/>
            <a:ext cx="653225" cy="329770"/>
          </a:xfrm>
          <a:prstGeom prst="rect">
            <a:avLst/>
          </a:prstGeom>
          <a:noFill/>
        </p:spPr>
        <p:txBody>
          <a:bodyPr wrap="square" rtlCol="0">
            <a:spAutoFit/>
          </a:bodyPr>
          <a:lstStyle/>
          <a:p>
            <a:r>
              <a:rPr lang="fr-FR" sz="1543" dirty="0">
                <a:solidFill>
                  <a:srgbClr val="FF0000"/>
                </a:solidFill>
                <a:latin typeface="+mj-lt"/>
                <a:cs typeface="Times New Roman" pitchFamily="18" charset="0"/>
              </a:rPr>
              <a:t>+2</a:t>
            </a:r>
          </a:p>
        </p:txBody>
      </p:sp>
      <p:sp>
        <p:nvSpPr>
          <p:cNvPr id="41" name="ZoneTexte 39"/>
          <p:cNvSpPr txBox="1"/>
          <p:nvPr/>
        </p:nvSpPr>
        <p:spPr>
          <a:xfrm>
            <a:off x="7580327" y="3819439"/>
            <a:ext cx="832727" cy="329770"/>
          </a:xfrm>
          <a:prstGeom prst="rect">
            <a:avLst/>
          </a:prstGeom>
          <a:noFill/>
        </p:spPr>
        <p:txBody>
          <a:bodyPr wrap="square" rtlCol="0">
            <a:spAutoFit/>
          </a:bodyPr>
          <a:lstStyle/>
          <a:p>
            <a:r>
              <a:rPr lang="fr-FR" sz="1543" dirty="0">
                <a:solidFill>
                  <a:srgbClr val="0070C0"/>
                </a:solidFill>
                <a:latin typeface="+mj-lt"/>
                <a:cs typeface="Times New Roman" pitchFamily="18" charset="0"/>
              </a:rPr>
              <a:t>0 ou -1</a:t>
            </a:r>
          </a:p>
        </p:txBody>
      </p:sp>
      <p:sp>
        <p:nvSpPr>
          <p:cNvPr id="42" name="ZoneTexte 40"/>
          <p:cNvSpPr txBox="1"/>
          <p:nvPr/>
        </p:nvSpPr>
        <p:spPr>
          <a:xfrm>
            <a:off x="8671345" y="4771945"/>
            <a:ext cx="810965" cy="329770"/>
          </a:xfrm>
          <a:prstGeom prst="rect">
            <a:avLst/>
          </a:prstGeom>
          <a:noFill/>
        </p:spPr>
        <p:txBody>
          <a:bodyPr wrap="square" rtlCol="0">
            <a:spAutoFit/>
          </a:bodyPr>
          <a:lstStyle/>
          <a:p>
            <a:r>
              <a:rPr lang="fr-FR" sz="1543" dirty="0">
                <a:solidFill>
                  <a:srgbClr val="0070C0"/>
                </a:solidFill>
                <a:latin typeface="+mj-lt"/>
                <a:cs typeface="Times New Roman" pitchFamily="18" charset="0"/>
              </a:rPr>
              <a:t>0 ou 1</a:t>
            </a:r>
          </a:p>
        </p:txBody>
      </p:sp>
      <p:sp>
        <p:nvSpPr>
          <p:cNvPr id="43" name="TextBox 42"/>
          <p:cNvSpPr txBox="1"/>
          <p:nvPr/>
        </p:nvSpPr>
        <p:spPr>
          <a:xfrm>
            <a:off x="3859105" y="4331068"/>
            <a:ext cx="1835759" cy="397673"/>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sz="1984" dirty="0"/>
              <a:t>Rotation droite</a:t>
            </a:r>
          </a:p>
        </p:txBody>
      </p:sp>
      <p:sp>
        <p:nvSpPr>
          <p:cNvPr id="44" name="Rectangle 43"/>
          <p:cNvSpPr/>
          <p:nvPr/>
        </p:nvSpPr>
        <p:spPr>
          <a:xfrm>
            <a:off x="216000" y="4613194"/>
            <a:ext cx="2619391" cy="2460640"/>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latin typeface="+mj-lt"/>
            </a:endParaRPr>
          </a:p>
        </p:txBody>
      </p:sp>
    </p:spTree>
    <p:extLst>
      <p:ext uri="{BB962C8B-B14F-4D97-AF65-F5344CB8AC3E}">
        <p14:creationId xmlns:p14="http://schemas.microsoft.com/office/powerpoint/2010/main" val="295638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heckerboard(across)">
                                      <p:cBhvr>
                                        <p:cTn id="7" dur="500"/>
                                        <p:tgtEl>
                                          <p:spTgt spid="3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checkerboard(across)">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checkerboard(across)">
                                      <p:cBhvr>
                                        <p:cTn id="15" dur="500"/>
                                        <p:tgtEl>
                                          <p:spTgt spid="44"/>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checkerboard(across)">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checkerboard(across)">
                                      <p:cBhvr>
                                        <p:cTn id="23" dur="500"/>
                                        <p:tgtEl>
                                          <p:spTgt spid="20"/>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checkerboard(across)">
                                      <p:cBhvr>
                                        <p:cTn id="26" dur="500"/>
                                        <p:tgtEl>
                                          <p:spTgt spid="19"/>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ox(in)">
                                      <p:cBhvr>
                                        <p:cTn id="29" dur="500"/>
                                        <p:tgtEl>
                                          <p:spTgt spid="22"/>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checkerboard(across)">
                                      <p:cBhvr>
                                        <p:cTn id="36" dur="500"/>
                                        <p:tgtEl>
                                          <p:spTgt spid="25"/>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checkerboard(across)">
                                      <p:cBhvr>
                                        <p:cTn id="39" dur="500"/>
                                        <p:tgtEl>
                                          <p:spTgt spid="41"/>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checkerboard(across)">
                                      <p:cBhvr>
                                        <p:cTn id="4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P spid="39" grpId="0"/>
      <p:bldP spid="40" grpId="0"/>
      <p:bldP spid="41" grpId="0"/>
      <p:bldP spid="42" grpId="0"/>
      <p:bldP spid="43" grpId="0" animBg="1"/>
      <p:bldP spid="4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11</a:t>
            </a:fld>
            <a:endParaRPr lang="fr-BE"/>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latin typeface="+mj-lt"/>
                <a:ea typeface="+mj-ea"/>
                <a:cs typeface="+mj-cs"/>
              </a:rPr>
              <a:t>Techniques d’équilibrage</a:t>
            </a:r>
            <a:endParaRPr lang="fr-FR" sz="3086" cap="small" dirty="0">
              <a:solidFill>
                <a:schemeClr val="tx2"/>
              </a:solidFill>
              <a:latin typeface="+mj-lt"/>
              <a:ea typeface="+mj-ea"/>
              <a:cs typeface="+mj-cs"/>
            </a:endParaRPr>
          </a:p>
        </p:txBody>
      </p:sp>
      <p:sp>
        <p:nvSpPr>
          <p:cNvPr id="11" name="Espace réservé du contenu 2"/>
          <p:cNvSpPr txBox="1">
            <a:spLocks/>
          </p:cNvSpPr>
          <p:nvPr/>
        </p:nvSpPr>
        <p:spPr>
          <a:xfrm>
            <a:off x="529" y="3144833"/>
            <a:ext cx="9525058" cy="1984387"/>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endParaRPr lang="fr-FR" sz="2646" dirty="0"/>
          </a:p>
        </p:txBody>
      </p:sp>
      <p:sp>
        <p:nvSpPr>
          <p:cNvPr id="71" name="Espace réservé du contenu 2"/>
          <p:cNvSpPr txBox="1">
            <a:spLocks/>
          </p:cNvSpPr>
          <p:nvPr/>
        </p:nvSpPr>
        <p:spPr>
          <a:xfrm>
            <a:off x="119032" y="866192"/>
            <a:ext cx="9525058" cy="6693483"/>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r>
              <a:rPr lang="fr-FR" sz="2646" dirty="0"/>
              <a:t> </a:t>
            </a:r>
            <a:r>
              <a:rPr lang="fr-FR" sz="2646" b="1" dirty="0"/>
              <a:t>Rotation simple : Rotation gauche</a:t>
            </a:r>
          </a:p>
          <a:p>
            <a:pPr marL="806354" lvl="1" indent="-302383" algn="just">
              <a:lnSpc>
                <a:spcPct val="150000"/>
              </a:lnSpc>
              <a:spcBef>
                <a:spcPts val="661"/>
              </a:spcBef>
              <a:buClr>
                <a:schemeClr val="accent1"/>
              </a:buClr>
              <a:buSzPct val="70000"/>
              <a:buFont typeface="Wingdings" pitchFamily="2" charset="2"/>
              <a:buChar char="Ø"/>
            </a:pPr>
            <a:r>
              <a:rPr lang="fr-FR" sz="2646" b="1" dirty="0"/>
              <a:t> </a:t>
            </a:r>
            <a:r>
              <a:rPr lang="fr-FR" sz="2205" dirty="0"/>
              <a:t>Soit A=(X, R, B) un arbre binaire tel que B=(Y, P, Z). </a:t>
            </a:r>
          </a:p>
          <a:p>
            <a:pPr marL="806354" lvl="1" indent="-302383" algn="just">
              <a:lnSpc>
                <a:spcPct val="150000"/>
              </a:lnSpc>
              <a:spcBef>
                <a:spcPts val="661"/>
              </a:spcBef>
              <a:buClr>
                <a:schemeClr val="accent1"/>
              </a:buClr>
              <a:buSzPct val="70000"/>
              <a:buFont typeface="Wingdings" pitchFamily="2" charset="2"/>
              <a:buChar char="Ø"/>
            </a:pPr>
            <a:r>
              <a:rPr lang="fr-FR" sz="2205" dirty="0"/>
              <a:t>La rotation gauche est l’opération:</a:t>
            </a:r>
          </a:p>
          <a:p>
            <a:pPr marL="806354" lvl="1" indent="-302383" algn="ctr">
              <a:lnSpc>
                <a:spcPct val="150000"/>
              </a:lnSpc>
              <a:spcBef>
                <a:spcPts val="661"/>
              </a:spcBef>
              <a:buClr>
                <a:schemeClr val="accent1"/>
              </a:buClr>
              <a:buSzPct val="70000"/>
            </a:pPr>
            <a:r>
              <a:rPr lang="fr-FR" sz="2205" b="1" dirty="0"/>
              <a:t>( X, R, (Y, P, Z)) → ((X, R, Y), P, Z)</a:t>
            </a:r>
            <a:endParaRPr lang="fr-FR" sz="2646" b="1" dirty="0"/>
          </a:p>
          <a:p>
            <a:pPr marL="302383" indent="-302383" algn="just">
              <a:lnSpc>
                <a:spcPct val="150000"/>
              </a:lnSpc>
              <a:spcBef>
                <a:spcPts val="661"/>
              </a:spcBef>
              <a:buClr>
                <a:schemeClr val="accent1"/>
              </a:buClr>
              <a:buSzPct val="70000"/>
              <a:buFont typeface="Wingdings" pitchFamily="2" charset="2"/>
              <a:buChar char="v"/>
            </a:pPr>
            <a:endParaRPr lang="fr-FR" sz="2646" dirty="0"/>
          </a:p>
        </p:txBody>
      </p:sp>
      <p:grpSp>
        <p:nvGrpSpPr>
          <p:cNvPr id="44" name="Groupe 55"/>
          <p:cNvGrpSpPr/>
          <p:nvPr/>
        </p:nvGrpSpPr>
        <p:grpSpPr>
          <a:xfrm>
            <a:off x="5273600" y="3898815"/>
            <a:ext cx="4052986" cy="2785242"/>
            <a:chOff x="5368074" y="683196"/>
            <a:chExt cx="3273754" cy="2049788"/>
          </a:xfrm>
        </p:grpSpPr>
        <p:sp>
          <p:nvSpPr>
            <p:cNvPr id="45" name="Ellipse 6"/>
            <p:cNvSpPr/>
            <p:nvPr/>
          </p:nvSpPr>
          <p:spPr>
            <a:xfrm>
              <a:off x="6951018" y="683196"/>
              <a:ext cx="622101" cy="3695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84" dirty="0">
                  <a:solidFill>
                    <a:schemeClr val="tx1"/>
                  </a:solidFill>
                  <a:latin typeface="+mj-lt"/>
                  <a:cs typeface="Times New Roman" pitchFamily="18" charset="0"/>
                </a:rPr>
                <a:t>P</a:t>
              </a:r>
            </a:p>
          </p:txBody>
        </p:sp>
        <p:sp>
          <p:nvSpPr>
            <p:cNvPr id="46" name="Ellipse 7"/>
            <p:cNvSpPr/>
            <p:nvPr/>
          </p:nvSpPr>
          <p:spPr>
            <a:xfrm>
              <a:off x="6121548" y="1245771"/>
              <a:ext cx="622101" cy="3830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84" dirty="0">
                  <a:solidFill>
                    <a:schemeClr val="tx1"/>
                  </a:solidFill>
                  <a:latin typeface="+mj-lt"/>
                  <a:cs typeface="Times New Roman" pitchFamily="18" charset="0"/>
                </a:rPr>
                <a:t>R</a:t>
              </a:r>
            </a:p>
          </p:txBody>
        </p:sp>
        <p:sp>
          <p:nvSpPr>
            <p:cNvPr id="47" name="Triangle isocèle 8"/>
            <p:cNvSpPr/>
            <p:nvPr/>
          </p:nvSpPr>
          <p:spPr>
            <a:xfrm rot="10800000" flipH="1" flipV="1">
              <a:off x="5436096" y="1844824"/>
              <a:ext cx="829468" cy="882935"/>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sp>
          <p:nvSpPr>
            <p:cNvPr id="48" name="ZoneTexte 9"/>
            <p:cNvSpPr txBox="1"/>
            <p:nvPr/>
          </p:nvSpPr>
          <p:spPr>
            <a:xfrm flipH="1">
              <a:off x="5368074" y="2290493"/>
              <a:ext cx="900151" cy="442491"/>
            </a:xfrm>
            <a:prstGeom prst="rect">
              <a:avLst/>
            </a:prstGeom>
            <a:noFill/>
          </p:spPr>
          <p:txBody>
            <a:bodyPr wrap="none" rtlCol="0">
              <a:spAutoFit/>
            </a:bodyPr>
            <a:lstStyle/>
            <a:p>
              <a:pPr algn="ctr"/>
              <a:r>
                <a:rPr lang="fr-FR" sz="2205" dirty="0">
                  <a:latin typeface="+mj-lt"/>
                  <a:cs typeface="Times New Roman" pitchFamily="18" charset="0"/>
                </a:rPr>
                <a:t>X</a:t>
              </a:r>
            </a:p>
            <a:p>
              <a:pPr algn="ctr"/>
              <a:r>
                <a:rPr lang="fr-FR" sz="1102" dirty="0">
                  <a:solidFill>
                    <a:prstClr val="black"/>
                  </a:solidFill>
                  <a:cs typeface="Times New Roman" pitchFamily="18" charset="0"/>
                </a:rPr>
                <a:t>(hauteur h/h-1)</a:t>
              </a:r>
              <a:endParaRPr lang="fr-FR" sz="2205" dirty="0">
                <a:latin typeface="+mj-lt"/>
                <a:cs typeface="Times New Roman" pitchFamily="18" charset="0"/>
              </a:endParaRPr>
            </a:p>
          </p:txBody>
        </p:sp>
        <p:cxnSp>
          <p:nvCxnSpPr>
            <p:cNvPr id="49" name="Connecteur droit 10"/>
            <p:cNvCxnSpPr>
              <a:stCxn id="45" idx="2"/>
              <a:endCxn id="46" idx="0"/>
            </p:cNvCxnSpPr>
            <p:nvPr/>
          </p:nvCxnSpPr>
          <p:spPr>
            <a:xfrm flipH="1">
              <a:off x="6432599" y="867966"/>
              <a:ext cx="518419" cy="3778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Connecteur droit 11"/>
            <p:cNvCxnSpPr>
              <a:stCxn id="46" idx="3"/>
            </p:cNvCxnSpPr>
            <p:nvPr/>
          </p:nvCxnSpPr>
          <p:spPr>
            <a:xfrm flipH="1">
              <a:off x="5868145" y="1572707"/>
              <a:ext cx="344508" cy="2721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necteur droit 12"/>
            <p:cNvCxnSpPr>
              <a:stCxn id="45" idx="6"/>
              <a:endCxn id="55" idx="0"/>
            </p:cNvCxnSpPr>
            <p:nvPr/>
          </p:nvCxnSpPr>
          <p:spPr>
            <a:xfrm>
              <a:off x="7573119" y="867966"/>
              <a:ext cx="653975" cy="4728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necteur droit 13"/>
            <p:cNvCxnSpPr>
              <a:stCxn id="46" idx="5"/>
              <a:endCxn id="53" idx="0"/>
            </p:cNvCxnSpPr>
            <p:nvPr/>
          </p:nvCxnSpPr>
          <p:spPr>
            <a:xfrm>
              <a:off x="6652544" y="1572707"/>
              <a:ext cx="206398" cy="2721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riangle isocèle 14"/>
            <p:cNvSpPr/>
            <p:nvPr/>
          </p:nvSpPr>
          <p:spPr>
            <a:xfrm rot="10800000" flipH="1" flipV="1">
              <a:off x="6444208" y="1844824"/>
              <a:ext cx="829468" cy="882935"/>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sp>
          <p:nvSpPr>
            <p:cNvPr id="54" name="ZoneTexte 15"/>
            <p:cNvSpPr txBox="1"/>
            <p:nvPr/>
          </p:nvSpPr>
          <p:spPr>
            <a:xfrm flipH="1">
              <a:off x="6483546" y="2218338"/>
              <a:ext cx="704635" cy="442491"/>
            </a:xfrm>
            <a:prstGeom prst="rect">
              <a:avLst/>
            </a:prstGeom>
            <a:noFill/>
          </p:spPr>
          <p:txBody>
            <a:bodyPr wrap="none" rtlCol="0">
              <a:spAutoFit/>
            </a:bodyPr>
            <a:lstStyle/>
            <a:p>
              <a:pPr algn="ctr"/>
              <a:r>
                <a:rPr lang="fr-FR" sz="2205" dirty="0">
                  <a:latin typeface="+mj-lt"/>
                  <a:cs typeface="Times New Roman" pitchFamily="18" charset="0"/>
                </a:rPr>
                <a:t>Y</a:t>
              </a:r>
            </a:p>
            <a:p>
              <a:pPr algn="ctr"/>
              <a:r>
                <a:rPr lang="fr-FR" sz="1102" dirty="0">
                  <a:solidFill>
                    <a:prstClr val="black"/>
                  </a:solidFill>
                  <a:cs typeface="Times New Roman" pitchFamily="18" charset="0"/>
                </a:rPr>
                <a:t>(hauteur h)</a:t>
              </a:r>
              <a:endParaRPr lang="fr-FR" sz="2205" dirty="0">
                <a:latin typeface="+mj-lt"/>
                <a:cs typeface="Times New Roman" pitchFamily="18" charset="0"/>
              </a:endParaRPr>
            </a:p>
          </p:txBody>
        </p:sp>
        <p:sp>
          <p:nvSpPr>
            <p:cNvPr id="55" name="Triangle isocèle 16"/>
            <p:cNvSpPr/>
            <p:nvPr/>
          </p:nvSpPr>
          <p:spPr>
            <a:xfrm rot="10800000" flipH="1" flipV="1">
              <a:off x="7812360" y="1340768"/>
              <a:ext cx="829468" cy="1386991"/>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sp>
          <p:nvSpPr>
            <p:cNvPr id="56" name="ZoneTexte 17"/>
            <p:cNvSpPr txBox="1"/>
            <p:nvPr/>
          </p:nvSpPr>
          <p:spPr>
            <a:xfrm flipH="1">
              <a:off x="7842162" y="1986523"/>
              <a:ext cx="772262" cy="567306"/>
            </a:xfrm>
            <a:prstGeom prst="rect">
              <a:avLst/>
            </a:prstGeom>
            <a:noFill/>
          </p:spPr>
          <p:txBody>
            <a:bodyPr wrap="square" rtlCol="0">
              <a:spAutoFit/>
            </a:bodyPr>
            <a:lstStyle/>
            <a:p>
              <a:pPr algn="ctr"/>
              <a:r>
                <a:rPr lang="fr-FR" sz="2205" dirty="0">
                  <a:latin typeface="+mj-lt"/>
                  <a:cs typeface="Times New Roman" pitchFamily="18" charset="0"/>
                </a:rPr>
                <a:t>Z</a:t>
              </a:r>
            </a:p>
            <a:p>
              <a:pPr algn="ctr"/>
              <a:r>
                <a:rPr lang="fr-FR" sz="1102" dirty="0">
                  <a:solidFill>
                    <a:prstClr val="black"/>
                  </a:solidFill>
                  <a:cs typeface="Times New Roman" pitchFamily="18" charset="0"/>
                </a:rPr>
                <a:t>(hauteur h+1/h)</a:t>
              </a:r>
              <a:endParaRPr lang="fr-FR" sz="2205" dirty="0">
                <a:latin typeface="+mj-lt"/>
                <a:cs typeface="Times New Roman" pitchFamily="18" charset="0"/>
              </a:endParaRPr>
            </a:p>
          </p:txBody>
        </p:sp>
      </p:grpSp>
      <p:grpSp>
        <p:nvGrpSpPr>
          <p:cNvPr id="57" name="Groupe 61"/>
          <p:cNvGrpSpPr/>
          <p:nvPr/>
        </p:nvGrpSpPr>
        <p:grpSpPr>
          <a:xfrm>
            <a:off x="674661" y="3898815"/>
            <a:ext cx="4122546" cy="3014243"/>
            <a:chOff x="5884898" y="683196"/>
            <a:chExt cx="3329939" cy="2218321"/>
          </a:xfrm>
        </p:grpSpPr>
        <p:sp>
          <p:nvSpPr>
            <p:cNvPr id="58" name="Ellipse 19"/>
            <p:cNvSpPr/>
            <p:nvPr/>
          </p:nvSpPr>
          <p:spPr>
            <a:xfrm>
              <a:off x="6951018" y="683196"/>
              <a:ext cx="622101" cy="36954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84" dirty="0">
                  <a:solidFill>
                    <a:schemeClr val="tx1"/>
                  </a:solidFill>
                  <a:latin typeface="+mj-lt"/>
                  <a:cs typeface="Times New Roman" pitchFamily="18" charset="0"/>
                </a:rPr>
                <a:t>R</a:t>
              </a:r>
            </a:p>
          </p:txBody>
        </p:sp>
        <p:sp>
          <p:nvSpPr>
            <p:cNvPr id="59" name="Ellipse 20"/>
            <p:cNvSpPr/>
            <p:nvPr/>
          </p:nvSpPr>
          <p:spPr>
            <a:xfrm>
              <a:off x="7872452" y="1263265"/>
              <a:ext cx="622101" cy="3830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84" dirty="0">
                  <a:solidFill>
                    <a:schemeClr val="tx1"/>
                  </a:solidFill>
                  <a:latin typeface="+mj-lt"/>
                  <a:cs typeface="Times New Roman" pitchFamily="18" charset="0"/>
                </a:rPr>
                <a:t>P</a:t>
              </a:r>
            </a:p>
          </p:txBody>
        </p:sp>
        <p:sp>
          <p:nvSpPr>
            <p:cNvPr id="60" name="Triangle isocèle 21"/>
            <p:cNvSpPr/>
            <p:nvPr/>
          </p:nvSpPr>
          <p:spPr>
            <a:xfrm rot="10800000" flipH="1" flipV="1">
              <a:off x="5884898" y="1380098"/>
              <a:ext cx="829468" cy="880332"/>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cxnSp>
          <p:nvCxnSpPr>
            <p:cNvPr id="61" name="Connecteur droit 22"/>
            <p:cNvCxnSpPr>
              <a:endCxn id="60" idx="0"/>
            </p:cNvCxnSpPr>
            <p:nvPr/>
          </p:nvCxnSpPr>
          <p:spPr>
            <a:xfrm flipH="1">
              <a:off x="6299633" y="912768"/>
              <a:ext cx="675218" cy="4673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Connecteur droit 23"/>
            <p:cNvCxnSpPr>
              <a:stCxn id="59" idx="3"/>
            </p:cNvCxnSpPr>
            <p:nvPr/>
          </p:nvCxnSpPr>
          <p:spPr>
            <a:xfrm flipH="1">
              <a:off x="7619049" y="1590200"/>
              <a:ext cx="344508" cy="2721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Connecteur droit 24"/>
            <p:cNvCxnSpPr>
              <a:stCxn id="58" idx="6"/>
              <a:endCxn id="59" idx="0"/>
            </p:cNvCxnSpPr>
            <p:nvPr/>
          </p:nvCxnSpPr>
          <p:spPr>
            <a:xfrm>
              <a:off x="7573119" y="867966"/>
              <a:ext cx="610384" cy="395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Connecteur droit 25"/>
            <p:cNvCxnSpPr>
              <a:endCxn id="66" idx="0"/>
            </p:cNvCxnSpPr>
            <p:nvPr/>
          </p:nvCxnSpPr>
          <p:spPr>
            <a:xfrm>
              <a:off x="8449484" y="1555345"/>
              <a:ext cx="350619" cy="292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riangle isocèle 26"/>
            <p:cNvSpPr/>
            <p:nvPr/>
          </p:nvSpPr>
          <p:spPr>
            <a:xfrm rot="10800000" flipH="1" flipV="1">
              <a:off x="7231306" y="1847427"/>
              <a:ext cx="829468" cy="880333"/>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sp>
          <p:nvSpPr>
            <p:cNvPr id="66" name="Triangle isocèle 27"/>
            <p:cNvSpPr/>
            <p:nvPr/>
          </p:nvSpPr>
          <p:spPr>
            <a:xfrm rot="10800000" flipH="1" flipV="1">
              <a:off x="8385369" y="1847426"/>
              <a:ext cx="829468" cy="1054091"/>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grpSp>
      <p:sp>
        <p:nvSpPr>
          <p:cNvPr id="67" name="Arc 66"/>
          <p:cNvSpPr/>
          <p:nvPr/>
        </p:nvSpPr>
        <p:spPr>
          <a:xfrm>
            <a:off x="1547791" y="3740063"/>
            <a:ext cx="1349383" cy="635004"/>
          </a:xfrm>
          <a:prstGeom prst="arc">
            <a:avLst/>
          </a:prstGeom>
          <a:ln>
            <a:headEnd type="triangl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fr-FR" sz="1984">
              <a:latin typeface="+mj-lt"/>
            </a:endParaRPr>
          </a:p>
        </p:txBody>
      </p:sp>
      <p:cxnSp>
        <p:nvCxnSpPr>
          <p:cNvPr id="68" name="Connecteur droit avec flèche 29"/>
          <p:cNvCxnSpPr/>
          <p:nvPr/>
        </p:nvCxnSpPr>
        <p:spPr>
          <a:xfrm flipH="1" flipV="1">
            <a:off x="3135300" y="4216316"/>
            <a:ext cx="476253" cy="31750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9" name="Rectangle 68"/>
          <p:cNvSpPr/>
          <p:nvPr/>
        </p:nvSpPr>
        <p:spPr>
          <a:xfrm>
            <a:off x="2262170" y="4613194"/>
            <a:ext cx="2619391" cy="2460640"/>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latin typeface="+mj-lt"/>
            </a:endParaRPr>
          </a:p>
        </p:txBody>
      </p:sp>
      <p:sp>
        <p:nvSpPr>
          <p:cNvPr id="70" name="ZoneTexte 31"/>
          <p:cNvSpPr txBox="1"/>
          <p:nvPr/>
        </p:nvSpPr>
        <p:spPr>
          <a:xfrm>
            <a:off x="2579672" y="7073834"/>
            <a:ext cx="2159566" cy="39767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fr-FR" sz="1984" dirty="0">
                <a:solidFill>
                  <a:schemeClr val="tx1"/>
                </a:solidFill>
                <a:latin typeface="+mj-lt"/>
                <a:cs typeface="Times New Roman" pitchFamily="18" charset="0"/>
              </a:rPr>
              <a:t>Déséquilibre droit</a:t>
            </a:r>
          </a:p>
        </p:txBody>
      </p:sp>
      <p:sp>
        <p:nvSpPr>
          <p:cNvPr id="72" name="Flèche droite 32"/>
          <p:cNvSpPr/>
          <p:nvPr/>
        </p:nvSpPr>
        <p:spPr>
          <a:xfrm>
            <a:off x="4095346" y="4136941"/>
            <a:ext cx="2047426" cy="194126"/>
          </a:xfrm>
          <a:prstGeom prst="rightArrow">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latin typeface="+mj-lt"/>
            </a:endParaRPr>
          </a:p>
        </p:txBody>
      </p:sp>
      <p:sp>
        <p:nvSpPr>
          <p:cNvPr id="73" name="ZoneTexte 33"/>
          <p:cNvSpPr txBox="1"/>
          <p:nvPr/>
        </p:nvSpPr>
        <p:spPr>
          <a:xfrm flipH="1">
            <a:off x="754036" y="5327573"/>
            <a:ext cx="873130" cy="770852"/>
          </a:xfrm>
          <a:prstGeom prst="rect">
            <a:avLst/>
          </a:prstGeom>
          <a:noFill/>
        </p:spPr>
        <p:txBody>
          <a:bodyPr wrap="square" rtlCol="0">
            <a:spAutoFit/>
          </a:bodyPr>
          <a:lstStyle/>
          <a:p>
            <a:pPr algn="ctr"/>
            <a:r>
              <a:rPr lang="fr-FR" sz="2205" dirty="0">
                <a:latin typeface="+mj-lt"/>
                <a:cs typeface="Times New Roman" pitchFamily="18" charset="0"/>
              </a:rPr>
              <a:t>X</a:t>
            </a:r>
          </a:p>
          <a:p>
            <a:pPr algn="ctr"/>
            <a:r>
              <a:rPr lang="fr-FR" sz="1102" dirty="0">
                <a:latin typeface="+mj-lt"/>
                <a:cs typeface="Times New Roman" pitchFamily="18" charset="0"/>
              </a:rPr>
              <a:t>(hauteur h/h-1)</a:t>
            </a:r>
          </a:p>
        </p:txBody>
      </p:sp>
      <p:sp>
        <p:nvSpPr>
          <p:cNvPr id="74" name="ZoneTexte 34"/>
          <p:cNvSpPr txBox="1"/>
          <p:nvPr/>
        </p:nvSpPr>
        <p:spPr>
          <a:xfrm flipH="1">
            <a:off x="2420921" y="5827263"/>
            <a:ext cx="873130" cy="601255"/>
          </a:xfrm>
          <a:prstGeom prst="rect">
            <a:avLst/>
          </a:prstGeom>
          <a:noFill/>
        </p:spPr>
        <p:txBody>
          <a:bodyPr wrap="square" rtlCol="0">
            <a:spAutoFit/>
          </a:bodyPr>
          <a:lstStyle/>
          <a:p>
            <a:pPr algn="ctr"/>
            <a:r>
              <a:rPr lang="fr-FR" sz="2205" dirty="0">
                <a:latin typeface="+mj-lt"/>
                <a:cs typeface="Times New Roman" pitchFamily="18" charset="0"/>
              </a:rPr>
              <a:t>Y</a:t>
            </a:r>
          </a:p>
          <a:p>
            <a:pPr algn="ctr"/>
            <a:r>
              <a:rPr lang="fr-FR" sz="1102" dirty="0">
                <a:latin typeface="+mj-lt"/>
                <a:cs typeface="Times New Roman" pitchFamily="18" charset="0"/>
              </a:rPr>
              <a:t>(hauteur h)</a:t>
            </a:r>
          </a:p>
        </p:txBody>
      </p:sp>
      <p:sp>
        <p:nvSpPr>
          <p:cNvPr id="75" name="ZoneTexte 35"/>
          <p:cNvSpPr txBox="1"/>
          <p:nvPr/>
        </p:nvSpPr>
        <p:spPr>
          <a:xfrm flipH="1">
            <a:off x="3849680" y="6041952"/>
            <a:ext cx="873130" cy="770852"/>
          </a:xfrm>
          <a:prstGeom prst="rect">
            <a:avLst/>
          </a:prstGeom>
          <a:noFill/>
        </p:spPr>
        <p:txBody>
          <a:bodyPr wrap="square" rtlCol="0">
            <a:spAutoFit/>
          </a:bodyPr>
          <a:lstStyle/>
          <a:p>
            <a:pPr algn="ctr"/>
            <a:r>
              <a:rPr lang="fr-FR" sz="2205" dirty="0">
                <a:latin typeface="+mj-lt"/>
                <a:cs typeface="Times New Roman" pitchFamily="18" charset="0"/>
              </a:rPr>
              <a:t>Z</a:t>
            </a:r>
          </a:p>
          <a:p>
            <a:pPr algn="ctr"/>
            <a:r>
              <a:rPr lang="fr-FR" sz="1102" dirty="0">
                <a:latin typeface="+mj-lt"/>
                <a:cs typeface="Times New Roman" pitchFamily="18" charset="0"/>
              </a:rPr>
              <a:t>(hauteur h+1/h)</a:t>
            </a:r>
          </a:p>
        </p:txBody>
      </p:sp>
      <p:sp>
        <p:nvSpPr>
          <p:cNvPr id="76" name="ZoneTexte 36"/>
          <p:cNvSpPr txBox="1"/>
          <p:nvPr/>
        </p:nvSpPr>
        <p:spPr>
          <a:xfrm>
            <a:off x="3849679" y="4692569"/>
            <a:ext cx="925014" cy="329770"/>
          </a:xfrm>
          <a:prstGeom prst="rect">
            <a:avLst/>
          </a:prstGeom>
          <a:noFill/>
        </p:spPr>
        <p:txBody>
          <a:bodyPr wrap="square" rtlCol="0">
            <a:spAutoFit/>
          </a:bodyPr>
          <a:lstStyle/>
          <a:p>
            <a:r>
              <a:rPr lang="fr-FR" sz="1543" dirty="0">
                <a:solidFill>
                  <a:srgbClr val="FF0000"/>
                </a:solidFill>
                <a:latin typeface="+mj-lt"/>
                <a:cs typeface="Times New Roman" pitchFamily="18" charset="0"/>
              </a:rPr>
              <a:t>-1 ou 0</a:t>
            </a:r>
          </a:p>
        </p:txBody>
      </p:sp>
      <p:sp>
        <p:nvSpPr>
          <p:cNvPr id="77" name="ZoneTexte 37"/>
          <p:cNvSpPr txBox="1"/>
          <p:nvPr/>
        </p:nvSpPr>
        <p:spPr>
          <a:xfrm>
            <a:off x="1627166" y="3660688"/>
            <a:ext cx="413835" cy="329770"/>
          </a:xfrm>
          <a:prstGeom prst="rect">
            <a:avLst/>
          </a:prstGeom>
          <a:noFill/>
        </p:spPr>
        <p:txBody>
          <a:bodyPr wrap="square" rtlCol="0">
            <a:spAutoFit/>
          </a:bodyPr>
          <a:lstStyle/>
          <a:p>
            <a:r>
              <a:rPr lang="fr-FR" sz="1543" dirty="0">
                <a:solidFill>
                  <a:srgbClr val="FF0000"/>
                </a:solidFill>
                <a:latin typeface="+mj-lt"/>
                <a:cs typeface="Times New Roman" pitchFamily="18" charset="0"/>
              </a:rPr>
              <a:t>-2</a:t>
            </a:r>
          </a:p>
        </p:txBody>
      </p:sp>
      <p:sp>
        <p:nvSpPr>
          <p:cNvPr id="78" name="ZoneTexte 38"/>
          <p:cNvSpPr txBox="1"/>
          <p:nvPr/>
        </p:nvSpPr>
        <p:spPr>
          <a:xfrm>
            <a:off x="5316918" y="4692569"/>
            <a:ext cx="914026" cy="329770"/>
          </a:xfrm>
          <a:prstGeom prst="rect">
            <a:avLst/>
          </a:prstGeom>
          <a:noFill/>
        </p:spPr>
        <p:txBody>
          <a:bodyPr wrap="square" rtlCol="0">
            <a:spAutoFit/>
          </a:bodyPr>
          <a:lstStyle/>
          <a:p>
            <a:r>
              <a:rPr lang="fr-FR" sz="1543" dirty="0">
                <a:solidFill>
                  <a:srgbClr val="0070C0"/>
                </a:solidFill>
                <a:latin typeface="+mj-lt"/>
                <a:cs typeface="Times New Roman" pitchFamily="18" charset="0"/>
              </a:rPr>
              <a:t>0 ou -1</a:t>
            </a:r>
          </a:p>
        </p:txBody>
      </p:sp>
      <p:sp>
        <p:nvSpPr>
          <p:cNvPr id="79" name="ZoneTexte 39"/>
          <p:cNvSpPr txBox="1"/>
          <p:nvPr/>
        </p:nvSpPr>
        <p:spPr>
          <a:xfrm>
            <a:off x="7897829" y="3740064"/>
            <a:ext cx="875845" cy="329770"/>
          </a:xfrm>
          <a:prstGeom prst="rect">
            <a:avLst/>
          </a:prstGeom>
          <a:noFill/>
        </p:spPr>
        <p:txBody>
          <a:bodyPr wrap="square" rtlCol="0">
            <a:spAutoFit/>
          </a:bodyPr>
          <a:lstStyle/>
          <a:p>
            <a:r>
              <a:rPr lang="fr-FR" sz="1543" dirty="0">
                <a:solidFill>
                  <a:srgbClr val="0070C0"/>
                </a:solidFill>
                <a:latin typeface="+mj-lt"/>
                <a:cs typeface="Times New Roman" pitchFamily="18" charset="0"/>
              </a:rPr>
              <a:t>0 ou +1</a:t>
            </a:r>
          </a:p>
        </p:txBody>
      </p:sp>
      <p:sp>
        <p:nvSpPr>
          <p:cNvPr id="80" name="TextBox 79"/>
          <p:cNvSpPr txBox="1"/>
          <p:nvPr/>
        </p:nvSpPr>
        <p:spPr>
          <a:xfrm>
            <a:off x="4095346" y="3687706"/>
            <a:ext cx="2032929" cy="397673"/>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sz="1984" dirty="0"/>
              <a:t>Rotation gauche</a:t>
            </a:r>
          </a:p>
        </p:txBody>
      </p:sp>
    </p:spTree>
    <p:extLst>
      <p:ext uri="{BB962C8B-B14F-4D97-AF65-F5344CB8AC3E}">
        <p14:creationId xmlns:p14="http://schemas.microsoft.com/office/powerpoint/2010/main" val="2428344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checkerboard(across)">
                                      <p:cBhvr>
                                        <p:cTn id="7" dur="500"/>
                                        <p:tgtEl>
                                          <p:spTgt spid="7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checkerboard(across)">
                                      <p:cBhvr>
                                        <p:cTn id="10" dur="500"/>
                                        <p:tgtEl>
                                          <p:spTgt spid="77"/>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checkerboard(across)">
                                      <p:cBhvr>
                                        <p:cTn id="15" dur="500"/>
                                        <p:tgtEl>
                                          <p:spTgt spid="69"/>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checkerboard(across)">
                                      <p:cBhvr>
                                        <p:cTn id="18" dur="500"/>
                                        <p:tgtEl>
                                          <p:spTgt spid="70"/>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checkerboard(across)">
                                      <p:cBhvr>
                                        <p:cTn id="23" dur="500"/>
                                        <p:tgtEl>
                                          <p:spTgt spid="68"/>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checkerboard(across)">
                                      <p:cBhvr>
                                        <p:cTn id="26" dur="500"/>
                                        <p:tgtEl>
                                          <p:spTgt spid="67"/>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box(in)">
                                      <p:cBhvr>
                                        <p:cTn id="29" dur="500"/>
                                        <p:tgtEl>
                                          <p:spTgt spid="72"/>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8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checkerboard(across)">
                                      <p:cBhvr>
                                        <p:cTn id="36" dur="500"/>
                                        <p:tgtEl>
                                          <p:spTgt spid="44"/>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78"/>
                                        </p:tgtEl>
                                        <p:attrNameLst>
                                          <p:attrName>style.visibility</p:attrName>
                                        </p:attrNameLst>
                                      </p:cBhvr>
                                      <p:to>
                                        <p:strVal val="visible"/>
                                      </p:to>
                                    </p:set>
                                    <p:animEffect transition="in" filter="checkerboard(across)">
                                      <p:cBhvr>
                                        <p:cTn id="39" dur="500"/>
                                        <p:tgtEl>
                                          <p:spTgt spid="78"/>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79"/>
                                        </p:tgtEl>
                                        <p:attrNameLst>
                                          <p:attrName>style.visibility</p:attrName>
                                        </p:attrNameLst>
                                      </p:cBhvr>
                                      <p:to>
                                        <p:strVal val="visible"/>
                                      </p:to>
                                    </p:set>
                                    <p:animEffect transition="in" filter="checkerboard(across)">
                                      <p:cBhvr>
                                        <p:cTn id="42"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9" grpId="0" animBg="1"/>
      <p:bldP spid="70" grpId="0" animBg="1"/>
      <p:bldP spid="72" grpId="0" animBg="1"/>
      <p:bldP spid="76" grpId="0"/>
      <p:bldP spid="77" grpId="0"/>
      <p:bldP spid="78" grpId="0"/>
      <p:bldP spid="79" grpId="0"/>
      <p:bldP spid="8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12</a:t>
            </a:fld>
            <a:endParaRPr lang="fr-BE"/>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latin typeface="+mj-lt"/>
                <a:ea typeface="+mj-ea"/>
                <a:cs typeface="+mj-cs"/>
              </a:rPr>
              <a:t>Techniques d’équilibrage</a:t>
            </a:r>
            <a:endParaRPr lang="fr-FR" sz="3086" cap="small" dirty="0">
              <a:solidFill>
                <a:schemeClr val="tx2"/>
              </a:solidFill>
              <a:latin typeface="+mj-lt"/>
              <a:ea typeface="+mj-ea"/>
              <a:cs typeface="+mj-cs"/>
            </a:endParaRPr>
          </a:p>
        </p:txBody>
      </p:sp>
      <p:sp>
        <p:nvSpPr>
          <p:cNvPr id="11" name="Espace réservé du contenu 2"/>
          <p:cNvSpPr txBox="1">
            <a:spLocks/>
          </p:cNvSpPr>
          <p:nvPr/>
        </p:nvSpPr>
        <p:spPr>
          <a:xfrm>
            <a:off x="529" y="3144833"/>
            <a:ext cx="9525058" cy="1984387"/>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endParaRPr lang="fr-FR" sz="2646" dirty="0"/>
          </a:p>
        </p:txBody>
      </p:sp>
      <p:sp>
        <p:nvSpPr>
          <p:cNvPr id="71" name="Espace réservé du contenu 2"/>
          <p:cNvSpPr txBox="1">
            <a:spLocks/>
          </p:cNvSpPr>
          <p:nvPr/>
        </p:nvSpPr>
        <p:spPr>
          <a:xfrm>
            <a:off x="119032" y="866192"/>
            <a:ext cx="9525058" cy="6693483"/>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r>
              <a:rPr lang="fr-FR" sz="2646" dirty="0"/>
              <a:t> </a:t>
            </a:r>
            <a:r>
              <a:rPr lang="fr-FR" sz="2646" b="1" dirty="0"/>
              <a:t>Rotation double : double rotation gauche-droite</a:t>
            </a:r>
          </a:p>
          <a:p>
            <a:pPr marL="806354" lvl="1" indent="-302383" algn="just">
              <a:lnSpc>
                <a:spcPct val="150000"/>
              </a:lnSpc>
              <a:spcBef>
                <a:spcPts val="661"/>
              </a:spcBef>
              <a:buClr>
                <a:schemeClr val="accent1"/>
              </a:buClr>
              <a:buSzPct val="70000"/>
              <a:buFont typeface="Wingdings" pitchFamily="2" charset="2"/>
              <a:buChar char="Ø"/>
            </a:pPr>
            <a:r>
              <a:rPr lang="fr-FR" sz="2646" b="1" dirty="0"/>
              <a:t> </a:t>
            </a:r>
            <a:r>
              <a:rPr lang="fr-FR" sz="2205" dirty="0"/>
              <a:t>C’est une rotation gauche sur le sous arbre-gauche du nœud R suivie d’une rotation droite sur le nœud R</a:t>
            </a:r>
          </a:p>
          <a:p>
            <a:pPr marL="302383" indent="-302383" algn="just">
              <a:lnSpc>
                <a:spcPct val="150000"/>
              </a:lnSpc>
              <a:spcBef>
                <a:spcPts val="661"/>
              </a:spcBef>
              <a:buClr>
                <a:schemeClr val="accent1"/>
              </a:buClr>
              <a:buSzPct val="70000"/>
              <a:buFont typeface="Wingdings" pitchFamily="2" charset="2"/>
              <a:buChar char="v"/>
            </a:pPr>
            <a:endParaRPr lang="fr-FR" sz="2646" dirty="0"/>
          </a:p>
        </p:txBody>
      </p:sp>
      <p:sp>
        <p:nvSpPr>
          <p:cNvPr id="42" name="Arc 41"/>
          <p:cNvSpPr/>
          <p:nvPr/>
        </p:nvSpPr>
        <p:spPr>
          <a:xfrm>
            <a:off x="277783" y="3843751"/>
            <a:ext cx="1349383" cy="635004"/>
          </a:xfrm>
          <a:prstGeom prst="arc">
            <a:avLst/>
          </a:prstGeom>
          <a:ln>
            <a:headEnd type="triangl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fr-FR" sz="1984">
              <a:latin typeface="+mj-lt"/>
            </a:endParaRPr>
          </a:p>
        </p:txBody>
      </p:sp>
      <p:cxnSp>
        <p:nvCxnSpPr>
          <p:cNvPr id="43" name="Connecteur droit avec flèche 6"/>
          <p:cNvCxnSpPr/>
          <p:nvPr/>
        </p:nvCxnSpPr>
        <p:spPr>
          <a:xfrm flipH="1" flipV="1">
            <a:off x="1706542" y="4320004"/>
            <a:ext cx="158751" cy="31750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nvGrpSpPr>
          <p:cNvPr id="44" name="Groupe 84"/>
          <p:cNvGrpSpPr/>
          <p:nvPr/>
        </p:nvGrpSpPr>
        <p:grpSpPr>
          <a:xfrm>
            <a:off x="277783" y="3208747"/>
            <a:ext cx="2701962" cy="3413146"/>
            <a:chOff x="971600" y="2924944"/>
            <a:chExt cx="1740825" cy="2520280"/>
          </a:xfrm>
        </p:grpSpPr>
        <p:sp>
          <p:nvSpPr>
            <p:cNvPr id="57" name="Triangle isocèle 8"/>
            <p:cNvSpPr/>
            <p:nvPr/>
          </p:nvSpPr>
          <p:spPr>
            <a:xfrm rot="10800000" flipH="1" flipV="1">
              <a:off x="1331640" y="4725144"/>
              <a:ext cx="360040" cy="720080"/>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sp>
          <p:nvSpPr>
            <p:cNvPr id="81" name="Triangle isocèle 9"/>
            <p:cNvSpPr/>
            <p:nvPr/>
          </p:nvSpPr>
          <p:spPr>
            <a:xfrm rot="10800000" flipH="1" flipV="1">
              <a:off x="971600" y="4149080"/>
              <a:ext cx="360040" cy="885865"/>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sp>
          <p:nvSpPr>
            <p:cNvPr id="82" name="Ellipse 10"/>
            <p:cNvSpPr/>
            <p:nvPr/>
          </p:nvSpPr>
          <p:spPr>
            <a:xfrm>
              <a:off x="1196743" y="3501008"/>
              <a:ext cx="551555" cy="311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84" dirty="0">
                  <a:solidFill>
                    <a:schemeClr val="tx1"/>
                  </a:solidFill>
                  <a:latin typeface="+mj-lt"/>
                  <a:cs typeface="Times New Roman" pitchFamily="18" charset="0"/>
                </a:rPr>
                <a:t>P</a:t>
              </a:r>
            </a:p>
          </p:txBody>
        </p:sp>
        <p:sp>
          <p:nvSpPr>
            <p:cNvPr id="83" name="Ellipse 11"/>
            <p:cNvSpPr/>
            <p:nvPr/>
          </p:nvSpPr>
          <p:spPr>
            <a:xfrm>
              <a:off x="1475657" y="4149080"/>
              <a:ext cx="551556" cy="3229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84" dirty="0">
                  <a:solidFill>
                    <a:schemeClr val="tx1"/>
                  </a:solidFill>
                  <a:latin typeface="+mj-lt"/>
                  <a:cs typeface="Times New Roman" pitchFamily="18" charset="0"/>
                </a:rPr>
                <a:t>Q</a:t>
              </a:r>
            </a:p>
          </p:txBody>
        </p:sp>
        <p:cxnSp>
          <p:nvCxnSpPr>
            <p:cNvPr id="84" name="Connecteur droit 12"/>
            <p:cNvCxnSpPr>
              <a:endCxn id="81" idx="0"/>
            </p:cNvCxnSpPr>
            <p:nvPr/>
          </p:nvCxnSpPr>
          <p:spPr>
            <a:xfrm flipH="1">
              <a:off x="1151620" y="3789040"/>
              <a:ext cx="202605" cy="3600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Connecteur droit 13"/>
            <p:cNvCxnSpPr>
              <a:endCxn id="57" idx="0"/>
            </p:cNvCxnSpPr>
            <p:nvPr/>
          </p:nvCxnSpPr>
          <p:spPr>
            <a:xfrm flipH="1">
              <a:off x="1511660" y="4437112"/>
              <a:ext cx="116778"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Connecteur droit 14"/>
            <p:cNvCxnSpPr/>
            <p:nvPr/>
          </p:nvCxnSpPr>
          <p:spPr>
            <a:xfrm>
              <a:off x="1619672" y="3789040"/>
              <a:ext cx="131763"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Connecteur droit 15"/>
            <p:cNvCxnSpPr>
              <a:endCxn id="89" idx="0"/>
            </p:cNvCxnSpPr>
            <p:nvPr/>
          </p:nvCxnSpPr>
          <p:spPr>
            <a:xfrm>
              <a:off x="1907704" y="4437112"/>
              <a:ext cx="18002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Ellipse 16"/>
            <p:cNvSpPr/>
            <p:nvPr/>
          </p:nvSpPr>
          <p:spPr>
            <a:xfrm>
              <a:off x="1835696" y="2924944"/>
              <a:ext cx="551556" cy="311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84" dirty="0">
                  <a:solidFill>
                    <a:schemeClr val="tx1"/>
                  </a:solidFill>
                  <a:latin typeface="+mj-lt"/>
                  <a:cs typeface="Times New Roman" pitchFamily="18" charset="0"/>
                </a:rPr>
                <a:t>R</a:t>
              </a:r>
            </a:p>
          </p:txBody>
        </p:sp>
        <p:sp>
          <p:nvSpPr>
            <p:cNvPr id="89" name="Triangle isocèle 17"/>
            <p:cNvSpPr/>
            <p:nvPr/>
          </p:nvSpPr>
          <p:spPr>
            <a:xfrm rot="10800000" flipH="1" flipV="1">
              <a:off x="1907704" y="4725144"/>
              <a:ext cx="360040" cy="720080"/>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cxnSp>
          <p:nvCxnSpPr>
            <p:cNvPr id="90" name="Connecteur droit 18"/>
            <p:cNvCxnSpPr>
              <a:stCxn id="88" idx="3"/>
              <a:endCxn id="82" idx="7"/>
            </p:cNvCxnSpPr>
            <p:nvPr/>
          </p:nvCxnSpPr>
          <p:spPr>
            <a:xfrm flipH="1">
              <a:off x="1667525" y="3190892"/>
              <a:ext cx="248945" cy="355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Connecteur droit 19"/>
            <p:cNvCxnSpPr>
              <a:stCxn id="88" idx="5"/>
              <a:endCxn id="92" idx="0"/>
            </p:cNvCxnSpPr>
            <p:nvPr/>
          </p:nvCxnSpPr>
          <p:spPr>
            <a:xfrm>
              <a:off x="2306479" y="3190892"/>
              <a:ext cx="225926" cy="437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riangle isocèle 20"/>
            <p:cNvSpPr/>
            <p:nvPr/>
          </p:nvSpPr>
          <p:spPr>
            <a:xfrm rot="10800000" flipH="1" flipV="1">
              <a:off x="2352385" y="3628278"/>
              <a:ext cx="360040" cy="996390"/>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sp>
          <p:nvSpPr>
            <p:cNvPr id="93" name="ZoneTexte 21"/>
            <p:cNvSpPr txBox="1"/>
            <p:nvPr/>
          </p:nvSpPr>
          <p:spPr>
            <a:xfrm flipH="1">
              <a:off x="2403525" y="4038556"/>
              <a:ext cx="255701" cy="418875"/>
            </a:xfrm>
            <a:prstGeom prst="rect">
              <a:avLst/>
            </a:prstGeom>
            <a:noFill/>
          </p:spPr>
          <p:txBody>
            <a:bodyPr wrap="square" rtlCol="0">
              <a:spAutoFit/>
            </a:bodyPr>
            <a:lstStyle/>
            <a:p>
              <a:r>
                <a:rPr lang="fr-FR" sz="1984" dirty="0">
                  <a:latin typeface="+mj-lt"/>
                  <a:cs typeface="Times New Roman" pitchFamily="18" charset="0"/>
                </a:rPr>
                <a:t>D</a:t>
              </a:r>
              <a:r>
                <a:rPr lang="fr-FR" sz="1102" dirty="0">
                  <a:latin typeface="+mj-lt"/>
                  <a:cs typeface="Times New Roman" pitchFamily="18" charset="0"/>
                </a:rPr>
                <a:t>(h)</a:t>
              </a:r>
            </a:p>
          </p:txBody>
        </p:sp>
      </p:grpSp>
      <p:sp>
        <p:nvSpPr>
          <p:cNvPr id="94" name="ZoneTexte 22"/>
          <p:cNvSpPr txBox="1"/>
          <p:nvPr/>
        </p:nvSpPr>
        <p:spPr>
          <a:xfrm flipH="1">
            <a:off x="1785917" y="6063505"/>
            <a:ext cx="396877" cy="397673"/>
          </a:xfrm>
          <a:prstGeom prst="rect">
            <a:avLst/>
          </a:prstGeom>
          <a:noFill/>
        </p:spPr>
        <p:txBody>
          <a:bodyPr wrap="square" rtlCol="0">
            <a:spAutoFit/>
          </a:bodyPr>
          <a:lstStyle/>
          <a:p>
            <a:r>
              <a:rPr lang="fr-FR" sz="1984" dirty="0">
                <a:latin typeface="+mj-lt"/>
                <a:cs typeface="Times New Roman" pitchFamily="18" charset="0"/>
              </a:rPr>
              <a:t>C </a:t>
            </a:r>
            <a:endParaRPr lang="fr-FR" sz="1102" dirty="0">
              <a:latin typeface="+mj-lt"/>
              <a:cs typeface="Times New Roman" pitchFamily="18" charset="0"/>
            </a:endParaRPr>
          </a:p>
        </p:txBody>
      </p:sp>
      <p:sp>
        <p:nvSpPr>
          <p:cNvPr id="95" name="ZoneTexte 23"/>
          <p:cNvSpPr txBox="1"/>
          <p:nvPr/>
        </p:nvSpPr>
        <p:spPr>
          <a:xfrm flipH="1">
            <a:off x="912787" y="6066265"/>
            <a:ext cx="396877" cy="397673"/>
          </a:xfrm>
          <a:prstGeom prst="rect">
            <a:avLst/>
          </a:prstGeom>
          <a:noFill/>
        </p:spPr>
        <p:txBody>
          <a:bodyPr wrap="square" rtlCol="0">
            <a:spAutoFit/>
          </a:bodyPr>
          <a:lstStyle/>
          <a:p>
            <a:r>
              <a:rPr lang="fr-FR" sz="1984" dirty="0">
                <a:latin typeface="+mj-lt"/>
                <a:cs typeface="Times New Roman" pitchFamily="18" charset="0"/>
              </a:rPr>
              <a:t>B </a:t>
            </a:r>
            <a:endParaRPr lang="fr-FR" sz="1102" dirty="0">
              <a:latin typeface="+mj-lt"/>
              <a:cs typeface="Times New Roman" pitchFamily="18" charset="0"/>
            </a:endParaRPr>
          </a:p>
        </p:txBody>
      </p:sp>
      <p:sp>
        <p:nvSpPr>
          <p:cNvPr id="96" name="ZoneTexte 24"/>
          <p:cNvSpPr txBox="1"/>
          <p:nvPr/>
        </p:nvSpPr>
        <p:spPr>
          <a:xfrm flipH="1">
            <a:off x="357159" y="5272511"/>
            <a:ext cx="396877" cy="567271"/>
          </a:xfrm>
          <a:prstGeom prst="rect">
            <a:avLst/>
          </a:prstGeom>
          <a:noFill/>
        </p:spPr>
        <p:txBody>
          <a:bodyPr wrap="square" rtlCol="0">
            <a:spAutoFit/>
          </a:bodyPr>
          <a:lstStyle/>
          <a:p>
            <a:r>
              <a:rPr lang="fr-FR" sz="1984" dirty="0">
                <a:latin typeface="+mj-lt"/>
                <a:cs typeface="Times New Roman" pitchFamily="18" charset="0"/>
              </a:rPr>
              <a:t>A </a:t>
            </a:r>
            <a:r>
              <a:rPr lang="fr-FR" sz="1102" dirty="0">
                <a:latin typeface="+mj-lt"/>
                <a:cs typeface="Times New Roman" pitchFamily="18" charset="0"/>
              </a:rPr>
              <a:t>(h)</a:t>
            </a:r>
          </a:p>
        </p:txBody>
      </p:sp>
      <p:sp>
        <p:nvSpPr>
          <p:cNvPr id="97" name="Flèche droite 25"/>
          <p:cNvSpPr/>
          <p:nvPr/>
        </p:nvSpPr>
        <p:spPr>
          <a:xfrm>
            <a:off x="2914138" y="3367499"/>
            <a:ext cx="1591280" cy="176097"/>
          </a:xfrm>
          <a:prstGeom prst="rightArrow">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latin typeface="+mj-lt"/>
            </a:endParaRPr>
          </a:p>
        </p:txBody>
      </p:sp>
      <p:sp>
        <p:nvSpPr>
          <p:cNvPr id="98" name="Flèche droite 26"/>
          <p:cNvSpPr/>
          <p:nvPr/>
        </p:nvSpPr>
        <p:spPr>
          <a:xfrm>
            <a:off x="6072193" y="3367499"/>
            <a:ext cx="1566775" cy="254844"/>
          </a:xfrm>
          <a:prstGeom prst="rightArrow">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latin typeface="+mj-lt"/>
            </a:endParaRPr>
          </a:p>
        </p:txBody>
      </p:sp>
      <p:grpSp>
        <p:nvGrpSpPr>
          <p:cNvPr id="99" name="Groupe 116"/>
          <p:cNvGrpSpPr/>
          <p:nvPr/>
        </p:nvGrpSpPr>
        <p:grpSpPr>
          <a:xfrm>
            <a:off x="3055925" y="3288123"/>
            <a:ext cx="3165595" cy="3277074"/>
            <a:chOff x="2771800" y="2852936"/>
            <a:chExt cx="2871770" cy="2972902"/>
          </a:xfrm>
        </p:grpSpPr>
        <p:sp>
          <p:nvSpPr>
            <p:cNvPr id="100" name="Triangle isocèle 28"/>
            <p:cNvSpPr/>
            <p:nvPr/>
          </p:nvSpPr>
          <p:spPr>
            <a:xfrm rot="10800000" flipH="1" flipV="1">
              <a:off x="3419872" y="4941168"/>
              <a:ext cx="506955" cy="884670"/>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sp>
          <p:nvSpPr>
            <p:cNvPr id="101" name="Triangle isocèle 29"/>
            <p:cNvSpPr/>
            <p:nvPr/>
          </p:nvSpPr>
          <p:spPr>
            <a:xfrm rot="10800000" flipH="1" flipV="1">
              <a:off x="2771800" y="4941168"/>
              <a:ext cx="506955" cy="884670"/>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sp>
          <p:nvSpPr>
            <p:cNvPr id="102" name="Ellipse 30"/>
            <p:cNvSpPr/>
            <p:nvPr/>
          </p:nvSpPr>
          <p:spPr>
            <a:xfrm>
              <a:off x="3448853" y="3560672"/>
              <a:ext cx="776618" cy="382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84" dirty="0">
                  <a:solidFill>
                    <a:schemeClr val="tx1"/>
                  </a:solidFill>
                  <a:latin typeface="+mj-lt"/>
                  <a:cs typeface="Times New Roman" pitchFamily="18" charset="0"/>
                </a:rPr>
                <a:t>Q</a:t>
              </a:r>
            </a:p>
          </p:txBody>
        </p:sp>
        <p:sp>
          <p:nvSpPr>
            <p:cNvPr id="103" name="Ellipse 31"/>
            <p:cNvSpPr/>
            <p:nvPr/>
          </p:nvSpPr>
          <p:spPr>
            <a:xfrm>
              <a:off x="2987824" y="4293096"/>
              <a:ext cx="776619" cy="3967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84" dirty="0">
                  <a:solidFill>
                    <a:schemeClr val="tx1"/>
                  </a:solidFill>
                  <a:latin typeface="+mj-lt"/>
                  <a:cs typeface="Times New Roman" pitchFamily="18" charset="0"/>
                </a:rPr>
                <a:t>P</a:t>
              </a:r>
            </a:p>
          </p:txBody>
        </p:sp>
        <p:cxnSp>
          <p:nvCxnSpPr>
            <p:cNvPr id="104" name="Connecteur droit 32"/>
            <p:cNvCxnSpPr>
              <a:endCxn id="101" idx="0"/>
            </p:cNvCxnSpPr>
            <p:nvPr/>
          </p:nvCxnSpPr>
          <p:spPr>
            <a:xfrm flipH="1">
              <a:off x="3025278" y="4653136"/>
              <a:ext cx="175816"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Connecteur droit 33"/>
            <p:cNvCxnSpPr/>
            <p:nvPr/>
          </p:nvCxnSpPr>
          <p:spPr>
            <a:xfrm flipH="1">
              <a:off x="3491880" y="3933056"/>
              <a:ext cx="164429" cy="353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Connecteur droit 34"/>
            <p:cNvCxnSpPr/>
            <p:nvPr/>
          </p:nvCxnSpPr>
          <p:spPr>
            <a:xfrm>
              <a:off x="4044359" y="3914540"/>
              <a:ext cx="185529" cy="442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Connecteur droit 35"/>
            <p:cNvCxnSpPr>
              <a:endCxn id="100" idx="0"/>
            </p:cNvCxnSpPr>
            <p:nvPr/>
          </p:nvCxnSpPr>
          <p:spPr>
            <a:xfrm>
              <a:off x="3491880" y="4653136"/>
              <a:ext cx="18147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Ellipse 36"/>
            <p:cNvSpPr/>
            <p:nvPr/>
          </p:nvSpPr>
          <p:spPr>
            <a:xfrm>
              <a:off x="4348532" y="2852936"/>
              <a:ext cx="776619" cy="382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84" dirty="0">
                  <a:solidFill>
                    <a:schemeClr val="tx1"/>
                  </a:solidFill>
                  <a:latin typeface="+mj-lt"/>
                  <a:cs typeface="Times New Roman" pitchFamily="18" charset="0"/>
                </a:rPr>
                <a:t>R</a:t>
              </a:r>
            </a:p>
          </p:txBody>
        </p:sp>
        <p:sp>
          <p:nvSpPr>
            <p:cNvPr id="109" name="Triangle isocèle 37"/>
            <p:cNvSpPr/>
            <p:nvPr/>
          </p:nvSpPr>
          <p:spPr>
            <a:xfrm rot="10800000" flipH="1" flipV="1">
              <a:off x="3995936" y="4365104"/>
              <a:ext cx="506955" cy="1080120"/>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cxnSp>
          <p:nvCxnSpPr>
            <p:cNvPr id="110" name="Connecteur droit 38"/>
            <p:cNvCxnSpPr>
              <a:stCxn id="108" idx="3"/>
              <a:endCxn id="102" idx="7"/>
            </p:cNvCxnSpPr>
            <p:nvPr/>
          </p:nvCxnSpPr>
          <p:spPr>
            <a:xfrm flipH="1">
              <a:off x="4111738" y="3179672"/>
              <a:ext cx="350527" cy="4370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Connecteur droit 39"/>
            <p:cNvCxnSpPr>
              <a:stCxn id="108" idx="5"/>
              <a:endCxn id="112" idx="0"/>
            </p:cNvCxnSpPr>
            <p:nvPr/>
          </p:nvCxnSpPr>
          <p:spPr>
            <a:xfrm>
              <a:off x="5011418" y="3179672"/>
              <a:ext cx="318116" cy="537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Triangle isocèle 40"/>
            <p:cNvSpPr/>
            <p:nvPr/>
          </p:nvSpPr>
          <p:spPr>
            <a:xfrm rot="10800000" flipH="1" flipV="1">
              <a:off x="5076056" y="3717032"/>
              <a:ext cx="506955" cy="1152128"/>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sp>
          <p:nvSpPr>
            <p:cNvPr id="113" name="ZoneTexte 41"/>
            <p:cNvSpPr txBox="1"/>
            <p:nvPr/>
          </p:nvSpPr>
          <p:spPr>
            <a:xfrm flipH="1">
              <a:off x="5148064" y="4221088"/>
              <a:ext cx="495506" cy="514618"/>
            </a:xfrm>
            <a:prstGeom prst="rect">
              <a:avLst/>
            </a:prstGeom>
            <a:noFill/>
          </p:spPr>
          <p:txBody>
            <a:bodyPr wrap="square" rtlCol="0">
              <a:spAutoFit/>
            </a:bodyPr>
            <a:lstStyle/>
            <a:p>
              <a:r>
                <a:rPr lang="fr-FR" sz="1984" dirty="0">
                  <a:latin typeface="+mj-lt"/>
                  <a:cs typeface="Times New Roman" pitchFamily="18" charset="0"/>
                </a:rPr>
                <a:t>D</a:t>
              </a:r>
            </a:p>
            <a:p>
              <a:r>
                <a:rPr lang="fr-FR" sz="1102" dirty="0">
                  <a:solidFill>
                    <a:prstClr val="black"/>
                  </a:solidFill>
                  <a:cs typeface="Times New Roman" pitchFamily="18" charset="0"/>
                </a:rPr>
                <a:t>(h)</a:t>
              </a:r>
              <a:endParaRPr lang="fr-FR" sz="1984" dirty="0">
                <a:latin typeface="+mj-lt"/>
                <a:cs typeface="Times New Roman" pitchFamily="18" charset="0"/>
              </a:endParaRPr>
            </a:p>
          </p:txBody>
        </p:sp>
        <p:sp>
          <p:nvSpPr>
            <p:cNvPr id="114" name="ZoneTexte 42"/>
            <p:cNvSpPr txBox="1"/>
            <p:nvPr/>
          </p:nvSpPr>
          <p:spPr>
            <a:xfrm flipH="1">
              <a:off x="4067944" y="4799208"/>
              <a:ext cx="361180" cy="360762"/>
            </a:xfrm>
            <a:prstGeom prst="rect">
              <a:avLst/>
            </a:prstGeom>
            <a:noFill/>
          </p:spPr>
          <p:txBody>
            <a:bodyPr wrap="square" rtlCol="0">
              <a:spAutoFit/>
            </a:bodyPr>
            <a:lstStyle/>
            <a:p>
              <a:r>
                <a:rPr lang="fr-FR" sz="1984" dirty="0">
                  <a:latin typeface="+mj-lt"/>
                  <a:cs typeface="Times New Roman" pitchFamily="18" charset="0"/>
                </a:rPr>
                <a:t>C</a:t>
              </a:r>
            </a:p>
          </p:txBody>
        </p:sp>
        <p:sp>
          <p:nvSpPr>
            <p:cNvPr id="115" name="ZoneTexte 43"/>
            <p:cNvSpPr txBox="1"/>
            <p:nvPr/>
          </p:nvSpPr>
          <p:spPr>
            <a:xfrm flipH="1">
              <a:off x="3500430" y="5276120"/>
              <a:ext cx="508616" cy="360762"/>
            </a:xfrm>
            <a:prstGeom prst="rect">
              <a:avLst/>
            </a:prstGeom>
            <a:noFill/>
          </p:spPr>
          <p:txBody>
            <a:bodyPr wrap="square" rtlCol="0">
              <a:spAutoFit/>
            </a:bodyPr>
            <a:lstStyle/>
            <a:p>
              <a:r>
                <a:rPr lang="fr-FR" sz="1984" dirty="0">
                  <a:latin typeface="+mj-lt"/>
                  <a:cs typeface="Times New Roman" pitchFamily="18" charset="0"/>
                </a:rPr>
                <a:t>B</a:t>
              </a:r>
            </a:p>
          </p:txBody>
        </p:sp>
        <p:sp>
          <p:nvSpPr>
            <p:cNvPr id="116" name="ZoneTexte 44"/>
            <p:cNvSpPr txBox="1"/>
            <p:nvPr/>
          </p:nvSpPr>
          <p:spPr>
            <a:xfrm flipH="1">
              <a:off x="2843808" y="5227836"/>
              <a:ext cx="513746" cy="514618"/>
            </a:xfrm>
            <a:prstGeom prst="rect">
              <a:avLst/>
            </a:prstGeom>
            <a:noFill/>
          </p:spPr>
          <p:txBody>
            <a:bodyPr wrap="square" rtlCol="0">
              <a:spAutoFit/>
            </a:bodyPr>
            <a:lstStyle/>
            <a:p>
              <a:r>
                <a:rPr lang="fr-FR" sz="1984" dirty="0">
                  <a:latin typeface="+mj-lt"/>
                  <a:cs typeface="Times New Roman" pitchFamily="18" charset="0"/>
                </a:rPr>
                <a:t>A</a:t>
              </a:r>
            </a:p>
            <a:p>
              <a:r>
                <a:rPr lang="fr-FR" sz="1102" dirty="0">
                  <a:solidFill>
                    <a:prstClr val="black"/>
                  </a:solidFill>
                  <a:cs typeface="Times New Roman" pitchFamily="18" charset="0"/>
                </a:rPr>
                <a:t>(h)</a:t>
              </a:r>
              <a:endParaRPr lang="fr-FR" sz="1984" dirty="0">
                <a:latin typeface="+mj-lt"/>
                <a:cs typeface="Times New Roman" pitchFamily="18" charset="0"/>
              </a:endParaRPr>
            </a:p>
          </p:txBody>
        </p:sp>
      </p:grpSp>
      <p:sp>
        <p:nvSpPr>
          <p:cNvPr id="117" name="ZoneTexte 45"/>
          <p:cNvSpPr txBox="1"/>
          <p:nvPr/>
        </p:nvSpPr>
        <p:spPr>
          <a:xfrm>
            <a:off x="2659048" y="2913618"/>
            <a:ext cx="1824538" cy="363818"/>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sz="1764" dirty="0">
                <a:latin typeface="+mj-lt"/>
                <a:cs typeface="Times New Roman" pitchFamily="18" charset="0"/>
              </a:rPr>
              <a:t>Rotation gauche</a:t>
            </a:r>
          </a:p>
        </p:txBody>
      </p:sp>
      <p:sp>
        <p:nvSpPr>
          <p:cNvPr id="118" name="ZoneTexte 46"/>
          <p:cNvSpPr txBox="1"/>
          <p:nvPr/>
        </p:nvSpPr>
        <p:spPr>
          <a:xfrm>
            <a:off x="5834067" y="2913618"/>
            <a:ext cx="1648208" cy="363818"/>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sz="1764" dirty="0">
                <a:solidFill>
                  <a:schemeClr val="tx1"/>
                </a:solidFill>
                <a:latin typeface="+mj-lt"/>
                <a:cs typeface="Times New Roman" pitchFamily="18" charset="0"/>
              </a:rPr>
              <a:t>Rotation droite</a:t>
            </a:r>
          </a:p>
        </p:txBody>
      </p:sp>
      <p:grpSp>
        <p:nvGrpSpPr>
          <p:cNvPr id="119" name="Groupe 157"/>
          <p:cNvGrpSpPr/>
          <p:nvPr/>
        </p:nvGrpSpPr>
        <p:grpSpPr>
          <a:xfrm>
            <a:off x="6945324" y="3288123"/>
            <a:ext cx="2898565" cy="2721446"/>
            <a:chOff x="6300192" y="2852936"/>
            <a:chExt cx="2629526" cy="2468846"/>
          </a:xfrm>
        </p:grpSpPr>
        <p:sp>
          <p:nvSpPr>
            <p:cNvPr id="120" name="Ellipse 48"/>
            <p:cNvSpPr/>
            <p:nvPr/>
          </p:nvSpPr>
          <p:spPr>
            <a:xfrm>
              <a:off x="7236296" y="2852936"/>
              <a:ext cx="776618" cy="382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84" dirty="0">
                  <a:solidFill>
                    <a:schemeClr val="tx1"/>
                  </a:solidFill>
                  <a:latin typeface="+mj-lt"/>
                  <a:cs typeface="Times New Roman" pitchFamily="18" charset="0"/>
                </a:rPr>
                <a:t>Q</a:t>
              </a:r>
            </a:p>
          </p:txBody>
        </p:sp>
        <p:sp>
          <p:nvSpPr>
            <p:cNvPr id="121" name="Ellipse 49"/>
            <p:cNvSpPr/>
            <p:nvPr/>
          </p:nvSpPr>
          <p:spPr>
            <a:xfrm>
              <a:off x="6516216" y="3573016"/>
              <a:ext cx="776619" cy="3967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84" dirty="0">
                  <a:solidFill>
                    <a:schemeClr val="tx1"/>
                  </a:solidFill>
                  <a:latin typeface="+mj-lt"/>
                  <a:cs typeface="Times New Roman" pitchFamily="18" charset="0"/>
                </a:rPr>
                <a:t>P</a:t>
              </a:r>
            </a:p>
          </p:txBody>
        </p:sp>
        <p:cxnSp>
          <p:nvCxnSpPr>
            <p:cNvPr id="122" name="Connecteur droit 50"/>
            <p:cNvCxnSpPr>
              <a:endCxn id="133" idx="0"/>
            </p:cNvCxnSpPr>
            <p:nvPr/>
          </p:nvCxnSpPr>
          <p:spPr>
            <a:xfrm flipH="1">
              <a:off x="6553670" y="3933056"/>
              <a:ext cx="17857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Connecteur droit 51"/>
            <p:cNvCxnSpPr>
              <a:stCxn id="120" idx="3"/>
            </p:cNvCxnSpPr>
            <p:nvPr/>
          </p:nvCxnSpPr>
          <p:spPr>
            <a:xfrm flipH="1">
              <a:off x="7020273" y="3179672"/>
              <a:ext cx="329756" cy="3871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Connecteur droit 52"/>
            <p:cNvCxnSpPr>
              <a:endCxn id="137" idx="0"/>
            </p:cNvCxnSpPr>
            <p:nvPr/>
          </p:nvCxnSpPr>
          <p:spPr>
            <a:xfrm flipH="1">
              <a:off x="7921822" y="3933056"/>
              <a:ext cx="17857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Connecteur droit 53"/>
            <p:cNvCxnSpPr>
              <a:endCxn id="135" idx="0"/>
            </p:cNvCxnSpPr>
            <p:nvPr/>
          </p:nvCxnSpPr>
          <p:spPr>
            <a:xfrm>
              <a:off x="7092280" y="3933056"/>
              <a:ext cx="109462"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Ellipse 54"/>
            <p:cNvSpPr/>
            <p:nvPr/>
          </p:nvSpPr>
          <p:spPr>
            <a:xfrm>
              <a:off x="7812360" y="3573016"/>
              <a:ext cx="776619" cy="382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84" dirty="0">
                  <a:solidFill>
                    <a:schemeClr val="tx1"/>
                  </a:solidFill>
                  <a:latin typeface="+mj-lt"/>
                  <a:cs typeface="Times New Roman" pitchFamily="18" charset="0"/>
                </a:rPr>
                <a:t>R</a:t>
              </a:r>
            </a:p>
          </p:txBody>
        </p:sp>
        <p:cxnSp>
          <p:nvCxnSpPr>
            <p:cNvPr id="127" name="Connecteur droit 55"/>
            <p:cNvCxnSpPr>
              <a:stCxn id="126" idx="0"/>
              <a:endCxn id="120" idx="5"/>
            </p:cNvCxnSpPr>
            <p:nvPr/>
          </p:nvCxnSpPr>
          <p:spPr>
            <a:xfrm flipH="1" flipV="1">
              <a:off x="7899181" y="3179672"/>
              <a:ext cx="301489" cy="3933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Connecteur droit 56"/>
            <p:cNvCxnSpPr>
              <a:endCxn id="139" idx="0"/>
            </p:cNvCxnSpPr>
            <p:nvPr/>
          </p:nvCxnSpPr>
          <p:spPr>
            <a:xfrm>
              <a:off x="8388424" y="3933056"/>
              <a:ext cx="253478"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9" name="Groupe 138"/>
            <p:cNvGrpSpPr/>
            <p:nvPr/>
          </p:nvGrpSpPr>
          <p:grpSpPr>
            <a:xfrm>
              <a:off x="8388424" y="4437112"/>
              <a:ext cx="541294" cy="884670"/>
              <a:chOff x="7956376" y="3717032"/>
              <a:chExt cx="541294" cy="884670"/>
            </a:xfrm>
          </p:grpSpPr>
          <p:sp>
            <p:nvSpPr>
              <p:cNvPr id="139" name="Triangle isocèle 67"/>
              <p:cNvSpPr/>
              <p:nvPr/>
            </p:nvSpPr>
            <p:spPr>
              <a:xfrm rot="10800000" flipH="1" flipV="1">
                <a:off x="7956376" y="3717032"/>
                <a:ext cx="506955" cy="884670"/>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sp>
            <p:nvSpPr>
              <p:cNvPr id="140" name="ZoneTexte 68"/>
              <p:cNvSpPr txBox="1"/>
              <p:nvPr/>
            </p:nvSpPr>
            <p:spPr>
              <a:xfrm flipH="1">
                <a:off x="8028384" y="4055974"/>
                <a:ext cx="469286" cy="514618"/>
              </a:xfrm>
              <a:prstGeom prst="rect">
                <a:avLst/>
              </a:prstGeom>
              <a:noFill/>
            </p:spPr>
            <p:txBody>
              <a:bodyPr wrap="square" rtlCol="0">
                <a:spAutoFit/>
              </a:bodyPr>
              <a:lstStyle/>
              <a:p>
                <a:r>
                  <a:rPr lang="fr-FR" sz="1984" dirty="0">
                    <a:latin typeface="+mj-lt"/>
                    <a:cs typeface="Times New Roman" pitchFamily="18" charset="0"/>
                  </a:rPr>
                  <a:t>D</a:t>
                </a:r>
              </a:p>
              <a:p>
                <a:r>
                  <a:rPr lang="fr-FR" sz="1102" dirty="0">
                    <a:solidFill>
                      <a:prstClr val="black"/>
                    </a:solidFill>
                    <a:cs typeface="Times New Roman" pitchFamily="18" charset="0"/>
                  </a:rPr>
                  <a:t>(h)</a:t>
                </a:r>
                <a:endParaRPr lang="fr-FR" sz="1984" dirty="0">
                  <a:latin typeface="+mj-lt"/>
                  <a:cs typeface="Times New Roman" pitchFamily="18" charset="0"/>
                </a:endParaRPr>
              </a:p>
            </p:txBody>
          </p:sp>
        </p:grpSp>
        <p:grpSp>
          <p:nvGrpSpPr>
            <p:cNvPr id="130" name="Groupe 139"/>
            <p:cNvGrpSpPr/>
            <p:nvPr/>
          </p:nvGrpSpPr>
          <p:grpSpPr>
            <a:xfrm>
              <a:off x="7668344" y="4437112"/>
              <a:ext cx="546994" cy="884670"/>
              <a:chOff x="6876256" y="4365104"/>
              <a:chExt cx="546994" cy="884670"/>
            </a:xfrm>
          </p:grpSpPr>
          <p:sp>
            <p:nvSpPr>
              <p:cNvPr id="137" name="Triangle isocèle 65"/>
              <p:cNvSpPr/>
              <p:nvPr/>
            </p:nvSpPr>
            <p:spPr>
              <a:xfrm rot="10800000" flipH="1" flipV="1">
                <a:off x="6876256" y="4365104"/>
                <a:ext cx="506955" cy="884670"/>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sp>
            <p:nvSpPr>
              <p:cNvPr id="138" name="ZoneTexte 66"/>
              <p:cNvSpPr txBox="1"/>
              <p:nvPr/>
            </p:nvSpPr>
            <p:spPr>
              <a:xfrm flipH="1">
                <a:off x="6948264" y="4727200"/>
                <a:ext cx="474986" cy="360762"/>
              </a:xfrm>
              <a:prstGeom prst="rect">
                <a:avLst/>
              </a:prstGeom>
              <a:noFill/>
            </p:spPr>
            <p:txBody>
              <a:bodyPr wrap="square" rtlCol="0">
                <a:spAutoFit/>
              </a:bodyPr>
              <a:lstStyle/>
              <a:p>
                <a:r>
                  <a:rPr lang="fr-FR" sz="1984" dirty="0">
                    <a:latin typeface="+mj-lt"/>
                    <a:cs typeface="Times New Roman" pitchFamily="18" charset="0"/>
                  </a:rPr>
                  <a:t>C</a:t>
                </a:r>
              </a:p>
            </p:txBody>
          </p:sp>
        </p:grpSp>
        <p:grpSp>
          <p:nvGrpSpPr>
            <p:cNvPr id="131" name="Groupe 140"/>
            <p:cNvGrpSpPr/>
            <p:nvPr/>
          </p:nvGrpSpPr>
          <p:grpSpPr>
            <a:xfrm>
              <a:off x="6948264" y="4437112"/>
              <a:ext cx="506955" cy="884670"/>
              <a:chOff x="6300192" y="4941168"/>
              <a:chExt cx="506955" cy="884670"/>
            </a:xfrm>
          </p:grpSpPr>
          <p:sp>
            <p:nvSpPr>
              <p:cNvPr id="135" name="Triangle isocèle 63"/>
              <p:cNvSpPr/>
              <p:nvPr/>
            </p:nvSpPr>
            <p:spPr>
              <a:xfrm rot="10800000" flipH="1" flipV="1">
                <a:off x="6300192" y="4941168"/>
                <a:ext cx="506955" cy="884670"/>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sp>
            <p:nvSpPr>
              <p:cNvPr id="136" name="ZoneTexte 64"/>
              <p:cNvSpPr txBox="1"/>
              <p:nvPr/>
            </p:nvSpPr>
            <p:spPr>
              <a:xfrm flipH="1">
                <a:off x="6372200" y="5280110"/>
                <a:ext cx="409248" cy="360762"/>
              </a:xfrm>
              <a:prstGeom prst="rect">
                <a:avLst/>
              </a:prstGeom>
              <a:noFill/>
            </p:spPr>
            <p:txBody>
              <a:bodyPr wrap="square" rtlCol="0">
                <a:spAutoFit/>
              </a:bodyPr>
              <a:lstStyle/>
              <a:p>
                <a:r>
                  <a:rPr lang="fr-FR" sz="1984" dirty="0">
                    <a:latin typeface="+mj-lt"/>
                    <a:cs typeface="Times New Roman" pitchFamily="18" charset="0"/>
                  </a:rPr>
                  <a:t>B</a:t>
                </a:r>
              </a:p>
            </p:txBody>
          </p:sp>
        </p:grpSp>
        <p:grpSp>
          <p:nvGrpSpPr>
            <p:cNvPr id="132" name="Groupe 141"/>
            <p:cNvGrpSpPr/>
            <p:nvPr/>
          </p:nvGrpSpPr>
          <p:grpSpPr>
            <a:xfrm>
              <a:off x="6300192" y="4437112"/>
              <a:ext cx="506955" cy="884670"/>
              <a:chOff x="5652120" y="4941168"/>
              <a:chExt cx="506955" cy="884670"/>
            </a:xfrm>
          </p:grpSpPr>
          <p:sp>
            <p:nvSpPr>
              <p:cNvPr id="133" name="Triangle isocèle 61"/>
              <p:cNvSpPr/>
              <p:nvPr/>
            </p:nvSpPr>
            <p:spPr>
              <a:xfrm rot="10800000" flipH="1" flipV="1">
                <a:off x="5652120" y="4941168"/>
                <a:ext cx="506955" cy="884670"/>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sp>
            <p:nvSpPr>
              <p:cNvPr id="134" name="ZoneTexte 62"/>
              <p:cNvSpPr txBox="1"/>
              <p:nvPr/>
            </p:nvSpPr>
            <p:spPr>
              <a:xfrm flipH="1">
                <a:off x="5724128" y="5231826"/>
                <a:ext cx="414378" cy="514618"/>
              </a:xfrm>
              <a:prstGeom prst="rect">
                <a:avLst/>
              </a:prstGeom>
              <a:noFill/>
            </p:spPr>
            <p:txBody>
              <a:bodyPr wrap="square" rtlCol="0">
                <a:spAutoFit/>
              </a:bodyPr>
              <a:lstStyle/>
              <a:p>
                <a:r>
                  <a:rPr lang="fr-FR" sz="1984" dirty="0">
                    <a:latin typeface="+mj-lt"/>
                    <a:cs typeface="Times New Roman" pitchFamily="18" charset="0"/>
                  </a:rPr>
                  <a:t>A</a:t>
                </a:r>
              </a:p>
              <a:p>
                <a:r>
                  <a:rPr lang="fr-FR" sz="1102" dirty="0">
                    <a:solidFill>
                      <a:prstClr val="black"/>
                    </a:solidFill>
                    <a:cs typeface="Times New Roman" pitchFamily="18" charset="0"/>
                  </a:rPr>
                  <a:t>(h)</a:t>
                </a:r>
                <a:endParaRPr lang="fr-FR" sz="1984" dirty="0">
                  <a:latin typeface="+mj-lt"/>
                  <a:cs typeface="Times New Roman" pitchFamily="18" charset="0"/>
                </a:endParaRPr>
              </a:p>
            </p:txBody>
          </p:sp>
        </p:grpSp>
      </p:grpSp>
      <p:sp>
        <p:nvSpPr>
          <p:cNvPr id="141" name="Arc 140"/>
          <p:cNvSpPr/>
          <p:nvPr/>
        </p:nvSpPr>
        <p:spPr>
          <a:xfrm flipH="1">
            <a:off x="4643435" y="3129372"/>
            <a:ext cx="1349383" cy="635004"/>
          </a:xfrm>
          <a:prstGeom prst="arc">
            <a:avLst/>
          </a:prstGeom>
          <a:ln>
            <a:headEnd type="triangl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fr-FR" sz="1984">
              <a:latin typeface="+mj-lt"/>
            </a:endParaRPr>
          </a:p>
        </p:txBody>
      </p:sp>
      <p:cxnSp>
        <p:nvCxnSpPr>
          <p:cNvPr id="142" name="Connecteur droit avec flèche 70"/>
          <p:cNvCxnSpPr/>
          <p:nvPr/>
        </p:nvCxnSpPr>
        <p:spPr>
          <a:xfrm flipV="1">
            <a:off x="4405308" y="3605625"/>
            <a:ext cx="238126" cy="31750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3" name="Rectangle 142"/>
          <p:cNvSpPr/>
          <p:nvPr/>
        </p:nvSpPr>
        <p:spPr>
          <a:xfrm>
            <a:off x="41577" y="6548188"/>
            <a:ext cx="9802312" cy="397673"/>
          </a:xfrm>
          <a:prstGeom prst="rect">
            <a:avLst/>
          </a:prstGeom>
        </p:spPr>
        <p:txBody>
          <a:bodyPr wrap="square">
            <a:spAutoFit/>
          </a:bodyPr>
          <a:lstStyle/>
          <a:p>
            <a:pPr algn="just"/>
            <a:r>
              <a:rPr lang="fr-FR" sz="1984" dirty="0">
                <a:effectLst>
                  <a:outerShdw blurRad="38100" dist="38100" dir="2700000" algn="tl">
                    <a:srgbClr val="000000">
                      <a:alpha val="43137"/>
                    </a:srgbClr>
                  </a:outerShdw>
                </a:effectLst>
                <a:latin typeface="+mj-lt"/>
                <a:cs typeface="Times New Roman" pitchFamily="18" charset="0"/>
              </a:rPr>
              <a:t>(</a:t>
            </a:r>
            <a:r>
              <a:rPr lang="fr-FR" sz="1984" dirty="0">
                <a:solidFill>
                  <a:schemeClr val="accent1">
                    <a:lumMod val="50000"/>
                  </a:schemeClr>
                </a:solidFill>
                <a:effectLst>
                  <a:outerShdw blurRad="38100" dist="38100" dir="2700000" algn="tl">
                    <a:srgbClr val="000000">
                      <a:alpha val="43137"/>
                    </a:srgbClr>
                  </a:outerShdw>
                </a:effectLst>
                <a:latin typeface="+mj-lt"/>
                <a:cs typeface="Times New Roman" pitchFamily="18" charset="0"/>
              </a:rPr>
              <a:t>(</a:t>
            </a:r>
            <a:r>
              <a:rPr lang="fr-FR" sz="1984" dirty="0">
                <a:effectLst>
                  <a:outerShdw blurRad="38100" dist="38100" dir="2700000" algn="tl">
                    <a:srgbClr val="000000">
                      <a:alpha val="43137"/>
                    </a:srgbClr>
                  </a:outerShdw>
                </a:effectLst>
                <a:latin typeface="+mj-lt"/>
                <a:cs typeface="Times New Roman" pitchFamily="18" charset="0"/>
              </a:rPr>
              <a:t>A, P, </a:t>
            </a:r>
            <a:r>
              <a:rPr lang="fr-FR" sz="1984" dirty="0">
                <a:solidFill>
                  <a:schemeClr val="accent3">
                    <a:lumMod val="75000"/>
                  </a:schemeClr>
                </a:solidFill>
                <a:effectLst>
                  <a:outerShdw blurRad="38100" dist="38100" dir="2700000" algn="tl">
                    <a:srgbClr val="000000">
                      <a:alpha val="43137"/>
                    </a:srgbClr>
                  </a:outerShdw>
                </a:effectLst>
                <a:latin typeface="+mj-lt"/>
                <a:cs typeface="Times New Roman" pitchFamily="18" charset="0"/>
              </a:rPr>
              <a:t>(</a:t>
            </a:r>
            <a:r>
              <a:rPr lang="fr-FR" sz="1984" dirty="0">
                <a:effectLst>
                  <a:outerShdw blurRad="38100" dist="38100" dir="2700000" algn="tl">
                    <a:srgbClr val="000000">
                      <a:alpha val="43137"/>
                    </a:srgbClr>
                  </a:outerShdw>
                </a:effectLst>
                <a:latin typeface="+mj-lt"/>
                <a:cs typeface="Times New Roman" pitchFamily="18" charset="0"/>
              </a:rPr>
              <a:t>B, Q, C</a:t>
            </a:r>
            <a:r>
              <a:rPr lang="fr-FR" sz="1984" dirty="0">
                <a:solidFill>
                  <a:schemeClr val="accent3">
                    <a:lumMod val="75000"/>
                  </a:schemeClr>
                </a:solidFill>
                <a:effectLst>
                  <a:outerShdw blurRad="38100" dist="38100" dir="2700000" algn="tl">
                    <a:srgbClr val="000000">
                      <a:alpha val="43137"/>
                    </a:srgbClr>
                  </a:outerShdw>
                </a:effectLst>
                <a:latin typeface="+mj-lt"/>
                <a:cs typeface="Times New Roman" pitchFamily="18" charset="0"/>
              </a:rPr>
              <a:t>)</a:t>
            </a:r>
            <a:r>
              <a:rPr lang="fr-FR" sz="1984" dirty="0">
                <a:solidFill>
                  <a:srgbClr val="002060"/>
                </a:solidFill>
                <a:effectLst>
                  <a:outerShdw blurRad="38100" dist="38100" dir="2700000" algn="tl">
                    <a:srgbClr val="000000">
                      <a:alpha val="43137"/>
                    </a:srgbClr>
                  </a:outerShdw>
                </a:effectLst>
                <a:latin typeface="+mj-lt"/>
                <a:cs typeface="Times New Roman" pitchFamily="18" charset="0"/>
              </a:rPr>
              <a:t>)</a:t>
            </a:r>
            <a:r>
              <a:rPr lang="fr-FR" sz="1984" dirty="0">
                <a:effectLst>
                  <a:outerShdw blurRad="38100" dist="38100" dir="2700000" algn="tl">
                    <a:srgbClr val="000000">
                      <a:alpha val="43137"/>
                    </a:srgbClr>
                  </a:outerShdw>
                </a:effectLst>
                <a:latin typeface="+mj-lt"/>
                <a:cs typeface="Times New Roman" pitchFamily="18" charset="0"/>
              </a:rPr>
              <a:t>, R, D)    →   (</a:t>
            </a:r>
            <a:r>
              <a:rPr lang="fr-FR" sz="1984" dirty="0">
                <a:solidFill>
                  <a:srgbClr val="002060"/>
                </a:solidFill>
                <a:effectLst>
                  <a:outerShdw blurRad="38100" dist="38100" dir="2700000" algn="tl">
                    <a:srgbClr val="000000">
                      <a:alpha val="43137"/>
                    </a:srgbClr>
                  </a:outerShdw>
                </a:effectLst>
                <a:latin typeface="+mj-lt"/>
                <a:cs typeface="Times New Roman" pitchFamily="18" charset="0"/>
              </a:rPr>
              <a:t>(</a:t>
            </a:r>
            <a:r>
              <a:rPr lang="fr-FR" sz="1984" dirty="0">
                <a:solidFill>
                  <a:schemeClr val="accent3">
                    <a:lumMod val="50000"/>
                  </a:schemeClr>
                </a:solidFill>
                <a:effectLst>
                  <a:outerShdw blurRad="38100" dist="38100" dir="2700000" algn="tl">
                    <a:srgbClr val="000000">
                      <a:alpha val="43137"/>
                    </a:srgbClr>
                  </a:outerShdw>
                </a:effectLst>
                <a:latin typeface="+mj-lt"/>
                <a:cs typeface="Times New Roman" pitchFamily="18" charset="0"/>
              </a:rPr>
              <a:t>(</a:t>
            </a:r>
            <a:r>
              <a:rPr lang="fr-FR" sz="1984" dirty="0">
                <a:effectLst>
                  <a:outerShdw blurRad="38100" dist="38100" dir="2700000" algn="tl">
                    <a:srgbClr val="000000">
                      <a:alpha val="43137"/>
                    </a:srgbClr>
                  </a:outerShdw>
                </a:effectLst>
                <a:latin typeface="+mj-lt"/>
                <a:cs typeface="Times New Roman" pitchFamily="18" charset="0"/>
              </a:rPr>
              <a:t>A, P, B</a:t>
            </a:r>
            <a:r>
              <a:rPr lang="fr-FR" sz="1984" dirty="0">
                <a:solidFill>
                  <a:schemeClr val="accent3">
                    <a:lumMod val="50000"/>
                  </a:schemeClr>
                </a:solidFill>
                <a:effectLst>
                  <a:outerShdw blurRad="38100" dist="38100" dir="2700000" algn="tl">
                    <a:srgbClr val="000000">
                      <a:alpha val="43137"/>
                    </a:srgbClr>
                  </a:outerShdw>
                </a:effectLst>
                <a:latin typeface="+mj-lt"/>
                <a:cs typeface="Times New Roman" pitchFamily="18" charset="0"/>
              </a:rPr>
              <a:t>)</a:t>
            </a:r>
            <a:r>
              <a:rPr lang="fr-FR" sz="1984" dirty="0">
                <a:effectLst>
                  <a:outerShdw blurRad="38100" dist="38100" dir="2700000" algn="tl">
                    <a:srgbClr val="000000">
                      <a:alpha val="43137"/>
                    </a:srgbClr>
                  </a:outerShdw>
                </a:effectLst>
                <a:latin typeface="+mj-lt"/>
                <a:cs typeface="Times New Roman" pitchFamily="18" charset="0"/>
              </a:rPr>
              <a:t>, Q, C</a:t>
            </a:r>
            <a:r>
              <a:rPr lang="fr-FR" sz="1984" dirty="0">
                <a:solidFill>
                  <a:srgbClr val="002060"/>
                </a:solidFill>
                <a:effectLst>
                  <a:outerShdw blurRad="38100" dist="38100" dir="2700000" algn="tl">
                    <a:srgbClr val="000000">
                      <a:alpha val="43137"/>
                    </a:srgbClr>
                  </a:outerShdw>
                </a:effectLst>
                <a:latin typeface="+mj-lt"/>
                <a:cs typeface="Times New Roman" pitchFamily="18" charset="0"/>
              </a:rPr>
              <a:t>)</a:t>
            </a:r>
            <a:r>
              <a:rPr lang="fr-FR" sz="1984" dirty="0">
                <a:effectLst>
                  <a:outerShdw blurRad="38100" dist="38100" dir="2700000" algn="tl">
                    <a:srgbClr val="000000">
                      <a:alpha val="43137"/>
                    </a:srgbClr>
                  </a:outerShdw>
                </a:effectLst>
                <a:latin typeface="+mj-lt"/>
                <a:cs typeface="Times New Roman" pitchFamily="18" charset="0"/>
              </a:rPr>
              <a:t>, R, D)  → (</a:t>
            </a:r>
            <a:r>
              <a:rPr lang="fr-FR" sz="1984" dirty="0">
                <a:solidFill>
                  <a:srgbClr val="002060"/>
                </a:solidFill>
                <a:effectLst>
                  <a:outerShdw blurRad="38100" dist="38100" dir="2700000" algn="tl">
                    <a:srgbClr val="000000">
                      <a:alpha val="43137"/>
                    </a:srgbClr>
                  </a:outerShdw>
                </a:effectLst>
                <a:latin typeface="+mj-lt"/>
                <a:cs typeface="Times New Roman" pitchFamily="18" charset="0"/>
              </a:rPr>
              <a:t>(</a:t>
            </a:r>
            <a:r>
              <a:rPr lang="fr-FR" sz="1984" dirty="0">
                <a:effectLst>
                  <a:outerShdw blurRad="38100" dist="38100" dir="2700000" algn="tl">
                    <a:srgbClr val="000000">
                      <a:alpha val="43137"/>
                    </a:srgbClr>
                  </a:outerShdw>
                </a:effectLst>
                <a:latin typeface="+mj-lt"/>
                <a:cs typeface="Times New Roman" pitchFamily="18" charset="0"/>
              </a:rPr>
              <a:t>A, P, B</a:t>
            </a:r>
            <a:r>
              <a:rPr lang="fr-FR" sz="1984" dirty="0">
                <a:solidFill>
                  <a:srgbClr val="002060"/>
                </a:solidFill>
                <a:effectLst>
                  <a:outerShdw blurRad="38100" dist="38100" dir="2700000" algn="tl">
                    <a:srgbClr val="000000">
                      <a:alpha val="43137"/>
                    </a:srgbClr>
                  </a:outerShdw>
                </a:effectLst>
                <a:latin typeface="+mj-lt"/>
                <a:cs typeface="Times New Roman" pitchFamily="18" charset="0"/>
              </a:rPr>
              <a:t>)</a:t>
            </a:r>
            <a:r>
              <a:rPr lang="fr-FR" sz="1984" dirty="0">
                <a:effectLst>
                  <a:outerShdw blurRad="38100" dist="38100" dir="2700000" algn="tl">
                    <a:srgbClr val="000000">
                      <a:alpha val="43137"/>
                    </a:srgbClr>
                  </a:outerShdw>
                </a:effectLst>
                <a:latin typeface="+mj-lt"/>
                <a:cs typeface="Times New Roman" pitchFamily="18" charset="0"/>
              </a:rPr>
              <a:t>, Q, </a:t>
            </a:r>
            <a:r>
              <a:rPr lang="fr-FR" sz="1984" dirty="0">
                <a:solidFill>
                  <a:schemeClr val="accent3">
                    <a:lumMod val="50000"/>
                  </a:schemeClr>
                </a:solidFill>
                <a:effectLst>
                  <a:outerShdw blurRad="38100" dist="38100" dir="2700000" algn="tl">
                    <a:srgbClr val="000000">
                      <a:alpha val="43137"/>
                    </a:srgbClr>
                  </a:outerShdw>
                </a:effectLst>
                <a:latin typeface="+mj-lt"/>
                <a:cs typeface="Times New Roman" pitchFamily="18" charset="0"/>
              </a:rPr>
              <a:t>(</a:t>
            </a:r>
            <a:r>
              <a:rPr lang="fr-FR" sz="1984" dirty="0">
                <a:effectLst>
                  <a:outerShdw blurRad="38100" dist="38100" dir="2700000" algn="tl">
                    <a:srgbClr val="000000">
                      <a:alpha val="43137"/>
                    </a:srgbClr>
                  </a:outerShdw>
                </a:effectLst>
                <a:latin typeface="+mj-lt"/>
                <a:cs typeface="Times New Roman" pitchFamily="18" charset="0"/>
              </a:rPr>
              <a:t>C, R, D</a:t>
            </a:r>
            <a:r>
              <a:rPr lang="fr-FR" sz="1984" dirty="0">
                <a:solidFill>
                  <a:schemeClr val="accent3">
                    <a:lumMod val="50000"/>
                  </a:schemeClr>
                </a:solidFill>
                <a:effectLst>
                  <a:outerShdw blurRad="38100" dist="38100" dir="2700000" algn="tl">
                    <a:srgbClr val="000000">
                      <a:alpha val="43137"/>
                    </a:srgbClr>
                  </a:outerShdw>
                </a:effectLst>
                <a:latin typeface="+mj-lt"/>
                <a:cs typeface="Times New Roman" pitchFamily="18" charset="0"/>
              </a:rPr>
              <a:t>)</a:t>
            </a:r>
            <a:r>
              <a:rPr lang="fr-FR" sz="1984" dirty="0">
                <a:effectLst>
                  <a:outerShdw blurRad="38100" dist="38100" dir="2700000" algn="tl">
                    <a:srgbClr val="000000">
                      <a:alpha val="43137"/>
                    </a:srgbClr>
                  </a:outerShdw>
                </a:effectLst>
                <a:latin typeface="+mj-lt"/>
                <a:cs typeface="Times New Roman" pitchFamily="18" charset="0"/>
              </a:rPr>
              <a:t>)</a:t>
            </a:r>
          </a:p>
        </p:txBody>
      </p:sp>
      <p:sp>
        <p:nvSpPr>
          <p:cNvPr id="146" name="ZoneTexte 74"/>
          <p:cNvSpPr txBox="1"/>
          <p:nvPr/>
        </p:nvSpPr>
        <p:spPr>
          <a:xfrm>
            <a:off x="277783" y="4002503"/>
            <a:ext cx="413835" cy="329770"/>
          </a:xfrm>
          <a:prstGeom prst="rect">
            <a:avLst/>
          </a:prstGeom>
          <a:noFill/>
        </p:spPr>
        <p:txBody>
          <a:bodyPr wrap="square" rtlCol="0">
            <a:spAutoFit/>
          </a:bodyPr>
          <a:lstStyle/>
          <a:p>
            <a:r>
              <a:rPr lang="fr-FR" sz="1543" dirty="0">
                <a:solidFill>
                  <a:srgbClr val="FF0000"/>
                </a:solidFill>
                <a:latin typeface="+mj-lt"/>
                <a:cs typeface="Times New Roman" pitchFamily="18" charset="0"/>
              </a:rPr>
              <a:t>-1</a:t>
            </a:r>
          </a:p>
        </p:txBody>
      </p:sp>
      <p:sp>
        <p:nvSpPr>
          <p:cNvPr id="147" name="ZoneTexte 75"/>
          <p:cNvSpPr txBox="1"/>
          <p:nvPr/>
        </p:nvSpPr>
        <p:spPr>
          <a:xfrm>
            <a:off x="1102954" y="3208748"/>
            <a:ext cx="541170" cy="329770"/>
          </a:xfrm>
          <a:prstGeom prst="rect">
            <a:avLst/>
          </a:prstGeom>
          <a:noFill/>
        </p:spPr>
        <p:txBody>
          <a:bodyPr wrap="square" rtlCol="0">
            <a:spAutoFit/>
          </a:bodyPr>
          <a:lstStyle/>
          <a:p>
            <a:r>
              <a:rPr lang="fr-FR" sz="1543" dirty="0">
                <a:solidFill>
                  <a:srgbClr val="FF0000"/>
                </a:solidFill>
                <a:latin typeface="+mj-lt"/>
                <a:cs typeface="Times New Roman" pitchFamily="18" charset="0"/>
              </a:rPr>
              <a:t>+2</a:t>
            </a:r>
          </a:p>
        </p:txBody>
      </p:sp>
      <p:sp>
        <p:nvSpPr>
          <p:cNvPr id="151" name="ZoneTexte 80"/>
          <p:cNvSpPr txBox="1"/>
          <p:nvPr/>
        </p:nvSpPr>
        <p:spPr>
          <a:xfrm>
            <a:off x="8215332" y="3685001"/>
            <a:ext cx="413835" cy="329770"/>
          </a:xfrm>
          <a:prstGeom prst="rect">
            <a:avLst/>
          </a:prstGeom>
          <a:noFill/>
        </p:spPr>
        <p:txBody>
          <a:bodyPr wrap="square" rtlCol="0">
            <a:spAutoFit/>
          </a:bodyPr>
          <a:lstStyle/>
          <a:p>
            <a:r>
              <a:rPr lang="fr-FR" sz="1543" dirty="0">
                <a:solidFill>
                  <a:srgbClr val="0070C0"/>
                </a:solidFill>
                <a:latin typeface="+mj-lt"/>
                <a:cs typeface="Times New Roman" pitchFamily="18" charset="0"/>
              </a:rPr>
              <a:t>0</a:t>
            </a:r>
          </a:p>
        </p:txBody>
      </p:sp>
      <p:sp>
        <p:nvSpPr>
          <p:cNvPr id="152" name="ZoneTexte 75"/>
          <p:cNvSpPr txBox="1"/>
          <p:nvPr/>
        </p:nvSpPr>
        <p:spPr>
          <a:xfrm>
            <a:off x="4971625" y="3701090"/>
            <a:ext cx="541170" cy="329770"/>
          </a:xfrm>
          <a:prstGeom prst="rect">
            <a:avLst/>
          </a:prstGeom>
          <a:noFill/>
        </p:spPr>
        <p:txBody>
          <a:bodyPr wrap="square" rtlCol="0">
            <a:spAutoFit/>
          </a:bodyPr>
          <a:lstStyle/>
          <a:p>
            <a:r>
              <a:rPr lang="fr-FR" sz="1543" dirty="0">
                <a:solidFill>
                  <a:srgbClr val="FF0000"/>
                </a:solidFill>
                <a:latin typeface="+mj-lt"/>
                <a:cs typeface="Times New Roman" pitchFamily="18" charset="0"/>
              </a:rPr>
              <a:t>+2</a:t>
            </a:r>
          </a:p>
        </p:txBody>
      </p:sp>
    </p:spTree>
    <p:extLst>
      <p:ext uri="{BB962C8B-B14F-4D97-AF65-F5344CB8AC3E}">
        <p14:creationId xmlns:p14="http://schemas.microsoft.com/office/powerpoint/2010/main" val="356499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checkerboard(across)">
                                      <p:cBhvr>
                                        <p:cTn id="7" dur="500"/>
                                        <p:tgtEl>
                                          <p:spTgt spid="14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7"/>
                                        </p:tgtEl>
                                        <p:attrNameLst>
                                          <p:attrName>style.visibility</p:attrName>
                                        </p:attrNameLst>
                                      </p:cBhvr>
                                      <p:to>
                                        <p:strVal val="visible"/>
                                      </p:to>
                                    </p:set>
                                    <p:animEffect transition="in" filter="checkerboard(across)">
                                      <p:cBhvr>
                                        <p:cTn id="10" dur="500"/>
                                        <p:tgtEl>
                                          <p:spTgt spid="147"/>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checkerboard(across)">
                                      <p:cBhvr>
                                        <p:cTn id="15" dur="500"/>
                                        <p:tgtEl>
                                          <p:spTgt spid="43"/>
                                        </p:tgtEl>
                                      </p:cBhvr>
                                    </p:animEffect>
                                  </p:childTnLst>
                                </p:cTn>
                              </p:par>
                            </p:childTnLst>
                          </p:cTn>
                        </p:par>
                        <p:par>
                          <p:cTn id="16" fill="hold">
                            <p:stCondLst>
                              <p:cond delay="500"/>
                            </p:stCondLst>
                            <p:childTnLst>
                              <p:par>
                                <p:cTn id="17" presetID="5" presetClass="entr" presetSubtype="10"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checkerboard(across)">
                                      <p:cBhvr>
                                        <p:cTn id="19" dur="500"/>
                                        <p:tgtEl>
                                          <p:spTgt spid="42"/>
                                        </p:tgtEl>
                                      </p:cBhvr>
                                    </p:animEffect>
                                  </p:childTnLst>
                                </p:cTn>
                              </p:par>
                            </p:childTnLst>
                          </p:cTn>
                        </p:par>
                        <p:par>
                          <p:cTn id="20" fill="hold">
                            <p:stCondLst>
                              <p:cond delay="1000"/>
                            </p:stCondLst>
                            <p:childTnLst>
                              <p:par>
                                <p:cTn id="21" presetID="4" presetClass="entr" presetSubtype="16" fill="hold" grpId="0"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box(in)">
                                      <p:cBhvr>
                                        <p:cTn id="23" dur="500"/>
                                        <p:tgtEl>
                                          <p:spTgt spid="97"/>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17"/>
                                        </p:tgtEl>
                                        <p:attrNameLst>
                                          <p:attrName>style.visibility</p:attrName>
                                        </p:attrNameLst>
                                      </p:cBhvr>
                                      <p:to>
                                        <p:strVal val="visible"/>
                                      </p:to>
                                    </p:set>
                                    <p:animEffect transition="in" filter="checkerboard(across)">
                                      <p:cBhvr>
                                        <p:cTn id="26" dur="500"/>
                                        <p:tgtEl>
                                          <p:spTgt spid="117"/>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99"/>
                                        </p:tgtEl>
                                        <p:attrNameLst>
                                          <p:attrName>style.visibility</p:attrName>
                                        </p:attrNameLst>
                                      </p:cBhvr>
                                      <p:to>
                                        <p:strVal val="visible"/>
                                      </p:to>
                                    </p:set>
                                    <p:animEffect transition="in" filter="checkerboard(across)">
                                      <p:cBhvr>
                                        <p:cTn id="31" dur="500"/>
                                        <p:tgtEl>
                                          <p:spTgt spid="99"/>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142"/>
                                        </p:tgtEl>
                                        <p:attrNameLst>
                                          <p:attrName>style.visibility</p:attrName>
                                        </p:attrNameLst>
                                      </p:cBhvr>
                                      <p:to>
                                        <p:strVal val="visible"/>
                                      </p:to>
                                    </p:set>
                                    <p:animEffect transition="in" filter="checkerboard(across)">
                                      <p:cBhvr>
                                        <p:cTn id="36" dur="500"/>
                                        <p:tgtEl>
                                          <p:spTgt spid="142"/>
                                        </p:tgtEl>
                                      </p:cBhvr>
                                    </p:animEffect>
                                  </p:childTnLst>
                                </p:cTn>
                              </p:par>
                            </p:childTnLst>
                          </p:cTn>
                        </p:par>
                        <p:par>
                          <p:cTn id="37" fill="hold">
                            <p:stCondLst>
                              <p:cond delay="500"/>
                            </p:stCondLst>
                            <p:childTnLst>
                              <p:par>
                                <p:cTn id="38" presetID="5" presetClass="entr" presetSubtype="10" fill="hold" grpId="0" nodeType="afterEffect">
                                  <p:stCondLst>
                                    <p:cond delay="0"/>
                                  </p:stCondLst>
                                  <p:childTnLst>
                                    <p:set>
                                      <p:cBhvr>
                                        <p:cTn id="39" dur="1" fill="hold">
                                          <p:stCondLst>
                                            <p:cond delay="0"/>
                                          </p:stCondLst>
                                        </p:cTn>
                                        <p:tgtEl>
                                          <p:spTgt spid="141"/>
                                        </p:tgtEl>
                                        <p:attrNameLst>
                                          <p:attrName>style.visibility</p:attrName>
                                        </p:attrNameLst>
                                      </p:cBhvr>
                                      <p:to>
                                        <p:strVal val="visible"/>
                                      </p:to>
                                    </p:set>
                                    <p:animEffect transition="in" filter="checkerboard(across)">
                                      <p:cBhvr>
                                        <p:cTn id="40" dur="500"/>
                                        <p:tgtEl>
                                          <p:spTgt spid="141"/>
                                        </p:tgtEl>
                                      </p:cBhvr>
                                    </p:animEffect>
                                  </p:childTnLst>
                                </p:cTn>
                              </p:par>
                            </p:childTnLst>
                          </p:cTn>
                        </p:par>
                        <p:par>
                          <p:cTn id="41" fill="hold">
                            <p:stCondLst>
                              <p:cond delay="1000"/>
                            </p:stCondLst>
                            <p:childTnLst>
                              <p:par>
                                <p:cTn id="42" presetID="4" presetClass="entr" presetSubtype="16" fill="hold" grpId="0" nodeType="afterEffect">
                                  <p:stCondLst>
                                    <p:cond delay="0"/>
                                  </p:stCondLst>
                                  <p:childTnLst>
                                    <p:set>
                                      <p:cBhvr>
                                        <p:cTn id="43" dur="1" fill="hold">
                                          <p:stCondLst>
                                            <p:cond delay="0"/>
                                          </p:stCondLst>
                                        </p:cTn>
                                        <p:tgtEl>
                                          <p:spTgt spid="98"/>
                                        </p:tgtEl>
                                        <p:attrNameLst>
                                          <p:attrName>style.visibility</p:attrName>
                                        </p:attrNameLst>
                                      </p:cBhvr>
                                      <p:to>
                                        <p:strVal val="visible"/>
                                      </p:to>
                                    </p:set>
                                    <p:animEffect transition="in" filter="box(in)">
                                      <p:cBhvr>
                                        <p:cTn id="44" dur="500"/>
                                        <p:tgtEl>
                                          <p:spTgt spid="98"/>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118"/>
                                        </p:tgtEl>
                                        <p:attrNameLst>
                                          <p:attrName>style.visibility</p:attrName>
                                        </p:attrNameLst>
                                      </p:cBhvr>
                                      <p:to>
                                        <p:strVal val="visible"/>
                                      </p:to>
                                    </p:set>
                                    <p:animEffect transition="in" filter="checkerboard(across)">
                                      <p:cBhvr>
                                        <p:cTn id="47" dur="500"/>
                                        <p:tgtEl>
                                          <p:spTgt spid="118"/>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119"/>
                                        </p:tgtEl>
                                        <p:attrNameLst>
                                          <p:attrName>style.visibility</p:attrName>
                                        </p:attrNameLst>
                                      </p:cBhvr>
                                      <p:to>
                                        <p:strVal val="visible"/>
                                      </p:to>
                                    </p:set>
                                    <p:animEffect transition="in" filter="checkerboard(across)">
                                      <p:cBhvr>
                                        <p:cTn id="52" dur="500"/>
                                        <p:tgtEl>
                                          <p:spTgt spid="119"/>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151"/>
                                        </p:tgtEl>
                                        <p:attrNameLst>
                                          <p:attrName>style.visibility</p:attrName>
                                        </p:attrNameLst>
                                      </p:cBhvr>
                                      <p:to>
                                        <p:strVal val="visible"/>
                                      </p:to>
                                    </p:set>
                                    <p:animEffect transition="in" filter="checkerboard(across)">
                                      <p:cBhvr>
                                        <p:cTn id="55" dur="500"/>
                                        <p:tgtEl>
                                          <p:spTgt spid="151"/>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grpId="0" nodeType="clickEffect">
                                  <p:stCondLst>
                                    <p:cond delay="0"/>
                                  </p:stCondLst>
                                  <p:childTnLst>
                                    <p:set>
                                      <p:cBhvr>
                                        <p:cTn id="59" dur="1" fill="hold">
                                          <p:stCondLst>
                                            <p:cond delay="0"/>
                                          </p:stCondLst>
                                        </p:cTn>
                                        <p:tgtEl>
                                          <p:spTgt spid="143"/>
                                        </p:tgtEl>
                                        <p:attrNameLst>
                                          <p:attrName>style.visibility</p:attrName>
                                        </p:attrNameLst>
                                      </p:cBhvr>
                                      <p:to>
                                        <p:strVal val="visible"/>
                                      </p:to>
                                    </p:set>
                                    <p:animEffect transition="in" filter="checkerboard(across)">
                                      <p:cBhvr>
                                        <p:cTn id="60" dur="500"/>
                                        <p:tgtEl>
                                          <p:spTgt spid="143"/>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152"/>
                                        </p:tgtEl>
                                        <p:attrNameLst>
                                          <p:attrName>style.visibility</p:attrName>
                                        </p:attrNameLst>
                                      </p:cBhvr>
                                      <p:to>
                                        <p:strVal val="visible"/>
                                      </p:to>
                                    </p:set>
                                    <p:animEffect transition="in" filter="checkerboard(across)">
                                      <p:cBhvr>
                                        <p:cTn id="63"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97" grpId="0" animBg="1"/>
      <p:bldP spid="98" grpId="0" animBg="1"/>
      <p:bldP spid="117" grpId="0" animBg="1"/>
      <p:bldP spid="118" grpId="0" animBg="1"/>
      <p:bldP spid="141" grpId="0" animBg="1"/>
      <p:bldP spid="143" grpId="0"/>
      <p:bldP spid="146" grpId="0"/>
      <p:bldP spid="147" grpId="0"/>
      <p:bldP spid="151" grpId="0"/>
      <p:bldP spid="1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13</a:t>
            </a:fld>
            <a:endParaRPr lang="fr-BE"/>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latin typeface="+mj-lt"/>
                <a:ea typeface="+mj-ea"/>
                <a:cs typeface="+mj-cs"/>
              </a:rPr>
              <a:t>Techniques d’équilibrage</a:t>
            </a:r>
            <a:endParaRPr lang="fr-FR" sz="3086" cap="small" dirty="0">
              <a:solidFill>
                <a:schemeClr val="tx2"/>
              </a:solidFill>
              <a:latin typeface="+mj-lt"/>
              <a:ea typeface="+mj-ea"/>
              <a:cs typeface="+mj-cs"/>
            </a:endParaRPr>
          </a:p>
        </p:txBody>
      </p:sp>
      <p:sp>
        <p:nvSpPr>
          <p:cNvPr id="71" name="Espace réservé du contenu 2"/>
          <p:cNvSpPr txBox="1">
            <a:spLocks/>
          </p:cNvSpPr>
          <p:nvPr/>
        </p:nvSpPr>
        <p:spPr>
          <a:xfrm>
            <a:off x="119032" y="866192"/>
            <a:ext cx="9525058" cy="6693483"/>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r>
              <a:rPr lang="fr-FR" sz="2646" dirty="0"/>
              <a:t> </a:t>
            </a:r>
            <a:r>
              <a:rPr lang="fr-FR" sz="2646" b="1" dirty="0"/>
              <a:t>Rotation double : double rotation droite-gauche</a:t>
            </a:r>
          </a:p>
          <a:p>
            <a:pPr marL="806354" lvl="1" indent="-302383" algn="just">
              <a:lnSpc>
                <a:spcPct val="150000"/>
              </a:lnSpc>
              <a:spcBef>
                <a:spcPts val="661"/>
              </a:spcBef>
              <a:buClr>
                <a:schemeClr val="accent1"/>
              </a:buClr>
              <a:buSzPct val="70000"/>
              <a:buFont typeface="Wingdings" pitchFamily="2" charset="2"/>
              <a:buChar char="Ø"/>
            </a:pPr>
            <a:r>
              <a:rPr lang="fr-FR" sz="2205" dirty="0"/>
              <a:t>C’est une rotation droite sur le sous arbre-droit du nœud R suivie d’une rotation gauche sur le nœud R</a:t>
            </a:r>
          </a:p>
          <a:p>
            <a:pPr marL="302383" indent="-302383" algn="just">
              <a:lnSpc>
                <a:spcPct val="150000"/>
              </a:lnSpc>
              <a:spcBef>
                <a:spcPts val="661"/>
              </a:spcBef>
              <a:buClr>
                <a:schemeClr val="accent1"/>
              </a:buClr>
              <a:buSzPct val="70000"/>
              <a:buFont typeface="Wingdings" pitchFamily="2" charset="2"/>
              <a:buChar char="v"/>
            </a:pPr>
            <a:endParaRPr lang="fr-FR" sz="2646" dirty="0"/>
          </a:p>
        </p:txBody>
      </p:sp>
      <p:sp>
        <p:nvSpPr>
          <p:cNvPr id="167" name="Flèche droite 26"/>
          <p:cNvSpPr/>
          <p:nvPr/>
        </p:nvSpPr>
        <p:spPr>
          <a:xfrm>
            <a:off x="2441655" y="3224208"/>
            <a:ext cx="1646151" cy="240640"/>
          </a:xfrm>
          <a:prstGeom prst="rightArrow">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latin typeface="+mj-lt"/>
            </a:endParaRPr>
          </a:p>
        </p:txBody>
      </p:sp>
      <p:sp>
        <p:nvSpPr>
          <p:cNvPr id="168" name="Flèche droite 27"/>
          <p:cNvSpPr/>
          <p:nvPr/>
        </p:nvSpPr>
        <p:spPr>
          <a:xfrm>
            <a:off x="5670289" y="3224208"/>
            <a:ext cx="1732438" cy="240640"/>
          </a:xfrm>
          <a:prstGeom prst="rightArrow">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latin typeface="+mj-lt"/>
            </a:endParaRPr>
          </a:p>
        </p:txBody>
      </p:sp>
      <p:sp>
        <p:nvSpPr>
          <p:cNvPr id="187" name="ZoneTexte 46"/>
          <p:cNvSpPr txBox="1"/>
          <p:nvPr/>
        </p:nvSpPr>
        <p:spPr>
          <a:xfrm>
            <a:off x="2441656" y="2756124"/>
            <a:ext cx="1648208" cy="363818"/>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sz="1764" dirty="0">
                <a:latin typeface="+mj-lt"/>
                <a:cs typeface="Times New Roman" pitchFamily="18" charset="0"/>
              </a:rPr>
              <a:t>Rotation droite</a:t>
            </a:r>
          </a:p>
        </p:txBody>
      </p:sp>
      <p:sp>
        <p:nvSpPr>
          <p:cNvPr id="188" name="ZoneTexte 47"/>
          <p:cNvSpPr txBox="1"/>
          <p:nvPr/>
        </p:nvSpPr>
        <p:spPr>
          <a:xfrm>
            <a:off x="5616675" y="2756124"/>
            <a:ext cx="1824538" cy="363818"/>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sz="1764" dirty="0">
                <a:latin typeface="+mj-lt"/>
                <a:cs typeface="Times New Roman" pitchFamily="18" charset="0"/>
              </a:rPr>
              <a:t>Rotation gauche</a:t>
            </a:r>
          </a:p>
        </p:txBody>
      </p:sp>
      <p:sp>
        <p:nvSpPr>
          <p:cNvPr id="213" name="Rectangle 212"/>
          <p:cNvSpPr/>
          <p:nvPr/>
        </p:nvSpPr>
        <p:spPr>
          <a:xfrm>
            <a:off x="269620" y="6442917"/>
            <a:ext cx="9722937" cy="397673"/>
          </a:xfrm>
          <a:prstGeom prst="rect">
            <a:avLst/>
          </a:prstGeom>
        </p:spPr>
        <p:txBody>
          <a:bodyPr wrap="square">
            <a:spAutoFit/>
          </a:bodyPr>
          <a:lstStyle/>
          <a:p>
            <a:pPr algn="just"/>
            <a:r>
              <a:rPr lang="fr-FR" sz="1984" dirty="0">
                <a:effectLst>
                  <a:outerShdw blurRad="38100" dist="38100" dir="2700000" algn="tl">
                    <a:srgbClr val="000000">
                      <a:alpha val="43137"/>
                    </a:srgbClr>
                  </a:outerShdw>
                </a:effectLst>
                <a:latin typeface="+mj-lt"/>
                <a:cs typeface="Times New Roman" pitchFamily="18" charset="0"/>
              </a:rPr>
              <a:t>(A, R, </a:t>
            </a:r>
            <a:r>
              <a:rPr lang="fr-FR" sz="1984" dirty="0">
                <a:solidFill>
                  <a:schemeClr val="accent1">
                    <a:lumMod val="50000"/>
                  </a:schemeClr>
                </a:solidFill>
                <a:effectLst>
                  <a:outerShdw blurRad="38100" dist="38100" dir="2700000" algn="tl">
                    <a:srgbClr val="000000">
                      <a:alpha val="43137"/>
                    </a:srgbClr>
                  </a:outerShdw>
                </a:effectLst>
                <a:latin typeface="+mj-lt"/>
                <a:cs typeface="Times New Roman" pitchFamily="18" charset="0"/>
              </a:rPr>
              <a:t>(</a:t>
            </a:r>
            <a:r>
              <a:rPr lang="fr-FR" sz="1984" dirty="0">
                <a:solidFill>
                  <a:schemeClr val="accent3">
                    <a:lumMod val="75000"/>
                  </a:schemeClr>
                </a:solidFill>
                <a:effectLst>
                  <a:outerShdw blurRad="38100" dist="38100" dir="2700000" algn="tl">
                    <a:srgbClr val="000000">
                      <a:alpha val="43137"/>
                    </a:srgbClr>
                  </a:outerShdw>
                </a:effectLst>
                <a:latin typeface="+mj-lt"/>
                <a:cs typeface="Times New Roman" pitchFamily="18" charset="0"/>
              </a:rPr>
              <a:t>(</a:t>
            </a:r>
            <a:r>
              <a:rPr lang="fr-FR" sz="1984" dirty="0">
                <a:effectLst>
                  <a:outerShdw blurRad="38100" dist="38100" dir="2700000" algn="tl">
                    <a:srgbClr val="000000">
                      <a:alpha val="43137"/>
                    </a:srgbClr>
                  </a:outerShdw>
                </a:effectLst>
                <a:latin typeface="+mj-lt"/>
                <a:cs typeface="Times New Roman" pitchFamily="18" charset="0"/>
              </a:rPr>
              <a:t>B, Q, C</a:t>
            </a:r>
            <a:r>
              <a:rPr lang="fr-FR" sz="1984" dirty="0">
                <a:solidFill>
                  <a:schemeClr val="accent3">
                    <a:lumMod val="75000"/>
                  </a:schemeClr>
                </a:solidFill>
                <a:effectLst>
                  <a:outerShdw blurRad="38100" dist="38100" dir="2700000" algn="tl">
                    <a:srgbClr val="000000">
                      <a:alpha val="43137"/>
                    </a:srgbClr>
                  </a:outerShdw>
                </a:effectLst>
                <a:latin typeface="+mj-lt"/>
                <a:cs typeface="Times New Roman" pitchFamily="18" charset="0"/>
              </a:rPr>
              <a:t>)</a:t>
            </a:r>
            <a:r>
              <a:rPr lang="fr-FR" sz="1984" dirty="0">
                <a:effectLst>
                  <a:outerShdw blurRad="38100" dist="38100" dir="2700000" algn="tl">
                    <a:srgbClr val="000000">
                      <a:alpha val="43137"/>
                    </a:srgbClr>
                  </a:outerShdw>
                </a:effectLst>
                <a:latin typeface="+mj-lt"/>
                <a:cs typeface="Times New Roman" pitchFamily="18" charset="0"/>
              </a:rPr>
              <a:t>, P, D</a:t>
            </a:r>
            <a:r>
              <a:rPr lang="fr-FR" sz="1984" dirty="0">
                <a:solidFill>
                  <a:srgbClr val="002060"/>
                </a:solidFill>
                <a:effectLst>
                  <a:outerShdw blurRad="38100" dist="38100" dir="2700000" algn="tl">
                    <a:srgbClr val="000000">
                      <a:alpha val="43137"/>
                    </a:srgbClr>
                  </a:outerShdw>
                </a:effectLst>
                <a:latin typeface="+mj-lt"/>
                <a:cs typeface="Times New Roman" pitchFamily="18" charset="0"/>
              </a:rPr>
              <a:t>)</a:t>
            </a:r>
            <a:r>
              <a:rPr lang="fr-FR" sz="1984" dirty="0">
                <a:effectLst>
                  <a:outerShdw blurRad="38100" dist="38100" dir="2700000" algn="tl">
                    <a:srgbClr val="000000">
                      <a:alpha val="43137"/>
                    </a:srgbClr>
                  </a:outerShdw>
                </a:effectLst>
                <a:latin typeface="+mj-lt"/>
                <a:cs typeface="Times New Roman" pitchFamily="18" charset="0"/>
              </a:rPr>
              <a:t>)    → (A, R, </a:t>
            </a:r>
            <a:r>
              <a:rPr lang="fr-FR" sz="1984" dirty="0">
                <a:solidFill>
                  <a:schemeClr val="accent3">
                    <a:lumMod val="50000"/>
                  </a:schemeClr>
                </a:solidFill>
                <a:effectLst>
                  <a:outerShdw blurRad="38100" dist="38100" dir="2700000" algn="tl">
                    <a:srgbClr val="000000">
                      <a:alpha val="43137"/>
                    </a:srgbClr>
                  </a:outerShdw>
                </a:effectLst>
                <a:latin typeface="+mj-lt"/>
                <a:cs typeface="Times New Roman" pitchFamily="18" charset="0"/>
              </a:rPr>
              <a:t>(</a:t>
            </a:r>
            <a:r>
              <a:rPr lang="fr-FR" sz="1984" dirty="0">
                <a:effectLst>
                  <a:outerShdw blurRad="38100" dist="38100" dir="2700000" algn="tl">
                    <a:srgbClr val="000000">
                      <a:alpha val="43137"/>
                    </a:srgbClr>
                  </a:outerShdw>
                </a:effectLst>
                <a:latin typeface="+mj-lt"/>
                <a:cs typeface="Times New Roman" pitchFamily="18" charset="0"/>
              </a:rPr>
              <a:t>B, Q, </a:t>
            </a:r>
            <a:r>
              <a:rPr lang="fr-FR" sz="1984" dirty="0">
                <a:solidFill>
                  <a:srgbClr val="002060"/>
                </a:solidFill>
                <a:effectLst>
                  <a:outerShdw blurRad="38100" dist="38100" dir="2700000" algn="tl">
                    <a:srgbClr val="000000">
                      <a:alpha val="43137"/>
                    </a:srgbClr>
                  </a:outerShdw>
                </a:effectLst>
                <a:latin typeface="+mj-lt"/>
                <a:cs typeface="Times New Roman" pitchFamily="18" charset="0"/>
              </a:rPr>
              <a:t>(</a:t>
            </a:r>
            <a:r>
              <a:rPr lang="fr-FR" sz="1984" dirty="0">
                <a:effectLst>
                  <a:outerShdw blurRad="38100" dist="38100" dir="2700000" algn="tl">
                    <a:srgbClr val="000000">
                      <a:alpha val="43137"/>
                    </a:srgbClr>
                  </a:outerShdw>
                </a:effectLst>
                <a:latin typeface="+mj-lt"/>
                <a:cs typeface="Times New Roman" pitchFamily="18" charset="0"/>
              </a:rPr>
              <a:t>C, P, D</a:t>
            </a:r>
            <a:r>
              <a:rPr lang="fr-FR" sz="1984" dirty="0">
                <a:solidFill>
                  <a:srgbClr val="002060"/>
                </a:solidFill>
                <a:effectLst>
                  <a:outerShdw blurRad="38100" dist="38100" dir="2700000" algn="tl">
                    <a:srgbClr val="000000">
                      <a:alpha val="43137"/>
                    </a:srgbClr>
                  </a:outerShdw>
                </a:effectLst>
                <a:latin typeface="+mj-lt"/>
                <a:cs typeface="Times New Roman" pitchFamily="18" charset="0"/>
              </a:rPr>
              <a:t>)</a:t>
            </a:r>
            <a:r>
              <a:rPr lang="fr-FR" sz="1984" dirty="0">
                <a:solidFill>
                  <a:schemeClr val="accent3">
                    <a:lumMod val="50000"/>
                  </a:schemeClr>
                </a:solidFill>
                <a:effectLst>
                  <a:outerShdw blurRad="38100" dist="38100" dir="2700000" algn="tl">
                    <a:srgbClr val="000000">
                      <a:alpha val="43137"/>
                    </a:srgbClr>
                  </a:outerShdw>
                </a:effectLst>
                <a:latin typeface="+mj-lt"/>
                <a:cs typeface="Times New Roman" pitchFamily="18" charset="0"/>
              </a:rPr>
              <a:t>)</a:t>
            </a:r>
            <a:r>
              <a:rPr lang="fr-FR" sz="1984" dirty="0">
                <a:effectLst>
                  <a:outerShdw blurRad="38100" dist="38100" dir="2700000" algn="tl">
                    <a:srgbClr val="000000">
                      <a:alpha val="43137"/>
                    </a:srgbClr>
                  </a:outerShdw>
                </a:effectLst>
                <a:latin typeface="+mj-lt"/>
                <a:cs typeface="Times New Roman" pitchFamily="18" charset="0"/>
              </a:rPr>
              <a:t>)  →  (</a:t>
            </a:r>
            <a:r>
              <a:rPr lang="fr-FR" sz="1984" dirty="0">
                <a:solidFill>
                  <a:srgbClr val="002060"/>
                </a:solidFill>
                <a:effectLst>
                  <a:outerShdw blurRad="38100" dist="38100" dir="2700000" algn="tl">
                    <a:srgbClr val="000000">
                      <a:alpha val="43137"/>
                    </a:srgbClr>
                  </a:outerShdw>
                </a:effectLst>
                <a:latin typeface="+mj-lt"/>
                <a:cs typeface="Times New Roman" pitchFamily="18" charset="0"/>
              </a:rPr>
              <a:t>(</a:t>
            </a:r>
            <a:r>
              <a:rPr lang="fr-FR" sz="1984" dirty="0">
                <a:effectLst>
                  <a:outerShdw blurRad="38100" dist="38100" dir="2700000" algn="tl">
                    <a:srgbClr val="000000">
                      <a:alpha val="43137"/>
                    </a:srgbClr>
                  </a:outerShdw>
                </a:effectLst>
                <a:latin typeface="+mj-lt"/>
                <a:cs typeface="Times New Roman" pitchFamily="18" charset="0"/>
              </a:rPr>
              <a:t>A, R, B</a:t>
            </a:r>
            <a:r>
              <a:rPr lang="fr-FR" sz="1984" dirty="0">
                <a:solidFill>
                  <a:srgbClr val="002060"/>
                </a:solidFill>
                <a:effectLst>
                  <a:outerShdw blurRad="38100" dist="38100" dir="2700000" algn="tl">
                    <a:srgbClr val="000000">
                      <a:alpha val="43137"/>
                    </a:srgbClr>
                  </a:outerShdw>
                </a:effectLst>
                <a:latin typeface="+mj-lt"/>
                <a:cs typeface="Times New Roman" pitchFamily="18" charset="0"/>
              </a:rPr>
              <a:t>)</a:t>
            </a:r>
            <a:r>
              <a:rPr lang="fr-FR" sz="1984" dirty="0">
                <a:effectLst>
                  <a:outerShdw blurRad="38100" dist="38100" dir="2700000" algn="tl">
                    <a:srgbClr val="000000">
                      <a:alpha val="43137"/>
                    </a:srgbClr>
                  </a:outerShdw>
                </a:effectLst>
                <a:latin typeface="+mj-lt"/>
                <a:cs typeface="Times New Roman" pitchFamily="18" charset="0"/>
              </a:rPr>
              <a:t>, Q, </a:t>
            </a:r>
            <a:r>
              <a:rPr lang="fr-FR" sz="1984" dirty="0">
                <a:solidFill>
                  <a:schemeClr val="accent3">
                    <a:lumMod val="50000"/>
                  </a:schemeClr>
                </a:solidFill>
                <a:effectLst>
                  <a:outerShdw blurRad="38100" dist="38100" dir="2700000" algn="tl">
                    <a:srgbClr val="000000">
                      <a:alpha val="43137"/>
                    </a:srgbClr>
                  </a:outerShdw>
                </a:effectLst>
                <a:latin typeface="+mj-lt"/>
                <a:cs typeface="Times New Roman" pitchFamily="18" charset="0"/>
              </a:rPr>
              <a:t>(</a:t>
            </a:r>
            <a:r>
              <a:rPr lang="fr-FR" sz="1984" dirty="0">
                <a:effectLst>
                  <a:outerShdw blurRad="38100" dist="38100" dir="2700000" algn="tl">
                    <a:srgbClr val="000000">
                      <a:alpha val="43137"/>
                    </a:srgbClr>
                  </a:outerShdw>
                </a:effectLst>
                <a:latin typeface="+mj-lt"/>
                <a:cs typeface="Times New Roman" pitchFamily="18" charset="0"/>
              </a:rPr>
              <a:t>C, P, D</a:t>
            </a:r>
            <a:r>
              <a:rPr lang="fr-FR" sz="1984" dirty="0">
                <a:solidFill>
                  <a:schemeClr val="accent3">
                    <a:lumMod val="50000"/>
                  </a:schemeClr>
                </a:solidFill>
                <a:effectLst>
                  <a:outerShdw blurRad="38100" dist="38100" dir="2700000" algn="tl">
                    <a:srgbClr val="000000">
                      <a:alpha val="43137"/>
                    </a:srgbClr>
                  </a:outerShdw>
                </a:effectLst>
                <a:latin typeface="+mj-lt"/>
                <a:cs typeface="Times New Roman" pitchFamily="18" charset="0"/>
              </a:rPr>
              <a:t>)</a:t>
            </a:r>
            <a:r>
              <a:rPr lang="fr-FR" sz="1984" dirty="0">
                <a:effectLst>
                  <a:outerShdw blurRad="38100" dist="38100" dir="2700000" algn="tl">
                    <a:srgbClr val="000000">
                      <a:alpha val="43137"/>
                    </a:srgbClr>
                  </a:outerShdw>
                </a:effectLst>
                <a:latin typeface="+mj-lt"/>
                <a:cs typeface="Times New Roman" pitchFamily="18" charset="0"/>
              </a:rPr>
              <a:t>)</a:t>
            </a:r>
          </a:p>
        </p:txBody>
      </p:sp>
      <p:grpSp>
        <p:nvGrpSpPr>
          <p:cNvPr id="93" name="Group 92"/>
          <p:cNvGrpSpPr/>
          <p:nvPr/>
        </p:nvGrpSpPr>
        <p:grpSpPr>
          <a:xfrm>
            <a:off x="436534" y="2986082"/>
            <a:ext cx="2698766" cy="3277074"/>
            <a:chOff x="395536" y="2708920"/>
            <a:chExt cx="2448272" cy="2972902"/>
          </a:xfrm>
        </p:grpSpPr>
        <p:sp>
          <p:nvSpPr>
            <p:cNvPr id="99" name="Arc 98"/>
            <p:cNvSpPr/>
            <p:nvPr/>
          </p:nvSpPr>
          <p:spPr>
            <a:xfrm flipH="1">
              <a:off x="1619672" y="3284984"/>
              <a:ext cx="1224136" cy="576064"/>
            </a:xfrm>
            <a:prstGeom prst="arc">
              <a:avLst/>
            </a:prstGeom>
            <a:ln>
              <a:headEnd type="triangl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fr-FR" sz="1984">
                <a:latin typeface="+mj-lt"/>
              </a:endParaRPr>
            </a:p>
          </p:txBody>
        </p:sp>
        <p:cxnSp>
          <p:nvCxnSpPr>
            <p:cNvPr id="119" name="Connecteur droit avec flèche 6"/>
            <p:cNvCxnSpPr/>
            <p:nvPr/>
          </p:nvCxnSpPr>
          <p:spPr>
            <a:xfrm flipV="1">
              <a:off x="1547664" y="3717032"/>
              <a:ext cx="144016" cy="36004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nvGrpSpPr>
            <p:cNvPr id="169" name="Groupe 116"/>
            <p:cNvGrpSpPr/>
            <p:nvPr/>
          </p:nvGrpSpPr>
          <p:grpSpPr>
            <a:xfrm flipH="1">
              <a:off x="395536" y="2708920"/>
              <a:ext cx="2379163" cy="2972902"/>
              <a:chOff x="3203848" y="2852936"/>
              <a:chExt cx="2379163" cy="2972902"/>
            </a:xfrm>
          </p:grpSpPr>
          <p:sp>
            <p:nvSpPr>
              <p:cNvPr id="170" name="Triangle isocèle 29"/>
              <p:cNvSpPr/>
              <p:nvPr/>
            </p:nvSpPr>
            <p:spPr>
              <a:xfrm rot="10800000" flipH="1" flipV="1">
                <a:off x="4302336" y="4941168"/>
                <a:ext cx="506955" cy="884670"/>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sp>
            <p:nvSpPr>
              <p:cNvPr id="171" name="Triangle isocèle 30"/>
              <p:cNvSpPr/>
              <p:nvPr/>
            </p:nvSpPr>
            <p:spPr>
              <a:xfrm rot="10800000" flipH="1" flipV="1">
                <a:off x="3654264" y="4941168"/>
                <a:ext cx="506955" cy="884670"/>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sp>
            <p:nvSpPr>
              <p:cNvPr id="172" name="Ellipse 31"/>
              <p:cNvSpPr/>
              <p:nvPr/>
            </p:nvSpPr>
            <p:spPr>
              <a:xfrm>
                <a:off x="3448853" y="3560672"/>
                <a:ext cx="776618" cy="382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84" dirty="0">
                    <a:solidFill>
                      <a:schemeClr val="tx1"/>
                    </a:solidFill>
                    <a:latin typeface="+mj-lt"/>
                    <a:cs typeface="Times New Roman" pitchFamily="18" charset="0"/>
                  </a:rPr>
                  <a:t>P</a:t>
                </a:r>
              </a:p>
            </p:txBody>
          </p:sp>
          <p:sp>
            <p:nvSpPr>
              <p:cNvPr id="173" name="Ellipse 32"/>
              <p:cNvSpPr/>
              <p:nvPr/>
            </p:nvSpPr>
            <p:spPr>
              <a:xfrm>
                <a:off x="3870288" y="4293096"/>
                <a:ext cx="776619" cy="3967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84" dirty="0">
                    <a:solidFill>
                      <a:schemeClr val="tx1"/>
                    </a:solidFill>
                    <a:latin typeface="+mj-lt"/>
                    <a:cs typeface="Times New Roman" pitchFamily="18" charset="0"/>
                  </a:rPr>
                  <a:t>Q</a:t>
                </a:r>
              </a:p>
            </p:txBody>
          </p:sp>
          <p:cxnSp>
            <p:nvCxnSpPr>
              <p:cNvPr id="174" name="Connecteur droit 33"/>
              <p:cNvCxnSpPr>
                <a:endCxn id="171" idx="0"/>
              </p:cNvCxnSpPr>
              <p:nvPr/>
            </p:nvCxnSpPr>
            <p:spPr>
              <a:xfrm flipH="1">
                <a:off x="3907742" y="4653136"/>
                <a:ext cx="175816"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Connecteur droit 34"/>
              <p:cNvCxnSpPr>
                <a:endCxn id="179" idx="0"/>
              </p:cNvCxnSpPr>
              <p:nvPr/>
            </p:nvCxnSpPr>
            <p:spPr>
              <a:xfrm flipH="1">
                <a:off x="3457326" y="3933056"/>
                <a:ext cx="198983"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Connecteur droit 35"/>
              <p:cNvCxnSpPr>
                <a:endCxn id="173" idx="0"/>
              </p:cNvCxnSpPr>
              <p:nvPr/>
            </p:nvCxnSpPr>
            <p:spPr>
              <a:xfrm>
                <a:off x="4044358" y="3914540"/>
                <a:ext cx="214240" cy="3785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Connecteur droit 36"/>
              <p:cNvCxnSpPr>
                <a:endCxn id="170" idx="0"/>
              </p:cNvCxnSpPr>
              <p:nvPr/>
            </p:nvCxnSpPr>
            <p:spPr>
              <a:xfrm>
                <a:off x="4374344" y="4653136"/>
                <a:ext cx="18147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Ellipse 37"/>
              <p:cNvSpPr/>
              <p:nvPr/>
            </p:nvSpPr>
            <p:spPr>
              <a:xfrm>
                <a:off x="4348532" y="2852936"/>
                <a:ext cx="776619" cy="382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84" dirty="0">
                    <a:solidFill>
                      <a:schemeClr val="tx1"/>
                    </a:solidFill>
                    <a:latin typeface="+mj-lt"/>
                    <a:cs typeface="Times New Roman" pitchFamily="18" charset="0"/>
                  </a:rPr>
                  <a:t>R</a:t>
                </a:r>
              </a:p>
            </p:txBody>
          </p:sp>
          <p:sp>
            <p:nvSpPr>
              <p:cNvPr id="179" name="Triangle isocèle 38"/>
              <p:cNvSpPr/>
              <p:nvPr/>
            </p:nvSpPr>
            <p:spPr>
              <a:xfrm rot="10800000" flipH="1" flipV="1">
                <a:off x="3203848" y="4293096"/>
                <a:ext cx="506955" cy="884670"/>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cxnSp>
            <p:nvCxnSpPr>
              <p:cNvPr id="180" name="Connecteur droit 39"/>
              <p:cNvCxnSpPr>
                <a:stCxn id="178" idx="3"/>
                <a:endCxn id="172" idx="7"/>
              </p:cNvCxnSpPr>
              <p:nvPr/>
            </p:nvCxnSpPr>
            <p:spPr>
              <a:xfrm flipH="1">
                <a:off x="4111738" y="3179672"/>
                <a:ext cx="350527" cy="4370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Connecteur droit 40"/>
              <p:cNvCxnSpPr>
                <a:stCxn id="178" idx="5"/>
                <a:endCxn id="182" idx="0"/>
              </p:cNvCxnSpPr>
              <p:nvPr/>
            </p:nvCxnSpPr>
            <p:spPr>
              <a:xfrm>
                <a:off x="5011418" y="3179672"/>
                <a:ext cx="318115" cy="537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2" name="Triangle isocèle 41"/>
              <p:cNvSpPr/>
              <p:nvPr/>
            </p:nvSpPr>
            <p:spPr>
              <a:xfrm rot="10800000" flipH="1" flipV="1">
                <a:off x="5076056" y="3717032"/>
                <a:ext cx="506955" cy="884670"/>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sp>
            <p:nvSpPr>
              <p:cNvPr id="183" name="ZoneTexte 42"/>
              <p:cNvSpPr txBox="1"/>
              <p:nvPr/>
            </p:nvSpPr>
            <p:spPr>
              <a:xfrm flipH="1">
                <a:off x="5160271" y="4073082"/>
                <a:ext cx="389680" cy="514734"/>
              </a:xfrm>
              <a:prstGeom prst="rect">
                <a:avLst/>
              </a:prstGeom>
              <a:noFill/>
            </p:spPr>
            <p:txBody>
              <a:bodyPr wrap="square" rtlCol="0">
                <a:spAutoFit/>
              </a:bodyPr>
              <a:lstStyle/>
              <a:p>
                <a:r>
                  <a:rPr lang="fr-FR" sz="1764" dirty="0">
                    <a:latin typeface="+mj-lt"/>
                    <a:cs typeface="Times New Roman" pitchFamily="18" charset="0"/>
                  </a:rPr>
                  <a:t>A</a:t>
                </a:r>
              </a:p>
              <a:p>
                <a:r>
                  <a:rPr lang="fr-FR" sz="1323" dirty="0">
                    <a:latin typeface="+mj-lt"/>
                    <a:cs typeface="Times New Roman" pitchFamily="18" charset="0"/>
                  </a:rPr>
                  <a:t>(h)</a:t>
                </a:r>
              </a:p>
            </p:txBody>
          </p:sp>
        </p:grpSp>
        <p:sp>
          <p:nvSpPr>
            <p:cNvPr id="218" name="ZoneTexte 77"/>
            <p:cNvSpPr txBox="1"/>
            <p:nvPr/>
          </p:nvSpPr>
          <p:spPr>
            <a:xfrm>
              <a:off x="1908274" y="3789040"/>
              <a:ext cx="520586" cy="299161"/>
            </a:xfrm>
            <a:prstGeom prst="rect">
              <a:avLst/>
            </a:prstGeom>
            <a:noFill/>
          </p:spPr>
          <p:txBody>
            <a:bodyPr wrap="square" rtlCol="0">
              <a:spAutoFit/>
            </a:bodyPr>
            <a:lstStyle/>
            <a:p>
              <a:r>
                <a:rPr lang="fr-FR" sz="1543" dirty="0">
                  <a:solidFill>
                    <a:srgbClr val="FF0000"/>
                  </a:solidFill>
                  <a:latin typeface="+mj-lt"/>
                  <a:cs typeface="Times New Roman" pitchFamily="18" charset="0"/>
                </a:rPr>
                <a:t>+1</a:t>
              </a:r>
            </a:p>
          </p:txBody>
        </p:sp>
        <p:sp>
          <p:nvSpPr>
            <p:cNvPr id="219" name="ZoneTexte 78"/>
            <p:cNvSpPr txBox="1"/>
            <p:nvPr/>
          </p:nvSpPr>
          <p:spPr>
            <a:xfrm>
              <a:off x="539552" y="2708920"/>
              <a:ext cx="375424" cy="299161"/>
            </a:xfrm>
            <a:prstGeom prst="rect">
              <a:avLst/>
            </a:prstGeom>
            <a:noFill/>
          </p:spPr>
          <p:txBody>
            <a:bodyPr wrap="square" rtlCol="0">
              <a:spAutoFit/>
            </a:bodyPr>
            <a:lstStyle/>
            <a:p>
              <a:r>
                <a:rPr lang="fr-FR" sz="1543" dirty="0">
                  <a:solidFill>
                    <a:srgbClr val="FF0000"/>
                  </a:solidFill>
                  <a:latin typeface="+mj-lt"/>
                  <a:cs typeface="Times New Roman" pitchFamily="18" charset="0"/>
                </a:rPr>
                <a:t>-2</a:t>
              </a:r>
            </a:p>
          </p:txBody>
        </p:sp>
        <p:sp>
          <p:nvSpPr>
            <p:cNvPr id="82" name="ZoneTexte 42"/>
            <p:cNvSpPr txBox="1"/>
            <p:nvPr/>
          </p:nvSpPr>
          <p:spPr>
            <a:xfrm>
              <a:off x="1253362" y="5120358"/>
              <a:ext cx="389680" cy="330049"/>
            </a:xfrm>
            <a:prstGeom prst="rect">
              <a:avLst/>
            </a:prstGeom>
            <a:noFill/>
          </p:spPr>
          <p:txBody>
            <a:bodyPr wrap="square" rtlCol="0">
              <a:spAutoFit/>
            </a:bodyPr>
            <a:lstStyle/>
            <a:p>
              <a:r>
                <a:rPr lang="fr-FR" sz="1764" dirty="0">
                  <a:latin typeface="+mj-lt"/>
                  <a:cs typeface="Times New Roman" pitchFamily="18" charset="0"/>
                </a:rPr>
                <a:t>B</a:t>
              </a:r>
            </a:p>
          </p:txBody>
        </p:sp>
        <p:sp>
          <p:nvSpPr>
            <p:cNvPr id="83" name="ZoneTexte 42"/>
            <p:cNvSpPr txBox="1"/>
            <p:nvPr/>
          </p:nvSpPr>
          <p:spPr>
            <a:xfrm>
              <a:off x="1857356" y="5120358"/>
              <a:ext cx="389680" cy="330049"/>
            </a:xfrm>
            <a:prstGeom prst="rect">
              <a:avLst/>
            </a:prstGeom>
            <a:noFill/>
          </p:spPr>
          <p:txBody>
            <a:bodyPr wrap="square" rtlCol="0">
              <a:spAutoFit/>
            </a:bodyPr>
            <a:lstStyle/>
            <a:p>
              <a:r>
                <a:rPr lang="fr-FR" sz="1764" dirty="0">
                  <a:latin typeface="+mj-lt"/>
                  <a:cs typeface="Times New Roman" pitchFamily="18" charset="0"/>
                </a:rPr>
                <a:t>C</a:t>
              </a:r>
            </a:p>
          </p:txBody>
        </p:sp>
        <p:sp>
          <p:nvSpPr>
            <p:cNvPr id="84" name="ZoneTexte 42"/>
            <p:cNvSpPr txBox="1"/>
            <p:nvPr/>
          </p:nvSpPr>
          <p:spPr>
            <a:xfrm>
              <a:off x="2324932" y="4429132"/>
              <a:ext cx="389680" cy="514734"/>
            </a:xfrm>
            <a:prstGeom prst="rect">
              <a:avLst/>
            </a:prstGeom>
            <a:noFill/>
          </p:spPr>
          <p:txBody>
            <a:bodyPr wrap="square" rtlCol="0">
              <a:spAutoFit/>
            </a:bodyPr>
            <a:lstStyle/>
            <a:p>
              <a:r>
                <a:rPr lang="fr-FR" sz="1764" dirty="0">
                  <a:latin typeface="+mj-lt"/>
                  <a:cs typeface="Times New Roman" pitchFamily="18" charset="0"/>
                </a:rPr>
                <a:t>D</a:t>
              </a:r>
            </a:p>
            <a:p>
              <a:r>
                <a:rPr lang="fr-FR" sz="1323" dirty="0">
                  <a:latin typeface="+mj-lt"/>
                  <a:cs typeface="Times New Roman" pitchFamily="18" charset="0"/>
                </a:rPr>
                <a:t>(h)</a:t>
              </a:r>
            </a:p>
          </p:txBody>
        </p:sp>
      </p:grpSp>
      <p:grpSp>
        <p:nvGrpSpPr>
          <p:cNvPr id="94" name="Group 93"/>
          <p:cNvGrpSpPr/>
          <p:nvPr/>
        </p:nvGrpSpPr>
        <p:grpSpPr>
          <a:xfrm>
            <a:off x="3849680" y="2827332"/>
            <a:ext cx="2860713" cy="3515203"/>
            <a:chOff x="3491880" y="2564904"/>
            <a:chExt cx="2595187" cy="3188929"/>
          </a:xfrm>
        </p:grpSpPr>
        <p:grpSp>
          <p:nvGrpSpPr>
            <p:cNvPr id="130" name="Groupe 84"/>
            <p:cNvGrpSpPr/>
            <p:nvPr/>
          </p:nvGrpSpPr>
          <p:grpSpPr>
            <a:xfrm flipH="1">
              <a:off x="3563888" y="2708922"/>
              <a:ext cx="2523179" cy="3044911"/>
              <a:chOff x="818180" y="2924944"/>
              <a:chExt cx="1791964" cy="2478415"/>
            </a:xfrm>
          </p:grpSpPr>
          <p:sp>
            <p:nvSpPr>
              <p:cNvPr id="153" name="Triangle isocèle 12"/>
              <p:cNvSpPr/>
              <p:nvPr/>
            </p:nvSpPr>
            <p:spPr>
              <a:xfrm rot="10800000" flipH="1" flipV="1">
                <a:off x="1840983" y="4097166"/>
                <a:ext cx="360040" cy="720080"/>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sp>
            <p:nvSpPr>
              <p:cNvPr id="154" name="Triangle isocèle 13"/>
              <p:cNvSpPr/>
              <p:nvPr/>
            </p:nvSpPr>
            <p:spPr>
              <a:xfrm rot="10800000" flipH="1" flipV="1">
                <a:off x="818180" y="4683279"/>
                <a:ext cx="360040" cy="720080"/>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sp>
            <p:nvSpPr>
              <p:cNvPr id="155" name="Ellipse 14"/>
              <p:cNvSpPr/>
              <p:nvPr/>
            </p:nvSpPr>
            <p:spPr>
              <a:xfrm>
                <a:off x="1444907" y="3511056"/>
                <a:ext cx="551555" cy="311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84" dirty="0">
                    <a:solidFill>
                      <a:schemeClr val="tx1"/>
                    </a:solidFill>
                    <a:latin typeface="+mj-lt"/>
                    <a:cs typeface="Times New Roman" pitchFamily="18" charset="0"/>
                  </a:rPr>
                  <a:t>Q</a:t>
                </a:r>
              </a:p>
            </p:txBody>
          </p:sp>
          <p:sp>
            <p:nvSpPr>
              <p:cNvPr id="156" name="Ellipse 15"/>
              <p:cNvSpPr/>
              <p:nvPr/>
            </p:nvSpPr>
            <p:spPr>
              <a:xfrm>
                <a:off x="1035785" y="4097167"/>
                <a:ext cx="551556" cy="3229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84" dirty="0">
                    <a:solidFill>
                      <a:schemeClr val="tx1"/>
                    </a:solidFill>
                    <a:latin typeface="+mj-lt"/>
                    <a:cs typeface="Times New Roman" pitchFamily="18" charset="0"/>
                  </a:rPr>
                  <a:t>P</a:t>
                </a:r>
              </a:p>
            </p:txBody>
          </p:sp>
          <p:cxnSp>
            <p:nvCxnSpPr>
              <p:cNvPr id="157" name="Connecteur droit 16"/>
              <p:cNvCxnSpPr>
                <a:endCxn id="154" idx="0"/>
              </p:cNvCxnSpPr>
              <p:nvPr/>
            </p:nvCxnSpPr>
            <p:spPr>
              <a:xfrm flipH="1">
                <a:off x="998200" y="4390222"/>
                <a:ext cx="180020" cy="293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Connecteur droit 17"/>
              <p:cNvCxnSpPr>
                <a:endCxn id="153" idx="0"/>
              </p:cNvCxnSpPr>
              <p:nvPr/>
            </p:nvCxnSpPr>
            <p:spPr>
              <a:xfrm>
                <a:off x="1843041" y="3804111"/>
                <a:ext cx="177962" cy="293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Connecteur droit 18"/>
              <p:cNvCxnSpPr/>
              <p:nvPr/>
            </p:nvCxnSpPr>
            <p:spPr>
              <a:xfrm flipH="1">
                <a:off x="1433920" y="3804111"/>
                <a:ext cx="153420" cy="293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Connecteur droit 19"/>
              <p:cNvCxnSpPr>
                <a:endCxn id="162" idx="0"/>
              </p:cNvCxnSpPr>
              <p:nvPr/>
            </p:nvCxnSpPr>
            <p:spPr>
              <a:xfrm>
                <a:off x="1431862" y="4395246"/>
                <a:ext cx="18002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Ellipse 20"/>
              <p:cNvSpPr/>
              <p:nvPr/>
            </p:nvSpPr>
            <p:spPr>
              <a:xfrm>
                <a:off x="1835696" y="2924944"/>
                <a:ext cx="551556" cy="3115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84" dirty="0">
                    <a:solidFill>
                      <a:schemeClr val="tx1"/>
                    </a:solidFill>
                    <a:latin typeface="+mj-lt"/>
                    <a:cs typeface="Times New Roman" pitchFamily="18" charset="0"/>
                  </a:rPr>
                  <a:t>R</a:t>
                </a:r>
              </a:p>
            </p:txBody>
          </p:sp>
          <p:sp>
            <p:nvSpPr>
              <p:cNvPr id="162" name="Triangle isocèle 21"/>
              <p:cNvSpPr/>
              <p:nvPr/>
            </p:nvSpPr>
            <p:spPr>
              <a:xfrm rot="10800000" flipH="1" flipV="1">
                <a:off x="1431861" y="4683278"/>
                <a:ext cx="360040" cy="720080"/>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cxnSp>
            <p:nvCxnSpPr>
              <p:cNvPr id="163" name="Connecteur droit 22"/>
              <p:cNvCxnSpPr>
                <a:stCxn id="161" idx="3"/>
              </p:cNvCxnSpPr>
              <p:nvPr/>
            </p:nvCxnSpPr>
            <p:spPr>
              <a:xfrm flipH="1">
                <a:off x="1791902" y="3190892"/>
                <a:ext cx="124568" cy="320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Connecteur droit 23"/>
              <p:cNvCxnSpPr>
                <a:stCxn id="161" idx="5"/>
                <a:endCxn id="165" idx="0"/>
              </p:cNvCxnSpPr>
              <p:nvPr/>
            </p:nvCxnSpPr>
            <p:spPr>
              <a:xfrm>
                <a:off x="2306478" y="3190891"/>
                <a:ext cx="123646" cy="320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Triangle isocèle 24"/>
              <p:cNvSpPr/>
              <p:nvPr/>
            </p:nvSpPr>
            <p:spPr>
              <a:xfrm rot="10800000" flipH="1" flipV="1">
                <a:off x="2250104" y="3511055"/>
                <a:ext cx="360040" cy="720080"/>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grpSp>
        <p:sp>
          <p:nvSpPr>
            <p:cNvPr id="211" name="Arc 210"/>
            <p:cNvSpPr/>
            <p:nvPr/>
          </p:nvSpPr>
          <p:spPr>
            <a:xfrm>
              <a:off x="3491880" y="2564904"/>
              <a:ext cx="1224136" cy="504056"/>
            </a:xfrm>
            <a:prstGeom prst="arc">
              <a:avLst>
                <a:gd name="adj1" fmla="val 15490237"/>
                <a:gd name="adj2" fmla="val 0"/>
              </a:avLst>
            </a:prstGeom>
            <a:ln>
              <a:headEnd type="triangl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fr-FR" sz="1984">
                <a:latin typeface="+mj-lt"/>
              </a:endParaRPr>
            </a:p>
          </p:txBody>
        </p:sp>
        <p:cxnSp>
          <p:nvCxnSpPr>
            <p:cNvPr id="212" name="Connecteur droit avec flèche 71"/>
            <p:cNvCxnSpPr/>
            <p:nvPr/>
          </p:nvCxnSpPr>
          <p:spPr>
            <a:xfrm flipH="1" flipV="1">
              <a:off x="4716016" y="2996952"/>
              <a:ext cx="216024" cy="36004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2" name="ZoneTexte 81"/>
            <p:cNvSpPr txBox="1"/>
            <p:nvPr/>
          </p:nvSpPr>
          <p:spPr>
            <a:xfrm>
              <a:off x="4067944" y="3068960"/>
              <a:ext cx="375424" cy="299161"/>
            </a:xfrm>
            <a:prstGeom prst="rect">
              <a:avLst/>
            </a:prstGeom>
            <a:noFill/>
          </p:spPr>
          <p:txBody>
            <a:bodyPr wrap="square" rtlCol="0">
              <a:spAutoFit/>
            </a:bodyPr>
            <a:lstStyle/>
            <a:p>
              <a:r>
                <a:rPr lang="fr-FR" sz="1543" dirty="0">
                  <a:solidFill>
                    <a:srgbClr val="FF0000"/>
                  </a:solidFill>
                  <a:latin typeface="+mj-lt"/>
                  <a:cs typeface="Times New Roman" pitchFamily="18" charset="0"/>
                </a:rPr>
                <a:t>-2</a:t>
              </a:r>
            </a:p>
          </p:txBody>
        </p:sp>
        <p:sp>
          <p:nvSpPr>
            <p:cNvPr id="85" name="ZoneTexte 42"/>
            <p:cNvSpPr txBox="1"/>
            <p:nvPr/>
          </p:nvSpPr>
          <p:spPr>
            <a:xfrm>
              <a:off x="3643306" y="3714752"/>
              <a:ext cx="389680" cy="514734"/>
            </a:xfrm>
            <a:prstGeom prst="rect">
              <a:avLst/>
            </a:prstGeom>
            <a:noFill/>
          </p:spPr>
          <p:txBody>
            <a:bodyPr wrap="square" rtlCol="0">
              <a:spAutoFit/>
            </a:bodyPr>
            <a:lstStyle/>
            <a:p>
              <a:r>
                <a:rPr lang="fr-FR" sz="1764" dirty="0">
                  <a:latin typeface="+mj-lt"/>
                  <a:cs typeface="Times New Roman" pitchFamily="18" charset="0"/>
                </a:rPr>
                <a:t>A</a:t>
              </a:r>
            </a:p>
            <a:p>
              <a:r>
                <a:rPr lang="fr-FR" sz="1323" dirty="0">
                  <a:latin typeface="+mj-lt"/>
                  <a:cs typeface="Times New Roman" pitchFamily="18" charset="0"/>
                </a:rPr>
                <a:t>(h)</a:t>
              </a:r>
            </a:p>
          </p:txBody>
        </p:sp>
        <p:sp>
          <p:nvSpPr>
            <p:cNvPr id="87" name="ZoneTexte 42"/>
            <p:cNvSpPr txBox="1"/>
            <p:nvPr/>
          </p:nvSpPr>
          <p:spPr>
            <a:xfrm>
              <a:off x="4253758" y="4500570"/>
              <a:ext cx="389680" cy="330049"/>
            </a:xfrm>
            <a:prstGeom prst="rect">
              <a:avLst/>
            </a:prstGeom>
            <a:noFill/>
          </p:spPr>
          <p:txBody>
            <a:bodyPr wrap="square" rtlCol="0">
              <a:spAutoFit/>
            </a:bodyPr>
            <a:lstStyle/>
            <a:p>
              <a:r>
                <a:rPr lang="fr-FR" sz="1764" dirty="0">
                  <a:latin typeface="+mj-lt"/>
                  <a:cs typeface="Times New Roman" pitchFamily="18" charset="0"/>
                </a:rPr>
                <a:t>B</a:t>
              </a:r>
            </a:p>
          </p:txBody>
        </p:sp>
        <p:sp>
          <p:nvSpPr>
            <p:cNvPr id="88" name="ZoneTexte 42"/>
            <p:cNvSpPr txBox="1"/>
            <p:nvPr/>
          </p:nvSpPr>
          <p:spPr>
            <a:xfrm>
              <a:off x="4786314" y="5143512"/>
              <a:ext cx="389680" cy="330049"/>
            </a:xfrm>
            <a:prstGeom prst="rect">
              <a:avLst/>
            </a:prstGeom>
            <a:noFill/>
          </p:spPr>
          <p:txBody>
            <a:bodyPr wrap="square" rtlCol="0">
              <a:spAutoFit/>
            </a:bodyPr>
            <a:lstStyle/>
            <a:p>
              <a:r>
                <a:rPr lang="fr-FR" sz="1764" dirty="0">
                  <a:latin typeface="+mj-lt"/>
                  <a:cs typeface="Times New Roman" pitchFamily="18" charset="0"/>
                </a:rPr>
                <a:t>C</a:t>
              </a:r>
            </a:p>
          </p:txBody>
        </p:sp>
        <p:sp>
          <p:nvSpPr>
            <p:cNvPr id="89" name="ZoneTexte 42"/>
            <p:cNvSpPr txBox="1"/>
            <p:nvPr/>
          </p:nvSpPr>
          <p:spPr>
            <a:xfrm>
              <a:off x="5643570" y="5191796"/>
              <a:ext cx="389680" cy="514734"/>
            </a:xfrm>
            <a:prstGeom prst="rect">
              <a:avLst/>
            </a:prstGeom>
            <a:noFill/>
          </p:spPr>
          <p:txBody>
            <a:bodyPr wrap="square" rtlCol="0">
              <a:spAutoFit/>
            </a:bodyPr>
            <a:lstStyle/>
            <a:p>
              <a:r>
                <a:rPr lang="fr-FR" sz="1764" dirty="0">
                  <a:latin typeface="+mj-lt"/>
                  <a:cs typeface="Times New Roman" pitchFamily="18" charset="0"/>
                </a:rPr>
                <a:t>D</a:t>
              </a:r>
            </a:p>
            <a:p>
              <a:r>
                <a:rPr lang="fr-FR" sz="1323" dirty="0">
                  <a:latin typeface="+mj-lt"/>
                  <a:cs typeface="Times New Roman" pitchFamily="18" charset="0"/>
                </a:rPr>
                <a:t>(h)</a:t>
              </a:r>
            </a:p>
          </p:txBody>
        </p:sp>
      </p:grpSp>
      <p:grpSp>
        <p:nvGrpSpPr>
          <p:cNvPr id="95" name="Group 94"/>
          <p:cNvGrpSpPr/>
          <p:nvPr/>
        </p:nvGrpSpPr>
        <p:grpSpPr>
          <a:xfrm>
            <a:off x="6945324" y="3144834"/>
            <a:ext cx="2860713" cy="2721445"/>
            <a:chOff x="6300192" y="2852936"/>
            <a:chExt cx="2595187" cy="2468846"/>
          </a:xfrm>
        </p:grpSpPr>
        <p:grpSp>
          <p:nvGrpSpPr>
            <p:cNvPr id="189" name="Groupe 157"/>
            <p:cNvGrpSpPr/>
            <p:nvPr/>
          </p:nvGrpSpPr>
          <p:grpSpPr>
            <a:xfrm>
              <a:off x="6300192" y="2852936"/>
              <a:ext cx="2595187" cy="2468846"/>
              <a:chOff x="6300192" y="2852936"/>
              <a:chExt cx="2595187" cy="2468846"/>
            </a:xfrm>
          </p:grpSpPr>
          <p:sp>
            <p:nvSpPr>
              <p:cNvPr id="190" name="Ellipse 49"/>
              <p:cNvSpPr/>
              <p:nvPr/>
            </p:nvSpPr>
            <p:spPr>
              <a:xfrm>
                <a:off x="7236296" y="2852936"/>
                <a:ext cx="776618" cy="382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84" dirty="0">
                    <a:solidFill>
                      <a:schemeClr val="tx1"/>
                    </a:solidFill>
                    <a:latin typeface="+mj-lt"/>
                    <a:cs typeface="Times New Roman" pitchFamily="18" charset="0"/>
                  </a:rPr>
                  <a:t>Q</a:t>
                </a:r>
              </a:p>
            </p:txBody>
          </p:sp>
          <p:sp>
            <p:nvSpPr>
              <p:cNvPr id="191" name="Ellipse 50"/>
              <p:cNvSpPr/>
              <p:nvPr/>
            </p:nvSpPr>
            <p:spPr>
              <a:xfrm>
                <a:off x="6516216" y="3573016"/>
                <a:ext cx="776619" cy="3967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84" dirty="0">
                    <a:solidFill>
                      <a:schemeClr val="tx1"/>
                    </a:solidFill>
                    <a:latin typeface="+mj-lt"/>
                    <a:cs typeface="Times New Roman" pitchFamily="18" charset="0"/>
                  </a:rPr>
                  <a:t>R</a:t>
                </a:r>
              </a:p>
            </p:txBody>
          </p:sp>
          <p:cxnSp>
            <p:nvCxnSpPr>
              <p:cNvPr id="192" name="Connecteur droit 51"/>
              <p:cNvCxnSpPr>
                <a:endCxn id="203" idx="0"/>
              </p:cNvCxnSpPr>
              <p:nvPr/>
            </p:nvCxnSpPr>
            <p:spPr>
              <a:xfrm flipH="1">
                <a:off x="6553670" y="3933056"/>
                <a:ext cx="17857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Connecteur droit 52"/>
              <p:cNvCxnSpPr>
                <a:stCxn id="190" idx="3"/>
              </p:cNvCxnSpPr>
              <p:nvPr/>
            </p:nvCxnSpPr>
            <p:spPr>
              <a:xfrm flipH="1">
                <a:off x="7020273" y="3179672"/>
                <a:ext cx="329756" cy="3871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Connecteur droit 53"/>
              <p:cNvCxnSpPr>
                <a:endCxn id="207" idx="0"/>
              </p:cNvCxnSpPr>
              <p:nvPr/>
            </p:nvCxnSpPr>
            <p:spPr>
              <a:xfrm flipH="1">
                <a:off x="7921822" y="3933056"/>
                <a:ext cx="17857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Connecteur droit 54"/>
              <p:cNvCxnSpPr>
                <a:endCxn id="205" idx="0"/>
              </p:cNvCxnSpPr>
              <p:nvPr/>
            </p:nvCxnSpPr>
            <p:spPr>
              <a:xfrm>
                <a:off x="7092280" y="3933056"/>
                <a:ext cx="109462"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6" name="Ellipse 55"/>
              <p:cNvSpPr/>
              <p:nvPr/>
            </p:nvSpPr>
            <p:spPr>
              <a:xfrm>
                <a:off x="7812360" y="3573016"/>
                <a:ext cx="776619" cy="382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84" dirty="0">
                    <a:solidFill>
                      <a:schemeClr val="tx1"/>
                    </a:solidFill>
                    <a:latin typeface="+mj-lt"/>
                    <a:cs typeface="Times New Roman" pitchFamily="18" charset="0"/>
                  </a:rPr>
                  <a:t>P</a:t>
                </a:r>
              </a:p>
            </p:txBody>
          </p:sp>
          <p:cxnSp>
            <p:nvCxnSpPr>
              <p:cNvPr id="197" name="Connecteur droit 56"/>
              <p:cNvCxnSpPr>
                <a:stCxn id="196" idx="0"/>
                <a:endCxn id="190" idx="5"/>
              </p:cNvCxnSpPr>
              <p:nvPr/>
            </p:nvCxnSpPr>
            <p:spPr>
              <a:xfrm flipH="1" flipV="1">
                <a:off x="7899181" y="3179672"/>
                <a:ext cx="301489" cy="3933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Connecteur droit 57"/>
              <p:cNvCxnSpPr>
                <a:endCxn id="209" idx="0"/>
              </p:cNvCxnSpPr>
              <p:nvPr/>
            </p:nvCxnSpPr>
            <p:spPr>
              <a:xfrm>
                <a:off x="8388424" y="3933056"/>
                <a:ext cx="253478"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9" name="Triangle isocèle 68"/>
              <p:cNvSpPr/>
              <p:nvPr/>
            </p:nvSpPr>
            <p:spPr>
              <a:xfrm rot="10800000" flipH="1" flipV="1">
                <a:off x="8388424" y="4437112"/>
                <a:ext cx="506955" cy="884670"/>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sp>
            <p:nvSpPr>
              <p:cNvPr id="207" name="Triangle isocèle 66"/>
              <p:cNvSpPr/>
              <p:nvPr/>
            </p:nvSpPr>
            <p:spPr>
              <a:xfrm rot="10800000" flipH="1" flipV="1">
                <a:off x="7668344" y="4437112"/>
                <a:ext cx="506955" cy="884670"/>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sp>
            <p:nvSpPr>
              <p:cNvPr id="205" name="Triangle isocèle 64"/>
              <p:cNvSpPr/>
              <p:nvPr/>
            </p:nvSpPr>
            <p:spPr>
              <a:xfrm rot="10800000" flipH="1" flipV="1">
                <a:off x="6948264" y="4437112"/>
                <a:ext cx="506955" cy="884670"/>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sp>
            <p:nvSpPr>
              <p:cNvPr id="203" name="Triangle isocèle 62"/>
              <p:cNvSpPr/>
              <p:nvPr/>
            </p:nvSpPr>
            <p:spPr>
              <a:xfrm rot="10800000" flipH="1" flipV="1">
                <a:off x="6300192" y="4437112"/>
                <a:ext cx="506955" cy="884670"/>
              </a:xfrm>
              <a:prstGeom prs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23" dirty="0">
                  <a:latin typeface="+mj-lt"/>
                </a:endParaRPr>
              </a:p>
            </p:txBody>
          </p:sp>
        </p:grpSp>
        <p:sp>
          <p:nvSpPr>
            <p:cNvPr id="216" name="ZoneTexte 75"/>
            <p:cNvSpPr txBox="1"/>
            <p:nvPr/>
          </p:nvSpPr>
          <p:spPr>
            <a:xfrm>
              <a:off x="7452320" y="3212976"/>
              <a:ext cx="375424" cy="299161"/>
            </a:xfrm>
            <a:prstGeom prst="rect">
              <a:avLst/>
            </a:prstGeom>
            <a:noFill/>
          </p:spPr>
          <p:txBody>
            <a:bodyPr wrap="square" rtlCol="0">
              <a:spAutoFit/>
            </a:bodyPr>
            <a:lstStyle/>
            <a:p>
              <a:r>
                <a:rPr lang="fr-FR" sz="1543" dirty="0">
                  <a:solidFill>
                    <a:srgbClr val="0070C0"/>
                  </a:solidFill>
                  <a:latin typeface="+mj-lt"/>
                  <a:cs typeface="Times New Roman" pitchFamily="18" charset="0"/>
                </a:rPr>
                <a:t>0</a:t>
              </a:r>
            </a:p>
          </p:txBody>
        </p:sp>
        <p:sp>
          <p:nvSpPr>
            <p:cNvPr id="86" name="ZoneTexte 42"/>
            <p:cNvSpPr txBox="1"/>
            <p:nvPr/>
          </p:nvSpPr>
          <p:spPr>
            <a:xfrm>
              <a:off x="6357950" y="4763168"/>
              <a:ext cx="389680" cy="514734"/>
            </a:xfrm>
            <a:prstGeom prst="rect">
              <a:avLst/>
            </a:prstGeom>
            <a:noFill/>
          </p:spPr>
          <p:txBody>
            <a:bodyPr wrap="square" rtlCol="0">
              <a:spAutoFit/>
            </a:bodyPr>
            <a:lstStyle/>
            <a:p>
              <a:r>
                <a:rPr lang="fr-FR" sz="1764" dirty="0">
                  <a:latin typeface="+mj-lt"/>
                  <a:cs typeface="Times New Roman" pitchFamily="18" charset="0"/>
                </a:rPr>
                <a:t>A</a:t>
              </a:r>
            </a:p>
            <a:p>
              <a:r>
                <a:rPr lang="fr-FR" sz="1323" dirty="0">
                  <a:latin typeface="+mj-lt"/>
                  <a:cs typeface="Times New Roman" pitchFamily="18" charset="0"/>
                </a:rPr>
                <a:t>(h)</a:t>
              </a:r>
            </a:p>
          </p:txBody>
        </p:sp>
        <p:sp>
          <p:nvSpPr>
            <p:cNvPr id="90" name="ZoneTexte 42"/>
            <p:cNvSpPr txBox="1"/>
            <p:nvPr/>
          </p:nvSpPr>
          <p:spPr>
            <a:xfrm>
              <a:off x="7039840" y="4763168"/>
              <a:ext cx="389680" cy="330049"/>
            </a:xfrm>
            <a:prstGeom prst="rect">
              <a:avLst/>
            </a:prstGeom>
            <a:noFill/>
          </p:spPr>
          <p:txBody>
            <a:bodyPr wrap="square" rtlCol="0">
              <a:spAutoFit/>
            </a:bodyPr>
            <a:lstStyle/>
            <a:p>
              <a:r>
                <a:rPr lang="fr-FR" sz="1764" dirty="0">
                  <a:latin typeface="+mj-lt"/>
                  <a:cs typeface="Times New Roman" pitchFamily="18" charset="0"/>
                </a:rPr>
                <a:t>B</a:t>
              </a:r>
            </a:p>
          </p:txBody>
        </p:sp>
        <p:sp>
          <p:nvSpPr>
            <p:cNvPr id="91" name="ZoneTexte 42"/>
            <p:cNvSpPr txBox="1"/>
            <p:nvPr/>
          </p:nvSpPr>
          <p:spPr>
            <a:xfrm>
              <a:off x="7754220" y="4714884"/>
              <a:ext cx="389680" cy="330049"/>
            </a:xfrm>
            <a:prstGeom prst="rect">
              <a:avLst/>
            </a:prstGeom>
            <a:noFill/>
          </p:spPr>
          <p:txBody>
            <a:bodyPr wrap="square" rtlCol="0">
              <a:spAutoFit/>
            </a:bodyPr>
            <a:lstStyle/>
            <a:p>
              <a:r>
                <a:rPr lang="fr-FR" sz="1764" dirty="0">
                  <a:latin typeface="+mj-lt"/>
                  <a:cs typeface="Times New Roman" pitchFamily="18" charset="0"/>
                </a:rPr>
                <a:t>C</a:t>
              </a:r>
            </a:p>
          </p:txBody>
        </p:sp>
        <p:sp>
          <p:nvSpPr>
            <p:cNvPr id="92" name="ZoneTexte 42"/>
            <p:cNvSpPr txBox="1"/>
            <p:nvPr/>
          </p:nvSpPr>
          <p:spPr>
            <a:xfrm>
              <a:off x="8468600" y="4763168"/>
              <a:ext cx="389680" cy="514734"/>
            </a:xfrm>
            <a:prstGeom prst="rect">
              <a:avLst/>
            </a:prstGeom>
            <a:noFill/>
          </p:spPr>
          <p:txBody>
            <a:bodyPr wrap="square" rtlCol="0">
              <a:spAutoFit/>
            </a:bodyPr>
            <a:lstStyle/>
            <a:p>
              <a:r>
                <a:rPr lang="fr-FR" sz="1764" dirty="0">
                  <a:latin typeface="+mj-lt"/>
                  <a:cs typeface="Times New Roman" pitchFamily="18" charset="0"/>
                </a:rPr>
                <a:t>D</a:t>
              </a:r>
            </a:p>
            <a:p>
              <a:r>
                <a:rPr lang="fr-FR" sz="1323" dirty="0">
                  <a:latin typeface="+mj-lt"/>
                  <a:cs typeface="Times New Roman" pitchFamily="18" charset="0"/>
                </a:rPr>
                <a:t>(h)</a:t>
              </a:r>
            </a:p>
          </p:txBody>
        </p:sp>
      </p:grpSp>
    </p:spTree>
    <p:extLst>
      <p:ext uri="{BB962C8B-B14F-4D97-AF65-F5344CB8AC3E}">
        <p14:creationId xmlns:p14="http://schemas.microsoft.com/office/powerpoint/2010/main" val="254354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par>
                          <p:cTn id="7" fill="hold">
                            <p:stCondLst>
                              <p:cond delay="0"/>
                            </p:stCondLst>
                            <p:childTnLst>
                              <p:par>
                                <p:cTn id="8" presetID="4" presetClass="entr" presetSubtype="16" fill="hold" grpId="0" nodeType="afterEffect">
                                  <p:stCondLst>
                                    <p:cond delay="0"/>
                                  </p:stCondLst>
                                  <p:childTnLst>
                                    <p:set>
                                      <p:cBhvr>
                                        <p:cTn id="9" dur="1" fill="hold">
                                          <p:stCondLst>
                                            <p:cond delay="0"/>
                                          </p:stCondLst>
                                        </p:cTn>
                                        <p:tgtEl>
                                          <p:spTgt spid="167"/>
                                        </p:tgtEl>
                                        <p:attrNameLst>
                                          <p:attrName>style.visibility</p:attrName>
                                        </p:attrNameLst>
                                      </p:cBhvr>
                                      <p:to>
                                        <p:strVal val="visible"/>
                                      </p:to>
                                    </p:set>
                                    <p:animEffect transition="in" filter="box(in)">
                                      <p:cBhvr>
                                        <p:cTn id="10" dur="500"/>
                                        <p:tgtEl>
                                          <p:spTgt spid="16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87"/>
                                        </p:tgtEl>
                                        <p:attrNameLst>
                                          <p:attrName>style.visibility</p:attrName>
                                        </p:attrNameLst>
                                      </p:cBhvr>
                                      <p:to>
                                        <p:strVal val="visible"/>
                                      </p:to>
                                    </p:set>
                                    <p:animEffect transition="in" filter="checkerboard(across)">
                                      <p:cBhvr>
                                        <p:cTn id="13" dur="500"/>
                                        <p:tgtEl>
                                          <p:spTgt spid="18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4"/>
                                        </p:tgtEl>
                                        <p:attrNameLst>
                                          <p:attrName>style.visibility</p:attrName>
                                        </p:attrNameLst>
                                      </p:cBhvr>
                                      <p:to>
                                        <p:strVal val="visible"/>
                                      </p:to>
                                    </p:set>
                                  </p:childTnLst>
                                </p:cTn>
                              </p:par>
                            </p:childTnLst>
                          </p:cTn>
                        </p:par>
                        <p:par>
                          <p:cTn id="18" fill="hold">
                            <p:stCondLst>
                              <p:cond delay="0"/>
                            </p:stCondLst>
                            <p:childTnLst>
                              <p:par>
                                <p:cTn id="19" presetID="4" presetClass="entr" presetSubtype="16" fill="hold" grpId="0" nodeType="afterEffect">
                                  <p:stCondLst>
                                    <p:cond delay="0"/>
                                  </p:stCondLst>
                                  <p:childTnLst>
                                    <p:set>
                                      <p:cBhvr>
                                        <p:cTn id="20" dur="1" fill="hold">
                                          <p:stCondLst>
                                            <p:cond delay="0"/>
                                          </p:stCondLst>
                                        </p:cTn>
                                        <p:tgtEl>
                                          <p:spTgt spid="168"/>
                                        </p:tgtEl>
                                        <p:attrNameLst>
                                          <p:attrName>style.visibility</p:attrName>
                                        </p:attrNameLst>
                                      </p:cBhvr>
                                      <p:to>
                                        <p:strVal val="visible"/>
                                      </p:to>
                                    </p:set>
                                    <p:animEffect transition="in" filter="box(in)">
                                      <p:cBhvr>
                                        <p:cTn id="21" dur="500"/>
                                        <p:tgtEl>
                                          <p:spTgt spid="168"/>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88"/>
                                        </p:tgtEl>
                                        <p:attrNameLst>
                                          <p:attrName>style.visibility</p:attrName>
                                        </p:attrNameLst>
                                      </p:cBhvr>
                                      <p:to>
                                        <p:strVal val="visible"/>
                                      </p:to>
                                    </p:set>
                                    <p:animEffect transition="in" filter="checkerboard(across)">
                                      <p:cBhvr>
                                        <p:cTn id="24" dur="500"/>
                                        <p:tgtEl>
                                          <p:spTgt spid="188"/>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213"/>
                                        </p:tgtEl>
                                        <p:attrNameLst>
                                          <p:attrName>style.visibility</p:attrName>
                                        </p:attrNameLst>
                                      </p:cBhvr>
                                      <p:to>
                                        <p:strVal val="visible"/>
                                      </p:to>
                                    </p:set>
                                    <p:animEffect transition="in" filter="checkerboard(across)">
                                      <p:cBhvr>
                                        <p:cTn id="29" dur="500"/>
                                        <p:tgtEl>
                                          <p:spTgt spid="213"/>
                                        </p:tgtEl>
                                      </p:cBhvr>
                                    </p:animEffect>
                                  </p:childTnLst>
                                </p:cTn>
                              </p:par>
                            </p:childTnLst>
                          </p:cTn>
                        </p:par>
                        <p:par>
                          <p:cTn id="30" fill="hold">
                            <p:stCondLst>
                              <p:cond delay="500"/>
                            </p:stCondLst>
                            <p:childTnLst>
                              <p:par>
                                <p:cTn id="31" presetID="1" presetClass="entr" presetSubtype="0" fill="hold" nodeType="afterEffect">
                                  <p:stCondLst>
                                    <p:cond delay="0"/>
                                  </p:stCondLst>
                                  <p:childTnLst>
                                    <p:set>
                                      <p:cBhvr>
                                        <p:cTn id="32"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animBg="1"/>
      <p:bldP spid="168" grpId="0" animBg="1"/>
      <p:bldP spid="187" grpId="0" animBg="1"/>
      <p:bldP spid="188" grpId="0" animBg="1"/>
      <p:bldP spid="2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Quiz</a:t>
            </a:r>
          </a:p>
        </p:txBody>
      </p:sp>
      <p:pic>
        <p:nvPicPr>
          <p:cNvPr id="5" name="Graphique 4" descr="Aide">
            <a:extLst>
              <a:ext uri="{FF2B5EF4-FFF2-40B4-BE49-F238E27FC236}">
                <a16:creationId xmlns:a16="http://schemas.microsoft.com/office/drawing/2014/main" id="{EDE76FBA-AC3D-4BAF-968F-E4A9EEA16C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9400" y="1694180"/>
            <a:ext cx="914400" cy="914400"/>
          </a:xfrm>
          <a:prstGeom prst="rect">
            <a:avLst/>
          </a:prstGeom>
        </p:spPr>
      </p:pic>
      <p:sp>
        <p:nvSpPr>
          <p:cNvPr id="6" name="ZoneTexte 5">
            <a:extLst>
              <a:ext uri="{FF2B5EF4-FFF2-40B4-BE49-F238E27FC236}">
                <a16:creationId xmlns:a16="http://schemas.microsoft.com/office/drawing/2014/main" id="{DE954F38-4260-4F6E-8D74-EF7201EA7ABB}"/>
              </a:ext>
            </a:extLst>
          </p:cNvPr>
          <p:cNvSpPr txBox="1"/>
          <p:nvPr/>
        </p:nvSpPr>
        <p:spPr>
          <a:xfrm>
            <a:off x="1371600" y="1201162"/>
            <a:ext cx="8064500"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2400" b="1" dirty="0">
                <a:effectLst>
                  <a:outerShdw blurRad="38100" dist="38100" dir="2700000" algn="tl">
                    <a:srgbClr val="000000">
                      <a:alpha val="43137"/>
                    </a:srgbClr>
                  </a:outerShdw>
                </a:effectLst>
              </a:rPr>
              <a:t>Quel est le successeur le plus proche de 66 (le nœud le plus à gauche du sous-arbre droit) :</a:t>
            </a:r>
          </a:p>
          <a:p>
            <a:pPr lvl="1"/>
            <a:r>
              <a:rPr lang="fr-FR" sz="2000" dirty="0">
                <a:effectLst>
                  <a:outerShdw blurRad="38100" dist="38100" dir="2700000" algn="tl">
                    <a:srgbClr val="000000">
                      <a:alpha val="43137"/>
                    </a:srgbClr>
                  </a:outerShdw>
                </a:effectLst>
              </a:rPr>
              <a:t>A- 	69</a:t>
            </a:r>
          </a:p>
          <a:p>
            <a:pPr lvl="1"/>
            <a:r>
              <a:rPr lang="fr-FR" sz="2000" dirty="0">
                <a:effectLst>
                  <a:outerShdw blurRad="38100" dist="38100" dir="2700000" algn="tl">
                    <a:srgbClr val="000000">
                      <a:alpha val="43137"/>
                    </a:srgbClr>
                  </a:outerShdw>
                </a:effectLst>
              </a:rPr>
              <a:t>B- 	56</a:t>
            </a:r>
          </a:p>
          <a:p>
            <a:pPr lvl="1"/>
            <a:r>
              <a:rPr lang="fr-FR" sz="2000" dirty="0">
                <a:effectLst>
                  <a:outerShdw blurRad="38100" dist="38100" dir="2700000" algn="tl">
                    <a:srgbClr val="000000">
                      <a:alpha val="43137"/>
                    </a:srgbClr>
                  </a:outerShdw>
                </a:effectLst>
              </a:rPr>
              <a:t>C-   81</a:t>
            </a:r>
          </a:p>
        </p:txBody>
      </p:sp>
      <p:sp>
        <p:nvSpPr>
          <p:cNvPr id="2" name="ZoneTexte 1">
            <a:extLst>
              <a:ext uri="{FF2B5EF4-FFF2-40B4-BE49-F238E27FC236}">
                <a16:creationId xmlns:a16="http://schemas.microsoft.com/office/drawing/2014/main" id="{97429A1F-5C23-46AD-B2F3-BA9F32D635B1}"/>
              </a:ext>
            </a:extLst>
          </p:cNvPr>
          <p:cNvSpPr txBox="1"/>
          <p:nvPr/>
        </p:nvSpPr>
        <p:spPr>
          <a:xfrm>
            <a:off x="6789038" y="4218308"/>
            <a:ext cx="3031599" cy="923330"/>
          </a:xfrm>
          <a:prstGeom prst="rect">
            <a:avLst/>
          </a:prstGeom>
          <a:noFill/>
        </p:spPr>
        <p:txBody>
          <a:bodyPr wrap="none" rtlCol="0">
            <a:spAutoFit/>
          </a:bodyPr>
          <a:lstStyle/>
          <a:p>
            <a:r>
              <a:rPr lang="fr-FR" sz="5400" b="1" dirty="0">
                <a:solidFill>
                  <a:srgbClr val="FF0000"/>
                </a:solidFill>
              </a:rPr>
              <a:t>5 minute</a:t>
            </a:r>
          </a:p>
        </p:txBody>
      </p:sp>
      <p:sp>
        <p:nvSpPr>
          <p:cNvPr id="10" name="Line 22">
            <a:extLst>
              <a:ext uri="{FF2B5EF4-FFF2-40B4-BE49-F238E27FC236}">
                <a16:creationId xmlns:a16="http://schemas.microsoft.com/office/drawing/2014/main" id="{95332CE1-2586-4452-B456-FAAA14B4B89C}"/>
              </a:ext>
            </a:extLst>
          </p:cNvPr>
          <p:cNvSpPr>
            <a:spLocks noChangeShapeType="1"/>
          </p:cNvSpPr>
          <p:nvPr/>
        </p:nvSpPr>
        <p:spPr bwMode="auto">
          <a:xfrm flipV="1">
            <a:off x="1205013" y="3874239"/>
            <a:ext cx="406989" cy="58881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11" name="docshape5731">
            <a:extLst>
              <a:ext uri="{FF2B5EF4-FFF2-40B4-BE49-F238E27FC236}">
                <a16:creationId xmlns:a16="http://schemas.microsoft.com/office/drawing/2014/main" id="{4A88EA7C-4310-4616-99C3-3ADB230537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3459" y="3645672"/>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2" name="docshape5731">
            <a:extLst>
              <a:ext uri="{FF2B5EF4-FFF2-40B4-BE49-F238E27FC236}">
                <a16:creationId xmlns:a16="http://schemas.microsoft.com/office/drawing/2014/main" id="{BA70D3D0-D6AA-4A0C-A904-42AF50497F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2454" y="2930094"/>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3" name="docshape5731">
            <a:extLst>
              <a:ext uri="{FF2B5EF4-FFF2-40B4-BE49-F238E27FC236}">
                <a16:creationId xmlns:a16="http://schemas.microsoft.com/office/drawing/2014/main" id="{3A488702-9AA3-4DE2-8D9C-A72D6E22F8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4255" y="3655762"/>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4" name="docshape5731">
            <a:extLst>
              <a:ext uri="{FF2B5EF4-FFF2-40B4-BE49-F238E27FC236}">
                <a16:creationId xmlns:a16="http://schemas.microsoft.com/office/drawing/2014/main" id="{7C04DB74-5A83-4852-AAB5-50DCCC9406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3579" y="4426034"/>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5" name="docshape5731">
            <a:extLst>
              <a:ext uri="{FF2B5EF4-FFF2-40B4-BE49-F238E27FC236}">
                <a16:creationId xmlns:a16="http://schemas.microsoft.com/office/drawing/2014/main" id="{AEB3C520-7A8F-40BD-96BD-C109319E71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9470" y="5005147"/>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6" name="docshape5731">
            <a:extLst>
              <a:ext uri="{FF2B5EF4-FFF2-40B4-BE49-F238E27FC236}">
                <a16:creationId xmlns:a16="http://schemas.microsoft.com/office/drawing/2014/main" id="{099DFFE1-F6E5-4611-92C5-AAE11A0EFD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0322" y="5152787"/>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17" name="docshape5731">
            <a:extLst>
              <a:ext uri="{FF2B5EF4-FFF2-40B4-BE49-F238E27FC236}">
                <a16:creationId xmlns:a16="http://schemas.microsoft.com/office/drawing/2014/main" id="{C96E68DB-020C-4351-9C5E-6F304BC320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7652" y="4368368"/>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18" name="Line 20">
            <a:extLst>
              <a:ext uri="{FF2B5EF4-FFF2-40B4-BE49-F238E27FC236}">
                <a16:creationId xmlns:a16="http://schemas.microsoft.com/office/drawing/2014/main" id="{A7F3F3A9-A097-4AF4-9CDE-2F411D5B3904}"/>
              </a:ext>
            </a:extLst>
          </p:cNvPr>
          <p:cNvSpPr>
            <a:spLocks noChangeShapeType="1"/>
          </p:cNvSpPr>
          <p:nvPr/>
        </p:nvSpPr>
        <p:spPr bwMode="auto">
          <a:xfrm>
            <a:off x="4542838" y="3784953"/>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sp>
        <p:nvSpPr>
          <p:cNvPr id="19" name="docshape5735">
            <a:extLst>
              <a:ext uri="{FF2B5EF4-FFF2-40B4-BE49-F238E27FC236}">
                <a16:creationId xmlns:a16="http://schemas.microsoft.com/office/drawing/2014/main" id="{788057F2-95F3-42D6-AF71-823C38AFB3B0}"/>
              </a:ext>
            </a:extLst>
          </p:cNvPr>
          <p:cNvSpPr txBox="1">
            <a:spLocks noChangeArrowheads="1"/>
          </p:cNvSpPr>
          <p:nvPr/>
        </p:nvSpPr>
        <p:spPr bwMode="auto">
          <a:xfrm>
            <a:off x="1583159" y="369658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0" name="docshape5742">
            <a:extLst>
              <a:ext uri="{FF2B5EF4-FFF2-40B4-BE49-F238E27FC236}">
                <a16:creationId xmlns:a16="http://schemas.microsoft.com/office/drawing/2014/main" id="{C5993530-1C3B-4FCC-B5BB-16F6B329361F}"/>
              </a:ext>
            </a:extLst>
          </p:cNvPr>
          <p:cNvSpPr txBox="1">
            <a:spLocks noChangeArrowheads="1"/>
          </p:cNvSpPr>
          <p:nvPr/>
        </p:nvSpPr>
        <p:spPr bwMode="auto">
          <a:xfrm>
            <a:off x="5540868" y="5196855"/>
            <a:ext cx="330305"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70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1" name="docshape5735">
            <a:extLst>
              <a:ext uri="{FF2B5EF4-FFF2-40B4-BE49-F238E27FC236}">
                <a16:creationId xmlns:a16="http://schemas.microsoft.com/office/drawing/2014/main" id="{2C5B5B2C-43D1-4967-82CF-0941A7C8652C}"/>
              </a:ext>
            </a:extLst>
          </p:cNvPr>
          <p:cNvSpPr txBox="1">
            <a:spLocks noChangeArrowheads="1"/>
          </p:cNvSpPr>
          <p:nvPr/>
        </p:nvSpPr>
        <p:spPr bwMode="auto">
          <a:xfrm>
            <a:off x="3437150" y="297887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20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2" name="docshape5735">
            <a:extLst>
              <a:ext uri="{FF2B5EF4-FFF2-40B4-BE49-F238E27FC236}">
                <a16:creationId xmlns:a16="http://schemas.microsoft.com/office/drawing/2014/main" id="{2046A0AE-A5DC-4A68-9C9C-C70BA7CDFBEA}"/>
              </a:ext>
            </a:extLst>
          </p:cNvPr>
          <p:cNvSpPr txBox="1">
            <a:spLocks noChangeArrowheads="1"/>
          </p:cNvSpPr>
          <p:nvPr/>
        </p:nvSpPr>
        <p:spPr bwMode="auto">
          <a:xfrm>
            <a:off x="4413035" y="505802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56</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3" name="docshape5735">
            <a:extLst>
              <a:ext uri="{FF2B5EF4-FFF2-40B4-BE49-F238E27FC236}">
                <a16:creationId xmlns:a16="http://schemas.microsoft.com/office/drawing/2014/main" id="{52CC246F-9E26-4571-880E-915C9236F232}"/>
              </a:ext>
            </a:extLst>
          </p:cNvPr>
          <p:cNvSpPr txBox="1">
            <a:spLocks noChangeArrowheads="1"/>
          </p:cNvSpPr>
          <p:nvPr/>
        </p:nvSpPr>
        <p:spPr bwMode="auto">
          <a:xfrm>
            <a:off x="3921352" y="4484898"/>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4" name="docshape5735">
            <a:extLst>
              <a:ext uri="{FF2B5EF4-FFF2-40B4-BE49-F238E27FC236}">
                <a16:creationId xmlns:a16="http://schemas.microsoft.com/office/drawing/2014/main" id="{C0EEC016-7C0D-4F94-B4CC-C7368C447B82}"/>
              </a:ext>
            </a:extLst>
          </p:cNvPr>
          <p:cNvSpPr txBox="1">
            <a:spLocks noChangeArrowheads="1"/>
          </p:cNvSpPr>
          <p:nvPr/>
        </p:nvSpPr>
        <p:spPr bwMode="auto">
          <a:xfrm>
            <a:off x="4419972" y="3725260"/>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66</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5" name="docshape5735">
            <a:extLst>
              <a:ext uri="{FF2B5EF4-FFF2-40B4-BE49-F238E27FC236}">
                <a16:creationId xmlns:a16="http://schemas.microsoft.com/office/drawing/2014/main" id="{D44523C7-7141-4C47-B4A6-00C90FD2580A}"/>
              </a:ext>
            </a:extLst>
          </p:cNvPr>
          <p:cNvSpPr txBox="1">
            <a:spLocks noChangeArrowheads="1"/>
          </p:cNvSpPr>
          <p:nvPr/>
        </p:nvSpPr>
        <p:spPr bwMode="auto">
          <a:xfrm>
            <a:off x="5851165" y="4415009"/>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71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6" name="Line 22">
            <a:extLst>
              <a:ext uri="{FF2B5EF4-FFF2-40B4-BE49-F238E27FC236}">
                <a16:creationId xmlns:a16="http://schemas.microsoft.com/office/drawing/2014/main" id="{DBEEDEDA-3A7F-499B-99FD-D4151FA73CCF}"/>
              </a:ext>
            </a:extLst>
          </p:cNvPr>
          <p:cNvSpPr>
            <a:spLocks noChangeShapeType="1"/>
          </p:cNvSpPr>
          <p:nvPr/>
        </p:nvSpPr>
        <p:spPr bwMode="auto">
          <a:xfrm flipV="1">
            <a:off x="1738623" y="3171948"/>
            <a:ext cx="1664918" cy="49109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7" name="Line 22">
            <a:extLst>
              <a:ext uri="{FF2B5EF4-FFF2-40B4-BE49-F238E27FC236}">
                <a16:creationId xmlns:a16="http://schemas.microsoft.com/office/drawing/2014/main" id="{93BC10BC-89F3-4992-998C-A8BCDC9980C8}"/>
              </a:ext>
            </a:extLst>
          </p:cNvPr>
          <p:cNvSpPr>
            <a:spLocks noChangeShapeType="1"/>
          </p:cNvSpPr>
          <p:nvPr/>
        </p:nvSpPr>
        <p:spPr bwMode="auto">
          <a:xfrm flipH="1" flipV="1">
            <a:off x="3830649" y="3184148"/>
            <a:ext cx="706764" cy="47889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8" name="Line 22">
            <a:extLst>
              <a:ext uri="{FF2B5EF4-FFF2-40B4-BE49-F238E27FC236}">
                <a16:creationId xmlns:a16="http://schemas.microsoft.com/office/drawing/2014/main" id="{023408DB-D391-4BD6-A3EB-33D3412F59B7}"/>
              </a:ext>
            </a:extLst>
          </p:cNvPr>
          <p:cNvSpPr>
            <a:spLocks noChangeShapeType="1"/>
          </p:cNvSpPr>
          <p:nvPr/>
        </p:nvSpPr>
        <p:spPr bwMode="auto">
          <a:xfrm flipH="1" flipV="1">
            <a:off x="4786621" y="3834913"/>
            <a:ext cx="1064543" cy="58009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29" name="Line 22">
            <a:extLst>
              <a:ext uri="{FF2B5EF4-FFF2-40B4-BE49-F238E27FC236}">
                <a16:creationId xmlns:a16="http://schemas.microsoft.com/office/drawing/2014/main" id="{5D98B7DB-7CA3-44E8-8D97-C0A3A139724E}"/>
              </a:ext>
            </a:extLst>
          </p:cNvPr>
          <p:cNvSpPr>
            <a:spLocks noChangeShapeType="1"/>
          </p:cNvSpPr>
          <p:nvPr/>
        </p:nvSpPr>
        <p:spPr bwMode="auto">
          <a:xfrm flipH="1" flipV="1">
            <a:off x="4254605" y="4708455"/>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30" name="Line 22">
            <a:extLst>
              <a:ext uri="{FF2B5EF4-FFF2-40B4-BE49-F238E27FC236}">
                <a16:creationId xmlns:a16="http://schemas.microsoft.com/office/drawing/2014/main" id="{F924EFDB-71C5-45DA-9A42-E7923389E122}"/>
              </a:ext>
            </a:extLst>
          </p:cNvPr>
          <p:cNvSpPr>
            <a:spLocks noChangeShapeType="1"/>
          </p:cNvSpPr>
          <p:nvPr/>
        </p:nvSpPr>
        <p:spPr bwMode="auto">
          <a:xfrm flipV="1">
            <a:off x="5604367" y="4735168"/>
            <a:ext cx="219647" cy="46168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31" name="Line 22">
            <a:extLst>
              <a:ext uri="{FF2B5EF4-FFF2-40B4-BE49-F238E27FC236}">
                <a16:creationId xmlns:a16="http://schemas.microsoft.com/office/drawing/2014/main" id="{4C83570C-CBBC-4187-A49B-19A3D0C4A907}"/>
              </a:ext>
            </a:extLst>
          </p:cNvPr>
          <p:cNvSpPr>
            <a:spLocks noChangeShapeType="1"/>
          </p:cNvSpPr>
          <p:nvPr/>
        </p:nvSpPr>
        <p:spPr bwMode="auto">
          <a:xfrm flipV="1">
            <a:off x="5205319" y="5457019"/>
            <a:ext cx="330306" cy="4939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pic>
        <p:nvPicPr>
          <p:cNvPr id="32" name="docshape5731">
            <a:extLst>
              <a:ext uri="{FF2B5EF4-FFF2-40B4-BE49-F238E27FC236}">
                <a16:creationId xmlns:a16="http://schemas.microsoft.com/office/drawing/2014/main" id="{FC466FDC-7D57-466B-81F1-75155E6970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941" y="5093424"/>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33" name="docshape5731">
            <a:extLst>
              <a:ext uri="{FF2B5EF4-FFF2-40B4-BE49-F238E27FC236}">
                <a16:creationId xmlns:a16="http://schemas.microsoft.com/office/drawing/2014/main" id="{0E4707E7-7D88-4858-9D07-A3E3CCECC4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379" y="4415009"/>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34" name="docshape5731">
            <a:extLst>
              <a:ext uri="{FF2B5EF4-FFF2-40B4-BE49-F238E27FC236}">
                <a16:creationId xmlns:a16="http://schemas.microsoft.com/office/drawing/2014/main" id="{DC66E683-22B8-4C1C-A8DB-80D04F170C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6270" y="4994122"/>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35" name="docshape5735">
            <a:extLst>
              <a:ext uri="{FF2B5EF4-FFF2-40B4-BE49-F238E27FC236}">
                <a16:creationId xmlns:a16="http://schemas.microsoft.com/office/drawing/2014/main" id="{F7317C97-7C88-44B2-B207-CDFEA9C73064}"/>
              </a:ext>
            </a:extLst>
          </p:cNvPr>
          <p:cNvSpPr txBox="1">
            <a:spLocks noChangeArrowheads="1"/>
          </p:cNvSpPr>
          <p:nvPr/>
        </p:nvSpPr>
        <p:spPr bwMode="auto">
          <a:xfrm>
            <a:off x="1402113" y="5024811"/>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10</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6" name="docshape5735">
            <a:extLst>
              <a:ext uri="{FF2B5EF4-FFF2-40B4-BE49-F238E27FC236}">
                <a16:creationId xmlns:a16="http://schemas.microsoft.com/office/drawing/2014/main" id="{10B16885-65FC-41A5-91D0-4F850892C71B}"/>
              </a:ext>
            </a:extLst>
          </p:cNvPr>
          <p:cNvSpPr txBox="1">
            <a:spLocks noChangeArrowheads="1"/>
          </p:cNvSpPr>
          <p:nvPr/>
        </p:nvSpPr>
        <p:spPr bwMode="auto">
          <a:xfrm>
            <a:off x="888152" y="4473873"/>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7" name="docshape5735">
            <a:extLst>
              <a:ext uri="{FF2B5EF4-FFF2-40B4-BE49-F238E27FC236}">
                <a16:creationId xmlns:a16="http://schemas.microsoft.com/office/drawing/2014/main" id="{AC2CBB25-6620-47AA-B5FE-CD4C561E5285}"/>
              </a:ext>
            </a:extLst>
          </p:cNvPr>
          <p:cNvSpPr txBox="1">
            <a:spLocks noChangeArrowheads="1"/>
          </p:cNvSpPr>
          <p:nvPr/>
        </p:nvSpPr>
        <p:spPr bwMode="auto">
          <a:xfrm>
            <a:off x="302459" y="5154804"/>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3</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38" name="Line 22">
            <a:extLst>
              <a:ext uri="{FF2B5EF4-FFF2-40B4-BE49-F238E27FC236}">
                <a16:creationId xmlns:a16="http://schemas.microsoft.com/office/drawing/2014/main" id="{D721CD65-BCBE-4445-9187-43480FB07542}"/>
              </a:ext>
            </a:extLst>
          </p:cNvPr>
          <p:cNvSpPr>
            <a:spLocks noChangeShapeType="1"/>
          </p:cNvSpPr>
          <p:nvPr/>
        </p:nvSpPr>
        <p:spPr bwMode="auto">
          <a:xfrm flipH="1" flipV="1">
            <a:off x="1221405" y="4697430"/>
            <a:ext cx="233895" cy="2879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39" name="Line 22">
            <a:extLst>
              <a:ext uri="{FF2B5EF4-FFF2-40B4-BE49-F238E27FC236}">
                <a16:creationId xmlns:a16="http://schemas.microsoft.com/office/drawing/2014/main" id="{4702FA63-0BB4-4AB0-AE48-8A826F03F78A}"/>
              </a:ext>
            </a:extLst>
          </p:cNvPr>
          <p:cNvSpPr>
            <a:spLocks noChangeShapeType="1"/>
          </p:cNvSpPr>
          <p:nvPr/>
        </p:nvSpPr>
        <p:spPr bwMode="auto">
          <a:xfrm flipV="1">
            <a:off x="658085" y="4735169"/>
            <a:ext cx="217269" cy="46168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40" name="Line 22">
            <a:extLst>
              <a:ext uri="{FF2B5EF4-FFF2-40B4-BE49-F238E27FC236}">
                <a16:creationId xmlns:a16="http://schemas.microsoft.com/office/drawing/2014/main" id="{332F9674-2F4B-47CA-8F06-D291A753600A}"/>
              </a:ext>
            </a:extLst>
          </p:cNvPr>
          <p:cNvSpPr>
            <a:spLocks noChangeShapeType="1"/>
          </p:cNvSpPr>
          <p:nvPr/>
        </p:nvSpPr>
        <p:spPr bwMode="auto">
          <a:xfrm flipV="1">
            <a:off x="4121597" y="3947403"/>
            <a:ext cx="334923" cy="534979"/>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41" name="docshape5731">
            <a:extLst>
              <a:ext uri="{FF2B5EF4-FFF2-40B4-BE49-F238E27FC236}">
                <a16:creationId xmlns:a16="http://schemas.microsoft.com/office/drawing/2014/main" id="{DAC8831E-DC1F-4AB8-9EE2-11D6A1BD2C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911" y="5887797"/>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42" name="docshape5735">
            <a:extLst>
              <a:ext uri="{FF2B5EF4-FFF2-40B4-BE49-F238E27FC236}">
                <a16:creationId xmlns:a16="http://schemas.microsoft.com/office/drawing/2014/main" id="{0E7E9C32-E68D-4A60-9CD5-E30AF51FED6A}"/>
              </a:ext>
            </a:extLst>
          </p:cNvPr>
          <p:cNvSpPr txBox="1">
            <a:spLocks noChangeArrowheads="1"/>
          </p:cNvSpPr>
          <p:nvPr/>
        </p:nvSpPr>
        <p:spPr bwMode="auto">
          <a:xfrm>
            <a:off x="5134424" y="5997938"/>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69</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pic>
        <p:nvPicPr>
          <p:cNvPr id="43" name="docshape5731">
            <a:extLst>
              <a:ext uri="{FF2B5EF4-FFF2-40B4-BE49-F238E27FC236}">
                <a16:creationId xmlns:a16="http://schemas.microsoft.com/office/drawing/2014/main" id="{E12CB440-478D-49D9-88C9-6F329ACF2B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7905" y="5586974"/>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44" name="Line 22">
            <a:extLst>
              <a:ext uri="{FF2B5EF4-FFF2-40B4-BE49-F238E27FC236}">
                <a16:creationId xmlns:a16="http://schemas.microsoft.com/office/drawing/2014/main" id="{5431D697-E943-490E-9BF8-FDE9E37BA113}"/>
              </a:ext>
            </a:extLst>
          </p:cNvPr>
          <p:cNvSpPr>
            <a:spLocks noChangeShapeType="1"/>
          </p:cNvSpPr>
          <p:nvPr/>
        </p:nvSpPr>
        <p:spPr bwMode="auto">
          <a:xfrm flipH="1" flipV="1">
            <a:off x="1738622" y="5295413"/>
            <a:ext cx="250728" cy="30183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45" name="docshape5735">
            <a:extLst>
              <a:ext uri="{FF2B5EF4-FFF2-40B4-BE49-F238E27FC236}">
                <a16:creationId xmlns:a16="http://schemas.microsoft.com/office/drawing/2014/main" id="{F8ADB36D-A471-42C7-9A92-94953E6ADE3C}"/>
              </a:ext>
            </a:extLst>
          </p:cNvPr>
          <p:cNvSpPr txBox="1">
            <a:spLocks noChangeArrowheads="1"/>
          </p:cNvSpPr>
          <p:nvPr/>
        </p:nvSpPr>
        <p:spPr bwMode="auto">
          <a:xfrm>
            <a:off x="1974827" y="5653462"/>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12</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46" name="Line 22">
            <a:extLst>
              <a:ext uri="{FF2B5EF4-FFF2-40B4-BE49-F238E27FC236}">
                <a16:creationId xmlns:a16="http://schemas.microsoft.com/office/drawing/2014/main" id="{8ACA942D-FACB-4CFC-884B-0DA3726A9F7E}"/>
              </a:ext>
            </a:extLst>
          </p:cNvPr>
          <p:cNvSpPr>
            <a:spLocks noChangeShapeType="1"/>
          </p:cNvSpPr>
          <p:nvPr/>
        </p:nvSpPr>
        <p:spPr bwMode="auto">
          <a:xfrm flipV="1">
            <a:off x="4024219" y="5304619"/>
            <a:ext cx="330306" cy="4939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pic>
        <p:nvPicPr>
          <p:cNvPr id="47" name="docshape5731">
            <a:extLst>
              <a:ext uri="{FF2B5EF4-FFF2-40B4-BE49-F238E27FC236}">
                <a16:creationId xmlns:a16="http://schemas.microsoft.com/office/drawing/2014/main" id="{0DDADA4A-8D1A-41A5-94C5-2669E12204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9811" y="5735397"/>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48" name="docshape5735">
            <a:extLst>
              <a:ext uri="{FF2B5EF4-FFF2-40B4-BE49-F238E27FC236}">
                <a16:creationId xmlns:a16="http://schemas.microsoft.com/office/drawing/2014/main" id="{7868CCCE-C3EC-4ED3-ADF4-0949F5016C7D}"/>
              </a:ext>
            </a:extLst>
          </p:cNvPr>
          <p:cNvSpPr txBox="1">
            <a:spLocks noChangeArrowheads="1"/>
          </p:cNvSpPr>
          <p:nvPr/>
        </p:nvSpPr>
        <p:spPr bwMode="auto">
          <a:xfrm>
            <a:off x="3953324" y="5845538"/>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55</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pic>
        <p:nvPicPr>
          <p:cNvPr id="49" name="docshape5731">
            <a:extLst>
              <a:ext uri="{FF2B5EF4-FFF2-40B4-BE49-F238E27FC236}">
                <a16:creationId xmlns:a16="http://schemas.microsoft.com/office/drawing/2014/main" id="{B429E63F-52C7-4909-AA15-E459F2717B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0205" y="5015474"/>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50" name="Line 22">
            <a:extLst>
              <a:ext uri="{FF2B5EF4-FFF2-40B4-BE49-F238E27FC236}">
                <a16:creationId xmlns:a16="http://schemas.microsoft.com/office/drawing/2014/main" id="{7F1AB514-3B87-48A8-9727-FD8CA4FAA3E2}"/>
              </a:ext>
            </a:extLst>
          </p:cNvPr>
          <p:cNvSpPr>
            <a:spLocks noChangeShapeType="1"/>
          </p:cNvSpPr>
          <p:nvPr/>
        </p:nvSpPr>
        <p:spPr bwMode="auto">
          <a:xfrm flipH="1" flipV="1">
            <a:off x="6170922" y="4723913"/>
            <a:ext cx="250728" cy="30183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sp>
        <p:nvSpPr>
          <p:cNvPr id="51" name="docshape5735">
            <a:extLst>
              <a:ext uri="{FF2B5EF4-FFF2-40B4-BE49-F238E27FC236}">
                <a16:creationId xmlns:a16="http://schemas.microsoft.com/office/drawing/2014/main" id="{7FA0AC97-7292-4765-9BA5-04733FF53977}"/>
              </a:ext>
            </a:extLst>
          </p:cNvPr>
          <p:cNvSpPr txBox="1">
            <a:spLocks noChangeArrowheads="1"/>
          </p:cNvSpPr>
          <p:nvPr/>
        </p:nvSpPr>
        <p:spPr bwMode="auto">
          <a:xfrm>
            <a:off x="6407127" y="5081962"/>
            <a:ext cx="316861" cy="33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000" dirty="0">
                <a:latin typeface="Arial" panose="020B0604020202020204" pitchFamily="34" charset="0"/>
                <a:cs typeface="Arial" panose="020B0604020202020204" pitchFamily="34" charset="0"/>
              </a:rPr>
              <a:t>81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9326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15</a:t>
            </a:fld>
            <a:endParaRPr lang="fr-BE"/>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latin typeface="+mj-lt"/>
                <a:ea typeface="+mj-ea"/>
                <a:cs typeface="+mj-cs"/>
              </a:rPr>
              <a:t>Operations de base</a:t>
            </a:r>
            <a:endParaRPr lang="fr-FR" sz="3086" cap="small" dirty="0">
              <a:solidFill>
                <a:schemeClr val="tx2"/>
              </a:solidFill>
              <a:latin typeface="+mj-lt"/>
              <a:ea typeface="+mj-ea"/>
              <a:cs typeface="+mj-cs"/>
            </a:endParaRPr>
          </a:p>
        </p:txBody>
      </p:sp>
      <p:sp>
        <p:nvSpPr>
          <p:cNvPr id="11" name="Espace réservé du contenu 2"/>
          <p:cNvSpPr txBox="1">
            <a:spLocks/>
          </p:cNvSpPr>
          <p:nvPr/>
        </p:nvSpPr>
        <p:spPr>
          <a:xfrm>
            <a:off x="529" y="3144833"/>
            <a:ext cx="9525058" cy="1984387"/>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endParaRPr lang="fr-FR" sz="2646" dirty="0"/>
          </a:p>
        </p:txBody>
      </p:sp>
      <p:sp>
        <p:nvSpPr>
          <p:cNvPr id="71" name="Espace réservé du contenu 2"/>
          <p:cNvSpPr txBox="1">
            <a:spLocks/>
          </p:cNvSpPr>
          <p:nvPr/>
        </p:nvSpPr>
        <p:spPr>
          <a:xfrm>
            <a:off x="119032" y="866192"/>
            <a:ext cx="9525058" cy="6693483"/>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r>
              <a:rPr lang="fr-FR" sz="2400" dirty="0"/>
              <a:t>La </a:t>
            </a:r>
            <a:r>
              <a:rPr lang="fr-FR" sz="2400" b="1" dirty="0"/>
              <a:t>recherche </a:t>
            </a:r>
            <a:r>
              <a:rPr lang="fr-FR" sz="2400" dirty="0"/>
              <a:t>est identique à celui des ABR car les arbres AVL sont avant tout des ABR équilibrés.</a:t>
            </a:r>
          </a:p>
          <a:p>
            <a:pPr marL="302383" indent="-302383" algn="just">
              <a:lnSpc>
                <a:spcPct val="150000"/>
              </a:lnSpc>
              <a:spcBef>
                <a:spcPts val="661"/>
              </a:spcBef>
              <a:buClr>
                <a:schemeClr val="accent1"/>
              </a:buClr>
              <a:buSzPct val="70000"/>
              <a:buFont typeface="Wingdings" pitchFamily="2" charset="2"/>
              <a:buChar char="v"/>
            </a:pPr>
            <a:r>
              <a:rPr lang="fr-FR" sz="2400" dirty="0"/>
              <a:t>L’</a:t>
            </a:r>
            <a:r>
              <a:rPr lang="fr-FR" sz="2400" b="1" dirty="0"/>
              <a:t>insertion</a:t>
            </a:r>
            <a:r>
              <a:rPr lang="fr-FR" sz="2400" dirty="0"/>
              <a:t> d’un élément dans un arbre AVL peut provoquer un déséquilibre. Donc, pour rétablir l’équilibre (rééquilibrer) de l’arbre après une insertion, une seule rotation (simple ou double) suffit.</a:t>
            </a:r>
          </a:p>
          <a:p>
            <a:pPr marL="302383" indent="-302383" algn="just">
              <a:lnSpc>
                <a:spcPct val="150000"/>
              </a:lnSpc>
              <a:spcBef>
                <a:spcPts val="661"/>
              </a:spcBef>
              <a:buClr>
                <a:schemeClr val="accent1"/>
              </a:buClr>
              <a:buSzPct val="70000"/>
              <a:buFont typeface="Wingdings" pitchFamily="2" charset="2"/>
              <a:buChar char="v"/>
            </a:pPr>
            <a:r>
              <a:rPr lang="fr-FR" sz="2400" dirty="0"/>
              <a:t>La </a:t>
            </a:r>
            <a:r>
              <a:rPr lang="fr-FR" sz="2400" b="1" dirty="0"/>
              <a:t>suppression </a:t>
            </a:r>
            <a:r>
              <a:rPr lang="fr-FR" sz="2400" dirty="0"/>
              <a:t>d’un élément dans un arbre AVL peut provoquer un déséquilibre. Donc pour rétablir l’équilibre (rééquilibrer) de l’arbre après une suppression, il faut faire entre 1 et h rotations (h est la hauteur de l’arbre).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16</a:t>
            </a:fld>
            <a:endParaRPr lang="fr-BE"/>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latin typeface="+mj-lt"/>
                <a:ea typeface="+mj-ea"/>
                <a:cs typeface="+mj-cs"/>
              </a:rPr>
              <a:t>Insertion</a:t>
            </a:r>
            <a:endParaRPr lang="fr-FR" sz="3086" cap="small" dirty="0">
              <a:solidFill>
                <a:schemeClr val="tx2"/>
              </a:solidFill>
              <a:latin typeface="+mj-lt"/>
              <a:ea typeface="+mj-ea"/>
              <a:cs typeface="+mj-cs"/>
            </a:endParaRPr>
          </a:p>
        </p:txBody>
      </p:sp>
      <p:sp>
        <p:nvSpPr>
          <p:cNvPr id="11" name="Espace réservé du contenu 2"/>
          <p:cNvSpPr txBox="1">
            <a:spLocks/>
          </p:cNvSpPr>
          <p:nvPr/>
        </p:nvSpPr>
        <p:spPr>
          <a:xfrm>
            <a:off x="529" y="3144833"/>
            <a:ext cx="9525058" cy="1984387"/>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endParaRPr lang="fr-FR" sz="2646" dirty="0"/>
          </a:p>
        </p:txBody>
      </p:sp>
      <p:sp>
        <p:nvSpPr>
          <p:cNvPr id="71" name="Espace réservé du contenu 2"/>
          <p:cNvSpPr txBox="1">
            <a:spLocks/>
          </p:cNvSpPr>
          <p:nvPr/>
        </p:nvSpPr>
        <p:spPr>
          <a:xfrm>
            <a:off x="119032" y="866192"/>
            <a:ext cx="9525058" cy="6693483"/>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r>
              <a:rPr lang="fr-FR" sz="2646" dirty="0"/>
              <a:t>L’ajout d’un nœud se fait toujours au niveau d’une feuille, puis on rééquilibre l’arbre AVL si l’insertion a déséquilibré l’arbre.</a:t>
            </a:r>
          </a:p>
          <a:p>
            <a:pPr marL="302383" indent="-302383" algn="just">
              <a:lnSpc>
                <a:spcPct val="150000"/>
              </a:lnSpc>
              <a:spcBef>
                <a:spcPts val="661"/>
              </a:spcBef>
              <a:buClr>
                <a:schemeClr val="accent1"/>
              </a:buClr>
              <a:buSzPct val="70000"/>
              <a:buFont typeface="Wingdings" pitchFamily="2" charset="2"/>
              <a:buChar char="v"/>
            </a:pPr>
            <a:r>
              <a:rPr lang="fr-FR" sz="2646" dirty="0"/>
              <a:t>Le déséquilibre est rencontré lorsque le facteur d’équilibrage d’un nœud de l’arbre égale à ± 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17</a:t>
            </a:fld>
            <a:endParaRPr lang="fr-BE"/>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latin typeface="+mj-lt"/>
                <a:ea typeface="+mj-ea"/>
                <a:cs typeface="+mj-cs"/>
              </a:rPr>
              <a:t>Insertion</a:t>
            </a:r>
            <a:endParaRPr lang="fr-FR" sz="3086" cap="small" dirty="0">
              <a:solidFill>
                <a:schemeClr val="tx2"/>
              </a:solidFill>
              <a:latin typeface="+mj-lt"/>
              <a:ea typeface="+mj-ea"/>
              <a:cs typeface="+mj-cs"/>
            </a:endParaRPr>
          </a:p>
        </p:txBody>
      </p:sp>
      <p:sp>
        <p:nvSpPr>
          <p:cNvPr id="11" name="Espace réservé du contenu 2"/>
          <p:cNvSpPr txBox="1">
            <a:spLocks/>
          </p:cNvSpPr>
          <p:nvPr/>
        </p:nvSpPr>
        <p:spPr>
          <a:xfrm>
            <a:off x="529" y="3144833"/>
            <a:ext cx="9525058" cy="1984387"/>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endParaRPr lang="fr-FR" sz="2646" dirty="0"/>
          </a:p>
        </p:txBody>
      </p:sp>
      <p:sp>
        <p:nvSpPr>
          <p:cNvPr id="71" name="Espace réservé du contenu 2"/>
          <p:cNvSpPr txBox="1">
            <a:spLocks/>
          </p:cNvSpPr>
          <p:nvPr/>
        </p:nvSpPr>
        <p:spPr>
          <a:xfrm>
            <a:off x="119032" y="866192"/>
            <a:ext cx="9525058" cy="6693483"/>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r>
              <a:rPr lang="fr-FR" sz="2646" b="1" dirty="0"/>
              <a:t>Exemple</a:t>
            </a:r>
            <a:r>
              <a:rPr lang="fr-FR" sz="2646" dirty="0"/>
              <a:t>: soit la série de nombres à insérer dans un arbre AVL (2  10  12  4  16   8   6   14 )</a:t>
            </a:r>
          </a:p>
        </p:txBody>
      </p:sp>
      <p:sp>
        <p:nvSpPr>
          <p:cNvPr id="6" name="Text Box 3"/>
          <p:cNvSpPr txBox="1">
            <a:spLocks noChangeArrowheads="1"/>
          </p:cNvSpPr>
          <p:nvPr/>
        </p:nvSpPr>
        <p:spPr bwMode="auto">
          <a:xfrm>
            <a:off x="157988" y="2898969"/>
            <a:ext cx="4251485" cy="499496"/>
          </a:xfrm>
          <a:prstGeom prst="rect">
            <a:avLst/>
          </a:prstGeom>
          <a:noFill/>
          <a:ln w="9525">
            <a:noFill/>
            <a:miter lim="800000"/>
            <a:headEnd/>
            <a:tailEnd/>
          </a:ln>
          <a:effectLst/>
        </p:spPr>
        <p:txBody>
          <a:bodyPr wrap="none">
            <a:spAutoFit/>
          </a:bodyPr>
          <a:lstStyle/>
          <a:p>
            <a:r>
              <a:rPr lang="fr-CA" sz="2646" dirty="0">
                <a:solidFill>
                  <a:srgbClr val="FF3300"/>
                </a:solidFill>
                <a:latin typeface="+mj-lt"/>
                <a:cs typeface="Times New Roman" pitchFamily="18" charset="0"/>
              </a:rPr>
              <a:t>2 </a:t>
            </a:r>
            <a:r>
              <a:rPr lang="fr-CA" sz="2646" dirty="0">
                <a:latin typeface="+mj-lt"/>
                <a:cs typeface="Times New Roman" pitchFamily="18" charset="0"/>
              </a:rPr>
              <a:t> </a:t>
            </a:r>
            <a:r>
              <a:rPr lang="fr-CA" sz="2646" dirty="0">
                <a:solidFill>
                  <a:schemeClr val="tx1">
                    <a:lumMod val="50000"/>
                    <a:lumOff val="50000"/>
                  </a:schemeClr>
                </a:solidFill>
                <a:latin typeface="+mj-lt"/>
                <a:cs typeface="Times New Roman" pitchFamily="18" charset="0"/>
              </a:rPr>
              <a:t>10  12  4  16   8   6   14  </a:t>
            </a:r>
            <a:endParaRPr lang="fr-FR" sz="2646" dirty="0">
              <a:solidFill>
                <a:schemeClr val="tx1">
                  <a:lumMod val="50000"/>
                  <a:lumOff val="50000"/>
                </a:schemeClr>
              </a:solidFill>
              <a:latin typeface="+mj-lt"/>
              <a:cs typeface="Times New Roman" pitchFamily="18" charset="0"/>
            </a:endParaRPr>
          </a:p>
        </p:txBody>
      </p:sp>
      <p:grpSp>
        <p:nvGrpSpPr>
          <p:cNvPr id="7" name="Groupe 6"/>
          <p:cNvGrpSpPr/>
          <p:nvPr/>
        </p:nvGrpSpPr>
        <p:grpSpPr>
          <a:xfrm>
            <a:off x="951741" y="3533974"/>
            <a:ext cx="898218" cy="645722"/>
            <a:chOff x="1763688" y="2636912"/>
            <a:chExt cx="814847" cy="585787"/>
          </a:xfrm>
        </p:grpSpPr>
        <p:grpSp>
          <p:nvGrpSpPr>
            <p:cNvPr id="8" name="Group 4"/>
            <p:cNvGrpSpPr>
              <a:grpSpLocks/>
            </p:cNvGrpSpPr>
            <p:nvPr/>
          </p:nvGrpSpPr>
          <p:grpSpPr bwMode="auto">
            <a:xfrm>
              <a:off x="1763688" y="2636912"/>
              <a:ext cx="585787" cy="585787"/>
              <a:chOff x="3665" y="2898"/>
              <a:chExt cx="369" cy="369"/>
            </a:xfrm>
          </p:grpSpPr>
          <p:sp>
            <p:nvSpPr>
              <p:cNvPr id="12" name="Oval 5"/>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cs typeface="Times New Roman" pitchFamily="18" charset="0"/>
                </a:endParaRPr>
              </a:p>
            </p:txBody>
          </p:sp>
          <p:sp>
            <p:nvSpPr>
              <p:cNvPr id="13" name="Text Box 6"/>
              <p:cNvSpPr txBox="1">
                <a:spLocks noChangeArrowheads="1"/>
              </p:cNvSpPr>
              <p:nvPr/>
            </p:nvSpPr>
            <p:spPr bwMode="auto">
              <a:xfrm>
                <a:off x="3812" y="2998"/>
                <a:ext cx="81" cy="174"/>
              </a:xfrm>
              <a:prstGeom prst="rect">
                <a:avLst/>
              </a:prstGeom>
              <a:noFill/>
              <a:ln w="9525">
                <a:noFill/>
                <a:miter lim="800000"/>
                <a:headEnd/>
                <a:tailEnd/>
              </a:ln>
              <a:effectLst/>
            </p:spPr>
            <p:txBody>
              <a:bodyPr wrap="none" lIns="0" tIns="0" rIns="0" bIns="0">
                <a:spAutoFit/>
              </a:bodyPr>
              <a:lstStyle/>
              <a:p>
                <a:pPr algn="ctr"/>
                <a:r>
                  <a:rPr lang="fr-CA" sz="1984">
                    <a:latin typeface="+mj-lt"/>
                    <a:cs typeface="Times New Roman" pitchFamily="18" charset="0"/>
                  </a:rPr>
                  <a:t>2</a:t>
                </a:r>
                <a:endParaRPr lang="en-US" sz="1984">
                  <a:latin typeface="+mj-lt"/>
                  <a:cs typeface="Times New Roman" pitchFamily="18" charset="0"/>
                </a:endParaRPr>
              </a:p>
            </p:txBody>
          </p:sp>
        </p:grpSp>
        <p:sp>
          <p:nvSpPr>
            <p:cNvPr id="9" name="Text Box 10"/>
            <p:cNvSpPr txBox="1">
              <a:spLocks noChangeArrowheads="1"/>
            </p:cNvSpPr>
            <p:nvPr/>
          </p:nvSpPr>
          <p:spPr bwMode="auto">
            <a:xfrm>
              <a:off x="2339752" y="2708920"/>
              <a:ext cx="238783" cy="237619"/>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0</a:t>
              </a:r>
              <a:endParaRPr lang="fr-FR" sz="1102" dirty="0">
                <a:solidFill>
                  <a:srgbClr val="FF0000"/>
                </a:solidFill>
                <a:latin typeface="+mj-lt"/>
              </a:endParaRPr>
            </a:p>
          </p:txBody>
        </p:sp>
      </p:grpSp>
      <p:sp>
        <p:nvSpPr>
          <p:cNvPr id="14" name="Text Box 3"/>
          <p:cNvSpPr txBox="1">
            <a:spLocks noChangeArrowheads="1"/>
          </p:cNvSpPr>
          <p:nvPr/>
        </p:nvSpPr>
        <p:spPr bwMode="auto">
          <a:xfrm>
            <a:off x="157988" y="4486479"/>
            <a:ext cx="4251485" cy="499496"/>
          </a:xfrm>
          <a:prstGeom prst="rect">
            <a:avLst/>
          </a:prstGeom>
          <a:noFill/>
          <a:ln w="9525">
            <a:noFill/>
            <a:miter lim="800000"/>
            <a:headEnd/>
            <a:tailEnd/>
          </a:ln>
          <a:effectLst/>
        </p:spPr>
        <p:txBody>
          <a:bodyPr wrap="none">
            <a:spAutoFit/>
          </a:bodyPr>
          <a:lstStyle/>
          <a:p>
            <a:r>
              <a:rPr lang="fr-CA" sz="2646" dirty="0">
                <a:latin typeface="+mj-lt"/>
                <a:cs typeface="Times New Roman" pitchFamily="18" charset="0"/>
              </a:rPr>
              <a:t>2</a:t>
            </a:r>
            <a:r>
              <a:rPr lang="fr-CA" sz="2646" dirty="0">
                <a:solidFill>
                  <a:srgbClr val="FF3300"/>
                </a:solidFill>
                <a:latin typeface="+mj-lt"/>
                <a:cs typeface="Times New Roman" pitchFamily="18" charset="0"/>
              </a:rPr>
              <a:t> </a:t>
            </a:r>
            <a:r>
              <a:rPr lang="fr-CA" sz="2646" dirty="0">
                <a:latin typeface="+mj-lt"/>
                <a:cs typeface="Times New Roman" pitchFamily="18" charset="0"/>
              </a:rPr>
              <a:t> </a:t>
            </a:r>
            <a:r>
              <a:rPr lang="fr-CA" sz="2646" dirty="0">
                <a:solidFill>
                  <a:srgbClr val="FF3300"/>
                </a:solidFill>
                <a:latin typeface="+mj-lt"/>
                <a:cs typeface="Times New Roman" pitchFamily="18" charset="0"/>
              </a:rPr>
              <a:t>10</a:t>
            </a:r>
            <a:r>
              <a:rPr lang="fr-CA" sz="2646" dirty="0">
                <a:latin typeface="+mj-lt"/>
                <a:cs typeface="Times New Roman" pitchFamily="18" charset="0"/>
              </a:rPr>
              <a:t>  </a:t>
            </a:r>
            <a:r>
              <a:rPr lang="fr-CA" sz="2646" dirty="0">
                <a:solidFill>
                  <a:schemeClr val="tx1">
                    <a:lumMod val="50000"/>
                    <a:lumOff val="50000"/>
                  </a:schemeClr>
                </a:solidFill>
                <a:latin typeface="+mj-lt"/>
                <a:cs typeface="Times New Roman" pitchFamily="18" charset="0"/>
              </a:rPr>
              <a:t>12  4  16   8   6   14  </a:t>
            </a:r>
            <a:endParaRPr lang="fr-FR" sz="2646" dirty="0">
              <a:solidFill>
                <a:schemeClr val="tx1">
                  <a:lumMod val="50000"/>
                  <a:lumOff val="50000"/>
                </a:schemeClr>
              </a:solidFill>
              <a:latin typeface="+mj-lt"/>
              <a:cs typeface="Times New Roman" pitchFamily="18" charset="0"/>
            </a:endParaRPr>
          </a:p>
        </p:txBody>
      </p:sp>
      <p:grpSp>
        <p:nvGrpSpPr>
          <p:cNvPr id="15" name="Groupe 12"/>
          <p:cNvGrpSpPr/>
          <p:nvPr/>
        </p:nvGrpSpPr>
        <p:grpSpPr>
          <a:xfrm>
            <a:off x="951742" y="5200859"/>
            <a:ext cx="1787398" cy="1471686"/>
            <a:chOff x="1723232" y="4044305"/>
            <a:chExt cx="1621495" cy="1335087"/>
          </a:xfrm>
        </p:grpSpPr>
        <p:grpSp>
          <p:nvGrpSpPr>
            <p:cNvPr id="16" name="Group 4"/>
            <p:cNvGrpSpPr>
              <a:grpSpLocks/>
            </p:cNvGrpSpPr>
            <p:nvPr/>
          </p:nvGrpSpPr>
          <p:grpSpPr bwMode="auto">
            <a:xfrm>
              <a:off x="1723232" y="4044305"/>
              <a:ext cx="585787" cy="585787"/>
              <a:chOff x="3665" y="2898"/>
              <a:chExt cx="369" cy="369"/>
            </a:xfrm>
          </p:grpSpPr>
          <p:sp>
            <p:nvSpPr>
              <p:cNvPr id="23" name="Oval 5"/>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24" name="Text Box 6"/>
              <p:cNvSpPr txBox="1">
                <a:spLocks noChangeArrowheads="1"/>
              </p:cNvSpPr>
              <p:nvPr/>
            </p:nvSpPr>
            <p:spPr bwMode="auto">
              <a:xfrm>
                <a:off x="3808" y="2998"/>
                <a:ext cx="81" cy="174"/>
              </a:xfrm>
              <a:prstGeom prst="rect">
                <a:avLst/>
              </a:prstGeom>
              <a:noFill/>
              <a:ln w="9525">
                <a:noFill/>
                <a:miter lim="800000"/>
                <a:headEnd/>
                <a:tailEnd/>
              </a:ln>
              <a:effectLst/>
            </p:spPr>
            <p:txBody>
              <a:bodyPr wrap="none" lIns="0" tIns="0" rIns="0" bIns="0">
                <a:spAutoFit/>
              </a:bodyPr>
              <a:lstStyle/>
              <a:p>
                <a:pPr algn="ctr"/>
                <a:r>
                  <a:rPr lang="fr-CA" sz="1984">
                    <a:latin typeface="+mj-lt"/>
                  </a:rPr>
                  <a:t>2</a:t>
                </a:r>
                <a:endParaRPr lang="en-US" sz="1984">
                  <a:latin typeface="+mj-lt"/>
                </a:endParaRPr>
              </a:p>
            </p:txBody>
          </p:sp>
        </p:grpSp>
        <p:grpSp>
          <p:nvGrpSpPr>
            <p:cNvPr id="17" name="Group 7"/>
            <p:cNvGrpSpPr>
              <a:grpSpLocks/>
            </p:cNvGrpSpPr>
            <p:nvPr/>
          </p:nvGrpSpPr>
          <p:grpSpPr bwMode="auto">
            <a:xfrm>
              <a:off x="2548732" y="4793605"/>
              <a:ext cx="585787" cy="585787"/>
              <a:chOff x="3665" y="2898"/>
              <a:chExt cx="369" cy="369"/>
            </a:xfrm>
          </p:grpSpPr>
          <p:sp>
            <p:nvSpPr>
              <p:cNvPr id="21" name="Oval 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22" name="Text Box 9"/>
              <p:cNvSpPr txBox="1">
                <a:spLocks noChangeArrowheads="1"/>
              </p:cNvSpPr>
              <p:nvPr/>
            </p:nvSpPr>
            <p:spPr bwMode="auto">
              <a:xfrm>
                <a:off x="3767" y="2998"/>
                <a:ext cx="161" cy="174"/>
              </a:xfrm>
              <a:prstGeom prst="rect">
                <a:avLst/>
              </a:prstGeom>
              <a:noFill/>
              <a:ln w="9525">
                <a:noFill/>
                <a:miter lim="800000"/>
                <a:headEnd/>
                <a:tailEnd/>
              </a:ln>
              <a:effectLst/>
            </p:spPr>
            <p:txBody>
              <a:bodyPr wrap="none" lIns="0" tIns="0" rIns="0" bIns="0">
                <a:spAutoFit/>
              </a:bodyPr>
              <a:lstStyle/>
              <a:p>
                <a:pPr algn="ctr"/>
                <a:r>
                  <a:rPr lang="en-US" sz="1984">
                    <a:latin typeface="+mj-lt"/>
                  </a:rPr>
                  <a:t>10</a:t>
                </a:r>
              </a:p>
            </p:txBody>
          </p:sp>
        </p:grpSp>
        <p:sp>
          <p:nvSpPr>
            <p:cNvPr id="18" name="Line 10"/>
            <p:cNvSpPr>
              <a:spLocks noChangeShapeType="1"/>
            </p:cNvSpPr>
            <p:nvPr/>
          </p:nvSpPr>
          <p:spPr bwMode="auto">
            <a:xfrm>
              <a:off x="2220119" y="4534842"/>
              <a:ext cx="381000" cy="355600"/>
            </a:xfrm>
            <a:prstGeom prst="line">
              <a:avLst/>
            </a:prstGeom>
            <a:noFill/>
            <a:ln w="9525">
              <a:solidFill>
                <a:schemeClr val="tx1"/>
              </a:solidFill>
              <a:round/>
              <a:headEnd/>
              <a:tailEnd/>
            </a:ln>
            <a:effectLst/>
          </p:spPr>
          <p:txBody>
            <a:bodyPr/>
            <a:lstStyle/>
            <a:p>
              <a:endParaRPr lang="fr-FR" sz="1984">
                <a:latin typeface="+mj-lt"/>
              </a:endParaRPr>
            </a:p>
          </p:txBody>
        </p:sp>
        <p:sp>
          <p:nvSpPr>
            <p:cNvPr id="19" name="Text Box 11"/>
            <p:cNvSpPr txBox="1">
              <a:spLocks noChangeArrowheads="1"/>
            </p:cNvSpPr>
            <p:nvPr/>
          </p:nvSpPr>
          <p:spPr bwMode="auto">
            <a:xfrm>
              <a:off x="3105944" y="4961880"/>
              <a:ext cx="238783" cy="237619"/>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0</a:t>
              </a:r>
              <a:endParaRPr lang="fr-FR" sz="1102" dirty="0">
                <a:solidFill>
                  <a:srgbClr val="FF0000"/>
                </a:solidFill>
                <a:latin typeface="+mj-lt"/>
              </a:endParaRPr>
            </a:p>
          </p:txBody>
        </p:sp>
        <p:sp>
          <p:nvSpPr>
            <p:cNvPr id="20" name="Text Box 12"/>
            <p:cNvSpPr txBox="1">
              <a:spLocks noChangeArrowheads="1"/>
            </p:cNvSpPr>
            <p:nvPr/>
          </p:nvSpPr>
          <p:spPr bwMode="auto">
            <a:xfrm>
              <a:off x="2267744" y="4149080"/>
              <a:ext cx="280954" cy="237619"/>
            </a:xfrm>
            <a:prstGeom prst="rect">
              <a:avLst/>
            </a:prstGeom>
            <a:noFill/>
            <a:ln w="9525">
              <a:noFill/>
              <a:miter lim="800000"/>
              <a:headEnd/>
              <a:tailEnd/>
            </a:ln>
            <a:effectLst/>
          </p:spPr>
          <p:txBody>
            <a:bodyPr wrap="none">
              <a:spAutoFit/>
            </a:bodyPr>
            <a:lstStyle/>
            <a:p>
              <a:r>
                <a:rPr lang="fr-CA" sz="1102">
                  <a:solidFill>
                    <a:srgbClr val="FF0000"/>
                  </a:solidFill>
                  <a:latin typeface="+mj-lt"/>
                </a:rPr>
                <a:t>-1</a:t>
              </a:r>
              <a:endParaRPr lang="fr-FR" sz="1102">
                <a:solidFill>
                  <a:srgbClr val="FF0000"/>
                </a:solidFill>
                <a:latin typeface="+mj-lt"/>
              </a:endParaRPr>
            </a:p>
          </p:txBody>
        </p:sp>
      </p:grpSp>
      <p:sp>
        <p:nvSpPr>
          <p:cNvPr id="25" name="Text Box 3"/>
          <p:cNvSpPr txBox="1">
            <a:spLocks noChangeArrowheads="1"/>
          </p:cNvSpPr>
          <p:nvPr/>
        </p:nvSpPr>
        <p:spPr bwMode="auto">
          <a:xfrm>
            <a:off x="5516565" y="2898969"/>
            <a:ext cx="4251485" cy="499496"/>
          </a:xfrm>
          <a:prstGeom prst="rect">
            <a:avLst/>
          </a:prstGeom>
          <a:noFill/>
          <a:ln w="9525">
            <a:noFill/>
            <a:miter lim="800000"/>
            <a:headEnd/>
            <a:tailEnd/>
          </a:ln>
          <a:effectLst/>
        </p:spPr>
        <p:txBody>
          <a:bodyPr wrap="none">
            <a:spAutoFit/>
          </a:bodyPr>
          <a:lstStyle/>
          <a:p>
            <a:r>
              <a:rPr lang="fr-CA" sz="2646" dirty="0">
                <a:latin typeface="+mj-lt"/>
                <a:cs typeface="Times New Roman" pitchFamily="18" charset="0"/>
              </a:rPr>
              <a:t>2</a:t>
            </a:r>
            <a:r>
              <a:rPr lang="fr-CA" sz="2646" dirty="0">
                <a:solidFill>
                  <a:srgbClr val="FF3300"/>
                </a:solidFill>
                <a:latin typeface="+mj-lt"/>
                <a:cs typeface="Times New Roman" pitchFamily="18" charset="0"/>
              </a:rPr>
              <a:t> </a:t>
            </a:r>
            <a:r>
              <a:rPr lang="fr-CA" sz="2646" dirty="0">
                <a:latin typeface="+mj-lt"/>
                <a:cs typeface="Times New Roman" pitchFamily="18" charset="0"/>
              </a:rPr>
              <a:t> 10  </a:t>
            </a:r>
            <a:r>
              <a:rPr lang="fr-CA" sz="2646" dirty="0">
                <a:solidFill>
                  <a:srgbClr val="FF3300"/>
                </a:solidFill>
                <a:latin typeface="+mj-lt"/>
                <a:cs typeface="Times New Roman" pitchFamily="18" charset="0"/>
              </a:rPr>
              <a:t>12</a:t>
            </a:r>
            <a:r>
              <a:rPr lang="fr-CA" sz="2646" dirty="0">
                <a:latin typeface="+mj-lt"/>
                <a:cs typeface="Times New Roman" pitchFamily="18" charset="0"/>
              </a:rPr>
              <a:t>  </a:t>
            </a:r>
            <a:r>
              <a:rPr lang="fr-CA" sz="2646" dirty="0">
                <a:solidFill>
                  <a:schemeClr val="tx1">
                    <a:lumMod val="50000"/>
                    <a:lumOff val="50000"/>
                  </a:schemeClr>
                </a:solidFill>
                <a:latin typeface="+mj-lt"/>
                <a:cs typeface="Times New Roman" pitchFamily="18" charset="0"/>
              </a:rPr>
              <a:t>4  16   8   6   14  </a:t>
            </a:r>
            <a:endParaRPr lang="fr-FR" sz="2646" dirty="0">
              <a:solidFill>
                <a:schemeClr val="tx1">
                  <a:lumMod val="50000"/>
                  <a:lumOff val="50000"/>
                </a:schemeClr>
              </a:solidFill>
              <a:latin typeface="+mj-lt"/>
              <a:cs typeface="Times New Roman" pitchFamily="18" charset="0"/>
            </a:endParaRPr>
          </a:p>
        </p:txBody>
      </p:sp>
      <p:grpSp>
        <p:nvGrpSpPr>
          <p:cNvPr id="26" name="Groupe 23"/>
          <p:cNvGrpSpPr/>
          <p:nvPr/>
        </p:nvGrpSpPr>
        <p:grpSpPr>
          <a:xfrm>
            <a:off x="6310319" y="3462336"/>
            <a:ext cx="2683359" cy="2325649"/>
            <a:chOff x="5827688" y="2676153"/>
            <a:chExt cx="2434295" cy="2109787"/>
          </a:xfrm>
        </p:grpSpPr>
        <p:sp>
          <p:nvSpPr>
            <p:cNvPr id="27" name="Oval 5"/>
            <p:cNvSpPr>
              <a:spLocks noChangeArrowheads="1"/>
            </p:cNvSpPr>
            <p:nvPr/>
          </p:nvSpPr>
          <p:spPr bwMode="auto">
            <a:xfrm>
              <a:off x="5827688" y="2676153"/>
              <a:ext cx="585787" cy="585787"/>
            </a:xfrm>
            <a:prstGeom prst="ellipse">
              <a:avLst/>
            </a:prstGeom>
            <a:noFill/>
            <a:ln w="38100">
              <a:solidFill>
                <a:schemeClr val="tx1"/>
              </a:solidFill>
              <a:round/>
              <a:headEnd/>
              <a:tailEnd/>
            </a:ln>
            <a:effectLst/>
          </p:spPr>
          <p:txBody>
            <a:bodyPr wrap="none" anchor="ctr"/>
            <a:lstStyle/>
            <a:p>
              <a:endParaRPr lang="fr-FR" sz="1984">
                <a:latin typeface="+mj-lt"/>
              </a:endParaRPr>
            </a:p>
          </p:txBody>
        </p:sp>
        <p:sp>
          <p:nvSpPr>
            <p:cNvPr id="28" name="Text Box 6"/>
            <p:cNvSpPr txBox="1">
              <a:spLocks noChangeArrowheads="1"/>
            </p:cNvSpPr>
            <p:nvPr/>
          </p:nvSpPr>
          <p:spPr bwMode="auto">
            <a:xfrm>
              <a:off x="6054214" y="2834903"/>
              <a:ext cx="127971" cy="276999"/>
            </a:xfrm>
            <a:prstGeom prst="rect">
              <a:avLst/>
            </a:prstGeom>
            <a:noFill/>
            <a:ln w="9525">
              <a:noFill/>
              <a:miter lim="800000"/>
              <a:headEnd/>
              <a:tailEnd/>
            </a:ln>
            <a:effectLst/>
          </p:spPr>
          <p:txBody>
            <a:bodyPr wrap="none" lIns="0" tIns="0" rIns="0" bIns="0">
              <a:spAutoFit/>
            </a:bodyPr>
            <a:lstStyle/>
            <a:p>
              <a:pPr algn="ctr"/>
              <a:r>
                <a:rPr lang="fr-CA" sz="1984">
                  <a:latin typeface="+mj-lt"/>
                </a:rPr>
                <a:t>2</a:t>
              </a:r>
              <a:endParaRPr lang="en-US" sz="1984">
                <a:latin typeface="+mj-lt"/>
              </a:endParaRPr>
            </a:p>
          </p:txBody>
        </p:sp>
        <p:grpSp>
          <p:nvGrpSpPr>
            <p:cNvPr id="29" name="Group 7"/>
            <p:cNvGrpSpPr>
              <a:grpSpLocks/>
            </p:cNvGrpSpPr>
            <p:nvPr/>
          </p:nvGrpSpPr>
          <p:grpSpPr bwMode="auto">
            <a:xfrm>
              <a:off x="6653188" y="3425453"/>
              <a:ext cx="585787" cy="585787"/>
              <a:chOff x="3665" y="2898"/>
              <a:chExt cx="369" cy="369"/>
            </a:xfrm>
          </p:grpSpPr>
          <p:sp>
            <p:nvSpPr>
              <p:cNvPr id="38" name="Oval 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39" name="Text Box 9"/>
              <p:cNvSpPr txBox="1">
                <a:spLocks noChangeArrowheads="1"/>
              </p:cNvSpPr>
              <p:nvPr/>
            </p:nvSpPr>
            <p:spPr bwMode="auto">
              <a:xfrm>
                <a:off x="3767" y="2998"/>
                <a:ext cx="161" cy="174"/>
              </a:xfrm>
              <a:prstGeom prst="rect">
                <a:avLst/>
              </a:prstGeom>
              <a:noFill/>
              <a:ln w="9525">
                <a:noFill/>
                <a:miter lim="800000"/>
                <a:headEnd/>
                <a:tailEnd/>
              </a:ln>
              <a:effectLst/>
            </p:spPr>
            <p:txBody>
              <a:bodyPr wrap="none" lIns="0" tIns="0" rIns="0" bIns="0">
                <a:spAutoFit/>
              </a:bodyPr>
              <a:lstStyle/>
              <a:p>
                <a:pPr algn="ctr"/>
                <a:r>
                  <a:rPr lang="en-US" sz="1984">
                    <a:latin typeface="+mj-lt"/>
                  </a:rPr>
                  <a:t>10</a:t>
                </a:r>
              </a:p>
            </p:txBody>
          </p:sp>
        </p:grpSp>
        <p:sp>
          <p:nvSpPr>
            <p:cNvPr id="30" name="Line 10"/>
            <p:cNvSpPr>
              <a:spLocks noChangeShapeType="1"/>
            </p:cNvSpPr>
            <p:nvPr/>
          </p:nvSpPr>
          <p:spPr bwMode="auto">
            <a:xfrm>
              <a:off x="6324575" y="3166690"/>
              <a:ext cx="381000" cy="355600"/>
            </a:xfrm>
            <a:prstGeom prst="line">
              <a:avLst/>
            </a:prstGeom>
            <a:noFill/>
            <a:ln w="9525">
              <a:solidFill>
                <a:schemeClr val="tx1"/>
              </a:solidFill>
              <a:round/>
              <a:headEnd/>
              <a:tailEnd/>
            </a:ln>
            <a:effectLst/>
          </p:spPr>
          <p:txBody>
            <a:bodyPr/>
            <a:lstStyle/>
            <a:p>
              <a:endParaRPr lang="fr-FR" sz="1984">
                <a:latin typeface="+mj-lt"/>
              </a:endParaRPr>
            </a:p>
          </p:txBody>
        </p:sp>
        <p:grpSp>
          <p:nvGrpSpPr>
            <p:cNvPr id="31" name="Group 11"/>
            <p:cNvGrpSpPr>
              <a:grpSpLocks/>
            </p:cNvGrpSpPr>
            <p:nvPr/>
          </p:nvGrpSpPr>
          <p:grpSpPr bwMode="auto">
            <a:xfrm>
              <a:off x="7478688" y="4200153"/>
              <a:ext cx="585787" cy="585787"/>
              <a:chOff x="3665" y="2898"/>
              <a:chExt cx="369" cy="369"/>
            </a:xfrm>
          </p:grpSpPr>
          <p:sp>
            <p:nvSpPr>
              <p:cNvPr id="36" name="Oval 1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37" name="Text Box 13"/>
              <p:cNvSpPr txBox="1">
                <a:spLocks noChangeArrowheads="1"/>
              </p:cNvSpPr>
              <p:nvPr/>
            </p:nvSpPr>
            <p:spPr bwMode="auto">
              <a:xfrm>
                <a:off x="3767" y="2998"/>
                <a:ext cx="161" cy="174"/>
              </a:xfrm>
              <a:prstGeom prst="rect">
                <a:avLst/>
              </a:prstGeom>
              <a:noFill/>
              <a:ln w="9525">
                <a:noFill/>
                <a:miter lim="800000"/>
                <a:headEnd/>
                <a:tailEnd/>
              </a:ln>
              <a:effectLst/>
            </p:spPr>
            <p:txBody>
              <a:bodyPr wrap="none" lIns="0" tIns="0" rIns="0" bIns="0">
                <a:spAutoFit/>
              </a:bodyPr>
              <a:lstStyle/>
              <a:p>
                <a:pPr algn="ctr"/>
                <a:r>
                  <a:rPr lang="en-US" sz="1984">
                    <a:latin typeface="+mj-lt"/>
                  </a:rPr>
                  <a:t>12</a:t>
                </a:r>
              </a:p>
            </p:txBody>
          </p:sp>
        </p:grpSp>
        <p:sp>
          <p:nvSpPr>
            <p:cNvPr id="32" name="Line 14"/>
            <p:cNvSpPr>
              <a:spLocks noChangeShapeType="1"/>
            </p:cNvSpPr>
            <p:nvPr/>
          </p:nvSpPr>
          <p:spPr bwMode="auto">
            <a:xfrm>
              <a:off x="7150075" y="3941390"/>
              <a:ext cx="381000" cy="355600"/>
            </a:xfrm>
            <a:prstGeom prst="line">
              <a:avLst/>
            </a:prstGeom>
            <a:noFill/>
            <a:ln w="9525">
              <a:solidFill>
                <a:schemeClr val="tx1"/>
              </a:solidFill>
              <a:round/>
              <a:headEnd/>
              <a:tailEnd/>
            </a:ln>
            <a:effectLst/>
          </p:spPr>
          <p:txBody>
            <a:bodyPr/>
            <a:lstStyle/>
            <a:p>
              <a:endParaRPr lang="fr-FR" sz="1984">
                <a:latin typeface="+mj-lt"/>
              </a:endParaRPr>
            </a:p>
          </p:txBody>
        </p:sp>
        <p:sp>
          <p:nvSpPr>
            <p:cNvPr id="33" name="Text Box 15"/>
            <p:cNvSpPr txBox="1">
              <a:spLocks noChangeArrowheads="1"/>
            </p:cNvSpPr>
            <p:nvPr/>
          </p:nvSpPr>
          <p:spPr bwMode="auto">
            <a:xfrm>
              <a:off x="8023200" y="4406528"/>
              <a:ext cx="238783" cy="237619"/>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0</a:t>
              </a:r>
              <a:endParaRPr lang="fr-FR" sz="1102" dirty="0">
                <a:solidFill>
                  <a:srgbClr val="FF0000"/>
                </a:solidFill>
                <a:latin typeface="+mj-lt"/>
              </a:endParaRPr>
            </a:p>
          </p:txBody>
        </p:sp>
        <p:sp>
          <p:nvSpPr>
            <p:cNvPr id="34" name="Text Box 16"/>
            <p:cNvSpPr txBox="1">
              <a:spLocks noChangeArrowheads="1"/>
            </p:cNvSpPr>
            <p:nvPr/>
          </p:nvSpPr>
          <p:spPr bwMode="auto">
            <a:xfrm>
              <a:off x="7210400" y="3542928"/>
              <a:ext cx="280954" cy="237619"/>
            </a:xfrm>
            <a:prstGeom prst="rect">
              <a:avLst/>
            </a:prstGeom>
            <a:noFill/>
            <a:ln w="9525">
              <a:noFill/>
              <a:miter lim="800000"/>
              <a:headEnd/>
              <a:tailEnd/>
            </a:ln>
            <a:effectLst/>
          </p:spPr>
          <p:txBody>
            <a:bodyPr wrap="none">
              <a:spAutoFit/>
            </a:bodyPr>
            <a:lstStyle/>
            <a:p>
              <a:r>
                <a:rPr lang="fr-CA" sz="1102">
                  <a:solidFill>
                    <a:srgbClr val="FF0000"/>
                  </a:solidFill>
                  <a:latin typeface="+mj-lt"/>
                </a:rPr>
                <a:t>-1</a:t>
              </a:r>
              <a:endParaRPr lang="fr-FR" sz="1102">
                <a:solidFill>
                  <a:srgbClr val="FF0000"/>
                </a:solidFill>
                <a:latin typeface="+mj-lt"/>
              </a:endParaRPr>
            </a:p>
          </p:txBody>
        </p:sp>
        <p:sp>
          <p:nvSpPr>
            <p:cNvPr id="35" name="Text Box 17"/>
            <p:cNvSpPr txBox="1">
              <a:spLocks noChangeArrowheads="1"/>
            </p:cNvSpPr>
            <p:nvPr/>
          </p:nvSpPr>
          <p:spPr bwMode="auto">
            <a:xfrm>
              <a:off x="6372200" y="2780928"/>
              <a:ext cx="280954" cy="237619"/>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-2</a:t>
              </a:r>
              <a:endParaRPr lang="fr-FR" sz="1102" dirty="0">
                <a:solidFill>
                  <a:srgbClr val="FF0000"/>
                </a:solidFill>
                <a:latin typeface="+mj-lt"/>
              </a:endParaRPr>
            </a:p>
          </p:txBody>
        </p:sp>
      </p:grpSp>
      <p:sp>
        <p:nvSpPr>
          <p:cNvPr id="40" name="Line 22"/>
          <p:cNvSpPr>
            <a:spLocks noChangeShapeType="1"/>
          </p:cNvSpPr>
          <p:nvPr/>
        </p:nvSpPr>
        <p:spPr bwMode="auto">
          <a:xfrm flipH="1">
            <a:off x="7183450" y="3454598"/>
            <a:ext cx="755968" cy="279988"/>
          </a:xfrm>
          <a:prstGeom prst="line">
            <a:avLst/>
          </a:prstGeom>
          <a:noFill/>
          <a:ln w="76200">
            <a:solidFill>
              <a:schemeClr val="tx1"/>
            </a:solidFill>
            <a:round/>
            <a:headEnd/>
            <a:tailEnd type="triangle" w="med" len="med"/>
          </a:ln>
          <a:effectLst/>
        </p:spPr>
        <p:txBody>
          <a:bodyPr/>
          <a:lstStyle/>
          <a:p>
            <a:endParaRPr lang="fr-FR" sz="1984">
              <a:latin typeface="+mj-lt"/>
            </a:endParaRPr>
          </a:p>
        </p:txBody>
      </p:sp>
      <p:sp>
        <p:nvSpPr>
          <p:cNvPr id="41" name="Text Box 15"/>
          <p:cNvSpPr txBox="1">
            <a:spLocks noChangeArrowheads="1"/>
          </p:cNvSpPr>
          <p:nvPr/>
        </p:nvSpPr>
        <p:spPr bwMode="auto">
          <a:xfrm>
            <a:off x="4994950" y="4884640"/>
            <a:ext cx="2526654" cy="499496"/>
          </a:xfrm>
          <a:prstGeom prst="rect">
            <a:avLst/>
          </a:prstGeom>
          <a:noFill/>
          <a:ln w="9525">
            <a:noFill/>
            <a:miter lim="800000"/>
            <a:headEnd/>
            <a:tailEnd/>
          </a:ln>
          <a:effectLst/>
        </p:spPr>
        <p:txBody>
          <a:bodyPr wrap="none">
            <a:spAutoFit/>
          </a:bodyPr>
          <a:lstStyle/>
          <a:p>
            <a:r>
              <a:rPr lang="fr-CA" sz="2646" i="1" dirty="0">
                <a:solidFill>
                  <a:srgbClr val="0070C0"/>
                </a:solidFill>
                <a:latin typeface="+mj-lt"/>
                <a:cs typeface="Times New Roman" pitchFamily="18" charset="0"/>
              </a:rPr>
              <a:t>Rotation simple</a:t>
            </a:r>
            <a:endParaRPr lang="fr-FR" sz="2646" i="1" dirty="0">
              <a:solidFill>
                <a:srgbClr val="0070C0"/>
              </a:solidFill>
              <a:latin typeface="+mj-lt"/>
              <a:cs typeface="Times New Roman" pitchFamily="18" charset="0"/>
            </a:endParaRPr>
          </a:p>
        </p:txBody>
      </p:sp>
      <p:grpSp>
        <p:nvGrpSpPr>
          <p:cNvPr id="42" name="Groupe 39"/>
          <p:cNvGrpSpPr/>
          <p:nvPr/>
        </p:nvGrpSpPr>
        <p:grpSpPr>
          <a:xfrm>
            <a:off x="5153700" y="5916521"/>
            <a:ext cx="2683359" cy="1485686"/>
            <a:chOff x="5199360" y="4869160"/>
            <a:chExt cx="2434295" cy="1347787"/>
          </a:xfrm>
        </p:grpSpPr>
        <p:grpSp>
          <p:nvGrpSpPr>
            <p:cNvPr id="43" name="Group 4"/>
            <p:cNvGrpSpPr>
              <a:grpSpLocks/>
            </p:cNvGrpSpPr>
            <p:nvPr/>
          </p:nvGrpSpPr>
          <p:grpSpPr bwMode="auto">
            <a:xfrm>
              <a:off x="6012160" y="4869160"/>
              <a:ext cx="585787" cy="585787"/>
              <a:chOff x="3665" y="2898"/>
              <a:chExt cx="369" cy="369"/>
            </a:xfrm>
          </p:grpSpPr>
          <p:sp>
            <p:nvSpPr>
              <p:cNvPr id="55" name="Oval 5"/>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56" name="Text Box 6"/>
              <p:cNvSpPr txBox="1">
                <a:spLocks noChangeArrowheads="1"/>
              </p:cNvSpPr>
              <p:nvPr/>
            </p:nvSpPr>
            <p:spPr bwMode="auto">
              <a:xfrm>
                <a:off x="3767" y="2998"/>
                <a:ext cx="161" cy="174"/>
              </a:xfrm>
              <a:prstGeom prst="rect">
                <a:avLst/>
              </a:prstGeom>
              <a:noFill/>
              <a:ln w="9525">
                <a:noFill/>
                <a:miter lim="800000"/>
                <a:headEnd/>
                <a:tailEnd/>
              </a:ln>
              <a:effectLst/>
            </p:spPr>
            <p:txBody>
              <a:bodyPr wrap="none" lIns="0" tIns="0" rIns="0" bIns="0">
                <a:spAutoFit/>
              </a:bodyPr>
              <a:lstStyle/>
              <a:p>
                <a:pPr algn="ctr"/>
                <a:r>
                  <a:rPr lang="fr-CA" sz="1984">
                    <a:latin typeface="+mj-lt"/>
                  </a:rPr>
                  <a:t>10</a:t>
                </a:r>
                <a:endParaRPr lang="en-US" sz="1984">
                  <a:latin typeface="+mj-lt"/>
                </a:endParaRPr>
              </a:p>
            </p:txBody>
          </p:sp>
        </p:grpSp>
        <p:grpSp>
          <p:nvGrpSpPr>
            <p:cNvPr id="44" name="Group 7"/>
            <p:cNvGrpSpPr>
              <a:grpSpLocks/>
            </p:cNvGrpSpPr>
            <p:nvPr/>
          </p:nvGrpSpPr>
          <p:grpSpPr bwMode="auto">
            <a:xfrm>
              <a:off x="6837660" y="5618460"/>
              <a:ext cx="585787" cy="585787"/>
              <a:chOff x="3665" y="2898"/>
              <a:chExt cx="369" cy="369"/>
            </a:xfrm>
          </p:grpSpPr>
          <p:sp>
            <p:nvSpPr>
              <p:cNvPr id="53" name="Oval 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54" name="Text Box 9"/>
              <p:cNvSpPr txBox="1">
                <a:spLocks noChangeArrowheads="1"/>
              </p:cNvSpPr>
              <p:nvPr/>
            </p:nvSpPr>
            <p:spPr bwMode="auto">
              <a:xfrm>
                <a:off x="3767" y="2998"/>
                <a:ext cx="161" cy="174"/>
              </a:xfrm>
              <a:prstGeom prst="rect">
                <a:avLst/>
              </a:prstGeom>
              <a:noFill/>
              <a:ln w="9525">
                <a:noFill/>
                <a:miter lim="800000"/>
                <a:headEnd/>
                <a:tailEnd/>
              </a:ln>
              <a:effectLst/>
            </p:spPr>
            <p:txBody>
              <a:bodyPr wrap="none" lIns="0" tIns="0" rIns="0" bIns="0">
                <a:spAutoFit/>
              </a:bodyPr>
              <a:lstStyle/>
              <a:p>
                <a:pPr algn="ctr"/>
                <a:r>
                  <a:rPr lang="en-US" sz="1984">
                    <a:latin typeface="+mj-lt"/>
                  </a:rPr>
                  <a:t>12</a:t>
                </a:r>
              </a:p>
            </p:txBody>
          </p:sp>
        </p:grpSp>
        <p:sp>
          <p:nvSpPr>
            <p:cNvPr id="45" name="Line 10"/>
            <p:cNvSpPr>
              <a:spLocks noChangeShapeType="1"/>
            </p:cNvSpPr>
            <p:nvPr/>
          </p:nvSpPr>
          <p:spPr bwMode="auto">
            <a:xfrm>
              <a:off x="6509047" y="5359697"/>
              <a:ext cx="381000" cy="355600"/>
            </a:xfrm>
            <a:prstGeom prst="line">
              <a:avLst/>
            </a:prstGeom>
            <a:noFill/>
            <a:ln w="9525">
              <a:solidFill>
                <a:schemeClr val="tx1"/>
              </a:solidFill>
              <a:round/>
              <a:headEnd/>
              <a:tailEnd/>
            </a:ln>
            <a:effectLst/>
          </p:spPr>
          <p:txBody>
            <a:bodyPr/>
            <a:lstStyle/>
            <a:p>
              <a:endParaRPr lang="fr-FR" sz="1984">
                <a:latin typeface="+mj-lt"/>
              </a:endParaRPr>
            </a:p>
          </p:txBody>
        </p:sp>
        <p:grpSp>
          <p:nvGrpSpPr>
            <p:cNvPr id="46" name="Group 11"/>
            <p:cNvGrpSpPr>
              <a:grpSpLocks/>
            </p:cNvGrpSpPr>
            <p:nvPr/>
          </p:nvGrpSpPr>
          <p:grpSpPr bwMode="auto">
            <a:xfrm>
              <a:off x="5199360" y="5631160"/>
              <a:ext cx="585787" cy="585787"/>
              <a:chOff x="3665" y="2898"/>
              <a:chExt cx="369" cy="369"/>
            </a:xfrm>
          </p:grpSpPr>
          <p:sp>
            <p:nvSpPr>
              <p:cNvPr id="51" name="Oval 1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52" name="Text Box 13"/>
              <p:cNvSpPr txBox="1">
                <a:spLocks noChangeArrowheads="1"/>
              </p:cNvSpPr>
              <p:nvPr/>
            </p:nvSpPr>
            <p:spPr bwMode="auto">
              <a:xfrm>
                <a:off x="3808" y="2998"/>
                <a:ext cx="81" cy="174"/>
              </a:xfrm>
              <a:prstGeom prst="rect">
                <a:avLst/>
              </a:prstGeom>
              <a:noFill/>
              <a:ln w="9525">
                <a:noFill/>
                <a:miter lim="800000"/>
                <a:headEnd/>
                <a:tailEnd/>
              </a:ln>
              <a:effectLst/>
            </p:spPr>
            <p:txBody>
              <a:bodyPr wrap="none" lIns="0" tIns="0" rIns="0" bIns="0">
                <a:spAutoFit/>
              </a:bodyPr>
              <a:lstStyle/>
              <a:p>
                <a:pPr algn="ctr"/>
                <a:r>
                  <a:rPr lang="en-US" sz="1984">
                    <a:latin typeface="+mj-lt"/>
                  </a:rPr>
                  <a:t>2</a:t>
                </a:r>
              </a:p>
            </p:txBody>
          </p:sp>
        </p:grpSp>
        <p:sp>
          <p:nvSpPr>
            <p:cNvPr id="47" name="Line 14"/>
            <p:cNvSpPr>
              <a:spLocks noChangeShapeType="1"/>
            </p:cNvSpPr>
            <p:nvPr/>
          </p:nvSpPr>
          <p:spPr bwMode="auto">
            <a:xfrm rot="16200000">
              <a:off x="5708947" y="5346997"/>
              <a:ext cx="381000" cy="355600"/>
            </a:xfrm>
            <a:prstGeom prst="line">
              <a:avLst/>
            </a:prstGeom>
            <a:noFill/>
            <a:ln w="9525">
              <a:solidFill>
                <a:schemeClr val="tx1"/>
              </a:solidFill>
              <a:round/>
              <a:headEnd/>
              <a:tailEnd/>
            </a:ln>
            <a:effectLst/>
          </p:spPr>
          <p:txBody>
            <a:bodyPr/>
            <a:lstStyle/>
            <a:p>
              <a:endParaRPr lang="fr-FR" sz="1984">
                <a:latin typeface="+mj-lt"/>
              </a:endParaRPr>
            </a:p>
          </p:txBody>
        </p:sp>
        <p:sp>
          <p:nvSpPr>
            <p:cNvPr id="48" name="Text Box 19"/>
            <p:cNvSpPr txBox="1">
              <a:spLocks noChangeArrowheads="1"/>
            </p:cNvSpPr>
            <p:nvPr/>
          </p:nvSpPr>
          <p:spPr bwMode="auto">
            <a:xfrm>
              <a:off x="7394872" y="5786735"/>
              <a:ext cx="238783" cy="237619"/>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0</a:t>
              </a:r>
              <a:endParaRPr lang="fr-FR" sz="1102" dirty="0">
                <a:solidFill>
                  <a:srgbClr val="FF0000"/>
                </a:solidFill>
                <a:latin typeface="+mj-lt"/>
              </a:endParaRPr>
            </a:p>
          </p:txBody>
        </p:sp>
        <p:sp>
          <p:nvSpPr>
            <p:cNvPr id="49" name="Text Box 20"/>
            <p:cNvSpPr txBox="1">
              <a:spLocks noChangeArrowheads="1"/>
            </p:cNvSpPr>
            <p:nvPr/>
          </p:nvSpPr>
          <p:spPr bwMode="auto">
            <a:xfrm>
              <a:off x="5718472" y="5812135"/>
              <a:ext cx="238783" cy="237619"/>
            </a:xfrm>
            <a:prstGeom prst="rect">
              <a:avLst/>
            </a:prstGeom>
            <a:noFill/>
            <a:ln w="9525">
              <a:noFill/>
              <a:miter lim="800000"/>
              <a:headEnd/>
              <a:tailEnd/>
            </a:ln>
            <a:effectLst/>
          </p:spPr>
          <p:txBody>
            <a:bodyPr wrap="none">
              <a:spAutoFit/>
            </a:bodyPr>
            <a:lstStyle/>
            <a:p>
              <a:r>
                <a:rPr lang="fr-CA" sz="1102">
                  <a:solidFill>
                    <a:srgbClr val="FF0000"/>
                  </a:solidFill>
                  <a:latin typeface="+mj-lt"/>
                </a:rPr>
                <a:t>0</a:t>
              </a:r>
              <a:endParaRPr lang="fr-FR" sz="1102">
                <a:solidFill>
                  <a:srgbClr val="FF0000"/>
                </a:solidFill>
                <a:latin typeface="+mj-lt"/>
              </a:endParaRPr>
            </a:p>
          </p:txBody>
        </p:sp>
        <p:sp>
          <p:nvSpPr>
            <p:cNvPr id="50" name="Text Box 21"/>
            <p:cNvSpPr txBox="1">
              <a:spLocks noChangeArrowheads="1"/>
            </p:cNvSpPr>
            <p:nvPr/>
          </p:nvSpPr>
          <p:spPr bwMode="auto">
            <a:xfrm>
              <a:off x="6556672" y="4999335"/>
              <a:ext cx="238783" cy="237619"/>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0</a:t>
              </a:r>
              <a:endParaRPr lang="fr-FR" sz="1102" dirty="0">
                <a:solidFill>
                  <a:srgbClr val="FF0000"/>
                </a:solidFill>
                <a:latin typeface="+mj-lt"/>
              </a:endParaRPr>
            </a:p>
          </p:txBody>
        </p:sp>
      </p:grpSp>
      <p:sp>
        <p:nvSpPr>
          <p:cNvPr id="57" name="Text Box 22"/>
          <p:cNvSpPr txBox="1">
            <a:spLocks noChangeArrowheads="1"/>
          </p:cNvSpPr>
          <p:nvPr/>
        </p:nvSpPr>
        <p:spPr bwMode="auto">
          <a:xfrm>
            <a:off x="4882818" y="7010144"/>
            <a:ext cx="184731" cy="261931"/>
          </a:xfrm>
          <a:prstGeom prst="rect">
            <a:avLst/>
          </a:prstGeom>
          <a:noFill/>
          <a:ln w="9525">
            <a:noFill/>
            <a:miter lim="800000"/>
            <a:headEnd/>
            <a:tailEnd/>
          </a:ln>
          <a:effectLst/>
        </p:spPr>
        <p:txBody>
          <a:bodyPr wrap="none">
            <a:spAutoFit/>
          </a:bodyPr>
          <a:lstStyle/>
          <a:p>
            <a:endParaRPr lang="fr-FR" sz="1102">
              <a:latin typeface="+mj-lt"/>
            </a:endParaRPr>
          </a:p>
        </p:txBody>
      </p:sp>
      <p:sp>
        <p:nvSpPr>
          <p:cNvPr id="58" name="Flèche vers le bas 57"/>
          <p:cNvSpPr/>
          <p:nvPr/>
        </p:nvSpPr>
        <p:spPr>
          <a:xfrm>
            <a:off x="6264957" y="5360893"/>
            <a:ext cx="158751" cy="3968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heckerboard(across)">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heckerboard(across)">
                                      <p:cBhvr>
                                        <p:cTn id="16" dur="500"/>
                                        <p:tgtEl>
                                          <p:spTgt spid="14"/>
                                        </p:tgtEl>
                                      </p:cBhvr>
                                    </p:animEffect>
                                  </p:childTnLst>
                                </p:cTn>
                              </p:par>
                            </p:childTnLst>
                          </p:cTn>
                        </p:par>
                        <p:par>
                          <p:cTn id="17" fill="hold">
                            <p:stCondLst>
                              <p:cond delay="500"/>
                            </p:stCondLst>
                            <p:childTnLst>
                              <p:par>
                                <p:cTn id="18" presetID="5" presetClass="entr" presetSubtype="10"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checkerboard(across)">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checkerboard(across)">
                                      <p:cBhvr>
                                        <p:cTn id="25" dur="500"/>
                                        <p:tgtEl>
                                          <p:spTgt spid="25"/>
                                        </p:tgtEl>
                                      </p:cBhvr>
                                    </p:animEffect>
                                  </p:childTnLst>
                                </p:cTn>
                              </p:par>
                            </p:childTnLst>
                          </p:cTn>
                        </p:par>
                        <p:par>
                          <p:cTn id="26" fill="hold">
                            <p:stCondLst>
                              <p:cond delay="500"/>
                            </p:stCondLst>
                            <p:childTnLst>
                              <p:par>
                                <p:cTn id="27" presetID="5" presetClass="entr" presetSubtype="10" fill="hold"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checkerboard(across)">
                                      <p:cBhvr>
                                        <p:cTn id="29" dur="500"/>
                                        <p:tgtEl>
                                          <p:spTgt spid="26"/>
                                        </p:tgtEl>
                                      </p:cBhvr>
                                    </p:animEffect>
                                  </p:childTnLst>
                                </p:cTn>
                              </p:par>
                            </p:childTnLst>
                          </p:cTn>
                        </p:par>
                        <p:par>
                          <p:cTn id="30" fill="hold">
                            <p:stCondLst>
                              <p:cond delay="1000"/>
                            </p:stCondLst>
                            <p:childTnLst>
                              <p:par>
                                <p:cTn id="31" presetID="5" presetClass="entr" presetSubtype="10" fill="hold" grpId="0" nodeType="after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checkerboard(across)">
                                      <p:cBhvr>
                                        <p:cTn id="33" dur="500"/>
                                        <p:tgtEl>
                                          <p:spTgt spid="40"/>
                                        </p:tgtEl>
                                      </p:cBhvr>
                                    </p:animEffect>
                                  </p:childTnLst>
                                </p:cTn>
                              </p:par>
                            </p:childTnLst>
                          </p:cTn>
                        </p:par>
                        <p:par>
                          <p:cTn id="34" fill="hold">
                            <p:stCondLst>
                              <p:cond delay="1500"/>
                            </p:stCondLst>
                            <p:childTnLst>
                              <p:par>
                                <p:cTn id="35" presetID="5" presetClass="entr" presetSubtype="10"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checkerboard(across)">
                                      <p:cBhvr>
                                        <p:cTn id="37" dur="500"/>
                                        <p:tgtEl>
                                          <p:spTgt spid="41"/>
                                        </p:tgtEl>
                                      </p:cBhvr>
                                    </p:animEffect>
                                  </p:childTnLst>
                                </p:cTn>
                              </p:par>
                            </p:childTnLst>
                          </p:cTn>
                        </p:par>
                        <p:par>
                          <p:cTn id="38" fill="hold">
                            <p:stCondLst>
                              <p:cond delay="2000"/>
                            </p:stCondLst>
                            <p:childTnLst>
                              <p:par>
                                <p:cTn id="39" presetID="5" presetClass="entr" presetSubtype="10" fill="hold" grpId="0" nodeType="after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checkerboard(across)">
                                      <p:cBhvr>
                                        <p:cTn id="41" dur="500"/>
                                        <p:tgtEl>
                                          <p:spTgt spid="58"/>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checkerboard(across)">
                                      <p:cBhvr>
                                        <p:cTn id="4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25" grpId="0"/>
      <p:bldP spid="40" grpId="0" animBg="1"/>
      <p:bldP spid="41" grpId="0"/>
      <p:bldP spid="5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18</a:t>
            </a:fld>
            <a:endParaRPr lang="fr-BE"/>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latin typeface="+mj-lt"/>
                <a:ea typeface="+mj-ea"/>
                <a:cs typeface="+mj-cs"/>
              </a:rPr>
              <a:t>Insertion</a:t>
            </a:r>
            <a:endParaRPr lang="fr-FR" sz="3086" cap="small" dirty="0">
              <a:solidFill>
                <a:schemeClr val="tx2"/>
              </a:solidFill>
              <a:latin typeface="+mj-lt"/>
              <a:ea typeface="+mj-ea"/>
              <a:cs typeface="+mj-cs"/>
            </a:endParaRPr>
          </a:p>
        </p:txBody>
      </p:sp>
      <p:sp>
        <p:nvSpPr>
          <p:cNvPr id="71" name="Espace réservé du contenu 2"/>
          <p:cNvSpPr txBox="1">
            <a:spLocks/>
          </p:cNvSpPr>
          <p:nvPr/>
        </p:nvSpPr>
        <p:spPr>
          <a:xfrm>
            <a:off x="119032" y="866192"/>
            <a:ext cx="9525058" cy="6693483"/>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r>
              <a:rPr lang="fr-FR" sz="2646" b="1" dirty="0"/>
              <a:t>Exemple</a:t>
            </a:r>
            <a:r>
              <a:rPr lang="fr-FR" sz="2646" dirty="0"/>
              <a:t>: soit la série de nombres à insérer dans un arbre AVL (2  10  12  4  16   8   6   14 )</a:t>
            </a:r>
          </a:p>
        </p:txBody>
      </p:sp>
      <p:sp>
        <p:nvSpPr>
          <p:cNvPr id="59" name="Text Box 3"/>
          <p:cNvSpPr txBox="1">
            <a:spLocks noChangeArrowheads="1"/>
          </p:cNvSpPr>
          <p:nvPr/>
        </p:nvSpPr>
        <p:spPr bwMode="auto">
          <a:xfrm>
            <a:off x="277783" y="2906707"/>
            <a:ext cx="4251485" cy="499496"/>
          </a:xfrm>
          <a:prstGeom prst="rect">
            <a:avLst/>
          </a:prstGeom>
          <a:noFill/>
          <a:ln w="9525">
            <a:noFill/>
            <a:miter lim="800000"/>
            <a:headEnd/>
            <a:tailEnd/>
          </a:ln>
          <a:effectLst/>
        </p:spPr>
        <p:txBody>
          <a:bodyPr wrap="none">
            <a:spAutoFit/>
          </a:bodyPr>
          <a:lstStyle/>
          <a:p>
            <a:r>
              <a:rPr lang="fr-CA" sz="2646" dirty="0">
                <a:latin typeface="+mj-lt"/>
                <a:cs typeface="Times New Roman" pitchFamily="18" charset="0"/>
              </a:rPr>
              <a:t>2</a:t>
            </a:r>
            <a:r>
              <a:rPr lang="fr-CA" sz="2646" dirty="0">
                <a:solidFill>
                  <a:srgbClr val="FF3300"/>
                </a:solidFill>
                <a:latin typeface="+mj-lt"/>
                <a:cs typeface="Times New Roman" pitchFamily="18" charset="0"/>
              </a:rPr>
              <a:t> </a:t>
            </a:r>
            <a:r>
              <a:rPr lang="fr-CA" sz="2646" dirty="0">
                <a:latin typeface="+mj-lt"/>
                <a:cs typeface="Times New Roman" pitchFamily="18" charset="0"/>
              </a:rPr>
              <a:t> 10  12  </a:t>
            </a:r>
            <a:r>
              <a:rPr lang="fr-CA" sz="2646" dirty="0">
                <a:solidFill>
                  <a:srgbClr val="FF3300"/>
                </a:solidFill>
                <a:latin typeface="+mj-lt"/>
                <a:cs typeface="Times New Roman" pitchFamily="18" charset="0"/>
              </a:rPr>
              <a:t>4</a:t>
            </a:r>
            <a:r>
              <a:rPr lang="fr-CA" sz="2646" dirty="0">
                <a:latin typeface="+mj-lt"/>
                <a:cs typeface="Times New Roman" pitchFamily="18" charset="0"/>
              </a:rPr>
              <a:t>  </a:t>
            </a:r>
            <a:r>
              <a:rPr lang="fr-CA" sz="2646" dirty="0">
                <a:solidFill>
                  <a:schemeClr val="tx1">
                    <a:lumMod val="50000"/>
                    <a:lumOff val="50000"/>
                  </a:schemeClr>
                </a:solidFill>
                <a:latin typeface="+mj-lt"/>
                <a:cs typeface="Times New Roman" pitchFamily="18" charset="0"/>
              </a:rPr>
              <a:t>16   8   6   14  </a:t>
            </a:r>
            <a:endParaRPr lang="fr-FR" sz="2646" dirty="0">
              <a:solidFill>
                <a:schemeClr val="tx1">
                  <a:lumMod val="50000"/>
                  <a:lumOff val="50000"/>
                </a:schemeClr>
              </a:solidFill>
              <a:latin typeface="+mj-lt"/>
              <a:cs typeface="Times New Roman" pitchFamily="18" charset="0"/>
            </a:endParaRPr>
          </a:p>
        </p:txBody>
      </p:sp>
      <p:grpSp>
        <p:nvGrpSpPr>
          <p:cNvPr id="60" name="Groupe 6"/>
          <p:cNvGrpSpPr/>
          <p:nvPr/>
        </p:nvGrpSpPr>
        <p:grpSpPr>
          <a:xfrm>
            <a:off x="754036" y="3621087"/>
            <a:ext cx="2683359" cy="2675634"/>
            <a:chOff x="590848" y="2708920"/>
            <a:chExt cx="2434295" cy="2427287"/>
          </a:xfrm>
        </p:grpSpPr>
        <p:grpSp>
          <p:nvGrpSpPr>
            <p:cNvPr id="61" name="Group 4"/>
            <p:cNvGrpSpPr>
              <a:grpSpLocks/>
            </p:cNvGrpSpPr>
            <p:nvPr/>
          </p:nvGrpSpPr>
          <p:grpSpPr bwMode="auto">
            <a:xfrm>
              <a:off x="1403648" y="2708920"/>
              <a:ext cx="585787" cy="585787"/>
              <a:chOff x="3665" y="2898"/>
              <a:chExt cx="369" cy="369"/>
            </a:xfrm>
          </p:grpSpPr>
          <p:sp>
            <p:nvSpPr>
              <p:cNvPr id="79" name="Oval 5"/>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80" name="Text Box 6"/>
              <p:cNvSpPr txBox="1">
                <a:spLocks noChangeArrowheads="1"/>
              </p:cNvSpPr>
              <p:nvPr/>
            </p:nvSpPr>
            <p:spPr bwMode="auto">
              <a:xfrm>
                <a:off x="3767" y="2998"/>
                <a:ext cx="161" cy="174"/>
              </a:xfrm>
              <a:prstGeom prst="rect">
                <a:avLst/>
              </a:prstGeom>
              <a:noFill/>
              <a:ln w="9525">
                <a:noFill/>
                <a:miter lim="800000"/>
                <a:headEnd/>
                <a:tailEnd/>
              </a:ln>
              <a:effectLst/>
            </p:spPr>
            <p:txBody>
              <a:bodyPr wrap="none" lIns="0" tIns="0" rIns="0" bIns="0">
                <a:spAutoFit/>
              </a:bodyPr>
              <a:lstStyle/>
              <a:p>
                <a:pPr algn="ctr"/>
                <a:r>
                  <a:rPr lang="fr-CA" sz="1984">
                    <a:latin typeface="+mj-lt"/>
                  </a:rPr>
                  <a:t>10</a:t>
                </a:r>
                <a:endParaRPr lang="en-US" sz="1984">
                  <a:latin typeface="+mj-lt"/>
                </a:endParaRPr>
              </a:p>
            </p:txBody>
          </p:sp>
        </p:grpSp>
        <p:grpSp>
          <p:nvGrpSpPr>
            <p:cNvPr id="62" name="Group 7"/>
            <p:cNvGrpSpPr>
              <a:grpSpLocks/>
            </p:cNvGrpSpPr>
            <p:nvPr/>
          </p:nvGrpSpPr>
          <p:grpSpPr bwMode="auto">
            <a:xfrm>
              <a:off x="2229148" y="3458220"/>
              <a:ext cx="585787" cy="585787"/>
              <a:chOff x="3665" y="2898"/>
              <a:chExt cx="369" cy="369"/>
            </a:xfrm>
          </p:grpSpPr>
          <p:sp>
            <p:nvSpPr>
              <p:cNvPr id="77" name="Oval 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78" name="Text Box 9"/>
              <p:cNvSpPr txBox="1">
                <a:spLocks noChangeArrowheads="1"/>
              </p:cNvSpPr>
              <p:nvPr/>
            </p:nvSpPr>
            <p:spPr bwMode="auto">
              <a:xfrm>
                <a:off x="3767" y="2998"/>
                <a:ext cx="161" cy="174"/>
              </a:xfrm>
              <a:prstGeom prst="rect">
                <a:avLst/>
              </a:prstGeom>
              <a:noFill/>
              <a:ln w="9525">
                <a:noFill/>
                <a:miter lim="800000"/>
                <a:headEnd/>
                <a:tailEnd/>
              </a:ln>
              <a:effectLst/>
            </p:spPr>
            <p:txBody>
              <a:bodyPr wrap="none" lIns="0" tIns="0" rIns="0" bIns="0">
                <a:spAutoFit/>
              </a:bodyPr>
              <a:lstStyle/>
              <a:p>
                <a:pPr algn="ctr"/>
                <a:r>
                  <a:rPr lang="en-US" sz="1984">
                    <a:latin typeface="+mj-lt"/>
                  </a:rPr>
                  <a:t>12</a:t>
                </a:r>
              </a:p>
            </p:txBody>
          </p:sp>
        </p:grpSp>
        <p:sp>
          <p:nvSpPr>
            <p:cNvPr id="63" name="Line 10"/>
            <p:cNvSpPr>
              <a:spLocks noChangeShapeType="1"/>
            </p:cNvSpPr>
            <p:nvPr/>
          </p:nvSpPr>
          <p:spPr bwMode="auto">
            <a:xfrm>
              <a:off x="1900535" y="3199457"/>
              <a:ext cx="381000" cy="355600"/>
            </a:xfrm>
            <a:prstGeom prst="line">
              <a:avLst/>
            </a:prstGeom>
            <a:noFill/>
            <a:ln w="9525">
              <a:solidFill>
                <a:schemeClr val="tx1"/>
              </a:solidFill>
              <a:round/>
              <a:headEnd/>
              <a:tailEnd/>
            </a:ln>
            <a:effectLst/>
          </p:spPr>
          <p:txBody>
            <a:bodyPr/>
            <a:lstStyle/>
            <a:p>
              <a:endParaRPr lang="fr-FR" sz="1984">
                <a:latin typeface="+mj-lt"/>
              </a:endParaRPr>
            </a:p>
          </p:txBody>
        </p:sp>
        <p:grpSp>
          <p:nvGrpSpPr>
            <p:cNvPr id="64" name="Group 11"/>
            <p:cNvGrpSpPr>
              <a:grpSpLocks/>
            </p:cNvGrpSpPr>
            <p:nvPr/>
          </p:nvGrpSpPr>
          <p:grpSpPr bwMode="auto">
            <a:xfrm>
              <a:off x="590848" y="3470920"/>
              <a:ext cx="585787" cy="585787"/>
              <a:chOff x="3665" y="2898"/>
              <a:chExt cx="369" cy="369"/>
            </a:xfrm>
          </p:grpSpPr>
          <p:sp>
            <p:nvSpPr>
              <p:cNvPr id="75" name="Oval 1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76" name="Text Box 13"/>
              <p:cNvSpPr txBox="1">
                <a:spLocks noChangeArrowheads="1"/>
              </p:cNvSpPr>
              <p:nvPr/>
            </p:nvSpPr>
            <p:spPr bwMode="auto">
              <a:xfrm>
                <a:off x="3808" y="2998"/>
                <a:ext cx="81" cy="174"/>
              </a:xfrm>
              <a:prstGeom prst="rect">
                <a:avLst/>
              </a:prstGeom>
              <a:noFill/>
              <a:ln w="9525">
                <a:noFill/>
                <a:miter lim="800000"/>
                <a:headEnd/>
                <a:tailEnd/>
              </a:ln>
              <a:effectLst/>
            </p:spPr>
            <p:txBody>
              <a:bodyPr wrap="none" lIns="0" tIns="0" rIns="0" bIns="0">
                <a:spAutoFit/>
              </a:bodyPr>
              <a:lstStyle/>
              <a:p>
                <a:pPr algn="ctr"/>
                <a:r>
                  <a:rPr lang="en-US" sz="1984">
                    <a:latin typeface="+mj-lt"/>
                  </a:rPr>
                  <a:t>2</a:t>
                </a:r>
              </a:p>
            </p:txBody>
          </p:sp>
        </p:grpSp>
        <p:sp>
          <p:nvSpPr>
            <p:cNvPr id="65" name="Line 14"/>
            <p:cNvSpPr>
              <a:spLocks noChangeShapeType="1"/>
            </p:cNvSpPr>
            <p:nvPr/>
          </p:nvSpPr>
          <p:spPr bwMode="auto">
            <a:xfrm rot="16200000">
              <a:off x="1100435" y="3186757"/>
              <a:ext cx="381000" cy="355600"/>
            </a:xfrm>
            <a:prstGeom prst="line">
              <a:avLst/>
            </a:prstGeom>
            <a:noFill/>
            <a:ln w="9525">
              <a:solidFill>
                <a:schemeClr val="tx1"/>
              </a:solidFill>
              <a:round/>
              <a:headEnd/>
              <a:tailEnd/>
            </a:ln>
            <a:effectLst/>
          </p:spPr>
          <p:txBody>
            <a:bodyPr/>
            <a:lstStyle/>
            <a:p>
              <a:endParaRPr lang="fr-FR" sz="1984">
                <a:latin typeface="+mj-lt"/>
              </a:endParaRPr>
            </a:p>
          </p:txBody>
        </p:sp>
        <p:grpSp>
          <p:nvGrpSpPr>
            <p:cNvPr id="66" name="Group 16"/>
            <p:cNvGrpSpPr>
              <a:grpSpLocks/>
            </p:cNvGrpSpPr>
            <p:nvPr/>
          </p:nvGrpSpPr>
          <p:grpSpPr bwMode="auto">
            <a:xfrm>
              <a:off x="984548" y="4550420"/>
              <a:ext cx="585787" cy="585787"/>
              <a:chOff x="3665" y="2898"/>
              <a:chExt cx="369" cy="369"/>
            </a:xfrm>
          </p:grpSpPr>
          <p:sp>
            <p:nvSpPr>
              <p:cNvPr id="73" name="Oval 17"/>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74" name="Text Box 18"/>
              <p:cNvSpPr txBox="1">
                <a:spLocks noChangeArrowheads="1"/>
              </p:cNvSpPr>
              <p:nvPr/>
            </p:nvSpPr>
            <p:spPr bwMode="auto">
              <a:xfrm>
                <a:off x="3808" y="2998"/>
                <a:ext cx="81" cy="174"/>
              </a:xfrm>
              <a:prstGeom prst="rect">
                <a:avLst/>
              </a:prstGeom>
              <a:noFill/>
              <a:ln w="9525">
                <a:noFill/>
                <a:miter lim="800000"/>
                <a:headEnd/>
                <a:tailEnd/>
              </a:ln>
              <a:effectLst/>
            </p:spPr>
            <p:txBody>
              <a:bodyPr wrap="none" lIns="0" tIns="0" rIns="0" bIns="0">
                <a:spAutoFit/>
              </a:bodyPr>
              <a:lstStyle/>
              <a:p>
                <a:pPr algn="ctr"/>
                <a:r>
                  <a:rPr lang="en-US" sz="1984">
                    <a:latin typeface="+mj-lt"/>
                  </a:rPr>
                  <a:t>4</a:t>
                </a:r>
              </a:p>
            </p:txBody>
          </p:sp>
        </p:grpSp>
        <p:sp>
          <p:nvSpPr>
            <p:cNvPr id="67" name="Line 19"/>
            <p:cNvSpPr>
              <a:spLocks noChangeShapeType="1"/>
            </p:cNvSpPr>
            <p:nvPr/>
          </p:nvSpPr>
          <p:spPr bwMode="auto">
            <a:xfrm>
              <a:off x="986135" y="4037657"/>
              <a:ext cx="228600" cy="508000"/>
            </a:xfrm>
            <a:prstGeom prst="line">
              <a:avLst/>
            </a:prstGeom>
            <a:noFill/>
            <a:ln w="9525">
              <a:solidFill>
                <a:schemeClr val="tx1"/>
              </a:solidFill>
              <a:round/>
              <a:headEnd/>
              <a:tailEnd/>
            </a:ln>
            <a:effectLst/>
          </p:spPr>
          <p:txBody>
            <a:bodyPr/>
            <a:lstStyle/>
            <a:p>
              <a:endParaRPr lang="fr-FR" sz="1984">
                <a:latin typeface="+mj-lt"/>
              </a:endParaRPr>
            </a:p>
          </p:txBody>
        </p:sp>
        <p:sp>
          <p:nvSpPr>
            <p:cNvPr id="68" name="Text Box 20"/>
            <p:cNvSpPr txBox="1">
              <a:spLocks noChangeArrowheads="1"/>
            </p:cNvSpPr>
            <p:nvPr/>
          </p:nvSpPr>
          <p:spPr bwMode="auto">
            <a:xfrm>
              <a:off x="1541760" y="4718695"/>
              <a:ext cx="238783" cy="237619"/>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0</a:t>
              </a:r>
              <a:endParaRPr lang="fr-FR" sz="1102" dirty="0">
                <a:solidFill>
                  <a:srgbClr val="FF0000"/>
                </a:solidFill>
                <a:latin typeface="+mj-lt"/>
              </a:endParaRPr>
            </a:p>
          </p:txBody>
        </p:sp>
        <p:sp>
          <p:nvSpPr>
            <p:cNvPr id="69" name="Text Box 21"/>
            <p:cNvSpPr txBox="1">
              <a:spLocks noChangeArrowheads="1"/>
            </p:cNvSpPr>
            <p:nvPr/>
          </p:nvSpPr>
          <p:spPr bwMode="auto">
            <a:xfrm>
              <a:off x="1109960" y="3651895"/>
              <a:ext cx="280954" cy="237619"/>
            </a:xfrm>
            <a:prstGeom prst="rect">
              <a:avLst/>
            </a:prstGeom>
            <a:noFill/>
            <a:ln w="9525">
              <a:noFill/>
              <a:miter lim="800000"/>
              <a:headEnd/>
              <a:tailEnd/>
            </a:ln>
            <a:effectLst/>
          </p:spPr>
          <p:txBody>
            <a:bodyPr wrap="none">
              <a:spAutoFit/>
            </a:bodyPr>
            <a:lstStyle/>
            <a:p>
              <a:r>
                <a:rPr lang="fr-CA" sz="1102">
                  <a:solidFill>
                    <a:srgbClr val="FF0000"/>
                  </a:solidFill>
                  <a:latin typeface="+mj-lt"/>
                </a:rPr>
                <a:t>-1</a:t>
              </a:r>
              <a:endParaRPr lang="fr-FR" sz="1102">
                <a:solidFill>
                  <a:srgbClr val="FF0000"/>
                </a:solidFill>
                <a:latin typeface="+mj-lt"/>
              </a:endParaRPr>
            </a:p>
          </p:txBody>
        </p:sp>
        <p:sp>
          <p:nvSpPr>
            <p:cNvPr id="70" name="Text Box 22"/>
            <p:cNvSpPr txBox="1">
              <a:spLocks noChangeArrowheads="1"/>
            </p:cNvSpPr>
            <p:nvPr/>
          </p:nvSpPr>
          <p:spPr bwMode="auto">
            <a:xfrm>
              <a:off x="2786360" y="3626495"/>
              <a:ext cx="238783" cy="237619"/>
            </a:xfrm>
            <a:prstGeom prst="rect">
              <a:avLst/>
            </a:prstGeom>
            <a:noFill/>
            <a:ln w="9525">
              <a:noFill/>
              <a:miter lim="800000"/>
              <a:headEnd/>
              <a:tailEnd/>
            </a:ln>
            <a:effectLst/>
          </p:spPr>
          <p:txBody>
            <a:bodyPr wrap="none">
              <a:spAutoFit/>
            </a:bodyPr>
            <a:lstStyle/>
            <a:p>
              <a:r>
                <a:rPr lang="fr-CA" sz="1102">
                  <a:solidFill>
                    <a:srgbClr val="FF0000"/>
                  </a:solidFill>
                  <a:latin typeface="+mj-lt"/>
                </a:rPr>
                <a:t>0</a:t>
              </a:r>
              <a:endParaRPr lang="fr-FR" sz="1102">
                <a:solidFill>
                  <a:srgbClr val="FF0000"/>
                </a:solidFill>
                <a:latin typeface="+mj-lt"/>
              </a:endParaRPr>
            </a:p>
          </p:txBody>
        </p:sp>
        <p:sp>
          <p:nvSpPr>
            <p:cNvPr id="72" name="Text Box 23"/>
            <p:cNvSpPr txBox="1">
              <a:spLocks noChangeArrowheads="1"/>
            </p:cNvSpPr>
            <p:nvPr/>
          </p:nvSpPr>
          <p:spPr bwMode="auto">
            <a:xfrm>
              <a:off x="1948160" y="2839095"/>
              <a:ext cx="238783" cy="237619"/>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1</a:t>
              </a:r>
              <a:endParaRPr lang="fr-FR" sz="1102" dirty="0">
                <a:solidFill>
                  <a:srgbClr val="FF0000"/>
                </a:solidFill>
                <a:latin typeface="+mj-lt"/>
              </a:endParaRPr>
            </a:p>
          </p:txBody>
        </p:sp>
      </p:grpSp>
      <p:sp>
        <p:nvSpPr>
          <p:cNvPr id="81" name="Text Box 3"/>
          <p:cNvSpPr txBox="1">
            <a:spLocks noChangeArrowheads="1"/>
          </p:cNvSpPr>
          <p:nvPr/>
        </p:nvSpPr>
        <p:spPr bwMode="auto">
          <a:xfrm>
            <a:off x="5040313" y="2906707"/>
            <a:ext cx="4251485" cy="499496"/>
          </a:xfrm>
          <a:prstGeom prst="rect">
            <a:avLst/>
          </a:prstGeom>
          <a:noFill/>
          <a:ln w="9525">
            <a:noFill/>
            <a:miter lim="800000"/>
            <a:headEnd/>
            <a:tailEnd/>
          </a:ln>
          <a:effectLst/>
        </p:spPr>
        <p:txBody>
          <a:bodyPr wrap="none">
            <a:spAutoFit/>
          </a:bodyPr>
          <a:lstStyle/>
          <a:p>
            <a:r>
              <a:rPr lang="fr-CA" sz="2646" dirty="0">
                <a:latin typeface="+mj-lt"/>
                <a:cs typeface="Times New Roman" pitchFamily="18" charset="0"/>
              </a:rPr>
              <a:t>2</a:t>
            </a:r>
            <a:r>
              <a:rPr lang="fr-CA" sz="2646" dirty="0">
                <a:solidFill>
                  <a:srgbClr val="FF3300"/>
                </a:solidFill>
                <a:latin typeface="+mj-lt"/>
                <a:cs typeface="Times New Roman" pitchFamily="18" charset="0"/>
              </a:rPr>
              <a:t> </a:t>
            </a:r>
            <a:r>
              <a:rPr lang="fr-CA" sz="2646" dirty="0">
                <a:latin typeface="+mj-lt"/>
                <a:cs typeface="Times New Roman" pitchFamily="18" charset="0"/>
              </a:rPr>
              <a:t> 10  12  4  </a:t>
            </a:r>
            <a:r>
              <a:rPr lang="fr-CA" sz="2646" dirty="0">
                <a:solidFill>
                  <a:srgbClr val="FF3300"/>
                </a:solidFill>
                <a:latin typeface="+mj-lt"/>
                <a:cs typeface="Times New Roman" pitchFamily="18" charset="0"/>
              </a:rPr>
              <a:t>16 </a:t>
            </a:r>
            <a:r>
              <a:rPr lang="fr-CA" sz="2646" dirty="0">
                <a:latin typeface="+mj-lt"/>
                <a:cs typeface="Times New Roman" pitchFamily="18" charset="0"/>
              </a:rPr>
              <a:t>  </a:t>
            </a:r>
            <a:r>
              <a:rPr lang="fr-CA" sz="2646" dirty="0">
                <a:solidFill>
                  <a:schemeClr val="tx1">
                    <a:lumMod val="50000"/>
                    <a:lumOff val="50000"/>
                  </a:schemeClr>
                </a:solidFill>
                <a:latin typeface="+mj-lt"/>
                <a:cs typeface="Times New Roman" pitchFamily="18" charset="0"/>
              </a:rPr>
              <a:t>8   6   14  </a:t>
            </a:r>
            <a:endParaRPr lang="fr-FR" sz="2646" dirty="0">
              <a:solidFill>
                <a:schemeClr val="tx1">
                  <a:lumMod val="50000"/>
                  <a:lumOff val="50000"/>
                </a:schemeClr>
              </a:solidFill>
              <a:latin typeface="+mj-lt"/>
              <a:cs typeface="Times New Roman" pitchFamily="18" charset="0"/>
            </a:endParaRPr>
          </a:p>
        </p:txBody>
      </p:sp>
      <p:grpSp>
        <p:nvGrpSpPr>
          <p:cNvPr id="82" name="Groupe 27"/>
          <p:cNvGrpSpPr/>
          <p:nvPr/>
        </p:nvGrpSpPr>
        <p:grpSpPr>
          <a:xfrm>
            <a:off x="5595940" y="3621087"/>
            <a:ext cx="3075342" cy="2675634"/>
            <a:chOff x="4983336" y="2708920"/>
            <a:chExt cx="2789895" cy="2427287"/>
          </a:xfrm>
        </p:grpSpPr>
        <p:grpSp>
          <p:nvGrpSpPr>
            <p:cNvPr id="83" name="Group 4"/>
            <p:cNvGrpSpPr>
              <a:grpSpLocks/>
            </p:cNvGrpSpPr>
            <p:nvPr/>
          </p:nvGrpSpPr>
          <p:grpSpPr bwMode="auto">
            <a:xfrm>
              <a:off x="5796136" y="2708920"/>
              <a:ext cx="585787" cy="585787"/>
              <a:chOff x="3665" y="2898"/>
              <a:chExt cx="369" cy="369"/>
            </a:xfrm>
          </p:grpSpPr>
          <p:sp>
            <p:nvSpPr>
              <p:cNvPr id="105" name="Oval 5"/>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06" name="Text Box 6"/>
              <p:cNvSpPr txBox="1">
                <a:spLocks noChangeArrowheads="1"/>
              </p:cNvSpPr>
              <p:nvPr/>
            </p:nvSpPr>
            <p:spPr bwMode="auto">
              <a:xfrm>
                <a:off x="3767" y="2998"/>
                <a:ext cx="161" cy="174"/>
              </a:xfrm>
              <a:prstGeom prst="rect">
                <a:avLst/>
              </a:prstGeom>
              <a:noFill/>
              <a:ln w="9525">
                <a:noFill/>
                <a:miter lim="800000"/>
                <a:headEnd/>
                <a:tailEnd/>
              </a:ln>
              <a:effectLst/>
            </p:spPr>
            <p:txBody>
              <a:bodyPr wrap="none" lIns="0" tIns="0" rIns="0" bIns="0">
                <a:spAutoFit/>
              </a:bodyPr>
              <a:lstStyle/>
              <a:p>
                <a:pPr algn="ctr"/>
                <a:r>
                  <a:rPr lang="fr-CA" sz="1984">
                    <a:latin typeface="+mj-lt"/>
                  </a:rPr>
                  <a:t>10</a:t>
                </a:r>
                <a:endParaRPr lang="en-US" sz="1984">
                  <a:latin typeface="+mj-lt"/>
                </a:endParaRPr>
              </a:p>
            </p:txBody>
          </p:sp>
        </p:grpSp>
        <p:grpSp>
          <p:nvGrpSpPr>
            <p:cNvPr id="84" name="Group 7"/>
            <p:cNvGrpSpPr>
              <a:grpSpLocks/>
            </p:cNvGrpSpPr>
            <p:nvPr/>
          </p:nvGrpSpPr>
          <p:grpSpPr bwMode="auto">
            <a:xfrm>
              <a:off x="6621636" y="3458220"/>
              <a:ext cx="585787" cy="585787"/>
              <a:chOff x="3665" y="2898"/>
              <a:chExt cx="369" cy="369"/>
            </a:xfrm>
          </p:grpSpPr>
          <p:sp>
            <p:nvSpPr>
              <p:cNvPr id="103" name="Oval 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04" name="Text Box 9"/>
              <p:cNvSpPr txBox="1">
                <a:spLocks noChangeArrowheads="1"/>
              </p:cNvSpPr>
              <p:nvPr/>
            </p:nvSpPr>
            <p:spPr bwMode="auto">
              <a:xfrm>
                <a:off x="3767" y="2998"/>
                <a:ext cx="161" cy="174"/>
              </a:xfrm>
              <a:prstGeom prst="rect">
                <a:avLst/>
              </a:prstGeom>
              <a:noFill/>
              <a:ln w="9525">
                <a:noFill/>
                <a:miter lim="800000"/>
                <a:headEnd/>
                <a:tailEnd/>
              </a:ln>
              <a:effectLst/>
            </p:spPr>
            <p:txBody>
              <a:bodyPr wrap="none" lIns="0" tIns="0" rIns="0" bIns="0">
                <a:spAutoFit/>
              </a:bodyPr>
              <a:lstStyle/>
              <a:p>
                <a:pPr algn="ctr"/>
                <a:r>
                  <a:rPr lang="en-US" sz="1984">
                    <a:latin typeface="+mj-lt"/>
                  </a:rPr>
                  <a:t>12</a:t>
                </a:r>
              </a:p>
            </p:txBody>
          </p:sp>
        </p:grpSp>
        <p:sp>
          <p:nvSpPr>
            <p:cNvPr id="85" name="Line 10"/>
            <p:cNvSpPr>
              <a:spLocks noChangeShapeType="1"/>
            </p:cNvSpPr>
            <p:nvPr/>
          </p:nvSpPr>
          <p:spPr bwMode="auto">
            <a:xfrm>
              <a:off x="6293023" y="3199457"/>
              <a:ext cx="381000" cy="355600"/>
            </a:xfrm>
            <a:prstGeom prst="line">
              <a:avLst/>
            </a:prstGeom>
            <a:noFill/>
            <a:ln w="9525">
              <a:solidFill>
                <a:schemeClr val="tx1"/>
              </a:solidFill>
              <a:round/>
              <a:headEnd/>
              <a:tailEnd/>
            </a:ln>
            <a:effectLst/>
          </p:spPr>
          <p:txBody>
            <a:bodyPr/>
            <a:lstStyle/>
            <a:p>
              <a:endParaRPr lang="fr-FR" sz="1984">
                <a:latin typeface="+mj-lt"/>
              </a:endParaRPr>
            </a:p>
          </p:txBody>
        </p:sp>
        <p:grpSp>
          <p:nvGrpSpPr>
            <p:cNvPr id="86" name="Group 11"/>
            <p:cNvGrpSpPr>
              <a:grpSpLocks/>
            </p:cNvGrpSpPr>
            <p:nvPr/>
          </p:nvGrpSpPr>
          <p:grpSpPr bwMode="auto">
            <a:xfrm>
              <a:off x="4983336" y="3470920"/>
              <a:ext cx="585787" cy="585787"/>
              <a:chOff x="3665" y="2898"/>
              <a:chExt cx="369" cy="369"/>
            </a:xfrm>
          </p:grpSpPr>
          <p:sp>
            <p:nvSpPr>
              <p:cNvPr id="101" name="Oval 1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02" name="Text Box 13"/>
              <p:cNvSpPr txBox="1">
                <a:spLocks noChangeArrowheads="1"/>
              </p:cNvSpPr>
              <p:nvPr/>
            </p:nvSpPr>
            <p:spPr bwMode="auto">
              <a:xfrm>
                <a:off x="3808" y="2998"/>
                <a:ext cx="81" cy="174"/>
              </a:xfrm>
              <a:prstGeom prst="rect">
                <a:avLst/>
              </a:prstGeom>
              <a:noFill/>
              <a:ln w="9525">
                <a:noFill/>
                <a:miter lim="800000"/>
                <a:headEnd/>
                <a:tailEnd/>
              </a:ln>
              <a:effectLst/>
            </p:spPr>
            <p:txBody>
              <a:bodyPr wrap="none" lIns="0" tIns="0" rIns="0" bIns="0">
                <a:spAutoFit/>
              </a:bodyPr>
              <a:lstStyle/>
              <a:p>
                <a:pPr algn="ctr"/>
                <a:r>
                  <a:rPr lang="en-US" sz="1984">
                    <a:latin typeface="+mj-lt"/>
                  </a:rPr>
                  <a:t>2</a:t>
                </a:r>
              </a:p>
            </p:txBody>
          </p:sp>
        </p:grpSp>
        <p:sp>
          <p:nvSpPr>
            <p:cNvPr id="87" name="Line 14"/>
            <p:cNvSpPr>
              <a:spLocks noChangeShapeType="1"/>
            </p:cNvSpPr>
            <p:nvPr/>
          </p:nvSpPr>
          <p:spPr bwMode="auto">
            <a:xfrm rot="16200000">
              <a:off x="5492923" y="3186757"/>
              <a:ext cx="381000" cy="355600"/>
            </a:xfrm>
            <a:prstGeom prst="line">
              <a:avLst/>
            </a:prstGeom>
            <a:noFill/>
            <a:ln w="9525">
              <a:solidFill>
                <a:schemeClr val="tx1"/>
              </a:solidFill>
              <a:round/>
              <a:headEnd/>
              <a:tailEnd/>
            </a:ln>
            <a:effectLst/>
          </p:spPr>
          <p:txBody>
            <a:bodyPr/>
            <a:lstStyle/>
            <a:p>
              <a:endParaRPr lang="fr-FR" sz="1984">
                <a:latin typeface="+mj-lt"/>
              </a:endParaRPr>
            </a:p>
          </p:txBody>
        </p:sp>
        <p:grpSp>
          <p:nvGrpSpPr>
            <p:cNvPr id="88" name="Group 16"/>
            <p:cNvGrpSpPr>
              <a:grpSpLocks/>
            </p:cNvGrpSpPr>
            <p:nvPr/>
          </p:nvGrpSpPr>
          <p:grpSpPr bwMode="auto">
            <a:xfrm>
              <a:off x="5377036" y="4550420"/>
              <a:ext cx="585787" cy="585787"/>
              <a:chOff x="3665" y="2898"/>
              <a:chExt cx="369" cy="369"/>
            </a:xfrm>
          </p:grpSpPr>
          <p:sp>
            <p:nvSpPr>
              <p:cNvPr id="99" name="Oval 17"/>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00" name="Text Box 18"/>
              <p:cNvSpPr txBox="1">
                <a:spLocks noChangeArrowheads="1"/>
              </p:cNvSpPr>
              <p:nvPr/>
            </p:nvSpPr>
            <p:spPr bwMode="auto">
              <a:xfrm>
                <a:off x="3808" y="2998"/>
                <a:ext cx="81" cy="174"/>
              </a:xfrm>
              <a:prstGeom prst="rect">
                <a:avLst/>
              </a:prstGeom>
              <a:noFill/>
              <a:ln w="9525">
                <a:noFill/>
                <a:miter lim="800000"/>
                <a:headEnd/>
                <a:tailEnd/>
              </a:ln>
              <a:effectLst/>
            </p:spPr>
            <p:txBody>
              <a:bodyPr wrap="none" lIns="0" tIns="0" rIns="0" bIns="0">
                <a:spAutoFit/>
              </a:bodyPr>
              <a:lstStyle/>
              <a:p>
                <a:pPr algn="ctr"/>
                <a:r>
                  <a:rPr lang="en-US" sz="1984">
                    <a:latin typeface="+mj-lt"/>
                  </a:rPr>
                  <a:t>4</a:t>
                </a:r>
              </a:p>
            </p:txBody>
          </p:sp>
        </p:grpSp>
        <p:sp>
          <p:nvSpPr>
            <p:cNvPr id="89" name="Line 19"/>
            <p:cNvSpPr>
              <a:spLocks noChangeShapeType="1"/>
            </p:cNvSpPr>
            <p:nvPr/>
          </p:nvSpPr>
          <p:spPr bwMode="auto">
            <a:xfrm>
              <a:off x="5378623" y="4037657"/>
              <a:ext cx="228600" cy="508000"/>
            </a:xfrm>
            <a:prstGeom prst="line">
              <a:avLst/>
            </a:prstGeom>
            <a:noFill/>
            <a:ln w="9525">
              <a:solidFill>
                <a:schemeClr val="tx1"/>
              </a:solidFill>
              <a:round/>
              <a:headEnd/>
              <a:tailEnd/>
            </a:ln>
            <a:effectLst/>
          </p:spPr>
          <p:txBody>
            <a:bodyPr/>
            <a:lstStyle/>
            <a:p>
              <a:endParaRPr lang="fr-FR" sz="1984">
                <a:latin typeface="+mj-lt"/>
              </a:endParaRPr>
            </a:p>
          </p:txBody>
        </p:sp>
        <p:grpSp>
          <p:nvGrpSpPr>
            <p:cNvPr id="90" name="Group 20"/>
            <p:cNvGrpSpPr>
              <a:grpSpLocks/>
            </p:cNvGrpSpPr>
            <p:nvPr/>
          </p:nvGrpSpPr>
          <p:grpSpPr bwMode="auto">
            <a:xfrm>
              <a:off x="7015336" y="4537720"/>
              <a:ext cx="585787" cy="585787"/>
              <a:chOff x="3665" y="2898"/>
              <a:chExt cx="369" cy="369"/>
            </a:xfrm>
          </p:grpSpPr>
          <p:sp>
            <p:nvSpPr>
              <p:cNvPr id="97" name="Oval 21"/>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98" name="Text Box 22"/>
              <p:cNvSpPr txBox="1">
                <a:spLocks noChangeArrowheads="1"/>
              </p:cNvSpPr>
              <p:nvPr/>
            </p:nvSpPr>
            <p:spPr bwMode="auto">
              <a:xfrm>
                <a:off x="3767" y="2998"/>
                <a:ext cx="161" cy="174"/>
              </a:xfrm>
              <a:prstGeom prst="rect">
                <a:avLst/>
              </a:prstGeom>
              <a:noFill/>
              <a:ln w="9525">
                <a:noFill/>
                <a:miter lim="800000"/>
                <a:headEnd/>
                <a:tailEnd/>
              </a:ln>
              <a:effectLst/>
            </p:spPr>
            <p:txBody>
              <a:bodyPr wrap="none" lIns="0" tIns="0" rIns="0" bIns="0">
                <a:spAutoFit/>
              </a:bodyPr>
              <a:lstStyle/>
              <a:p>
                <a:pPr algn="ctr"/>
                <a:r>
                  <a:rPr lang="en-US" sz="1984">
                    <a:latin typeface="+mj-lt"/>
                  </a:rPr>
                  <a:t>16</a:t>
                </a:r>
              </a:p>
            </p:txBody>
          </p:sp>
        </p:grpSp>
        <p:sp>
          <p:nvSpPr>
            <p:cNvPr id="91" name="Line 23"/>
            <p:cNvSpPr>
              <a:spLocks noChangeShapeType="1"/>
            </p:cNvSpPr>
            <p:nvPr/>
          </p:nvSpPr>
          <p:spPr bwMode="auto">
            <a:xfrm>
              <a:off x="7042323" y="4024957"/>
              <a:ext cx="228600" cy="508000"/>
            </a:xfrm>
            <a:prstGeom prst="line">
              <a:avLst/>
            </a:prstGeom>
            <a:noFill/>
            <a:ln w="9525">
              <a:solidFill>
                <a:schemeClr val="tx1"/>
              </a:solidFill>
              <a:round/>
              <a:headEnd/>
              <a:tailEnd/>
            </a:ln>
            <a:effectLst/>
          </p:spPr>
          <p:txBody>
            <a:bodyPr/>
            <a:lstStyle/>
            <a:p>
              <a:endParaRPr lang="fr-FR" sz="1984">
                <a:latin typeface="+mj-lt"/>
              </a:endParaRPr>
            </a:p>
          </p:txBody>
        </p:sp>
        <p:sp>
          <p:nvSpPr>
            <p:cNvPr id="92" name="Text Box 24"/>
            <p:cNvSpPr txBox="1">
              <a:spLocks noChangeArrowheads="1"/>
            </p:cNvSpPr>
            <p:nvPr/>
          </p:nvSpPr>
          <p:spPr bwMode="auto">
            <a:xfrm>
              <a:off x="7534448" y="4693295"/>
              <a:ext cx="238783" cy="237619"/>
            </a:xfrm>
            <a:prstGeom prst="rect">
              <a:avLst/>
            </a:prstGeom>
            <a:noFill/>
            <a:ln w="9525">
              <a:noFill/>
              <a:miter lim="800000"/>
              <a:headEnd/>
              <a:tailEnd/>
            </a:ln>
            <a:effectLst/>
          </p:spPr>
          <p:txBody>
            <a:bodyPr wrap="none">
              <a:spAutoFit/>
            </a:bodyPr>
            <a:lstStyle/>
            <a:p>
              <a:r>
                <a:rPr lang="fr-CA" sz="1102">
                  <a:solidFill>
                    <a:srgbClr val="FF0000"/>
                  </a:solidFill>
                  <a:latin typeface="+mj-lt"/>
                </a:rPr>
                <a:t>0</a:t>
              </a:r>
              <a:endParaRPr lang="fr-FR" sz="1102">
                <a:solidFill>
                  <a:srgbClr val="FF0000"/>
                </a:solidFill>
                <a:latin typeface="+mj-lt"/>
              </a:endParaRPr>
            </a:p>
          </p:txBody>
        </p:sp>
        <p:sp>
          <p:nvSpPr>
            <p:cNvPr id="93" name="Text Box 25"/>
            <p:cNvSpPr txBox="1">
              <a:spLocks noChangeArrowheads="1"/>
            </p:cNvSpPr>
            <p:nvPr/>
          </p:nvSpPr>
          <p:spPr bwMode="auto">
            <a:xfrm>
              <a:off x="5908848" y="4718695"/>
              <a:ext cx="238783" cy="237619"/>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0</a:t>
              </a:r>
              <a:endParaRPr lang="fr-FR" sz="1102" dirty="0">
                <a:solidFill>
                  <a:srgbClr val="FF0000"/>
                </a:solidFill>
                <a:latin typeface="+mj-lt"/>
              </a:endParaRPr>
            </a:p>
          </p:txBody>
        </p:sp>
        <p:sp>
          <p:nvSpPr>
            <p:cNvPr id="94" name="Text Box 26"/>
            <p:cNvSpPr txBox="1">
              <a:spLocks noChangeArrowheads="1"/>
            </p:cNvSpPr>
            <p:nvPr/>
          </p:nvSpPr>
          <p:spPr bwMode="auto">
            <a:xfrm>
              <a:off x="7153448" y="3601095"/>
              <a:ext cx="280954" cy="237619"/>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-1</a:t>
              </a:r>
              <a:endParaRPr lang="fr-FR" sz="1102" dirty="0">
                <a:solidFill>
                  <a:srgbClr val="FF0000"/>
                </a:solidFill>
                <a:latin typeface="+mj-lt"/>
              </a:endParaRPr>
            </a:p>
          </p:txBody>
        </p:sp>
        <p:sp>
          <p:nvSpPr>
            <p:cNvPr id="95" name="Text Box 27"/>
            <p:cNvSpPr txBox="1">
              <a:spLocks noChangeArrowheads="1"/>
            </p:cNvSpPr>
            <p:nvPr/>
          </p:nvSpPr>
          <p:spPr bwMode="auto">
            <a:xfrm>
              <a:off x="5527848" y="3626495"/>
              <a:ext cx="280954" cy="237619"/>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-1</a:t>
              </a:r>
              <a:endParaRPr lang="fr-FR" sz="1102" dirty="0">
                <a:solidFill>
                  <a:srgbClr val="FF0000"/>
                </a:solidFill>
                <a:latin typeface="+mj-lt"/>
              </a:endParaRPr>
            </a:p>
          </p:txBody>
        </p:sp>
        <p:sp>
          <p:nvSpPr>
            <p:cNvPr id="96" name="Text Box 28"/>
            <p:cNvSpPr txBox="1">
              <a:spLocks noChangeArrowheads="1"/>
            </p:cNvSpPr>
            <p:nvPr/>
          </p:nvSpPr>
          <p:spPr bwMode="auto">
            <a:xfrm>
              <a:off x="6366048" y="2864495"/>
              <a:ext cx="238783" cy="237619"/>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0</a:t>
              </a:r>
              <a:endParaRPr lang="fr-FR" sz="1102" dirty="0">
                <a:solidFill>
                  <a:srgbClr val="FF0000"/>
                </a:solidFill>
                <a:latin typeface="+mj-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checkerboard(across)">
                                      <p:cBhvr>
                                        <p:cTn id="7" dur="500"/>
                                        <p:tgtEl>
                                          <p:spTgt spid="59"/>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checkerboard(across)">
                                      <p:cBhvr>
                                        <p:cTn id="11" dur="500"/>
                                        <p:tgtEl>
                                          <p:spTgt spid="60"/>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81"/>
                                        </p:tgtEl>
                                        <p:attrNameLst>
                                          <p:attrName>style.visibility</p:attrName>
                                        </p:attrNameLst>
                                      </p:cBhvr>
                                      <p:to>
                                        <p:strVal val="visible"/>
                                      </p:to>
                                    </p:set>
                                    <p:animEffect transition="in" filter="checkerboard(across)">
                                      <p:cBhvr>
                                        <p:cTn id="16" dur="500"/>
                                        <p:tgtEl>
                                          <p:spTgt spid="81"/>
                                        </p:tgtEl>
                                      </p:cBhvr>
                                    </p:animEffect>
                                  </p:childTnLst>
                                </p:cTn>
                              </p:par>
                            </p:childTnLst>
                          </p:cTn>
                        </p:par>
                        <p:par>
                          <p:cTn id="17" fill="hold">
                            <p:stCondLst>
                              <p:cond delay="500"/>
                            </p:stCondLst>
                            <p:childTnLst>
                              <p:par>
                                <p:cTn id="18" presetID="5" presetClass="entr" presetSubtype="10" fill="hold" nodeType="afterEffect">
                                  <p:stCondLst>
                                    <p:cond delay="0"/>
                                  </p:stCondLst>
                                  <p:childTnLst>
                                    <p:set>
                                      <p:cBhvr>
                                        <p:cTn id="19" dur="1" fill="hold">
                                          <p:stCondLst>
                                            <p:cond delay="0"/>
                                          </p:stCondLst>
                                        </p:cTn>
                                        <p:tgtEl>
                                          <p:spTgt spid="82"/>
                                        </p:tgtEl>
                                        <p:attrNameLst>
                                          <p:attrName>style.visibility</p:attrName>
                                        </p:attrNameLst>
                                      </p:cBhvr>
                                      <p:to>
                                        <p:strVal val="visible"/>
                                      </p:to>
                                    </p:set>
                                    <p:animEffect transition="in" filter="checkerboard(across)">
                                      <p:cBhvr>
                                        <p:cTn id="20"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8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19</a:t>
            </a:fld>
            <a:endParaRPr lang="fr-BE"/>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latin typeface="+mj-lt"/>
                <a:ea typeface="+mj-ea"/>
                <a:cs typeface="+mj-cs"/>
              </a:rPr>
              <a:t>Insertion</a:t>
            </a:r>
            <a:endParaRPr lang="fr-FR" sz="3086" cap="small" dirty="0">
              <a:solidFill>
                <a:schemeClr val="tx2"/>
              </a:solidFill>
              <a:latin typeface="+mj-lt"/>
              <a:ea typeface="+mj-ea"/>
              <a:cs typeface="+mj-cs"/>
            </a:endParaRPr>
          </a:p>
        </p:txBody>
      </p:sp>
      <p:sp>
        <p:nvSpPr>
          <p:cNvPr id="71" name="Espace réservé du contenu 2"/>
          <p:cNvSpPr txBox="1">
            <a:spLocks/>
          </p:cNvSpPr>
          <p:nvPr/>
        </p:nvSpPr>
        <p:spPr>
          <a:xfrm>
            <a:off x="119032" y="866192"/>
            <a:ext cx="9525058" cy="6693483"/>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r>
              <a:rPr lang="fr-FR" sz="2646" b="1" dirty="0"/>
              <a:t>Exemple</a:t>
            </a:r>
            <a:r>
              <a:rPr lang="fr-FR" sz="2646" dirty="0"/>
              <a:t>: soit la série de nombres à insérer dans un arbre AVL (2  10  12  4  16   8   6   14 )</a:t>
            </a:r>
          </a:p>
        </p:txBody>
      </p:sp>
      <p:sp>
        <p:nvSpPr>
          <p:cNvPr id="52" name="Text Box 3"/>
          <p:cNvSpPr txBox="1">
            <a:spLocks noChangeArrowheads="1"/>
          </p:cNvSpPr>
          <p:nvPr/>
        </p:nvSpPr>
        <p:spPr bwMode="auto">
          <a:xfrm>
            <a:off x="357159" y="2668580"/>
            <a:ext cx="4251485" cy="499496"/>
          </a:xfrm>
          <a:prstGeom prst="rect">
            <a:avLst/>
          </a:prstGeom>
          <a:noFill/>
          <a:ln w="9525">
            <a:noFill/>
            <a:miter lim="800000"/>
            <a:headEnd/>
            <a:tailEnd/>
          </a:ln>
          <a:effectLst/>
        </p:spPr>
        <p:txBody>
          <a:bodyPr wrap="none">
            <a:spAutoFit/>
          </a:bodyPr>
          <a:lstStyle/>
          <a:p>
            <a:r>
              <a:rPr lang="fr-CA" sz="2646" dirty="0">
                <a:latin typeface="+mj-lt"/>
                <a:cs typeface="Times New Roman" pitchFamily="18" charset="0"/>
              </a:rPr>
              <a:t>2</a:t>
            </a:r>
            <a:r>
              <a:rPr lang="fr-CA" sz="2646" dirty="0">
                <a:solidFill>
                  <a:srgbClr val="FF3300"/>
                </a:solidFill>
                <a:latin typeface="+mj-lt"/>
                <a:cs typeface="Times New Roman" pitchFamily="18" charset="0"/>
              </a:rPr>
              <a:t> </a:t>
            </a:r>
            <a:r>
              <a:rPr lang="fr-CA" sz="2646" dirty="0">
                <a:latin typeface="+mj-lt"/>
                <a:cs typeface="Times New Roman" pitchFamily="18" charset="0"/>
              </a:rPr>
              <a:t> 10  12  4  16</a:t>
            </a:r>
            <a:r>
              <a:rPr lang="fr-CA" sz="2646" dirty="0">
                <a:solidFill>
                  <a:srgbClr val="FF3300"/>
                </a:solidFill>
                <a:latin typeface="+mj-lt"/>
                <a:cs typeface="Times New Roman" pitchFamily="18" charset="0"/>
              </a:rPr>
              <a:t> </a:t>
            </a:r>
            <a:r>
              <a:rPr lang="fr-CA" sz="2646" dirty="0">
                <a:latin typeface="+mj-lt"/>
                <a:cs typeface="Times New Roman" pitchFamily="18" charset="0"/>
              </a:rPr>
              <a:t>  </a:t>
            </a:r>
            <a:r>
              <a:rPr lang="fr-CA" sz="2646" dirty="0">
                <a:solidFill>
                  <a:srgbClr val="FF3300"/>
                </a:solidFill>
                <a:latin typeface="+mj-lt"/>
                <a:cs typeface="Times New Roman" pitchFamily="18" charset="0"/>
              </a:rPr>
              <a:t>8</a:t>
            </a:r>
            <a:r>
              <a:rPr lang="fr-CA" sz="2646" dirty="0">
                <a:latin typeface="+mj-lt"/>
                <a:cs typeface="Times New Roman" pitchFamily="18" charset="0"/>
              </a:rPr>
              <a:t>   </a:t>
            </a:r>
            <a:r>
              <a:rPr lang="fr-CA" sz="2646" dirty="0">
                <a:solidFill>
                  <a:schemeClr val="tx1">
                    <a:lumMod val="50000"/>
                    <a:lumOff val="50000"/>
                  </a:schemeClr>
                </a:solidFill>
                <a:latin typeface="+mj-lt"/>
                <a:cs typeface="Times New Roman" pitchFamily="18" charset="0"/>
              </a:rPr>
              <a:t>6   14  </a:t>
            </a:r>
            <a:endParaRPr lang="fr-FR" sz="2646" dirty="0">
              <a:solidFill>
                <a:schemeClr val="tx1">
                  <a:lumMod val="50000"/>
                  <a:lumOff val="50000"/>
                </a:schemeClr>
              </a:solidFill>
              <a:latin typeface="+mj-lt"/>
              <a:cs typeface="Times New Roman" pitchFamily="18" charset="0"/>
            </a:endParaRPr>
          </a:p>
        </p:txBody>
      </p:sp>
      <p:grpSp>
        <p:nvGrpSpPr>
          <p:cNvPr id="53" name="Groupe 6"/>
          <p:cNvGrpSpPr/>
          <p:nvPr/>
        </p:nvGrpSpPr>
        <p:grpSpPr>
          <a:xfrm>
            <a:off x="912787" y="3144833"/>
            <a:ext cx="3131340" cy="3896853"/>
            <a:chOff x="904256" y="2507729"/>
            <a:chExt cx="2840695" cy="3535154"/>
          </a:xfrm>
        </p:grpSpPr>
        <p:sp>
          <p:nvSpPr>
            <p:cNvPr id="54" name="Text Box 22"/>
            <p:cNvSpPr txBox="1">
              <a:spLocks noChangeArrowheads="1"/>
            </p:cNvSpPr>
            <p:nvPr/>
          </p:nvSpPr>
          <p:spPr bwMode="auto">
            <a:xfrm>
              <a:off x="2627784" y="5805264"/>
              <a:ext cx="167585" cy="237619"/>
            </a:xfrm>
            <a:prstGeom prst="rect">
              <a:avLst/>
            </a:prstGeom>
            <a:noFill/>
            <a:ln w="9525">
              <a:noFill/>
              <a:miter lim="800000"/>
              <a:headEnd/>
              <a:tailEnd/>
            </a:ln>
            <a:effectLst/>
          </p:spPr>
          <p:txBody>
            <a:bodyPr wrap="none">
              <a:spAutoFit/>
            </a:bodyPr>
            <a:lstStyle/>
            <a:p>
              <a:endParaRPr lang="fr-FR" sz="1102">
                <a:latin typeface="+mj-lt"/>
              </a:endParaRPr>
            </a:p>
          </p:txBody>
        </p:sp>
        <p:grpSp>
          <p:nvGrpSpPr>
            <p:cNvPr id="55" name="Group 54"/>
            <p:cNvGrpSpPr>
              <a:grpSpLocks/>
            </p:cNvGrpSpPr>
            <p:nvPr/>
          </p:nvGrpSpPr>
          <p:grpSpPr bwMode="auto">
            <a:xfrm>
              <a:off x="1717056" y="2507729"/>
              <a:ext cx="585787" cy="585787"/>
              <a:chOff x="3665" y="2898"/>
              <a:chExt cx="369" cy="369"/>
            </a:xfrm>
          </p:grpSpPr>
          <p:sp>
            <p:nvSpPr>
              <p:cNvPr id="118" name="Oval 5"/>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19" name="Text Box 6"/>
              <p:cNvSpPr txBox="1">
                <a:spLocks noChangeArrowheads="1"/>
              </p:cNvSpPr>
              <p:nvPr/>
            </p:nvSpPr>
            <p:spPr bwMode="auto">
              <a:xfrm>
                <a:off x="3767" y="2998"/>
                <a:ext cx="161" cy="174"/>
              </a:xfrm>
              <a:prstGeom prst="rect">
                <a:avLst/>
              </a:prstGeom>
              <a:noFill/>
              <a:ln w="9525">
                <a:noFill/>
                <a:miter lim="800000"/>
                <a:headEnd/>
                <a:tailEnd/>
              </a:ln>
              <a:effectLst/>
            </p:spPr>
            <p:txBody>
              <a:bodyPr wrap="none" lIns="0" tIns="0" rIns="0" bIns="0">
                <a:spAutoFit/>
              </a:bodyPr>
              <a:lstStyle/>
              <a:p>
                <a:pPr algn="ctr"/>
                <a:r>
                  <a:rPr lang="fr-CA" sz="1984">
                    <a:latin typeface="+mj-lt"/>
                  </a:rPr>
                  <a:t>10</a:t>
                </a:r>
                <a:endParaRPr lang="en-US" sz="1984">
                  <a:latin typeface="+mj-lt"/>
                </a:endParaRPr>
              </a:p>
            </p:txBody>
          </p:sp>
        </p:grpSp>
        <p:grpSp>
          <p:nvGrpSpPr>
            <p:cNvPr id="56" name="Group 7"/>
            <p:cNvGrpSpPr>
              <a:grpSpLocks/>
            </p:cNvGrpSpPr>
            <p:nvPr/>
          </p:nvGrpSpPr>
          <p:grpSpPr bwMode="auto">
            <a:xfrm>
              <a:off x="2542556" y="3257029"/>
              <a:ext cx="585787" cy="585787"/>
              <a:chOff x="3665" y="2898"/>
              <a:chExt cx="369" cy="369"/>
            </a:xfrm>
          </p:grpSpPr>
          <p:sp>
            <p:nvSpPr>
              <p:cNvPr id="116" name="Oval 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17" name="Text Box 9"/>
              <p:cNvSpPr txBox="1">
                <a:spLocks noChangeArrowheads="1"/>
              </p:cNvSpPr>
              <p:nvPr/>
            </p:nvSpPr>
            <p:spPr bwMode="auto">
              <a:xfrm>
                <a:off x="3767" y="2998"/>
                <a:ext cx="161" cy="174"/>
              </a:xfrm>
              <a:prstGeom prst="rect">
                <a:avLst/>
              </a:prstGeom>
              <a:noFill/>
              <a:ln w="9525">
                <a:noFill/>
                <a:miter lim="800000"/>
                <a:headEnd/>
                <a:tailEnd/>
              </a:ln>
              <a:effectLst/>
            </p:spPr>
            <p:txBody>
              <a:bodyPr wrap="none" lIns="0" tIns="0" rIns="0" bIns="0">
                <a:spAutoFit/>
              </a:bodyPr>
              <a:lstStyle/>
              <a:p>
                <a:pPr algn="ctr"/>
                <a:r>
                  <a:rPr lang="en-US" sz="1984">
                    <a:latin typeface="+mj-lt"/>
                  </a:rPr>
                  <a:t>12</a:t>
                </a:r>
              </a:p>
            </p:txBody>
          </p:sp>
        </p:grpSp>
        <p:sp>
          <p:nvSpPr>
            <p:cNvPr id="57" name="Line 10"/>
            <p:cNvSpPr>
              <a:spLocks noChangeShapeType="1"/>
            </p:cNvSpPr>
            <p:nvPr/>
          </p:nvSpPr>
          <p:spPr bwMode="auto">
            <a:xfrm>
              <a:off x="2213943" y="2998266"/>
              <a:ext cx="381000" cy="355600"/>
            </a:xfrm>
            <a:prstGeom prst="line">
              <a:avLst/>
            </a:prstGeom>
            <a:noFill/>
            <a:ln w="9525">
              <a:solidFill>
                <a:schemeClr val="tx1"/>
              </a:solidFill>
              <a:round/>
              <a:headEnd/>
              <a:tailEnd/>
            </a:ln>
            <a:effectLst/>
          </p:spPr>
          <p:txBody>
            <a:bodyPr/>
            <a:lstStyle/>
            <a:p>
              <a:endParaRPr lang="fr-FR" sz="1984">
                <a:latin typeface="+mj-lt"/>
              </a:endParaRPr>
            </a:p>
          </p:txBody>
        </p:sp>
        <p:sp>
          <p:nvSpPr>
            <p:cNvPr id="58" name="Oval 12"/>
            <p:cNvSpPr>
              <a:spLocks noChangeArrowheads="1"/>
            </p:cNvSpPr>
            <p:nvPr/>
          </p:nvSpPr>
          <p:spPr bwMode="auto">
            <a:xfrm>
              <a:off x="904256" y="3269729"/>
              <a:ext cx="585787" cy="585787"/>
            </a:xfrm>
            <a:prstGeom prst="ellipse">
              <a:avLst/>
            </a:prstGeom>
            <a:noFill/>
            <a:ln w="38100">
              <a:solidFill>
                <a:schemeClr val="tx1"/>
              </a:solidFill>
              <a:round/>
              <a:headEnd/>
              <a:tailEnd/>
            </a:ln>
            <a:effectLst/>
          </p:spPr>
          <p:txBody>
            <a:bodyPr wrap="none" anchor="ctr"/>
            <a:lstStyle/>
            <a:p>
              <a:endParaRPr lang="fr-FR" sz="1984">
                <a:latin typeface="+mj-lt"/>
              </a:endParaRPr>
            </a:p>
          </p:txBody>
        </p:sp>
        <p:sp>
          <p:nvSpPr>
            <p:cNvPr id="60" name="Text Box 13"/>
            <p:cNvSpPr txBox="1">
              <a:spLocks noChangeArrowheads="1"/>
            </p:cNvSpPr>
            <p:nvPr/>
          </p:nvSpPr>
          <p:spPr bwMode="auto">
            <a:xfrm>
              <a:off x="1130782" y="3428479"/>
              <a:ext cx="127971" cy="276999"/>
            </a:xfrm>
            <a:prstGeom prst="rect">
              <a:avLst/>
            </a:prstGeom>
            <a:noFill/>
            <a:ln w="9525">
              <a:noFill/>
              <a:miter lim="800000"/>
              <a:headEnd/>
              <a:tailEnd/>
            </a:ln>
            <a:effectLst/>
          </p:spPr>
          <p:txBody>
            <a:bodyPr wrap="none" lIns="0" tIns="0" rIns="0" bIns="0">
              <a:spAutoFit/>
            </a:bodyPr>
            <a:lstStyle/>
            <a:p>
              <a:pPr algn="ctr"/>
              <a:r>
                <a:rPr lang="en-US" sz="1984" dirty="0">
                  <a:latin typeface="+mj-lt"/>
                </a:rPr>
                <a:t>2</a:t>
              </a:r>
            </a:p>
          </p:txBody>
        </p:sp>
        <p:sp>
          <p:nvSpPr>
            <p:cNvPr id="61" name="Line 14"/>
            <p:cNvSpPr>
              <a:spLocks noChangeShapeType="1"/>
            </p:cNvSpPr>
            <p:nvPr/>
          </p:nvSpPr>
          <p:spPr bwMode="auto">
            <a:xfrm rot="16200000">
              <a:off x="1413843" y="2985566"/>
              <a:ext cx="381000" cy="355600"/>
            </a:xfrm>
            <a:prstGeom prst="line">
              <a:avLst/>
            </a:prstGeom>
            <a:noFill/>
            <a:ln w="9525">
              <a:solidFill>
                <a:schemeClr val="tx1"/>
              </a:solidFill>
              <a:round/>
              <a:headEnd/>
              <a:tailEnd/>
            </a:ln>
            <a:effectLst/>
          </p:spPr>
          <p:txBody>
            <a:bodyPr/>
            <a:lstStyle/>
            <a:p>
              <a:endParaRPr lang="fr-FR" sz="1984">
                <a:latin typeface="+mj-lt"/>
              </a:endParaRPr>
            </a:p>
          </p:txBody>
        </p:sp>
        <p:grpSp>
          <p:nvGrpSpPr>
            <p:cNvPr id="62" name="Group 15"/>
            <p:cNvGrpSpPr>
              <a:grpSpLocks/>
            </p:cNvGrpSpPr>
            <p:nvPr/>
          </p:nvGrpSpPr>
          <p:grpSpPr bwMode="auto">
            <a:xfrm>
              <a:off x="1297956" y="4349229"/>
              <a:ext cx="585787" cy="585787"/>
              <a:chOff x="3665" y="2898"/>
              <a:chExt cx="369" cy="369"/>
            </a:xfrm>
          </p:grpSpPr>
          <p:sp>
            <p:nvSpPr>
              <p:cNvPr id="114" name="Oval 16"/>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15" name="Text Box 17"/>
              <p:cNvSpPr txBox="1">
                <a:spLocks noChangeArrowheads="1"/>
              </p:cNvSpPr>
              <p:nvPr/>
            </p:nvSpPr>
            <p:spPr bwMode="auto">
              <a:xfrm>
                <a:off x="3808" y="2998"/>
                <a:ext cx="81" cy="174"/>
              </a:xfrm>
              <a:prstGeom prst="rect">
                <a:avLst/>
              </a:prstGeom>
              <a:noFill/>
              <a:ln w="9525">
                <a:noFill/>
                <a:miter lim="800000"/>
                <a:headEnd/>
                <a:tailEnd/>
              </a:ln>
              <a:effectLst/>
            </p:spPr>
            <p:txBody>
              <a:bodyPr wrap="none" lIns="0" tIns="0" rIns="0" bIns="0">
                <a:spAutoFit/>
              </a:bodyPr>
              <a:lstStyle/>
              <a:p>
                <a:pPr algn="ctr"/>
                <a:r>
                  <a:rPr lang="en-US" sz="1984">
                    <a:latin typeface="+mj-lt"/>
                  </a:rPr>
                  <a:t>4</a:t>
                </a:r>
              </a:p>
            </p:txBody>
          </p:sp>
        </p:grpSp>
        <p:sp>
          <p:nvSpPr>
            <p:cNvPr id="64" name="Line 18"/>
            <p:cNvSpPr>
              <a:spLocks noChangeShapeType="1"/>
            </p:cNvSpPr>
            <p:nvPr/>
          </p:nvSpPr>
          <p:spPr bwMode="auto">
            <a:xfrm>
              <a:off x="1299543" y="3836466"/>
              <a:ext cx="228600" cy="508000"/>
            </a:xfrm>
            <a:prstGeom prst="line">
              <a:avLst/>
            </a:prstGeom>
            <a:noFill/>
            <a:ln w="9525">
              <a:solidFill>
                <a:schemeClr val="tx1"/>
              </a:solidFill>
              <a:round/>
              <a:headEnd/>
              <a:tailEnd/>
            </a:ln>
            <a:effectLst/>
          </p:spPr>
          <p:txBody>
            <a:bodyPr/>
            <a:lstStyle/>
            <a:p>
              <a:endParaRPr lang="fr-FR" sz="1984">
                <a:latin typeface="+mj-lt"/>
              </a:endParaRPr>
            </a:p>
          </p:txBody>
        </p:sp>
        <p:grpSp>
          <p:nvGrpSpPr>
            <p:cNvPr id="66" name="Group 19"/>
            <p:cNvGrpSpPr>
              <a:grpSpLocks/>
            </p:cNvGrpSpPr>
            <p:nvPr/>
          </p:nvGrpSpPr>
          <p:grpSpPr bwMode="auto">
            <a:xfrm>
              <a:off x="2936256" y="4336529"/>
              <a:ext cx="585787" cy="585787"/>
              <a:chOff x="3665" y="2898"/>
              <a:chExt cx="369" cy="369"/>
            </a:xfrm>
          </p:grpSpPr>
          <p:sp>
            <p:nvSpPr>
              <p:cNvPr id="112" name="Oval 20"/>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13" name="Text Box 21"/>
              <p:cNvSpPr txBox="1">
                <a:spLocks noChangeArrowheads="1"/>
              </p:cNvSpPr>
              <p:nvPr/>
            </p:nvSpPr>
            <p:spPr bwMode="auto">
              <a:xfrm>
                <a:off x="3767" y="2998"/>
                <a:ext cx="161" cy="174"/>
              </a:xfrm>
              <a:prstGeom prst="rect">
                <a:avLst/>
              </a:prstGeom>
              <a:noFill/>
              <a:ln w="9525">
                <a:noFill/>
                <a:miter lim="800000"/>
                <a:headEnd/>
                <a:tailEnd/>
              </a:ln>
              <a:effectLst/>
            </p:spPr>
            <p:txBody>
              <a:bodyPr wrap="none" lIns="0" tIns="0" rIns="0" bIns="0">
                <a:spAutoFit/>
              </a:bodyPr>
              <a:lstStyle/>
              <a:p>
                <a:pPr algn="ctr"/>
                <a:r>
                  <a:rPr lang="en-US" sz="1984">
                    <a:latin typeface="+mj-lt"/>
                  </a:rPr>
                  <a:t>16</a:t>
                </a:r>
              </a:p>
            </p:txBody>
          </p:sp>
        </p:grpSp>
        <p:sp>
          <p:nvSpPr>
            <p:cNvPr id="82" name="Line 22"/>
            <p:cNvSpPr>
              <a:spLocks noChangeShapeType="1"/>
            </p:cNvSpPr>
            <p:nvPr/>
          </p:nvSpPr>
          <p:spPr bwMode="auto">
            <a:xfrm>
              <a:off x="2963243" y="3823766"/>
              <a:ext cx="228600" cy="508000"/>
            </a:xfrm>
            <a:prstGeom prst="line">
              <a:avLst/>
            </a:prstGeom>
            <a:noFill/>
            <a:ln w="9525">
              <a:solidFill>
                <a:schemeClr val="tx1"/>
              </a:solidFill>
              <a:round/>
              <a:headEnd/>
              <a:tailEnd/>
            </a:ln>
            <a:effectLst/>
          </p:spPr>
          <p:txBody>
            <a:bodyPr/>
            <a:lstStyle/>
            <a:p>
              <a:endParaRPr lang="fr-FR" sz="1984">
                <a:latin typeface="+mj-lt"/>
              </a:endParaRPr>
            </a:p>
          </p:txBody>
        </p:sp>
        <p:grpSp>
          <p:nvGrpSpPr>
            <p:cNvPr id="83" name="Group 23"/>
            <p:cNvGrpSpPr>
              <a:grpSpLocks/>
            </p:cNvGrpSpPr>
            <p:nvPr/>
          </p:nvGrpSpPr>
          <p:grpSpPr bwMode="auto">
            <a:xfrm>
              <a:off x="1742456" y="5428729"/>
              <a:ext cx="585787" cy="585787"/>
              <a:chOff x="3665" y="2898"/>
              <a:chExt cx="369" cy="369"/>
            </a:xfrm>
          </p:grpSpPr>
          <p:sp>
            <p:nvSpPr>
              <p:cNvPr id="110" name="Oval 2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11" name="Text Box 25"/>
              <p:cNvSpPr txBox="1">
                <a:spLocks noChangeArrowheads="1"/>
              </p:cNvSpPr>
              <p:nvPr/>
            </p:nvSpPr>
            <p:spPr bwMode="auto">
              <a:xfrm>
                <a:off x="3808" y="2998"/>
                <a:ext cx="81" cy="174"/>
              </a:xfrm>
              <a:prstGeom prst="rect">
                <a:avLst/>
              </a:prstGeom>
              <a:noFill/>
              <a:ln w="9525">
                <a:noFill/>
                <a:miter lim="800000"/>
                <a:headEnd/>
                <a:tailEnd/>
              </a:ln>
              <a:effectLst/>
            </p:spPr>
            <p:txBody>
              <a:bodyPr wrap="none" lIns="0" tIns="0" rIns="0" bIns="0">
                <a:spAutoFit/>
              </a:bodyPr>
              <a:lstStyle/>
              <a:p>
                <a:pPr algn="ctr"/>
                <a:r>
                  <a:rPr lang="en-US" sz="1984">
                    <a:latin typeface="+mj-lt"/>
                  </a:rPr>
                  <a:t>8</a:t>
                </a:r>
              </a:p>
            </p:txBody>
          </p:sp>
        </p:grpSp>
        <p:sp>
          <p:nvSpPr>
            <p:cNvPr id="84" name="Line 26"/>
            <p:cNvSpPr>
              <a:spLocks noChangeShapeType="1"/>
            </p:cNvSpPr>
            <p:nvPr/>
          </p:nvSpPr>
          <p:spPr bwMode="auto">
            <a:xfrm>
              <a:off x="1718643" y="4915966"/>
              <a:ext cx="228600" cy="508000"/>
            </a:xfrm>
            <a:prstGeom prst="line">
              <a:avLst/>
            </a:prstGeom>
            <a:noFill/>
            <a:ln w="9525">
              <a:solidFill>
                <a:schemeClr val="tx1"/>
              </a:solidFill>
              <a:round/>
              <a:headEnd/>
              <a:tailEnd/>
            </a:ln>
            <a:effectLst/>
          </p:spPr>
          <p:txBody>
            <a:bodyPr/>
            <a:lstStyle/>
            <a:p>
              <a:endParaRPr lang="fr-FR" sz="1984">
                <a:latin typeface="+mj-lt"/>
              </a:endParaRPr>
            </a:p>
          </p:txBody>
        </p:sp>
        <p:sp>
          <p:nvSpPr>
            <p:cNvPr id="86" name="Text Box 27"/>
            <p:cNvSpPr txBox="1">
              <a:spLocks noChangeArrowheads="1"/>
            </p:cNvSpPr>
            <p:nvPr/>
          </p:nvSpPr>
          <p:spPr bwMode="auto">
            <a:xfrm>
              <a:off x="2286968" y="5584304"/>
              <a:ext cx="238783" cy="237619"/>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0</a:t>
              </a:r>
              <a:endParaRPr lang="fr-FR" sz="1102" dirty="0">
                <a:solidFill>
                  <a:srgbClr val="FF0000"/>
                </a:solidFill>
                <a:latin typeface="+mj-lt"/>
              </a:endParaRPr>
            </a:p>
          </p:txBody>
        </p:sp>
        <p:sp>
          <p:nvSpPr>
            <p:cNvPr id="88" name="Text Box 28"/>
            <p:cNvSpPr txBox="1">
              <a:spLocks noChangeArrowheads="1"/>
            </p:cNvSpPr>
            <p:nvPr/>
          </p:nvSpPr>
          <p:spPr bwMode="auto">
            <a:xfrm>
              <a:off x="1855168" y="4441304"/>
              <a:ext cx="280954" cy="237619"/>
            </a:xfrm>
            <a:prstGeom prst="rect">
              <a:avLst/>
            </a:prstGeom>
            <a:noFill/>
            <a:ln w="9525">
              <a:noFill/>
              <a:miter lim="800000"/>
              <a:headEnd/>
              <a:tailEnd/>
            </a:ln>
            <a:effectLst/>
          </p:spPr>
          <p:txBody>
            <a:bodyPr wrap="none">
              <a:spAutoFit/>
            </a:bodyPr>
            <a:lstStyle/>
            <a:p>
              <a:r>
                <a:rPr lang="fr-CA" sz="1102">
                  <a:solidFill>
                    <a:srgbClr val="FF0000"/>
                  </a:solidFill>
                  <a:latin typeface="+mj-lt"/>
                </a:rPr>
                <a:t>-1</a:t>
              </a:r>
              <a:endParaRPr lang="fr-FR" sz="1102">
                <a:solidFill>
                  <a:srgbClr val="FF0000"/>
                </a:solidFill>
                <a:latin typeface="+mj-lt"/>
              </a:endParaRPr>
            </a:p>
          </p:txBody>
        </p:sp>
        <p:sp>
          <p:nvSpPr>
            <p:cNvPr id="90" name="Text Box 32"/>
            <p:cNvSpPr txBox="1">
              <a:spLocks noChangeArrowheads="1"/>
            </p:cNvSpPr>
            <p:nvPr/>
          </p:nvSpPr>
          <p:spPr bwMode="auto">
            <a:xfrm>
              <a:off x="1499568" y="3450704"/>
              <a:ext cx="280954" cy="237619"/>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-2</a:t>
              </a:r>
              <a:endParaRPr lang="fr-FR" sz="1102" dirty="0">
                <a:solidFill>
                  <a:srgbClr val="FF0000"/>
                </a:solidFill>
                <a:latin typeface="+mj-lt"/>
              </a:endParaRPr>
            </a:p>
          </p:txBody>
        </p:sp>
        <p:sp>
          <p:nvSpPr>
            <p:cNvPr id="107" name="Text Box 34"/>
            <p:cNvSpPr txBox="1">
              <a:spLocks noChangeArrowheads="1"/>
            </p:cNvSpPr>
            <p:nvPr/>
          </p:nvSpPr>
          <p:spPr bwMode="auto">
            <a:xfrm>
              <a:off x="3506168" y="4542904"/>
              <a:ext cx="238783" cy="237619"/>
            </a:xfrm>
            <a:prstGeom prst="rect">
              <a:avLst/>
            </a:prstGeom>
            <a:noFill/>
            <a:ln w="9525">
              <a:noFill/>
              <a:miter lim="800000"/>
              <a:headEnd/>
              <a:tailEnd/>
            </a:ln>
            <a:effectLst/>
          </p:spPr>
          <p:txBody>
            <a:bodyPr wrap="none">
              <a:spAutoFit/>
            </a:bodyPr>
            <a:lstStyle/>
            <a:p>
              <a:r>
                <a:rPr lang="fr-CA" sz="1102">
                  <a:solidFill>
                    <a:srgbClr val="FF0000"/>
                  </a:solidFill>
                  <a:latin typeface="+mj-lt"/>
                </a:rPr>
                <a:t>0</a:t>
              </a:r>
              <a:endParaRPr lang="fr-FR" sz="1102">
                <a:solidFill>
                  <a:srgbClr val="FF0000"/>
                </a:solidFill>
                <a:latin typeface="+mj-lt"/>
              </a:endParaRPr>
            </a:p>
          </p:txBody>
        </p:sp>
        <p:sp>
          <p:nvSpPr>
            <p:cNvPr id="108" name="Text Box 35"/>
            <p:cNvSpPr txBox="1">
              <a:spLocks noChangeArrowheads="1"/>
            </p:cNvSpPr>
            <p:nvPr/>
          </p:nvSpPr>
          <p:spPr bwMode="auto">
            <a:xfrm>
              <a:off x="3099768" y="3374504"/>
              <a:ext cx="280954" cy="237619"/>
            </a:xfrm>
            <a:prstGeom prst="rect">
              <a:avLst/>
            </a:prstGeom>
            <a:noFill/>
            <a:ln w="9525">
              <a:noFill/>
              <a:miter lim="800000"/>
              <a:headEnd/>
              <a:tailEnd/>
            </a:ln>
            <a:effectLst/>
          </p:spPr>
          <p:txBody>
            <a:bodyPr wrap="none">
              <a:spAutoFit/>
            </a:bodyPr>
            <a:lstStyle/>
            <a:p>
              <a:r>
                <a:rPr lang="fr-CA" sz="1102">
                  <a:solidFill>
                    <a:srgbClr val="FF0000"/>
                  </a:solidFill>
                  <a:latin typeface="+mj-lt"/>
                </a:rPr>
                <a:t>-1</a:t>
              </a:r>
              <a:endParaRPr lang="fr-FR" sz="1102">
                <a:solidFill>
                  <a:srgbClr val="FF0000"/>
                </a:solidFill>
                <a:latin typeface="+mj-lt"/>
              </a:endParaRPr>
            </a:p>
          </p:txBody>
        </p:sp>
        <p:sp>
          <p:nvSpPr>
            <p:cNvPr id="109" name="Text Box 36"/>
            <p:cNvSpPr txBox="1">
              <a:spLocks noChangeArrowheads="1"/>
            </p:cNvSpPr>
            <p:nvPr/>
          </p:nvSpPr>
          <p:spPr bwMode="auto">
            <a:xfrm>
              <a:off x="2261568" y="2637904"/>
              <a:ext cx="238783" cy="237619"/>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1</a:t>
              </a:r>
              <a:endParaRPr lang="fr-FR" sz="1102" dirty="0">
                <a:solidFill>
                  <a:srgbClr val="FF0000"/>
                </a:solidFill>
                <a:latin typeface="+mj-lt"/>
              </a:endParaRPr>
            </a:p>
          </p:txBody>
        </p:sp>
      </p:grpSp>
      <p:sp>
        <p:nvSpPr>
          <p:cNvPr id="120" name="Line 38"/>
          <p:cNvSpPr>
            <a:spLocks noChangeShapeType="1"/>
          </p:cNvSpPr>
          <p:nvPr/>
        </p:nvSpPr>
        <p:spPr bwMode="auto">
          <a:xfrm>
            <a:off x="277783" y="3859212"/>
            <a:ext cx="653214" cy="172614"/>
          </a:xfrm>
          <a:prstGeom prst="line">
            <a:avLst/>
          </a:prstGeom>
          <a:noFill/>
          <a:ln w="76200">
            <a:solidFill>
              <a:schemeClr val="tx1"/>
            </a:solidFill>
            <a:round/>
            <a:headEnd/>
            <a:tailEnd type="triangle" w="med" len="med"/>
          </a:ln>
          <a:effectLst/>
        </p:spPr>
        <p:txBody>
          <a:bodyPr/>
          <a:lstStyle/>
          <a:p>
            <a:endParaRPr lang="fr-FR" sz="1984">
              <a:latin typeface="+mj-lt"/>
            </a:endParaRPr>
          </a:p>
        </p:txBody>
      </p:sp>
      <p:sp>
        <p:nvSpPr>
          <p:cNvPr id="121" name="Text Box 27"/>
          <p:cNvSpPr txBox="1">
            <a:spLocks noChangeArrowheads="1"/>
          </p:cNvSpPr>
          <p:nvPr/>
        </p:nvSpPr>
        <p:spPr bwMode="auto">
          <a:xfrm>
            <a:off x="4087806" y="4252320"/>
            <a:ext cx="1818725" cy="906658"/>
          </a:xfrm>
          <a:prstGeom prst="rect">
            <a:avLst/>
          </a:prstGeom>
          <a:noFill/>
          <a:ln w="9525">
            <a:noFill/>
            <a:miter lim="800000"/>
            <a:headEnd/>
            <a:tailEnd/>
          </a:ln>
          <a:effectLst/>
        </p:spPr>
        <p:txBody>
          <a:bodyPr wrap="square">
            <a:spAutoFit/>
          </a:bodyPr>
          <a:lstStyle/>
          <a:p>
            <a:pPr algn="ctr"/>
            <a:r>
              <a:rPr lang="fr-CA" sz="2646" i="1" dirty="0">
                <a:solidFill>
                  <a:srgbClr val="0070C0"/>
                </a:solidFill>
                <a:latin typeface="+mj-lt"/>
                <a:cs typeface="Times New Roman" pitchFamily="18" charset="0"/>
              </a:rPr>
              <a:t>Rotation simple</a:t>
            </a:r>
            <a:endParaRPr lang="fr-FR" sz="2646" i="1" dirty="0">
              <a:solidFill>
                <a:srgbClr val="0070C0"/>
              </a:solidFill>
              <a:latin typeface="+mj-lt"/>
              <a:cs typeface="Times New Roman" pitchFamily="18" charset="0"/>
            </a:endParaRPr>
          </a:p>
        </p:txBody>
      </p:sp>
      <p:grpSp>
        <p:nvGrpSpPr>
          <p:cNvPr id="122" name="Groupe 38"/>
          <p:cNvGrpSpPr/>
          <p:nvPr/>
        </p:nvGrpSpPr>
        <p:grpSpPr>
          <a:xfrm>
            <a:off x="5913257" y="3462336"/>
            <a:ext cx="3835111" cy="2689634"/>
            <a:chOff x="5004048" y="2996952"/>
            <a:chExt cx="3479143" cy="2439987"/>
          </a:xfrm>
        </p:grpSpPr>
        <p:grpSp>
          <p:nvGrpSpPr>
            <p:cNvPr id="123" name="Group 4"/>
            <p:cNvGrpSpPr>
              <a:grpSpLocks/>
            </p:cNvGrpSpPr>
            <p:nvPr/>
          </p:nvGrpSpPr>
          <p:grpSpPr bwMode="auto">
            <a:xfrm>
              <a:off x="6444208" y="2996952"/>
              <a:ext cx="585787" cy="585787"/>
              <a:chOff x="3665" y="2898"/>
              <a:chExt cx="369" cy="369"/>
            </a:xfrm>
          </p:grpSpPr>
          <p:sp>
            <p:nvSpPr>
              <p:cNvPr id="150" name="Oval 5"/>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51" name="Text Box 6"/>
              <p:cNvSpPr txBox="1">
                <a:spLocks noChangeArrowheads="1"/>
              </p:cNvSpPr>
              <p:nvPr/>
            </p:nvSpPr>
            <p:spPr bwMode="auto">
              <a:xfrm>
                <a:off x="3767" y="2998"/>
                <a:ext cx="161" cy="174"/>
              </a:xfrm>
              <a:prstGeom prst="rect">
                <a:avLst/>
              </a:prstGeom>
              <a:noFill/>
              <a:ln w="9525">
                <a:noFill/>
                <a:miter lim="800000"/>
                <a:headEnd/>
                <a:tailEnd/>
              </a:ln>
              <a:effectLst/>
            </p:spPr>
            <p:txBody>
              <a:bodyPr wrap="none" lIns="0" tIns="0" rIns="0" bIns="0">
                <a:spAutoFit/>
              </a:bodyPr>
              <a:lstStyle/>
              <a:p>
                <a:pPr algn="ctr"/>
                <a:r>
                  <a:rPr lang="fr-CA" sz="1984">
                    <a:latin typeface="+mj-lt"/>
                  </a:rPr>
                  <a:t>10</a:t>
                </a:r>
                <a:endParaRPr lang="en-US" sz="1984">
                  <a:latin typeface="+mj-lt"/>
                </a:endParaRPr>
              </a:p>
            </p:txBody>
          </p:sp>
        </p:grpSp>
        <p:grpSp>
          <p:nvGrpSpPr>
            <p:cNvPr id="124" name="Group 7"/>
            <p:cNvGrpSpPr>
              <a:grpSpLocks/>
            </p:cNvGrpSpPr>
            <p:nvPr/>
          </p:nvGrpSpPr>
          <p:grpSpPr bwMode="auto">
            <a:xfrm>
              <a:off x="7269708" y="3746252"/>
              <a:ext cx="585787" cy="585787"/>
              <a:chOff x="3665" y="2898"/>
              <a:chExt cx="369" cy="369"/>
            </a:xfrm>
          </p:grpSpPr>
          <p:sp>
            <p:nvSpPr>
              <p:cNvPr id="148" name="Oval 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49" name="Text Box 9"/>
              <p:cNvSpPr txBox="1">
                <a:spLocks noChangeArrowheads="1"/>
              </p:cNvSpPr>
              <p:nvPr/>
            </p:nvSpPr>
            <p:spPr bwMode="auto">
              <a:xfrm>
                <a:off x="3767" y="2998"/>
                <a:ext cx="161" cy="174"/>
              </a:xfrm>
              <a:prstGeom prst="rect">
                <a:avLst/>
              </a:prstGeom>
              <a:noFill/>
              <a:ln w="9525">
                <a:noFill/>
                <a:miter lim="800000"/>
                <a:headEnd/>
                <a:tailEnd/>
              </a:ln>
              <a:effectLst/>
            </p:spPr>
            <p:txBody>
              <a:bodyPr wrap="none" lIns="0" tIns="0" rIns="0" bIns="0">
                <a:spAutoFit/>
              </a:bodyPr>
              <a:lstStyle/>
              <a:p>
                <a:pPr algn="ctr"/>
                <a:r>
                  <a:rPr lang="en-US" sz="1984">
                    <a:latin typeface="+mj-lt"/>
                  </a:rPr>
                  <a:t>12</a:t>
                </a:r>
              </a:p>
            </p:txBody>
          </p:sp>
        </p:grpSp>
        <p:sp>
          <p:nvSpPr>
            <p:cNvPr id="125" name="Line 10"/>
            <p:cNvSpPr>
              <a:spLocks noChangeShapeType="1"/>
            </p:cNvSpPr>
            <p:nvPr/>
          </p:nvSpPr>
          <p:spPr bwMode="auto">
            <a:xfrm>
              <a:off x="6941095" y="3487489"/>
              <a:ext cx="381000" cy="355600"/>
            </a:xfrm>
            <a:prstGeom prst="line">
              <a:avLst/>
            </a:prstGeom>
            <a:noFill/>
            <a:ln w="9525">
              <a:solidFill>
                <a:schemeClr val="tx1"/>
              </a:solidFill>
              <a:round/>
              <a:headEnd/>
              <a:tailEnd/>
            </a:ln>
            <a:effectLst/>
          </p:spPr>
          <p:txBody>
            <a:bodyPr/>
            <a:lstStyle/>
            <a:p>
              <a:endParaRPr lang="fr-FR" sz="1984">
                <a:latin typeface="+mj-lt"/>
              </a:endParaRPr>
            </a:p>
          </p:txBody>
        </p:sp>
        <p:grpSp>
          <p:nvGrpSpPr>
            <p:cNvPr id="126" name="Group 11"/>
            <p:cNvGrpSpPr>
              <a:grpSpLocks/>
            </p:cNvGrpSpPr>
            <p:nvPr/>
          </p:nvGrpSpPr>
          <p:grpSpPr bwMode="auto">
            <a:xfrm>
              <a:off x="5631408" y="3758952"/>
              <a:ext cx="585787" cy="585787"/>
              <a:chOff x="3665" y="2898"/>
              <a:chExt cx="369" cy="369"/>
            </a:xfrm>
          </p:grpSpPr>
          <p:sp>
            <p:nvSpPr>
              <p:cNvPr id="146" name="Oval 1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47" name="Text Box 13"/>
              <p:cNvSpPr txBox="1">
                <a:spLocks noChangeArrowheads="1"/>
              </p:cNvSpPr>
              <p:nvPr/>
            </p:nvSpPr>
            <p:spPr bwMode="auto">
              <a:xfrm>
                <a:off x="3808" y="2998"/>
                <a:ext cx="81" cy="174"/>
              </a:xfrm>
              <a:prstGeom prst="rect">
                <a:avLst/>
              </a:prstGeom>
              <a:noFill/>
              <a:ln w="9525">
                <a:noFill/>
                <a:miter lim="800000"/>
                <a:headEnd/>
                <a:tailEnd/>
              </a:ln>
              <a:effectLst/>
            </p:spPr>
            <p:txBody>
              <a:bodyPr wrap="none" lIns="0" tIns="0" rIns="0" bIns="0">
                <a:spAutoFit/>
              </a:bodyPr>
              <a:lstStyle/>
              <a:p>
                <a:pPr algn="ctr"/>
                <a:r>
                  <a:rPr lang="en-US" sz="1984">
                    <a:latin typeface="+mj-lt"/>
                  </a:rPr>
                  <a:t>4</a:t>
                </a:r>
              </a:p>
            </p:txBody>
          </p:sp>
        </p:grpSp>
        <p:sp>
          <p:nvSpPr>
            <p:cNvPr id="127" name="Line 14"/>
            <p:cNvSpPr>
              <a:spLocks noChangeShapeType="1"/>
            </p:cNvSpPr>
            <p:nvPr/>
          </p:nvSpPr>
          <p:spPr bwMode="auto">
            <a:xfrm rot="16200000">
              <a:off x="6140995" y="3474789"/>
              <a:ext cx="381000" cy="355600"/>
            </a:xfrm>
            <a:prstGeom prst="line">
              <a:avLst/>
            </a:prstGeom>
            <a:noFill/>
            <a:ln w="9525">
              <a:solidFill>
                <a:schemeClr val="tx1"/>
              </a:solidFill>
              <a:round/>
              <a:headEnd/>
              <a:tailEnd/>
            </a:ln>
            <a:effectLst/>
          </p:spPr>
          <p:txBody>
            <a:bodyPr/>
            <a:lstStyle/>
            <a:p>
              <a:endParaRPr lang="fr-FR" sz="1984">
                <a:latin typeface="+mj-lt"/>
              </a:endParaRPr>
            </a:p>
          </p:txBody>
        </p:sp>
        <p:grpSp>
          <p:nvGrpSpPr>
            <p:cNvPr id="128" name="Group 15"/>
            <p:cNvGrpSpPr>
              <a:grpSpLocks/>
            </p:cNvGrpSpPr>
            <p:nvPr/>
          </p:nvGrpSpPr>
          <p:grpSpPr bwMode="auto">
            <a:xfrm>
              <a:off x="6025108" y="4838452"/>
              <a:ext cx="585787" cy="585787"/>
              <a:chOff x="3665" y="2898"/>
              <a:chExt cx="369" cy="369"/>
            </a:xfrm>
          </p:grpSpPr>
          <p:sp>
            <p:nvSpPr>
              <p:cNvPr id="144" name="Oval 16"/>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45" name="Text Box 17"/>
              <p:cNvSpPr txBox="1">
                <a:spLocks noChangeArrowheads="1"/>
              </p:cNvSpPr>
              <p:nvPr/>
            </p:nvSpPr>
            <p:spPr bwMode="auto">
              <a:xfrm>
                <a:off x="3808" y="2998"/>
                <a:ext cx="81" cy="174"/>
              </a:xfrm>
              <a:prstGeom prst="rect">
                <a:avLst/>
              </a:prstGeom>
              <a:noFill/>
              <a:ln w="9525">
                <a:noFill/>
                <a:miter lim="800000"/>
                <a:headEnd/>
                <a:tailEnd/>
              </a:ln>
              <a:effectLst/>
            </p:spPr>
            <p:txBody>
              <a:bodyPr wrap="none" lIns="0" tIns="0" rIns="0" bIns="0">
                <a:spAutoFit/>
              </a:bodyPr>
              <a:lstStyle/>
              <a:p>
                <a:pPr algn="ctr"/>
                <a:r>
                  <a:rPr lang="en-US" sz="1984">
                    <a:latin typeface="+mj-lt"/>
                  </a:rPr>
                  <a:t>8</a:t>
                </a:r>
              </a:p>
            </p:txBody>
          </p:sp>
        </p:grpSp>
        <p:sp>
          <p:nvSpPr>
            <p:cNvPr id="129" name="Line 18"/>
            <p:cNvSpPr>
              <a:spLocks noChangeShapeType="1"/>
            </p:cNvSpPr>
            <p:nvPr/>
          </p:nvSpPr>
          <p:spPr bwMode="auto">
            <a:xfrm>
              <a:off x="6026695" y="4325689"/>
              <a:ext cx="228600" cy="508000"/>
            </a:xfrm>
            <a:prstGeom prst="line">
              <a:avLst/>
            </a:prstGeom>
            <a:noFill/>
            <a:ln w="9525">
              <a:solidFill>
                <a:schemeClr val="tx1"/>
              </a:solidFill>
              <a:round/>
              <a:headEnd/>
              <a:tailEnd/>
            </a:ln>
            <a:effectLst/>
          </p:spPr>
          <p:txBody>
            <a:bodyPr/>
            <a:lstStyle/>
            <a:p>
              <a:endParaRPr lang="fr-FR" sz="1984">
                <a:latin typeface="+mj-lt"/>
              </a:endParaRPr>
            </a:p>
          </p:txBody>
        </p:sp>
        <p:grpSp>
          <p:nvGrpSpPr>
            <p:cNvPr id="130" name="Group 19"/>
            <p:cNvGrpSpPr>
              <a:grpSpLocks/>
            </p:cNvGrpSpPr>
            <p:nvPr/>
          </p:nvGrpSpPr>
          <p:grpSpPr bwMode="auto">
            <a:xfrm>
              <a:off x="7663408" y="4825752"/>
              <a:ext cx="585787" cy="585787"/>
              <a:chOff x="3665" y="2898"/>
              <a:chExt cx="369" cy="369"/>
            </a:xfrm>
          </p:grpSpPr>
          <p:sp>
            <p:nvSpPr>
              <p:cNvPr id="142" name="Oval 20"/>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43" name="Text Box 21"/>
              <p:cNvSpPr txBox="1">
                <a:spLocks noChangeArrowheads="1"/>
              </p:cNvSpPr>
              <p:nvPr/>
            </p:nvSpPr>
            <p:spPr bwMode="auto">
              <a:xfrm>
                <a:off x="3767" y="2998"/>
                <a:ext cx="161" cy="174"/>
              </a:xfrm>
              <a:prstGeom prst="rect">
                <a:avLst/>
              </a:prstGeom>
              <a:noFill/>
              <a:ln w="9525">
                <a:noFill/>
                <a:miter lim="800000"/>
                <a:headEnd/>
                <a:tailEnd/>
              </a:ln>
              <a:effectLst/>
            </p:spPr>
            <p:txBody>
              <a:bodyPr wrap="none" lIns="0" tIns="0" rIns="0" bIns="0">
                <a:spAutoFit/>
              </a:bodyPr>
              <a:lstStyle/>
              <a:p>
                <a:pPr algn="ctr"/>
                <a:r>
                  <a:rPr lang="en-US" sz="1984">
                    <a:latin typeface="+mj-lt"/>
                  </a:rPr>
                  <a:t>16</a:t>
                </a:r>
              </a:p>
            </p:txBody>
          </p:sp>
        </p:grpSp>
        <p:sp>
          <p:nvSpPr>
            <p:cNvPr id="131" name="Line 22"/>
            <p:cNvSpPr>
              <a:spLocks noChangeShapeType="1"/>
            </p:cNvSpPr>
            <p:nvPr/>
          </p:nvSpPr>
          <p:spPr bwMode="auto">
            <a:xfrm>
              <a:off x="7690395" y="4312989"/>
              <a:ext cx="228600" cy="508000"/>
            </a:xfrm>
            <a:prstGeom prst="line">
              <a:avLst/>
            </a:prstGeom>
            <a:noFill/>
            <a:ln w="9525">
              <a:solidFill>
                <a:schemeClr val="tx1"/>
              </a:solidFill>
              <a:round/>
              <a:headEnd/>
              <a:tailEnd/>
            </a:ln>
            <a:effectLst/>
          </p:spPr>
          <p:txBody>
            <a:bodyPr/>
            <a:lstStyle/>
            <a:p>
              <a:endParaRPr lang="fr-FR" sz="1984">
                <a:latin typeface="+mj-lt"/>
              </a:endParaRPr>
            </a:p>
          </p:txBody>
        </p:sp>
        <p:grpSp>
          <p:nvGrpSpPr>
            <p:cNvPr id="132" name="Group 23"/>
            <p:cNvGrpSpPr>
              <a:grpSpLocks/>
            </p:cNvGrpSpPr>
            <p:nvPr/>
          </p:nvGrpSpPr>
          <p:grpSpPr bwMode="auto">
            <a:xfrm>
              <a:off x="5225008" y="4851152"/>
              <a:ext cx="585787" cy="585787"/>
              <a:chOff x="3665" y="2898"/>
              <a:chExt cx="369" cy="369"/>
            </a:xfrm>
          </p:grpSpPr>
          <p:sp>
            <p:nvSpPr>
              <p:cNvPr id="140" name="Oval 2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41" name="Text Box 25"/>
              <p:cNvSpPr txBox="1">
                <a:spLocks noChangeArrowheads="1"/>
              </p:cNvSpPr>
              <p:nvPr/>
            </p:nvSpPr>
            <p:spPr bwMode="auto">
              <a:xfrm>
                <a:off x="3808" y="2998"/>
                <a:ext cx="81" cy="174"/>
              </a:xfrm>
              <a:prstGeom prst="rect">
                <a:avLst/>
              </a:prstGeom>
              <a:noFill/>
              <a:ln w="9525">
                <a:noFill/>
                <a:miter lim="800000"/>
                <a:headEnd/>
                <a:tailEnd/>
              </a:ln>
              <a:effectLst/>
            </p:spPr>
            <p:txBody>
              <a:bodyPr wrap="none" lIns="0" tIns="0" rIns="0" bIns="0">
                <a:spAutoFit/>
              </a:bodyPr>
              <a:lstStyle/>
              <a:p>
                <a:pPr algn="ctr"/>
                <a:r>
                  <a:rPr lang="en-US" sz="1984">
                    <a:latin typeface="+mj-lt"/>
                  </a:rPr>
                  <a:t>2</a:t>
                </a:r>
              </a:p>
            </p:txBody>
          </p:sp>
        </p:grpSp>
        <p:sp>
          <p:nvSpPr>
            <p:cNvPr id="133" name="Line 26"/>
            <p:cNvSpPr>
              <a:spLocks noChangeShapeType="1"/>
            </p:cNvSpPr>
            <p:nvPr/>
          </p:nvSpPr>
          <p:spPr bwMode="auto">
            <a:xfrm flipH="1">
              <a:off x="5582195" y="4338389"/>
              <a:ext cx="228600" cy="508000"/>
            </a:xfrm>
            <a:prstGeom prst="line">
              <a:avLst/>
            </a:prstGeom>
            <a:noFill/>
            <a:ln w="9525">
              <a:solidFill>
                <a:schemeClr val="tx1"/>
              </a:solidFill>
              <a:round/>
              <a:headEnd/>
              <a:tailEnd/>
            </a:ln>
            <a:effectLst/>
          </p:spPr>
          <p:txBody>
            <a:bodyPr/>
            <a:lstStyle/>
            <a:p>
              <a:endParaRPr lang="fr-FR" sz="1984">
                <a:latin typeface="+mj-lt"/>
              </a:endParaRPr>
            </a:p>
          </p:txBody>
        </p:sp>
        <p:sp>
          <p:nvSpPr>
            <p:cNvPr id="134" name="Text Box 28"/>
            <p:cNvSpPr txBox="1">
              <a:spLocks noChangeArrowheads="1"/>
            </p:cNvSpPr>
            <p:nvPr/>
          </p:nvSpPr>
          <p:spPr bwMode="auto">
            <a:xfrm>
              <a:off x="5004048" y="5085184"/>
              <a:ext cx="238783" cy="237619"/>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0</a:t>
              </a:r>
              <a:endParaRPr lang="fr-FR" sz="1102" dirty="0">
                <a:solidFill>
                  <a:srgbClr val="FF0000"/>
                </a:solidFill>
                <a:latin typeface="+mj-lt"/>
              </a:endParaRPr>
            </a:p>
          </p:txBody>
        </p:sp>
        <p:sp>
          <p:nvSpPr>
            <p:cNvPr id="135" name="Text Box 29"/>
            <p:cNvSpPr txBox="1">
              <a:spLocks noChangeArrowheads="1"/>
            </p:cNvSpPr>
            <p:nvPr/>
          </p:nvSpPr>
          <p:spPr bwMode="auto">
            <a:xfrm>
              <a:off x="6620420" y="5082927"/>
              <a:ext cx="238783" cy="237619"/>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0</a:t>
              </a:r>
              <a:endParaRPr lang="fr-FR" sz="1102" dirty="0">
                <a:solidFill>
                  <a:srgbClr val="FF0000"/>
                </a:solidFill>
                <a:latin typeface="+mj-lt"/>
              </a:endParaRPr>
            </a:p>
          </p:txBody>
        </p:sp>
        <p:sp>
          <p:nvSpPr>
            <p:cNvPr id="136" name="Text Box 30"/>
            <p:cNvSpPr txBox="1">
              <a:spLocks noChangeArrowheads="1"/>
            </p:cNvSpPr>
            <p:nvPr/>
          </p:nvSpPr>
          <p:spPr bwMode="auto">
            <a:xfrm>
              <a:off x="8244408" y="5013176"/>
              <a:ext cx="238783" cy="237619"/>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0</a:t>
              </a:r>
              <a:endParaRPr lang="fr-FR" sz="1102" dirty="0">
                <a:solidFill>
                  <a:srgbClr val="FF0000"/>
                </a:solidFill>
                <a:latin typeface="+mj-lt"/>
              </a:endParaRPr>
            </a:p>
          </p:txBody>
        </p:sp>
        <p:sp>
          <p:nvSpPr>
            <p:cNvPr id="137" name="Text Box 31"/>
            <p:cNvSpPr txBox="1">
              <a:spLocks noChangeArrowheads="1"/>
            </p:cNvSpPr>
            <p:nvPr/>
          </p:nvSpPr>
          <p:spPr bwMode="auto">
            <a:xfrm>
              <a:off x="7839620" y="3889127"/>
              <a:ext cx="280954" cy="237619"/>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-1</a:t>
              </a:r>
              <a:endParaRPr lang="fr-FR" sz="1102" dirty="0">
                <a:solidFill>
                  <a:srgbClr val="FF0000"/>
                </a:solidFill>
                <a:latin typeface="+mj-lt"/>
              </a:endParaRPr>
            </a:p>
          </p:txBody>
        </p:sp>
        <p:sp>
          <p:nvSpPr>
            <p:cNvPr id="138" name="Text Box 32"/>
            <p:cNvSpPr txBox="1">
              <a:spLocks noChangeArrowheads="1"/>
            </p:cNvSpPr>
            <p:nvPr/>
          </p:nvSpPr>
          <p:spPr bwMode="auto">
            <a:xfrm>
              <a:off x="6188620" y="3889127"/>
              <a:ext cx="238783" cy="237619"/>
            </a:xfrm>
            <a:prstGeom prst="rect">
              <a:avLst/>
            </a:prstGeom>
            <a:noFill/>
            <a:ln w="9525">
              <a:noFill/>
              <a:miter lim="800000"/>
              <a:headEnd/>
              <a:tailEnd/>
            </a:ln>
            <a:effectLst/>
          </p:spPr>
          <p:txBody>
            <a:bodyPr wrap="none">
              <a:spAutoFit/>
            </a:bodyPr>
            <a:lstStyle/>
            <a:p>
              <a:r>
                <a:rPr lang="fr-CA" sz="1102">
                  <a:solidFill>
                    <a:srgbClr val="FF0000"/>
                  </a:solidFill>
                  <a:latin typeface="+mj-lt"/>
                </a:rPr>
                <a:t>0</a:t>
              </a:r>
              <a:endParaRPr lang="fr-FR" sz="1102">
                <a:solidFill>
                  <a:srgbClr val="FF0000"/>
                </a:solidFill>
                <a:latin typeface="+mj-lt"/>
              </a:endParaRPr>
            </a:p>
          </p:txBody>
        </p:sp>
        <p:sp>
          <p:nvSpPr>
            <p:cNvPr id="139" name="Text Box 33"/>
            <p:cNvSpPr txBox="1">
              <a:spLocks noChangeArrowheads="1"/>
            </p:cNvSpPr>
            <p:nvPr/>
          </p:nvSpPr>
          <p:spPr bwMode="auto">
            <a:xfrm>
              <a:off x="7001420" y="3101727"/>
              <a:ext cx="238783" cy="237619"/>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0</a:t>
              </a:r>
              <a:endParaRPr lang="fr-FR" sz="1102" dirty="0">
                <a:solidFill>
                  <a:srgbClr val="FF0000"/>
                </a:solidFill>
                <a:latin typeface="+mj-lt"/>
              </a:endParaRPr>
            </a:p>
          </p:txBody>
        </p:sp>
      </p:grpSp>
      <p:sp>
        <p:nvSpPr>
          <p:cNvPr id="152" name="Flèche droite 68"/>
          <p:cNvSpPr/>
          <p:nvPr/>
        </p:nvSpPr>
        <p:spPr>
          <a:xfrm>
            <a:off x="5992633" y="4732343"/>
            <a:ext cx="476253" cy="1587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checkerboard(across)">
                                      <p:cBhvr>
                                        <p:cTn id="7" dur="500"/>
                                        <p:tgtEl>
                                          <p:spTgt spid="52"/>
                                        </p:tgtEl>
                                      </p:cBhvr>
                                    </p:animEffect>
                                  </p:childTnLst>
                                </p:cTn>
                              </p:par>
                              <p:par>
                                <p:cTn id="8" presetID="5" presetClass="entr" presetSubtype="1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checkerboard(across)">
                                      <p:cBhvr>
                                        <p:cTn id="10" dur="500"/>
                                        <p:tgtEl>
                                          <p:spTgt spid="53"/>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20"/>
                                        </p:tgtEl>
                                        <p:attrNameLst>
                                          <p:attrName>style.visibility</p:attrName>
                                        </p:attrNameLst>
                                      </p:cBhvr>
                                      <p:to>
                                        <p:strVal val="visible"/>
                                      </p:to>
                                    </p:set>
                                    <p:animEffect transition="in" filter="checkerboard(across)">
                                      <p:cBhvr>
                                        <p:cTn id="15" dur="500"/>
                                        <p:tgtEl>
                                          <p:spTgt spid="120"/>
                                        </p:tgtEl>
                                      </p:cBhvr>
                                    </p:animEffect>
                                  </p:childTnLst>
                                </p:cTn>
                              </p:par>
                            </p:childTnLst>
                          </p:cTn>
                        </p:par>
                        <p:par>
                          <p:cTn id="16" fill="hold">
                            <p:stCondLst>
                              <p:cond delay="500"/>
                            </p:stCondLst>
                            <p:childTnLst>
                              <p:par>
                                <p:cTn id="17" presetID="5" presetClass="entr" presetSubtype="10" fill="hold" grpId="0" nodeType="afterEffect">
                                  <p:stCondLst>
                                    <p:cond delay="0"/>
                                  </p:stCondLst>
                                  <p:childTnLst>
                                    <p:set>
                                      <p:cBhvr>
                                        <p:cTn id="18" dur="1" fill="hold">
                                          <p:stCondLst>
                                            <p:cond delay="0"/>
                                          </p:stCondLst>
                                        </p:cTn>
                                        <p:tgtEl>
                                          <p:spTgt spid="121"/>
                                        </p:tgtEl>
                                        <p:attrNameLst>
                                          <p:attrName>style.visibility</p:attrName>
                                        </p:attrNameLst>
                                      </p:cBhvr>
                                      <p:to>
                                        <p:strVal val="visible"/>
                                      </p:to>
                                    </p:set>
                                    <p:animEffect transition="in" filter="checkerboard(across)">
                                      <p:cBhvr>
                                        <p:cTn id="19" dur="500"/>
                                        <p:tgtEl>
                                          <p:spTgt spid="121"/>
                                        </p:tgtEl>
                                      </p:cBhvr>
                                    </p:animEffect>
                                  </p:childTnLst>
                                </p:cTn>
                              </p:par>
                            </p:childTnLst>
                          </p:cTn>
                        </p:par>
                        <p:par>
                          <p:cTn id="20" fill="hold">
                            <p:stCondLst>
                              <p:cond delay="1000"/>
                            </p:stCondLst>
                            <p:childTnLst>
                              <p:par>
                                <p:cTn id="21" presetID="5" presetClass="entr" presetSubtype="10" fill="hold" grpId="0" nodeType="afterEffect">
                                  <p:stCondLst>
                                    <p:cond delay="0"/>
                                  </p:stCondLst>
                                  <p:childTnLst>
                                    <p:set>
                                      <p:cBhvr>
                                        <p:cTn id="22" dur="1" fill="hold">
                                          <p:stCondLst>
                                            <p:cond delay="0"/>
                                          </p:stCondLst>
                                        </p:cTn>
                                        <p:tgtEl>
                                          <p:spTgt spid="152"/>
                                        </p:tgtEl>
                                        <p:attrNameLst>
                                          <p:attrName>style.visibility</p:attrName>
                                        </p:attrNameLst>
                                      </p:cBhvr>
                                      <p:to>
                                        <p:strVal val="visible"/>
                                      </p:to>
                                    </p:set>
                                    <p:animEffect transition="in" filter="checkerboard(across)">
                                      <p:cBhvr>
                                        <p:cTn id="23" dur="500"/>
                                        <p:tgtEl>
                                          <p:spTgt spid="152"/>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122"/>
                                        </p:tgtEl>
                                        <p:attrNameLst>
                                          <p:attrName>style.visibility</p:attrName>
                                        </p:attrNameLst>
                                      </p:cBhvr>
                                      <p:to>
                                        <p:strVal val="visible"/>
                                      </p:to>
                                    </p:set>
                                    <p:animEffect transition="in" filter="checkerboard(across)">
                                      <p:cBhvr>
                                        <p:cTn id="28"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120" grpId="0" animBg="1"/>
      <p:bldP spid="121" grpId="0"/>
      <p:bldP spid="15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3999" y="1152001"/>
            <a:ext cx="9063081" cy="2000632"/>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Structures de données primitives et non primitives</a:t>
            </a:r>
          </a:p>
          <a:p>
            <a:pPr marL="108000">
              <a:spcBef>
                <a:spcPts val="938"/>
              </a:spcBef>
              <a:buSzPct val="100000"/>
            </a:pPr>
            <a:endParaRPr lang="fr-FR" sz="2670" b="0" strike="noStrike" spc="-1" dirty="0">
              <a:solidFill>
                <a:srgbClr val="000000"/>
              </a:solidFill>
              <a:latin typeface="Arial"/>
            </a:endParaRPr>
          </a:p>
        </p:txBody>
      </p:sp>
      <p:graphicFrame>
        <p:nvGraphicFramePr>
          <p:cNvPr id="2" name="Diagramme 1">
            <a:extLst>
              <a:ext uri="{FF2B5EF4-FFF2-40B4-BE49-F238E27FC236}">
                <a16:creationId xmlns:a16="http://schemas.microsoft.com/office/drawing/2014/main" id="{20A05A76-9D5F-4FE0-BE3F-4D1C29418B45}"/>
              </a:ext>
            </a:extLst>
          </p:cNvPr>
          <p:cNvGraphicFramePr/>
          <p:nvPr>
            <p:extLst>
              <p:ext uri="{D42A27DB-BD31-4B8C-83A1-F6EECF244321}">
                <p14:modId xmlns:p14="http://schemas.microsoft.com/office/powerpoint/2010/main" val="3698917293"/>
              </p:ext>
            </p:extLst>
          </p:nvPr>
        </p:nvGraphicFramePr>
        <p:xfrm>
          <a:off x="68235" y="1105469"/>
          <a:ext cx="9875913" cy="63598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70435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20</a:t>
            </a:fld>
            <a:endParaRPr lang="fr-BE"/>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latin typeface="+mj-lt"/>
                <a:ea typeface="+mj-ea"/>
                <a:cs typeface="+mj-cs"/>
              </a:rPr>
              <a:t>Insertion</a:t>
            </a:r>
            <a:endParaRPr lang="fr-FR" sz="3086" cap="small" dirty="0">
              <a:solidFill>
                <a:schemeClr val="tx2"/>
              </a:solidFill>
              <a:latin typeface="+mj-lt"/>
              <a:ea typeface="+mj-ea"/>
              <a:cs typeface="+mj-cs"/>
            </a:endParaRPr>
          </a:p>
        </p:txBody>
      </p:sp>
      <p:sp>
        <p:nvSpPr>
          <p:cNvPr id="71" name="Espace réservé du contenu 2"/>
          <p:cNvSpPr txBox="1">
            <a:spLocks/>
          </p:cNvSpPr>
          <p:nvPr/>
        </p:nvSpPr>
        <p:spPr>
          <a:xfrm>
            <a:off x="119032" y="866192"/>
            <a:ext cx="9525058" cy="6693483"/>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r>
              <a:rPr lang="fr-FR" sz="2646" b="1" dirty="0"/>
              <a:t>Exemple</a:t>
            </a:r>
            <a:r>
              <a:rPr lang="fr-FR" sz="2646" dirty="0"/>
              <a:t>: soit la série de nombres à insérer dans un arbre AVL (2  10  12  4  16   8   6   14 )</a:t>
            </a:r>
          </a:p>
        </p:txBody>
      </p:sp>
      <p:sp>
        <p:nvSpPr>
          <p:cNvPr id="69" name="Text Box 3"/>
          <p:cNvSpPr txBox="1">
            <a:spLocks noChangeArrowheads="1"/>
          </p:cNvSpPr>
          <p:nvPr/>
        </p:nvSpPr>
        <p:spPr bwMode="auto">
          <a:xfrm>
            <a:off x="754036" y="2589205"/>
            <a:ext cx="4251485" cy="499496"/>
          </a:xfrm>
          <a:prstGeom prst="rect">
            <a:avLst/>
          </a:prstGeom>
          <a:noFill/>
          <a:ln w="9525">
            <a:noFill/>
            <a:miter lim="800000"/>
            <a:headEnd/>
            <a:tailEnd/>
          </a:ln>
          <a:effectLst/>
        </p:spPr>
        <p:txBody>
          <a:bodyPr wrap="none">
            <a:spAutoFit/>
          </a:bodyPr>
          <a:lstStyle/>
          <a:p>
            <a:r>
              <a:rPr lang="fr-CA" sz="2646" dirty="0">
                <a:latin typeface="+mj-lt"/>
                <a:cs typeface="Times New Roman" pitchFamily="18" charset="0"/>
              </a:rPr>
              <a:t>2</a:t>
            </a:r>
            <a:r>
              <a:rPr lang="fr-CA" sz="2646" dirty="0">
                <a:solidFill>
                  <a:srgbClr val="FF3300"/>
                </a:solidFill>
                <a:latin typeface="+mj-lt"/>
                <a:cs typeface="Times New Roman" pitchFamily="18" charset="0"/>
              </a:rPr>
              <a:t> </a:t>
            </a:r>
            <a:r>
              <a:rPr lang="fr-CA" sz="2646" dirty="0">
                <a:latin typeface="+mj-lt"/>
                <a:cs typeface="Times New Roman" pitchFamily="18" charset="0"/>
              </a:rPr>
              <a:t> 10  12  4  16   8   </a:t>
            </a:r>
            <a:r>
              <a:rPr lang="fr-CA" sz="2646" dirty="0">
                <a:solidFill>
                  <a:srgbClr val="FF3300"/>
                </a:solidFill>
                <a:latin typeface="+mj-lt"/>
                <a:cs typeface="Times New Roman" pitchFamily="18" charset="0"/>
              </a:rPr>
              <a:t>6</a:t>
            </a:r>
            <a:r>
              <a:rPr lang="fr-CA" sz="2646" dirty="0">
                <a:latin typeface="+mj-lt"/>
                <a:cs typeface="Times New Roman" pitchFamily="18" charset="0"/>
              </a:rPr>
              <a:t>   </a:t>
            </a:r>
            <a:r>
              <a:rPr lang="fr-CA" sz="2646" dirty="0">
                <a:solidFill>
                  <a:schemeClr val="tx1">
                    <a:lumMod val="50000"/>
                    <a:lumOff val="50000"/>
                  </a:schemeClr>
                </a:solidFill>
                <a:latin typeface="+mj-lt"/>
                <a:cs typeface="Times New Roman" pitchFamily="18" charset="0"/>
              </a:rPr>
              <a:t>14  </a:t>
            </a:r>
            <a:endParaRPr lang="fr-FR" sz="2646" dirty="0">
              <a:solidFill>
                <a:schemeClr val="tx1">
                  <a:lumMod val="50000"/>
                  <a:lumOff val="50000"/>
                </a:schemeClr>
              </a:solidFill>
              <a:latin typeface="+mj-lt"/>
              <a:cs typeface="Times New Roman" pitchFamily="18" charset="0"/>
            </a:endParaRPr>
          </a:p>
        </p:txBody>
      </p:sp>
      <p:grpSp>
        <p:nvGrpSpPr>
          <p:cNvPr id="70" name="Groupe 5"/>
          <p:cNvGrpSpPr/>
          <p:nvPr/>
        </p:nvGrpSpPr>
        <p:grpSpPr>
          <a:xfrm>
            <a:off x="1389040" y="3224209"/>
            <a:ext cx="3924658" cy="3879583"/>
            <a:chOff x="818356" y="2636912"/>
            <a:chExt cx="3560379" cy="3519487"/>
          </a:xfrm>
        </p:grpSpPr>
        <p:grpSp>
          <p:nvGrpSpPr>
            <p:cNvPr id="72" name="Group 71"/>
            <p:cNvGrpSpPr>
              <a:grpSpLocks/>
            </p:cNvGrpSpPr>
            <p:nvPr/>
          </p:nvGrpSpPr>
          <p:grpSpPr bwMode="auto">
            <a:xfrm>
              <a:off x="2267744" y="2636912"/>
              <a:ext cx="585787" cy="585787"/>
              <a:chOff x="3665" y="2898"/>
              <a:chExt cx="369" cy="369"/>
            </a:xfrm>
          </p:grpSpPr>
          <p:sp>
            <p:nvSpPr>
              <p:cNvPr id="124" name="Oval 5"/>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26" name="Text Box 6"/>
              <p:cNvSpPr txBox="1">
                <a:spLocks noChangeArrowheads="1"/>
              </p:cNvSpPr>
              <p:nvPr/>
            </p:nvSpPr>
            <p:spPr bwMode="auto">
              <a:xfrm>
                <a:off x="3767" y="2998"/>
                <a:ext cx="161" cy="174"/>
              </a:xfrm>
              <a:prstGeom prst="rect">
                <a:avLst/>
              </a:prstGeom>
              <a:noFill/>
              <a:ln w="9525">
                <a:noFill/>
                <a:miter lim="800000"/>
                <a:headEnd/>
                <a:tailEnd/>
              </a:ln>
              <a:effectLst/>
            </p:spPr>
            <p:txBody>
              <a:bodyPr wrap="none" lIns="0" tIns="0" rIns="0" bIns="0">
                <a:spAutoFit/>
              </a:bodyPr>
              <a:lstStyle/>
              <a:p>
                <a:pPr algn="ctr"/>
                <a:r>
                  <a:rPr lang="fr-CA" sz="1984">
                    <a:latin typeface="+mj-lt"/>
                  </a:rPr>
                  <a:t>10</a:t>
                </a:r>
                <a:endParaRPr lang="en-US" sz="1984">
                  <a:latin typeface="+mj-lt"/>
                </a:endParaRPr>
              </a:p>
            </p:txBody>
          </p:sp>
        </p:grpSp>
        <p:grpSp>
          <p:nvGrpSpPr>
            <p:cNvPr id="73" name="Group 7"/>
            <p:cNvGrpSpPr>
              <a:grpSpLocks/>
            </p:cNvGrpSpPr>
            <p:nvPr/>
          </p:nvGrpSpPr>
          <p:grpSpPr bwMode="auto">
            <a:xfrm>
              <a:off x="3093244" y="3386212"/>
              <a:ext cx="585787" cy="585787"/>
              <a:chOff x="3665" y="2898"/>
              <a:chExt cx="369" cy="369"/>
            </a:xfrm>
          </p:grpSpPr>
          <p:sp>
            <p:nvSpPr>
              <p:cNvPr id="122" name="Oval 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23" name="Text Box 9"/>
              <p:cNvSpPr txBox="1">
                <a:spLocks noChangeArrowheads="1"/>
              </p:cNvSpPr>
              <p:nvPr/>
            </p:nvSpPr>
            <p:spPr bwMode="auto">
              <a:xfrm>
                <a:off x="3767" y="2998"/>
                <a:ext cx="161" cy="174"/>
              </a:xfrm>
              <a:prstGeom prst="rect">
                <a:avLst/>
              </a:prstGeom>
              <a:noFill/>
              <a:ln w="9525">
                <a:noFill/>
                <a:miter lim="800000"/>
                <a:headEnd/>
                <a:tailEnd/>
              </a:ln>
              <a:effectLst/>
            </p:spPr>
            <p:txBody>
              <a:bodyPr wrap="none" lIns="0" tIns="0" rIns="0" bIns="0">
                <a:spAutoFit/>
              </a:bodyPr>
              <a:lstStyle/>
              <a:p>
                <a:pPr algn="ctr"/>
                <a:r>
                  <a:rPr lang="en-US" sz="1984">
                    <a:latin typeface="+mj-lt"/>
                  </a:rPr>
                  <a:t>12</a:t>
                </a:r>
              </a:p>
            </p:txBody>
          </p:sp>
        </p:grpSp>
        <p:sp>
          <p:nvSpPr>
            <p:cNvPr id="74" name="Line 10"/>
            <p:cNvSpPr>
              <a:spLocks noChangeShapeType="1"/>
            </p:cNvSpPr>
            <p:nvPr/>
          </p:nvSpPr>
          <p:spPr bwMode="auto">
            <a:xfrm>
              <a:off x="2764631" y="3127449"/>
              <a:ext cx="381000" cy="355600"/>
            </a:xfrm>
            <a:prstGeom prst="line">
              <a:avLst/>
            </a:prstGeom>
            <a:noFill/>
            <a:ln w="9525">
              <a:solidFill>
                <a:schemeClr val="tx1"/>
              </a:solidFill>
              <a:round/>
              <a:headEnd/>
              <a:tailEnd/>
            </a:ln>
            <a:effectLst/>
          </p:spPr>
          <p:txBody>
            <a:bodyPr/>
            <a:lstStyle/>
            <a:p>
              <a:endParaRPr lang="fr-FR" sz="1984">
                <a:latin typeface="+mj-lt"/>
              </a:endParaRPr>
            </a:p>
          </p:txBody>
        </p:sp>
        <p:grpSp>
          <p:nvGrpSpPr>
            <p:cNvPr id="75" name="Group 11"/>
            <p:cNvGrpSpPr>
              <a:grpSpLocks/>
            </p:cNvGrpSpPr>
            <p:nvPr/>
          </p:nvGrpSpPr>
          <p:grpSpPr bwMode="auto">
            <a:xfrm>
              <a:off x="1454944" y="3398912"/>
              <a:ext cx="585787" cy="585787"/>
              <a:chOff x="3665" y="2898"/>
              <a:chExt cx="369" cy="369"/>
            </a:xfrm>
          </p:grpSpPr>
          <p:sp>
            <p:nvSpPr>
              <p:cNvPr id="105" name="Oval 1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06" name="Text Box 13"/>
              <p:cNvSpPr txBox="1">
                <a:spLocks noChangeArrowheads="1"/>
              </p:cNvSpPr>
              <p:nvPr/>
            </p:nvSpPr>
            <p:spPr bwMode="auto">
              <a:xfrm>
                <a:off x="3808" y="2998"/>
                <a:ext cx="81" cy="174"/>
              </a:xfrm>
              <a:prstGeom prst="rect">
                <a:avLst/>
              </a:prstGeom>
              <a:noFill/>
              <a:ln w="9525">
                <a:noFill/>
                <a:miter lim="800000"/>
                <a:headEnd/>
                <a:tailEnd/>
              </a:ln>
              <a:effectLst/>
            </p:spPr>
            <p:txBody>
              <a:bodyPr wrap="none" lIns="0" tIns="0" rIns="0" bIns="0">
                <a:spAutoFit/>
              </a:bodyPr>
              <a:lstStyle/>
              <a:p>
                <a:pPr algn="ctr"/>
                <a:r>
                  <a:rPr lang="en-US" sz="1984">
                    <a:latin typeface="+mj-lt"/>
                  </a:rPr>
                  <a:t>4</a:t>
                </a:r>
              </a:p>
            </p:txBody>
          </p:sp>
        </p:grpSp>
        <p:sp>
          <p:nvSpPr>
            <p:cNvPr id="76" name="Line 14"/>
            <p:cNvSpPr>
              <a:spLocks noChangeShapeType="1"/>
            </p:cNvSpPr>
            <p:nvPr/>
          </p:nvSpPr>
          <p:spPr bwMode="auto">
            <a:xfrm rot="16200000">
              <a:off x="1964531" y="3114749"/>
              <a:ext cx="381000" cy="355600"/>
            </a:xfrm>
            <a:prstGeom prst="line">
              <a:avLst/>
            </a:prstGeom>
            <a:noFill/>
            <a:ln w="9525">
              <a:solidFill>
                <a:schemeClr val="tx1"/>
              </a:solidFill>
              <a:round/>
              <a:headEnd/>
              <a:tailEnd/>
            </a:ln>
            <a:effectLst/>
          </p:spPr>
          <p:txBody>
            <a:bodyPr/>
            <a:lstStyle/>
            <a:p>
              <a:endParaRPr lang="fr-FR" sz="1984">
                <a:latin typeface="+mj-lt"/>
              </a:endParaRPr>
            </a:p>
          </p:txBody>
        </p:sp>
        <p:grpSp>
          <p:nvGrpSpPr>
            <p:cNvPr id="77" name="Group 15"/>
            <p:cNvGrpSpPr>
              <a:grpSpLocks/>
            </p:cNvGrpSpPr>
            <p:nvPr/>
          </p:nvGrpSpPr>
          <p:grpSpPr bwMode="auto">
            <a:xfrm>
              <a:off x="1848644" y="4478412"/>
              <a:ext cx="585787" cy="585787"/>
              <a:chOff x="3665" y="2898"/>
              <a:chExt cx="369" cy="369"/>
            </a:xfrm>
          </p:grpSpPr>
          <p:sp>
            <p:nvSpPr>
              <p:cNvPr id="103" name="Oval 16"/>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04" name="Text Box 17"/>
              <p:cNvSpPr txBox="1">
                <a:spLocks noChangeArrowheads="1"/>
              </p:cNvSpPr>
              <p:nvPr/>
            </p:nvSpPr>
            <p:spPr bwMode="auto">
              <a:xfrm>
                <a:off x="3808" y="2998"/>
                <a:ext cx="81" cy="174"/>
              </a:xfrm>
              <a:prstGeom prst="rect">
                <a:avLst/>
              </a:prstGeom>
              <a:noFill/>
              <a:ln w="9525">
                <a:noFill/>
                <a:miter lim="800000"/>
                <a:headEnd/>
                <a:tailEnd/>
              </a:ln>
              <a:effectLst/>
            </p:spPr>
            <p:txBody>
              <a:bodyPr wrap="none" lIns="0" tIns="0" rIns="0" bIns="0">
                <a:spAutoFit/>
              </a:bodyPr>
              <a:lstStyle/>
              <a:p>
                <a:pPr algn="ctr"/>
                <a:r>
                  <a:rPr lang="en-US" sz="1984">
                    <a:latin typeface="+mj-lt"/>
                  </a:rPr>
                  <a:t>8</a:t>
                </a:r>
              </a:p>
            </p:txBody>
          </p:sp>
        </p:grpSp>
        <p:sp>
          <p:nvSpPr>
            <p:cNvPr id="78" name="Line 18"/>
            <p:cNvSpPr>
              <a:spLocks noChangeShapeType="1"/>
            </p:cNvSpPr>
            <p:nvPr/>
          </p:nvSpPr>
          <p:spPr bwMode="auto">
            <a:xfrm>
              <a:off x="1850231" y="3965649"/>
              <a:ext cx="228600" cy="508000"/>
            </a:xfrm>
            <a:prstGeom prst="line">
              <a:avLst/>
            </a:prstGeom>
            <a:noFill/>
            <a:ln w="9525">
              <a:solidFill>
                <a:schemeClr val="tx1"/>
              </a:solidFill>
              <a:round/>
              <a:headEnd/>
              <a:tailEnd/>
            </a:ln>
            <a:effectLst/>
          </p:spPr>
          <p:txBody>
            <a:bodyPr/>
            <a:lstStyle/>
            <a:p>
              <a:endParaRPr lang="fr-FR" sz="1984">
                <a:latin typeface="+mj-lt"/>
              </a:endParaRPr>
            </a:p>
          </p:txBody>
        </p:sp>
        <p:grpSp>
          <p:nvGrpSpPr>
            <p:cNvPr id="79" name="Group 19"/>
            <p:cNvGrpSpPr>
              <a:grpSpLocks/>
            </p:cNvGrpSpPr>
            <p:nvPr/>
          </p:nvGrpSpPr>
          <p:grpSpPr bwMode="auto">
            <a:xfrm>
              <a:off x="3486944" y="4465712"/>
              <a:ext cx="585787" cy="585787"/>
              <a:chOff x="3665" y="2898"/>
              <a:chExt cx="369" cy="369"/>
            </a:xfrm>
          </p:grpSpPr>
          <p:sp>
            <p:nvSpPr>
              <p:cNvPr id="101" name="Oval 20"/>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02" name="Text Box 21"/>
              <p:cNvSpPr txBox="1">
                <a:spLocks noChangeArrowheads="1"/>
              </p:cNvSpPr>
              <p:nvPr/>
            </p:nvSpPr>
            <p:spPr bwMode="auto">
              <a:xfrm>
                <a:off x="3767" y="2998"/>
                <a:ext cx="161" cy="174"/>
              </a:xfrm>
              <a:prstGeom prst="rect">
                <a:avLst/>
              </a:prstGeom>
              <a:noFill/>
              <a:ln w="9525">
                <a:noFill/>
                <a:miter lim="800000"/>
                <a:headEnd/>
                <a:tailEnd/>
              </a:ln>
              <a:effectLst/>
            </p:spPr>
            <p:txBody>
              <a:bodyPr wrap="none" lIns="0" tIns="0" rIns="0" bIns="0">
                <a:spAutoFit/>
              </a:bodyPr>
              <a:lstStyle/>
              <a:p>
                <a:pPr algn="ctr"/>
                <a:r>
                  <a:rPr lang="en-US" sz="1984">
                    <a:latin typeface="+mj-lt"/>
                  </a:rPr>
                  <a:t>16</a:t>
                </a:r>
              </a:p>
            </p:txBody>
          </p:sp>
        </p:grpSp>
        <p:sp>
          <p:nvSpPr>
            <p:cNvPr id="80" name="Line 22"/>
            <p:cNvSpPr>
              <a:spLocks noChangeShapeType="1"/>
            </p:cNvSpPr>
            <p:nvPr/>
          </p:nvSpPr>
          <p:spPr bwMode="auto">
            <a:xfrm>
              <a:off x="3513931" y="3952949"/>
              <a:ext cx="228600" cy="508000"/>
            </a:xfrm>
            <a:prstGeom prst="line">
              <a:avLst/>
            </a:prstGeom>
            <a:noFill/>
            <a:ln w="9525">
              <a:solidFill>
                <a:schemeClr val="tx1"/>
              </a:solidFill>
              <a:round/>
              <a:headEnd/>
              <a:tailEnd/>
            </a:ln>
            <a:effectLst/>
          </p:spPr>
          <p:txBody>
            <a:bodyPr/>
            <a:lstStyle/>
            <a:p>
              <a:endParaRPr lang="fr-FR" sz="1984">
                <a:latin typeface="+mj-lt"/>
              </a:endParaRPr>
            </a:p>
          </p:txBody>
        </p:sp>
        <p:grpSp>
          <p:nvGrpSpPr>
            <p:cNvPr id="81" name="Group 23"/>
            <p:cNvGrpSpPr>
              <a:grpSpLocks/>
            </p:cNvGrpSpPr>
            <p:nvPr/>
          </p:nvGrpSpPr>
          <p:grpSpPr bwMode="auto">
            <a:xfrm>
              <a:off x="1048544" y="4491112"/>
              <a:ext cx="585787" cy="585787"/>
              <a:chOff x="3665" y="2898"/>
              <a:chExt cx="369" cy="369"/>
            </a:xfrm>
          </p:grpSpPr>
          <p:sp>
            <p:nvSpPr>
              <p:cNvPr id="99" name="Oval 2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00" name="Text Box 25"/>
              <p:cNvSpPr txBox="1">
                <a:spLocks noChangeArrowheads="1"/>
              </p:cNvSpPr>
              <p:nvPr/>
            </p:nvSpPr>
            <p:spPr bwMode="auto">
              <a:xfrm>
                <a:off x="3808" y="2998"/>
                <a:ext cx="81" cy="174"/>
              </a:xfrm>
              <a:prstGeom prst="rect">
                <a:avLst/>
              </a:prstGeom>
              <a:noFill/>
              <a:ln w="9525">
                <a:noFill/>
                <a:miter lim="800000"/>
                <a:headEnd/>
                <a:tailEnd/>
              </a:ln>
              <a:effectLst/>
            </p:spPr>
            <p:txBody>
              <a:bodyPr wrap="none" lIns="0" tIns="0" rIns="0" bIns="0">
                <a:spAutoFit/>
              </a:bodyPr>
              <a:lstStyle/>
              <a:p>
                <a:pPr algn="ctr"/>
                <a:r>
                  <a:rPr lang="en-US" sz="1984">
                    <a:latin typeface="+mj-lt"/>
                  </a:rPr>
                  <a:t>2</a:t>
                </a:r>
              </a:p>
            </p:txBody>
          </p:sp>
        </p:grpSp>
        <p:sp>
          <p:nvSpPr>
            <p:cNvPr id="83" name="Line 26"/>
            <p:cNvSpPr>
              <a:spLocks noChangeShapeType="1"/>
            </p:cNvSpPr>
            <p:nvPr/>
          </p:nvSpPr>
          <p:spPr bwMode="auto">
            <a:xfrm flipH="1">
              <a:off x="1405731" y="3978349"/>
              <a:ext cx="228600" cy="508000"/>
            </a:xfrm>
            <a:prstGeom prst="line">
              <a:avLst/>
            </a:prstGeom>
            <a:noFill/>
            <a:ln w="9525">
              <a:solidFill>
                <a:schemeClr val="tx1"/>
              </a:solidFill>
              <a:round/>
              <a:headEnd/>
              <a:tailEnd/>
            </a:ln>
            <a:effectLst/>
          </p:spPr>
          <p:txBody>
            <a:bodyPr/>
            <a:lstStyle/>
            <a:p>
              <a:endParaRPr lang="fr-FR" sz="1984">
                <a:latin typeface="+mj-lt"/>
              </a:endParaRPr>
            </a:p>
          </p:txBody>
        </p:sp>
        <p:grpSp>
          <p:nvGrpSpPr>
            <p:cNvPr id="85" name="Group 28"/>
            <p:cNvGrpSpPr>
              <a:grpSpLocks/>
            </p:cNvGrpSpPr>
            <p:nvPr/>
          </p:nvGrpSpPr>
          <p:grpSpPr bwMode="auto">
            <a:xfrm>
              <a:off x="1467644" y="5570612"/>
              <a:ext cx="585787" cy="585787"/>
              <a:chOff x="3665" y="2898"/>
              <a:chExt cx="369" cy="369"/>
            </a:xfrm>
          </p:grpSpPr>
          <p:sp>
            <p:nvSpPr>
              <p:cNvPr id="97" name="Oval 29"/>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98" name="Text Box 30"/>
              <p:cNvSpPr txBox="1">
                <a:spLocks noChangeArrowheads="1"/>
              </p:cNvSpPr>
              <p:nvPr/>
            </p:nvSpPr>
            <p:spPr bwMode="auto">
              <a:xfrm>
                <a:off x="3808" y="2998"/>
                <a:ext cx="81" cy="174"/>
              </a:xfrm>
              <a:prstGeom prst="rect">
                <a:avLst/>
              </a:prstGeom>
              <a:noFill/>
              <a:ln w="9525">
                <a:noFill/>
                <a:miter lim="800000"/>
                <a:headEnd/>
                <a:tailEnd/>
              </a:ln>
              <a:effectLst/>
            </p:spPr>
            <p:txBody>
              <a:bodyPr wrap="none" lIns="0" tIns="0" rIns="0" bIns="0">
                <a:spAutoFit/>
              </a:bodyPr>
              <a:lstStyle/>
              <a:p>
                <a:pPr algn="ctr"/>
                <a:r>
                  <a:rPr lang="en-US" sz="1984">
                    <a:latin typeface="+mj-lt"/>
                  </a:rPr>
                  <a:t>6</a:t>
                </a:r>
              </a:p>
            </p:txBody>
          </p:sp>
        </p:grpSp>
        <p:sp>
          <p:nvSpPr>
            <p:cNvPr id="87" name="Line 31"/>
            <p:cNvSpPr>
              <a:spLocks noChangeShapeType="1"/>
            </p:cNvSpPr>
            <p:nvPr/>
          </p:nvSpPr>
          <p:spPr bwMode="auto">
            <a:xfrm flipH="1">
              <a:off x="1824831" y="5057849"/>
              <a:ext cx="228600" cy="508000"/>
            </a:xfrm>
            <a:prstGeom prst="line">
              <a:avLst/>
            </a:prstGeom>
            <a:noFill/>
            <a:ln w="9525">
              <a:solidFill>
                <a:schemeClr val="tx1"/>
              </a:solidFill>
              <a:round/>
              <a:headEnd/>
              <a:tailEnd/>
            </a:ln>
            <a:effectLst/>
          </p:spPr>
          <p:txBody>
            <a:bodyPr/>
            <a:lstStyle/>
            <a:p>
              <a:endParaRPr lang="fr-FR" sz="1984">
                <a:latin typeface="+mj-lt"/>
              </a:endParaRPr>
            </a:p>
          </p:txBody>
        </p:sp>
        <p:sp>
          <p:nvSpPr>
            <p:cNvPr id="89" name="Text Box 32"/>
            <p:cNvSpPr txBox="1">
              <a:spLocks noChangeArrowheads="1"/>
            </p:cNvSpPr>
            <p:nvPr/>
          </p:nvSpPr>
          <p:spPr bwMode="auto">
            <a:xfrm>
              <a:off x="2012156" y="5764287"/>
              <a:ext cx="238783" cy="237619"/>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0</a:t>
              </a:r>
              <a:endParaRPr lang="fr-FR" sz="1102" dirty="0">
                <a:solidFill>
                  <a:srgbClr val="FF0000"/>
                </a:solidFill>
                <a:latin typeface="+mj-lt"/>
              </a:endParaRPr>
            </a:p>
          </p:txBody>
        </p:sp>
        <p:sp>
          <p:nvSpPr>
            <p:cNvPr id="91" name="Text Box 33"/>
            <p:cNvSpPr txBox="1">
              <a:spLocks noChangeArrowheads="1"/>
            </p:cNvSpPr>
            <p:nvPr/>
          </p:nvSpPr>
          <p:spPr bwMode="auto">
            <a:xfrm>
              <a:off x="2393156" y="4646687"/>
              <a:ext cx="238783" cy="237619"/>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1</a:t>
              </a:r>
              <a:endParaRPr lang="fr-FR" sz="1102" dirty="0">
                <a:solidFill>
                  <a:srgbClr val="FF0000"/>
                </a:solidFill>
                <a:latin typeface="+mj-lt"/>
              </a:endParaRPr>
            </a:p>
          </p:txBody>
        </p:sp>
        <p:sp>
          <p:nvSpPr>
            <p:cNvPr id="92" name="Text Box 34"/>
            <p:cNvSpPr txBox="1">
              <a:spLocks noChangeArrowheads="1"/>
            </p:cNvSpPr>
            <p:nvPr/>
          </p:nvSpPr>
          <p:spPr bwMode="auto">
            <a:xfrm>
              <a:off x="818356" y="4672087"/>
              <a:ext cx="238783" cy="237619"/>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0</a:t>
              </a:r>
              <a:endParaRPr lang="fr-FR" sz="1102" dirty="0">
                <a:solidFill>
                  <a:srgbClr val="FF0000"/>
                </a:solidFill>
                <a:latin typeface="+mj-lt"/>
              </a:endParaRPr>
            </a:p>
          </p:txBody>
        </p:sp>
        <p:sp>
          <p:nvSpPr>
            <p:cNvPr id="93" name="Text Box 35"/>
            <p:cNvSpPr txBox="1">
              <a:spLocks noChangeArrowheads="1"/>
            </p:cNvSpPr>
            <p:nvPr/>
          </p:nvSpPr>
          <p:spPr bwMode="auto">
            <a:xfrm>
              <a:off x="2012156" y="3554487"/>
              <a:ext cx="280954" cy="237619"/>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-1</a:t>
              </a:r>
              <a:endParaRPr lang="fr-FR" sz="1102" dirty="0">
                <a:solidFill>
                  <a:srgbClr val="FF0000"/>
                </a:solidFill>
                <a:latin typeface="+mj-lt"/>
              </a:endParaRPr>
            </a:p>
          </p:txBody>
        </p:sp>
        <p:sp>
          <p:nvSpPr>
            <p:cNvPr id="94" name="Text Box 36"/>
            <p:cNvSpPr txBox="1">
              <a:spLocks noChangeArrowheads="1"/>
            </p:cNvSpPr>
            <p:nvPr/>
          </p:nvSpPr>
          <p:spPr bwMode="auto">
            <a:xfrm>
              <a:off x="4139952" y="4653136"/>
              <a:ext cx="238783" cy="237619"/>
            </a:xfrm>
            <a:prstGeom prst="rect">
              <a:avLst/>
            </a:prstGeom>
            <a:noFill/>
            <a:ln w="9525">
              <a:noFill/>
              <a:miter lim="800000"/>
              <a:headEnd/>
              <a:tailEnd/>
            </a:ln>
            <a:effectLst/>
          </p:spPr>
          <p:txBody>
            <a:bodyPr wrap="none">
              <a:spAutoFit/>
            </a:bodyPr>
            <a:lstStyle/>
            <a:p>
              <a:r>
                <a:rPr lang="fr-CA" sz="1102">
                  <a:solidFill>
                    <a:srgbClr val="FF0000"/>
                  </a:solidFill>
                  <a:latin typeface="+mj-lt"/>
                </a:rPr>
                <a:t>0</a:t>
              </a:r>
              <a:endParaRPr lang="fr-FR" sz="1102">
                <a:solidFill>
                  <a:srgbClr val="FF0000"/>
                </a:solidFill>
                <a:latin typeface="+mj-lt"/>
              </a:endParaRPr>
            </a:p>
          </p:txBody>
        </p:sp>
        <p:sp>
          <p:nvSpPr>
            <p:cNvPr id="95" name="Text Box 37"/>
            <p:cNvSpPr txBox="1">
              <a:spLocks noChangeArrowheads="1"/>
            </p:cNvSpPr>
            <p:nvPr/>
          </p:nvSpPr>
          <p:spPr bwMode="auto">
            <a:xfrm>
              <a:off x="3637756" y="3503687"/>
              <a:ext cx="280954" cy="237619"/>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-1</a:t>
              </a:r>
              <a:endParaRPr lang="fr-FR" sz="1102" dirty="0">
                <a:solidFill>
                  <a:srgbClr val="FF0000"/>
                </a:solidFill>
                <a:latin typeface="+mj-lt"/>
              </a:endParaRPr>
            </a:p>
          </p:txBody>
        </p:sp>
        <p:sp>
          <p:nvSpPr>
            <p:cNvPr id="96" name="Text Box 38"/>
            <p:cNvSpPr txBox="1">
              <a:spLocks noChangeArrowheads="1"/>
            </p:cNvSpPr>
            <p:nvPr/>
          </p:nvSpPr>
          <p:spPr bwMode="auto">
            <a:xfrm>
              <a:off x="2799556" y="2767087"/>
              <a:ext cx="238783" cy="237619"/>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1</a:t>
              </a:r>
              <a:endParaRPr lang="fr-FR" sz="1102" dirty="0">
                <a:solidFill>
                  <a:srgbClr val="FF0000"/>
                </a:solidFill>
                <a:latin typeface="+mj-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checkerboard(across)">
                                      <p:cBhvr>
                                        <p:cTn id="7" dur="500"/>
                                        <p:tgtEl>
                                          <p:spTgt spid="69"/>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checkerboard(across)">
                                      <p:cBhvr>
                                        <p:cTn id="11"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21</a:t>
            </a:fld>
            <a:endParaRPr lang="fr-BE"/>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latin typeface="+mj-lt"/>
                <a:ea typeface="+mj-ea"/>
                <a:cs typeface="+mj-cs"/>
              </a:rPr>
              <a:t>Insertion</a:t>
            </a:r>
            <a:endParaRPr lang="fr-FR" sz="3086" cap="small" dirty="0">
              <a:solidFill>
                <a:schemeClr val="tx2"/>
              </a:solidFill>
              <a:latin typeface="+mj-lt"/>
              <a:ea typeface="+mj-ea"/>
              <a:cs typeface="+mj-cs"/>
            </a:endParaRPr>
          </a:p>
        </p:txBody>
      </p:sp>
      <p:sp>
        <p:nvSpPr>
          <p:cNvPr id="71" name="Espace réservé du contenu 2"/>
          <p:cNvSpPr txBox="1">
            <a:spLocks/>
          </p:cNvSpPr>
          <p:nvPr/>
        </p:nvSpPr>
        <p:spPr>
          <a:xfrm>
            <a:off x="119032" y="866192"/>
            <a:ext cx="9525058" cy="6693483"/>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r>
              <a:rPr lang="fr-FR" sz="2646" b="1" dirty="0"/>
              <a:t>Exemple</a:t>
            </a:r>
            <a:r>
              <a:rPr lang="fr-FR" sz="2646" dirty="0"/>
              <a:t>: soit la série de nombres à insérer dans un arbre AVL (2  10  12  4  16   8   6   14 )</a:t>
            </a:r>
          </a:p>
        </p:txBody>
      </p:sp>
      <p:sp>
        <p:nvSpPr>
          <p:cNvPr id="69" name="Text Box 3"/>
          <p:cNvSpPr txBox="1">
            <a:spLocks noChangeArrowheads="1"/>
          </p:cNvSpPr>
          <p:nvPr/>
        </p:nvSpPr>
        <p:spPr bwMode="auto">
          <a:xfrm>
            <a:off x="515910" y="2509829"/>
            <a:ext cx="4251485" cy="499496"/>
          </a:xfrm>
          <a:prstGeom prst="rect">
            <a:avLst/>
          </a:prstGeom>
          <a:noFill/>
          <a:ln w="9525">
            <a:noFill/>
            <a:miter lim="800000"/>
            <a:headEnd/>
            <a:tailEnd/>
          </a:ln>
          <a:effectLst/>
        </p:spPr>
        <p:txBody>
          <a:bodyPr wrap="none">
            <a:spAutoFit/>
          </a:bodyPr>
          <a:lstStyle/>
          <a:p>
            <a:r>
              <a:rPr lang="fr-CA" sz="2646" dirty="0">
                <a:latin typeface="+mj-lt"/>
                <a:cs typeface="Times New Roman" pitchFamily="18" charset="0"/>
              </a:rPr>
              <a:t>2  10  12  4  16   8   6   14  </a:t>
            </a:r>
            <a:endParaRPr lang="fr-FR" sz="2646" dirty="0">
              <a:latin typeface="+mj-lt"/>
              <a:cs typeface="Times New Roman" pitchFamily="18" charset="0"/>
            </a:endParaRPr>
          </a:p>
        </p:txBody>
      </p:sp>
      <p:grpSp>
        <p:nvGrpSpPr>
          <p:cNvPr id="70" name="Groupe 5"/>
          <p:cNvGrpSpPr/>
          <p:nvPr/>
        </p:nvGrpSpPr>
        <p:grpSpPr>
          <a:xfrm>
            <a:off x="398363" y="3144834"/>
            <a:ext cx="3819061" cy="3879583"/>
            <a:chOff x="144884" y="2564904"/>
            <a:chExt cx="3464583" cy="3519487"/>
          </a:xfrm>
        </p:grpSpPr>
        <p:grpSp>
          <p:nvGrpSpPr>
            <p:cNvPr id="72" name="Group 71"/>
            <p:cNvGrpSpPr>
              <a:grpSpLocks/>
            </p:cNvGrpSpPr>
            <p:nvPr/>
          </p:nvGrpSpPr>
          <p:grpSpPr bwMode="auto">
            <a:xfrm>
              <a:off x="1619672" y="2564904"/>
              <a:ext cx="585787" cy="585787"/>
              <a:chOff x="3665" y="2898"/>
              <a:chExt cx="369" cy="369"/>
            </a:xfrm>
          </p:grpSpPr>
          <p:sp>
            <p:nvSpPr>
              <p:cNvPr id="132" name="Oval 5"/>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53" name="Text Box 6"/>
              <p:cNvSpPr txBox="1">
                <a:spLocks noChangeArrowheads="1"/>
              </p:cNvSpPr>
              <p:nvPr/>
            </p:nvSpPr>
            <p:spPr bwMode="auto">
              <a:xfrm>
                <a:off x="3767" y="2998"/>
                <a:ext cx="161" cy="174"/>
              </a:xfrm>
              <a:prstGeom prst="rect">
                <a:avLst/>
              </a:prstGeom>
              <a:noFill/>
              <a:ln w="9525">
                <a:noFill/>
                <a:miter lim="800000"/>
                <a:headEnd/>
                <a:tailEnd/>
              </a:ln>
              <a:effectLst/>
            </p:spPr>
            <p:txBody>
              <a:bodyPr wrap="none" lIns="0" tIns="0" rIns="0" bIns="0">
                <a:spAutoFit/>
              </a:bodyPr>
              <a:lstStyle/>
              <a:p>
                <a:pPr algn="ctr"/>
                <a:r>
                  <a:rPr lang="fr-CA" sz="1984">
                    <a:latin typeface="+mj-lt"/>
                  </a:rPr>
                  <a:t>10</a:t>
                </a:r>
                <a:endParaRPr lang="en-US" sz="1984">
                  <a:latin typeface="+mj-lt"/>
                </a:endParaRPr>
              </a:p>
            </p:txBody>
          </p:sp>
        </p:grpSp>
        <p:sp>
          <p:nvSpPr>
            <p:cNvPr id="73" name="Oval 8"/>
            <p:cNvSpPr>
              <a:spLocks noChangeArrowheads="1"/>
            </p:cNvSpPr>
            <p:nvPr/>
          </p:nvSpPr>
          <p:spPr bwMode="auto">
            <a:xfrm>
              <a:off x="2445172" y="3314204"/>
              <a:ext cx="585787" cy="585787"/>
            </a:xfrm>
            <a:prstGeom prst="ellipse">
              <a:avLst/>
            </a:prstGeom>
            <a:noFill/>
            <a:ln w="38100">
              <a:solidFill>
                <a:schemeClr val="tx1"/>
              </a:solidFill>
              <a:round/>
              <a:headEnd/>
              <a:tailEnd/>
            </a:ln>
            <a:effectLst/>
          </p:spPr>
          <p:txBody>
            <a:bodyPr wrap="none" anchor="ctr"/>
            <a:lstStyle/>
            <a:p>
              <a:endParaRPr lang="fr-FR" sz="1984">
                <a:latin typeface="+mj-lt"/>
              </a:endParaRPr>
            </a:p>
          </p:txBody>
        </p:sp>
        <p:sp>
          <p:nvSpPr>
            <p:cNvPr id="74" name="Text Box 9"/>
            <p:cNvSpPr txBox="1">
              <a:spLocks noChangeArrowheads="1"/>
            </p:cNvSpPr>
            <p:nvPr/>
          </p:nvSpPr>
          <p:spPr bwMode="auto">
            <a:xfrm>
              <a:off x="2607713" y="3472954"/>
              <a:ext cx="255942" cy="276999"/>
            </a:xfrm>
            <a:prstGeom prst="rect">
              <a:avLst/>
            </a:prstGeom>
            <a:noFill/>
            <a:ln w="9525">
              <a:noFill/>
              <a:miter lim="800000"/>
              <a:headEnd/>
              <a:tailEnd/>
            </a:ln>
            <a:effectLst/>
          </p:spPr>
          <p:txBody>
            <a:bodyPr wrap="none" lIns="0" tIns="0" rIns="0" bIns="0">
              <a:spAutoFit/>
            </a:bodyPr>
            <a:lstStyle/>
            <a:p>
              <a:pPr algn="ctr"/>
              <a:r>
                <a:rPr lang="en-US" sz="1984">
                  <a:latin typeface="+mj-lt"/>
                </a:rPr>
                <a:t>12</a:t>
              </a:r>
            </a:p>
          </p:txBody>
        </p:sp>
        <p:sp>
          <p:nvSpPr>
            <p:cNvPr id="75" name="Line 10"/>
            <p:cNvSpPr>
              <a:spLocks noChangeShapeType="1"/>
            </p:cNvSpPr>
            <p:nvPr/>
          </p:nvSpPr>
          <p:spPr bwMode="auto">
            <a:xfrm>
              <a:off x="2116559" y="3055441"/>
              <a:ext cx="381000" cy="355600"/>
            </a:xfrm>
            <a:prstGeom prst="line">
              <a:avLst/>
            </a:prstGeom>
            <a:noFill/>
            <a:ln w="9525">
              <a:solidFill>
                <a:schemeClr val="tx1"/>
              </a:solidFill>
              <a:round/>
              <a:headEnd/>
              <a:tailEnd/>
            </a:ln>
            <a:effectLst/>
          </p:spPr>
          <p:txBody>
            <a:bodyPr/>
            <a:lstStyle/>
            <a:p>
              <a:endParaRPr lang="fr-FR" sz="1984">
                <a:latin typeface="+mj-lt"/>
              </a:endParaRPr>
            </a:p>
          </p:txBody>
        </p:sp>
        <p:grpSp>
          <p:nvGrpSpPr>
            <p:cNvPr id="76" name="Group 11"/>
            <p:cNvGrpSpPr>
              <a:grpSpLocks/>
            </p:cNvGrpSpPr>
            <p:nvPr/>
          </p:nvGrpSpPr>
          <p:grpSpPr bwMode="auto">
            <a:xfrm>
              <a:off x="806872" y="3326904"/>
              <a:ext cx="585787" cy="585787"/>
              <a:chOff x="3665" y="2898"/>
              <a:chExt cx="369" cy="369"/>
            </a:xfrm>
          </p:grpSpPr>
          <p:sp>
            <p:nvSpPr>
              <p:cNvPr id="128" name="Oval 1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30" name="Text Box 13"/>
              <p:cNvSpPr txBox="1">
                <a:spLocks noChangeArrowheads="1"/>
              </p:cNvSpPr>
              <p:nvPr/>
            </p:nvSpPr>
            <p:spPr bwMode="auto">
              <a:xfrm>
                <a:off x="3808" y="2998"/>
                <a:ext cx="81" cy="174"/>
              </a:xfrm>
              <a:prstGeom prst="rect">
                <a:avLst/>
              </a:prstGeom>
              <a:noFill/>
              <a:ln w="9525">
                <a:noFill/>
                <a:miter lim="800000"/>
                <a:headEnd/>
                <a:tailEnd/>
              </a:ln>
              <a:effectLst/>
            </p:spPr>
            <p:txBody>
              <a:bodyPr wrap="none" lIns="0" tIns="0" rIns="0" bIns="0">
                <a:spAutoFit/>
              </a:bodyPr>
              <a:lstStyle/>
              <a:p>
                <a:pPr algn="ctr"/>
                <a:r>
                  <a:rPr lang="en-US" sz="1984">
                    <a:latin typeface="+mj-lt"/>
                  </a:rPr>
                  <a:t>4</a:t>
                </a:r>
              </a:p>
            </p:txBody>
          </p:sp>
        </p:grpSp>
        <p:sp>
          <p:nvSpPr>
            <p:cNvPr id="77" name="Line 14"/>
            <p:cNvSpPr>
              <a:spLocks noChangeShapeType="1"/>
            </p:cNvSpPr>
            <p:nvPr/>
          </p:nvSpPr>
          <p:spPr bwMode="auto">
            <a:xfrm rot="16200000">
              <a:off x="1316459" y="3042741"/>
              <a:ext cx="381000" cy="355600"/>
            </a:xfrm>
            <a:prstGeom prst="line">
              <a:avLst/>
            </a:prstGeom>
            <a:noFill/>
            <a:ln w="9525">
              <a:solidFill>
                <a:schemeClr val="tx1"/>
              </a:solidFill>
              <a:round/>
              <a:headEnd/>
              <a:tailEnd/>
            </a:ln>
            <a:effectLst/>
          </p:spPr>
          <p:txBody>
            <a:bodyPr/>
            <a:lstStyle/>
            <a:p>
              <a:endParaRPr lang="fr-FR" sz="1984">
                <a:latin typeface="+mj-lt"/>
              </a:endParaRPr>
            </a:p>
          </p:txBody>
        </p:sp>
        <p:grpSp>
          <p:nvGrpSpPr>
            <p:cNvPr id="78" name="Group 15"/>
            <p:cNvGrpSpPr>
              <a:grpSpLocks/>
            </p:cNvGrpSpPr>
            <p:nvPr/>
          </p:nvGrpSpPr>
          <p:grpSpPr bwMode="auto">
            <a:xfrm>
              <a:off x="1200572" y="4406404"/>
              <a:ext cx="585787" cy="585787"/>
              <a:chOff x="3665" y="2898"/>
              <a:chExt cx="369" cy="369"/>
            </a:xfrm>
          </p:grpSpPr>
          <p:sp>
            <p:nvSpPr>
              <p:cNvPr id="124" name="Oval 16"/>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26" name="Text Box 17"/>
              <p:cNvSpPr txBox="1">
                <a:spLocks noChangeArrowheads="1"/>
              </p:cNvSpPr>
              <p:nvPr/>
            </p:nvSpPr>
            <p:spPr bwMode="auto">
              <a:xfrm>
                <a:off x="3808" y="2998"/>
                <a:ext cx="81" cy="174"/>
              </a:xfrm>
              <a:prstGeom prst="rect">
                <a:avLst/>
              </a:prstGeom>
              <a:noFill/>
              <a:ln w="9525">
                <a:noFill/>
                <a:miter lim="800000"/>
                <a:headEnd/>
                <a:tailEnd/>
              </a:ln>
              <a:effectLst/>
            </p:spPr>
            <p:txBody>
              <a:bodyPr wrap="none" lIns="0" tIns="0" rIns="0" bIns="0">
                <a:spAutoFit/>
              </a:bodyPr>
              <a:lstStyle/>
              <a:p>
                <a:pPr algn="ctr"/>
                <a:r>
                  <a:rPr lang="en-US" sz="1984">
                    <a:latin typeface="+mj-lt"/>
                  </a:rPr>
                  <a:t>8</a:t>
                </a:r>
              </a:p>
            </p:txBody>
          </p:sp>
        </p:grpSp>
        <p:sp>
          <p:nvSpPr>
            <p:cNvPr id="79" name="Line 18"/>
            <p:cNvSpPr>
              <a:spLocks noChangeShapeType="1"/>
            </p:cNvSpPr>
            <p:nvPr/>
          </p:nvSpPr>
          <p:spPr bwMode="auto">
            <a:xfrm>
              <a:off x="1202159" y="3893641"/>
              <a:ext cx="228600" cy="508000"/>
            </a:xfrm>
            <a:prstGeom prst="line">
              <a:avLst/>
            </a:prstGeom>
            <a:noFill/>
            <a:ln w="9525">
              <a:solidFill>
                <a:schemeClr val="tx1"/>
              </a:solidFill>
              <a:round/>
              <a:headEnd/>
              <a:tailEnd/>
            </a:ln>
            <a:effectLst/>
          </p:spPr>
          <p:txBody>
            <a:bodyPr/>
            <a:lstStyle/>
            <a:p>
              <a:endParaRPr lang="fr-FR" sz="1984">
                <a:latin typeface="+mj-lt"/>
              </a:endParaRPr>
            </a:p>
          </p:txBody>
        </p:sp>
        <p:grpSp>
          <p:nvGrpSpPr>
            <p:cNvPr id="80" name="Group 19"/>
            <p:cNvGrpSpPr>
              <a:grpSpLocks/>
            </p:cNvGrpSpPr>
            <p:nvPr/>
          </p:nvGrpSpPr>
          <p:grpSpPr bwMode="auto">
            <a:xfrm>
              <a:off x="2838872" y="4393704"/>
              <a:ext cx="585787" cy="585787"/>
              <a:chOff x="3665" y="2898"/>
              <a:chExt cx="369" cy="369"/>
            </a:xfrm>
          </p:grpSpPr>
          <p:sp>
            <p:nvSpPr>
              <p:cNvPr id="122" name="Oval 20"/>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23" name="Text Box 21"/>
              <p:cNvSpPr txBox="1">
                <a:spLocks noChangeArrowheads="1"/>
              </p:cNvSpPr>
              <p:nvPr/>
            </p:nvSpPr>
            <p:spPr bwMode="auto">
              <a:xfrm>
                <a:off x="3767" y="2998"/>
                <a:ext cx="161" cy="174"/>
              </a:xfrm>
              <a:prstGeom prst="rect">
                <a:avLst/>
              </a:prstGeom>
              <a:noFill/>
              <a:ln w="9525">
                <a:noFill/>
                <a:miter lim="800000"/>
                <a:headEnd/>
                <a:tailEnd/>
              </a:ln>
              <a:effectLst/>
            </p:spPr>
            <p:txBody>
              <a:bodyPr wrap="none" lIns="0" tIns="0" rIns="0" bIns="0">
                <a:spAutoFit/>
              </a:bodyPr>
              <a:lstStyle/>
              <a:p>
                <a:pPr algn="ctr"/>
                <a:r>
                  <a:rPr lang="en-US" sz="1984">
                    <a:latin typeface="+mj-lt"/>
                  </a:rPr>
                  <a:t>16</a:t>
                </a:r>
              </a:p>
            </p:txBody>
          </p:sp>
        </p:grpSp>
        <p:sp>
          <p:nvSpPr>
            <p:cNvPr id="81" name="Line 22"/>
            <p:cNvSpPr>
              <a:spLocks noChangeShapeType="1"/>
            </p:cNvSpPr>
            <p:nvPr/>
          </p:nvSpPr>
          <p:spPr bwMode="auto">
            <a:xfrm>
              <a:off x="2865859" y="3880941"/>
              <a:ext cx="228600" cy="508000"/>
            </a:xfrm>
            <a:prstGeom prst="line">
              <a:avLst/>
            </a:prstGeom>
            <a:noFill/>
            <a:ln w="9525">
              <a:solidFill>
                <a:schemeClr val="tx1"/>
              </a:solidFill>
              <a:round/>
              <a:headEnd/>
              <a:tailEnd/>
            </a:ln>
            <a:effectLst/>
          </p:spPr>
          <p:txBody>
            <a:bodyPr/>
            <a:lstStyle/>
            <a:p>
              <a:endParaRPr lang="fr-FR" sz="1984">
                <a:latin typeface="+mj-lt"/>
              </a:endParaRPr>
            </a:p>
          </p:txBody>
        </p:sp>
        <p:grpSp>
          <p:nvGrpSpPr>
            <p:cNvPr id="83" name="Group 23"/>
            <p:cNvGrpSpPr>
              <a:grpSpLocks/>
            </p:cNvGrpSpPr>
            <p:nvPr/>
          </p:nvGrpSpPr>
          <p:grpSpPr bwMode="auto">
            <a:xfrm>
              <a:off x="400472" y="4419104"/>
              <a:ext cx="585787" cy="585787"/>
              <a:chOff x="3665" y="2898"/>
              <a:chExt cx="369" cy="369"/>
            </a:xfrm>
          </p:grpSpPr>
          <p:sp>
            <p:nvSpPr>
              <p:cNvPr id="105" name="Oval 2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06" name="Text Box 25"/>
              <p:cNvSpPr txBox="1">
                <a:spLocks noChangeArrowheads="1"/>
              </p:cNvSpPr>
              <p:nvPr/>
            </p:nvSpPr>
            <p:spPr bwMode="auto">
              <a:xfrm>
                <a:off x="3808" y="2998"/>
                <a:ext cx="81" cy="174"/>
              </a:xfrm>
              <a:prstGeom prst="rect">
                <a:avLst/>
              </a:prstGeom>
              <a:noFill/>
              <a:ln w="9525">
                <a:noFill/>
                <a:miter lim="800000"/>
                <a:headEnd/>
                <a:tailEnd/>
              </a:ln>
              <a:effectLst/>
            </p:spPr>
            <p:txBody>
              <a:bodyPr wrap="none" lIns="0" tIns="0" rIns="0" bIns="0">
                <a:spAutoFit/>
              </a:bodyPr>
              <a:lstStyle/>
              <a:p>
                <a:pPr algn="ctr"/>
                <a:r>
                  <a:rPr lang="en-US" sz="1984">
                    <a:latin typeface="+mj-lt"/>
                  </a:rPr>
                  <a:t>2</a:t>
                </a:r>
              </a:p>
            </p:txBody>
          </p:sp>
        </p:grpSp>
        <p:sp>
          <p:nvSpPr>
            <p:cNvPr id="85" name="Line 26"/>
            <p:cNvSpPr>
              <a:spLocks noChangeShapeType="1"/>
            </p:cNvSpPr>
            <p:nvPr/>
          </p:nvSpPr>
          <p:spPr bwMode="auto">
            <a:xfrm flipH="1">
              <a:off x="757659" y="3906341"/>
              <a:ext cx="228600" cy="508000"/>
            </a:xfrm>
            <a:prstGeom prst="line">
              <a:avLst/>
            </a:prstGeom>
            <a:noFill/>
            <a:ln w="9525">
              <a:solidFill>
                <a:schemeClr val="tx1"/>
              </a:solidFill>
              <a:round/>
              <a:headEnd/>
              <a:tailEnd/>
            </a:ln>
            <a:effectLst/>
          </p:spPr>
          <p:txBody>
            <a:bodyPr/>
            <a:lstStyle/>
            <a:p>
              <a:endParaRPr lang="fr-FR" sz="1984">
                <a:latin typeface="+mj-lt"/>
              </a:endParaRPr>
            </a:p>
          </p:txBody>
        </p:sp>
        <p:grpSp>
          <p:nvGrpSpPr>
            <p:cNvPr id="87" name="Group 27"/>
            <p:cNvGrpSpPr>
              <a:grpSpLocks/>
            </p:cNvGrpSpPr>
            <p:nvPr/>
          </p:nvGrpSpPr>
          <p:grpSpPr bwMode="auto">
            <a:xfrm>
              <a:off x="819572" y="5498604"/>
              <a:ext cx="585787" cy="585787"/>
              <a:chOff x="3665" y="2898"/>
              <a:chExt cx="369" cy="369"/>
            </a:xfrm>
          </p:grpSpPr>
          <p:sp>
            <p:nvSpPr>
              <p:cNvPr id="103" name="Oval 2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04" name="Text Box 29"/>
              <p:cNvSpPr txBox="1">
                <a:spLocks noChangeArrowheads="1"/>
              </p:cNvSpPr>
              <p:nvPr/>
            </p:nvSpPr>
            <p:spPr bwMode="auto">
              <a:xfrm>
                <a:off x="3808" y="2998"/>
                <a:ext cx="81" cy="174"/>
              </a:xfrm>
              <a:prstGeom prst="rect">
                <a:avLst/>
              </a:prstGeom>
              <a:noFill/>
              <a:ln w="9525">
                <a:noFill/>
                <a:miter lim="800000"/>
                <a:headEnd/>
                <a:tailEnd/>
              </a:ln>
              <a:effectLst/>
            </p:spPr>
            <p:txBody>
              <a:bodyPr wrap="none" lIns="0" tIns="0" rIns="0" bIns="0">
                <a:spAutoFit/>
              </a:bodyPr>
              <a:lstStyle/>
              <a:p>
                <a:pPr algn="ctr"/>
                <a:r>
                  <a:rPr lang="en-US" sz="1984">
                    <a:latin typeface="+mj-lt"/>
                  </a:rPr>
                  <a:t>6</a:t>
                </a:r>
              </a:p>
            </p:txBody>
          </p:sp>
        </p:grpSp>
        <p:sp>
          <p:nvSpPr>
            <p:cNvPr id="89" name="Line 30"/>
            <p:cNvSpPr>
              <a:spLocks noChangeShapeType="1"/>
            </p:cNvSpPr>
            <p:nvPr/>
          </p:nvSpPr>
          <p:spPr bwMode="auto">
            <a:xfrm flipH="1">
              <a:off x="1176759" y="4985841"/>
              <a:ext cx="228600" cy="508000"/>
            </a:xfrm>
            <a:prstGeom prst="line">
              <a:avLst/>
            </a:prstGeom>
            <a:noFill/>
            <a:ln w="9525">
              <a:solidFill>
                <a:schemeClr val="tx1"/>
              </a:solidFill>
              <a:round/>
              <a:headEnd/>
              <a:tailEnd/>
            </a:ln>
            <a:effectLst/>
          </p:spPr>
          <p:txBody>
            <a:bodyPr/>
            <a:lstStyle/>
            <a:p>
              <a:endParaRPr lang="fr-FR" sz="1984">
                <a:latin typeface="+mj-lt"/>
              </a:endParaRPr>
            </a:p>
          </p:txBody>
        </p:sp>
        <p:grpSp>
          <p:nvGrpSpPr>
            <p:cNvPr id="91" name="Group 31"/>
            <p:cNvGrpSpPr>
              <a:grpSpLocks/>
            </p:cNvGrpSpPr>
            <p:nvPr/>
          </p:nvGrpSpPr>
          <p:grpSpPr bwMode="auto">
            <a:xfrm>
              <a:off x="2381672" y="5460504"/>
              <a:ext cx="585787" cy="585787"/>
              <a:chOff x="3665" y="2898"/>
              <a:chExt cx="369" cy="369"/>
            </a:xfrm>
          </p:grpSpPr>
          <p:sp>
            <p:nvSpPr>
              <p:cNvPr id="101" name="Oval 3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02" name="Text Box 33"/>
              <p:cNvSpPr txBox="1">
                <a:spLocks noChangeArrowheads="1"/>
              </p:cNvSpPr>
              <p:nvPr/>
            </p:nvSpPr>
            <p:spPr bwMode="auto">
              <a:xfrm>
                <a:off x="3767" y="2998"/>
                <a:ext cx="161" cy="174"/>
              </a:xfrm>
              <a:prstGeom prst="rect">
                <a:avLst/>
              </a:prstGeom>
              <a:noFill/>
              <a:ln w="9525">
                <a:noFill/>
                <a:miter lim="800000"/>
                <a:headEnd/>
                <a:tailEnd/>
              </a:ln>
              <a:effectLst/>
            </p:spPr>
            <p:txBody>
              <a:bodyPr wrap="none" lIns="0" tIns="0" rIns="0" bIns="0">
                <a:spAutoFit/>
              </a:bodyPr>
              <a:lstStyle/>
              <a:p>
                <a:pPr algn="ctr"/>
                <a:r>
                  <a:rPr lang="en-US" sz="1984">
                    <a:latin typeface="+mj-lt"/>
                  </a:rPr>
                  <a:t>14</a:t>
                </a:r>
              </a:p>
            </p:txBody>
          </p:sp>
        </p:grpSp>
        <p:sp>
          <p:nvSpPr>
            <p:cNvPr id="92" name="Line 34"/>
            <p:cNvSpPr>
              <a:spLocks noChangeShapeType="1"/>
            </p:cNvSpPr>
            <p:nvPr/>
          </p:nvSpPr>
          <p:spPr bwMode="auto">
            <a:xfrm flipH="1">
              <a:off x="2738859" y="4947741"/>
              <a:ext cx="228600" cy="508000"/>
            </a:xfrm>
            <a:prstGeom prst="line">
              <a:avLst/>
            </a:prstGeom>
            <a:noFill/>
            <a:ln w="9525">
              <a:solidFill>
                <a:schemeClr val="tx1"/>
              </a:solidFill>
              <a:round/>
              <a:headEnd/>
              <a:tailEnd/>
            </a:ln>
            <a:effectLst/>
          </p:spPr>
          <p:txBody>
            <a:bodyPr/>
            <a:lstStyle/>
            <a:p>
              <a:endParaRPr lang="fr-FR" sz="1984">
                <a:latin typeface="+mj-lt"/>
              </a:endParaRPr>
            </a:p>
          </p:txBody>
        </p:sp>
        <p:sp>
          <p:nvSpPr>
            <p:cNvPr id="93" name="Text Box 35"/>
            <p:cNvSpPr txBox="1">
              <a:spLocks noChangeArrowheads="1"/>
            </p:cNvSpPr>
            <p:nvPr/>
          </p:nvSpPr>
          <p:spPr bwMode="auto">
            <a:xfrm>
              <a:off x="1403648" y="5805264"/>
              <a:ext cx="238783" cy="237619"/>
            </a:xfrm>
            <a:prstGeom prst="rect">
              <a:avLst/>
            </a:prstGeom>
            <a:noFill/>
            <a:ln w="9525">
              <a:noFill/>
              <a:miter lim="800000"/>
              <a:headEnd/>
              <a:tailEnd/>
            </a:ln>
            <a:effectLst/>
          </p:spPr>
          <p:txBody>
            <a:bodyPr wrap="none">
              <a:spAutoFit/>
            </a:bodyPr>
            <a:lstStyle/>
            <a:p>
              <a:r>
                <a:rPr lang="fr-CA" sz="1102" dirty="0">
                  <a:latin typeface="+mj-lt"/>
                </a:rPr>
                <a:t>0</a:t>
              </a:r>
              <a:endParaRPr lang="fr-FR" sz="1102" dirty="0">
                <a:latin typeface="+mj-lt"/>
              </a:endParaRPr>
            </a:p>
          </p:txBody>
        </p:sp>
        <p:sp>
          <p:nvSpPr>
            <p:cNvPr id="94" name="Text Box 36"/>
            <p:cNvSpPr txBox="1">
              <a:spLocks noChangeArrowheads="1"/>
            </p:cNvSpPr>
            <p:nvPr/>
          </p:nvSpPr>
          <p:spPr bwMode="auto">
            <a:xfrm>
              <a:off x="2913484" y="5666879"/>
              <a:ext cx="238783" cy="237619"/>
            </a:xfrm>
            <a:prstGeom prst="rect">
              <a:avLst/>
            </a:prstGeom>
            <a:noFill/>
            <a:ln w="9525">
              <a:noFill/>
              <a:miter lim="800000"/>
              <a:headEnd/>
              <a:tailEnd/>
            </a:ln>
            <a:effectLst/>
          </p:spPr>
          <p:txBody>
            <a:bodyPr wrap="none">
              <a:spAutoFit/>
            </a:bodyPr>
            <a:lstStyle/>
            <a:p>
              <a:r>
                <a:rPr lang="fr-CA" sz="1102" dirty="0">
                  <a:latin typeface="+mj-lt"/>
                </a:rPr>
                <a:t>0</a:t>
              </a:r>
              <a:endParaRPr lang="fr-FR" sz="1102" dirty="0">
                <a:latin typeface="+mj-lt"/>
              </a:endParaRPr>
            </a:p>
          </p:txBody>
        </p:sp>
        <p:sp>
          <p:nvSpPr>
            <p:cNvPr id="95" name="Text Box 37"/>
            <p:cNvSpPr txBox="1">
              <a:spLocks noChangeArrowheads="1"/>
            </p:cNvSpPr>
            <p:nvPr/>
          </p:nvSpPr>
          <p:spPr bwMode="auto">
            <a:xfrm>
              <a:off x="3370684" y="4523879"/>
              <a:ext cx="238783" cy="237619"/>
            </a:xfrm>
            <a:prstGeom prst="rect">
              <a:avLst/>
            </a:prstGeom>
            <a:noFill/>
            <a:ln w="9525">
              <a:noFill/>
              <a:miter lim="800000"/>
              <a:headEnd/>
              <a:tailEnd/>
            </a:ln>
            <a:effectLst/>
          </p:spPr>
          <p:txBody>
            <a:bodyPr wrap="none">
              <a:spAutoFit/>
            </a:bodyPr>
            <a:lstStyle/>
            <a:p>
              <a:r>
                <a:rPr lang="fr-CA" sz="1102">
                  <a:latin typeface="+mj-lt"/>
                </a:rPr>
                <a:t>1</a:t>
              </a:r>
              <a:endParaRPr lang="fr-FR" sz="1102">
                <a:latin typeface="+mj-lt"/>
              </a:endParaRPr>
            </a:p>
          </p:txBody>
        </p:sp>
        <p:sp>
          <p:nvSpPr>
            <p:cNvPr id="96" name="Text Box 38"/>
            <p:cNvSpPr txBox="1">
              <a:spLocks noChangeArrowheads="1"/>
            </p:cNvSpPr>
            <p:nvPr/>
          </p:nvSpPr>
          <p:spPr bwMode="auto">
            <a:xfrm>
              <a:off x="2989684" y="3457079"/>
              <a:ext cx="280954" cy="237619"/>
            </a:xfrm>
            <a:prstGeom prst="rect">
              <a:avLst/>
            </a:prstGeom>
            <a:noFill/>
            <a:ln w="9525">
              <a:noFill/>
              <a:miter lim="800000"/>
              <a:headEnd/>
              <a:tailEnd/>
            </a:ln>
            <a:effectLst/>
          </p:spPr>
          <p:txBody>
            <a:bodyPr wrap="none">
              <a:spAutoFit/>
            </a:bodyPr>
            <a:lstStyle/>
            <a:p>
              <a:r>
                <a:rPr lang="fr-CA" sz="1102" dirty="0">
                  <a:latin typeface="+mj-lt"/>
                </a:rPr>
                <a:t>-2</a:t>
              </a:r>
              <a:endParaRPr lang="fr-FR" sz="1102" dirty="0">
                <a:latin typeface="+mj-lt"/>
              </a:endParaRPr>
            </a:p>
          </p:txBody>
        </p:sp>
        <p:sp>
          <p:nvSpPr>
            <p:cNvPr id="97" name="Text Box 39"/>
            <p:cNvSpPr txBox="1">
              <a:spLocks noChangeArrowheads="1"/>
            </p:cNvSpPr>
            <p:nvPr/>
          </p:nvSpPr>
          <p:spPr bwMode="auto">
            <a:xfrm>
              <a:off x="1745084" y="4600079"/>
              <a:ext cx="238783" cy="237619"/>
            </a:xfrm>
            <a:prstGeom prst="rect">
              <a:avLst/>
            </a:prstGeom>
            <a:noFill/>
            <a:ln w="9525">
              <a:noFill/>
              <a:miter lim="800000"/>
              <a:headEnd/>
              <a:tailEnd/>
            </a:ln>
            <a:effectLst/>
          </p:spPr>
          <p:txBody>
            <a:bodyPr wrap="none">
              <a:spAutoFit/>
            </a:bodyPr>
            <a:lstStyle/>
            <a:p>
              <a:r>
                <a:rPr lang="fr-CA" sz="1102" dirty="0">
                  <a:latin typeface="+mj-lt"/>
                </a:rPr>
                <a:t>1</a:t>
              </a:r>
              <a:endParaRPr lang="fr-FR" sz="1102" dirty="0">
                <a:latin typeface="+mj-lt"/>
              </a:endParaRPr>
            </a:p>
          </p:txBody>
        </p:sp>
        <p:sp>
          <p:nvSpPr>
            <p:cNvPr id="98" name="Text Box 40"/>
            <p:cNvSpPr txBox="1">
              <a:spLocks noChangeArrowheads="1"/>
            </p:cNvSpPr>
            <p:nvPr/>
          </p:nvSpPr>
          <p:spPr bwMode="auto">
            <a:xfrm>
              <a:off x="144884" y="4549279"/>
              <a:ext cx="238783" cy="237619"/>
            </a:xfrm>
            <a:prstGeom prst="rect">
              <a:avLst/>
            </a:prstGeom>
            <a:noFill/>
            <a:ln w="9525">
              <a:noFill/>
              <a:miter lim="800000"/>
              <a:headEnd/>
              <a:tailEnd/>
            </a:ln>
            <a:effectLst/>
          </p:spPr>
          <p:txBody>
            <a:bodyPr wrap="none">
              <a:spAutoFit/>
            </a:bodyPr>
            <a:lstStyle/>
            <a:p>
              <a:r>
                <a:rPr lang="fr-CA" sz="1102" dirty="0">
                  <a:latin typeface="+mj-lt"/>
                </a:rPr>
                <a:t>0</a:t>
              </a:r>
              <a:endParaRPr lang="fr-FR" sz="1102" dirty="0">
                <a:latin typeface="+mj-lt"/>
              </a:endParaRPr>
            </a:p>
          </p:txBody>
        </p:sp>
        <p:sp>
          <p:nvSpPr>
            <p:cNvPr id="99" name="Text Box 41"/>
            <p:cNvSpPr txBox="1">
              <a:spLocks noChangeArrowheads="1"/>
            </p:cNvSpPr>
            <p:nvPr/>
          </p:nvSpPr>
          <p:spPr bwMode="auto">
            <a:xfrm>
              <a:off x="1338684" y="3482479"/>
              <a:ext cx="280954" cy="237619"/>
            </a:xfrm>
            <a:prstGeom prst="rect">
              <a:avLst/>
            </a:prstGeom>
            <a:noFill/>
            <a:ln w="9525">
              <a:noFill/>
              <a:miter lim="800000"/>
              <a:headEnd/>
              <a:tailEnd/>
            </a:ln>
            <a:effectLst/>
          </p:spPr>
          <p:txBody>
            <a:bodyPr wrap="none">
              <a:spAutoFit/>
            </a:bodyPr>
            <a:lstStyle/>
            <a:p>
              <a:r>
                <a:rPr lang="fr-CA" sz="1102">
                  <a:latin typeface="+mj-lt"/>
                </a:rPr>
                <a:t>-1</a:t>
              </a:r>
              <a:endParaRPr lang="fr-FR" sz="1102">
                <a:latin typeface="+mj-lt"/>
              </a:endParaRPr>
            </a:p>
          </p:txBody>
        </p:sp>
        <p:sp>
          <p:nvSpPr>
            <p:cNvPr id="100" name="Text Box 42"/>
            <p:cNvSpPr txBox="1">
              <a:spLocks noChangeArrowheads="1"/>
            </p:cNvSpPr>
            <p:nvPr/>
          </p:nvSpPr>
          <p:spPr bwMode="auto">
            <a:xfrm>
              <a:off x="2151484" y="2695079"/>
              <a:ext cx="238783" cy="237619"/>
            </a:xfrm>
            <a:prstGeom prst="rect">
              <a:avLst/>
            </a:prstGeom>
            <a:noFill/>
            <a:ln w="9525">
              <a:noFill/>
              <a:miter lim="800000"/>
              <a:headEnd/>
              <a:tailEnd/>
            </a:ln>
            <a:effectLst/>
          </p:spPr>
          <p:txBody>
            <a:bodyPr wrap="none">
              <a:spAutoFit/>
            </a:bodyPr>
            <a:lstStyle/>
            <a:p>
              <a:r>
                <a:rPr lang="fr-CA" sz="1102" dirty="0">
                  <a:latin typeface="+mj-lt"/>
                </a:rPr>
                <a:t>0</a:t>
              </a:r>
              <a:endParaRPr lang="fr-FR" sz="1102" dirty="0">
                <a:latin typeface="+mj-lt"/>
              </a:endParaRPr>
            </a:p>
          </p:txBody>
        </p:sp>
      </p:grpSp>
      <p:sp>
        <p:nvSpPr>
          <p:cNvPr id="154" name="Line 46"/>
          <p:cNvSpPr>
            <a:spLocks noChangeShapeType="1"/>
          </p:cNvSpPr>
          <p:nvPr/>
        </p:nvSpPr>
        <p:spPr bwMode="auto">
          <a:xfrm flipH="1">
            <a:off x="3733719" y="3713558"/>
            <a:ext cx="755968" cy="279988"/>
          </a:xfrm>
          <a:prstGeom prst="line">
            <a:avLst/>
          </a:prstGeom>
          <a:noFill/>
          <a:ln w="76200">
            <a:solidFill>
              <a:schemeClr val="tx1"/>
            </a:solidFill>
            <a:round/>
            <a:headEnd/>
            <a:tailEnd type="triangle" w="med" len="med"/>
          </a:ln>
          <a:effectLst/>
        </p:spPr>
        <p:txBody>
          <a:bodyPr/>
          <a:lstStyle/>
          <a:p>
            <a:endParaRPr lang="fr-FR" sz="1984">
              <a:latin typeface="+mj-lt"/>
            </a:endParaRPr>
          </a:p>
        </p:txBody>
      </p:sp>
      <p:sp>
        <p:nvSpPr>
          <p:cNvPr id="155" name="Text Box 35"/>
          <p:cNvSpPr txBox="1">
            <a:spLocks noChangeArrowheads="1"/>
          </p:cNvSpPr>
          <p:nvPr/>
        </p:nvSpPr>
        <p:spPr bwMode="auto">
          <a:xfrm>
            <a:off x="4325932" y="4097339"/>
            <a:ext cx="1587510" cy="906658"/>
          </a:xfrm>
          <a:prstGeom prst="rect">
            <a:avLst/>
          </a:prstGeom>
          <a:noFill/>
          <a:ln w="9525">
            <a:noFill/>
            <a:miter lim="800000"/>
            <a:headEnd/>
            <a:tailEnd/>
          </a:ln>
          <a:effectLst/>
        </p:spPr>
        <p:txBody>
          <a:bodyPr wrap="square">
            <a:spAutoFit/>
          </a:bodyPr>
          <a:lstStyle/>
          <a:p>
            <a:pPr algn="ctr"/>
            <a:r>
              <a:rPr lang="fr-CA" sz="2646" i="1" dirty="0">
                <a:solidFill>
                  <a:srgbClr val="0070C0"/>
                </a:solidFill>
                <a:latin typeface="+mj-lt"/>
                <a:cs typeface="Times New Roman" pitchFamily="18" charset="0"/>
              </a:rPr>
              <a:t>Rotation double</a:t>
            </a:r>
            <a:endParaRPr lang="fr-FR" sz="2646" i="1" dirty="0">
              <a:solidFill>
                <a:srgbClr val="0070C0"/>
              </a:solidFill>
              <a:latin typeface="+mj-lt"/>
              <a:cs typeface="Times New Roman" pitchFamily="18" charset="0"/>
            </a:endParaRPr>
          </a:p>
        </p:txBody>
      </p:sp>
      <p:grpSp>
        <p:nvGrpSpPr>
          <p:cNvPr id="156" name="Groupe 46"/>
          <p:cNvGrpSpPr/>
          <p:nvPr/>
        </p:nvGrpSpPr>
        <p:grpSpPr>
          <a:xfrm>
            <a:off x="6000725" y="3056135"/>
            <a:ext cx="3668895" cy="3879583"/>
            <a:chOff x="4932040" y="2484438"/>
            <a:chExt cx="3328355" cy="3519487"/>
          </a:xfrm>
        </p:grpSpPr>
        <p:grpSp>
          <p:nvGrpSpPr>
            <p:cNvPr id="157" name="Group 4"/>
            <p:cNvGrpSpPr>
              <a:grpSpLocks/>
            </p:cNvGrpSpPr>
            <p:nvPr/>
          </p:nvGrpSpPr>
          <p:grpSpPr bwMode="auto">
            <a:xfrm>
              <a:off x="6372200" y="2484438"/>
              <a:ext cx="585787" cy="585787"/>
              <a:chOff x="3665" y="2898"/>
              <a:chExt cx="369" cy="369"/>
            </a:xfrm>
          </p:grpSpPr>
          <p:sp>
            <p:nvSpPr>
              <p:cNvPr id="194" name="Oval 5"/>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95" name="Text Box 6"/>
              <p:cNvSpPr txBox="1">
                <a:spLocks noChangeArrowheads="1"/>
              </p:cNvSpPr>
              <p:nvPr/>
            </p:nvSpPr>
            <p:spPr bwMode="auto">
              <a:xfrm>
                <a:off x="3767" y="2998"/>
                <a:ext cx="161" cy="174"/>
              </a:xfrm>
              <a:prstGeom prst="rect">
                <a:avLst/>
              </a:prstGeom>
              <a:noFill/>
              <a:ln w="9525">
                <a:noFill/>
                <a:miter lim="800000"/>
                <a:headEnd/>
                <a:tailEnd/>
              </a:ln>
              <a:effectLst/>
            </p:spPr>
            <p:txBody>
              <a:bodyPr wrap="none" lIns="0" tIns="0" rIns="0" bIns="0">
                <a:spAutoFit/>
              </a:bodyPr>
              <a:lstStyle/>
              <a:p>
                <a:pPr algn="ctr"/>
                <a:r>
                  <a:rPr lang="fr-CA" sz="1984">
                    <a:latin typeface="+mj-lt"/>
                  </a:rPr>
                  <a:t>10</a:t>
                </a:r>
                <a:endParaRPr lang="en-US" sz="1984">
                  <a:latin typeface="+mj-lt"/>
                </a:endParaRPr>
              </a:p>
            </p:txBody>
          </p:sp>
        </p:grpSp>
        <p:grpSp>
          <p:nvGrpSpPr>
            <p:cNvPr id="158" name="Group 7"/>
            <p:cNvGrpSpPr>
              <a:grpSpLocks/>
            </p:cNvGrpSpPr>
            <p:nvPr/>
          </p:nvGrpSpPr>
          <p:grpSpPr bwMode="auto">
            <a:xfrm>
              <a:off x="7197700" y="3233738"/>
              <a:ext cx="585787" cy="585787"/>
              <a:chOff x="3665" y="2898"/>
              <a:chExt cx="369" cy="369"/>
            </a:xfrm>
          </p:grpSpPr>
          <p:sp>
            <p:nvSpPr>
              <p:cNvPr id="192" name="Oval 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93" name="Text Box 9"/>
              <p:cNvSpPr txBox="1">
                <a:spLocks noChangeArrowheads="1"/>
              </p:cNvSpPr>
              <p:nvPr/>
            </p:nvSpPr>
            <p:spPr bwMode="auto">
              <a:xfrm>
                <a:off x="3767" y="2998"/>
                <a:ext cx="161" cy="174"/>
              </a:xfrm>
              <a:prstGeom prst="rect">
                <a:avLst/>
              </a:prstGeom>
              <a:noFill/>
              <a:ln w="9525">
                <a:noFill/>
                <a:miter lim="800000"/>
                <a:headEnd/>
                <a:tailEnd/>
              </a:ln>
              <a:effectLst/>
            </p:spPr>
            <p:txBody>
              <a:bodyPr wrap="none" lIns="0" tIns="0" rIns="0" bIns="0">
                <a:spAutoFit/>
              </a:bodyPr>
              <a:lstStyle/>
              <a:p>
                <a:pPr algn="ctr"/>
                <a:r>
                  <a:rPr lang="en-US" sz="1984">
                    <a:latin typeface="+mj-lt"/>
                  </a:rPr>
                  <a:t>14</a:t>
                </a:r>
              </a:p>
            </p:txBody>
          </p:sp>
        </p:grpSp>
        <p:sp>
          <p:nvSpPr>
            <p:cNvPr id="159" name="Line 10"/>
            <p:cNvSpPr>
              <a:spLocks noChangeShapeType="1"/>
            </p:cNvSpPr>
            <p:nvPr/>
          </p:nvSpPr>
          <p:spPr bwMode="auto">
            <a:xfrm>
              <a:off x="6869087" y="2974975"/>
              <a:ext cx="381000" cy="355600"/>
            </a:xfrm>
            <a:prstGeom prst="line">
              <a:avLst/>
            </a:prstGeom>
            <a:noFill/>
            <a:ln w="9525">
              <a:solidFill>
                <a:schemeClr val="tx1"/>
              </a:solidFill>
              <a:round/>
              <a:headEnd/>
              <a:tailEnd/>
            </a:ln>
            <a:effectLst/>
          </p:spPr>
          <p:txBody>
            <a:bodyPr/>
            <a:lstStyle/>
            <a:p>
              <a:endParaRPr lang="fr-FR" sz="1984">
                <a:latin typeface="+mj-lt"/>
              </a:endParaRPr>
            </a:p>
          </p:txBody>
        </p:sp>
        <p:grpSp>
          <p:nvGrpSpPr>
            <p:cNvPr id="160" name="Group 11"/>
            <p:cNvGrpSpPr>
              <a:grpSpLocks/>
            </p:cNvGrpSpPr>
            <p:nvPr/>
          </p:nvGrpSpPr>
          <p:grpSpPr bwMode="auto">
            <a:xfrm>
              <a:off x="5559400" y="3246438"/>
              <a:ext cx="585787" cy="585787"/>
              <a:chOff x="3665" y="2898"/>
              <a:chExt cx="369" cy="369"/>
            </a:xfrm>
          </p:grpSpPr>
          <p:sp>
            <p:nvSpPr>
              <p:cNvPr id="190" name="Oval 1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91" name="Text Box 13"/>
              <p:cNvSpPr txBox="1">
                <a:spLocks noChangeArrowheads="1"/>
              </p:cNvSpPr>
              <p:nvPr/>
            </p:nvSpPr>
            <p:spPr bwMode="auto">
              <a:xfrm>
                <a:off x="3808" y="2998"/>
                <a:ext cx="81" cy="174"/>
              </a:xfrm>
              <a:prstGeom prst="rect">
                <a:avLst/>
              </a:prstGeom>
              <a:noFill/>
              <a:ln w="9525">
                <a:noFill/>
                <a:miter lim="800000"/>
                <a:headEnd/>
                <a:tailEnd/>
              </a:ln>
              <a:effectLst/>
            </p:spPr>
            <p:txBody>
              <a:bodyPr wrap="none" lIns="0" tIns="0" rIns="0" bIns="0">
                <a:spAutoFit/>
              </a:bodyPr>
              <a:lstStyle/>
              <a:p>
                <a:pPr algn="ctr"/>
                <a:r>
                  <a:rPr lang="en-US" sz="1984">
                    <a:latin typeface="+mj-lt"/>
                  </a:rPr>
                  <a:t>4</a:t>
                </a:r>
              </a:p>
            </p:txBody>
          </p:sp>
        </p:grpSp>
        <p:sp>
          <p:nvSpPr>
            <p:cNvPr id="161" name="Line 14"/>
            <p:cNvSpPr>
              <a:spLocks noChangeShapeType="1"/>
            </p:cNvSpPr>
            <p:nvPr/>
          </p:nvSpPr>
          <p:spPr bwMode="auto">
            <a:xfrm rot="16200000">
              <a:off x="6068987" y="2962275"/>
              <a:ext cx="381000" cy="355600"/>
            </a:xfrm>
            <a:prstGeom prst="line">
              <a:avLst/>
            </a:prstGeom>
            <a:noFill/>
            <a:ln w="9525">
              <a:solidFill>
                <a:schemeClr val="tx1"/>
              </a:solidFill>
              <a:round/>
              <a:headEnd/>
              <a:tailEnd/>
            </a:ln>
            <a:effectLst/>
          </p:spPr>
          <p:txBody>
            <a:bodyPr/>
            <a:lstStyle/>
            <a:p>
              <a:endParaRPr lang="fr-FR" sz="1984">
                <a:latin typeface="+mj-lt"/>
              </a:endParaRPr>
            </a:p>
          </p:txBody>
        </p:sp>
        <p:grpSp>
          <p:nvGrpSpPr>
            <p:cNvPr id="162" name="Group 15"/>
            <p:cNvGrpSpPr>
              <a:grpSpLocks/>
            </p:cNvGrpSpPr>
            <p:nvPr/>
          </p:nvGrpSpPr>
          <p:grpSpPr bwMode="auto">
            <a:xfrm>
              <a:off x="5953100" y="4325938"/>
              <a:ext cx="585787" cy="585787"/>
              <a:chOff x="3665" y="2898"/>
              <a:chExt cx="369" cy="369"/>
            </a:xfrm>
          </p:grpSpPr>
          <p:sp>
            <p:nvSpPr>
              <p:cNvPr id="188" name="Oval 16"/>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89" name="Text Box 17"/>
              <p:cNvSpPr txBox="1">
                <a:spLocks noChangeArrowheads="1"/>
              </p:cNvSpPr>
              <p:nvPr/>
            </p:nvSpPr>
            <p:spPr bwMode="auto">
              <a:xfrm>
                <a:off x="3808" y="2998"/>
                <a:ext cx="81" cy="174"/>
              </a:xfrm>
              <a:prstGeom prst="rect">
                <a:avLst/>
              </a:prstGeom>
              <a:noFill/>
              <a:ln w="9525">
                <a:noFill/>
                <a:miter lim="800000"/>
                <a:headEnd/>
                <a:tailEnd/>
              </a:ln>
              <a:effectLst/>
            </p:spPr>
            <p:txBody>
              <a:bodyPr wrap="none" lIns="0" tIns="0" rIns="0" bIns="0">
                <a:spAutoFit/>
              </a:bodyPr>
              <a:lstStyle/>
              <a:p>
                <a:pPr algn="ctr"/>
                <a:r>
                  <a:rPr lang="en-US" sz="1984">
                    <a:latin typeface="+mj-lt"/>
                  </a:rPr>
                  <a:t>8</a:t>
                </a:r>
              </a:p>
            </p:txBody>
          </p:sp>
        </p:grpSp>
        <p:sp>
          <p:nvSpPr>
            <p:cNvPr id="163" name="Line 18"/>
            <p:cNvSpPr>
              <a:spLocks noChangeShapeType="1"/>
            </p:cNvSpPr>
            <p:nvPr/>
          </p:nvSpPr>
          <p:spPr bwMode="auto">
            <a:xfrm>
              <a:off x="5954687" y="3813175"/>
              <a:ext cx="228600" cy="508000"/>
            </a:xfrm>
            <a:prstGeom prst="line">
              <a:avLst/>
            </a:prstGeom>
            <a:noFill/>
            <a:ln w="9525">
              <a:solidFill>
                <a:schemeClr val="tx1"/>
              </a:solidFill>
              <a:round/>
              <a:headEnd/>
              <a:tailEnd/>
            </a:ln>
            <a:effectLst/>
          </p:spPr>
          <p:txBody>
            <a:bodyPr/>
            <a:lstStyle/>
            <a:p>
              <a:endParaRPr lang="fr-FR" sz="1984">
                <a:latin typeface="+mj-lt"/>
              </a:endParaRPr>
            </a:p>
          </p:txBody>
        </p:sp>
        <p:grpSp>
          <p:nvGrpSpPr>
            <p:cNvPr id="164" name="Group 19"/>
            <p:cNvGrpSpPr>
              <a:grpSpLocks/>
            </p:cNvGrpSpPr>
            <p:nvPr/>
          </p:nvGrpSpPr>
          <p:grpSpPr bwMode="auto">
            <a:xfrm>
              <a:off x="7591400" y="4313238"/>
              <a:ext cx="585787" cy="585787"/>
              <a:chOff x="3665" y="2898"/>
              <a:chExt cx="369" cy="369"/>
            </a:xfrm>
          </p:grpSpPr>
          <p:sp>
            <p:nvSpPr>
              <p:cNvPr id="186" name="Oval 20"/>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87" name="Text Box 21"/>
              <p:cNvSpPr txBox="1">
                <a:spLocks noChangeArrowheads="1"/>
              </p:cNvSpPr>
              <p:nvPr/>
            </p:nvSpPr>
            <p:spPr bwMode="auto">
              <a:xfrm>
                <a:off x="3767" y="2998"/>
                <a:ext cx="161" cy="174"/>
              </a:xfrm>
              <a:prstGeom prst="rect">
                <a:avLst/>
              </a:prstGeom>
              <a:noFill/>
              <a:ln w="9525">
                <a:noFill/>
                <a:miter lim="800000"/>
                <a:headEnd/>
                <a:tailEnd/>
              </a:ln>
              <a:effectLst/>
            </p:spPr>
            <p:txBody>
              <a:bodyPr wrap="none" lIns="0" tIns="0" rIns="0" bIns="0">
                <a:spAutoFit/>
              </a:bodyPr>
              <a:lstStyle/>
              <a:p>
                <a:pPr algn="ctr"/>
                <a:r>
                  <a:rPr lang="en-US" sz="1984">
                    <a:latin typeface="+mj-lt"/>
                  </a:rPr>
                  <a:t>16</a:t>
                </a:r>
              </a:p>
            </p:txBody>
          </p:sp>
        </p:grpSp>
        <p:sp>
          <p:nvSpPr>
            <p:cNvPr id="165" name="Line 22"/>
            <p:cNvSpPr>
              <a:spLocks noChangeShapeType="1"/>
            </p:cNvSpPr>
            <p:nvPr/>
          </p:nvSpPr>
          <p:spPr bwMode="auto">
            <a:xfrm>
              <a:off x="7618387" y="3800475"/>
              <a:ext cx="228600" cy="508000"/>
            </a:xfrm>
            <a:prstGeom prst="line">
              <a:avLst/>
            </a:prstGeom>
            <a:noFill/>
            <a:ln w="9525">
              <a:solidFill>
                <a:schemeClr val="tx1"/>
              </a:solidFill>
              <a:round/>
              <a:headEnd/>
              <a:tailEnd/>
            </a:ln>
            <a:effectLst/>
          </p:spPr>
          <p:txBody>
            <a:bodyPr/>
            <a:lstStyle/>
            <a:p>
              <a:endParaRPr lang="fr-FR" sz="1984">
                <a:latin typeface="+mj-lt"/>
              </a:endParaRPr>
            </a:p>
          </p:txBody>
        </p:sp>
        <p:grpSp>
          <p:nvGrpSpPr>
            <p:cNvPr id="166" name="Group 23"/>
            <p:cNvGrpSpPr>
              <a:grpSpLocks/>
            </p:cNvGrpSpPr>
            <p:nvPr/>
          </p:nvGrpSpPr>
          <p:grpSpPr bwMode="auto">
            <a:xfrm>
              <a:off x="5153000" y="4338638"/>
              <a:ext cx="585787" cy="585787"/>
              <a:chOff x="3665" y="2898"/>
              <a:chExt cx="369" cy="369"/>
            </a:xfrm>
          </p:grpSpPr>
          <p:sp>
            <p:nvSpPr>
              <p:cNvPr id="184" name="Oval 2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85" name="Text Box 25"/>
              <p:cNvSpPr txBox="1">
                <a:spLocks noChangeArrowheads="1"/>
              </p:cNvSpPr>
              <p:nvPr/>
            </p:nvSpPr>
            <p:spPr bwMode="auto">
              <a:xfrm>
                <a:off x="3808" y="2998"/>
                <a:ext cx="81" cy="174"/>
              </a:xfrm>
              <a:prstGeom prst="rect">
                <a:avLst/>
              </a:prstGeom>
              <a:noFill/>
              <a:ln w="9525">
                <a:noFill/>
                <a:miter lim="800000"/>
                <a:headEnd/>
                <a:tailEnd/>
              </a:ln>
              <a:effectLst/>
            </p:spPr>
            <p:txBody>
              <a:bodyPr wrap="none" lIns="0" tIns="0" rIns="0" bIns="0">
                <a:spAutoFit/>
              </a:bodyPr>
              <a:lstStyle/>
              <a:p>
                <a:pPr algn="ctr"/>
                <a:r>
                  <a:rPr lang="en-US" sz="1984">
                    <a:latin typeface="+mj-lt"/>
                  </a:rPr>
                  <a:t>2</a:t>
                </a:r>
              </a:p>
            </p:txBody>
          </p:sp>
        </p:grpSp>
        <p:sp>
          <p:nvSpPr>
            <p:cNvPr id="167" name="Line 26"/>
            <p:cNvSpPr>
              <a:spLocks noChangeShapeType="1"/>
            </p:cNvSpPr>
            <p:nvPr/>
          </p:nvSpPr>
          <p:spPr bwMode="auto">
            <a:xfrm flipH="1">
              <a:off x="5510187" y="3825875"/>
              <a:ext cx="228600" cy="508000"/>
            </a:xfrm>
            <a:prstGeom prst="line">
              <a:avLst/>
            </a:prstGeom>
            <a:noFill/>
            <a:ln w="9525">
              <a:solidFill>
                <a:schemeClr val="tx1"/>
              </a:solidFill>
              <a:round/>
              <a:headEnd/>
              <a:tailEnd/>
            </a:ln>
            <a:effectLst/>
          </p:spPr>
          <p:txBody>
            <a:bodyPr/>
            <a:lstStyle/>
            <a:p>
              <a:endParaRPr lang="fr-FR" sz="1984">
                <a:latin typeface="+mj-lt"/>
              </a:endParaRPr>
            </a:p>
          </p:txBody>
        </p:sp>
        <p:grpSp>
          <p:nvGrpSpPr>
            <p:cNvPr id="168" name="Group 27"/>
            <p:cNvGrpSpPr>
              <a:grpSpLocks/>
            </p:cNvGrpSpPr>
            <p:nvPr/>
          </p:nvGrpSpPr>
          <p:grpSpPr bwMode="auto">
            <a:xfrm>
              <a:off x="5572100" y="5418138"/>
              <a:ext cx="585787" cy="585787"/>
              <a:chOff x="3665" y="2898"/>
              <a:chExt cx="369" cy="369"/>
            </a:xfrm>
          </p:grpSpPr>
          <p:sp>
            <p:nvSpPr>
              <p:cNvPr id="182" name="Oval 2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83" name="Text Box 29"/>
              <p:cNvSpPr txBox="1">
                <a:spLocks noChangeArrowheads="1"/>
              </p:cNvSpPr>
              <p:nvPr/>
            </p:nvSpPr>
            <p:spPr bwMode="auto">
              <a:xfrm>
                <a:off x="3808" y="2998"/>
                <a:ext cx="81" cy="174"/>
              </a:xfrm>
              <a:prstGeom prst="rect">
                <a:avLst/>
              </a:prstGeom>
              <a:noFill/>
              <a:ln w="9525">
                <a:noFill/>
                <a:miter lim="800000"/>
                <a:headEnd/>
                <a:tailEnd/>
              </a:ln>
              <a:effectLst/>
            </p:spPr>
            <p:txBody>
              <a:bodyPr wrap="none" lIns="0" tIns="0" rIns="0" bIns="0">
                <a:spAutoFit/>
              </a:bodyPr>
              <a:lstStyle/>
              <a:p>
                <a:pPr algn="ctr"/>
                <a:r>
                  <a:rPr lang="en-US" sz="1984">
                    <a:latin typeface="+mj-lt"/>
                  </a:rPr>
                  <a:t>6</a:t>
                </a:r>
              </a:p>
            </p:txBody>
          </p:sp>
        </p:grpSp>
        <p:sp>
          <p:nvSpPr>
            <p:cNvPr id="169" name="Line 30"/>
            <p:cNvSpPr>
              <a:spLocks noChangeShapeType="1"/>
            </p:cNvSpPr>
            <p:nvPr/>
          </p:nvSpPr>
          <p:spPr bwMode="auto">
            <a:xfrm flipH="1">
              <a:off x="5929287" y="4905375"/>
              <a:ext cx="228600" cy="508000"/>
            </a:xfrm>
            <a:prstGeom prst="line">
              <a:avLst/>
            </a:prstGeom>
            <a:noFill/>
            <a:ln w="9525">
              <a:solidFill>
                <a:schemeClr val="tx1"/>
              </a:solidFill>
              <a:round/>
              <a:headEnd/>
              <a:tailEnd/>
            </a:ln>
            <a:effectLst/>
          </p:spPr>
          <p:txBody>
            <a:bodyPr/>
            <a:lstStyle/>
            <a:p>
              <a:endParaRPr lang="fr-FR" sz="1984">
                <a:latin typeface="+mj-lt"/>
              </a:endParaRPr>
            </a:p>
          </p:txBody>
        </p:sp>
        <p:grpSp>
          <p:nvGrpSpPr>
            <p:cNvPr id="170" name="Group 31"/>
            <p:cNvGrpSpPr>
              <a:grpSpLocks/>
            </p:cNvGrpSpPr>
            <p:nvPr/>
          </p:nvGrpSpPr>
          <p:grpSpPr bwMode="auto">
            <a:xfrm>
              <a:off x="6829400" y="4313238"/>
              <a:ext cx="585787" cy="585787"/>
              <a:chOff x="3665" y="2898"/>
              <a:chExt cx="369" cy="369"/>
            </a:xfrm>
          </p:grpSpPr>
          <p:sp>
            <p:nvSpPr>
              <p:cNvPr id="180" name="Oval 3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81" name="Text Box 33"/>
              <p:cNvSpPr txBox="1">
                <a:spLocks noChangeArrowheads="1"/>
              </p:cNvSpPr>
              <p:nvPr/>
            </p:nvSpPr>
            <p:spPr bwMode="auto">
              <a:xfrm>
                <a:off x="3767" y="2998"/>
                <a:ext cx="161" cy="174"/>
              </a:xfrm>
              <a:prstGeom prst="rect">
                <a:avLst/>
              </a:prstGeom>
              <a:noFill/>
              <a:ln w="9525">
                <a:noFill/>
                <a:miter lim="800000"/>
                <a:headEnd/>
                <a:tailEnd/>
              </a:ln>
              <a:effectLst/>
            </p:spPr>
            <p:txBody>
              <a:bodyPr wrap="none" lIns="0" tIns="0" rIns="0" bIns="0">
                <a:spAutoFit/>
              </a:bodyPr>
              <a:lstStyle/>
              <a:p>
                <a:pPr algn="ctr"/>
                <a:r>
                  <a:rPr lang="en-US" sz="1984">
                    <a:latin typeface="+mj-lt"/>
                  </a:rPr>
                  <a:t>12</a:t>
                </a:r>
              </a:p>
            </p:txBody>
          </p:sp>
        </p:grpSp>
        <p:sp>
          <p:nvSpPr>
            <p:cNvPr id="171" name="Line 34"/>
            <p:cNvSpPr>
              <a:spLocks noChangeShapeType="1"/>
            </p:cNvSpPr>
            <p:nvPr/>
          </p:nvSpPr>
          <p:spPr bwMode="auto">
            <a:xfrm flipH="1">
              <a:off x="7186587" y="3800475"/>
              <a:ext cx="228600" cy="508000"/>
            </a:xfrm>
            <a:prstGeom prst="line">
              <a:avLst/>
            </a:prstGeom>
            <a:noFill/>
            <a:ln w="9525">
              <a:solidFill>
                <a:schemeClr val="tx1"/>
              </a:solidFill>
              <a:round/>
              <a:headEnd/>
              <a:tailEnd/>
            </a:ln>
            <a:effectLst/>
          </p:spPr>
          <p:txBody>
            <a:bodyPr/>
            <a:lstStyle/>
            <a:p>
              <a:endParaRPr lang="fr-FR" sz="1984">
                <a:latin typeface="+mj-lt"/>
              </a:endParaRPr>
            </a:p>
          </p:txBody>
        </p:sp>
        <p:sp>
          <p:nvSpPr>
            <p:cNvPr id="172" name="Text Box 36"/>
            <p:cNvSpPr txBox="1">
              <a:spLocks noChangeArrowheads="1"/>
            </p:cNvSpPr>
            <p:nvPr/>
          </p:nvSpPr>
          <p:spPr bwMode="auto">
            <a:xfrm>
              <a:off x="6091212" y="5637213"/>
              <a:ext cx="238783" cy="237619"/>
            </a:xfrm>
            <a:prstGeom prst="rect">
              <a:avLst/>
            </a:prstGeom>
            <a:noFill/>
            <a:ln w="9525">
              <a:noFill/>
              <a:miter lim="800000"/>
              <a:headEnd/>
              <a:tailEnd/>
            </a:ln>
            <a:effectLst/>
          </p:spPr>
          <p:txBody>
            <a:bodyPr wrap="none">
              <a:spAutoFit/>
            </a:bodyPr>
            <a:lstStyle/>
            <a:p>
              <a:r>
                <a:rPr lang="fr-CA" sz="1102" dirty="0">
                  <a:latin typeface="+mj-lt"/>
                </a:rPr>
                <a:t>0</a:t>
              </a:r>
              <a:endParaRPr lang="fr-FR" sz="1102" dirty="0">
                <a:latin typeface="+mj-lt"/>
              </a:endParaRPr>
            </a:p>
          </p:txBody>
        </p:sp>
        <p:sp>
          <p:nvSpPr>
            <p:cNvPr id="173" name="Text Box 37"/>
            <p:cNvSpPr txBox="1">
              <a:spLocks noChangeArrowheads="1"/>
            </p:cNvSpPr>
            <p:nvPr/>
          </p:nvSpPr>
          <p:spPr bwMode="auto">
            <a:xfrm>
              <a:off x="6497612" y="4519613"/>
              <a:ext cx="238783" cy="237619"/>
            </a:xfrm>
            <a:prstGeom prst="rect">
              <a:avLst/>
            </a:prstGeom>
            <a:noFill/>
            <a:ln w="9525">
              <a:noFill/>
              <a:miter lim="800000"/>
              <a:headEnd/>
              <a:tailEnd/>
            </a:ln>
            <a:effectLst/>
          </p:spPr>
          <p:txBody>
            <a:bodyPr wrap="none">
              <a:spAutoFit/>
            </a:bodyPr>
            <a:lstStyle/>
            <a:p>
              <a:r>
                <a:rPr lang="fr-CA" sz="1102" dirty="0">
                  <a:latin typeface="+mj-lt"/>
                </a:rPr>
                <a:t>1</a:t>
              </a:r>
              <a:endParaRPr lang="fr-FR" sz="1102" dirty="0">
                <a:latin typeface="+mj-lt"/>
              </a:endParaRPr>
            </a:p>
          </p:txBody>
        </p:sp>
        <p:sp>
          <p:nvSpPr>
            <p:cNvPr id="174" name="Text Box 38"/>
            <p:cNvSpPr txBox="1">
              <a:spLocks noChangeArrowheads="1"/>
            </p:cNvSpPr>
            <p:nvPr/>
          </p:nvSpPr>
          <p:spPr bwMode="auto">
            <a:xfrm>
              <a:off x="7164288" y="4869160"/>
              <a:ext cx="238783" cy="237619"/>
            </a:xfrm>
            <a:prstGeom prst="rect">
              <a:avLst/>
            </a:prstGeom>
            <a:noFill/>
            <a:ln w="9525">
              <a:noFill/>
              <a:miter lim="800000"/>
              <a:headEnd/>
              <a:tailEnd/>
            </a:ln>
            <a:effectLst/>
          </p:spPr>
          <p:txBody>
            <a:bodyPr wrap="none">
              <a:spAutoFit/>
            </a:bodyPr>
            <a:lstStyle/>
            <a:p>
              <a:r>
                <a:rPr lang="fr-CA" sz="1102" dirty="0">
                  <a:latin typeface="+mj-lt"/>
                </a:rPr>
                <a:t>0</a:t>
              </a:r>
              <a:endParaRPr lang="fr-FR" sz="1102" dirty="0">
                <a:latin typeface="+mj-lt"/>
              </a:endParaRPr>
            </a:p>
          </p:txBody>
        </p:sp>
        <p:sp>
          <p:nvSpPr>
            <p:cNvPr id="175" name="Text Box 39"/>
            <p:cNvSpPr txBox="1">
              <a:spLocks noChangeArrowheads="1"/>
            </p:cNvSpPr>
            <p:nvPr/>
          </p:nvSpPr>
          <p:spPr bwMode="auto">
            <a:xfrm>
              <a:off x="8021612" y="4824413"/>
              <a:ext cx="238783" cy="237619"/>
            </a:xfrm>
            <a:prstGeom prst="rect">
              <a:avLst/>
            </a:prstGeom>
            <a:noFill/>
            <a:ln w="9525">
              <a:noFill/>
              <a:miter lim="800000"/>
              <a:headEnd/>
              <a:tailEnd/>
            </a:ln>
            <a:effectLst/>
          </p:spPr>
          <p:txBody>
            <a:bodyPr wrap="none">
              <a:spAutoFit/>
            </a:bodyPr>
            <a:lstStyle/>
            <a:p>
              <a:r>
                <a:rPr lang="fr-CA" sz="1102" dirty="0">
                  <a:latin typeface="+mj-lt"/>
                </a:rPr>
                <a:t>0</a:t>
              </a:r>
              <a:endParaRPr lang="fr-FR" sz="1102" dirty="0">
                <a:latin typeface="+mj-lt"/>
              </a:endParaRPr>
            </a:p>
          </p:txBody>
        </p:sp>
        <p:sp>
          <p:nvSpPr>
            <p:cNvPr id="176" name="Text Box 40"/>
            <p:cNvSpPr txBox="1">
              <a:spLocks noChangeArrowheads="1"/>
            </p:cNvSpPr>
            <p:nvPr/>
          </p:nvSpPr>
          <p:spPr bwMode="auto">
            <a:xfrm>
              <a:off x="7742212" y="3402013"/>
              <a:ext cx="238783" cy="237619"/>
            </a:xfrm>
            <a:prstGeom prst="rect">
              <a:avLst/>
            </a:prstGeom>
            <a:noFill/>
            <a:ln w="9525">
              <a:noFill/>
              <a:miter lim="800000"/>
              <a:headEnd/>
              <a:tailEnd/>
            </a:ln>
            <a:effectLst/>
          </p:spPr>
          <p:txBody>
            <a:bodyPr wrap="none">
              <a:spAutoFit/>
            </a:bodyPr>
            <a:lstStyle/>
            <a:p>
              <a:r>
                <a:rPr lang="fr-CA" sz="1102">
                  <a:latin typeface="+mj-lt"/>
                </a:rPr>
                <a:t>0</a:t>
              </a:r>
              <a:endParaRPr lang="fr-FR" sz="1102">
                <a:latin typeface="+mj-lt"/>
              </a:endParaRPr>
            </a:p>
          </p:txBody>
        </p:sp>
        <p:sp>
          <p:nvSpPr>
            <p:cNvPr id="177" name="Text Box 42"/>
            <p:cNvSpPr txBox="1">
              <a:spLocks noChangeArrowheads="1"/>
            </p:cNvSpPr>
            <p:nvPr/>
          </p:nvSpPr>
          <p:spPr bwMode="auto">
            <a:xfrm>
              <a:off x="6091212" y="3427413"/>
              <a:ext cx="280954" cy="237619"/>
            </a:xfrm>
            <a:prstGeom prst="rect">
              <a:avLst/>
            </a:prstGeom>
            <a:noFill/>
            <a:ln w="9525">
              <a:noFill/>
              <a:miter lim="800000"/>
              <a:headEnd/>
              <a:tailEnd/>
            </a:ln>
            <a:effectLst/>
          </p:spPr>
          <p:txBody>
            <a:bodyPr wrap="none">
              <a:spAutoFit/>
            </a:bodyPr>
            <a:lstStyle/>
            <a:p>
              <a:r>
                <a:rPr lang="fr-CA" sz="1102">
                  <a:latin typeface="+mj-lt"/>
                </a:rPr>
                <a:t>-1</a:t>
              </a:r>
              <a:endParaRPr lang="fr-FR" sz="1102">
                <a:latin typeface="+mj-lt"/>
              </a:endParaRPr>
            </a:p>
          </p:txBody>
        </p:sp>
        <p:sp>
          <p:nvSpPr>
            <p:cNvPr id="178" name="Text Box 43"/>
            <p:cNvSpPr txBox="1">
              <a:spLocks noChangeArrowheads="1"/>
            </p:cNvSpPr>
            <p:nvPr/>
          </p:nvSpPr>
          <p:spPr bwMode="auto">
            <a:xfrm>
              <a:off x="6929412" y="2538413"/>
              <a:ext cx="238783" cy="237619"/>
            </a:xfrm>
            <a:prstGeom prst="rect">
              <a:avLst/>
            </a:prstGeom>
            <a:noFill/>
            <a:ln w="9525">
              <a:noFill/>
              <a:miter lim="800000"/>
              <a:headEnd/>
              <a:tailEnd/>
            </a:ln>
            <a:effectLst/>
          </p:spPr>
          <p:txBody>
            <a:bodyPr wrap="none">
              <a:spAutoFit/>
            </a:bodyPr>
            <a:lstStyle/>
            <a:p>
              <a:r>
                <a:rPr lang="fr-CA" sz="1102" dirty="0">
                  <a:latin typeface="+mj-lt"/>
                </a:rPr>
                <a:t>1</a:t>
              </a:r>
              <a:endParaRPr lang="fr-FR" sz="1102" dirty="0">
                <a:latin typeface="+mj-lt"/>
              </a:endParaRPr>
            </a:p>
          </p:txBody>
        </p:sp>
        <p:sp>
          <p:nvSpPr>
            <p:cNvPr id="179" name="Text Box 36"/>
            <p:cNvSpPr txBox="1">
              <a:spLocks noChangeArrowheads="1"/>
            </p:cNvSpPr>
            <p:nvPr/>
          </p:nvSpPr>
          <p:spPr bwMode="auto">
            <a:xfrm>
              <a:off x="4932040" y="4653136"/>
              <a:ext cx="238783" cy="237619"/>
            </a:xfrm>
            <a:prstGeom prst="rect">
              <a:avLst/>
            </a:prstGeom>
            <a:noFill/>
            <a:ln w="9525">
              <a:noFill/>
              <a:miter lim="800000"/>
              <a:headEnd/>
              <a:tailEnd/>
            </a:ln>
            <a:effectLst/>
          </p:spPr>
          <p:txBody>
            <a:bodyPr wrap="none">
              <a:spAutoFit/>
            </a:bodyPr>
            <a:lstStyle/>
            <a:p>
              <a:r>
                <a:rPr lang="fr-CA" sz="1102" dirty="0">
                  <a:latin typeface="+mj-lt"/>
                </a:rPr>
                <a:t>0</a:t>
              </a:r>
              <a:endParaRPr lang="fr-FR" sz="1102" dirty="0">
                <a:latin typeface="+mj-lt"/>
              </a:endParaRPr>
            </a:p>
          </p:txBody>
        </p:sp>
      </p:grpSp>
      <p:sp>
        <p:nvSpPr>
          <p:cNvPr id="196" name="Flèche droite 88"/>
          <p:cNvSpPr/>
          <p:nvPr/>
        </p:nvSpPr>
        <p:spPr>
          <a:xfrm>
            <a:off x="6000726" y="4573592"/>
            <a:ext cx="555628" cy="1587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solidFill>
                <a:schemeClr val="tx1"/>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checkerboard(across)">
                                      <p:cBhvr>
                                        <p:cTn id="7" dur="500"/>
                                        <p:tgtEl>
                                          <p:spTgt spid="69"/>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checkerboard(across)">
                                      <p:cBhvr>
                                        <p:cTn id="11" dur="500"/>
                                        <p:tgtEl>
                                          <p:spTgt spid="70"/>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154"/>
                                        </p:tgtEl>
                                        <p:attrNameLst>
                                          <p:attrName>style.visibility</p:attrName>
                                        </p:attrNameLst>
                                      </p:cBhvr>
                                      <p:to>
                                        <p:strVal val="visible"/>
                                      </p:to>
                                    </p:set>
                                    <p:animEffect transition="in" filter="checkerboard(across)">
                                      <p:cBhvr>
                                        <p:cTn id="16" dur="500"/>
                                        <p:tgtEl>
                                          <p:spTgt spid="154"/>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55"/>
                                        </p:tgtEl>
                                        <p:attrNameLst>
                                          <p:attrName>style.visibility</p:attrName>
                                        </p:attrNameLst>
                                      </p:cBhvr>
                                      <p:to>
                                        <p:strVal val="visible"/>
                                      </p:to>
                                    </p:set>
                                    <p:animEffect transition="in" filter="checkerboard(across)">
                                      <p:cBhvr>
                                        <p:cTn id="21" dur="500"/>
                                        <p:tgtEl>
                                          <p:spTgt spid="155"/>
                                        </p:tgtEl>
                                      </p:cBhvr>
                                    </p:animEffect>
                                  </p:childTnLst>
                                </p:cTn>
                              </p:par>
                            </p:childTnLst>
                          </p:cTn>
                        </p:par>
                        <p:par>
                          <p:cTn id="22" fill="hold">
                            <p:stCondLst>
                              <p:cond delay="500"/>
                            </p:stCondLst>
                            <p:childTnLst>
                              <p:par>
                                <p:cTn id="23" presetID="5" presetClass="entr" presetSubtype="10" fill="hold" grpId="0" nodeType="afterEffect">
                                  <p:stCondLst>
                                    <p:cond delay="0"/>
                                  </p:stCondLst>
                                  <p:childTnLst>
                                    <p:set>
                                      <p:cBhvr>
                                        <p:cTn id="24" dur="1" fill="hold">
                                          <p:stCondLst>
                                            <p:cond delay="0"/>
                                          </p:stCondLst>
                                        </p:cTn>
                                        <p:tgtEl>
                                          <p:spTgt spid="196"/>
                                        </p:tgtEl>
                                        <p:attrNameLst>
                                          <p:attrName>style.visibility</p:attrName>
                                        </p:attrNameLst>
                                      </p:cBhvr>
                                      <p:to>
                                        <p:strVal val="visible"/>
                                      </p:to>
                                    </p:set>
                                    <p:animEffect transition="in" filter="checkerboard(across)">
                                      <p:cBhvr>
                                        <p:cTn id="25" dur="500"/>
                                        <p:tgtEl>
                                          <p:spTgt spid="196"/>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156"/>
                                        </p:tgtEl>
                                        <p:attrNameLst>
                                          <p:attrName>style.visibility</p:attrName>
                                        </p:attrNameLst>
                                      </p:cBhvr>
                                      <p:to>
                                        <p:strVal val="visible"/>
                                      </p:to>
                                    </p:set>
                                    <p:animEffect transition="in" filter="checkerboard(across)">
                                      <p:cBhvr>
                                        <p:cTn id="30"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154" grpId="0" animBg="1"/>
      <p:bldP spid="155" grpId="0"/>
      <p:bldP spid="19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22</a:t>
            </a:fld>
            <a:endParaRPr lang="fr-BE"/>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latin typeface="+mj-lt"/>
                <a:ea typeface="+mj-ea"/>
                <a:cs typeface="+mj-cs"/>
              </a:rPr>
              <a:t>Insertion</a:t>
            </a:r>
            <a:endParaRPr lang="fr-FR" sz="3086" cap="small" dirty="0">
              <a:solidFill>
                <a:schemeClr val="tx2"/>
              </a:solidFill>
              <a:latin typeface="+mj-lt"/>
              <a:ea typeface="+mj-ea"/>
              <a:cs typeface="+mj-cs"/>
            </a:endParaRPr>
          </a:p>
        </p:txBody>
      </p:sp>
      <p:sp>
        <p:nvSpPr>
          <p:cNvPr id="71" name="Espace réservé du contenu 2"/>
          <p:cNvSpPr txBox="1">
            <a:spLocks/>
          </p:cNvSpPr>
          <p:nvPr/>
        </p:nvSpPr>
        <p:spPr>
          <a:xfrm>
            <a:off x="119032" y="866192"/>
            <a:ext cx="9525058" cy="6693483"/>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r>
              <a:rPr lang="fr-FR" sz="2646" b="1" dirty="0"/>
              <a:t>Exemple 2</a:t>
            </a:r>
            <a:r>
              <a:rPr lang="fr-FR" sz="2646" dirty="0"/>
              <a:t>: soit l’arbre suivant, donner le résultat après insertion de 7</a:t>
            </a:r>
          </a:p>
        </p:txBody>
      </p:sp>
      <p:grpSp>
        <p:nvGrpSpPr>
          <p:cNvPr id="2" name="Groupe 7"/>
          <p:cNvGrpSpPr/>
          <p:nvPr/>
        </p:nvGrpSpPr>
        <p:grpSpPr>
          <a:xfrm>
            <a:off x="721493" y="2747958"/>
            <a:ext cx="2855049" cy="2877761"/>
            <a:chOff x="692696" y="2525787"/>
            <a:chExt cx="2255837" cy="2452687"/>
          </a:xfrm>
        </p:grpSpPr>
        <p:sp>
          <p:nvSpPr>
            <p:cNvPr id="107" name="Oval 5"/>
            <p:cNvSpPr>
              <a:spLocks noChangeArrowheads="1"/>
            </p:cNvSpPr>
            <p:nvPr/>
          </p:nvSpPr>
          <p:spPr bwMode="auto">
            <a:xfrm>
              <a:off x="1773783" y="2525787"/>
              <a:ext cx="381000" cy="407987"/>
            </a:xfrm>
            <a:prstGeom prst="ellipse">
              <a:avLst/>
            </a:prstGeom>
            <a:noFill/>
            <a:ln w="3175">
              <a:solidFill>
                <a:schemeClr val="tx1"/>
              </a:solidFill>
              <a:round/>
              <a:headEnd/>
              <a:tailEnd/>
            </a:ln>
            <a:effectLst/>
          </p:spPr>
          <p:txBody>
            <a:bodyPr wrap="none" anchor="ctr"/>
            <a:lstStyle/>
            <a:p>
              <a:endParaRPr lang="fr-FR" sz="1984">
                <a:latin typeface="+mj-lt"/>
              </a:endParaRPr>
            </a:p>
          </p:txBody>
        </p:sp>
        <p:sp>
          <p:nvSpPr>
            <p:cNvPr id="108" name="Text Box 6"/>
            <p:cNvSpPr txBox="1">
              <a:spLocks noChangeArrowheads="1"/>
            </p:cNvSpPr>
            <p:nvPr/>
          </p:nvSpPr>
          <p:spPr bwMode="auto">
            <a:xfrm>
              <a:off x="1835930" y="2636912"/>
              <a:ext cx="222916" cy="260238"/>
            </a:xfrm>
            <a:prstGeom prst="rect">
              <a:avLst/>
            </a:prstGeom>
            <a:noFill/>
            <a:ln w="9525">
              <a:noFill/>
              <a:miter lim="800000"/>
              <a:headEnd/>
              <a:tailEnd/>
            </a:ln>
            <a:effectLst/>
          </p:spPr>
          <p:txBody>
            <a:bodyPr wrap="none" lIns="0" tIns="0" rIns="0" bIns="0">
              <a:spAutoFit/>
            </a:bodyPr>
            <a:lstStyle/>
            <a:p>
              <a:pPr algn="ctr"/>
              <a:r>
                <a:rPr lang="fr-CA" sz="1984" dirty="0">
                  <a:latin typeface="+mj-lt"/>
                </a:rPr>
                <a:t>10</a:t>
              </a:r>
              <a:endParaRPr lang="en-US" sz="1984" dirty="0">
                <a:latin typeface="+mj-lt"/>
              </a:endParaRPr>
            </a:p>
          </p:txBody>
        </p:sp>
        <p:grpSp>
          <p:nvGrpSpPr>
            <p:cNvPr id="3" name="Group 7"/>
            <p:cNvGrpSpPr>
              <a:grpSpLocks/>
            </p:cNvGrpSpPr>
            <p:nvPr/>
          </p:nvGrpSpPr>
          <p:grpSpPr bwMode="auto">
            <a:xfrm>
              <a:off x="2310358" y="3048074"/>
              <a:ext cx="381000" cy="407988"/>
              <a:chOff x="3665" y="2898"/>
              <a:chExt cx="369" cy="369"/>
            </a:xfrm>
          </p:grpSpPr>
          <p:sp>
            <p:nvSpPr>
              <p:cNvPr id="200" name="Oval 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201" name="Text Box 9"/>
              <p:cNvSpPr txBox="1">
                <a:spLocks noChangeArrowheads="1"/>
              </p:cNvSpPr>
              <p:nvPr/>
            </p:nvSpPr>
            <p:spPr bwMode="auto">
              <a:xfrm>
                <a:off x="3727" y="2999"/>
                <a:ext cx="216" cy="235"/>
              </a:xfrm>
              <a:prstGeom prst="rect">
                <a:avLst/>
              </a:prstGeom>
              <a:noFill/>
              <a:ln w="9525">
                <a:noFill/>
                <a:miter lim="800000"/>
                <a:headEnd/>
                <a:tailEnd/>
              </a:ln>
              <a:effectLst/>
            </p:spPr>
            <p:txBody>
              <a:bodyPr wrap="none" lIns="0" tIns="0" rIns="0" bIns="0">
                <a:spAutoFit/>
              </a:bodyPr>
              <a:lstStyle/>
              <a:p>
                <a:pPr algn="ctr"/>
                <a:r>
                  <a:rPr lang="en-US" sz="1984">
                    <a:latin typeface="+mj-lt"/>
                  </a:rPr>
                  <a:t>14</a:t>
                </a:r>
              </a:p>
            </p:txBody>
          </p:sp>
        </p:grpSp>
        <p:sp>
          <p:nvSpPr>
            <p:cNvPr id="110" name="Line 10"/>
            <p:cNvSpPr>
              <a:spLocks noChangeShapeType="1"/>
            </p:cNvSpPr>
            <p:nvPr/>
          </p:nvSpPr>
          <p:spPr bwMode="auto">
            <a:xfrm>
              <a:off x="2097633" y="2867099"/>
              <a:ext cx="247650" cy="247650"/>
            </a:xfrm>
            <a:prstGeom prst="line">
              <a:avLst/>
            </a:prstGeom>
            <a:noFill/>
            <a:ln w="9525">
              <a:solidFill>
                <a:schemeClr val="tx1"/>
              </a:solidFill>
              <a:round/>
              <a:headEnd/>
              <a:tailEnd/>
            </a:ln>
            <a:effectLst/>
          </p:spPr>
          <p:txBody>
            <a:bodyPr/>
            <a:lstStyle/>
            <a:p>
              <a:endParaRPr lang="fr-FR" sz="1984">
                <a:latin typeface="+mj-lt"/>
              </a:endParaRPr>
            </a:p>
          </p:txBody>
        </p:sp>
        <p:grpSp>
          <p:nvGrpSpPr>
            <p:cNvPr id="5" name="Group 11"/>
            <p:cNvGrpSpPr>
              <a:grpSpLocks/>
            </p:cNvGrpSpPr>
            <p:nvPr/>
          </p:nvGrpSpPr>
          <p:grpSpPr bwMode="auto">
            <a:xfrm>
              <a:off x="1245146" y="3057599"/>
              <a:ext cx="381000" cy="407988"/>
              <a:chOff x="3665" y="2898"/>
              <a:chExt cx="369" cy="369"/>
            </a:xfrm>
          </p:grpSpPr>
          <p:sp>
            <p:nvSpPr>
              <p:cNvPr id="198" name="Oval 1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99" name="Text Box 13"/>
              <p:cNvSpPr txBox="1">
                <a:spLocks noChangeArrowheads="1"/>
              </p:cNvSpPr>
              <p:nvPr/>
            </p:nvSpPr>
            <p:spPr bwMode="auto">
              <a:xfrm>
                <a:off x="3789" y="2999"/>
                <a:ext cx="108" cy="235"/>
              </a:xfrm>
              <a:prstGeom prst="rect">
                <a:avLst/>
              </a:prstGeom>
              <a:noFill/>
              <a:ln w="9525">
                <a:noFill/>
                <a:miter lim="800000"/>
                <a:headEnd/>
                <a:tailEnd/>
              </a:ln>
              <a:effectLst/>
            </p:spPr>
            <p:txBody>
              <a:bodyPr wrap="none" lIns="0" tIns="0" rIns="0" bIns="0">
                <a:spAutoFit/>
              </a:bodyPr>
              <a:lstStyle/>
              <a:p>
                <a:pPr algn="ctr"/>
                <a:r>
                  <a:rPr lang="en-US" sz="1984" dirty="0">
                    <a:latin typeface="+mj-lt"/>
                  </a:rPr>
                  <a:t>4</a:t>
                </a:r>
              </a:p>
            </p:txBody>
          </p:sp>
        </p:grpSp>
        <p:sp>
          <p:nvSpPr>
            <p:cNvPr id="112" name="Line 14"/>
            <p:cNvSpPr>
              <a:spLocks noChangeShapeType="1"/>
            </p:cNvSpPr>
            <p:nvPr/>
          </p:nvSpPr>
          <p:spPr bwMode="auto">
            <a:xfrm rot="16200000">
              <a:off x="1568203" y="2866305"/>
              <a:ext cx="265112" cy="231775"/>
            </a:xfrm>
            <a:prstGeom prst="line">
              <a:avLst/>
            </a:prstGeom>
            <a:noFill/>
            <a:ln w="9525">
              <a:solidFill>
                <a:schemeClr val="tx1"/>
              </a:solidFill>
              <a:round/>
              <a:headEnd/>
              <a:tailEnd/>
            </a:ln>
            <a:effectLst/>
          </p:spPr>
          <p:txBody>
            <a:bodyPr/>
            <a:lstStyle/>
            <a:p>
              <a:endParaRPr lang="fr-FR" sz="1984">
                <a:latin typeface="+mj-lt"/>
              </a:endParaRPr>
            </a:p>
          </p:txBody>
        </p:sp>
        <p:grpSp>
          <p:nvGrpSpPr>
            <p:cNvPr id="6" name="Group 15"/>
            <p:cNvGrpSpPr>
              <a:grpSpLocks/>
            </p:cNvGrpSpPr>
            <p:nvPr/>
          </p:nvGrpSpPr>
          <p:grpSpPr bwMode="auto">
            <a:xfrm>
              <a:off x="1502321" y="3810074"/>
              <a:ext cx="381000" cy="407988"/>
              <a:chOff x="3665" y="2898"/>
              <a:chExt cx="369" cy="369"/>
            </a:xfrm>
          </p:grpSpPr>
          <p:sp>
            <p:nvSpPr>
              <p:cNvPr id="170" name="Oval 16"/>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97" name="Text Box 17"/>
              <p:cNvSpPr txBox="1">
                <a:spLocks noChangeArrowheads="1"/>
              </p:cNvSpPr>
              <p:nvPr/>
            </p:nvSpPr>
            <p:spPr bwMode="auto">
              <a:xfrm>
                <a:off x="3789" y="2999"/>
                <a:ext cx="108" cy="235"/>
              </a:xfrm>
              <a:prstGeom prst="rect">
                <a:avLst/>
              </a:prstGeom>
              <a:noFill/>
              <a:ln w="9525">
                <a:noFill/>
                <a:miter lim="800000"/>
                <a:headEnd/>
                <a:tailEnd/>
              </a:ln>
              <a:effectLst/>
            </p:spPr>
            <p:txBody>
              <a:bodyPr wrap="none" lIns="0" tIns="0" rIns="0" bIns="0">
                <a:spAutoFit/>
              </a:bodyPr>
              <a:lstStyle/>
              <a:p>
                <a:pPr algn="ctr"/>
                <a:r>
                  <a:rPr lang="en-US" sz="1984">
                    <a:latin typeface="+mj-lt"/>
                  </a:rPr>
                  <a:t>8</a:t>
                </a:r>
              </a:p>
            </p:txBody>
          </p:sp>
        </p:grpSp>
        <p:sp>
          <p:nvSpPr>
            <p:cNvPr id="114" name="Line 18"/>
            <p:cNvSpPr>
              <a:spLocks noChangeShapeType="1"/>
            </p:cNvSpPr>
            <p:nvPr/>
          </p:nvSpPr>
          <p:spPr bwMode="auto">
            <a:xfrm>
              <a:off x="1502321" y="3451299"/>
              <a:ext cx="149225" cy="354013"/>
            </a:xfrm>
            <a:prstGeom prst="line">
              <a:avLst/>
            </a:prstGeom>
            <a:noFill/>
            <a:ln w="9525">
              <a:solidFill>
                <a:schemeClr val="tx1"/>
              </a:solidFill>
              <a:round/>
              <a:headEnd/>
              <a:tailEnd/>
            </a:ln>
            <a:effectLst/>
          </p:spPr>
          <p:txBody>
            <a:bodyPr/>
            <a:lstStyle/>
            <a:p>
              <a:endParaRPr lang="fr-FR" sz="1984">
                <a:latin typeface="+mj-lt"/>
              </a:endParaRPr>
            </a:p>
          </p:txBody>
        </p:sp>
        <p:grpSp>
          <p:nvGrpSpPr>
            <p:cNvPr id="7" name="Group 19"/>
            <p:cNvGrpSpPr>
              <a:grpSpLocks/>
            </p:cNvGrpSpPr>
            <p:nvPr/>
          </p:nvGrpSpPr>
          <p:grpSpPr bwMode="auto">
            <a:xfrm>
              <a:off x="2567533" y="3800549"/>
              <a:ext cx="381000" cy="407988"/>
              <a:chOff x="3665" y="2898"/>
              <a:chExt cx="369" cy="369"/>
            </a:xfrm>
          </p:grpSpPr>
          <p:sp>
            <p:nvSpPr>
              <p:cNvPr id="166" name="Oval 20"/>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68" name="Text Box 21"/>
              <p:cNvSpPr txBox="1">
                <a:spLocks noChangeArrowheads="1"/>
              </p:cNvSpPr>
              <p:nvPr/>
            </p:nvSpPr>
            <p:spPr bwMode="auto">
              <a:xfrm>
                <a:off x="3725" y="2999"/>
                <a:ext cx="216" cy="235"/>
              </a:xfrm>
              <a:prstGeom prst="rect">
                <a:avLst/>
              </a:prstGeom>
              <a:noFill/>
              <a:ln w="9525">
                <a:noFill/>
                <a:miter lim="800000"/>
                <a:headEnd/>
                <a:tailEnd/>
              </a:ln>
              <a:effectLst/>
            </p:spPr>
            <p:txBody>
              <a:bodyPr wrap="none" lIns="0" tIns="0" rIns="0" bIns="0">
                <a:spAutoFit/>
              </a:bodyPr>
              <a:lstStyle/>
              <a:p>
                <a:pPr algn="ctr"/>
                <a:r>
                  <a:rPr lang="en-US" sz="1984">
                    <a:latin typeface="+mj-lt"/>
                  </a:rPr>
                  <a:t>16</a:t>
                </a:r>
              </a:p>
            </p:txBody>
          </p:sp>
        </p:grpSp>
        <p:sp>
          <p:nvSpPr>
            <p:cNvPr id="116" name="Line 22"/>
            <p:cNvSpPr>
              <a:spLocks noChangeShapeType="1"/>
            </p:cNvSpPr>
            <p:nvPr/>
          </p:nvSpPr>
          <p:spPr bwMode="auto">
            <a:xfrm>
              <a:off x="2584996" y="3443362"/>
              <a:ext cx="147637" cy="354012"/>
            </a:xfrm>
            <a:prstGeom prst="line">
              <a:avLst/>
            </a:prstGeom>
            <a:noFill/>
            <a:ln w="9525">
              <a:solidFill>
                <a:schemeClr val="tx1"/>
              </a:solidFill>
              <a:round/>
              <a:headEnd/>
              <a:tailEnd/>
            </a:ln>
            <a:effectLst/>
          </p:spPr>
          <p:txBody>
            <a:bodyPr/>
            <a:lstStyle/>
            <a:p>
              <a:endParaRPr lang="fr-FR" sz="1984">
                <a:latin typeface="+mj-lt"/>
              </a:endParaRPr>
            </a:p>
          </p:txBody>
        </p:sp>
        <p:grpSp>
          <p:nvGrpSpPr>
            <p:cNvPr id="8" name="Group 23"/>
            <p:cNvGrpSpPr>
              <a:grpSpLocks/>
            </p:cNvGrpSpPr>
            <p:nvPr/>
          </p:nvGrpSpPr>
          <p:grpSpPr bwMode="auto">
            <a:xfrm>
              <a:off x="981621" y="3818012"/>
              <a:ext cx="381000" cy="407987"/>
              <a:chOff x="3665" y="2898"/>
              <a:chExt cx="369" cy="369"/>
            </a:xfrm>
          </p:grpSpPr>
          <p:sp>
            <p:nvSpPr>
              <p:cNvPr id="162" name="Oval 2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64" name="Text Box 25"/>
              <p:cNvSpPr txBox="1">
                <a:spLocks noChangeArrowheads="1"/>
              </p:cNvSpPr>
              <p:nvPr/>
            </p:nvSpPr>
            <p:spPr bwMode="auto">
              <a:xfrm>
                <a:off x="3789" y="2999"/>
                <a:ext cx="108" cy="235"/>
              </a:xfrm>
              <a:prstGeom prst="rect">
                <a:avLst/>
              </a:prstGeom>
              <a:noFill/>
              <a:ln w="9525">
                <a:noFill/>
                <a:miter lim="800000"/>
                <a:headEnd/>
                <a:tailEnd/>
              </a:ln>
              <a:effectLst/>
            </p:spPr>
            <p:txBody>
              <a:bodyPr wrap="none" lIns="0" tIns="0" rIns="0" bIns="0">
                <a:spAutoFit/>
              </a:bodyPr>
              <a:lstStyle/>
              <a:p>
                <a:pPr algn="ctr"/>
                <a:r>
                  <a:rPr lang="en-US" sz="1984">
                    <a:latin typeface="+mj-lt"/>
                  </a:rPr>
                  <a:t>2</a:t>
                </a:r>
              </a:p>
            </p:txBody>
          </p:sp>
        </p:grpSp>
        <p:sp>
          <p:nvSpPr>
            <p:cNvPr id="118" name="Line 26"/>
            <p:cNvSpPr>
              <a:spLocks noChangeShapeType="1"/>
            </p:cNvSpPr>
            <p:nvPr/>
          </p:nvSpPr>
          <p:spPr bwMode="auto">
            <a:xfrm flipH="1">
              <a:off x="1213396" y="3460824"/>
              <a:ext cx="149225" cy="354013"/>
            </a:xfrm>
            <a:prstGeom prst="line">
              <a:avLst/>
            </a:prstGeom>
            <a:noFill/>
            <a:ln w="9525">
              <a:solidFill>
                <a:schemeClr val="tx1"/>
              </a:solidFill>
              <a:round/>
              <a:headEnd/>
              <a:tailEnd/>
            </a:ln>
            <a:effectLst/>
          </p:spPr>
          <p:txBody>
            <a:bodyPr/>
            <a:lstStyle/>
            <a:p>
              <a:endParaRPr lang="fr-FR" sz="1984">
                <a:latin typeface="+mj-lt"/>
              </a:endParaRPr>
            </a:p>
          </p:txBody>
        </p:sp>
        <p:grpSp>
          <p:nvGrpSpPr>
            <p:cNvPr id="9" name="Group 27"/>
            <p:cNvGrpSpPr>
              <a:grpSpLocks/>
            </p:cNvGrpSpPr>
            <p:nvPr/>
          </p:nvGrpSpPr>
          <p:grpSpPr bwMode="auto">
            <a:xfrm>
              <a:off x="1254671" y="4570487"/>
              <a:ext cx="379412" cy="407987"/>
              <a:chOff x="3665" y="2898"/>
              <a:chExt cx="369" cy="369"/>
            </a:xfrm>
          </p:grpSpPr>
          <p:sp>
            <p:nvSpPr>
              <p:cNvPr id="158" name="Oval 2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60" name="Text Box 29"/>
              <p:cNvSpPr txBox="1">
                <a:spLocks noChangeArrowheads="1"/>
              </p:cNvSpPr>
              <p:nvPr/>
            </p:nvSpPr>
            <p:spPr bwMode="auto">
              <a:xfrm>
                <a:off x="3787" y="2999"/>
                <a:ext cx="108" cy="235"/>
              </a:xfrm>
              <a:prstGeom prst="rect">
                <a:avLst/>
              </a:prstGeom>
              <a:noFill/>
              <a:ln w="9525">
                <a:noFill/>
                <a:miter lim="800000"/>
                <a:headEnd/>
                <a:tailEnd/>
              </a:ln>
              <a:effectLst/>
            </p:spPr>
            <p:txBody>
              <a:bodyPr wrap="none" lIns="0" tIns="0" rIns="0" bIns="0">
                <a:spAutoFit/>
              </a:bodyPr>
              <a:lstStyle/>
              <a:p>
                <a:pPr algn="ctr"/>
                <a:r>
                  <a:rPr lang="en-US" sz="1984">
                    <a:latin typeface="+mj-lt"/>
                  </a:rPr>
                  <a:t>6</a:t>
                </a:r>
              </a:p>
            </p:txBody>
          </p:sp>
        </p:grpSp>
        <p:sp>
          <p:nvSpPr>
            <p:cNvPr id="120" name="Line 30"/>
            <p:cNvSpPr>
              <a:spLocks noChangeShapeType="1"/>
            </p:cNvSpPr>
            <p:nvPr/>
          </p:nvSpPr>
          <p:spPr bwMode="auto">
            <a:xfrm flipH="1">
              <a:off x="1486446" y="4213299"/>
              <a:ext cx="147637" cy="354013"/>
            </a:xfrm>
            <a:prstGeom prst="line">
              <a:avLst/>
            </a:prstGeom>
            <a:noFill/>
            <a:ln w="9525">
              <a:solidFill>
                <a:schemeClr val="tx1"/>
              </a:solidFill>
              <a:round/>
              <a:headEnd/>
              <a:tailEnd/>
            </a:ln>
            <a:effectLst/>
          </p:spPr>
          <p:txBody>
            <a:bodyPr/>
            <a:lstStyle/>
            <a:p>
              <a:endParaRPr lang="fr-FR" sz="1984">
                <a:latin typeface="+mj-lt"/>
              </a:endParaRPr>
            </a:p>
          </p:txBody>
        </p:sp>
        <p:grpSp>
          <p:nvGrpSpPr>
            <p:cNvPr id="11" name="Group 31"/>
            <p:cNvGrpSpPr>
              <a:grpSpLocks/>
            </p:cNvGrpSpPr>
            <p:nvPr/>
          </p:nvGrpSpPr>
          <p:grpSpPr bwMode="auto">
            <a:xfrm>
              <a:off x="2072233" y="3800549"/>
              <a:ext cx="381000" cy="407988"/>
              <a:chOff x="3665" y="2898"/>
              <a:chExt cx="369" cy="369"/>
            </a:xfrm>
          </p:grpSpPr>
          <p:sp>
            <p:nvSpPr>
              <p:cNvPr id="156" name="Oval 3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57" name="Text Box 33"/>
              <p:cNvSpPr txBox="1">
                <a:spLocks noChangeArrowheads="1"/>
              </p:cNvSpPr>
              <p:nvPr/>
            </p:nvSpPr>
            <p:spPr bwMode="auto">
              <a:xfrm>
                <a:off x="3725" y="2999"/>
                <a:ext cx="216" cy="235"/>
              </a:xfrm>
              <a:prstGeom prst="rect">
                <a:avLst/>
              </a:prstGeom>
              <a:noFill/>
              <a:ln w="9525">
                <a:noFill/>
                <a:miter lim="800000"/>
                <a:headEnd/>
                <a:tailEnd/>
              </a:ln>
              <a:effectLst/>
            </p:spPr>
            <p:txBody>
              <a:bodyPr wrap="none" lIns="0" tIns="0" rIns="0" bIns="0">
                <a:spAutoFit/>
              </a:bodyPr>
              <a:lstStyle/>
              <a:p>
                <a:pPr algn="ctr"/>
                <a:r>
                  <a:rPr lang="en-US" sz="1984">
                    <a:latin typeface="+mj-lt"/>
                  </a:rPr>
                  <a:t>12</a:t>
                </a:r>
              </a:p>
            </p:txBody>
          </p:sp>
        </p:grpSp>
        <p:sp>
          <p:nvSpPr>
            <p:cNvPr id="125" name="Line 34"/>
            <p:cNvSpPr>
              <a:spLocks noChangeShapeType="1"/>
            </p:cNvSpPr>
            <p:nvPr/>
          </p:nvSpPr>
          <p:spPr bwMode="auto">
            <a:xfrm flipH="1">
              <a:off x="2304008" y="3443362"/>
              <a:ext cx="149225" cy="354012"/>
            </a:xfrm>
            <a:prstGeom prst="line">
              <a:avLst/>
            </a:prstGeom>
            <a:noFill/>
            <a:ln w="9525">
              <a:solidFill>
                <a:schemeClr val="tx1"/>
              </a:solidFill>
              <a:round/>
              <a:headEnd/>
              <a:tailEnd/>
            </a:ln>
            <a:effectLst/>
          </p:spPr>
          <p:txBody>
            <a:bodyPr/>
            <a:lstStyle/>
            <a:p>
              <a:endParaRPr lang="fr-FR" sz="1984">
                <a:latin typeface="+mj-lt"/>
              </a:endParaRPr>
            </a:p>
          </p:txBody>
        </p:sp>
        <p:grpSp>
          <p:nvGrpSpPr>
            <p:cNvPr id="12" name="Group 45"/>
            <p:cNvGrpSpPr>
              <a:grpSpLocks/>
            </p:cNvGrpSpPr>
            <p:nvPr/>
          </p:nvGrpSpPr>
          <p:grpSpPr bwMode="auto">
            <a:xfrm>
              <a:off x="692696" y="4553024"/>
              <a:ext cx="381000" cy="407988"/>
              <a:chOff x="3665" y="2898"/>
              <a:chExt cx="369" cy="369"/>
            </a:xfrm>
          </p:grpSpPr>
          <p:sp>
            <p:nvSpPr>
              <p:cNvPr id="151" name="Oval 46"/>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52" name="Text Box 47"/>
              <p:cNvSpPr txBox="1">
                <a:spLocks noChangeArrowheads="1"/>
              </p:cNvSpPr>
              <p:nvPr/>
            </p:nvSpPr>
            <p:spPr bwMode="auto">
              <a:xfrm>
                <a:off x="3789" y="2999"/>
                <a:ext cx="108" cy="235"/>
              </a:xfrm>
              <a:prstGeom prst="rect">
                <a:avLst/>
              </a:prstGeom>
              <a:noFill/>
              <a:ln w="9525">
                <a:noFill/>
                <a:miter lim="800000"/>
                <a:headEnd/>
                <a:tailEnd/>
              </a:ln>
              <a:effectLst/>
            </p:spPr>
            <p:txBody>
              <a:bodyPr wrap="none" lIns="0" tIns="0" rIns="0" bIns="0">
                <a:spAutoFit/>
              </a:bodyPr>
              <a:lstStyle/>
              <a:p>
                <a:pPr algn="ctr"/>
                <a:r>
                  <a:rPr lang="en-US" sz="1984">
                    <a:latin typeface="+mj-lt"/>
                  </a:rPr>
                  <a:t>1</a:t>
                </a:r>
              </a:p>
            </p:txBody>
          </p:sp>
        </p:grpSp>
        <p:sp>
          <p:nvSpPr>
            <p:cNvPr id="139" name="Line 48"/>
            <p:cNvSpPr>
              <a:spLocks noChangeShapeType="1"/>
            </p:cNvSpPr>
            <p:nvPr/>
          </p:nvSpPr>
          <p:spPr bwMode="auto">
            <a:xfrm flipH="1">
              <a:off x="924471" y="4195837"/>
              <a:ext cx="149225" cy="354012"/>
            </a:xfrm>
            <a:prstGeom prst="line">
              <a:avLst/>
            </a:prstGeom>
            <a:noFill/>
            <a:ln w="9525">
              <a:solidFill>
                <a:schemeClr val="tx1"/>
              </a:solidFill>
              <a:round/>
              <a:headEnd/>
              <a:tailEnd/>
            </a:ln>
            <a:effectLst/>
          </p:spPr>
          <p:txBody>
            <a:bodyPr/>
            <a:lstStyle/>
            <a:p>
              <a:endParaRPr lang="fr-FR" sz="1984">
                <a:latin typeface="+mj-lt"/>
              </a:endParaRPr>
            </a:p>
          </p:txBody>
        </p:sp>
        <p:grpSp>
          <p:nvGrpSpPr>
            <p:cNvPr id="13" name="Group 50"/>
            <p:cNvGrpSpPr>
              <a:grpSpLocks/>
            </p:cNvGrpSpPr>
            <p:nvPr/>
          </p:nvGrpSpPr>
          <p:grpSpPr bwMode="auto">
            <a:xfrm>
              <a:off x="1765846" y="4553024"/>
              <a:ext cx="381000" cy="407988"/>
              <a:chOff x="3665" y="2898"/>
              <a:chExt cx="369" cy="369"/>
            </a:xfrm>
          </p:grpSpPr>
          <p:sp>
            <p:nvSpPr>
              <p:cNvPr id="149" name="Oval 51"/>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50" name="Text Box 52"/>
              <p:cNvSpPr txBox="1">
                <a:spLocks noChangeArrowheads="1"/>
              </p:cNvSpPr>
              <p:nvPr/>
            </p:nvSpPr>
            <p:spPr bwMode="auto">
              <a:xfrm>
                <a:off x="3789" y="2999"/>
                <a:ext cx="108" cy="235"/>
              </a:xfrm>
              <a:prstGeom prst="rect">
                <a:avLst/>
              </a:prstGeom>
              <a:noFill/>
              <a:ln w="9525">
                <a:noFill/>
                <a:miter lim="800000"/>
                <a:headEnd/>
                <a:tailEnd/>
              </a:ln>
              <a:effectLst/>
            </p:spPr>
            <p:txBody>
              <a:bodyPr wrap="none" lIns="0" tIns="0" rIns="0" bIns="0">
                <a:spAutoFit/>
              </a:bodyPr>
              <a:lstStyle/>
              <a:p>
                <a:pPr algn="ctr"/>
                <a:r>
                  <a:rPr lang="en-US" sz="1984">
                    <a:latin typeface="+mj-lt"/>
                  </a:rPr>
                  <a:t>9</a:t>
                </a:r>
              </a:p>
            </p:txBody>
          </p:sp>
        </p:grpSp>
        <p:sp>
          <p:nvSpPr>
            <p:cNvPr id="142" name="Line 53"/>
            <p:cNvSpPr>
              <a:spLocks noChangeShapeType="1"/>
            </p:cNvSpPr>
            <p:nvPr/>
          </p:nvSpPr>
          <p:spPr bwMode="auto">
            <a:xfrm>
              <a:off x="1783308" y="4195837"/>
              <a:ext cx="149225" cy="354012"/>
            </a:xfrm>
            <a:prstGeom prst="line">
              <a:avLst/>
            </a:prstGeom>
            <a:noFill/>
            <a:ln w="9525">
              <a:solidFill>
                <a:schemeClr val="tx1"/>
              </a:solidFill>
              <a:round/>
              <a:headEnd/>
              <a:tailEnd/>
            </a:ln>
            <a:effectLst/>
          </p:spPr>
          <p:txBody>
            <a:bodyPr/>
            <a:lstStyle/>
            <a:p>
              <a:endParaRPr lang="fr-FR" sz="1984">
                <a:latin typeface="+mj-lt"/>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23</a:t>
            </a:fld>
            <a:endParaRPr lang="fr-BE"/>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latin typeface="+mj-lt"/>
                <a:ea typeface="+mj-ea"/>
                <a:cs typeface="+mj-cs"/>
              </a:rPr>
              <a:t>Insertion</a:t>
            </a:r>
            <a:endParaRPr lang="fr-FR" sz="3086" cap="small" dirty="0">
              <a:solidFill>
                <a:schemeClr val="tx2"/>
              </a:solidFill>
              <a:latin typeface="+mj-lt"/>
              <a:ea typeface="+mj-ea"/>
              <a:cs typeface="+mj-cs"/>
            </a:endParaRPr>
          </a:p>
        </p:txBody>
      </p:sp>
      <p:sp>
        <p:nvSpPr>
          <p:cNvPr id="71" name="Espace réservé du contenu 2"/>
          <p:cNvSpPr txBox="1">
            <a:spLocks/>
          </p:cNvSpPr>
          <p:nvPr/>
        </p:nvSpPr>
        <p:spPr>
          <a:xfrm>
            <a:off x="119032" y="866192"/>
            <a:ext cx="9525058" cy="6693483"/>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r>
              <a:rPr lang="fr-FR" sz="2646" b="1" dirty="0"/>
              <a:t>Exemple 2</a:t>
            </a:r>
            <a:r>
              <a:rPr lang="fr-FR" sz="2646" dirty="0"/>
              <a:t>: soit l’arbre ci-dessus, donner le résultat après insertion de 7</a:t>
            </a:r>
          </a:p>
        </p:txBody>
      </p:sp>
      <p:sp>
        <p:nvSpPr>
          <p:cNvPr id="88" name="Text Box 60"/>
          <p:cNvSpPr txBox="1">
            <a:spLocks noChangeArrowheads="1"/>
          </p:cNvSpPr>
          <p:nvPr/>
        </p:nvSpPr>
        <p:spPr bwMode="auto">
          <a:xfrm>
            <a:off x="1897419" y="6513439"/>
            <a:ext cx="263214" cy="261931"/>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0</a:t>
            </a:r>
            <a:endParaRPr lang="fr-FR" sz="1102" dirty="0">
              <a:solidFill>
                <a:srgbClr val="FF0000"/>
              </a:solidFill>
              <a:latin typeface="+mj-lt"/>
            </a:endParaRPr>
          </a:p>
        </p:txBody>
      </p:sp>
      <p:sp>
        <p:nvSpPr>
          <p:cNvPr id="90" name="Line 61"/>
          <p:cNvSpPr>
            <a:spLocks noChangeShapeType="1"/>
          </p:cNvSpPr>
          <p:nvPr/>
        </p:nvSpPr>
        <p:spPr bwMode="auto">
          <a:xfrm flipH="1">
            <a:off x="2738423" y="2747956"/>
            <a:ext cx="755968" cy="279988"/>
          </a:xfrm>
          <a:prstGeom prst="line">
            <a:avLst/>
          </a:prstGeom>
          <a:noFill/>
          <a:ln w="76200">
            <a:solidFill>
              <a:schemeClr val="tx1"/>
            </a:solidFill>
            <a:round/>
            <a:headEnd/>
            <a:tailEnd type="triangle" w="med" len="med"/>
          </a:ln>
          <a:effectLst/>
        </p:spPr>
        <p:txBody>
          <a:bodyPr/>
          <a:lstStyle/>
          <a:p>
            <a:endParaRPr lang="fr-FR" sz="1984">
              <a:latin typeface="+mj-lt"/>
            </a:endParaRPr>
          </a:p>
        </p:txBody>
      </p:sp>
      <p:grpSp>
        <p:nvGrpSpPr>
          <p:cNvPr id="91" name="Groupe 7"/>
          <p:cNvGrpSpPr/>
          <p:nvPr/>
        </p:nvGrpSpPr>
        <p:grpSpPr>
          <a:xfrm>
            <a:off x="436535" y="2747958"/>
            <a:ext cx="3931400" cy="4498978"/>
            <a:chOff x="467544" y="2525787"/>
            <a:chExt cx="3106285" cy="3834434"/>
          </a:xfrm>
        </p:grpSpPr>
        <p:sp>
          <p:nvSpPr>
            <p:cNvPr id="107" name="Oval 5"/>
            <p:cNvSpPr>
              <a:spLocks noChangeArrowheads="1"/>
            </p:cNvSpPr>
            <p:nvPr/>
          </p:nvSpPr>
          <p:spPr bwMode="auto">
            <a:xfrm>
              <a:off x="1773783" y="2525787"/>
              <a:ext cx="381000" cy="407987"/>
            </a:xfrm>
            <a:prstGeom prst="ellipse">
              <a:avLst/>
            </a:prstGeom>
            <a:noFill/>
            <a:ln w="38100">
              <a:solidFill>
                <a:schemeClr val="tx1"/>
              </a:solidFill>
              <a:round/>
              <a:headEnd/>
              <a:tailEnd/>
            </a:ln>
            <a:effectLst/>
          </p:spPr>
          <p:txBody>
            <a:bodyPr wrap="none" anchor="ctr"/>
            <a:lstStyle/>
            <a:p>
              <a:endParaRPr lang="fr-FR" sz="1984">
                <a:latin typeface="+mj-lt"/>
              </a:endParaRPr>
            </a:p>
          </p:txBody>
        </p:sp>
        <p:sp>
          <p:nvSpPr>
            <p:cNvPr id="108" name="Text Box 6"/>
            <p:cNvSpPr txBox="1">
              <a:spLocks noChangeArrowheads="1"/>
            </p:cNvSpPr>
            <p:nvPr/>
          </p:nvSpPr>
          <p:spPr bwMode="auto">
            <a:xfrm>
              <a:off x="1835930" y="2636912"/>
              <a:ext cx="222916" cy="260238"/>
            </a:xfrm>
            <a:prstGeom prst="rect">
              <a:avLst/>
            </a:prstGeom>
            <a:noFill/>
            <a:ln w="9525">
              <a:noFill/>
              <a:miter lim="800000"/>
              <a:headEnd/>
              <a:tailEnd/>
            </a:ln>
            <a:effectLst/>
          </p:spPr>
          <p:txBody>
            <a:bodyPr wrap="none" lIns="0" tIns="0" rIns="0" bIns="0">
              <a:spAutoFit/>
            </a:bodyPr>
            <a:lstStyle/>
            <a:p>
              <a:pPr algn="ctr"/>
              <a:r>
                <a:rPr lang="fr-CA" sz="1984" dirty="0">
                  <a:latin typeface="+mj-lt"/>
                </a:rPr>
                <a:t>10</a:t>
              </a:r>
              <a:endParaRPr lang="en-US" sz="1984" dirty="0">
                <a:latin typeface="+mj-lt"/>
              </a:endParaRPr>
            </a:p>
          </p:txBody>
        </p:sp>
        <p:grpSp>
          <p:nvGrpSpPr>
            <p:cNvPr id="109" name="Group 7"/>
            <p:cNvGrpSpPr>
              <a:grpSpLocks/>
            </p:cNvGrpSpPr>
            <p:nvPr/>
          </p:nvGrpSpPr>
          <p:grpSpPr bwMode="auto">
            <a:xfrm>
              <a:off x="2310358" y="3048074"/>
              <a:ext cx="381000" cy="407988"/>
              <a:chOff x="3665" y="2898"/>
              <a:chExt cx="369" cy="369"/>
            </a:xfrm>
          </p:grpSpPr>
          <p:sp>
            <p:nvSpPr>
              <p:cNvPr id="200" name="Oval 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201" name="Text Box 9"/>
              <p:cNvSpPr txBox="1">
                <a:spLocks noChangeArrowheads="1"/>
              </p:cNvSpPr>
              <p:nvPr/>
            </p:nvSpPr>
            <p:spPr bwMode="auto">
              <a:xfrm>
                <a:off x="3727" y="2999"/>
                <a:ext cx="216" cy="235"/>
              </a:xfrm>
              <a:prstGeom prst="rect">
                <a:avLst/>
              </a:prstGeom>
              <a:noFill/>
              <a:ln w="9525">
                <a:noFill/>
                <a:miter lim="800000"/>
                <a:headEnd/>
                <a:tailEnd/>
              </a:ln>
              <a:effectLst/>
            </p:spPr>
            <p:txBody>
              <a:bodyPr wrap="none" lIns="0" tIns="0" rIns="0" bIns="0">
                <a:spAutoFit/>
              </a:bodyPr>
              <a:lstStyle/>
              <a:p>
                <a:pPr algn="ctr"/>
                <a:r>
                  <a:rPr lang="en-US" sz="1984">
                    <a:latin typeface="+mj-lt"/>
                  </a:rPr>
                  <a:t>14</a:t>
                </a:r>
              </a:p>
            </p:txBody>
          </p:sp>
        </p:grpSp>
        <p:sp>
          <p:nvSpPr>
            <p:cNvPr id="110" name="Line 10"/>
            <p:cNvSpPr>
              <a:spLocks noChangeShapeType="1"/>
            </p:cNvSpPr>
            <p:nvPr/>
          </p:nvSpPr>
          <p:spPr bwMode="auto">
            <a:xfrm>
              <a:off x="2097633" y="2867099"/>
              <a:ext cx="247650" cy="247650"/>
            </a:xfrm>
            <a:prstGeom prst="line">
              <a:avLst/>
            </a:prstGeom>
            <a:noFill/>
            <a:ln w="9525">
              <a:solidFill>
                <a:schemeClr val="tx1"/>
              </a:solidFill>
              <a:round/>
              <a:headEnd/>
              <a:tailEnd/>
            </a:ln>
            <a:effectLst/>
          </p:spPr>
          <p:txBody>
            <a:bodyPr/>
            <a:lstStyle/>
            <a:p>
              <a:endParaRPr lang="fr-FR" sz="1984">
                <a:latin typeface="+mj-lt"/>
              </a:endParaRPr>
            </a:p>
          </p:txBody>
        </p:sp>
        <p:grpSp>
          <p:nvGrpSpPr>
            <p:cNvPr id="111" name="Group 11"/>
            <p:cNvGrpSpPr>
              <a:grpSpLocks/>
            </p:cNvGrpSpPr>
            <p:nvPr/>
          </p:nvGrpSpPr>
          <p:grpSpPr bwMode="auto">
            <a:xfrm>
              <a:off x="1245146" y="3057599"/>
              <a:ext cx="381000" cy="407988"/>
              <a:chOff x="3665" y="2898"/>
              <a:chExt cx="369" cy="369"/>
            </a:xfrm>
          </p:grpSpPr>
          <p:sp>
            <p:nvSpPr>
              <p:cNvPr id="198" name="Oval 1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99" name="Text Box 13"/>
              <p:cNvSpPr txBox="1">
                <a:spLocks noChangeArrowheads="1"/>
              </p:cNvSpPr>
              <p:nvPr/>
            </p:nvSpPr>
            <p:spPr bwMode="auto">
              <a:xfrm>
                <a:off x="3789" y="2999"/>
                <a:ext cx="108" cy="235"/>
              </a:xfrm>
              <a:prstGeom prst="rect">
                <a:avLst/>
              </a:prstGeom>
              <a:noFill/>
              <a:ln w="9525">
                <a:noFill/>
                <a:miter lim="800000"/>
                <a:headEnd/>
                <a:tailEnd/>
              </a:ln>
              <a:effectLst/>
            </p:spPr>
            <p:txBody>
              <a:bodyPr wrap="none" lIns="0" tIns="0" rIns="0" bIns="0">
                <a:spAutoFit/>
              </a:bodyPr>
              <a:lstStyle/>
              <a:p>
                <a:pPr algn="ctr"/>
                <a:r>
                  <a:rPr lang="en-US" sz="1984" dirty="0">
                    <a:latin typeface="+mj-lt"/>
                  </a:rPr>
                  <a:t>4</a:t>
                </a:r>
              </a:p>
            </p:txBody>
          </p:sp>
        </p:grpSp>
        <p:sp>
          <p:nvSpPr>
            <p:cNvPr id="112" name="Line 14"/>
            <p:cNvSpPr>
              <a:spLocks noChangeShapeType="1"/>
            </p:cNvSpPr>
            <p:nvPr/>
          </p:nvSpPr>
          <p:spPr bwMode="auto">
            <a:xfrm rot="16200000">
              <a:off x="1568203" y="2866305"/>
              <a:ext cx="265112" cy="231775"/>
            </a:xfrm>
            <a:prstGeom prst="line">
              <a:avLst/>
            </a:prstGeom>
            <a:noFill/>
            <a:ln w="9525">
              <a:solidFill>
                <a:schemeClr val="tx1"/>
              </a:solidFill>
              <a:round/>
              <a:headEnd/>
              <a:tailEnd/>
            </a:ln>
            <a:effectLst/>
          </p:spPr>
          <p:txBody>
            <a:bodyPr/>
            <a:lstStyle/>
            <a:p>
              <a:endParaRPr lang="fr-FR" sz="1984">
                <a:latin typeface="+mj-lt"/>
              </a:endParaRPr>
            </a:p>
          </p:txBody>
        </p:sp>
        <p:grpSp>
          <p:nvGrpSpPr>
            <p:cNvPr id="113" name="Group 15"/>
            <p:cNvGrpSpPr>
              <a:grpSpLocks/>
            </p:cNvGrpSpPr>
            <p:nvPr/>
          </p:nvGrpSpPr>
          <p:grpSpPr bwMode="auto">
            <a:xfrm>
              <a:off x="1502321" y="3810074"/>
              <a:ext cx="381000" cy="407988"/>
              <a:chOff x="3665" y="2898"/>
              <a:chExt cx="369" cy="369"/>
            </a:xfrm>
          </p:grpSpPr>
          <p:sp>
            <p:nvSpPr>
              <p:cNvPr id="170" name="Oval 16"/>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97" name="Text Box 17"/>
              <p:cNvSpPr txBox="1">
                <a:spLocks noChangeArrowheads="1"/>
              </p:cNvSpPr>
              <p:nvPr/>
            </p:nvSpPr>
            <p:spPr bwMode="auto">
              <a:xfrm>
                <a:off x="3789" y="2999"/>
                <a:ext cx="108" cy="235"/>
              </a:xfrm>
              <a:prstGeom prst="rect">
                <a:avLst/>
              </a:prstGeom>
              <a:noFill/>
              <a:ln w="9525">
                <a:noFill/>
                <a:miter lim="800000"/>
                <a:headEnd/>
                <a:tailEnd/>
              </a:ln>
              <a:effectLst/>
            </p:spPr>
            <p:txBody>
              <a:bodyPr wrap="none" lIns="0" tIns="0" rIns="0" bIns="0">
                <a:spAutoFit/>
              </a:bodyPr>
              <a:lstStyle/>
              <a:p>
                <a:pPr algn="ctr"/>
                <a:r>
                  <a:rPr lang="en-US" sz="1984">
                    <a:latin typeface="+mj-lt"/>
                  </a:rPr>
                  <a:t>8</a:t>
                </a:r>
              </a:p>
            </p:txBody>
          </p:sp>
        </p:grpSp>
        <p:sp>
          <p:nvSpPr>
            <p:cNvPr id="114" name="Line 18"/>
            <p:cNvSpPr>
              <a:spLocks noChangeShapeType="1"/>
            </p:cNvSpPr>
            <p:nvPr/>
          </p:nvSpPr>
          <p:spPr bwMode="auto">
            <a:xfrm>
              <a:off x="1502321" y="3451299"/>
              <a:ext cx="149225" cy="354013"/>
            </a:xfrm>
            <a:prstGeom prst="line">
              <a:avLst/>
            </a:prstGeom>
            <a:noFill/>
            <a:ln w="9525">
              <a:solidFill>
                <a:schemeClr val="tx1"/>
              </a:solidFill>
              <a:round/>
              <a:headEnd/>
              <a:tailEnd/>
            </a:ln>
            <a:effectLst/>
          </p:spPr>
          <p:txBody>
            <a:bodyPr/>
            <a:lstStyle/>
            <a:p>
              <a:endParaRPr lang="fr-FR" sz="1984">
                <a:latin typeface="+mj-lt"/>
              </a:endParaRPr>
            </a:p>
          </p:txBody>
        </p:sp>
        <p:grpSp>
          <p:nvGrpSpPr>
            <p:cNvPr id="115" name="Group 19"/>
            <p:cNvGrpSpPr>
              <a:grpSpLocks/>
            </p:cNvGrpSpPr>
            <p:nvPr/>
          </p:nvGrpSpPr>
          <p:grpSpPr bwMode="auto">
            <a:xfrm>
              <a:off x="2567533" y="3800549"/>
              <a:ext cx="381000" cy="407988"/>
              <a:chOff x="3665" y="2898"/>
              <a:chExt cx="369" cy="369"/>
            </a:xfrm>
          </p:grpSpPr>
          <p:sp>
            <p:nvSpPr>
              <p:cNvPr id="166" name="Oval 20"/>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68" name="Text Box 21"/>
              <p:cNvSpPr txBox="1">
                <a:spLocks noChangeArrowheads="1"/>
              </p:cNvSpPr>
              <p:nvPr/>
            </p:nvSpPr>
            <p:spPr bwMode="auto">
              <a:xfrm>
                <a:off x="3725" y="2999"/>
                <a:ext cx="216" cy="235"/>
              </a:xfrm>
              <a:prstGeom prst="rect">
                <a:avLst/>
              </a:prstGeom>
              <a:noFill/>
              <a:ln w="9525">
                <a:noFill/>
                <a:miter lim="800000"/>
                <a:headEnd/>
                <a:tailEnd/>
              </a:ln>
              <a:effectLst/>
            </p:spPr>
            <p:txBody>
              <a:bodyPr wrap="none" lIns="0" tIns="0" rIns="0" bIns="0">
                <a:spAutoFit/>
              </a:bodyPr>
              <a:lstStyle/>
              <a:p>
                <a:pPr algn="ctr"/>
                <a:r>
                  <a:rPr lang="en-US" sz="1984">
                    <a:latin typeface="+mj-lt"/>
                  </a:rPr>
                  <a:t>16</a:t>
                </a:r>
              </a:p>
            </p:txBody>
          </p:sp>
        </p:grpSp>
        <p:sp>
          <p:nvSpPr>
            <p:cNvPr id="116" name="Line 22"/>
            <p:cNvSpPr>
              <a:spLocks noChangeShapeType="1"/>
            </p:cNvSpPr>
            <p:nvPr/>
          </p:nvSpPr>
          <p:spPr bwMode="auto">
            <a:xfrm>
              <a:off x="2584996" y="3443362"/>
              <a:ext cx="147637" cy="354012"/>
            </a:xfrm>
            <a:prstGeom prst="line">
              <a:avLst/>
            </a:prstGeom>
            <a:noFill/>
            <a:ln w="9525">
              <a:solidFill>
                <a:schemeClr val="tx1"/>
              </a:solidFill>
              <a:round/>
              <a:headEnd/>
              <a:tailEnd/>
            </a:ln>
            <a:effectLst/>
          </p:spPr>
          <p:txBody>
            <a:bodyPr/>
            <a:lstStyle/>
            <a:p>
              <a:endParaRPr lang="fr-FR" sz="1984">
                <a:latin typeface="+mj-lt"/>
              </a:endParaRPr>
            </a:p>
          </p:txBody>
        </p:sp>
        <p:grpSp>
          <p:nvGrpSpPr>
            <p:cNvPr id="117" name="Group 23"/>
            <p:cNvGrpSpPr>
              <a:grpSpLocks/>
            </p:cNvGrpSpPr>
            <p:nvPr/>
          </p:nvGrpSpPr>
          <p:grpSpPr bwMode="auto">
            <a:xfrm>
              <a:off x="981621" y="3818012"/>
              <a:ext cx="381000" cy="407987"/>
              <a:chOff x="3665" y="2898"/>
              <a:chExt cx="369" cy="369"/>
            </a:xfrm>
          </p:grpSpPr>
          <p:sp>
            <p:nvSpPr>
              <p:cNvPr id="162" name="Oval 2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64" name="Text Box 25"/>
              <p:cNvSpPr txBox="1">
                <a:spLocks noChangeArrowheads="1"/>
              </p:cNvSpPr>
              <p:nvPr/>
            </p:nvSpPr>
            <p:spPr bwMode="auto">
              <a:xfrm>
                <a:off x="3789" y="2999"/>
                <a:ext cx="108" cy="235"/>
              </a:xfrm>
              <a:prstGeom prst="rect">
                <a:avLst/>
              </a:prstGeom>
              <a:noFill/>
              <a:ln w="9525">
                <a:noFill/>
                <a:miter lim="800000"/>
                <a:headEnd/>
                <a:tailEnd/>
              </a:ln>
              <a:effectLst/>
            </p:spPr>
            <p:txBody>
              <a:bodyPr wrap="none" lIns="0" tIns="0" rIns="0" bIns="0">
                <a:spAutoFit/>
              </a:bodyPr>
              <a:lstStyle/>
              <a:p>
                <a:pPr algn="ctr"/>
                <a:r>
                  <a:rPr lang="en-US" sz="1984">
                    <a:latin typeface="+mj-lt"/>
                  </a:rPr>
                  <a:t>2</a:t>
                </a:r>
              </a:p>
            </p:txBody>
          </p:sp>
        </p:grpSp>
        <p:sp>
          <p:nvSpPr>
            <p:cNvPr id="118" name="Line 26"/>
            <p:cNvSpPr>
              <a:spLocks noChangeShapeType="1"/>
            </p:cNvSpPr>
            <p:nvPr/>
          </p:nvSpPr>
          <p:spPr bwMode="auto">
            <a:xfrm flipH="1">
              <a:off x="1213396" y="3460824"/>
              <a:ext cx="149225" cy="354013"/>
            </a:xfrm>
            <a:prstGeom prst="line">
              <a:avLst/>
            </a:prstGeom>
            <a:noFill/>
            <a:ln w="9525">
              <a:solidFill>
                <a:schemeClr val="tx1"/>
              </a:solidFill>
              <a:round/>
              <a:headEnd/>
              <a:tailEnd/>
            </a:ln>
            <a:effectLst/>
          </p:spPr>
          <p:txBody>
            <a:bodyPr/>
            <a:lstStyle/>
            <a:p>
              <a:endParaRPr lang="fr-FR" sz="1984">
                <a:latin typeface="+mj-lt"/>
              </a:endParaRPr>
            </a:p>
          </p:txBody>
        </p:sp>
        <p:grpSp>
          <p:nvGrpSpPr>
            <p:cNvPr id="119" name="Group 27"/>
            <p:cNvGrpSpPr>
              <a:grpSpLocks/>
            </p:cNvGrpSpPr>
            <p:nvPr/>
          </p:nvGrpSpPr>
          <p:grpSpPr bwMode="auto">
            <a:xfrm>
              <a:off x="1254671" y="4570487"/>
              <a:ext cx="379412" cy="407987"/>
              <a:chOff x="3665" y="2898"/>
              <a:chExt cx="369" cy="369"/>
            </a:xfrm>
          </p:grpSpPr>
          <p:sp>
            <p:nvSpPr>
              <p:cNvPr id="158" name="Oval 2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60" name="Text Box 29"/>
              <p:cNvSpPr txBox="1">
                <a:spLocks noChangeArrowheads="1"/>
              </p:cNvSpPr>
              <p:nvPr/>
            </p:nvSpPr>
            <p:spPr bwMode="auto">
              <a:xfrm>
                <a:off x="3787" y="2999"/>
                <a:ext cx="108" cy="235"/>
              </a:xfrm>
              <a:prstGeom prst="rect">
                <a:avLst/>
              </a:prstGeom>
              <a:noFill/>
              <a:ln w="9525">
                <a:noFill/>
                <a:miter lim="800000"/>
                <a:headEnd/>
                <a:tailEnd/>
              </a:ln>
              <a:effectLst/>
            </p:spPr>
            <p:txBody>
              <a:bodyPr wrap="none" lIns="0" tIns="0" rIns="0" bIns="0">
                <a:spAutoFit/>
              </a:bodyPr>
              <a:lstStyle/>
              <a:p>
                <a:pPr algn="ctr"/>
                <a:r>
                  <a:rPr lang="en-US" sz="1984">
                    <a:latin typeface="+mj-lt"/>
                  </a:rPr>
                  <a:t>6</a:t>
                </a:r>
              </a:p>
            </p:txBody>
          </p:sp>
        </p:grpSp>
        <p:sp>
          <p:nvSpPr>
            <p:cNvPr id="120" name="Line 30"/>
            <p:cNvSpPr>
              <a:spLocks noChangeShapeType="1"/>
            </p:cNvSpPr>
            <p:nvPr/>
          </p:nvSpPr>
          <p:spPr bwMode="auto">
            <a:xfrm flipH="1">
              <a:off x="1486446" y="4213299"/>
              <a:ext cx="147637" cy="354013"/>
            </a:xfrm>
            <a:prstGeom prst="line">
              <a:avLst/>
            </a:prstGeom>
            <a:noFill/>
            <a:ln w="9525">
              <a:solidFill>
                <a:schemeClr val="tx1"/>
              </a:solidFill>
              <a:round/>
              <a:headEnd/>
              <a:tailEnd/>
            </a:ln>
            <a:effectLst/>
          </p:spPr>
          <p:txBody>
            <a:bodyPr/>
            <a:lstStyle/>
            <a:p>
              <a:endParaRPr lang="fr-FR" sz="1984">
                <a:latin typeface="+mj-lt"/>
              </a:endParaRPr>
            </a:p>
          </p:txBody>
        </p:sp>
        <p:grpSp>
          <p:nvGrpSpPr>
            <p:cNvPr id="121" name="Group 31"/>
            <p:cNvGrpSpPr>
              <a:grpSpLocks/>
            </p:cNvGrpSpPr>
            <p:nvPr/>
          </p:nvGrpSpPr>
          <p:grpSpPr bwMode="auto">
            <a:xfrm>
              <a:off x="2072233" y="3800549"/>
              <a:ext cx="381000" cy="407988"/>
              <a:chOff x="3665" y="2898"/>
              <a:chExt cx="369" cy="369"/>
            </a:xfrm>
          </p:grpSpPr>
          <p:sp>
            <p:nvSpPr>
              <p:cNvPr id="156" name="Oval 3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57" name="Text Box 33"/>
              <p:cNvSpPr txBox="1">
                <a:spLocks noChangeArrowheads="1"/>
              </p:cNvSpPr>
              <p:nvPr/>
            </p:nvSpPr>
            <p:spPr bwMode="auto">
              <a:xfrm>
                <a:off x="3725" y="2999"/>
                <a:ext cx="216" cy="235"/>
              </a:xfrm>
              <a:prstGeom prst="rect">
                <a:avLst/>
              </a:prstGeom>
              <a:noFill/>
              <a:ln w="9525">
                <a:noFill/>
                <a:miter lim="800000"/>
                <a:headEnd/>
                <a:tailEnd/>
              </a:ln>
              <a:effectLst/>
            </p:spPr>
            <p:txBody>
              <a:bodyPr wrap="none" lIns="0" tIns="0" rIns="0" bIns="0">
                <a:spAutoFit/>
              </a:bodyPr>
              <a:lstStyle/>
              <a:p>
                <a:pPr algn="ctr"/>
                <a:r>
                  <a:rPr lang="en-US" sz="1984">
                    <a:latin typeface="+mj-lt"/>
                  </a:rPr>
                  <a:t>12</a:t>
                </a:r>
              </a:p>
            </p:txBody>
          </p:sp>
        </p:grpSp>
        <p:sp>
          <p:nvSpPr>
            <p:cNvPr id="125" name="Line 34"/>
            <p:cNvSpPr>
              <a:spLocks noChangeShapeType="1"/>
            </p:cNvSpPr>
            <p:nvPr/>
          </p:nvSpPr>
          <p:spPr bwMode="auto">
            <a:xfrm flipH="1">
              <a:off x="2304008" y="3443362"/>
              <a:ext cx="149225" cy="354012"/>
            </a:xfrm>
            <a:prstGeom prst="line">
              <a:avLst/>
            </a:prstGeom>
            <a:noFill/>
            <a:ln w="9525">
              <a:solidFill>
                <a:schemeClr val="tx1"/>
              </a:solidFill>
              <a:round/>
              <a:headEnd/>
              <a:tailEnd/>
            </a:ln>
            <a:effectLst/>
          </p:spPr>
          <p:txBody>
            <a:bodyPr/>
            <a:lstStyle/>
            <a:p>
              <a:endParaRPr lang="fr-FR" sz="1984">
                <a:latin typeface="+mj-lt"/>
              </a:endParaRPr>
            </a:p>
          </p:txBody>
        </p:sp>
        <p:sp>
          <p:nvSpPr>
            <p:cNvPr id="127" name="Text Box 36"/>
            <p:cNvSpPr txBox="1">
              <a:spLocks noChangeArrowheads="1"/>
            </p:cNvSpPr>
            <p:nvPr/>
          </p:nvSpPr>
          <p:spPr bwMode="auto">
            <a:xfrm>
              <a:off x="1553121" y="4722887"/>
              <a:ext cx="244701" cy="223241"/>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-1</a:t>
              </a:r>
              <a:endParaRPr lang="fr-FR" sz="1102" dirty="0">
                <a:solidFill>
                  <a:srgbClr val="FF0000"/>
                </a:solidFill>
                <a:latin typeface="+mj-lt"/>
              </a:endParaRPr>
            </a:p>
          </p:txBody>
        </p:sp>
        <p:sp>
          <p:nvSpPr>
            <p:cNvPr id="129" name="Text Box 37"/>
            <p:cNvSpPr txBox="1">
              <a:spLocks noChangeArrowheads="1"/>
            </p:cNvSpPr>
            <p:nvPr/>
          </p:nvSpPr>
          <p:spPr bwMode="auto">
            <a:xfrm>
              <a:off x="1805533" y="3945012"/>
              <a:ext cx="207971" cy="223241"/>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1</a:t>
              </a:r>
              <a:endParaRPr lang="fr-FR" sz="1102" dirty="0">
                <a:solidFill>
                  <a:srgbClr val="FF0000"/>
                </a:solidFill>
                <a:latin typeface="+mj-lt"/>
              </a:endParaRPr>
            </a:p>
          </p:txBody>
        </p:sp>
        <p:sp>
          <p:nvSpPr>
            <p:cNvPr id="131" name="Text Box 38"/>
            <p:cNvSpPr txBox="1">
              <a:spLocks noChangeArrowheads="1"/>
            </p:cNvSpPr>
            <p:nvPr/>
          </p:nvSpPr>
          <p:spPr bwMode="auto">
            <a:xfrm>
              <a:off x="2251621" y="4210124"/>
              <a:ext cx="207971" cy="223241"/>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0</a:t>
              </a:r>
              <a:endParaRPr lang="fr-FR" sz="1102" dirty="0">
                <a:solidFill>
                  <a:srgbClr val="FF0000"/>
                </a:solidFill>
                <a:latin typeface="+mj-lt"/>
              </a:endParaRPr>
            </a:p>
          </p:txBody>
        </p:sp>
        <p:sp>
          <p:nvSpPr>
            <p:cNvPr id="133" name="Text Box 39"/>
            <p:cNvSpPr txBox="1">
              <a:spLocks noChangeArrowheads="1"/>
            </p:cNvSpPr>
            <p:nvPr/>
          </p:nvSpPr>
          <p:spPr bwMode="auto">
            <a:xfrm>
              <a:off x="2846933" y="4156149"/>
              <a:ext cx="207971" cy="223241"/>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0</a:t>
              </a:r>
              <a:endParaRPr lang="fr-FR" sz="1102" dirty="0">
                <a:solidFill>
                  <a:srgbClr val="FF0000"/>
                </a:solidFill>
                <a:latin typeface="+mj-lt"/>
              </a:endParaRPr>
            </a:p>
          </p:txBody>
        </p:sp>
        <p:sp>
          <p:nvSpPr>
            <p:cNvPr id="134" name="Text Box 40"/>
            <p:cNvSpPr txBox="1">
              <a:spLocks noChangeArrowheads="1"/>
            </p:cNvSpPr>
            <p:nvPr/>
          </p:nvSpPr>
          <p:spPr bwMode="auto">
            <a:xfrm>
              <a:off x="2664371" y="3165549"/>
              <a:ext cx="207971" cy="223241"/>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0</a:t>
              </a:r>
              <a:endParaRPr lang="fr-FR" sz="1102" dirty="0">
                <a:solidFill>
                  <a:srgbClr val="FF0000"/>
                </a:solidFill>
                <a:latin typeface="+mj-lt"/>
              </a:endParaRPr>
            </a:p>
          </p:txBody>
        </p:sp>
        <p:sp>
          <p:nvSpPr>
            <p:cNvPr id="135" name="Text Box 41"/>
            <p:cNvSpPr txBox="1">
              <a:spLocks noChangeArrowheads="1"/>
            </p:cNvSpPr>
            <p:nvPr/>
          </p:nvSpPr>
          <p:spPr bwMode="auto">
            <a:xfrm>
              <a:off x="776833" y="3910087"/>
              <a:ext cx="207971" cy="223241"/>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1</a:t>
              </a:r>
              <a:endParaRPr lang="fr-FR" sz="1102" dirty="0">
                <a:solidFill>
                  <a:srgbClr val="FF0000"/>
                </a:solidFill>
                <a:latin typeface="+mj-lt"/>
              </a:endParaRPr>
            </a:p>
          </p:txBody>
        </p:sp>
        <p:sp>
          <p:nvSpPr>
            <p:cNvPr id="136" name="Text Box 42"/>
            <p:cNvSpPr txBox="1">
              <a:spLocks noChangeArrowheads="1"/>
            </p:cNvSpPr>
            <p:nvPr/>
          </p:nvSpPr>
          <p:spPr bwMode="auto">
            <a:xfrm>
              <a:off x="1591221" y="3183012"/>
              <a:ext cx="244701" cy="223241"/>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-1</a:t>
              </a:r>
              <a:endParaRPr lang="fr-FR" sz="1102" dirty="0">
                <a:solidFill>
                  <a:srgbClr val="FF0000"/>
                </a:solidFill>
                <a:latin typeface="+mj-lt"/>
              </a:endParaRPr>
            </a:p>
          </p:txBody>
        </p:sp>
        <p:sp>
          <p:nvSpPr>
            <p:cNvPr id="137" name="Text Box 43"/>
            <p:cNvSpPr txBox="1">
              <a:spLocks noChangeArrowheads="1"/>
            </p:cNvSpPr>
            <p:nvPr/>
          </p:nvSpPr>
          <p:spPr bwMode="auto">
            <a:xfrm>
              <a:off x="2137321" y="2563887"/>
              <a:ext cx="207971" cy="223241"/>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2</a:t>
              </a:r>
              <a:endParaRPr lang="fr-FR" sz="1102" dirty="0">
                <a:solidFill>
                  <a:srgbClr val="FF0000"/>
                </a:solidFill>
                <a:latin typeface="+mj-lt"/>
              </a:endParaRPr>
            </a:p>
          </p:txBody>
        </p:sp>
        <p:grpSp>
          <p:nvGrpSpPr>
            <p:cNvPr id="138" name="Group 45"/>
            <p:cNvGrpSpPr>
              <a:grpSpLocks/>
            </p:cNvGrpSpPr>
            <p:nvPr/>
          </p:nvGrpSpPr>
          <p:grpSpPr bwMode="auto">
            <a:xfrm>
              <a:off x="692696" y="4553024"/>
              <a:ext cx="381000" cy="407988"/>
              <a:chOff x="3665" y="2898"/>
              <a:chExt cx="369" cy="369"/>
            </a:xfrm>
          </p:grpSpPr>
          <p:sp>
            <p:nvSpPr>
              <p:cNvPr id="151" name="Oval 46"/>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52" name="Text Box 47"/>
              <p:cNvSpPr txBox="1">
                <a:spLocks noChangeArrowheads="1"/>
              </p:cNvSpPr>
              <p:nvPr/>
            </p:nvSpPr>
            <p:spPr bwMode="auto">
              <a:xfrm>
                <a:off x="3789" y="2999"/>
                <a:ext cx="108" cy="235"/>
              </a:xfrm>
              <a:prstGeom prst="rect">
                <a:avLst/>
              </a:prstGeom>
              <a:noFill/>
              <a:ln w="9525">
                <a:noFill/>
                <a:miter lim="800000"/>
                <a:headEnd/>
                <a:tailEnd/>
              </a:ln>
              <a:effectLst/>
            </p:spPr>
            <p:txBody>
              <a:bodyPr wrap="none" lIns="0" tIns="0" rIns="0" bIns="0">
                <a:spAutoFit/>
              </a:bodyPr>
              <a:lstStyle/>
              <a:p>
                <a:pPr algn="ctr"/>
                <a:r>
                  <a:rPr lang="en-US" sz="1984">
                    <a:latin typeface="+mj-lt"/>
                  </a:rPr>
                  <a:t>1</a:t>
                </a:r>
              </a:p>
            </p:txBody>
          </p:sp>
        </p:grpSp>
        <p:sp>
          <p:nvSpPr>
            <p:cNvPr id="139" name="Line 48"/>
            <p:cNvSpPr>
              <a:spLocks noChangeShapeType="1"/>
            </p:cNvSpPr>
            <p:nvPr/>
          </p:nvSpPr>
          <p:spPr bwMode="auto">
            <a:xfrm flipH="1">
              <a:off x="924471" y="4195837"/>
              <a:ext cx="149225" cy="354012"/>
            </a:xfrm>
            <a:prstGeom prst="line">
              <a:avLst/>
            </a:prstGeom>
            <a:noFill/>
            <a:ln w="9525">
              <a:solidFill>
                <a:schemeClr val="tx1"/>
              </a:solidFill>
              <a:round/>
              <a:headEnd/>
              <a:tailEnd/>
            </a:ln>
            <a:effectLst/>
          </p:spPr>
          <p:txBody>
            <a:bodyPr/>
            <a:lstStyle/>
            <a:p>
              <a:endParaRPr lang="fr-FR" sz="1984">
                <a:latin typeface="+mj-lt"/>
              </a:endParaRPr>
            </a:p>
          </p:txBody>
        </p:sp>
        <p:sp>
          <p:nvSpPr>
            <p:cNvPr id="140" name="Text Box 49"/>
            <p:cNvSpPr txBox="1">
              <a:spLocks noChangeArrowheads="1"/>
            </p:cNvSpPr>
            <p:nvPr/>
          </p:nvSpPr>
          <p:spPr bwMode="auto">
            <a:xfrm>
              <a:off x="467544" y="4653136"/>
              <a:ext cx="207971" cy="223241"/>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0</a:t>
              </a:r>
              <a:endParaRPr lang="fr-FR" sz="1102" dirty="0">
                <a:solidFill>
                  <a:srgbClr val="FF0000"/>
                </a:solidFill>
                <a:latin typeface="+mj-lt"/>
              </a:endParaRPr>
            </a:p>
          </p:txBody>
        </p:sp>
        <p:grpSp>
          <p:nvGrpSpPr>
            <p:cNvPr id="141" name="Group 50"/>
            <p:cNvGrpSpPr>
              <a:grpSpLocks/>
            </p:cNvGrpSpPr>
            <p:nvPr/>
          </p:nvGrpSpPr>
          <p:grpSpPr bwMode="auto">
            <a:xfrm>
              <a:off x="1765846" y="4553024"/>
              <a:ext cx="381000" cy="407988"/>
              <a:chOff x="3665" y="2898"/>
              <a:chExt cx="369" cy="369"/>
            </a:xfrm>
          </p:grpSpPr>
          <p:sp>
            <p:nvSpPr>
              <p:cNvPr id="149" name="Oval 51"/>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150" name="Text Box 52"/>
              <p:cNvSpPr txBox="1">
                <a:spLocks noChangeArrowheads="1"/>
              </p:cNvSpPr>
              <p:nvPr/>
            </p:nvSpPr>
            <p:spPr bwMode="auto">
              <a:xfrm>
                <a:off x="3789" y="2999"/>
                <a:ext cx="108" cy="235"/>
              </a:xfrm>
              <a:prstGeom prst="rect">
                <a:avLst/>
              </a:prstGeom>
              <a:noFill/>
              <a:ln w="9525">
                <a:noFill/>
                <a:miter lim="800000"/>
                <a:headEnd/>
                <a:tailEnd/>
              </a:ln>
              <a:effectLst/>
            </p:spPr>
            <p:txBody>
              <a:bodyPr wrap="none" lIns="0" tIns="0" rIns="0" bIns="0">
                <a:spAutoFit/>
              </a:bodyPr>
              <a:lstStyle/>
              <a:p>
                <a:pPr algn="ctr"/>
                <a:r>
                  <a:rPr lang="en-US" sz="1984">
                    <a:latin typeface="+mj-lt"/>
                  </a:rPr>
                  <a:t>9</a:t>
                </a:r>
              </a:p>
            </p:txBody>
          </p:sp>
        </p:grpSp>
        <p:sp>
          <p:nvSpPr>
            <p:cNvPr id="142" name="Line 53"/>
            <p:cNvSpPr>
              <a:spLocks noChangeShapeType="1"/>
            </p:cNvSpPr>
            <p:nvPr/>
          </p:nvSpPr>
          <p:spPr bwMode="auto">
            <a:xfrm>
              <a:off x="1783308" y="4195837"/>
              <a:ext cx="149225" cy="354012"/>
            </a:xfrm>
            <a:prstGeom prst="line">
              <a:avLst/>
            </a:prstGeom>
            <a:noFill/>
            <a:ln w="9525">
              <a:solidFill>
                <a:schemeClr val="tx1"/>
              </a:solidFill>
              <a:round/>
              <a:headEnd/>
              <a:tailEnd/>
            </a:ln>
            <a:effectLst/>
          </p:spPr>
          <p:txBody>
            <a:bodyPr/>
            <a:lstStyle/>
            <a:p>
              <a:endParaRPr lang="fr-FR" sz="1984">
                <a:latin typeface="+mj-lt"/>
              </a:endParaRPr>
            </a:p>
          </p:txBody>
        </p:sp>
        <p:sp>
          <p:nvSpPr>
            <p:cNvPr id="143" name="Text Box 54"/>
            <p:cNvSpPr txBox="1">
              <a:spLocks noChangeArrowheads="1"/>
            </p:cNvSpPr>
            <p:nvPr/>
          </p:nvSpPr>
          <p:spPr bwMode="auto">
            <a:xfrm>
              <a:off x="2143671" y="4749874"/>
              <a:ext cx="207971" cy="223241"/>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0</a:t>
              </a:r>
              <a:endParaRPr lang="fr-FR" sz="1102" dirty="0">
                <a:solidFill>
                  <a:srgbClr val="FF0000"/>
                </a:solidFill>
                <a:latin typeface="+mj-lt"/>
              </a:endParaRPr>
            </a:p>
          </p:txBody>
        </p:sp>
        <p:sp>
          <p:nvSpPr>
            <p:cNvPr id="144" name="Oval 57"/>
            <p:cNvSpPr>
              <a:spLocks noChangeArrowheads="1"/>
            </p:cNvSpPr>
            <p:nvPr/>
          </p:nvSpPr>
          <p:spPr bwMode="auto">
            <a:xfrm>
              <a:off x="1513433" y="5337249"/>
              <a:ext cx="381000" cy="407988"/>
            </a:xfrm>
            <a:prstGeom prst="ellipse">
              <a:avLst/>
            </a:prstGeom>
            <a:noFill/>
            <a:ln w="28575">
              <a:solidFill>
                <a:srgbClr val="00B050"/>
              </a:solidFill>
              <a:round/>
              <a:headEnd/>
              <a:tailEnd/>
            </a:ln>
            <a:effectLst/>
          </p:spPr>
          <p:txBody>
            <a:bodyPr wrap="none" anchor="ctr"/>
            <a:lstStyle/>
            <a:p>
              <a:endParaRPr lang="fr-FR" sz="1984">
                <a:latin typeface="+mj-lt"/>
              </a:endParaRPr>
            </a:p>
          </p:txBody>
        </p:sp>
        <p:sp>
          <p:nvSpPr>
            <p:cNvPr id="145" name="Text Box 58"/>
            <p:cNvSpPr txBox="1">
              <a:spLocks noChangeArrowheads="1"/>
            </p:cNvSpPr>
            <p:nvPr/>
          </p:nvSpPr>
          <p:spPr bwMode="auto">
            <a:xfrm>
              <a:off x="1643954" y="5448374"/>
              <a:ext cx="111458" cy="260238"/>
            </a:xfrm>
            <a:prstGeom prst="rect">
              <a:avLst/>
            </a:prstGeom>
            <a:noFill/>
            <a:ln w="9525">
              <a:noFill/>
              <a:miter lim="800000"/>
              <a:headEnd/>
              <a:tailEnd/>
            </a:ln>
            <a:effectLst/>
          </p:spPr>
          <p:txBody>
            <a:bodyPr wrap="none" lIns="0" tIns="0" rIns="0" bIns="0">
              <a:spAutoFit/>
            </a:bodyPr>
            <a:lstStyle/>
            <a:p>
              <a:pPr algn="ctr"/>
              <a:r>
                <a:rPr lang="en-US" sz="1984" dirty="0">
                  <a:solidFill>
                    <a:srgbClr val="00B050"/>
                  </a:solidFill>
                  <a:latin typeface="+mj-lt"/>
                </a:rPr>
                <a:t>7</a:t>
              </a:r>
            </a:p>
          </p:txBody>
        </p:sp>
        <p:sp>
          <p:nvSpPr>
            <p:cNvPr id="146" name="Line 59"/>
            <p:cNvSpPr>
              <a:spLocks noChangeShapeType="1"/>
            </p:cNvSpPr>
            <p:nvPr/>
          </p:nvSpPr>
          <p:spPr bwMode="auto">
            <a:xfrm>
              <a:off x="1530896" y="4980062"/>
              <a:ext cx="147637" cy="354012"/>
            </a:xfrm>
            <a:prstGeom prst="line">
              <a:avLst/>
            </a:prstGeom>
            <a:noFill/>
            <a:ln w="9525">
              <a:solidFill>
                <a:srgbClr val="00B050"/>
              </a:solidFill>
              <a:round/>
              <a:headEnd/>
              <a:tailEnd/>
            </a:ln>
            <a:effectLst/>
          </p:spPr>
          <p:txBody>
            <a:bodyPr/>
            <a:lstStyle/>
            <a:p>
              <a:endParaRPr lang="fr-FR" sz="1984">
                <a:latin typeface="+mj-lt"/>
              </a:endParaRPr>
            </a:p>
          </p:txBody>
        </p:sp>
        <p:sp>
          <p:nvSpPr>
            <p:cNvPr id="147" name="Text Box 62"/>
            <p:cNvSpPr txBox="1">
              <a:spLocks noChangeArrowheads="1"/>
            </p:cNvSpPr>
            <p:nvPr/>
          </p:nvSpPr>
          <p:spPr bwMode="auto">
            <a:xfrm>
              <a:off x="2267744" y="6021288"/>
              <a:ext cx="1306085" cy="338933"/>
            </a:xfrm>
            <a:prstGeom prst="rect">
              <a:avLst/>
            </a:prstGeom>
            <a:noFill/>
            <a:ln w="9525">
              <a:noFill/>
              <a:miter lim="800000"/>
              <a:headEnd/>
              <a:tailEnd/>
            </a:ln>
            <a:effectLst/>
          </p:spPr>
          <p:txBody>
            <a:bodyPr wrap="none">
              <a:spAutoFit/>
            </a:bodyPr>
            <a:lstStyle/>
            <a:p>
              <a:r>
                <a:rPr lang="fr-CA" sz="1984" dirty="0">
                  <a:solidFill>
                    <a:srgbClr val="00B050"/>
                  </a:solidFill>
                  <a:latin typeface="+mj-lt"/>
                  <a:cs typeface="Times New Roman" pitchFamily="18" charset="0"/>
                </a:rPr>
                <a:t>Nœud inséré</a:t>
              </a:r>
              <a:endParaRPr lang="fr-FR" sz="1984" dirty="0">
                <a:solidFill>
                  <a:srgbClr val="00B050"/>
                </a:solidFill>
                <a:latin typeface="+mj-lt"/>
                <a:cs typeface="Times New Roman" pitchFamily="18" charset="0"/>
              </a:endParaRPr>
            </a:p>
          </p:txBody>
        </p:sp>
        <p:sp>
          <p:nvSpPr>
            <p:cNvPr id="148" name="Line 63"/>
            <p:cNvSpPr>
              <a:spLocks noChangeShapeType="1"/>
            </p:cNvSpPr>
            <p:nvPr/>
          </p:nvSpPr>
          <p:spPr bwMode="auto">
            <a:xfrm flipH="1" flipV="1">
              <a:off x="2002383" y="5619824"/>
              <a:ext cx="635000" cy="406400"/>
            </a:xfrm>
            <a:prstGeom prst="line">
              <a:avLst/>
            </a:prstGeom>
            <a:noFill/>
            <a:ln w="9525">
              <a:solidFill>
                <a:srgbClr val="00B050"/>
              </a:solidFill>
              <a:prstDash val="sysDash"/>
              <a:round/>
              <a:headEnd/>
              <a:tailEnd type="triangle" w="med" len="med"/>
            </a:ln>
            <a:effectLst/>
          </p:spPr>
          <p:txBody>
            <a:bodyPr/>
            <a:lstStyle/>
            <a:p>
              <a:endParaRPr lang="fr-FR" sz="1984">
                <a:latin typeface="+mj-lt"/>
              </a:endParaRPr>
            </a:p>
          </p:txBody>
        </p:sp>
      </p:grpSp>
      <p:grpSp>
        <p:nvGrpSpPr>
          <p:cNvPr id="202" name="Groupe 61"/>
          <p:cNvGrpSpPr/>
          <p:nvPr/>
        </p:nvGrpSpPr>
        <p:grpSpPr>
          <a:xfrm>
            <a:off x="4881567" y="2824870"/>
            <a:ext cx="4628865" cy="3653734"/>
            <a:chOff x="5065489" y="2346647"/>
            <a:chExt cx="3230927" cy="2595563"/>
          </a:xfrm>
        </p:grpSpPr>
        <p:sp>
          <p:nvSpPr>
            <p:cNvPr id="203" name="Oval 5"/>
            <p:cNvSpPr>
              <a:spLocks noChangeArrowheads="1"/>
            </p:cNvSpPr>
            <p:nvPr/>
          </p:nvSpPr>
          <p:spPr bwMode="auto">
            <a:xfrm>
              <a:off x="6948264" y="3068960"/>
              <a:ext cx="381000" cy="407987"/>
            </a:xfrm>
            <a:prstGeom prst="ellipse">
              <a:avLst/>
            </a:prstGeom>
            <a:noFill/>
            <a:ln w="12700">
              <a:solidFill>
                <a:schemeClr val="tx1"/>
              </a:solidFill>
              <a:round/>
              <a:headEnd/>
              <a:tailEnd/>
            </a:ln>
            <a:effectLst/>
          </p:spPr>
          <p:txBody>
            <a:bodyPr wrap="none" anchor="ctr"/>
            <a:lstStyle/>
            <a:p>
              <a:endParaRPr lang="fr-FR" sz="1984">
                <a:latin typeface="+mj-lt"/>
              </a:endParaRPr>
            </a:p>
          </p:txBody>
        </p:sp>
        <p:sp>
          <p:nvSpPr>
            <p:cNvPr id="204" name="Text Box 6"/>
            <p:cNvSpPr txBox="1">
              <a:spLocks noChangeArrowheads="1"/>
            </p:cNvSpPr>
            <p:nvPr/>
          </p:nvSpPr>
          <p:spPr bwMode="auto">
            <a:xfrm>
              <a:off x="7010384" y="3180085"/>
              <a:ext cx="196925" cy="216909"/>
            </a:xfrm>
            <a:prstGeom prst="rect">
              <a:avLst/>
            </a:prstGeom>
            <a:noFill/>
            <a:ln w="9525">
              <a:noFill/>
              <a:miter lim="800000"/>
              <a:headEnd/>
              <a:tailEnd/>
            </a:ln>
            <a:effectLst/>
          </p:spPr>
          <p:txBody>
            <a:bodyPr wrap="none" lIns="0" tIns="0" rIns="0" bIns="0">
              <a:spAutoFit/>
            </a:bodyPr>
            <a:lstStyle/>
            <a:p>
              <a:pPr algn="ctr"/>
              <a:r>
                <a:rPr lang="fr-CA" sz="1984">
                  <a:latin typeface="+mj-lt"/>
                </a:rPr>
                <a:t>10</a:t>
              </a:r>
              <a:endParaRPr lang="en-US" sz="1984">
                <a:latin typeface="+mj-lt"/>
              </a:endParaRPr>
            </a:p>
          </p:txBody>
        </p:sp>
        <p:grpSp>
          <p:nvGrpSpPr>
            <p:cNvPr id="205" name="Group 7"/>
            <p:cNvGrpSpPr>
              <a:grpSpLocks/>
            </p:cNvGrpSpPr>
            <p:nvPr/>
          </p:nvGrpSpPr>
          <p:grpSpPr bwMode="auto">
            <a:xfrm>
              <a:off x="7484839" y="3667447"/>
              <a:ext cx="381000" cy="407988"/>
              <a:chOff x="3665" y="2898"/>
              <a:chExt cx="369" cy="369"/>
            </a:xfrm>
          </p:grpSpPr>
          <p:sp>
            <p:nvSpPr>
              <p:cNvPr id="253" name="Oval 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254" name="Text Box 9"/>
              <p:cNvSpPr txBox="1">
                <a:spLocks noChangeArrowheads="1"/>
              </p:cNvSpPr>
              <p:nvPr/>
            </p:nvSpPr>
            <p:spPr bwMode="auto">
              <a:xfrm>
                <a:off x="3727" y="2999"/>
                <a:ext cx="191" cy="196"/>
              </a:xfrm>
              <a:prstGeom prst="rect">
                <a:avLst/>
              </a:prstGeom>
              <a:noFill/>
              <a:ln w="9525">
                <a:noFill/>
                <a:miter lim="800000"/>
                <a:headEnd/>
                <a:tailEnd/>
              </a:ln>
              <a:effectLst/>
            </p:spPr>
            <p:txBody>
              <a:bodyPr wrap="none" lIns="0" tIns="0" rIns="0" bIns="0">
                <a:spAutoFit/>
              </a:bodyPr>
              <a:lstStyle/>
              <a:p>
                <a:pPr algn="ctr"/>
                <a:r>
                  <a:rPr lang="en-US" sz="1984">
                    <a:latin typeface="+mj-lt"/>
                  </a:rPr>
                  <a:t>14</a:t>
                </a:r>
              </a:p>
            </p:txBody>
          </p:sp>
        </p:grpSp>
        <p:sp>
          <p:nvSpPr>
            <p:cNvPr id="206" name="Line 10"/>
            <p:cNvSpPr>
              <a:spLocks noChangeShapeType="1"/>
            </p:cNvSpPr>
            <p:nvPr/>
          </p:nvSpPr>
          <p:spPr bwMode="auto">
            <a:xfrm>
              <a:off x="7272114" y="3410272"/>
              <a:ext cx="247650" cy="323850"/>
            </a:xfrm>
            <a:prstGeom prst="line">
              <a:avLst/>
            </a:prstGeom>
            <a:noFill/>
            <a:ln w="9525">
              <a:solidFill>
                <a:schemeClr val="tx1"/>
              </a:solidFill>
              <a:round/>
              <a:headEnd/>
              <a:tailEnd/>
            </a:ln>
            <a:effectLst/>
          </p:spPr>
          <p:txBody>
            <a:bodyPr/>
            <a:lstStyle/>
            <a:p>
              <a:endParaRPr lang="fr-FR" sz="1984">
                <a:latin typeface="+mj-lt"/>
              </a:endParaRPr>
            </a:p>
          </p:txBody>
        </p:sp>
        <p:grpSp>
          <p:nvGrpSpPr>
            <p:cNvPr id="207" name="Group 11"/>
            <p:cNvGrpSpPr>
              <a:grpSpLocks/>
            </p:cNvGrpSpPr>
            <p:nvPr/>
          </p:nvGrpSpPr>
          <p:grpSpPr bwMode="auto">
            <a:xfrm>
              <a:off x="5784627" y="3016572"/>
              <a:ext cx="381000" cy="407988"/>
              <a:chOff x="3665" y="2898"/>
              <a:chExt cx="369" cy="369"/>
            </a:xfrm>
          </p:grpSpPr>
          <p:sp>
            <p:nvSpPr>
              <p:cNvPr id="251" name="Oval 1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252" name="Text Box 13"/>
              <p:cNvSpPr txBox="1">
                <a:spLocks noChangeArrowheads="1"/>
              </p:cNvSpPr>
              <p:nvPr/>
            </p:nvSpPr>
            <p:spPr bwMode="auto">
              <a:xfrm>
                <a:off x="3788" y="2999"/>
                <a:ext cx="95" cy="196"/>
              </a:xfrm>
              <a:prstGeom prst="rect">
                <a:avLst/>
              </a:prstGeom>
              <a:noFill/>
              <a:ln w="9525">
                <a:noFill/>
                <a:miter lim="800000"/>
                <a:headEnd/>
                <a:tailEnd/>
              </a:ln>
              <a:effectLst/>
            </p:spPr>
            <p:txBody>
              <a:bodyPr wrap="none" lIns="0" tIns="0" rIns="0" bIns="0">
                <a:spAutoFit/>
              </a:bodyPr>
              <a:lstStyle/>
              <a:p>
                <a:pPr algn="ctr"/>
                <a:r>
                  <a:rPr lang="en-US" sz="1984" dirty="0">
                    <a:latin typeface="+mj-lt"/>
                  </a:rPr>
                  <a:t>4</a:t>
                </a:r>
              </a:p>
            </p:txBody>
          </p:sp>
        </p:grpSp>
        <p:sp>
          <p:nvSpPr>
            <p:cNvPr id="208" name="Line 14"/>
            <p:cNvSpPr>
              <a:spLocks noChangeShapeType="1"/>
            </p:cNvSpPr>
            <p:nvPr/>
          </p:nvSpPr>
          <p:spPr bwMode="auto">
            <a:xfrm rot="16200000">
              <a:off x="6793484" y="3561878"/>
              <a:ext cx="366712" cy="130175"/>
            </a:xfrm>
            <a:prstGeom prst="line">
              <a:avLst/>
            </a:prstGeom>
            <a:noFill/>
            <a:ln w="9525">
              <a:solidFill>
                <a:schemeClr val="tx1"/>
              </a:solidFill>
              <a:round/>
              <a:headEnd/>
              <a:tailEnd/>
            </a:ln>
            <a:effectLst/>
          </p:spPr>
          <p:txBody>
            <a:bodyPr/>
            <a:lstStyle/>
            <a:p>
              <a:endParaRPr lang="fr-FR" sz="1984">
                <a:latin typeface="+mj-lt"/>
              </a:endParaRPr>
            </a:p>
          </p:txBody>
        </p:sp>
        <p:grpSp>
          <p:nvGrpSpPr>
            <p:cNvPr id="209" name="Group 15"/>
            <p:cNvGrpSpPr>
              <a:grpSpLocks/>
            </p:cNvGrpSpPr>
            <p:nvPr/>
          </p:nvGrpSpPr>
          <p:grpSpPr bwMode="auto">
            <a:xfrm>
              <a:off x="6245002" y="2346647"/>
              <a:ext cx="381000" cy="407988"/>
              <a:chOff x="3665" y="2898"/>
              <a:chExt cx="369" cy="369"/>
            </a:xfrm>
          </p:grpSpPr>
          <p:sp>
            <p:nvSpPr>
              <p:cNvPr id="249" name="Oval 16"/>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250" name="Text Box 17"/>
              <p:cNvSpPr txBox="1">
                <a:spLocks noChangeArrowheads="1"/>
              </p:cNvSpPr>
              <p:nvPr/>
            </p:nvSpPr>
            <p:spPr bwMode="auto">
              <a:xfrm>
                <a:off x="3788" y="2999"/>
                <a:ext cx="95" cy="196"/>
              </a:xfrm>
              <a:prstGeom prst="rect">
                <a:avLst/>
              </a:prstGeom>
              <a:noFill/>
              <a:ln w="9525">
                <a:noFill/>
                <a:miter lim="800000"/>
                <a:headEnd/>
                <a:tailEnd/>
              </a:ln>
              <a:effectLst/>
            </p:spPr>
            <p:txBody>
              <a:bodyPr wrap="none" lIns="0" tIns="0" rIns="0" bIns="0">
                <a:spAutoFit/>
              </a:bodyPr>
              <a:lstStyle/>
              <a:p>
                <a:pPr algn="ctr"/>
                <a:r>
                  <a:rPr lang="en-US" sz="1984">
                    <a:latin typeface="+mj-lt"/>
                  </a:rPr>
                  <a:t>8</a:t>
                </a:r>
              </a:p>
            </p:txBody>
          </p:sp>
        </p:grpSp>
        <p:sp>
          <p:nvSpPr>
            <p:cNvPr id="210" name="Line 18"/>
            <p:cNvSpPr>
              <a:spLocks noChangeShapeType="1"/>
            </p:cNvSpPr>
            <p:nvPr/>
          </p:nvSpPr>
          <p:spPr bwMode="auto">
            <a:xfrm>
              <a:off x="6041802" y="3410272"/>
              <a:ext cx="149225" cy="354013"/>
            </a:xfrm>
            <a:prstGeom prst="line">
              <a:avLst/>
            </a:prstGeom>
            <a:noFill/>
            <a:ln w="9525">
              <a:solidFill>
                <a:schemeClr val="tx1"/>
              </a:solidFill>
              <a:round/>
              <a:headEnd/>
              <a:tailEnd/>
            </a:ln>
            <a:effectLst/>
          </p:spPr>
          <p:txBody>
            <a:bodyPr/>
            <a:lstStyle/>
            <a:p>
              <a:endParaRPr lang="fr-FR" sz="1984">
                <a:latin typeface="+mj-lt"/>
              </a:endParaRPr>
            </a:p>
          </p:txBody>
        </p:sp>
        <p:grpSp>
          <p:nvGrpSpPr>
            <p:cNvPr id="211" name="Group 19"/>
            <p:cNvGrpSpPr>
              <a:grpSpLocks/>
            </p:cNvGrpSpPr>
            <p:nvPr/>
          </p:nvGrpSpPr>
          <p:grpSpPr bwMode="auto">
            <a:xfrm>
              <a:off x="7742014" y="4419922"/>
              <a:ext cx="381000" cy="407988"/>
              <a:chOff x="3665" y="2898"/>
              <a:chExt cx="369" cy="369"/>
            </a:xfrm>
          </p:grpSpPr>
          <p:sp>
            <p:nvSpPr>
              <p:cNvPr id="247" name="Oval 20"/>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248" name="Text Box 21"/>
              <p:cNvSpPr txBox="1">
                <a:spLocks noChangeArrowheads="1"/>
              </p:cNvSpPr>
              <p:nvPr/>
            </p:nvSpPr>
            <p:spPr bwMode="auto">
              <a:xfrm>
                <a:off x="3725" y="2999"/>
                <a:ext cx="191" cy="196"/>
              </a:xfrm>
              <a:prstGeom prst="rect">
                <a:avLst/>
              </a:prstGeom>
              <a:noFill/>
              <a:ln w="9525">
                <a:noFill/>
                <a:miter lim="800000"/>
                <a:headEnd/>
                <a:tailEnd/>
              </a:ln>
              <a:effectLst/>
            </p:spPr>
            <p:txBody>
              <a:bodyPr wrap="none" lIns="0" tIns="0" rIns="0" bIns="0">
                <a:spAutoFit/>
              </a:bodyPr>
              <a:lstStyle/>
              <a:p>
                <a:pPr algn="ctr"/>
                <a:r>
                  <a:rPr lang="en-US" sz="1984">
                    <a:latin typeface="+mj-lt"/>
                  </a:rPr>
                  <a:t>16</a:t>
                </a:r>
              </a:p>
            </p:txBody>
          </p:sp>
        </p:grpSp>
        <p:sp>
          <p:nvSpPr>
            <p:cNvPr id="212" name="Line 22"/>
            <p:cNvSpPr>
              <a:spLocks noChangeShapeType="1"/>
            </p:cNvSpPr>
            <p:nvPr/>
          </p:nvSpPr>
          <p:spPr bwMode="auto">
            <a:xfrm>
              <a:off x="7759477" y="4062735"/>
              <a:ext cx="147637" cy="354012"/>
            </a:xfrm>
            <a:prstGeom prst="line">
              <a:avLst/>
            </a:prstGeom>
            <a:noFill/>
            <a:ln w="9525">
              <a:solidFill>
                <a:schemeClr val="tx1"/>
              </a:solidFill>
              <a:round/>
              <a:headEnd/>
              <a:tailEnd/>
            </a:ln>
            <a:effectLst/>
          </p:spPr>
          <p:txBody>
            <a:bodyPr/>
            <a:lstStyle/>
            <a:p>
              <a:endParaRPr lang="fr-FR" sz="1984">
                <a:latin typeface="+mj-lt"/>
              </a:endParaRPr>
            </a:p>
          </p:txBody>
        </p:sp>
        <p:grpSp>
          <p:nvGrpSpPr>
            <p:cNvPr id="213" name="Group 23"/>
            <p:cNvGrpSpPr>
              <a:grpSpLocks/>
            </p:cNvGrpSpPr>
            <p:nvPr/>
          </p:nvGrpSpPr>
          <p:grpSpPr bwMode="auto">
            <a:xfrm>
              <a:off x="5521102" y="3776985"/>
              <a:ext cx="381000" cy="407987"/>
              <a:chOff x="3665" y="2898"/>
              <a:chExt cx="369" cy="369"/>
            </a:xfrm>
          </p:grpSpPr>
          <p:sp>
            <p:nvSpPr>
              <p:cNvPr id="245" name="Oval 2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246" name="Text Box 25"/>
              <p:cNvSpPr txBox="1">
                <a:spLocks noChangeArrowheads="1"/>
              </p:cNvSpPr>
              <p:nvPr/>
            </p:nvSpPr>
            <p:spPr bwMode="auto">
              <a:xfrm>
                <a:off x="3788" y="2999"/>
                <a:ext cx="95" cy="196"/>
              </a:xfrm>
              <a:prstGeom prst="rect">
                <a:avLst/>
              </a:prstGeom>
              <a:noFill/>
              <a:ln w="9525">
                <a:noFill/>
                <a:miter lim="800000"/>
                <a:headEnd/>
                <a:tailEnd/>
              </a:ln>
              <a:effectLst/>
            </p:spPr>
            <p:txBody>
              <a:bodyPr wrap="none" lIns="0" tIns="0" rIns="0" bIns="0">
                <a:spAutoFit/>
              </a:bodyPr>
              <a:lstStyle/>
              <a:p>
                <a:pPr algn="ctr"/>
                <a:r>
                  <a:rPr lang="en-US" sz="1984">
                    <a:latin typeface="+mj-lt"/>
                  </a:rPr>
                  <a:t>2</a:t>
                </a:r>
              </a:p>
            </p:txBody>
          </p:sp>
        </p:grpSp>
        <p:sp>
          <p:nvSpPr>
            <p:cNvPr id="214" name="Line 26"/>
            <p:cNvSpPr>
              <a:spLocks noChangeShapeType="1"/>
            </p:cNvSpPr>
            <p:nvPr/>
          </p:nvSpPr>
          <p:spPr bwMode="auto">
            <a:xfrm flipH="1">
              <a:off x="5752877" y="3419797"/>
              <a:ext cx="149225" cy="354013"/>
            </a:xfrm>
            <a:prstGeom prst="line">
              <a:avLst/>
            </a:prstGeom>
            <a:noFill/>
            <a:ln w="9525">
              <a:solidFill>
                <a:schemeClr val="tx1"/>
              </a:solidFill>
              <a:round/>
              <a:headEnd/>
              <a:tailEnd/>
            </a:ln>
            <a:effectLst/>
          </p:spPr>
          <p:txBody>
            <a:bodyPr/>
            <a:lstStyle/>
            <a:p>
              <a:endParaRPr lang="fr-FR" sz="1984">
                <a:latin typeface="+mj-lt"/>
              </a:endParaRPr>
            </a:p>
          </p:txBody>
        </p:sp>
        <p:grpSp>
          <p:nvGrpSpPr>
            <p:cNvPr id="215" name="Group 27"/>
            <p:cNvGrpSpPr>
              <a:grpSpLocks/>
            </p:cNvGrpSpPr>
            <p:nvPr/>
          </p:nvGrpSpPr>
          <p:grpSpPr bwMode="auto">
            <a:xfrm>
              <a:off x="6022752" y="3767460"/>
              <a:ext cx="379412" cy="407987"/>
              <a:chOff x="3665" y="2898"/>
              <a:chExt cx="369" cy="369"/>
            </a:xfrm>
          </p:grpSpPr>
          <p:sp>
            <p:nvSpPr>
              <p:cNvPr id="243" name="Oval 2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244" name="Text Box 29"/>
              <p:cNvSpPr txBox="1">
                <a:spLocks noChangeArrowheads="1"/>
              </p:cNvSpPr>
              <p:nvPr/>
            </p:nvSpPr>
            <p:spPr bwMode="auto">
              <a:xfrm>
                <a:off x="3787" y="2999"/>
                <a:ext cx="96" cy="196"/>
              </a:xfrm>
              <a:prstGeom prst="rect">
                <a:avLst/>
              </a:prstGeom>
              <a:noFill/>
              <a:ln w="9525">
                <a:noFill/>
                <a:miter lim="800000"/>
                <a:headEnd/>
                <a:tailEnd/>
              </a:ln>
              <a:effectLst/>
            </p:spPr>
            <p:txBody>
              <a:bodyPr wrap="none" lIns="0" tIns="0" rIns="0" bIns="0">
                <a:spAutoFit/>
              </a:bodyPr>
              <a:lstStyle/>
              <a:p>
                <a:pPr algn="ctr"/>
                <a:r>
                  <a:rPr lang="en-US" sz="1984" dirty="0">
                    <a:latin typeface="+mj-lt"/>
                  </a:rPr>
                  <a:t>6</a:t>
                </a:r>
              </a:p>
            </p:txBody>
          </p:sp>
        </p:grpSp>
        <p:sp>
          <p:nvSpPr>
            <p:cNvPr id="216" name="Line 30"/>
            <p:cNvSpPr>
              <a:spLocks noChangeShapeType="1"/>
            </p:cNvSpPr>
            <p:nvPr/>
          </p:nvSpPr>
          <p:spPr bwMode="auto">
            <a:xfrm flipH="1">
              <a:off x="6076727" y="2724472"/>
              <a:ext cx="274637" cy="328613"/>
            </a:xfrm>
            <a:prstGeom prst="line">
              <a:avLst/>
            </a:prstGeom>
            <a:noFill/>
            <a:ln w="9525">
              <a:solidFill>
                <a:schemeClr val="tx1"/>
              </a:solidFill>
              <a:round/>
              <a:headEnd/>
              <a:tailEnd/>
            </a:ln>
            <a:effectLst/>
          </p:spPr>
          <p:txBody>
            <a:bodyPr/>
            <a:lstStyle/>
            <a:p>
              <a:endParaRPr lang="fr-FR" sz="1984">
                <a:latin typeface="+mj-lt"/>
              </a:endParaRPr>
            </a:p>
          </p:txBody>
        </p:sp>
        <p:grpSp>
          <p:nvGrpSpPr>
            <p:cNvPr id="217" name="Group 31"/>
            <p:cNvGrpSpPr>
              <a:grpSpLocks/>
            </p:cNvGrpSpPr>
            <p:nvPr/>
          </p:nvGrpSpPr>
          <p:grpSpPr bwMode="auto">
            <a:xfrm>
              <a:off x="7246714" y="4419922"/>
              <a:ext cx="381000" cy="407988"/>
              <a:chOff x="3665" y="2898"/>
              <a:chExt cx="369" cy="369"/>
            </a:xfrm>
          </p:grpSpPr>
          <p:sp>
            <p:nvSpPr>
              <p:cNvPr id="241" name="Oval 3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242" name="Text Box 33"/>
              <p:cNvSpPr txBox="1">
                <a:spLocks noChangeArrowheads="1"/>
              </p:cNvSpPr>
              <p:nvPr/>
            </p:nvSpPr>
            <p:spPr bwMode="auto">
              <a:xfrm>
                <a:off x="3725" y="2999"/>
                <a:ext cx="191" cy="196"/>
              </a:xfrm>
              <a:prstGeom prst="rect">
                <a:avLst/>
              </a:prstGeom>
              <a:noFill/>
              <a:ln w="9525">
                <a:noFill/>
                <a:miter lim="800000"/>
                <a:headEnd/>
                <a:tailEnd/>
              </a:ln>
              <a:effectLst/>
            </p:spPr>
            <p:txBody>
              <a:bodyPr wrap="none" lIns="0" tIns="0" rIns="0" bIns="0">
                <a:spAutoFit/>
              </a:bodyPr>
              <a:lstStyle/>
              <a:p>
                <a:pPr algn="ctr"/>
                <a:r>
                  <a:rPr lang="en-US" sz="1984">
                    <a:latin typeface="+mj-lt"/>
                  </a:rPr>
                  <a:t>12</a:t>
                </a:r>
              </a:p>
            </p:txBody>
          </p:sp>
        </p:grpSp>
        <p:sp>
          <p:nvSpPr>
            <p:cNvPr id="218" name="Line 34"/>
            <p:cNvSpPr>
              <a:spLocks noChangeShapeType="1"/>
            </p:cNvSpPr>
            <p:nvPr/>
          </p:nvSpPr>
          <p:spPr bwMode="auto">
            <a:xfrm flipH="1">
              <a:off x="7478489" y="4062735"/>
              <a:ext cx="149225" cy="354012"/>
            </a:xfrm>
            <a:prstGeom prst="line">
              <a:avLst/>
            </a:prstGeom>
            <a:noFill/>
            <a:ln w="9525">
              <a:solidFill>
                <a:schemeClr val="tx1"/>
              </a:solidFill>
              <a:round/>
              <a:headEnd/>
              <a:tailEnd/>
            </a:ln>
            <a:effectLst/>
          </p:spPr>
          <p:txBody>
            <a:bodyPr/>
            <a:lstStyle/>
            <a:p>
              <a:endParaRPr lang="fr-FR" sz="1984">
                <a:latin typeface="+mj-lt"/>
              </a:endParaRPr>
            </a:p>
          </p:txBody>
        </p:sp>
        <p:sp>
          <p:nvSpPr>
            <p:cNvPr id="219" name="Text Box 35"/>
            <p:cNvSpPr txBox="1">
              <a:spLocks noChangeArrowheads="1"/>
            </p:cNvSpPr>
            <p:nvPr/>
          </p:nvSpPr>
          <p:spPr bwMode="auto">
            <a:xfrm>
              <a:off x="6339774" y="3927239"/>
              <a:ext cx="216169" cy="186072"/>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-1</a:t>
              </a:r>
              <a:endParaRPr lang="fr-FR" sz="1102" dirty="0">
                <a:solidFill>
                  <a:srgbClr val="FF0000"/>
                </a:solidFill>
                <a:latin typeface="+mj-lt"/>
              </a:endParaRPr>
            </a:p>
          </p:txBody>
        </p:sp>
        <p:sp>
          <p:nvSpPr>
            <p:cNvPr id="220" name="Text Box 38"/>
            <p:cNvSpPr txBox="1">
              <a:spLocks noChangeArrowheads="1"/>
            </p:cNvSpPr>
            <p:nvPr/>
          </p:nvSpPr>
          <p:spPr bwMode="auto">
            <a:xfrm>
              <a:off x="7115427" y="4660274"/>
              <a:ext cx="183722" cy="186072"/>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0</a:t>
              </a:r>
              <a:endParaRPr lang="fr-FR" sz="1102" dirty="0">
                <a:solidFill>
                  <a:srgbClr val="FF0000"/>
                </a:solidFill>
                <a:latin typeface="+mj-lt"/>
              </a:endParaRPr>
            </a:p>
          </p:txBody>
        </p:sp>
        <p:sp>
          <p:nvSpPr>
            <p:cNvPr id="221" name="Text Box 39"/>
            <p:cNvSpPr txBox="1">
              <a:spLocks noChangeArrowheads="1"/>
            </p:cNvSpPr>
            <p:nvPr/>
          </p:nvSpPr>
          <p:spPr bwMode="auto">
            <a:xfrm>
              <a:off x="7838852" y="3784922"/>
              <a:ext cx="183722" cy="186072"/>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0</a:t>
              </a:r>
              <a:endParaRPr lang="fr-FR" sz="1102" dirty="0">
                <a:solidFill>
                  <a:srgbClr val="FF0000"/>
                </a:solidFill>
                <a:latin typeface="+mj-lt"/>
              </a:endParaRPr>
            </a:p>
          </p:txBody>
        </p:sp>
        <p:sp>
          <p:nvSpPr>
            <p:cNvPr id="222" name="Text Box 40"/>
            <p:cNvSpPr txBox="1">
              <a:spLocks noChangeArrowheads="1"/>
            </p:cNvSpPr>
            <p:nvPr/>
          </p:nvSpPr>
          <p:spPr bwMode="auto">
            <a:xfrm>
              <a:off x="5316314" y="3869060"/>
              <a:ext cx="183722" cy="186072"/>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1</a:t>
              </a:r>
              <a:endParaRPr lang="fr-FR" sz="1102" dirty="0">
                <a:solidFill>
                  <a:srgbClr val="FF0000"/>
                </a:solidFill>
                <a:latin typeface="+mj-lt"/>
              </a:endParaRPr>
            </a:p>
          </p:txBody>
        </p:sp>
        <p:sp>
          <p:nvSpPr>
            <p:cNvPr id="223" name="Text Box 42"/>
            <p:cNvSpPr txBox="1">
              <a:spLocks noChangeArrowheads="1"/>
            </p:cNvSpPr>
            <p:nvPr/>
          </p:nvSpPr>
          <p:spPr bwMode="auto">
            <a:xfrm>
              <a:off x="7311802" y="3107060"/>
              <a:ext cx="216169" cy="186072"/>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-1</a:t>
              </a:r>
              <a:endParaRPr lang="fr-FR" sz="1102" dirty="0">
                <a:solidFill>
                  <a:srgbClr val="FF0000"/>
                </a:solidFill>
                <a:latin typeface="+mj-lt"/>
              </a:endParaRPr>
            </a:p>
          </p:txBody>
        </p:sp>
        <p:grpSp>
          <p:nvGrpSpPr>
            <p:cNvPr id="224" name="Group 43"/>
            <p:cNvGrpSpPr>
              <a:grpSpLocks/>
            </p:cNvGrpSpPr>
            <p:nvPr/>
          </p:nvGrpSpPr>
          <p:grpSpPr bwMode="auto">
            <a:xfrm>
              <a:off x="5232177" y="4511997"/>
              <a:ext cx="381000" cy="407988"/>
              <a:chOff x="3665" y="2898"/>
              <a:chExt cx="369" cy="369"/>
            </a:xfrm>
          </p:grpSpPr>
          <p:sp>
            <p:nvSpPr>
              <p:cNvPr id="239" name="Oval 4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240" name="Text Box 45"/>
              <p:cNvSpPr txBox="1">
                <a:spLocks noChangeArrowheads="1"/>
              </p:cNvSpPr>
              <p:nvPr/>
            </p:nvSpPr>
            <p:spPr bwMode="auto">
              <a:xfrm>
                <a:off x="3788" y="2999"/>
                <a:ext cx="95" cy="196"/>
              </a:xfrm>
              <a:prstGeom prst="rect">
                <a:avLst/>
              </a:prstGeom>
              <a:noFill/>
              <a:ln w="9525">
                <a:noFill/>
                <a:miter lim="800000"/>
                <a:headEnd/>
                <a:tailEnd/>
              </a:ln>
              <a:effectLst/>
            </p:spPr>
            <p:txBody>
              <a:bodyPr wrap="none" lIns="0" tIns="0" rIns="0" bIns="0">
                <a:spAutoFit/>
              </a:bodyPr>
              <a:lstStyle/>
              <a:p>
                <a:pPr algn="ctr"/>
                <a:r>
                  <a:rPr lang="en-US" sz="1984">
                    <a:latin typeface="+mj-lt"/>
                  </a:rPr>
                  <a:t>1</a:t>
                </a:r>
              </a:p>
            </p:txBody>
          </p:sp>
        </p:grpSp>
        <p:sp>
          <p:nvSpPr>
            <p:cNvPr id="225" name="Line 46"/>
            <p:cNvSpPr>
              <a:spLocks noChangeShapeType="1"/>
            </p:cNvSpPr>
            <p:nvPr/>
          </p:nvSpPr>
          <p:spPr bwMode="auto">
            <a:xfrm flipH="1">
              <a:off x="5463952" y="4154810"/>
              <a:ext cx="149225" cy="354012"/>
            </a:xfrm>
            <a:prstGeom prst="line">
              <a:avLst/>
            </a:prstGeom>
            <a:noFill/>
            <a:ln w="9525">
              <a:solidFill>
                <a:schemeClr val="tx1"/>
              </a:solidFill>
              <a:round/>
              <a:headEnd/>
              <a:tailEnd/>
            </a:ln>
            <a:effectLst/>
          </p:spPr>
          <p:txBody>
            <a:bodyPr/>
            <a:lstStyle/>
            <a:p>
              <a:endParaRPr lang="fr-FR" sz="1984">
                <a:latin typeface="+mj-lt"/>
              </a:endParaRPr>
            </a:p>
          </p:txBody>
        </p:sp>
        <p:sp>
          <p:nvSpPr>
            <p:cNvPr id="226" name="Text Box 47"/>
            <p:cNvSpPr txBox="1">
              <a:spLocks noChangeArrowheads="1"/>
            </p:cNvSpPr>
            <p:nvPr/>
          </p:nvSpPr>
          <p:spPr bwMode="auto">
            <a:xfrm>
              <a:off x="5065489" y="4602485"/>
              <a:ext cx="183722" cy="186072"/>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0</a:t>
              </a:r>
              <a:endParaRPr lang="fr-FR" sz="1102" dirty="0">
                <a:solidFill>
                  <a:srgbClr val="FF0000"/>
                </a:solidFill>
                <a:latin typeface="+mj-lt"/>
              </a:endParaRPr>
            </a:p>
          </p:txBody>
        </p:sp>
        <p:grpSp>
          <p:nvGrpSpPr>
            <p:cNvPr id="227" name="Group 48"/>
            <p:cNvGrpSpPr>
              <a:grpSpLocks/>
            </p:cNvGrpSpPr>
            <p:nvPr/>
          </p:nvGrpSpPr>
          <p:grpSpPr bwMode="auto">
            <a:xfrm>
              <a:off x="6686327" y="3800797"/>
              <a:ext cx="381000" cy="407988"/>
              <a:chOff x="3665" y="2898"/>
              <a:chExt cx="369" cy="369"/>
            </a:xfrm>
          </p:grpSpPr>
          <p:sp>
            <p:nvSpPr>
              <p:cNvPr id="237" name="Oval 49"/>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1984">
                  <a:latin typeface="+mj-lt"/>
                </a:endParaRPr>
              </a:p>
            </p:txBody>
          </p:sp>
          <p:sp>
            <p:nvSpPr>
              <p:cNvPr id="238" name="Text Box 50"/>
              <p:cNvSpPr txBox="1">
                <a:spLocks noChangeArrowheads="1"/>
              </p:cNvSpPr>
              <p:nvPr/>
            </p:nvSpPr>
            <p:spPr bwMode="auto">
              <a:xfrm>
                <a:off x="3788" y="2999"/>
                <a:ext cx="95" cy="196"/>
              </a:xfrm>
              <a:prstGeom prst="rect">
                <a:avLst/>
              </a:prstGeom>
              <a:noFill/>
              <a:ln w="9525">
                <a:noFill/>
                <a:miter lim="800000"/>
                <a:headEnd/>
                <a:tailEnd/>
              </a:ln>
              <a:effectLst/>
            </p:spPr>
            <p:txBody>
              <a:bodyPr wrap="none" lIns="0" tIns="0" rIns="0" bIns="0">
                <a:spAutoFit/>
              </a:bodyPr>
              <a:lstStyle/>
              <a:p>
                <a:pPr algn="ctr"/>
                <a:r>
                  <a:rPr lang="en-US" sz="1984">
                    <a:latin typeface="+mj-lt"/>
                  </a:rPr>
                  <a:t>9</a:t>
                </a:r>
              </a:p>
            </p:txBody>
          </p:sp>
        </p:grpSp>
        <p:sp>
          <p:nvSpPr>
            <p:cNvPr id="228" name="Line 51"/>
            <p:cNvSpPr>
              <a:spLocks noChangeShapeType="1"/>
            </p:cNvSpPr>
            <p:nvPr/>
          </p:nvSpPr>
          <p:spPr bwMode="auto">
            <a:xfrm>
              <a:off x="6602189" y="2707010"/>
              <a:ext cx="403225" cy="430212"/>
            </a:xfrm>
            <a:prstGeom prst="line">
              <a:avLst/>
            </a:prstGeom>
            <a:noFill/>
            <a:ln w="9525">
              <a:solidFill>
                <a:schemeClr val="tx1"/>
              </a:solidFill>
              <a:round/>
              <a:headEnd/>
              <a:tailEnd/>
            </a:ln>
            <a:effectLst/>
          </p:spPr>
          <p:txBody>
            <a:bodyPr/>
            <a:lstStyle/>
            <a:p>
              <a:endParaRPr lang="fr-FR" sz="1984">
                <a:latin typeface="+mj-lt"/>
              </a:endParaRPr>
            </a:p>
          </p:txBody>
        </p:sp>
        <p:sp>
          <p:nvSpPr>
            <p:cNvPr id="229" name="Text Box 52"/>
            <p:cNvSpPr txBox="1">
              <a:spLocks noChangeArrowheads="1"/>
            </p:cNvSpPr>
            <p:nvPr/>
          </p:nvSpPr>
          <p:spPr bwMode="auto">
            <a:xfrm>
              <a:off x="6619652" y="4645347"/>
              <a:ext cx="183722" cy="186072"/>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0</a:t>
              </a:r>
              <a:endParaRPr lang="fr-FR" sz="1102" dirty="0">
                <a:solidFill>
                  <a:srgbClr val="FF0000"/>
                </a:solidFill>
                <a:latin typeface="+mj-lt"/>
              </a:endParaRPr>
            </a:p>
          </p:txBody>
        </p:sp>
        <p:sp>
          <p:nvSpPr>
            <p:cNvPr id="230" name="Oval 53"/>
            <p:cNvSpPr>
              <a:spLocks noChangeArrowheads="1"/>
            </p:cNvSpPr>
            <p:nvPr/>
          </p:nvSpPr>
          <p:spPr bwMode="auto">
            <a:xfrm>
              <a:off x="6281514" y="4534222"/>
              <a:ext cx="381000" cy="407988"/>
            </a:xfrm>
            <a:prstGeom prst="ellipse">
              <a:avLst/>
            </a:prstGeom>
            <a:noFill/>
            <a:ln w="12700">
              <a:solidFill>
                <a:schemeClr val="tx1"/>
              </a:solidFill>
              <a:round/>
              <a:headEnd/>
              <a:tailEnd/>
            </a:ln>
            <a:effectLst/>
          </p:spPr>
          <p:txBody>
            <a:bodyPr wrap="none" anchor="ctr"/>
            <a:lstStyle/>
            <a:p>
              <a:endParaRPr lang="fr-FR" sz="1984">
                <a:latin typeface="+mj-lt"/>
              </a:endParaRPr>
            </a:p>
          </p:txBody>
        </p:sp>
        <p:sp>
          <p:nvSpPr>
            <p:cNvPr id="231" name="Text Box 54"/>
            <p:cNvSpPr txBox="1">
              <a:spLocks noChangeArrowheads="1"/>
            </p:cNvSpPr>
            <p:nvPr/>
          </p:nvSpPr>
          <p:spPr bwMode="auto">
            <a:xfrm>
              <a:off x="6407030" y="4645347"/>
              <a:ext cx="98462" cy="216909"/>
            </a:xfrm>
            <a:prstGeom prst="rect">
              <a:avLst/>
            </a:prstGeom>
            <a:noFill/>
            <a:ln w="9525">
              <a:noFill/>
              <a:miter lim="800000"/>
              <a:headEnd/>
              <a:tailEnd/>
            </a:ln>
            <a:effectLst/>
          </p:spPr>
          <p:txBody>
            <a:bodyPr wrap="none" lIns="0" tIns="0" rIns="0" bIns="0">
              <a:spAutoFit/>
            </a:bodyPr>
            <a:lstStyle/>
            <a:p>
              <a:pPr algn="ctr"/>
              <a:r>
                <a:rPr lang="en-US" sz="1984" dirty="0">
                  <a:latin typeface="+mj-lt"/>
                </a:rPr>
                <a:t>7</a:t>
              </a:r>
            </a:p>
          </p:txBody>
        </p:sp>
        <p:sp>
          <p:nvSpPr>
            <p:cNvPr id="232" name="Line 55"/>
            <p:cNvSpPr>
              <a:spLocks noChangeShapeType="1"/>
            </p:cNvSpPr>
            <p:nvPr/>
          </p:nvSpPr>
          <p:spPr bwMode="auto">
            <a:xfrm>
              <a:off x="6298977" y="4177035"/>
              <a:ext cx="147637" cy="354012"/>
            </a:xfrm>
            <a:prstGeom prst="line">
              <a:avLst/>
            </a:prstGeom>
            <a:noFill/>
            <a:ln w="9525">
              <a:solidFill>
                <a:schemeClr val="tx1"/>
              </a:solidFill>
              <a:round/>
              <a:headEnd/>
              <a:tailEnd/>
            </a:ln>
            <a:effectLst/>
          </p:spPr>
          <p:txBody>
            <a:bodyPr/>
            <a:lstStyle/>
            <a:p>
              <a:endParaRPr lang="fr-FR" sz="1984">
                <a:latin typeface="+mj-lt"/>
              </a:endParaRPr>
            </a:p>
          </p:txBody>
        </p:sp>
        <p:sp>
          <p:nvSpPr>
            <p:cNvPr id="233" name="Text Box 56"/>
            <p:cNvSpPr txBox="1">
              <a:spLocks noChangeArrowheads="1"/>
            </p:cNvSpPr>
            <p:nvPr/>
          </p:nvSpPr>
          <p:spPr bwMode="auto">
            <a:xfrm>
              <a:off x="8112694" y="4603886"/>
              <a:ext cx="183722" cy="186072"/>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0</a:t>
              </a:r>
              <a:endParaRPr lang="fr-FR" sz="1102" dirty="0">
                <a:solidFill>
                  <a:srgbClr val="FF0000"/>
                </a:solidFill>
                <a:latin typeface="+mj-lt"/>
              </a:endParaRPr>
            </a:p>
          </p:txBody>
        </p:sp>
        <p:sp>
          <p:nvSpPr>
            <p:cNvPr id="234" name="Text Box 60"/>
            <p:cNvSpPr txBox="1">
              <a:spLocks noChangeArrowheads="1"/>
            </p:cNvSpPr>
            <p:nvPr/>
          </p:nvSpPr>
          <p:spPr bwMode="auto">
            <a:xfrm>
              <a:off x="6118159" y="3081430"/>
              <a:ext cx="210575" cy="186072"/>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 0</a:t>
              </a:r>
              <a:endParaRPr lang="fr-FR" sz="1102" dirty="0">
                <a:solidFill>
                  <a:srgbClr val="FF0000"/>
                </a:solidFill>
                <a:latin typeface="+mj-lt"/>
              </a:endParaRPr>
            </a:p>
          </p:txBody>
        </p:sp>
        <p:sp>
          <p:nvSpPr>
            <p:cNvPr id="235" name="Text Box 62"/>
            <p:cNvSpPr txBox="1">
              <a:spLocks noChangeArrowheads="1"/>
            </p:cNvSpPr>
            <p:nvPr/>
          </p:nvSpPr>
          <p:spPr bwMode="auto">
            <a:xfrm>
              <a:off x="7033988" y="3884935"/>
              <a:ext cx="183722" cy="186072"/>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0</a:t>
              </a:r>
              <a:endParaRPr lang="fr-FR" sz="1102" dirty="0">
                <a:solidFill>
                  <a:srgbClr val="FF0000"/>
                </a:solidFill>
                <a:latin typeface="+mj-lt"/>
              </a:endParaRPr>
            </a:p>
          </p:txBody>
        </p:sp>
        <p:sp>
          <p:nvSpPr>
            <p:cNvPr id="236" name="Text Box 68"/>
            <p:cNvSpPr txBox="1">
              <a:spLocks noChangeArrowheads="1"/>
            </p:cNvSpPr>
            <p:nvPr/>
          </p:nvSpPr>
          <p:spPr bwMode="auto">
            <a:xfrm>
              <a:off x="6576788" y="2360935"/>
              <a:ext cx="183722" cy="186072"/>
            </a:xfrm>
            <a:prstGeom prst="rect">
              <a:avLst/>
            </a:prstGeom>
            <a:noFill/>
            <a:ln w="9525">
              <a:noFill/>
              <a:miter lim="800000"/>
              <a:headEnd/>
              <a:tailEnd/>
            </a:ln>
            <a:effectLst/>
          </p:spPr>
          <p:txBody>
            <a:bodyPr wrap="none">
              <a:spAutoFit/>
            </a:bodyPr>
            <a:lstStyle/>
            <a:p>
              <a:r>
                <a:rPr lang="fr-CA" sz="1102" dirty="0">
                  <a:solidFill>
                    <a:srgbClr val="FF0000"/>
                  </a:solidFill>
                  <a:latin typeface="+mj-lt"/>
                </a:rPr>
                <a:t>0</a:t>
              </a:r>
              <a:endParaRPr lang="fr-FR" sz="1102" dirty="0">
                <a:solidFill>
                  <a:srgbClr val="FF0000"/>
                </a:solidFill>
                <a:latin typeface="+mj-lt"/>
              </a:endParaRPr>
            </a:p>
          </p:txBody>
        </p:sp>
      </p:grpSp>
      <p:sp>
        <p:nvSpPr>
          <p:cNvPr id="255" name="Text Box 35"/>
          <p:cNvSpPr txBox="1">
            <a:spLocks noChangeArrowheads="1"/>
          </p:cNvSpPr>
          <p:nvPr/>
        </p:nvSpPr>
        <p:spPr bwMode="auto">
          <a:xfrm>
            <a:off x="3849680" y="3621086"/>
            <a:ext cx="1587510" cy="906658"/>
          </a:xfrm>
          <a:prstGeom prst="rect">
            <a:avLst/>
          </a:prstGeom>
          <a:noFill/>
          <a:ln w="9525">
            <a:noFill/>
            <a:miter lim="800000"/>
            <a:headEnd/>
            <a:tailEnd/>
          </a:ln>
          <a:effectLst/>
        </p:spPr>
        <p:txBody>
          <a:bodyPr wrap="square">
            <a:spAutoFit/>
          </a:bodyPr>
          <a:lstStyle/>
          <a:p>
            <a:pPr algn="ctr"/>
            <a:r>
              <a:rPr lang="fr-CA" sz="2646" i="1" dirty="0">
                <a:solidFill>
                  <a:srgbClr val="0070C0"/>
                </a:solidFill>
                <a:latin typeface="+mj-lt"/>
                <a:cs typeface="Times New Roman" pitchFamily="18" charset="0"/>
              </a:rPr>
              <a:t>Rotation double</a:t>
            </a:r>
            <a:endParaRPr lang="fr-FR" sz="2646" i="1" dirty="0">
              <a:solidFill>
                <a:srgbClr val="0070C0"/>
              </a:solidFill>
              <a:latin typeface="+mj-lt"/>
              <a:cs typeface="Times New Roman" pitchFamily="18" charset="0"/>
            </a:endParaRPr>
          </a:p>
        </p:txBody>
      </p:sp>
      <p:sp>
        <p:nvSpPr>
          <p:cNvPr id="256" name="Flèche droite 116"/>
          <p:cNvSpPr/>
          <p:nvPr/>
        </p:nvSpPr>
        <p:spPr>
          <a:xfrm>
            <a:off x="5357814" y="4097339"/>
            <a:ext cx="396877" cy="1587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5"/>
                                        </p:tgtEl>
                                        <p:attrNameLst>
                                          <p:attrName>style.visibility</p:attrName>
                                        </p:attrNameLst>
                                      </p:cBhvr>
                                      <p:to>
                                        <p:strVal val="visible"/>
                                      </p:to>
                                    </p:set>
                                    <p:animEffect transition="in" filter="checkerboard(across)">
                                      <p:cBhvr>
                                        <p:cTn id="7" dur="500"/>
                                        <p:tgtEl>
                                          <p:spTgt spid="255"/>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56"/>
                                        </p:tgtEl>
                                        <p:attrNameLst>
                                          <p:attrName>style.visibility</p:attrName>
                                        </p:attrNameLst>
                                      </p:cBhvr>
                                      <p:to>
                                        <p:strVal val="visible"/>
                                      </p:to>
                                    </p:set>
                                    <p:animEffect transition="in" filter="checkerboard(across)">
                                      <p:cBhvr>
                                        <p:cTn id="11" dur="500"/>
                                        <p:tgtEl>
                                          <p:spTgt spid="256"/>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202"/>
                                        </p:tgtEl>
                                        <p:attrNameLst>
                                          <p:attrName>style.visibility</p:attrName>
                                        </p:attrNameLst>
                                      </p:cBhvr>
                                      <p:to>
                                        <p:strVal val="visible"/>
                                      </p:to>
                                    </p:set>
                                    <p:animEffect transition="in" filter="checkerboard(across)">
                                      <p:cBhvr>
                                        <p:cTn id="16" dur="5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 grpId="0"/>
      <p:bldP spid="25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24</a:t>
            </a:fld>
            <a:endParaRPr lang="fr-BE"/>
          </a:p>
        </p:txBody>
      </p:sp>
      <p:sp>
        <p:nvSpPr>
          <p:cNvPr id="71" name="Espace réservé du contenu 2"/>
          <p:cNvSpPr txBox="1">
            <a:spLocks/>
          </p:cNvSpPr>
          <p:nvPr/>
        </p:nvSpPr>
        <p:spPr>
          <a:xfrm>
            <a:off x="119032" y="741577"/>
            <a:ext cx="9525058" cy="7290607"/>
          </a:xfrm>
          <a:prstGeom prst="rect">
            <a:avLst/>
          </a:prstGeom>
        </p:spPr>
        <p:txBody>
          <a:bodyPr vert="horz">
            <a:normAutofit/>
          </a:bodyPr>
          <a:lstStyle/>
          <a:p>
            <a:pPr marL="302383" indent="-302383" algn="just">
              <a:lnSpc>
                <a:spcPct val="200000"/>
              </a:lnSpc>
              <a:spcBef>
                <a:spcPts val="661"/>
              </a:spcBef>
              <a:buClr>
                <a:schemeClr val="accent1"/>
              </a:buClr>
              <a:buSzPct val="70000"/>
              <a:buFont typeface="Wingdings" pitchFamily="2" charset="2"/>
              <a:buChar char="v"/>
            </a:pPr>
            <a:r>
              <a:rPr lang="fr-FR" sz="2400" b="1" u="sng" dirty="0"/>
              <a:t>Exercice 06 : </a:t>
            </a:r>
          </a:p>
          <a:p>
            <a:pPr marL="503972" indent="-503972" algn="just">
              <a:lnSpc>
                <a:spcPct val="200000"/>
              </a:lnSpc>
              <a:spcBef>
                <a:spcPts val="661"/>
              </a:spcBef>
              <a:buClr>
                <a:schemeClr val="accent1"/>
              </a:buClr>
              <a:buSzPct val="70000"/>
              <a:buFont typeface="+mj-lt"/>
              <a:buAutoNum type="arabicPeriod"/>
            </a:pPr>
            <a:r>
              <a:rPr lang="fr-FR" sz="2400" dirty="0"/>
              <a:t>Soit R un arbre AVL</a:t>
            </a:r>
          </a:p>
          <a:p>
            <a:pPr marL="1007943" lvl="1" indent="-503972" algn="just">
              <a:lnSpc>
                <a:spcPct val="200000"/>
              </a:lnSpc>
              <a:spcBef>
                <a:spcPts val="661"/>
              </a:spcBef>
              <a:buClr>
                <a:schemeClr val="accent1"/>
              </a:buClr>
              <a:buSzPct val="70000"/>
              <a:buFont typeface="+mj-lt"/>
              <a:buAutoNum type="alphaLcPeriod"/>
            </a:pPr>
            <a:r>
              <a:rPr lang="fr-FR" sz="2400" b="1" dirty="0"/>
              <a:t>Construire cet arbre partir des valeurs suivantes : 25, 60, 35, 10, 5, 20, 65, 45, 70, 40, 50, 55, 30, 15</a:t>
            </a:r>
          </a:p>
          <a:p>
            <a:pPr marL="1007943" lvl="1" indent="-503972" algn="just">
              <a:lnSpc>
                <a:spcPct val="200000"/>
              </a:lnSpc>
              <a:spcBef>
                <a:spcPts val="661"/>
              </a:spcBef>
              <a:buClr>
                <a:schemeClr val="accent1"/>
              </a:buClr>
              <a:buSzPct val="70000"/>
              <a:buFont typeface="+mj-lt"/>
              <a:buAutoNum type="alphaLcPeriod"/>
            </a:pPr>
            <a:r>
              <a:rPr lang="fr-FR" sz="2400" b="1" dirty="0"/>
              <a:t>Ajouter à l'arbre obtenu et dans l'ordre, les éléments suivants : 22, 62, 64, 4, 8</a:t>
            </a:r>
          </a:p>
          <a:p>
            <a:pPr marL="1007943" lvl="1" indent="-503972" algn="just">
              <a:lnSpc>
                <a:spcPct val="200000"/>
              </a:lnSpc>
              <a:spcBef>
                <a:spcPts val="661"/>
              </a:spcBef>
              <a:buClr>
                <a:schemeClr val="accent1"/>
              </a:buClr>
              <a:buSzPct val="70000"/>
              <a:buFont typeface="+mj-lt"/>
              <a:buAutoNum type="alphaLcPeriod"/>
            </a:pPr>
            <a:r>
              <a:rPr lang="fr-FR" sz="2400" dirty="0"/>
              <a:t>Supprimer de l'arbre obtenu et dans l'ordre les éléments suivants : 15, 70, 50, 35, 60, 25</a:t>
            </a:r>
          </a:p>
        </p:txBody>
      </p:sp>
      <p:sp>
        <p:nvSpPr>
          <p:cNvPr id="5" name="Titre 1"/>
          <p:cNvSpPr txBox="1">
            <a:spLocks/>
          </p:cNvSpPr>
          <p:nvPr/>
        </p:nvSpPr>
        <p:spPr>
          <a:xfrm>
            <a:off x="119032" y="-823941"/>
            <a:ext cx="9683809" cy="1651464"/>
          </a:xfrm>
          <a:prstGeom prst="rect">
            <a:avLst/>
          </a:prstGeom>
        </p:spPr>
        <p:txBody>
          <a:bodyPr vert="horz" anchor="b">
            <a:noAutofit/>
          </a:bodyPr>
          <a:lstStyle/>
          <a:p>
            <a:pPr algn="ctr">
              <a:lnSpc>
                <a:spcPct val="150000"/>
              </a:lnSpc>
              <a:spcBef>
                <a:spcPct val="0"/>
              </a:spcBef>
            </a:pPr>
            <a:r>
              <a:rPr lang="fr-FR" sz="3086" b="1" cap="small" dirty="0">
                <a:solidFill>
                  <a:srgbClr val="575F6D"/>
                </a:solidFill>
              </a:rPr>
              <a:t>Opération de Mises à Jours sur les AVL</a:t>
            </a:r>
            <a:endParaRPr lang="fr-FR" sz="2205" cap="small" dirty="0">
              <a:solidFill>
                <a:schemeClr val="tx2"/>
              </a:solidFill>
              <a:latin typeface="+mj-lt"/>
              <a:ea typeface="+mj-ea"/>
              <a:cs typeface="+mj-cs"/>
            </a:endParaRPr>
          </a:p>
        </p:txBody>
      </p:sp>
    </p:spTree>
    <p:extLst>
      <p:ext uri="{BB962C8B-B14F-4D97-AF65-F5344CB8AC3E}">
        <p14:creationId xmlns:p14="http://schemas.microsoft.com/office/powerpoint/2010/main" val="777423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25</a:t>
            </a:fld>
            <a:endParaRPr lang="fr-BE"/>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latin typeface="+mj-lt"/>
                <a:ea typeface="+mj-ea"/>
                <a:cs typeface="+mj-cs"/>
              </a:rPr>
              <a:t>Insertion</a:t>
            </a:r>
            <a:endParaRPr lang="fr-FR" sz="3086" cap="small" dirty="0">
              <a:solidFill>
                <a:schemeClr val="tx2"/>
              </a:solidFill>
              <a:latin typeface="+mj-lt"/>
              <a:ea typeface="+mj-ea"/>
              <a:cs typeface="+mj-cs"/>
            </a:endParaRPr>
          </a:p>
        </p:txBody>
      </p:sp>
      <p:sp>
        <p:nvSpPr>
          <p:cNvPr id="6" name="Oval 5"/>
          <p:cNvSpPr/>
          <p:nvPr/>
        </p:nvSpPr>
        <p:spPr>
          <a:xfrm>
            <a:off x="4567829" y="1574916"/>
            <a:ext cx="472483" cy="4724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984" dirty="0"/>
              <a:t>R</a:t>
            </a:r>
          </a:p>
        </p:txBody>
      </p:sp>
      <p:cxnSp>
        <p:nvCxnSpPr>
          <p:cNvPr id="8" name="Straight Connector 7"/>
          <p:cNvCxnSpPr>
            <a:stCxn id="6" idx="3"/>
            <a:endCxn id="9" idx="0"/>
          </p:cNvCxnSpPr>
          <p:nvPr/>
        </p:nvCxnSpPr>
        <p:spPr>
          <a:xfrm rot="5400000">
            <a:off x="4272528" y="1840398"/>
            <a:ext cx="226688" cy="502303"/>
          </a:xfrm>
          <a:prstGeom prst="line">
            <a:avLst/>
          </a:prstGeom>
        </p:spPr>
        <p:style>
          <a:lnRef idx="1">
            <a:schemeClr val="dk1"/>
          </a:lnRef>
          <a:fillRef idx="0">
            <a:schemeClr val="dk1"/>
          </a:fillRef>
          <a:effectRef idx="0">
            <a:schemeClr val="dk1"/>
          </a:effectRef>
          <a:fontRef idx="minor">
            <a:schemeClr val="tx1"/>
          </a:fontRef>
        </p:style>
      </p:cxnSp>
      <p:sp>
        <p:nvSpPr>
          <p:cNvPr id="9" name="Isosceles Triangle 8"/>
          <p:cNvSpPr/>
          <p:nvPr/>
        </p:nvSpPr>
        <p:spPr>
          <a:xfrm>
            <a:off x="3544116" y="2204894"/>
            <a:ext cx="1181207" cy="787472"/>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984" dirty="0"/>
              <a:t>h</a:t>
            </a:r>
          </a:p>
          <a:p>
            <a:pPr algn="ctr"/>
            <a:endParaRPr lang="fr-FR" sz="1984" dirty="0"/>
          </a:p>
        </p:txBody>
      </p:sp>
      <p:cxnSp>
        <p:nvCxnSpPr>
          <p:cNvPr id="13" name="Straight Connector 12"/>
          <p:cNvCxnSpPr>
            <a:stCxn id="6" idx="5"/>
            <a:endCxn id="14" idx="0"/>
          </p:cNvCxnSpPr>
          <p:nvPr/>
        </p:nvCxnSpPr>
        <p:spPr>
          <a:xfrm rot="16200000" flipH="1">
            <a:off x="5192451" y="1756874"/>
            <a:ext cx="217135" cy="659797"/>
          </a:xfrm>
          <a:prstGeom prst="line">
            <a:avLst/>
          </a:prstGeom>
        </p:spPr>
        <p:style>
          <a:lnRef idx="1">
            <a:schemeClr val="dk1"/>
          </a:lnRef>
          <a:fillRef idx="0">
            <a:schemeClr val="dk1"/>
          </a:fillRef>
          <a:effectRef idx="0">
            <a:schemeClr val="dk1"/>
          </a:effectRef>
          <a:fontRef idx="minor">
            <a:schemeClr val="tx1"/>
          </a:fontRef>
        </p:style>
      </p:cxnSp>
      <p:sp>
        <p:nvSpPr>
          <p:cNvPr id="14" name="Isosceles Triangle 13"/>
          <p:cNvSpPr/>
          <p:nvPr/>
        </p:nvSpPr>
        <p:spPr>
          <a:xfrm>
            <a:off x="5040312" y="2195341"/>
            <a:ext cx="1181207" cy="787472"/>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984" dirty="0"/>
              <a:t>h</a:t>
            </a:r>
          </a:p>
          <a:p>
            <a:pPr algn="ctr"/>
            <a:endParaRPr lang="fr-FR" sz="1984" dirty="0"/>
          </a:p>
        </p:txBody>
      </p:sp>
      <p:sp>
        <p:nvSpPr>
          <p:cNvPr id="16" name="Oval 15"/>
          <p:cNvSpPr/>
          <p:nvPr/>
        </p:nvSpPr>
        <p:spPr>
          <a:xfrm>
            <a:off x="4646576" y="3386101"/>
            <a:ext cx="472483" cy="4724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984" dirty="0"/>
              <a:t>R</a:t>
            </a:r>
          </a:p>
        </p:txBody>
      </p:sp>
      <p:cxnSp>
        <p:nvCxnSpPr>
          <p:cNvPr id="17" name="Straight Connector 16"/>
          <p:cNvCxnSpPr>
            <a:stCxn id="16" idx="3"/>
            <a:endCxn id="18" idx="0"/>
          </p:cNvCxnSpPr>
          <p:nvPr/>
        </p:nvCxnSpPr>
        <p:spPr>
          <a:xfrm rot="5400000">
            <a:off x="4351275" y="3651583"/>
            <a:ext cx="226688" cy="502303"/>
          </a:xfrm>
          <a:prstGeom prst="line">
            <a:avLst/>
          </a:prstGeom>
        </p:spPr>
        <p:style>
          <a:lnRef idx="1">
            <a:schemeClr val="dk1"/>
          </a:lnRef>
          <a:fillRef idx="0">
            <a:schemeClr val="dk1"/>
          </a:fillRef>
          <a:effectRef idx="0">
            <a:schemeClr val="dk1"/>
          </a:effectRef>
          <a:fontRef idx="minor">
            <a:schemeClr val="tx1"/>
          </a:fontRef>
        </p:style>
      </p:cxnSp>
      <p:sp>
        <p:nvSpPr>
          <p:cNvPr id="18" name="Isosceles Triangle 17"/>
          <p:cNvSpPr/>
          <p:nvPr/>
        </p:nvSpPr>
        <p:spPr>
          <a:xfrm>
            <a:off x="3622863" y="4016078"/>
            <a:ext cx="1181207" cy="94496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sz="1984" dirty="0"/>
          </a:p>
          <a:p>
            <a:pPr algn="ctr"/>
            <a:endParaRPr lang="fr-FR" sz="1984" dirty="0"/>
          </a:p>
        </p:txBody>
      </p:sp>
      <p:cxnSp>
        <p:nvCxnSpPr>
          <p:cNvPr id="19" name="Straight Connector 18"/>
          <p:cNvCxnSpPr>
            <a:stCxn id="16" idx="5"/>
            <a:endCxn id="20" idx="0"/>
          </p:cNvCxnSpPr>
          <p:nvPr/>
        </p:nvCxnSpPr>
        <p:spPr>
          <a:xfrm rot="16200000" flipH="1">
            <a:off x="5271198" y="3568059"/>
            <a:ext cx="217135" cy="659797"/>
          </a:xfrm>
          <a:prstGeom prst="line">
            <a:avLst/>
          </a:prstGeom>
        </p:spPr>
        <p:style>
          <a:lnRef idx="1">
            <a:schemeClr val="dk1"/>
          </a:lnRef>
          <a:fillRef idx="0">
            <a:schemeClr val="dk1"/>
          </a:fillRef>
          <a:effectRef idx="0">
            <a:schemeClr val="dk1"/>
          </a:effectRef>
          <a:fontRef idx="minor">
            <a:schemeClr val="tx1"/>
          </a:fontRef>
        </p:style>
      </p:cxnSp>
      <p:sp>
        <p:nvSpPr>
          <p:cNvPr id="20" name="Isosceles Triangle 19"/>
          <p:cNvSpPr/>
          <p:nvPr/>
        </p:nvSpPr>
        <p:spPr>
          <a:xfrm>
            <a:off x="5119059" y="4006526"/>
            <a:ext cx="1181207" cy="787472"/>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984" dirty="0"/>
              <a:t>h</a:t>
            </a:r>
          </a:p>
          <a:p>
            <a:pPr algn="ctr"/>
            <a:endParaRPr lang="fr-FR" sz="1984" dirty="0"/>
          </a:p>
        </p:txBody>
      </p:sp>
      <p:sp>
        <p:nvSpPr>
          <p:cNvPr id="22" name="TextBox 21"/>
          <p:cNvSpPr txBox="1"/>
          <p:nvPr/>
        </p:nvSpPr>
        <p:spPr>
          <a:xfrm>
            <a:off x="3859105" y="4331068"/>
            <a:ext cx="615874" cy="397673"/>
          </a:xfrm>
          <a:prstGeom prst="rect">
            <a:avLst/>
          </a:prstGeom>
          <a:noFill/>
        </p:spPr>
        <p:txBody>
          <a:bodyPr wrap="none" rtlCol="0">
            <a:spAutoFit/>
          </a:bodyPr>
          <a:lstStyle/>
          <a:p>
            <a:r>
              <a:rPr lang="fr-FR" sz="1984" dirty="0"/>
              <a:t>h+1</a:t>
            </a:r>
          </a:p>
        </p:txBody>
      </p:sp>
      <p:sp>
        <p:nvSpPr>
          <p:cNvPr id="23" name="Oval 22"/>
          <p:cNvSpPr/>
          <p:nvPr/>
        </p:nvSpPr>
        <p:spPr>
          <a:xfrm>
            <a:off x="4646576" y="5354780"/>
            <a:ext cx="472483" cy="4724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984" dirty="0"/>
              <a:t>R</a:t>
            </a:r>
          </a:p>
        </p:txBody>
      </p:sp>
      <p:cxnSp>
        <p:nvCxnSpPr>
          <p:cNvPr id="24" name="Straight Connector 23"/>
          <p:cNvCxnSpPr>
            <a:stCxn id="23" idx="3"/>
            <a:endCxn id="25" idx="0"/>
          </p:cNvCxnSpPr>
          <p:nvPr/>
        </p:nvCxnSpPr>
        <p:spPr>
          <a:xfrm rot="5400000">
            <a:off x="4351275" y="5620262"/>
            <a:ext cx="226688" cy="502303"/>
          </a:xfrm>
          <a:prstGeom prst="line">
            <a:avLst/>
          </a:prstGeom>
        </p:spPr>
        <p:style>
          <a:lnRef idx="1">
            <a:schemeClr val="dk1"/>
          </a:lnRef>
          <a:fillRef idx="0">
            <a:schemeClr val="dk1"/>
          </a:fillRef>
          <a:effectRef idx="0">
            <a:schemeClr val="dk1"/>
          </a:effectRef>
          <a:fontRef idx="minor">
            <a:schemeClr val="tx1"/>
          </a:fontRef>
        </p:style>
      </p:cxnSp>
      <p:sp>
        <p:nvSpPr>
          <p:cNvPr id="25" name="Isosceles Triangle 24"/>
          <p:cNvSpPr/>
          <p:nvPr/>
        </p:nvSpPr>
        <p:spPr>
          <a:xfrm>
            <a:off x="3622863" y="5984757"/>
            <a:ext cx="1181207" cy="787472"/>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984" dirty="0"/>
              <a:t>h</a:t>
            </a:r>
          </a:p>
          <a:p>
            <a:pPr algn="ctr"/>
            <a:endParaRPr lang="fr-FR" sz="1984" dirty="0"/>
          </a:p>
        </p:txBody>
      </p:sp>
      <p:cxnSp>
        <p:nvCxnSpPr>
          <p:cNvPr id="26" name="Straight Connector 25"/>
          <p:cNvCxnSpPr>
            <a:stCxn id="23" idx="5"/>
          </p:cNvCxnSpPr>
          <p:nvPr/>
        </p:nvCxnSpPr>
        <p:spPr>
          <a:xfrm rot="16200000" flipH="1">
            <a:off x="5271198" y="5536738"/>
            <a:ext cx="217135" cy="659797"/>
          </a:xfrm>
          <a:prstGeom prst="line">
            <a:avLst/>
          </a:prstGeom>
        </p:spPr>
        <p:style>
          <a:lnRef idx="1">
            <a:schemeClr val="dk1"/>
          </a:lnRef>
          <a:fillRef idx="0">
            <a:schemeClr val="dk1"/>
          </a:fillRef>
          <a:effectRef idx="0">
            <a:schemeClr val="dk1"/>
          </a:effectRef>
          <a:fontRef idx="minor">
            <a:schemeClr val="tx1"/>
          </a:fontRef>
        </p:style>
      </p:cxnSp>
      <p:sp>
        <p:nvSpPr>
          <p:cNvPr id="28" name="Isosceles Triangle 27"/>
          <p:cNvSpPr/>
          <p:nvPr/>
        </p:nvSpPr>
        <p:spPr>
          <a:xfrm>
            <a:off x="5119059" y="5984758"/>
            <a:ext cx="1181207" cy="94496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sz="1984" dirty="0"/>
          </a:p>
          <a:p>
            <a:pPr algn="ctr"/>
            <a:endParaRPr lang="fr-FR" sz="1984" dirty="0"/>
          </a:p>
        </p:txBody>
      </p:sp>
      <p:sp>
        <p:nvSpPr>
          <p:cNvPr id="29" name="TextBox 28"/>
          <p:cNvSpPr txBox="1"/>
          <p:nvPr/>
        </p:nvSpPr>
        <p:spPr>
          <a:xfrm>
            <a:off x="5355301" y="6299747"/>
            <a:ext cx="615874" cy="397673"/>
          </a:xfrm>
          <a:prstGeom prst="rect">
            <a:avLst/>
          </a:prstGeom>
          <a:noFill/>
        </p:spPr>
        <p:txBody>
          <a:bodyPr wrap="none" rtlCol="0">
            <a:spAutoFit/>
          </a:bodyPr>
          <a:lstStyle/>
          <a:p>
            <a:r>
              <a:rPr lang="fr-FR" sz="1984" dirty="0"/>
              <a:t>h+1</a:t>
            </a:r>
          </a:p>
        </p:txBody>
      </p:sp>
      <p:grpSp>
        <p:nvGrpSpPr>
          <p:cNvPr id="94" name="Group 93"/>
          <p:cNvGrpSpPr/>
          <p:nvPr/>
        </p:nvGrpSpPr>
        <p:grpSpPr>
          <a:xfrm>
            <a:off x="315482" y="3386101"/>
            <a:ext cx="2677404" cy="1693993"/>
            <a:chOff x="285720" y="3071810"/>
            <a:chExt cx="2428892" cy="1536760"/>
          </a:xfrm>
        </p:grpSpPr>
        <p:sp>
          <p:nvSpPr>
            <p:cNvPr id="35" name="Oval 34"/>
            <p:cNvSpPr/>
            <p:nvPr/>
          </p:nvSpPr>
          <p:spPr>
            <a:xfrm>
              <a:off x="1214414" y="3071810"/>
              <a:ext cx="428628" cy="4286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984" dirty="0"/>
                <a:t>R</a:t>
              </a:r>
            </a:p>
          </p:txBody>
        </p:sp>
        <p:cxnSp>
          <p:nvCxnSpPr>
            <p:cNvPr id="36" name="Straight Connector 35"/>
            <p:cNvCxnSpPr>
              <a:stCxn id="35" idx="3"/>
              <a:endCxn id="37" idx="0"/>
            </p:cNvCxnSpPr>
            <p:nvPr/>
          </p:nvCxnSpPr>
          <p:spPr>
            <a:xfrm rot="5400000">
              <a:off x="946522" y="3312650"/>
              <a:ext cx="205647" cy="455680"/>
            </a:xfrm>
            <a:prstGeom prst="line">
              <a:avLst/>
            </a:prstGeom>
          </p:spPr>
          <p:style>
            <a:lnRef idx="1">
              <a:schemeClr val="dk1"/>
            </a:lnRef>
            <a:fillRef idx="0">
              <a:schemeClr val="dk1"/>
            </a:fillRef>
            <a:effectRef idx="0">
              <a:schemeClr val="dk1"/>
            </a:effectRef>
            <a:fontRef idx="minor">
              <a:schemeClr val="tx1"/>
            </a:fontRef>
          </p:style>
        </p:cxnSp>
        <p:sp>
          <p:nvSpPr>
            <p:cNvPr id="37" name="Isosceles Triangle 36"/>
            <p:cNvSpPr/>
            <p:nvPr/>
          </p:nvSpPr>
          <p:spPr>
            <a:xfrm>
              <a:off x="285720" y="3643314"/>
              <a:ext cx="1071570" cy="85725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sz="1984" dirty="0"/>
            </a:p>
            <a:p>
              <a:pPr algn="ctr"/>
              <a:endParaRPr lang="fr-FR" sz="1984" dirty="0"/>
            </a:p>
          </p:txBody>
        </p:sp>
        <p:cxnSp>
          <p:nvCxnSpPr>
            <p:cNvPr id="38" name="Straight Connector 37"/>
            <p:cNvCxnSpPr>
              <a:stCxn id="35" idx="5"/>
              <a:endCxn id="39" idx="0"/>
            </p:cNvCxnSpPr>
            <p:nvPr/>
          </p:nvCxnSpPr>
          <p:spPr>
            <a:xfrm rot="16200000" flipH="1">
              <a:off x="1781059" y="3236879"/>
              <a:ext cx="196981" cy="598556"/>
            </a:xfrm>
            <a:prstGeom prst="line">
              <a:avLst/>
            </a:prstGeom>
          </p:spPr>
          <p:style>
            <a:lnRef idx="1">
              <a:schemeClr val="dk1"/>
            </a:lnRef>
            <a:fillRef idx="0">
              <a:schemeClr val="dk1"/>
            </a:fillRef>
            <a:effectRef idx="0">
              <a:schemeClr val="dk1"/>
            </a:effectRef>
            <a:fontRef idx="minor">
              <a:schemeClr val="tx1"/>
            </a:fontRef>
          </p:style>
        </p:cxnSp>
        <p:sp>
          <p:nvSpPr>
            <p:cNvPr id="39" name="Isosceles Triangle 38"/>
            <p:cNvSpPr/>
            <p:nvPr/>
          </p:nvSpPr>
          <p:spPr>
            <a:xfrm>
              <a:off x="1643042" y="3634648"/>
              <a:ext cx="1071570" cy="714380"/>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984" dirty="0"/>
                <a:t>h</a:t>
              </a:r>
            </a:p>
            <a:p>
              <a:pPr algn="ctr"/>
              <a:endParaRPr lang="fr-FR" sz="1984" dirty="0"/>
            </a:p>
          </p:txBody>
        </p:sp>
        <p:sp>
          <p:nvSpPr>
            <p:cNvPr id="40" name="TextBox 39"/>
            <p:cNvSpPr txBox="1"/>
            <p:nvPr/>
          </p:nvSpPr>
          <p:spPr>
            <a:xfrm>
              <a:off x="500034" y="3929066"/>
              <a:ext cx="558710" cy="360762"/>
            </a:xfrm>
            <a:prstGeom prst="rect">
              <a:avLst/>
            </a:prstGeom>
            <a:noFill/>
          </p:spPr>
          <p:txBody>
            <a:bodyPr wrap="none" rtlCol="0">
              <a:spAutoFit/>
            </a:bodyPr>
            <a:lstStyle/>
            <a:p>
              <a:r>
                <a:rPr lang="fr-FR" sz="1984" dirty="0"/>
                <a:t>h+2</a:t>
              </a:r>
            </a:p>
          </p:txBody>
        </p:sp>
        <p:sp>
          <p:nvSpPr>
            <p:cNvPr id="48" name="Rectangle 47"/>
            <p:cNvSpPr/>
            <p:nvPr/>
          </p:nvSpPr>
          <p:spPr>
            <a:xfrm>
              <a:off x="285720" y="4500570"/>
              <a:ext cx="107157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p>
          </p:txBody>
        </p:sp>
      </p:grpSp>
      <p:grpSp>
        <p:nvGrpSpPr>
          <p:cNvPr id="93" name="Group 92"/>
          <p:cNvGrpSpPr/>
          <p:nvPr/>
        </p:nvGrpSpPr>
        <p:grpSpPr>
          <a:xfrm>
            <a:off x="236735" y="1574916"/>
            <a:ext cx="2677404" cy="1536499"/>
            <a:chOff x="214282" y="1428736"/>
            <a:chExt cx="2428892" cy="1393884"/>
          </a:xfrm>
        </p:grpSpPr>
        <p:sp>
          <p:nvSpPr>
            <p:cNvPr id="30" name="Oval 29"/>
            <p:cNvSpPr/>
            <p:nvPr/>
          </p:nvSpPr>
          <p:spPr>
            <a:xfrm>
              <a:off x="1142976" y="1428736"/>
              <a:ext cx="428628" cy="4286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984" dirty="0"/>
                <a:t>R</a:t>
              </a:r>
            </a:p>
          </p:txBody>
        </p:sp>
        <p:cxnSp>
          <p:nvCxnSpPr>
            <p:cNvPr id="31" name="Straight Connector 30"/>
            <p:cNvCxnSpPr>
              <a:stCxn id="30" idx="3"/>
              <a:endCxn id="32" idx="0"/>
            </p:cNvCxnSpPr>
            <p:nvPr/>
          </p:nvCxnSpPr>
          <p:spPr>
            <a:xfrm rot="5400000">
              <a:off x="875084" y="1669576"/>
              <a:ext cx="205647" cy="455680"/>
            </a:xfrm>
            <a:prstGeom prst="line">
              <a:avLst/>
            </a:prstGeom>
          </p:spPr>
          <p:style>
            <a:lnRef idx="1">
              <a:schemeClr val="dk1"/>
            </a:lnRef>
            <a:fillRef idx="0">
              <a:schemeClr val="dk1"/>
            </a:fillRef>
            <a:effectRef idx="0">
              <a:schemeClr val="dk1"/>
            </a:effectRef>
            <a:fontRef idx="minor">
              <a:schemeClr val="tx1"/>
            </a:fontRef>
          </p:style>
        </p:cxnSp>
        <p:sp>
          <p:nvSpPr>
            <p:cNvPr id="32" name="Isosceles Triangle 31"/>
            <p:cNvSpPr/>
            <p:nvPr/>
          </p:nvSpPr>
          <p:spPr>
            <a:xfrm>
              <a:off x="214282" y="2000240"/>
              <a:ext cx="1071570" cy="714380"/>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sz="1984" dirty="0"/>
            </a:p>
            <a:p>
              <a:pPr algn="ctr"/>
              <a:endParaRPr lang="fr-FR" sz="1984" dirty="0"/>
            </a:p>
          </p:txBody>
        </p:sp>
        <p:cxnSp>
          <p:nvCxnSpPr>
            <p:cNvPr id="33" name="Straight Connector 32"/>
            <p:cNvCxnSpPr>
              <a:stCxn id="30" idx="5"/>
              <a:endCxn id="34" idx="0"/>
            </p:cNvCxnSpPr>
            <p:nvPr/>
          </p:nvCxnSpPr>
          <p:spPr>
            <a:xfrm rot="16200000" flipH="1">
              <a:off x="1709621" y="1593805"/>
              <a:ext cx="196981" cy="598556"/>
            </a:xfrm>
            <a:prstGeom prst="line">
              <a:avLst/>
            </a:prstGeom>
          </p:spPr>
          <p:style>
            <a:lnRef idx="1">
              <a:schemeClr val="dk1"/>
            </a:lnRef>
            <a:fillRef idx="0">
              <a:schemeClr val="dk1"/>
            </a:fillRef>
            <a:effectRef idx="0">
              <a:schemeClr val="dk1"/>
            </a:effectRef>
            <a:fontRef idx="minor">
              <a:schemeClr val="tx1"/>
            </a:fontRef>
          </p:style>
        </p:cxnSp>
        <p:sp>
          <p:nvSpPr>
            <p:cNvPr id="34" name="Isosceles Triangle 33"/>
            <p:cNvSpPr/>
            <p:nvPr/>
          </p:nvSpPr>
          <p:spPr>
            <a:xfrm>
              <a:off x="1571604" y="1991574"/>
              <a:ext cx="1071570" cy="714380"/>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984" dirty="0"/>
                <a:t>h</a:t>
              </a:r>
            </a:p>
            <a:p>
              <a:pPr algn="ctr"/>
              <a:endParaRPr lang="fr-FR" sz="1984" dirty="0"/>
            </a:p>
          </p:txBody>
        </p:sp>
        <p:sp>
          <p:nvSpPr>
            <p:cNvPr id="47" name="Rectangle 46"/>
            <p:cNvSpPr/>
            <p:nvPr/>
          </p:nvSpPr>
          <p:spPr>
            <a:xfrm>
              <a:off x="214282" y="2714620"/>
              <a:ext cx="107157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p>
          </p:txBody>
        </p:sp>
        <p:sp>
          <p:nvSpPr>
            <p:cNvPr id="50" name="TextBox 49"/>
            <p:cNvSpPr txBox="1"/>
            <p:nvPr/>
          </p:nvSpPr>
          <p:spPr>
            <a:xfrm>
              <a:off x="478106" y="2214554"/>
              <a:ext cx="558710" cy="360762"/>
            </a:xfrm>
            <a:prstGeom prst="rect">
              <a:avLst/>
            </a:prstGeom>
            <a:noFill/>
          </p:spPr>
          <p:txBody>
            <a:bodyPr wrap="none" rtlCol="0">
              <a:spAutoFit/>
            </a:bodyPr>
            <a:lstStyle/>
            <a:p>
              <a:r>
                <a:rPr lang="fr-FR" sz="1984" dirty="0"/>
                <a:t>h+1</a:t>
              </a:r>
            </a:p>
          </p:txBody>
        </p:sp>
      </p:grpSp>
      <p:grpSp>
        <p:nvGrpSpPr>
          <p:cNvPr id="95" name="Group 94"/>
          <p:cNvGrpSpPr/>
          <p:nvPr/>
        </p:nvGrpSpPr>
        <p:grpSpPr>
          <a:xfrm>
            <a:off x="315482" y="5354780"/>
            <a:ext cx="2677404" cy="1574943"/>
            <a:chOff x="285720" y="4857760"/>
            <a:chExt cx="2428892" cy="1428760"/>
          </a:xfrm>
        </p:grpSpPr>
        <p:sp>
          <p:nvSpPr>
            <p:cNvPr id="41" name="Oval 40"/>
            <p:cNvSpPr/>
            <p:nvPr/>
          </p:nvSpPr>
          <p:spPr>
            <a:xfrm>
              <a:off x="1214414" y="4857760"/>
              <a:ext cx="428628" cy="4286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984" dirty="0"/>
                <a:t>R</a:t>
              </a:r>
            </a:p>
          </p:txBody>
        </p:sp>
        <p:cxnSp>
          <p:nvCxnSpPr>
            <p:cNvPr id="42" name="Straight Connector 41"/>
            <p:cNvCxnSpPr>
              <a:stCxn id="41" idx="3"/>
              <a:endCxn id="43" idx="0"/>
            </p:cNvCxnSpPr>
            <p:nvPr/>
          </p:nvCxnSpPr>
          <p:spPr>
            <a:xfrm rot="5400000">
              <a:off x="946522" y="5098600"/>
              <a:ext cx="205647" cy="455680"/>
            </a:xfrm>
            <a:prstGeom prst="line">
              <a:avLst/>
            </a:prstGeom>
          </p:spPr>
          <p:style>
            <a:lnRef idx="1">
              <a:schemeClr val="dk1"/>
            </a:lnRef>
            <a:fillRef idx="0">
              <a:schemeClr val="dk1"/>
            </a:fillRef>
            <a:effectRef idx="0">
              <a:schemeClr val="dk1"/>
            </a:effectRef>
            <a:fontRef idx="minor">
              <a:schemeClr val="tx1"/>
            </a:fontRef>
          </p:style>
        </p:cxnSp>
        <p:sp>
          <p:nvSpPr>
            <p:cNvPr id="43" name="Isosceles Triangle 42"/>
            <p:cNvSpPr/>
            <p:nvPr/>
          </p:nvSpPr>
          <p:spPr>
            <a:xfrm>
              <a:off x="285720" y="5429264"/>
              <a:ext cx="1071570" cy="714380"/>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sz="1984" dirty="0"/>
            </a:p>
            <a:p>
              <a:pPr algn="ctr"/>
              <a:endParaRPr lang="fr-FR" sz="1984" dirty="0"/>
            </a:p>
          </p:txBody>
        </p:sp>
        <p:cxnSp>
          <p:nvCxnSpPr>
            <p:cNvPr id="44" name="Straight Connector 43"/>
            <p:cNvCxnSpPr>
              <a:stCxn id="41" idx="5"/>
            </p:cNvCxnSpPr>
            <p:nvPr/>
          </p:nvCxnSpPr>
          <p:spPr>
            <a:xfrm rot="16200000" flipH="1">
              <a:off x="1781059" y="5022829"/>
              <a:ext cx="196981" cy="598556"/>
            </a:xfrm>
            <a:prstGeom prst="line">
              <a:avLst/>
            </a:prstGeom>
          </p:spPr>
          <p:style>
            <a:lnRef idx="1">
              <a:schemeClr val="dk1"/>
            </a:lnRef>
            <a:fillRef idx="0">
              <a:schemeClr val="dk1"/>
            </a:fillRef>
            <a:effectRef idx="0">
              <a:schemeClr val="dk1"/>
            </a:effectRef>
            <a:fontRef idx="minor">
              <a:schemeClr val="tx1"/>
            </a:fontRef>
          </p:style>
        </p:cxnSp>
        <p:sp>
          <p:nvSpPr>
            <p:cNvPr id="45" name="Isosceles Triangle 44"/>
            <p:cNvSpPr/>
            <p:nvPr/>
          </p:nvSpPr>
          <p:spPr>
            <a:xfrm>
              <a:off x="1643042" y="5429264"/>
              <a:ext cx="1071570" cy="85725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sz="1984" dirty="0"/>
            </a:p>
            <a:p>
              <a:pPr algn="ctr"/>
              <a:endParaRPr lang="fr-FR" sz="1984" dirty="0"/>
            </a:p>
          </p:txBody>
        </p:sp>
        <p:sp>
          <p:nvSpPr>
            <p:cNvPr id="46" name="TextBox 45"/>
            <p:cNvSpPr txBox="1"/>
            <p:nvPr/>
          </p:nvSpPr>
          <p:spPr>
            <a:xfrm>
              <a:off x="1857356" y="5715016"/>
              <a:ext cx="558710" cy="360762"/>
            </a:xfrm>
            <a:prstGeom prst="rect">
              <a:avLst/>
            </a:prstGeom>
            <a:noFill/>
          </p:spPr>
          <p:txBody>
            <a:bodyPr wrap="none" rtlCol="0">
              <a:spAutoFit/>
            </a:bodyPr>
            <a:lstStyle/>
            <a:p>
              <a:r>
                <a:rPr lang="fr-FR" sz="1984" dirty="0"/>
                <a:t>h+1</a:t>
              </a:r>
            </a:p>
          </p:txBody>
        </p:sp>
        <p:sp>
          <p:nvSpPr>
            <p:cNvPr id="49" name="Rectangle 48"/>
            <p:cNvSpPr/>
            <p:nvPr/>
          </p:nvSpPr>
          <p:spPr>
            <a:xfrm>
              <a:off x="285720" y="6143644"/>
              <a:ext cx="107157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p>
          </p:txBody>
        </p:sp>
        <p:sp>
          <p:nvSpPr>
            <p:cNvPr id="51" name="TextBox 50"/>
            <p:cNvSpPr txBox="1"/>
            <p:nvPr/>
          </p:nvSpPr>
          <p:spPr>
            <a:xfrm>
              <a:off x="571472" y="5715016"/>
              <a:ext cx="558710" cy="360762"/>
            </a:xfrm>
            <a:prstGeom prst="rect">
              <a:avLst/>
            </a:prstGeom>
            <a:noFill/>
          </p:spPr>
          <p:txBody>
            <a:bodyPr wrap="none" rtlCol="0">
              <a:spAutoFit/>
            </a:bodyPr>
            <a:lstStyle/>
            <a:p>
              <a:r>
                <a:rPr lang="fr-FR" sz="1984" dirty="0"/>
                <a:t>h+1</a:t>
              </a:r>
            </a:p>
          </p:txBody>
        </p:sp>
      </p:grpSp>
      <p:grpSp>
        <p:nvGrpSpPr>
          <p:cNvPr id="98" name="Group 97"/>
          <p:cNvGrpSpPr/>
          <p:nvPr/>
        </p:nvGrpSpPr>
        <p:grpSpPr>
          <a:xfrm>
            <a:off x="7087738" y="5354780"/>
            <a:ext cx="2677404" cy="1693993"/>
            <a:chOff x="6429388" y="4857760"/>
            <a:chExt cx="2428892" cy="1536760"/>
          </a:xfrm>
        </p:grpSpPr>
        <p:sp>
          <p:nvSpPr>
            <p:cNvPr id="63" name="Oval 62"/>
            <p:cNvSpPr/>
            <p:nvPr/>
          </p:nvSpPr>
          <p:spPr>
            <a:xfrm>
              <a:off x="7358082" y="4857760"/>
              <a:ext cx="428628" cy="4286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984" dirty="0"/>
                <a:t>R</a:t>
              </a:r>
            </a:p>
          </p:txBody>
        </p:sp>
        <p:cxnSp>
          <p:nvCxnSpPr>
            <p:cNvPr id="64" name="Straight Connector 63"/>
            <p:cNvCxnSpPr>
              <a:stCxn id="63" idx="3"/>
              <a:endCxn id="65" idx="0"/>
            </p:cNvCxnSpPr>
            <p:nvPr/>
          </p:nvCxnSpPr>
          <p:spPr>
            <a:xfrm rot="5400000">
              <a:off x="7090190" y="5098600"/>
              <a:ext cx="205647" cy="455680"/>
            </a:xfrm>
            <a:prstGeom prst="line">
              <a:avLst/>
            </a:prstGeom>
          </p:spPr>
          <p:style>
            <a:lnRef idx="1">
              <a:schemeClr val="dk1"/>
            </a:lnRef>
            <a:fillRef idx="0">
              <a:schemeClr val="dk1"/>
            </a:fillRef>
            <a:effectRef idx="0">
              <a:schemeClr val="dk1"/>
            </a:effectRef>
            <a:fontRef idx="minor">
              <a:schemeClr val="tx1"/>
            </a:fontRef>
          </p:style>
        </p:cxnSp>
        <p:sp>
          <p:nvSpPr>
            <p:cNvPr id="65" name="Isosceles Triangle 64"/>
            <p:cNvSpPr/>
            <p:nvPr/>
          </p:nvSpPr>
          <p:spPr>
            <a:xfrm>
              <a:off x="6429388" y="5429264"/>
              <a:ext cx="1071570" cy="714380"/>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984" dirty="0"/>
                <a:t>h</a:t>
              </a:r>
            </a:p>
            <a:p>
              <a:pPr algn="ctr"/>
              <a:endParaRPr lang="fr-FR" sz="1984" dirty="0"/>
            </a:p>
          </p:txBody>
        </p:sp>
        <p:cxnSp>
          <p:nvCxnSpPr>
            <p:cNvPr id="66" name="Straight Connector 65"/>
            <p:cNvCxnSpPr>
              <a:stCxn id="63" idx="5"/>
            </p:cNvCxnSpPr>
            <p:nvPr/>
          </p:nvCxnSpPr>
          <p:spPr>
            <a:xfrm rot="16200000" flipH="1">
              <a:off x="7924727" y="5022829"/>
              <a:ext cx="196981" cy="598556"/>
            </a:xfrm>
            <a:prstGeom prst="line">
              <a:avLst/>
            </a:prstGeom>
          </p:spPr>
          <p:style>
            <a:lnRef idx="1">
              <a:schemeClr val="dk1"/>
            </a:lnRef>
            <a:fillRef idx="0">
              <a:schemeClr val="dk1"/>
            </a:fillRef>
            <a:effectRef idx="0">
              <a:schemeClr val="dk1"/>
            </a:effectRef>
            <a:fontRef idx="minor">
              <a:schemeClr val="tx1"/>
            </a:fontRef>
          </p:style>
        </p:cxnSp>
        <p:sp>
          <p:nvSpPr>
            <p:cNvPr id="67" name="Isosceles Triangle 66"/>
            <p:cNvSpPr/>
            <p:nvPr/>
          </p:nvSpPr>
          <p:spPr>
            <a:xfrm>
              <a:off x="7786710" y="5429264"/>
              <a:ext cx="1071570" cy="85725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sz="1984" dirty="0"/>
            </a:p>
            <a:p>
              <a:pPr algn="ctr"/>
              <a:endParaRPr lang="fr-FR" sz="1984" dirty="0"/>
            </a:p>
          </p:txBody>
        </p:sp>
        <p:sp>
          <p:nvSpPr>
            <p:cNvPr id="68" name="TextBox 67"/>
            <p:cNvSpPr txBox="1"/>
            <p:nvPr/>
          </p:nvSpPr>
          <p:spPr>
            <a:xfrm>
              <a:off x="8001024" y="5715016"/>
              <a:ext cx="558710" cy="360762"/>
            </a:xfrm>
            <a:prstGeom prst="rect">
              <a:avLst/>
            </a:prstGeom>
            <a:noFill/>
          </p:spPr>
          <p:txBody>
            <a:bodyPr wrap="none" rtlCol="0">
              <a:spAutoFit/>
            </a:bodyPr>
            <a:lstStyle/>
            <a:p>
              <a:r>
                <a:rPr lang="fr-FR" sz="1984" dirty="0"/>
                <a:t>h+2</a:t>
              </a:r>
            </a:p>
          </p:txBody>
        </p:sp>
        <p:sp>
          <p:nvSpPr>
            <p:cNvPr id="72" name="Rectangle 71"/>
            <p:cNvSpPr/>
            <p:nvPr/>
          </p:nvSpPr>
          <p:spPr>
            <a:xfrm>
              <a:off x="7786710" y="6286520"/>
              <a:ext cx="107157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p>
          </p:txBody>
        </p:sp>
      </p:grpSp>
      <p:grpSp>
        <p:nvGrpSpPr>
          <p:cNvPr id="97" name="Group 96"/>
          <p:cNvGrpSpPr/>
          <p:nvPr/>
        </p:nvGrpSpPr>
        <p:grpSpPr>
          <a:xfrm>
            <a:off x="7087738" y="3386101"/>
            <a:ext cx="2677404" cy="1574943"/>
            <a:chOff x="6429388" y="3071810"/>
            <a:chExt cx="2428892" cy="1428760"/>
          </a:xfrm>
        </p:grpSpPr>
        <p:sp>
          <p:nvSpPr>
            <p:cNvPr id="57" name="Oval 56"/>
            <p:cNvSpPr/>
            <p:nvPr/>
          </p:nvSpPr>
          <p:spPr>
            <a:xfrm>
              <a:off x="7358082" y="3071810"/>
              <a:ext cx="428628" cy="4286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984" dirty="0"/>
                <a:t>R</a:t>
              </a:r>
            </a:p>
          </p:txBody>
        </p:sp>
        <p:cxnSp>
          <p:nvCxnSpPr>
            <p:cNvPr id="58" name="Straight Connector 57"/>
            <p:cNvCxnSpPr>
              <a:stCxn id="57" idx="3"/>
              <a:endCxn id="59" idx="0"/>
            </p:cNvCxnSpPr>
            <p:nvPr/>
          </p:nvCxnSpPr>
          <p:spPr>
            <a:xfrm rot="5400000">
              <a:off x="7090190" y="3312650"/>
              <a:ext cx="205647" cy="455680"/>
            </a:xfrm>
            <a:prstGeom prst="line">
              <a:avLst/>
            </a:prstGeom>
          </p:spPr>
          <p:style>
            <a:lnRef idx="1">
              <a:schemeClr val="dk1"/>
            </a:lnRef>
            <a:fillRef idx="0">
              <a:schemeClr val="dk1"/>
            </a:fillRef>
            <a:effectRef idx="0">
              <a:schemeClr val="dk1"/>
            </a:effectRef>
            <a:fontRef idx="minor">
              <a:schemeClr val="tx1"/>
            </a:fontRef>
          </p:style>
        </p:cxnSp>
        <p:sp>
          <p:nvSpPr>
            <p:cNvPr id="59" name="Isosceles Triangle 58"/>
            <p:cNvSpPr/>
            <p:nvPr/>
          </p:nvSpPr>
          <p:spPr>
            <a:xfrm>
              <a:off x="6429388" y="3643314"/>
              <a:ext cx="1071570" cy="85725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sz="1984" dirty="0"/>
            </a:p>
            <a:p>
              <a:pPr algn="ctr"/>
              <a:endParaRPr lang="fr-FR" sz="1984" dirty="0"/>
            </a:p>
          </p:txBody>
        </p:sp>
        <p:cxnSp>
          <p:nvCxnSpPr>
            <p:cNvPr id="60" name="Straight Connector 59"/>
            <p:cNvCxnSpPr>
              <a:stCxn id="57" idx="5"/>
              <a:endCxn id="61" idx="0"/>
            </p:cNvCxnSpPr>
            <p:nvPr/>
          </p:nvCxnSpPr>
          <p:spPr>
            <a:xfrm rot="16200000" flipH="1">
              <a:off x="7924727" y="3236879"/>
              <a:ext cx="196981" cy="598556"/>
            </a:xfrm>
            <a:prstGeom prst="line">
              <a:avLst/>
            </a:prstGeom>
          </p:spPr>
          <p:style>
            <a:lnRef idx="1">
              <a:schemeClr val="dk1"/>
            </a:lnRef>
            <a:fillRef idx="0">
              <a:schemeClr val="dk1"/>
            </a:fillRef>
            <a:effectRef idx="0">
              <a:schemeClr val="dk1"/>
            </a:effectRef>
            <a:fontRef idx="minor">
              <a:schemeClr val="tx1"/>
            </a:fontRef>
          </p:style>
        </p:cxnSp>
        <p:sp>
          <p:nvSpPr>
            <p:cNvPr id="61" name="Isosceles Triangle 60"/>
            <p:cNvSpPr/>
            <p:nvPr/>
          </p:nvSpPr>
          <p:spPr>
            <a:xfrm>
              <a:off x="7786710" y="3634648"/>
              <a:ext cx="1071570" cy="714380"/>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sz="1984" dirty="0"/>
            </a:p>
          </p:txBody>
        </p:sp>
        <p:sp>
          <p:nvSpPr>
            <p:cNvPr id="62" name="TextBox 61"/>
            <p:cNvSpPr txBox="1"/>
            <p:nvPr/>
          </p:nvSpPr>
          <p:spPr>
            <a:xfrm>
              <a:off x="6643702" y="3929066"/>
              <a:ext cx="558710" cy="360762"/>
            </a:xfrm>
            <a:prstGeom prst="rect">
              <a:avLst/>
            </a:prstGeom>
            <a:noFill/>
          </p:spPr>
          <p:txBody>
            <a:bodyPr wrap="none" rtlCol="0">
              <a:spAutoFit/>
            </a:bodyPr>
            <a:lstStyle/>
            <a:p>
              <a:r>
                <a:rPr lang="fr-FR" sz="1984" dirty="0"/>
                <a:t>h+1</a:t>
              </a:r>
            </a:p>
          </p:txBody>
        </p:sp>
        <p:sp>
          <p:nvSpPr>
            <p:cNvPr id="70" name="Rectangle 69"/>
            <p:cNvSpPr/>
            <p:nvPr/>
          </p:nvSpPr>
          <p:spPr>
            <a:xfrm>
              <a:off x="7786710" y="4357694"/>
              <a:ext cx="107157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p>
          </p:txBody>
        </p:sp>
        <p:sp>
          <p:nvSpPr>
            <p:cNvPr id="73" name="TextBox 72"/>
            <p:cNvSpPr txBox="1"/>
            <p:nvPr/>
          </p:nvSpPr>
          <p:spPr>
            <a:xfrm>
              <a:off x="8050534" y="3845486"/>
              <a:ext cx="558710" cy="360762"/>
            </a:xfrm>
            <a:prstGeom prst="rect">
              <a:avLst/>
            </a:prstGeom>
            <a:noFill/>
          </p:spPr>
          <p:txBody>
            <a:bodyPr wrap="none" rtlCol="0">
              <a:spAutoFit/>
            </a:bodyPr>
            <a:lstStyle/>
            <a:p>
              <a:r>
                <a:rPr lang="fr-FR" sz="1984" dirty="0"/>
                <a:t>h+1</a:t>
              </a:r>
            </a:p>
          </p:txBody>
        </p:sp>
      </p:grpSp>
      <p:grpSp>
        <p:nvGrpSpPr>
          <p:cNvPr id="96" name="Group 95"/>
          <p:cNvGrpSpPr/>
          <p:nvPr/>
        </p:nvGrpSpPr>
        <p:grpSpPr>
          <a:xfrm>
            <a:off x="7008991" y="1574916"/>
            <a:ext cx="2677404" cy="1536499"/>
            <a:chOff x="6357950" y="1428736"/>
            <a:chExt cx="2428892" cy="1393884"/>
          </a:xfrm>
        </p:grpSpPr>
        <p:sp>
          <p:nvSpPr>
            <p:cNvPr id="52" name="Oval 51"/>
            <p:cNvSpPr/>
            <p:nvPr/>
          </p:nvSpPr>
          <p:spPr>
            <a:xfrm>
              <a:off x="7286644" y="1428736"/>
              <a:ext cx="428628" cy="4286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984" dirty="0"/>
                <a:t>R</a:t>
              </a:r>
            </a:p>
          </p:txBody>
        </p:sp>
        <p:cxnSp>
          <p:nvCxnSpPr>
            <p:cNvPr id="53" name="Straight Connector 52"/>
            <p:cNvCxnSpPr>
              <a:stCxn id="52" idx="3"/>
              <a:endCxn id="54" idx="0"/>
            </p:cNvCxnSpPr>
            <p:nvPr/>
          </p:nvCxnSpPr>
          <p:spPr>
            <a:xfrm rot="5400000">
              <a:off x="7018752" y="1669576"/>
              <a:ext cx="205647" cy="455680"/>
            </a:xfrm>
            <a:prstGeom prst="line">
              <a:avLst/>
            </a:prstGeom>
          </p:spPr>
          <p:style>
            <a:lnRef idx="1">
              <a:schemeClr val="dk1"/>
            </a:lnRef>
            <a:fillRef idx="0">
              <a:schemeClr val="dk1"/>
            </a:fillRef>
            <a:effectRef idx="0">
              <a:schemeClr val="dk1"/>
            </a:effectRef>
            <a:fontRef idx="minor">
              <a:schemeClr val="tx1"/>
            </a:fontRef>
          </p:style>
        </p:cxnSp>
        <p:sp>
          <p:nvSpPr>
            <p:cNvPr id="54" name="Isosceles Triangle 53"/>
            <p:cNvSpPr/>
            <p:nvPr/>
          </p:nvSpPr>
          <p:spPr>
            <a:xfrm>
              <a:off x="6357950" y="2000240"/>
              <a:ext cx="1071570" cy="714380"/>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984" dirty="0"/>
                <a:t>h</a:t>
              </a:r>
            </a:p>
            <a:p>
              <a:pPr algn="ctr"/>
              <a:endParaRPr lang="fr-FR" sz="1984" dirty="0"/>
            </a:p>
          </p:txBody>
        </p:sp>
        <p:cxnSp>
          <p:nvCxnSpPr>
            <p:cNvPr id="55" name="Straight Connector 54"/>
            <p:cNvCxnSpPr>
              <a:stCxn id="52" idx="5"/>
              <a:endCxn id="56" idx="0"/>
            </p:cNvCxnSpPr>
            <p:nvPr/>
          </p:nvCxnSpPr>
          <p:spPr>
            <a:xfrm rot="16200000" flipH="1">
              <a:off x="7853289" y="1593805"/>
              <a:ext cx="196981" cy="598556"/>
            </a:xfrm>
            <a:prstGeom prst="line">
              <a:avLst/>
            </a:prstGeom>
          </p:spPr>
          <p:style>
            <a:lnRef idx="1">
              <a:schemeClr val="dk1"/>
            </a:lnRef>
            <a:fillRef idx="0">
              <a:schemeClr val="dk1"/>
            </a:fillRef>
            <a:effectRef idx="0">
              <a:schemeClr val="dk1"/>
            </a:effectRef>
            <a:fontRef idx="minor">
              <a:schemeClr val="tx1"/>
            </a:fontRef>
          </p:style>
        </p:cxnSp>
        <p:sp>
          <p:nvSpPr>
            <p:cNvPr id="56" name="Isosceles Triangle 55"/>
            <p:cNvSpPr/>
            <p:nvPr/>
          </p:nvSpPr>
          <p:spPr>
            <a:xfrm>
              <a:off x="7715272" y="1991574"/>
              <a:ext cx="1071570" cy="714380"/>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sz="1984" dirty="0"/>
            </a:p>
          </p:txBody>
        </p:sp>
        <p:sp>
          <p:nvSpPr>
            <p:cNvPr id="69" name="Rectangle 68"/>
            <p:cNvSpPr/>
            <p:nvPr/>
          </p:nvSpPr>
          <p:spPr>
            <a:xfrm>
              <a:off x="7715272" y="2714620"/>
              <a:ext cx="107157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p>
          </p:txBody>
        </p:sp>
        <p:sp>
          <p:nvSpPr>
            <p:cNvPr id="74" name="TextBox 73"/>
            <p:cNvSpPr txBox="1"/>
            <p:nvPr/>
          </p:nvSpPr>
          <p:spPr>
            <a:xfrm>
              <a:off x="7979096" y="2214554"/>
              <a:ext cx="558710" cy="360762"/>
            </a:xfrm>
            <a:prstGeom prst="rect">
              <a:avLst/>
            </a:prstGeom>
            <a:noFill/>
          </p:spPr>
          <p:txBody>
            <a:bodyPr wrap="none" rtlCol="0">
              <a:spAutoFit/>
            </a:bodyPr>
            <a:lstStyle/>
            <a:p>
              <a:r>
                <a:rPr lang="fr-FR" sz="1984" dirty="0"/>
                <a:t>h+1</a:t>
              </a:r>
            </a:p>
          </p:txBody>
        </p:sp>
      </p:grpSp>
      <p:sp>
        <p:nvSpPr>
          <p:cNvPr id="75" name="TextBox 74"/>
          <p:cNvSpPr txBox="1"/>
          <p:nvPr/>
        </p:nvSpPr>
        <p:spPr>
          <a:xfrm>
            <a:off x="4174093" y="1561533"/>
            <a:ext cx="325730" cy="397673"/>
          </a:xfrm>
          <a:prstGeom prst="rect">
            <a:avLst/>
          </a:prstGeom>
          <a:noFill/>
        </p:spPr>
        <p:txBody>
          <a:bodyPr wrap="none" rtlCol="0">
            <a:spAutoFit/>
          </a:bodyPr>
          <a:lstStyle/>
          <a:p>
            <a:r>
              <a:rPr lang="fr-FR" sz="1984" b="1" dirty="0"/>
              <a:t>0</a:t>
            </a:r>
          </a:p>
        </p:txBody>
      </p:sp>
      <p:sp>
        <p:nvSpPr>
          <p:cNvPr id="76" name="TextBox 75"/>
          <p:cNvSpPr txBox="1"/>
          <p:nvPr/>
        </p:nvSpPr>
        <p:spPr>
          <a:xfrm>
            <a:off x="4095346" y="3388988"/>
            <a:ext cx="474810" cy="397673"/>
          </a:xfrm>
          <a:prstGeom prst="rect">
            <a:avLst/>
          </a:prstGeom>
          <a:noFill/>
        </p:spPr>
        <p:txBody>
          <a:bodyPr wrap="none" rtlCol="0">
            <a:spAutoFit/>
          </a:bodyPr>
          <a:lstStyle/>
          <a:p>
            <a:r>
              <a:rPr lang="fr-FR" sz="1984" b="1" dirty="0"/>
              <a:t>+1</a:t>
            </a:r>
          </a:p>
        </p:txBody>
      </p:sp>
      <p:sp>
        <p:nvSpPr>
          <p:cNvPr id="77" name="TextBox 76"/>
          <p:cNvSpPr txBox="1"/>
          <p:nvPr/>
        </p:nvSpPr>
        <p:spPr>
          <a:xfrm>
            <a:off x="4217606" y="5354781"/>
            <a:ext cx="410690" cy="397673"/>
          </a:xfrm>
          <a:prstGeom prst="rect">
            <a:avLst/>
          </a:prstGeom>
          <a:noFill/>
        </p:spPr>
        <p:txBody>
          <a:bodyPr wrap="none" rtlCol="0">
            <a:spAutoFit/>
          </a:bodyPr>
          <a:lstStyle/>
          <a:p>
            <a:r>
              <a:rPr lang="fr-FR" sz="1984" b="1" dirty="0"/>
              <a:t>-1</a:t>
            </a:r>
          </a:p>
        </p:txBody>
      </p:sp>
      <p:sp>
        <p:nvSpPr>
          <p:cNvPr id="78" name="TextBox 77"/>
          <p:cNvSpPr txBox="1"/>
          <p:nvPr/>
        </p:nvSpPr>
        <p:spPr>
          <a:xfrm>
            <a:off x="781896" y="1548148"/>
            <a:ext cx="474810" cy="397673"/>
          </a:xfrm>
          <a:prstGeom prst="rect">
            <a:avLst/>
          </a:prstGeom>
          <a:noFill/>
        </p:spPr>
        <p:txBody>
          <a:bodyPr wrap="none" rtlCol="0">
            <a:spAutoFit/>
          </a:bodyPr>
          <a:lstStyle/>
          <a:p>
            <a:r>
              <a:rPr lang="fr-FR" sz="1984" b="1" dirty="0">
                <a:solidFill>
                  <a:schemeClr val="accent1"/>
                </a:solidFill>
              </a:rPr>
              <a:t>+1</a:t>
            </a:r>
          </a:p>
        </p:txBody>
      </p:sp>
      <p:sp>
        <p:nvSpPr>
          <p:cNvPr id="79" name="TextBox 78"/>
          <p:cNvSpPr txBox="1"/>
          <p:nvPr/>
        </p:nvSpPr>
        <p:spPr>
          <a:xfrm>
            <a:off x="703149" y="3375603"/>
            <a:ext cx="474810" cy="397673"/>
          </a:xfrm>
          <a:prstGeom prst="rect">
            <a:avLst/>
          </a:prstGeom>
          <a:noFill/>
        </p:spPr>
        <p:txBody>
          <a:bodyPr wrap="none" rtlCol="0">
            <a:spAutoFit/>
          </a:bodyPr>
          <a:lstStyle/>
          <a:p>
            <a:r>
              <a:rPr lang="fr-FR" sz="1984" b="1" dirty="0">
                <a:solidFill>
                  <a:schemeClr val="accent1"/>
                </a:solidFill>
              </a:rPr>
              <a:t>+2</a:t>
            </a:r>
          </a:p>
        </p:txBody>
      </p:sp>
      <p:sp>
        <p:nvSpPr>
          <p:cNvPr id="80" name="TextBox 79"/>
          <p:cNvSpPr txBox="1"/>
          <p:nvPr/>
        </p:nvSpPr>
        <p:spPr>
          <a:xfrm>
            <a:off x="825408" y="5341396"/>
            <a:ext cx="325730" cy="397673"/>
          </a:xfrm>
          <a:prstGeom prst="rect">
            <a:avLst/>
          </a:prstGeom>
          <a:noFill/>
        </p:spPr>
        <p:txBody>
          <a:bodyPr wrap="none" rtlCol="0">
            <a:spAutoFit/>
          </a:bodyPr>
          <a:lstStyle/>
          <a:p>
            <a:r>
              <a:rPr lang="fr-FR" sz="1984" b="1" dirty="0">
                <a:solidFill>
                  <a:schemeClr val="accent1"/>
                </a:solidFill>
              </a:rPr>
              <a:t>0</a:t>
            </a:r>
          </a:p>
        </p:txBody>
      </p:sp>
      <p:sp>
        <p:nvSpPr>
          <p:cNvPr id="81" name="TextBox 80"/>
          <p:cNvSpPr txBox="1"/>
          <p:nvPr/>
        </p:nvSpPr>
        <p:spPr>
          <a:xfrm>
            <a:off x="7560221" y="1548148"/>
            <a:ext cx="410690" cy="397673"/>
          </a:xfrm>
          <a:prstGeom prst="rect">
            <a:avLst/>
          </a:prstGeom>
          <a:noFill/>
        </p:spPr>
        <p:txBody>
          <a:bodyPr wrap="none" rtlCol="0">
            <a:spAutoFit/>
          </a:bodyPr>
          <a:lstStyle/>
          <a:p>
            <a:r>
              <a:rPr lang="fr-FR" sz="1984" b="1" dirty="0">
                <a:solidFill>
                  <a:schemeClr val="accent1"/>
                </a:solidFill>
              </a:rPr>
              <a:t>-1</a:t>
            </a:r>
          </a:p>
        </p:txBody>
      </p:sp>
      <p:sp>
        <p:nvSpPr>
          <p:cNvPr id="82" name="TextBox 81"/>
          <p:cNvSpPr txBox="1"/>
          <p:nvPr/>
        </p:nvSpPr>
        <p:spPr>
          <a:xfrm>
            <a:off x="7603734" y="3375603"/>
            <a:ext cx="325730" cy="397673"/>
          </a:xfrm>
          <a:prstGeom prst="rect">
            <a:avLst/>
          </a:prstGeom>
          <a:noFill/>
        </p:spPr>
        <p:txBody>
          <a:bodyPr wrap="none" rtlCol="0">
            <a:spAutoFit/>
          </a:bodyPr>
          <a:lstStyle/>
          <a:p>
            <a:r>
              <a:rPr lang="fr-FR" sz="1984" b="1" dirty="0">
                <a:solidFill>
                  <a:schemeClr val="accent1"/>
                </a:solidFill>
              </a:rPr>
              <a:t>0</a:t>
            </a:r>
          </a:p>
        </p:txBody>
      </p:sp>
      <p:sp>
        <p:nvSpPr>
          <p:cNvPr id="83" name="TextBox 82"/>
          <p:cNvSpPr txBox="1"/>
          <p:nvPr/>
        </p:nvSpPr>
        <p:spPr>
          <a:xfrm>
            <a:off x="7603734" y="5341396"/>
            <a:ext cx="410690" cy="397673"/>
          </a:xfrm>
          <a:prstGeom prst="rect">
            <a:avLst/>
          </a:prstGeom>
          <a:noFill/>
        </p:spPr>
        <p:txBody>
          <a:bodyPr wrap="none" rtlCol="0">
            <a:spAutoFit/>
          </a:bodyPr>
          <a:lstStyle/>
          <a:p>
            <a:r>
              <a:rPr lang="fr-FR" sz="1984" b="1" dirty="0">
                <a:solidFill>
                  <a:schemeClr val="accent1"/>
                </a:solidFill>
              </a:rPr>
              <a:t>-2</a:t>
            </a:r>
          </a:p>
        </p:txBody>
      </p:sp>
      <p:sp>
        <p:nvSpPr>
          <p:cNvPr id="87" name="TextBox 86"/>
          <p:cNvSpPr txBox="1"/>
          <p:nvPr/>
        </p:nvSpPr>
        <p:spPr>
          <a:xfrm>
            <a:off x="4365418" y="944940"/>
            <a:ext cx="899798" cy="397673"/>
          </a:xfrm>
          <a:prstGeom prst="rect">
            <a:avLst/>
          </a:prstGeom>
          <a:noFill/>
        </p:spPr>
        <p:txBody>
          <a:bodyPr wrap="none" rtlCol="0">
            <a:spAutoFit/>
          </a:bodyPr>
          <a:lstStyle/>
          <a:p>
            <a:r>
              <a:rPr lang="fr-FR" sz="1984" dirty="0"/>
              <a:t>Avant </a:t>
            </a:r>
          </a:p>
        </p:txBody>
      </p:sp>
      <p:grpSp>
        <p:nvGrpSpPr>
          <p:cNvPr id="99" name="Group 98"/>
          <p:cNvGrpSpPr/>
          <p:nvPr/>
        </p:nvGrpSpPr>
        <p:grpSpPr>
          <a:xfrm>
            <a:off x="186206" y="944939"/>
            <a:ext cx="3279163" cy="6299773"/>
            <a:chOff x="168443" y="857232"/>
            <a:chExt cx="2974797" cy="5715040"/>
          </a:xfrm>
        </p:grpSpPr>
        <p:sp>
          <p:nvSpPr>
            <p:cNvPr id="88" name="TextBox 87"/>
            <p:cNvSpPr txBox="1"/>
            <p:nvPr/>
          </p:nvSpPr>
          <p:spPr>
            <a:xfrm>
              <a:off x="168443" y="857232"/>
              <a:ext cx="2777842" cy="360762"/>
            </a:xfrm>
            <a:prstGeom prst="rect">
              <a:avLst/>
            </a:prstGeom>
            <a:noFill/>
          </p:spPr>
          <p:txBody>
            <a:bodyPr wrap="none" rtlCol="0">
              <a:spAutoFit/>
            </a:bodyPr>
            <a:lstStyle/>
            <a:p>
              <a:r>
                <a:rPr lang="fr-FR" sz="1984" dirty="0"/>
                <a:t>Après insertion à gauche </a:t>
              </a:r>
            </a:p>
          </p:txBody>
        </p:sp>
        <p:cxnSp>
          <p:nvCxnSpPr>
            <p:cNvPr id="91" name="Straight Connector 90"/>
            <p:cNvCxnSpPr/>
            <p:nvPr/>
          </p:nvCxnSpPr>
          <p:spPr>
            <a:xfrm rot="5400000">
              <a:off x="321439" y="3750471"/>
              <a:ext cx="5643602" cy="0"/>
            </a:xfrm>
            <a:prstGeom prst="line">
              <a:avLst/>
            </a:prstGeom>
          </p:spPr>
          <p:style>
            <a:lnRef idx="1">
              <a:schemeClr val="dk1"/>
            </a:lnRef>
            <a:fillRef idx="0">
              <a:schemeClr val="dk1"/>
            </a:fillRef>
            <a:effectRef idx="0">
              <a:schemeClr val="dk1"/>
            </a:effectRef>
            <a:fontRef idx="minor">
              <a:schemeClr val="tx1"/>
            </a:fontRef>
          </p:style>
        </p:cxnSp>
      </p:grpSp>
      <p:grpSp>
        <p:nvGrpSpPr>
          <p:cNvPr id="100" name="Group 99"/>
          <p:cNvGrpSpPr/>
          <p:nvPr/>
        </p:nvGrpSpPr>
        <p:grpSpPr>
          <a:xfrm>
            <a:off x="6457761" y="944939"/>
            <a:ext cx="2971852" cy="6299773"/>
            <a:chOff x="5857884" y="857232"/>
            <a:chExt cx="2696010" cy="5715040"/>
          </a:xfrm>
        </p:grpSpPr>
        <p:sp>
          <p:nvSpPr>
            <p:cNvPr id="89" name="TextBox 88"/>
            <p:cNvSpPr txBox="1"/>
            <p:nvPr/>
          </p:nvSpPr>
          <p:spPr>
            <a:xfrm>
              <a:off x="5954921" y="857232"/>
              <a:ext cx="2598973" cy="360762"/>
            </a:xfrm>
            <a:prstGeom prst="rect">
              <a:avLst/>
            </a:prstGeom>
            <a:noFill/>
          </p:spPr>
          <p:txBody>
            <a:bodyPr wrap="none" rtlCol="0">
              <a:spAutoFit/>
            </a:bodyPr>
            <a:lstStyle/>
            <a:p>
              <a:r>
                <a:rPr lang="fr-FR" sz="1984" dirty="0"/>
                <a:t>Après insertion à droite </a:t>
              </a:r>
            </a:p>
          </p:txBody>
        </p:sp>
        <p:cxnSp>
          <p:nvCxnSpPr>
            <p:cNvPr id="92" name="Straight Connector 91"/>
            <p:cNvCxnSpPr/>
            <p:nvPr/>
          </p:nvCxnSpPr>
          <p:spPr>
            <a:xfrm rot="5400000">
              <a:off x="3036083" y="3750471"/>
              <a:ext cx="5643602" cy="0"/>
            </a:xfrm>
            <a:prstGeom prst="line">
              <a:avLst/>
            </a:prstGeom>
          </p:spPr>
          <p:style>
            <a:lnRef idx="1">
              <a:schemeClr val="dk1"/>
            </a:lnRef>
            <a:fillRef idx="0">
              <a:schemeClr val="dk1"/>
            </a:fillRef>
            <a:effectRef idx="0">
              <a:schemeClr val="dk1"/>
            </a:effectRef>
            <a:fontRef idx="minor">
              <a:schemeClr val="tx1"/>
            </a:fontRef>
          </p:style>
        </p:cxnSp>
      </p:grpSp>
      <p:grpSp>
        <p:nvGrpSpPr>
          <p:cNvPr id="103" name="Group 102"/>
          <p:cNvGrpSpPr/>
          <p:nvPr/>
        </p:nvGrpSpPr>
        <p:grpSpPr>
          <a:xfrm>
            <a:off x="158023" y="3386101"/>
            <a:ext cx="3228598" cy="1889932"/>
            <a:chOff x="142876" y="3071810"/>
            <a:chExt cx="2928926" cy="1714512"/>
          </a:xfrm>
        </p:grpSpPr>
        <p:sp>
          <p:nvSpPr>
            <p:cNvPr id="85" name="Rectangle 84"/>
            <p:cNvSpPr/>
            <p:nvPr/>
          </p:nvSpPr>
          <p:spPr>
            <a:xfrm>
              <a:off x="142876" y="3071810"/>
              <a:ext cx="2928926" cy="1714512"/>
            </a:xfrm>
            <a:prstGeom prst="rect">
              <a:avLst/>
            </a:prstGeom>
            <a:noFill/>
            <a:ln>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1984" dirty="0"/>
            </a:p>
          </p:txBody>
        </p:sp>
        <p:sp>
          <p:nvSpPr>
            <p:cNvPr id="101" name="TextBox 100"/>
            <p:cNvSpPr txBox="1"/>
            <p:nvPr/>
          </p:nvSpPr>
          <p:spPr>
            <a:xfrm>
              <a:off x="2214546" y="3071810"/>
              <a:ext cx="813372" cy="360762"/>
            </a:xfrm>
            <a:prstGeom prst="rect">
              <a:avLst/>
            </a:prstGeom>
            <a:noFill/>
          </p:spPr>
          <p:txBody>
            <a:bodyPr wrap="none" rtlCol="0">
              <a:spAutoFit/>
            </a:bodyPr>
            <a:lstStyle/>
            <a:p>
              <a:r>
                <a:rPr lang="fr-FR" sz="1984" b="1" dirty="0">
                  <a:solidFill>
                    <a:srgbClr val="C00000"/>
                  </a:solidFill>
                </a:rPr>
                <a:t>Cas A</a:t>
              </a:r>
            </a:p>
          </p:txBody>
        </p:sp>
      </p:grpSp>
      <p:grpSp>
        <p:nvGrpSpPr>
          <p:cNvPr id="104" name="Group 103"/>
          <p:cNvGrpSpPr/>
          <p:nvPr/>
        </p:nvGrpSpPr>
        <p:grpSpPr>
          <a:xfrm>
            <a:off x="6694038" y="5262649"/>
            <a:ext cx="3228599" cy="1903316"/>
            <a:chOff x="6072230" y="4774180"/>
            <a:chExt cx="2928926" cy="1726654"/>
          </a:xfrm>
        </p:grpSpPr>
        <p:sp>
          <p:nvSpPr>
            <p:cNvPr id="86" name="Rectangle 85"/>
            <p:cNvSpPr/>
            <p:nvPr/>
          </p:nvSpPr>
          <p:spPr>
            <a:xfrm>
              <a:off x="6072230" y="4786322"/>
              <a:ext cx="2928926" cy="1714512"/>
            </a:xfrm>
            <a:prstGeom prst="rect">
              <a:avLst/>
            </a:prstGeom>
            <a:noFill/>
            <a:ln>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1984"/>
            </a:p>
          </p:txBody>
        </p:sp>
        <p:sp>
          <p:nvSpPr>
            <p:cNvPr id="102" name="TextBox 101"/>
            <p:cNvSpPr txBox="1"/>
            <p:nvPr/>
          </p:nvSpPr>
          <p:spPr>
            <a:xfrm>
              <a:off x="8001024" y="4774180"/>
              <a:ext cx="821922" cy="360762"/>
            </a:xfrm>
            <a:prstGeom prst="rect">
              <a:avLst/>
            </a:prstGeom>
            <a:noFill/>
          </p:spPr>
          <p:txBody>
            <a:bodyPr wrap="none" rtlCol="0">
              <a:spAutoFit/>
            </a:bodyPr>
            <a:lstStyle/>
            <a:p>
              <a:r>
                <a:rPr lang="fr-FR" sz="1984" b="1" dirty="0">
                  <a:solidFill>
                    <a:srgbClr val="C00000"/>
                  </a:solidFill>
                </a:rPr>
                <a:t>Cas B</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80" grpId="0"/>
      <p:bldP spid="81" grpId="0"/>
      <p:bldP spid="82" grpId="0"/>
      <p:bldP spid="8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26</a:t>
            </a:fld>
            <a:endParaRPr lang="fr-BE"/>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latin typeface="+mj-lt"/>
                <a:ea typeface="+mj-ea"/>
                <a:cs typeface="+mj-cs"/>
              </a:rPr>
              <a:t>Insertion</a:t>
            </a:r>
            <a:endParaRPr lang="fr-FR" sz="3086" cap="small" dirty="0">
              <a:solidFill>
                <a:schemeClr val="tx2"/>
              </a:solidFill>
              <a:latin typeface="+mj-lt"/>
              <a:ea typeface="+mj-ea"/>
              <a:cs typeface="+mj-cs"/>
            </a:endParaRPr>
          </a:p>
        </p:txBody>
      </p:sp>
      <p:sp>
        <p:nvSpPr>
          <p:cNvPr id="11" name="Espace réservé du contenu 2"/>
          <p:cNvSpPr txBox="1">
            <a:spLocks/>
          </p:cNvSpPr>
          <p:nvPr/>
        </p:nvSpPr>
        <p:spPr>
          <a:xfrm>
            <a:off x="529" y="3144833"/>
            <a:ext cx="9525058" cy="1984387"/>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endParaRPr lang="fr-FR" sz="2646" dirty="0"/>
          </a:p>
        </p:txBody>
      </p:sp>
      <p:sp>
        <p:nvSpPr>
          <p:cNvPr id="71" name="Espace réservé du contenu 2"/>
          <p:cNvSpPr txBox="1">
            <a:spLocks/>
          </p:cNvSpPr>
          <p:nvPr/>
        </p:nvSpPr>
        <p:spPr>
          <a:xfrm>
            <a:off x="119032" y="866192"/>
            <a:ext cx="9525058" cy="6693483"/>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r>
              <a:rPr lang="fr-FR" sz="2646" b="1" dirty="0"/>
              <a:t>Remarques:</a:t>
            </a:r>
          </a:p>
          <a:p>
            <a:pPr marL="806354" lvl="1" indent="-302383" algn="just">
              <a:lnSpc>
                <a:spcPct val="150000"/>
              </a:lnSpc>
              <a:spcBef>
                <a:spcPts val="661"/>
              </a:spcBef>
              <a:buClr>
                <a:schemeClr val="accent1"/>
              </a:buClr>
              <a:buSzPct val="70000"/>
              <a:buFont typeface="Wingdings" pitchFamily="2" charset="2"/>
              <a:buChar char="Ø"/>
            </a:pPr>
            <a:r>
              <a:rPr lang="fr-FR" sz="2205" dirty="0"/>
              <a:t>Après une insertion, seules les nœuds qui sont sur le chemin du point d’insertion à la racine sont susceptibles d’être déséquilibrés.</a:t>
            </a:r>
          </a:p>
          <a:p>
            <a:pPr marL="806354" lvl="1" indent="-302383" algn="just">
              <a:lnSpc>
                <a:spcPct val="150000"/>
              </a:lnSpc>
              <a:spcBef>
                <a:spcPts val="661"/>
              </a:spcBef>
              <a:buClr>
                <a:schemeClr val="accent1"/>
              </a:buClr>
              <a:buSzPct val="70000"/>
              <a:buFont typeface="Wingdings" pitchFamily="2" charset="2"/>
              <a:buChar char="Ø"/>
            </a:pPr>
            <a:r>
              <a:rPr lang="fr-FR" sz="2205" b="1" dirty="0"/>
              <a:t>Cas A: </a:t>
            </a:r>
            <a:r>
              <a:rPr lang="fr-FR" sz="2205" dirty="0"/>
              <a:t>L’arbre devient non équilibré quand le nouveau nœud inséré est un descendant gauche d’un nœud qui avait un facteur d’équilibrage égal à 1</a:t>
            </a:r>
          </a:p>
          <a:p>
            <a:pPr marL="806354" lvl="1" indent="-302383" algn="just">
              <a:lnSpc>
                <a:spcPct val="150000"/>
              </a:lnSpc>
              <a:spcBef>
                <a:spcPts val="661"/>
              </a:spcBef>
              <a:buClr>
                <a:schemeClr val="accent1"/>
              </a:buClr>
              <a:buSzPct val="70000"/>
              <a:buFont typeface="Wingdings" pitchFamily="2" charset="2"/>
              <a:buChar char="Ø"/>
            </a:pPr>
            <a:r>
              <a:rPr lang="fr-FR" sz="2205" b="1" dirty="0"/>
              <a:t>Cas B:</a:t>
            </a:r>
            <a:r>
              <a:rPr lang="fr-FR" sz="2205" dirty="0"/>
              <a:t> L’arbre devient non équilibré quand le nouveau nœud inséré est un descendant droit d’un nœud qui avait un facteur d’équilibrage égal à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27</a:t>
            </a:fld>
            <a:endParaRPr lang="fr-BE"/>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latin typeface="+mj-lt"/>
                <a:ea typeface="+mj-ea"/>
                <a:cs typeface="+mj-cs"/>
              </a:rPr>
              <a:t>Insertion</a:t>
            </a:r>
            <a:endParaRPr lang="fr-FR" sz="3086" cap="small" dirty="0">
              <a:solidFill>
                <a:schemeClr val="tx2"/>
              </a:solidFill>
              <a:latin typeface="+mj-lt"/>
              <a:ea typeface="+mj-ea"/>
              <a:cs typeface="+mj-cs"/>
            </a:endParaRPr>
          </a:p>
        </p:txBody>
      </p:sp>
      <p:sp>
        <p:nvSpPr>
          <p:cNvPr id="11" name="Espace réservé du contenu 2"/>
          <p:cNvSpPr txBox="1">
            <a:spLocks/>
          </p:cNvSpPr>
          <p:nvPr/>
        </p:nvSpPr>
        <p:spPr>
          <a:xfrm>
            <a:off x="529" y="3602843"/>
            <a:ext cx="9525058" cy="1984387"/>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endParaRPr lang="fr-FR" sz="2646" dirty="0"/>
          </a:p>
        </p:txBody>
      </p:sp>
      <p:grpSp>
        <p:nvGrpSpPr>
          <p:cNvPr id="2" name="Group 5"/>
          <p:cNvGrpSpPr/>
          <p:nvPr/>
        </p:nvGrpSpPr>
        <p:grpSpPr>
          <a:xfrm>
            <a:off x="153679" y="10472"/>
            <a:ext cx="2677404" cy="1693993"/>
            <a:chOff x="285720" y="3071810"/>
            <a:chExt cx="2428892" cy="1536760"/>
          </a:xfrm>
        </p:grpSpPr>
        <p:sp>
          <p:nvSpPr>
            <p:cNvPr id="7" name="Oval 6"/>
            <p:cNvSpPr/>
            <p:nvPr/>
          </p:nvSpPr>
          <p:spPr>
            <a:xfrm>
              <a:off x="1214414" y="3071810"/>
              <a:ext cx="428628" cy="4286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984" dirty="0"/>
                <a:t>R</a:t>
              </a:r>
            </a:p>
          </p:txBody>
        </p:sp>
        <p:cxnSp>
          <p:nvCxnSpPr>
            <p:cNvPr id="8" name="Straight Connector 7"/>
            <p:cNvCxnSpPr>
              <a:stCxn id="7" idx="3"/>
              <a:endCxn id="9" idx="0"/>
            </p:cNvCxnSpPr>
            <p:nvPr/>
          </p:nvCxnSpPr>
          <p:spPr>
            <a:xfrm rot="5400000">
              <a:off x="946522" y="3312650"/>
              <a:ext cx="205647" cy="455680"/>
            </a:xfrm>
            <a:prstGeom prst="line">
              <a:avLst/>
            </a:prstGeom>
          </p:spPr>
          <p:style>
            <a:lnRef idx="1">
              <a:schemeClr val="dk1"/>
            </a:lnRef>
            <a:fillRef idx="0">
              <a:schemeClr val="dk1"/>
            </a:fillRef>
            <a:effectRef idx="0">
              <a:schemeClr val="dk1"/>
            </a:effectRef>
            <a:fontRef idx="minor">
              <a:schemeClr val="tx1"/>
            </a:fontRef>
          </p:style>
        </p:cxnSp>
        <p:sp>
          <p:nvSpPr>
            <p:cNvPr id="9" name="Isosceles Triangle 8"/>
            <p:cNvSpPr/>
            <p:nvPr/>
          </p:nvSpPr>
          <p:spPr>
            <a:xfrm>
              <a:off x="285720" y="3643314"/>
              <a:ext cx="1071570" cy="85725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sz="1984" dirty="0"/>
            </a:p>
            <a:p>
              <a:pPr algn="ctr"/>
              <a:endParaRPr lang="fr-FR" sz="1984" dirty="0"/>
            </a:p>
          </p:txBody>
        </p:sp>
        <p:cxnSp>
          <p:nvCxnSpPr>
            <p:cNvPr id="12" name="Straight Connector 11"/>
            <p:cNvCxnSpPr>
              <a:stCxn id="7" idx="5"/>
              <a:endCxn id="13" idx="0"/>
            </p:cNvCxnSpPr>
            <p:nvPr/>
          </p:nvCxnSpPr>
          <p:spPr>
            <a:xfrm rot="16200000" flipH="1">
              <a:off x="1781059" y="3236879"/>
              <a:ext cx="196981" cy="598556"/>
            </a:xfrm>
            <a:prstGeom prst="line">
              <a:avLst/>
            </a:prstGeom>
          </p:spPr>
          <p:style>
            <a:lnRef idx="1">
              <a:schemeClr val="dk1"/>
            </a:lnRef>
            <a:fillRef idx="0">
              <a:schemeClr val="dk1"/>
            </a:fillRef>
            <a:effectRef idx="0">
              <a:schemeClr val="dk1"/>
            </a:effectRef>
            <a:fontRef idx="minor">
              <a:schemeClr val="tx1"/>
            </a:fontRef>
          </p:style>
        </p:cxnSp>
        <p:sp>
          <p:nvSpPr>
            <p:cNvPr id="13" name="Isosceles Triangle 12"/>
            <p:cNvSpPr/>
            <p:nvPr/>
          </p:nvSpPr>
          <p:spPr>
            <a:xfrm>
              <a:off x="1643042" y="3634648"/>
              <a:ext cx="1071570" cy="714380"/>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984" dirty="0"/>
                <a:t>h</a:t>
              </a:r>
            </a:p>
            <a:p>
              <a:pPr algn="ctr"/>
              <a:endParaRPr lang="fr-FR" sz="1984" dirty="0"/>
            </a:p>
          </p:txBody>
        </p:sp>
        <p:sp>
          <p:nvSpPr>
            <p:cNvPr id="14" name="TextBox 13"/>
            <p:cNvSpPr txBox="1"/>
            <p:nvPr/>
          </p:nvSpPr>
          <p:spPr>
            <a:xfrm>
              <a:off x="500034" y="3929066"/>
              <a:ext cx="558710" cy="360762"/>
            </a:xfrm>
            <a:prstGeom prst="rect">
              <a:avLst/>
            </a:prstGeom>
            <a:noFill/>
          </p:spPr>
          <p:txBody>
            <a:bodyPr wrap="none" rtlCol="0">
              <a:spAutoFit/>
            </a:bodyPr>
            <a:lstStyle/>
            <a:p>
              <a:r>
                <a:rPr lang="fr-FR" sz="1984" dirty="0"/>
                <a:t>h+2</a:t>
              </a:r>
            </a:p>
          </p:txBody>
        </p:sp>
        <p:sp>
          <p:nvSpPr>
            <p:cNvPr id="15" name="Rectangle 14"/>
            <p:cNvSpPr/>
            <p:nvPr/>
          </p:nvSpPr>
          <p:spPr>
            <a:xfrm>
              <a:off x="285720" y="4500570"/>
              <a:ext cx="107157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p>
          </p:txBody>
        </p:sp>
      </p:grpSp>
      <p:sp>
        <p:nvSpPr>
          <p:cNvPr id="16" name="TextBox 15"/>
          <p:cNvSpPr txBox="1"/>
          <p:nvPr/>
        </p:nvSpPr>
        <p:spPr>
          <a:xfrm>
            <a:off x="541345" y="-26"/>
            <a:ext cx="474810" cy="397673"/>
          </a:xfrm>
          <a:prstGeom prst="rect">
            <a:avLst/>
          </a:prstGeom>
          <a:noFill/>
        </p:spPr>
        <p:txBody>
          <a:bodyPr wrap="none" rtlCol="0">
            <a:spAutoFit/>
          </a:bodyPr>
          <a:lstStyle/>
          <a:p>
            <a:r>
              <a:rPr lang="fr-FR" sz="1984" b="1" dirty="0">
                <a:solidFill>
                  <a:schemeClr val="accent1"/>
                </a:solidFill>
              </a:rPr>
              <a:t>+2</a:t>
            </a:r>
          </a:p>
        </p:txBody>
      </p:sp>
      <p:sp>
        <p:nvSpPr>
          <p:cNvPr id="17" name="Rectangle 16"/>
          <p:cNvSpPr/>
          <p:nvPr/>
        </p:nvSpPr>
        <p:spPr>
          <a:xfrm>
            <a:off x="-3385634" y="10471"/>
            <a:ext cx="6610453" cy="1889932"/>
          </a:xfrm>
          <a:prstGeom prst="rect">
            <a:avLst/>
          </a:prstGeom>
          <a:noFill/>
          <a:ln>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1984"/>
          </a:p>
        </p:txBody>
      </p:sp>
      <p:sp>
        <p:nvSpPr>
          <p:cNvPr id="19" name="Oval 18"/>
          <p:cNvSpPr/>
          <p:nvPr/>
        </p:nvSpPr>
        <p:spPr>
          <a:xfrm>
            <a:off x="5512795" y="2228776"/>
            <a:ext cx="472483" cy="4724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984" dirty="0"/>
              <a:t>R</a:t>
            </a:r>
          </a:p>
        </p:txBody>
      </p:sp>
      <p:cxnSp>
        <p:nvCxnSpPr>
          <p:cNvPr id="20" name="Straight Connector 19"/>
          <p:cNvCxnSpPr>
            <a:stCxn id="19" idx="3"/>
            <a:endCxn id="27" idx="0"/>
          </p:cNvCxnSpPr>
          <p:nvPr/>
        </p:nvCxnSpPr>
        <p:spPr>
          <a:xfrm rot="5400000">
            <a:off x="5203057" y="2469323"/>
            <a:ext cx="216189" cy="541676"/>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stCxn id="19" idx="5"/>
            <a:endCxn id="23" idx="0"/>
          </p:cNvCxnSpPr>
          <p:nvPr/>
        </p:nvCxnSpPr>
        <p:spPr>
          <a:xfrm rot="16200000" flipH="1">
            <a:off x="6137417" y="2410735"/>
            <a:ext cx="217135" cy="659797"/>
          </a:xfrm>
          <a:prstGeom prst="line">
            <a:avLst/>
          </a:prstGeom>
        </p:spPr>
        <p:style>
          <a:lnRef idx="1">
            <a:schemeClr val="dk1"/>
          </a:lnRef>
          <a:fillRef idx="0">
            <a:schemeClr val="dk1"/>
          </a:fillRef>
          <a:effectRef idx="0">
            <a:schemeClr val="dk1"/>
          </a:effectRef>
          <a:fontRef idx="minor">
            <a:schemeClr val="tx1"/>
          </a:fontRef>
        </p:style>
      </p:cxnSp>
      <p:sp>
        <p:nvSpPr>
          <p:cNvPr id="23" name="Isosceles Triangle 22"/>
          <p:cNvSpPr/>
          <p:nvPr/>
        </p:nvSpPr>
        <p:spPr>
          <a:xfrm>
            <a:off x="5985278" y="2849201"/>
            <a:ext cx="1181207" cy="787472"/>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984" dirty="0"/>
              <a:t>h</a:t>
            </a:r>
          </a:p>
          <a:p>
            <a:pPr algn="ctr"/>
            <a:endParaRPr lang="fr-FR" sz="1984" dirty="0"/>
          </a:p>
        </p:txBody>
      </p:sp>
      <p:sp>
        <p:nvSpPr>
          <p:cNvPr id="26" name="TextBox 25"/>
          <p:cNvSpPr txBox="1"/>
          <p:nvPr/>
        </p:nvSpPr>
        <p:spPr>
          <a:xfrm>
            <a:off x="4876748" y="2218278"/>
            <a:ext cx="474810" cy="397673"/>
          </a:xfrm>
          <a:prstGeom prst="rect">
            <a:avLst/>
          </a:prstGeom>
          <a:noFill/>
        </p:spPr>
        <p:txBody>
          <a:bodyPr wrap="none" rtlCol="0">
            <a:spAutoFit/>
          </a:bodyPr>
          <a:lstStyle/>
          <a:p>
            <a:r>
              <a:rPr lang="fr-FR" sz="1984" b="1" dirty="0"/>
              <a:t>+1</a:t>
            </a:r>
          </a:p>
        </p:txBody>
      </p:sp>
      <p:sp>
        <p:nvSpPr>
          <p:cNvPr id="27" name="Oval 26"/>
          <p:cNvSpPr/>
          <p:nvPr/>
        </p:nvSpPr>
        <p:spPr>
          <a:xfrm>
            <a:off x="4804071" y="2848255"/>
            <a:ext cx="472483" cy="4724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984" dirty="0"/>
              <a:t>P</a:t>
            </a:r>
          </a:p>
        </p:txBody>
      </p:sp>
      <p:cxnSp>
        <p:nvCxnSpPr>
          <p:cNvPr id="30" name="Straight Connector 29"/>
          <p:cNvCxnSpPr>
            <a:stCxn id="27" idx="5"/>
            <a:endCxn id="31" idx="0"/>
          </p:cNvCxnSpPr>
          <p:nvPr/>
        </p:nvCxnSpPr>
        <p:spPr>
          <a:xfrm rot="16200000" flipH="1">
            <a:off x="5354721" y="3104184"/>
            <a:ext cx="286330" cy="581050"/>
          </a:xfrm>
          <a:prstGeom prst="line">
            <a:avLst/>
          </a:prstGeom>
        </p:spPr>
        <p:style>
          <a:lnRef idx="1">
            <a:schemeClr val="dk1"/>
          </a:lnRef>
          <a:fillRef idx="0">
            <a:schemeClr val="dk1"/>
          </a:fillRef>
          <a:effectRef idx="0">
            <a:schemeClr val="dk1"/>
          </a:effectRef>
          <a:fontRef idx="minor">
            <a:schemeClr val="tx1"/>
          </a:fontRef>
        </p:style>
      </p:cxnSp>
      <p:sp>
        <p:nvSpPr>
          <p:cNvPr id="31" name="Isosceles Triangle 30"/>
          <p:cNvSpPr/>
          <p:nvPr/>
        </p:nvSpPr>
        <p:spPr>
          <a:xfrm>
            <a:off x="5197807" y="3537874"/>
            <a:ext cx="1181207" cy="787472"/>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984" dirty="0"/>
              <a:t>h</a:t>
            </a:r>
          </a:p>
          <a:p>
            <a:pPr algn="ctr"/>
            <a:endParaRPr lang="fr-FR" sz="1984" dirty="0"/>
          </a:p>
        </p:txBody>
      </p:sp>
      <p:cxnSp>
        <p:nvCxnSpPr>
          <p:cNvPr id="32" name="Straight Connector 31"/>
          <p:cNvCxnSpPr>
            <a:stCxn id="27" idx="3"/>
            <a:endCxn id="33" idx="0"/>
          </p:cNvCxnSpPr>
          <p:nvPr/>
        </p:nvCxnSpPr>
        <p:spPr>
          <a:xfrm rot="5400000">
            <a:off x="4478949" y="3143558"/>
            <a:ext cx="286330" cy="502303"/>
          </a:xfrm>
          <a:prstGeom prst="line">
            <a:avLst/>
          </a:prstGeom>
        </p:spPr>
        <p:style>
          <a:lnRef idx="1">
            <a:schemeClr val="dk1"/>
          </a:lnRef>
          <a:fillRef idx="0">
            <a:schemeClr val="dk1"/>
          </a:fillRef>
          <a:effectRef idx="0">
            <a:schemeClr val="dk1"/>
          </a:effectRef>
          <a:fontRef idx="minor">
            <a:schemeClr val="tx1"/>
          </a:fontRef>
        </p:style>
      </p:cxnSp>
      <p:sp>
        <p:nvSpPr>
          <p:cNvPr id="33" name="Isosceles Triangle 32"/>
          <p:cNvSpPr/>
          <p:nvPr/>
        </p:nvSpPr>
        <p:spPr>
          <a:xfrm>
            <a:off x="3780358" y="3537874"/>
            <a:ext cx="1181207" cy="787472"/>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984" dirty="0"/>
              <a:t>h</a:t>
            </a:r>
          </a:p>
          <a:p>
            <a:pPr algn="ctr"/>
            <a:endParaRPr lang="fr-FR" sz="1984" dirty="0"/>
          </a:p>
        </p:txBody>
      </p:sp>
      <p:sp>
        <p:nvSpPr>
          <p:cNvPr id="59" name="TextBox 58"/>
          <p:cNvSpPr txBox="1"/>
          <p:nvPr/>
        </p:nvSpPr>
        <p:spPr>
          <a:xfrm>
            <a:off x="4375100" y="2834871"/>
            <a:ext cx="325730" cy="397673"/>
          </a:xfrm>
          <a:prstGeom prst="rect">
            <a:avLst/>
          </a:prstGeom>
          <a:noFill/>
        </p:spPr>
        <p:txBody>
          <a:bodyPr wrap="none" rtlCol="0">
            <a:spAutoFit/>
          </a:bodyPr>
          <a:lstStyle/>
          <a:p>
            <a:r>
              <a:rPr lang="fr-FR" sz="1984" b="1" dirty="0"/>
              <a:t>0</a:t>
            </a:r>
          </a:p>
        </p:txBody>
      </p:sp>
      <p:sp>
        <p:nvSpPr>
          <p:cNvPr id="63" name="TextBox 62"/>
          <p:cNvSpPr txBox="1"/>
          <p:nvPr/>
        </p:nvSpPr>
        <p:spPr>
          <a:xfrm>
            <a:off x="2279887" y="-26"/>
            <a:ext cx="896592" cy="397673"/>
          </a:xfrm>
          <a:prstGeom prst="rect">
            <a:avLst/>
          </a:prstGeom>
          <a:noFill/>
        </p:spPr>
        <p:txBody>
          <a:bodyPr wrap="none" rtlCol="0">
            <a:spAutoFit/>
          </a:bodyPr>
          <a:lstStyle/>
          <a:p>
            <a:r>
              <a:rPr lang="fr-FR" sz="1984" b="1" dirty="0">
                <a:solidFill>
                  <a:srgbClr val="C00000"/>
                </a:solidFill>
              </a:rPr>
              <a:t>Cas A</a:t>
            </a:r>
          </a:p>
        </p:txBody>
      </p:sp>
      <p:sp>
        <p:nvSpPr>
          <p:cNvPr id="66" name="Rectangle 65"/>
          <p:cNvSpPr/>
          <p:nvPr/>
        </p:nvSpPr>
        <p:spPr>
          <a:xfrm>
            <a:off x="79241" y="6083891"/>
            <a:ext cx="4252347" cy="14098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lnSpc>
                <a:spcPct val="150000"/>
              </a:lnSpc>
            </a:pPr>
            <a:r>
              <a:rPr lang="fr-FR" sz="1984" dirty="0"/>
              <a:t>Si insertion dans le sous-arbre gauche du fils gauche  alors </a:t>
            </a:r>
            <a:r>
              <a:rPr lang="fr-FR" sz="1984" b="1" dirty="0"/>
              <a:t>Rotation Simple à droite </a:t>
            </a:r>
          </a:p>
        </p:txBody>
      </p:sp>
      <p:sp>
        <p:nvSpPr>
          <p:cNvPr id="67" name="Rectangle 66"/>
          <p:cNvSpPr/>
          <p:nvPr/>
        </p:nvSpPr>
        <p:spPr>
          <a:xfrm>
            <a:off x="5512795" y="6083891"/>
            <a:ext cx="4488588" cy="14098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lnSpc>
                <a:spcPct val="150000"/>
              </a:lnSpc>
            </a:pPr>
            <a:r>
              <a:rPr lang="fr-FR" sz="1984" dirty="0"/>
              <a:t>Si insertion dans le sous-arbre droit du fils gauche  alors </a:t>
            </a:r>
            <a:r>
              <a:rPr lang="fr-FR" sz="1984" b="1" dirty="0"/>
              <a:t>Rotation Double Gauche-Droite</a:t>
            </a:r>
          </a:p>
        </p:txBody>
      </p:sp>
      <p:grpSp>
        <p:nvGrpSpPr>
          <p:cNvPr id="3" name="Group 73"/>
          <p:cNvGrpSpPr/>
          <p:nvPr/>
        </p:nvGrpSpPr>
        <p:grpSpPr>
          <a:xfrm>
            <a:off x="236735" y="3292872"/>
            <a:ext cx="3408672" cy="2673828"/>
            <a:chOff x="214282" y="2987234"/>
            <a:chExt cx="3092285" cy="2425648"/>
          </a:xfrm>
        </p:grpSpPr>
        <p:sp>
          <p:nvSpPr>
            <p:cNvPr id="37" name="Oval 36"/>
            <p:cNvSpPr/>
            <p:nvPr/>
          </p:nvSpPr>
          <p:spPr>
            <a:xfrm>
              <a:off x="1785918" y="3402912"/>
              <a:ext cx="428628" cy="4286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984" dirty="0"/>
                <a:t>R</a:t>
              </a:r>
            </a:p>
          </p:txBody>
        </p:sp>
        <p:cxnSp>
          <p:nvCxnSpPr>
            <p:cNvPr id="38" name="Straight Connector 37"/>
            <p:cNvCxnSpPr>
              <a:stCxn id="37" idx="3"/>
              <a:endCxn id="42" idx="0"/>
            </p:cNvCxnSpPr>
            <p:nvPr/>
          </p:nvCxnSpPr>
          <p:spPr>
            <a:xfrm rot="5400000">
              <a:off x="1504929" y="3621131"/>
              <a:ext cx="196123" cy="491399"/>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a:stCxn id="37" idx="5"/>
              <a:endCxn id="40" idx="0"/>
            </p:cNvCxnSpPr>
            <p:nvPr/>
          </p:nvCxnSpPr>
          <p:spPr>
            <a:xfrm rot="16200000" flipH="1">
              <a:off x="2352563" y="3567981"/>
              <a:ext cx="196981" cy="598556"/>
            </a:xfrm>
            <a:prstGeom prst="line">
              <a:avLst/>
            </a:prstGeom>
          </p:spPr>
          <p:style>
            <a:lnRef idx="1">
              <a:schemeClr val="dk1"/>
            </a:lnRef>
            <a:fillRef idx="0">
              <a:schemeClr val="dk1"/>
            </a:fillRef>
            <a:effectRef idx="0">
              <a:schemeClr val="dk1"/>
            </a:effectRef>
            <a:fontRef idx="minor">
              <a:schemeClr val="tx1"/>
            </a:fontRef>
          </p:style>
        </p:cxnSp>
        <p:sp>
          <p:nvSpPr>
            <p:cNvPr id="40" name="Isosceles Triangle 39"/>
            <p:cNvSpPr/>
            <p:nvPr/>
          </p:nvSpPr>
          <p:spPr>
            <a:xfrm>
              <a:off x="2214546" y="3965750"/>
              <a:ext cx="1071570" cy="714380"/>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984" dirty="0"/>
                <a:t>h</a:t>
              </a:r>
            </a:p>
            <a:p>
              <a:pPr algn="ctr"/>
              <a:endParaRPr lang="fr-FR" sz="1984" dirty="0"/>
            </a:p>
          </p:txBody>
        </p:sp>
        <p:sp>
          <p:nvSpPr>
            <p:cNvPr id="41" name="TextBox 40"/>
            <p:cNvSpPr txBox="1"/>
            <p:nvPr/>
          </p:nvSpPr>
          <p:spPr>
            <a:xfrm>
              <a:off x="1285852" y="3376056"/>
              <a:ext cx="430739" cy="360762"/>
            </a:xfrm>
            <a:prstGeom prst="rect">
              <a:avLst/>
            </a:prstGeom>
            <a:noFill/>
          </p:spPr>
          <p:txBody>
            <a:bodyPr wrap="none" rtlCol="0">
              <a:spAutoFit/>
            </a:bodyPr>
            <a:lstStyle/>
            <a:p>
              <a:r>
                <a:rPr lang="fr-FR" sz="1984" b="1" dirty="0">
                  <a:solidFill>
                    <a:schemeClr val="accent1"/>
                  </a:solidFill>
                </a:rPr>
                <a:t>+2</a:t>
              </a:r>
            </a:p>
          </p:txBody>
        </p:sp>
        <p:sp>
          <p:nvSpPr>
            <p:cNvPr id="42" name="Oval 41"/>
            <p:cNvSpPr/>
            <p:nvPr/>
          </p:nvSpPr>
          <p:spPr>
            <a:xfrm>
              <a:off x="1142976" y="3964892"/>
              <a:ext cx="428628" cy="4286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984" dirty="0"/>
                <a:t>P</a:t>
              </a:r>
            </a:p>
          </p:txBody>
        </p:sp>
        <p:cxnSp>
          <p:nvCxnSpPr>
            <p:cNvPr id="43" name="Straight Connector 42"/>
            <p:cNvCxnSpPr>
              <a:stCxn id="42" idx="5"/>
              <a:endCxn id="44" idx="0"/>
            </p:cNvCxnSpPr>
            <p:nvPr/>
          </p:nvCxnSpPr>
          <p:spPr>
            <a:xfrm rot="16200000" flipH="1">
              <a:off x="1642516" y="4197066"/>
              <a:ext cx="259753" cy="527118"/>
            </a:xfrm>
            <a:prstGeom prst="line">
              <a:avLst/>
            </a:prstGeom>
          </p:spPr>
          <p:style>
            <a:lnRef idx="1">
              <a:schemeClr val="dk1"/>
            </a:lnRef>
            <a:fillRef idx="0">
              <a:schemeClr val="dk1"/>
            </a:fillRef>
            <a:effectRef idx="0">
              <a:schemeClr val="dk1"/>
            </a:effectRef>
            <a:fontRef idx="minor">
              <a:schemeClr val="tx1"/>
            </a:fontRef>
          </p:style>
        </p:cxnSp>
        <p:sp>
          <p:nvSpPr>
            <p:cNvPr id="44" name="Isosceles Triangle 43"/>
            <p:cNvSpPr/>
            <p:nvPr/>
          </p:nvSpPr>
          <p:spPr>
            <a:xfrm>
              <a:off x="1500166" y="4590502"/>
              <a:ext cx="1071570" cy="714380"/>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984" dirty="0"/>
                <a:t>h</a:t>
              </a:r>
            </a:p>
            <a:p>
              <a:pPr algn="ctr"/>
              <a:endParaRPr lang="fr-FR" sz="1984" dirty="0"/>
            </a:p>
          </p:txBody>
        </p:sp>
        <p:cxnSp>
          <p:nvCxnSpPr>
            <p:cNvPr id="45" name="Straight Connector 44"/>
            <p:cNvCxnSpPr>
              <a:stCxn id="42" idx="3"/>
              <a:endCxn id="46" idx="0"/>
            </p:cNvCxnSpPr>
            <p:nvPr/>
          </p:nvCxnSpPr>
          <p:spPr>
            <a:xfrm rot="5400000">
              <a:off x="848031" y="4232785"/>
              <a:ext cx="259753" cy="455680"/>
            </a:xfrm>
            <a:prstGeom prst="line">
              <a:avLst/>
            </a:prstGeom>
          </p:spPr>
          <p:style>
            <a:lnRef idx="1">
              <a:schemeClr val="dk1"/>
            </a:lnRef>
            <a:fillRef idx="0">
              <a:schemeClr val="dk1"/>
            </a:fillRef>
            <a:effectRef idx="0">
              <a:schemeClr val="dk1"/>
            </a:effectRef>
            <a:fontRef idx="minor">
              <a:schemeClr val="tx1"/>
            </a:fontRef>
          </p:style>
        </p:cxnSp>
        <p:sp>
          <p:nvSpPr>
            <p:cNvPr id="46" name="Isosceles Triangle 45"/>
            <p:cNvSpPr/>
            <p:nvPr/>
          </p:nvSpPr>
          <p:spPr>
            <a:xfrm>
              <a:off x="214282" y="4590502"/>
              <a:ext cx="1071570" cy="714380"/>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sz="1984" dirty="0"/>
            </a:p>
          </p:txBody>
        </p:sp>
        <p:sp>
          <p:nvSpPr>
            <p:cNvPr id="57" name="Rectangle 56"/>
            <p:cNvSpPr/>
            <p:nvPr/>
          </p:nvSpPr>
          <p:spPr>
            <a:xfrm>
              <a:off x="214282" y="5304882"/>
              <a:ext cx="107157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p>
          </p:txBody>
        </p:sp>
        <p:sp>
          <p:nvSpPr>
            <p:cNvPr id="61" name="TextBox 60"/>
            <p:cNvSpPr txBox="1"/>
            <p:nvPr/>
          </p:nvSpPr>
          <p:spPr>
            <a:xfrm>
              <a:off x="685800" y="4006856"/>
              <a:ext cx="430739" cy="360762"/>
            </a:xfrm>
            <a:prstGeom prst="rect">
              <a:avLst/>
            </a:prstGeom>
            <a:noFill/>
          </p:spPr>
          <p:txBody>
            <a:bodyPr wrap="none" rtlCol="0">
              <a:spAutoFit/>
            </a:bodyPr>
            <a:lstStyle/>
            <a:p>
              <a:r>
                <a:rPr lang="fr-FR" sz="1984" b="1" dirty="0">
                  <a:solidFill>
                    <a:schemeClr val="accent1"/>
                  </a:solidFill>
                </a:rPr>
                <a:t>+1</a:t>
              </a:r>
            </a:p>
          </p:txBody>
        </p:sp>
        <p:sp>
          <p:nvSpPr>
            <p:cNvPr id="68" name="Down Arrow 67"/>
            <p:cNvSpPr/>
            <p:nvPr/>
          </p:nvSpPr>
          <p:spPr>
            <a:xfrm rot="2442182">
              <a:off x="2949377" y="2987234"/>
              <a:ext cx="357190" cy="10715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p>
          </p:txBody>
        </p:sp>
        <p:sp>
          <p:nvSpPr>
            <p:cNvPr id="70" name="TextBox 69"/>
            <p:cNvSpPr txBox="1"/>
            <p:nvPr/>
          </p:nvSpPr>
          <p:spPr>
            <a:xfrm>
              <a:off x="406668" y="4832488"/>
              <a:ext cx="558710" cy="360762"/>
            </a:xfrm>
            <a:prstGeom prst="rect">
              <a:avLst/>
            </a:prstGeom>
            <a:noFill/>
          </p:spPr>
          <p:txBody>
            <a:bodyPr wrap="none" rtlCol="0">
              <a:spAutoFit/>
            </a:bodyPr>
            <a:lstStyle/>
            <a:p>
              <a:r>
                <a:rPr lang="fr-FR" sz="1984" dirty="0"/>
                <a:t>h+1</a:t>
              </a:r>
            </a:p>
          </p:txBody>
        </p:sp>
      </p:grpSp>
      <p:grpSp>
        <p:nvGrpSpPr>
          <p:cNvPr id="5" name="Group 74"/>
          <p:cNvGrpSpPr/>
          <p:nvPr/>
        </p:nvGrpSpPr>
        <p:grpSpPr>
          <a:xfrm>
            <a:off x="6536508" y="3278399"/>
            <a:ext cx="3386128" cy="2767048"/>
            <a:chOff x="5929322" y="2974104"/>
            <a:chExt cx="3071834" cy="2510216"/>
          </a:xfrm>
        </p:grpSpPr>
        <p:sp>
          <p:nvSpPr>
            <p:cNvPr id="47" name="Oval 46"/>
            <p:cNvSpPr/>
            <p:nvPr/>
          </p:nvSpPr>
          <p:spPr>
            <a:xfrm>
              <a:off x="7500958" y="3474350"/>
              <a:ext cx="428628" cy="4286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984" dirty="0"/>
                <a:t>R</a:t>
              </a:r>
            </a:p>
          </p:txBody>
        </p:sp>
        <p:cxnSp>
          <p:nvCxnSpPr>
            <p:cNvPr id="48" name="Straight Connector 47"/>
            <p:cNvCxnSpPr>
              <a:stCxn id="47" idx="3"/>
              <a:endCxn id="52" idx="0"/>
            </p:cNvCxnSpPr>
            <p:nvPr/>
          </p:nvCxnSpPr>
          <p:spPr>
            <a:xfrm rot="5400000">
              <a:off x="7219969" y="3692569"/>
              <a:ext cx="196123" cy="491399"/>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a:stCxn id="47" idx="5"/>
              <a:endCxn id="50" idx="0"/>
            </p:cNvCxnSpPr>
            <p:nvPr/>
          </p:nvCxnSpPr>
          <p:spPr>
            <a:xfrm rot="16200000" flipH="1">
              <a:off x="8067603" y="3639419"/>
              <a:ext cx="196981" cy="598556"/>
            </a:xfrm>
            <a:prstGeom prst="line">
              <a:avLst/>
            </a:prstGeom>
          </p:spPr>
          <p:style>
            <a:lnRef idx="1">
              <a:schemeClr val="dk1"/>
            </a:lnRef>
            <a:fillRef idx="0">
              <a:schemeClr val="dk1"/>
            </a:fillRef>
            <a:effectRef idx="0">
              <a:schemeClr val="dk1"/>
            </a:effectRef>
            <a:fontRef idx="minor">
              <a:schemeClr val="tx1"/>
            </a:fontRef>
          </p:style>
        </p:cxnSp>
        <p:sp>
          <p:nvSpPr>
            <p:cNvPr id="50" name="Isosceles Triangle 49"/>
            <p:cNvSpPr/>
            <p:nvPr/>
          </p:nvSpPr>
          <p:spPr>
            <a:xfrm>
              <a:off x="7929586" y="4037188"/>
              <a:ext cx="1071570" cy="714380"/>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984" dirty="0"/>
                <a:t>h</a:t>
              </a:r>
            </a:p>
            <a:p>
              <a:pPr algn="ctr"/>
              <a:endParaRPr lang="fr-FR" sz="1984" dirty="0"/>
            </a:p>
          </p:txBody>
        </p:sp>
        <p:sp>
          <p:nvSpPr>
            <p:cNvPr id="51" name="TextBox 50"/>
            <p:cNvSpPr txBox="1"/>
            <p:nvPr/>
          </p:nvSpPr>
          <p:spPr>
            <a:xfrm>
              <a:off x="6923948" y="3464826"/>
              <a:ext cx="430739" cy="360762"/>
            </a:xfrm>
            <a:prstGeom prst="rect">
              <a:avLst/>
            </a:prstGeom>
            <a:noFill/>
          </p:spPr>
          <p:txBody>
            <a:bodyPr wrap="none" rtlCol="0">
              <a:spAutoFit/>
            </a:bodyPr>
            <a:lstStyle/>
            <a:p>
              <a:r>
                <a:rPr lang="fr-FR" sz="1984" b="1" dirty="0">
                  <a:solidFill>
                    <a:schemeClr val="accent1"/>
                  </a:solidFill>
                </a:rPr>
                <a:t>+2</a:t>
              </a:r>
            </a:p>
          </p:txBody>
        </p:sp>
        <p:sp>
          <p:nvSpPr>
            <p:cNvPr id="52" name="Oval 51"/>
            <p:cNvSpPr/>
            <p:nvPr/>
          </p:nvSpPr>
          <p:spPr>
            <a:xfrm>
              <a:off x="6858016" y="4036330"/>
              <a:ext cx="428628" cy="4286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984" dirty="0"/>
                <a:t>P</a:t>
              </a:r>
            </a:p>
          </p:txBody>
        </p:sp>
        <p:cxnSp>
          <p:nvCxnSpPr>
            <p:cNvPr id="53" name="Straight Connector 52"/>
            <p:cNvCxnSpPr>
              <a:stCxn id="52" idx="5"/>
              <a:endCxn id="54" idx="0"/>
            </p:cNvCxnSpPr>
            <p:nvPr/>
          </p:nvCxnSpPr>
          <p:spPr>
            <a:xfrm rot="16200000" flipH="1">
              <a:off x="7357556" y="4268504"/>
              <a:ext cx="259753" cy="527118"/>
            </a:xfrm>
            <a:prstGeom prst="line">
              <a:avLst/>
            </a:prstGeom>
          </p:spPr>
          <p:style>
            <a:lnRef idx="1">
              <a:schemeClr val="dk1"/>
            </a:lnRef>
            <a:fillRef idx="0">
              <a:schemeClr val="dk1"/>
            </a:fillRef>
            <a:effectRef idx="0">
              <a:schemeClr val="dk1"/>
            </a:effectRef>
            <a:fontRef idx="minor">
              <a:schemeClr val="tx1"/>
            </a:fontRef>
          </p:style>
        </p:cxnSp>
        <p:sp>
          <p:nvSpPr>
            <p:cNvPr id="54" name="Isosceles Triangle 53"/>
            <p:cNvSpPr/>
            <p:nvPr/>
          </p:nvSpPr>
          <p:spPr>
            <a:xfrm>
              <a:off x="7215206" y="4661940"/>
              <a:ext cx="1071570" cy="714380"/>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sz="1984" dirty="0"/>
            </a:p>
            <a:p>
              <a:pPr algn="ctr"/>
              <a:endParaRPr lang="fr-FR" sz="1984" dirty="0"/>
            </a:p>
          </p:txBody>
        </p:sp>
        <p:cxnSp>
          <p:nvCxnSpPr>
            <p:cNvPr id="55" name="Straight Connector 54"/>
            <p:cNvCxnSpPr>
              <a:stCxn id="52" idx="3"/>
              <a:endCxn id="56" idx="0"/>
            </p:cNvCxnSpPr>
            <p:nvPr/>
          </p:nvCxnSpPr>
          <p:spPr>
            <a:xfrm rot="5400000">
              <a:off x="6563071" y="4304223"/>
              <a:ext cx="259753" cy="455680"/>
            </a:xfrm>
            <a:prstGeom prst="line">
              <a:avLst/>
            </a:prstGeom>
          </p:spPr>
          <p:style>
            <a:lnRef idx="1">
              <a:schemeClr val="dk1"/>
            </a:lnRef>
            <a:fillRef idx="0">
              <a:schemeClr val="dk1"/>
            </a:fillRef>
            <a:effectRef idx="0">
              <a:schemeClr val="dk1"/>
            </a:effectRef>
            <a:fontRef idx="minor">
              <a:schemeClr val="tx1"/>
            </a:fontRef>
          </p:style>
        </p:cxnSp>
        <p:sp>
          <p:nvSpPr>
            <p:cNvPr id="56" name="Isosceles Triangle 55"/>
            <p:cNvSpPr/>
            <p:nvPr/>
          </p:nvSpPr>
          <p:spPr>
            <a:xfrm>
              <a:off x="5929322" y="4661940"/>
              <a:ext cx="1071570" cy="714380"/>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984" dirty="0"/>
                <a:t>h</a:t>
              </a:r>
            </a:p>
            <a:p>
              <a:pPr algn="ctr"/>
              <a:endParaRPr lang="fr-FR" sz="1984" dirty="0"/>
            </a:p>
          </p:txBody>
        </p:sp>
        <p:sp>
          <p:nvSpPr>
            <p:cNvPr id="58" name="Rectangle 57"/>
            <p:cNvSpPr/>
            <p:nvPr/>
          </p:nvSpPr>
          <p:spPr>
            <a:xfrm>
              <a:off x="7215206" y="5376320"/>
              <a:ext cx="107157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p>
          </p:txBody>
        </p:sp>
        <p:sp>
          <p:nvSpPr>
            <p:cNvPr id="62" name="TextBox 61"/>
            <p:cNvSpPr txBox="1"/>
            <p:nvPr/>
          </p:nvSpPr>
          <p:spPr>
            <a:xfrm>
              <a:off x="6429388" y="4018998"/>
              <a:ext cx="372571" cy="360762"/>
            </a:xfrm>
            <a:prstGeom prst="rect">
              <a:avLst/>
            </a:prstGeom>
            <a:noFill/>
          </p:spPr>
          <p:txBody>
            <a:bodyPr wrap="none" rtlCol="0">
              <a:spAutoFit/>
            </a:bodyPr>
            <a:lstStyle/>
            <a:p>
              <a:r>
                <a:rPr lang="fr-FR" sz="1984" b="1" dirty="0">
                  <a:solidFill>
                    <a:schemeClr val="accent1"/>
                  </a:solidFill>
                </a:rPr>
                <a:t>-1</a:t>
              </a:r>
            </a:p>
          </p:txBody>
        </p:sp>
        <p:sp>
          <p:nvSpPr>
            <p:cNvPr id="69" name="Down Arrow 68"/>
            <p:cNvSpPr/>
            <p:nvPr/>
          </p:nvSpPr>
          <p:spPr>
            <a:xfrm rot="18661014">
              <a:off x="7015210" y="2616914"/>
              <a:ext cx="357190" cy="10715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p>
          </p:txBody>
        </p:sp>
        <p:sp>
          <p:nvSpPr>
            <p:cNvPr id="72" name="TextBox 71"/>
            <p:cNvSpPr txBox="1"/>
            <p:nvPr/>
          </p:nvSpPr>
          <p:spPr>
            <a:xfrm>
              <a:off x="7479030" y="4903926"/>
              <a:ext cx="558710" cy="360762"/>
            </a:xfrm>
            <a:prstGeom prst="rect">
              <a:avLst/>
            </a:prstGeom>
            <a:noFill/>
          </p:spPr>
          <p:txBody>
            <a:bodyPr wrap="none" rtlCol="0">
              <a:spAutoFit/>
            </a:bodyPr>
            <a:lstStyle/>
            <a:p>
              <a:r>
                <a:rPr lang="fr-FR" sz="1984" dirty="0"/>
                <a:t>h+1</a:t>
              </a:r>
            </a:p>
          </p:txBody>
        </p:sp>
      </p:grpSp>
      <p:sp>
        <p:nvSpPr>
          <p:cNvPr id="73" name="TextBox 72"/>
          <p:cNvSpPr txBox="1"/>
          <p:nvPr/>
        </p:nvSpPr>
        <p:spPr>
          <a:xfrm>
            <a:off x="5302318" y="1811158"/>
            <a:ext cx="829266" cy="397673"/>
          </a:xfrm>
          <a:prstGeom prst="rect">
            <a:avLst/>
          </a:prstGeom>
          <a:noFill/>
        </p:spPr>
        <p:txBody>
          <a:bodyPr wrap="none" rtlCol="0">
            <a:spAutoFit/>
          </a:bodyPr>
          <a:lstStyle/>
          <a:p>
            <a:r>
              <a:rPr lang="fr-FR" sz="1984" dirty="0"/>
              <a:t>Avant</a:t>
            </a:r>
          </a:p>
        </p:txBody>
      </p:sp>
      <p:sp>
        <p:nvSpPr>
          <p:cNvPr id="60" name="Oval 59"/>
          <p:cNvSpPr/>
          <p:nvPr/>
        </p:nvSpPr>
        <p:spPr>
          <a:xfrm>
            <a:off x="-2283703" y="-27"/>
            <a:ext cx="472483" cy="4724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984" dirty="0"/>
              <a:t>R</a:t>
            </a:r>
          </a:p>
        </p:txBody>
      </p:sp>
      <p:cxnSp>
        <p:nvCxnSpPr>
          <p:cNvPr id="64" name="Straight Connector 63"/>
          <p:cNvCxnSpPr>
            <a:stCxn id="60" idx="3"/>
            <a:endCxn id="65" idx="0"/>
          </p:cNvCxnSpPr>
          <p:nvPr/>
        </p:nvCxnSpPr>
        <p:spPr>
          <a:xfrm rot="5400000">
            <a:off x="-2579004" y="265454"/>
            <a:ext cx="226688" cy="502303"/>
          </a:xfrm>
          <a:prstGeom prst="line">
            <a:avLst/>
          </a:prstGeom>
        </p:spPr>
        <p:style>
          <a:lnRef idx="1">
            <a:schemeClr val="dk1"/>
          </a:lnRef>
          <a:fillRef idx="0">
            <a:schemeClr val="dk1"/>
          </a:fillRef>
          <a:effectRef idx="0">
            <a:schemeClr val="dk1"/>
          </a:effectRef>
          <a:fontRef idx="minor">
            <a:schemeClr val="tx1"/>
          </a:fontRef>
        </p:style>
      </p:cxnSp>
      <p:sp>
        <p:nvSpPr>
          <p:cNvPr id="65" name="Isosceles Triangle 64"/>
          <p:cNvSpPr/>
          <p:nvPr/>
        </p:nvSpPr>
        <p:spPr>
          <a:xfrm>
            <a:off x="-3307416" y="629950"/>
            <a:ext cx="1181207" cy="94496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sz="1984" dirty="0"/>
          </a:p>
          <a:p>
            <a:pPr algn="ctr"/>
            <a:endParaRPr lang="fr-FR" sz="1984" dirty="0"/>
          </a:p>
        </p:txBody>
      </p:sp>
      <p:cxnSp>
        <p:nvCxnSpPr>
          <p:cNvPr id="71" name="Straight Connector 70"/>
          <p:cNvCxnSpPr>
            <a:stCxn id="60" idx="5"/>
            <a:endCxn id="74" idx="0"/>
          </p:cNvCxnSpPr>
          <p:nvPr/>
        </p:nvCxnSpPr>
        <p:spPr>
          <a:xfrm rot="16200000" flipH="1">
            <a:off x="-1659081" y="181931"/>
            <a:ext cx="217135" cy="659797"/>
          </a:xfrm>
          <a:prstGeom prst="line">
            <a:avLst/>
          </a:prstGeom>
        </p:spPr>
        <p:style>
          <a:lnRef idx="1">
            <a:schemeClr val="dk1"/>
          </a:lnRef>
          <a:fillRef idx="0">
            <a:schemeClr val="dk1"/>
          </a:fillRef>
          <a:effectRef idx="0">
            <a:schemeClr val="dk1"/>
          </a:effectRef>
          <a:fontRef idx="minor">
            <a:schemeClr val="tx1"/>
          </a:fontRef>
        </p:style>
      </p:cxnSp>
      <p:sp>
        <p:nvSpPr>
          <p:cNvPr id="74" name="Isosceles Triangle 73"/>
          <p:cNvSpPr/>
          <p:nvPr/>
        </p:nvSpPr>
        <p:spPr>
          <a:xfrm>
            <a:off x="-1811220" y="620398"/>
            <a:ext cx="1181207" cy="787472"/>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984" dirty="0"/>
              <a:t>h</a:t>
            </a:r>
          </a:p>
          <a:p>
            <a:pPr algn="ctr"/>
            <a:endParaRPr lang="fr-FR" sz="1984" dirty="0"/>
          </a:p>
        </p:txBody>
      </p:sp>
      <p:sp>
        <p:nvSpPr>
          <p:cNvPr id="75" name="TextBox 74"/>
          <p:cNvSpPr txBox="1"/>
          <p:nvPr/>
        </p:nvSpPr>
        <p:spPr>
          <a:xfrm>
            <a:off x="-3071175" y="944940"/>
            <a:ext cx="615874" cy="397673"/>
          </a:xfrm>
          <a:prstGeom prst="rect">
            <a:avLst/>
          </a:prstGeom>
          <a:noFill/>
        </p:spPr>
        <p:txBody>
          <a:bodyPr wrap="none" rtlCol="0">
            <a:spAutoFit/>
          </a:bodyPr>
          <a:lstStyle/>
          <a:p>
            <a:r>
              <a:rPr lang="fr-FR" sz="1984" dirty="0"/>
              <a:t>h+1</a:t>
            </a:r>
          </a:p>
        </p:txBody>
      </p:sp>
      <p:sp>
        <p:nvSpPr>
          <p:cNvPr id="76" name="TextBox 75"/>
          <p:cNvSpPr txBox="1"/>
          <p:nvPr/>
        </p:nvSpPr>
        <p:spPr>
          <a:xfrm>
            <a:off x="-2834933" y="2859"/>
            <a:ext cx="474810" cy="397673"/>
          </a:xfrm>
          <a:prstGeom prst="rect">
            <a:avLst/>
          </a:prstGeom>
          <a:noFill/>
        </p:spPr>
        <p:txBody>
          <a:bodyPr wrap="none" rtlCol="0">
            <a:spAutoFit/>
          </a:bodyPr>
          <a:lstStyle/>
          <a:p>
            <a:r>
              <a:rPr lang="fr-FR" sz="1984" b="1" dirty="0"/>
              <a:t>+1</a:t>
            </a:r>
          </a:p>
        </p:txBody>
      </p:sp>
      <p:sp>
        <p:nvSpPr>
          <p:cNvPr id="77" name="Right Arrow 76"/>
          <p:cNvSpPr/>
          <p:nvPr/>
        </p:nvSpPr>
        <p:spPr>
          <a:xfrm>
            <a:off x="-629484" y="393709"/>
            <a:ext cx="1078514" cy="3937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28</a:t>
            </a:fld>
            <a:endParaRPr lang="fr-BE"/>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latin typeface="+mj-lt"/>
                <a:ea typeface="+mj-ea"/>
                <a:cs typeface="+mj-cs"/>
              </a:rPr>
              <a:t>Insertion</a:t>
            </a:r>
            <a:endParaRPr lang="fr-FR" sz="3086" cap="small" dirty="0">
              <a:solidFill>
                <a:schemeClr val="tx2"/>
              </a:solidFill>
              <a:latin typeface="+mj-lt"/>
              <a:ea typeface="+mj-ea"/>
              <a:cs typeface="+mj-cs"/>
            </a:endParaRPr>
          </a:p>
        </p:txBody>
      </p:sp>
      <p:grpSp>
        <p:nvGrpSpPr>
          <p:cNvPr id="2" name="Group 13"/>
          <p:cNvGrpSpPr/>
          <p:nvPr/>
        </p:nvGrpSpPr>
        <p:grpSpPr>
          <a:xfrm>
            <a:off x="472976" y="92105"/>
            <a:ext cx="2677404" cy="1693993"/>
            <a:chOff x="6429388" y="4857760"/>
            <a:chExt cx="2428892" cy="1536760"/>
          </a:xfrm>
        </p:grpSpPr>
        <p:sp>
          <p:nvSpPr>
            <p:cNvPr id="15" name="Oval 14"/>
            <p:cNvSpPr/>
            <p:nvPr/>
          </p:nvSpPr>
          <p:spPr>
            <a:xfrm>
              <a:off x="7358082" y="4857760"/>
              <a:ext cx="428628" cy="4286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984" dirty="0"/>
                <a:t>R</a:t>
              </a:r>
            </a:p>
          </p:txBody>
        </p:sp>
        <p:cxnSp>
          <p:nvCxnSpPr>
            <p:cNvPr id="16" name="Straight Connector 15"/>
            <p:cNvCxnSpPr>
              <a:stCxn id="15" idx="3"/>
              <a:endCxn id="17" idx="0"/>
            </p:cNvCxnSpPr>
            <p:nvPr/>
          </p:nvCxnSpPr>
          <p:spPr>
            <a:xfrm rot="5400000">
              <a:off x="7090190" y="5098600"/>
              <a:ext cx="205647" cy="455680"/>
            </a:xfrm>
            <a:prstGeom prst="line">
              <a:avLst/>
            </a:prstGeom>
          </p:spPr>
          <p:style>
            <a:lnRef idx="1">
              <a:schemeClr val="dk1"/>
            </a:lnRef>
            <a:fillRef idx="0">
              <a:schemeClr val="dk1"/>
            </a:fillRef>
            <a:effectRef idx="0">
              <a:schemeClr val="dk1"/>
            </a:effectRef>
            <a:fontRef idx="minor">
              <a:schemeClr val="tx1"/>
            </a:fontRef>
          </p:style>
        </p:cxnSp>
        <p:sp>
          <p:nvSpPr>
            <p:cNvPr id="17" name="Isosceles Triangle 16"/>
            <p:cNvSpPr/>
            <p:nvPr/>
          </p:nvSpPr>
          <p:spPr>
            <a:xfrm>
              <a:off x="6429388" y="5429264"/>
              <a:ext cx="1071570" cy="714380"/>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984" dirty="0"/>
                <a:t>h</a:t>
              </a:r>
            </a:p>
            <a:p>
              <a:pPr algn="ctr"/>
              <a:endParaRPr lang="fr-FR" sz="1984" dirty="0"/>
            </a:p>
          </p:txBody>
        </p:sp>
        <p:cxnSp>
          <p:nvCxnSpPr>
            <p:cNvPr id="18" name="Straight Connector 17"/>
            <p:cNvCxnSpPr>
              <a:stCxn id="15" idx="5"/>
            </p:cNvCxnSpPr>
            <p:nvPr/>
          </p:nvCxnSpPr>
          <p:spPr>
            <a:xfrm rot="16200000" flipH="1">
              <a:off x="7924727" y="5022829"/>
              <a:ext cx="196981" cy="598556"/>
            </a:xfrm>
            <a:prstGeom prst="line">
              <a:avLst/>
            </a:prstGeom>
          </p:spPr>
          <p:style>
            <a:lnRef idx="1">
              <a:schemeClr val="dk1"/>
            </a:lnRef>
            <a:fillRef idx="0">
              <a:schemeClr val="dk1"/>
            </a:fillRef>
            <a:effectRef idx="0">
              <a:schemeClr val="dk1"/>
            </a:effectRef>
            <a:fontRef idx="minor">
              <a:schemeClr val="tx1"/>
            </a:fontRef>
          </p:style>
        </p:cxnSp>
        <p:sp>
          <p:nvSpPr>
            <p:cNvPr id="19" name="Isosceles Triangle 18"/>
            <p:cNvSpPr/>
            <p:nvPr/>
          </p:nvSpPr>
          <p:spPr>
            <a:xfrm>
              <a:off x="7786710" y="5429264"/>
              <a:ext cx="1071570" cy="85725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sz="1984" dirty="0"/>
            </a:p>
            <a:p>
              <a:pPr algn="ctr"/>
              <a:endParaRPr lang="fr-FR" sz="1984" dirty="0"/>
            </a:p>
          </p:txBody>
        </p:sp>
        <p:sp>
          <p:nvSpPr>
            <p:cNvPr id="20" name="TextBox 19"/>
            <p:cNvSpPr txBox="1"/>
            <p:nvPr/>
          </p:nvSpPr>
          <p:spPr>
            <a:xfrm>
              <a:off x="8001024" y="5715016"/>
              <a:ext cx="558710" cy="360762"/>
            </a:xfrm>
            <a:prstGeom prst="rect">
              <a:avLst/>
            </a:prstGeom>
            <a:noFill/>
          </p:spPr>
          <p:txBody>
            <a:bodyPr wrap="none" rtlCol="0">
              <a:spAutoFit/>
            </a:bodyPr>
            <a:lstStyle/>
            <a:p>
              <a:r>
                <a:rPr lang="fr-FR" sz="1984" dirty="0"/>
                <a:t>h+2</a:t>
              </a:r>
            </a:p>
          </p:txBody>
        </p:sp>
        <p:sp>
          <p:nvSpPr>
            <p:cNvPr id="21" name="Rectangle 20"/>
            <p:cNvSpPr/>
            <p:nvPr/>
          </p:nvSpPr>
          <p:spPr>
            <a:xfrm>
              <a:off x="7786710" y="6286520"/>
              <a:ext cx="107157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p>
          </p:txBody>
        </p:sp>
      </p:grpSp>
      <p:sp>
        <p:nvSpPr>
          <p:cNvPr id="22" name="TextBox 21"/>
          <p:cNvSpPr txBox="1"/>
          <p:nvPr/>
        </p:nvSpPr>
        <p:spPr>
          <a:xfrm>
            <a:off x="988972" y="78721"/>
            <a:ext cx="410690" cy="397673"/>
          </a:xfrm>
          <a:prstGeom prst="rect">
            <a:avLst/>
          </a:prstGeom>
          <a:noFill/>
        </p:spPr>
        <p:txBody>
          <a:bodyPr wrap="none" rtlCol="0">
            <a:spAutoFit/>
          </a:bodyPr>
          <a:lstStyle/>
          <a:p>
            <a:r>
              <a:rPr lang="fr-FR" sz="1984" b="1" dirty="0">
                <a:solidFill>
                  <a:schemeClr val="accent1"/>
                </a:solidFill>
              </a:rPr>
              <a:t>-2</a:t>
            </a:r>
          </a:p>
        </p:txBody>
      </p:sp>
      <p:grpSp>
        <p:nvGrpSpPr>
          <p:cNvPr id="3" name="Group 22"/>
          <p:cNvGrpSpPr/>
          <p:nvPr/>
        </p:nvGrpSpPr>
        <p:grpSpPr>
          <a:xfrm>
            <a:off x="-2991899" y="-27"/>
            <a:ext cx="6299773" cy="1903316"/>
            <a:chOff x="3286116" y="4774180"/>
            <a:chExt cx="5715040" cy="1726654"/>
          </a:xfrm>
        </p:grpSpPr>
        <p:sp>
          <p:nvSpPr>
            <p:cNvPr id="24" name="Rectangle 23"/>
            <p:cNvSpPr/>
            <p:nvPr/>
          </p:nvSpPr>
          <p:spPr>
            <a:xfrm>
              <a:off x="3286116" y="4786322"/>
              <a:ext cx="5715040" cy="1714512"/>
            </a:xfrm>
            <a:prstGeom prst="rect">
              <a:avLst/>
            </a:prstGeom>
            <a:noFill/>
            <a:ln>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1984"/>
            </a:p>
          </p:txBody>
        </p:sp>
        <p:sp>
          <p:nvSpPr>
            <p:cNvPr id="25" name="TextBox 24"/>
            <p:cNvSpPr txBox="1"/>
            <p:nvPr/>
          </p:nvSpPr>
          <p:spPr>
            <a:xfrm>
              <a:off x="8001024" y="4774180"/>
              <a:ext cx="821922" cy="360762"/>
            </a:xfrm>
            <a:prstGeom prst="rect">
              <a:avLst/>
            </a:prstGeom>
            <a:noFill/>
          </p:spPr>
          <p:txBody>
            <a:bodyPr wrap="none" rtlCol="0">
              <a:spAutoFit/>
            </a:bodyPr>
            <a:lstStyle/>
            <a:p>
              <a:r>
                <a:rPr lang="fr-FR" sz="1984" b="1" dirty="0">
                  <a:solidFill>
                    <a:srgbClr val="C00000"/>
                  </a:solidFill>
                </a:rPr>
                <a:t>Cas B</a:t>
              </a:r>
            </a:p>
          </p:txBody>
        </p:sp>
      </p:grpSp>
      <p:sp>
        <p:nvSpPr>
          <p:cNvPr id="26" name="Oval 25"/>
          <p:cNvSpPr/>
          <p:nvPr/>
        </p:nvSpPr>
        <p:spPr>
          <a:xfrm>
            <a:off x="4095346" y="1034185"/>
            <a:ext cx="472483" cy="4724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984" dirty="0"/>
              <a:t>R</a:t>
            </a:r>
          </a:p>
        </p:txBody>
      </p:sp>
      <p:cxnSp>
        <p:nvCxnSpPr>
          <p:cNvPr id="27" name="Straight Connector 26"/>
          <p:cNvCxnSpPr>
            <a:stCxn id="26" idx="5"/>
            <a:endCxn id="31" idx="0"/>
          </p:cNvCxnSpPr>
          <p:nvPr/>
        </p:nvCxnSpPr>
        <p:spPr>
          <a:xfrm rot="16200000" flipH="1">
            <a:off x="4740127" y="1195983"/>
            <a:ext cx="216189" cy="69917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stCxn id="26" idx="3"/>
            <a:endCxn id="29" idx="0"/>
          </p:cNvCxnSpPr>
          <p:nvPr/>
        </p:nvCxnSpPr>
        <p:spPr>
          <a:xfrm rot="5400000">
            <a:off x="3804822" y="1294890"/>
            <a:ext cx="217135" cy="502303"/>
          </a:xfrm>
          <a:prstGeom prst="line">
            <a:avLst/>
          </a:prstGeom>
        </p:spPr>
        <p:style>
          <a:lnRef idx="1">
            <a:schemeClr val="dk1"/>
          </a:lnRef>
          <a:fillRef idx="0">
            <a:schemeClr val="dk1"/>
          </a:fillRef>
          <a:effectRef idx="0">
            <a:schemeClr val="dk1"/>
          </a:effectRef>
          <a:fontRef idx="minor">
            <a:schemeClr val="tx1"/>
          </a:fontRef>
        </p:style>
      </p:cxnSp>
      <p:sp>
        <p:nvSpPr>
          <p:cNvPr id="29" name="Isosceles Triangle 28"/>
          <p:cNvSpPr/>
          <p:nvPr/>
        </p:nvSpPr>
        <p:spPr>
          <a:xfrm>
            <a:off x="3071633" y="1654609"/>
            <a:ext cx="1181207" cy="787472"/>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984" dirty="0"/>
              <a:t>h</a:t>
            </a:r>
          </a:p>
          <a:p>
            <a:pPr algn="ctr"/>
            <a:endParaRPr lang="fr-FR" sz="1984" dirty="0"/>
          </a:p>
        </p:txBody>
      </p:sp>
      <p:sp>
        <p:nvSpPr>
          <p:cNvPr id="30" name="TextBox 29"/>
          <p:cNvSpPr txBox="1"/>
          <p:nvPr/>
        </p:nvSpPr>
        <p:spPr>
          <a:xfrm>
            <a:off x="3459299" y="1023687"/>
            <a:ext cx="410690" cy="397673"/>
          </a:xfrm>
          <a:prstGeom prst="rect">
            <a:avLst/>
          </a:prstGeom>
          <a:noFill/>
        </p:spPr>
        <p:txBody>
          <a:bodyPr wrap="none" rtlCol="0">
            <a:spAutoFit/>
          </a:bodyPr>
          <a:lstStyle/>
          <a:p>
            <a:r>
              <a:rPr lang="fr-FR" sz="1984" b="1" dirty="0"/>
              <a:t>-1</a:t>
            </a:r>
          </a:p>
        </p:txBody>
      </p:sp>
      <p:sp>
        <p:nvSpPr>
          <p:cNvPr id="31" name="Oval 30"/>
          <p:cNvSpPr/>
          <p:nvPr/>
        </p:nvSpPr>
        <p:spPr>
          <a:xfrm>
            <a:off x="4961565" y="1653664"/>
            <a:ext cx="472483" cy="4724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984" dirty="0"/>
              <a:t>P</a:t>
            </a:r>
          </a:p>
        </p:txBody>
      </p:sp>
      <p:cxnSp>
        <p:nvCxnSpPr>
          <p:cNvPr id="32" name="Straight Connector 31"/>
          <p:cNvCxnSpPr>
            <a:stCxn id="31" idx="5"/>
            <a:endCxn id="33" idx="0"/>
          </p:cNvCxnSpPr>
          <p:nvPr/>
        </p:nvCxnSpPr>
        <p:spPr>
          <a:xfrm rot="16200000" flipH="1">
            <a:off x="5512216" y="1909592"/>
            <a:ext cx="286330" cy="581050"/>
          </a:xfrm>
          <a:prstGeom prst="line">
            <a:avLst/>
          </a:prstGeom>
        </p:spPr>
        <p:style>
          <a:lnRef idx="1">
            <a:schemeClr val="dk1"/>
          </a:lnRef>
          <a:fillRef idx="0">
            <a:schemeClr val="dk1"/>
          </a:fillRef>
          <a:effectRef idx="0">
            <a:schemeClr val="dk1"/>
          </a:effectRef>
          <a:fontRef idx="minor">
            <a:schemeClr val="tx1"/>
          </a:fontRef>
        </p:style>
      </p:cxnSp>
      <p:sp>
        <p:nvSpPr>
          <p:cNvPr id="33" name="Isosceles Triangle 32"/>
          <p:cNvSpPr/>
          <p:nvPr/>
        </p:nvSpPr>
        <p:spPr>
          <a:xfrm>
            <a:off x="5355301" y="2343283"/>
            <a:ext cx="1181207" cy="787472"/>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984" dirty="0"/>
              <a:t>h</a:t>
            </a:r>
          </a:p>
          <a:p>
            <a:pPr algn="ctr"/>
            <a:endParaRPr lang="fr-FR" sz="1984" dirty="0"/>
          </a:p>
        </p:txBody>
      </p:sp>
      <p:cxnSp>
        <p:nvCxnSpPr>
          <p:cNvPr id="34" name="Straight Connector 33"/>
          <p:cNvCxnSpPr>
            <a:stCxn id="31" idx="3"/>
            <a:endCxn id="35" idx="0"/>
          </p:cNvCxnSpPr>
          <p:nvPr/>
        </p:nvCxnSpPr>
        <p:spPr>
          <a:xfrm rot="5400000">
            <a:off x="4636443" y="1948966"/>
            <a:ext cx="286330" cy="502303"/>
          </a:xfrm>
          <a:prstGeom prst="line">
            <a:avLst/>
          </a:prstGeom>
        </p:spPr>
        <p:style>
          <a:lnRef idx="1">
            <a:schemeClr val="dk1"/>
          </a:lnRef>
          <a:fillRef idx="0">
            <a:schemeClr val="dk1"/>
          </a:fillRef>
          <a:effectRef idx="0">
            <a:schemeClr val="dk1"/>
          </a:effectRef>
          <a:fontRef idx="minor">
            <a:schemeClr val="tx1"/>
          </a:fontRef>
        </p:style>
      </p:cxnSp>
      <p:sp>
        <p:nvSpPr>
          <p:cNvPr id="35" name="Isosceles Triangle 34"/>
          <p:cNvSpPr/>
          <p:nvPr/>
        </p:nvSpPr>
        <p:spPr>
          <a:xfrm>
            <a:off x="3937852" y="2343283"/>
            <a:ext cx="1181207" cy="787472"/>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984" dirty="0"/>
              <a:t>h</a:t>
            </a:r>
          </a:p>
          <a:p>
            <a:pPr algn="ctr"/>
            <a:endParaRPr lang="fr-FR" sz="1984" dirty="0"/>
          </a:p>
        </p:txBody>
      </p:sp>
      <p:sp>
        <p:nvSpPr>
          <p:cNvPr id="36" name="TextBox 35"/>
          <p:cNvSpPr txBox="1"/>
          <p:nvPr/>
        </p:nvSpPr>
        <p:spPr>
          <a:xfrm>
            <a:off x="4532595" y="1640280"/>
            <a:ext cx="325730" cy="397673"/>
          </a:xfrm>
          <a:prstGeom prst="rect">
            <a:avLst/>
          </a:prstGeom>
          <a:noFill/>
        </p:spPr>
        <p:txBody>
          <a:bodyPr wrap="none" rtlCol="0">
            <a:spAutoFit/>
          </a:bodyPr>
          <a:lstStyle/>
          <a:p>
            <a:r>
              <a:rPr lang="fr-FR" sz="1984" b="1" dirty="0"/>
              <a:t>0</a:t>
            </a:r>
          </a:p>
        </p:txBody>
      </p:sp>
      <p:grpSp>
        <p:nvGrpSpPr>
          <p:cNvPr id="5" name="Group 68"/>
          <p:cNvGrpSpPr/>
          <p:nvPr/>
        </p:nvGrpSpPr>
        <p:grpSpPr>
          <a:xfrm>
            <a:off x="157988" y="2849353"/>
            <a:ext cx="3464875" cy="3175708"/>
            <a:chOff x="142844" y="2584881"/>
            <a:chExt cx="3143272" cy="2880945"/>
          </a:xfrm>
        </p:grpSpPr>
        <p:sp>
          <p:nvSpPr>
            <p:cNvPr id="37" name="Down Arrow 36"/>
            <p:cNvSpPr/>
            <p:nvPr/>
          </p:nvSpPr>
          <p:spPr>
            <a:xfrm rot="2442182">
              <a:off x="2265532" y="2584881"/>
              <a:ext cx="357190" cy="10715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p>
          </p:txBody>
        </p:sp>
        <p:sp>
          <p:nvSpPr>
            <p:cNvPr id="41" name="Oval 40"/>
            <p:cNvSpPr/>
            <p:nvPr/>
          </p:nvSpPr>
          <p:spPr>
            <a:xfrm>
              <a:off x="1071538" y="3455856"/>
              <a:ext cx="428628" cy="4286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984" dirty="0"/>
                <a:t>R</a:t>
              </a:r>
            </a:p>
          </p:txBody>
        </p:sp>
        <p:cxnSp>
          <p:nvCxnSpPr>
            <p:cNvPr id="42" name="Straight Connector 41"/>
            <p:cNvCxnSpPr>
              <a:stCxn id="41" idx="5"/>
              <a:endCxn id="45" idx="0"/>
            </p:cNvCxnSpPr>
            <p:nvPr/>
          </p:nvCxnSpPr>
          <p:spPr>
            <a:xfrm rot="16200000" flipH="1">
              <a:off x="1656471" y="3602636"/>
              <a:ext cx="196123" cy="634275"/>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a:stCxn id="41" idx="3"/>
              <a:endCxn id="44" idx="0"/>
            </p:cNvCxnSpPr>
            <p:nvPr/>
          </p:nvCxnSpPr>
          <p:spPr>
            <a:xfrm rot="5400000">
              <a:off x="807979" y="3692363"/>
              <a:ext cx="196981" cy="455680"/>
            </a:xfrm>
            <a:prstGeom prst="line">
              <a:avLst/>
            </a:prstGeom>
          </p:spPr>
          <p:style>
            <a:lnRef idx="1">
              <a:schemeClr val="dk1"/>
            </a:lnRef>
            <a:fillRef idx="0">
              <a:schemeClr val="dk1"/>
            </a:fillRef>
            <a:effectRef idx="0">
              <a:schemeClr val="dk1"/>
            </a:effectRef>
            <a:fontRef idx="minor">
              <a:schemeClr val="tx1"/>
            </a:fontRef>
          </p:style>
        </p:cxnSp>
        <p:sp>
          <p:nvSpPr>
            <p:cNvPr id="44" name="Isosceles Triangle 43"/>
            <p:cNvSpPr/>
            <p:nvPr/>
          </p:nvSpPr>
          <p:spPr>
            <a:xfrm>
              <a:off x="142844" y="4018694"/>
              <a:ext cx="1071570" cy="714380"/>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984" dirty="0"/>
                <a:t>h</a:t>
              </a:r>
            </a:p>
            <a:p>
              <a:pPr algn="ctr"/>
              <a:endParaRPr lang="fr-FR" sz="1984" dirty="0"/>
            </a:p>
          </p:txBody>
        </p:sp>
        <p:sp>
          <p:nvSpPr>
            <p:cNvPr id="45" name="Oval 44"/>
            <p:cNvSpPr/>
            <p:nvPr/>
          </p:nvSpPr>
          <p:spPr>
            <a:xfrm>
              <a:off x="1857356" y="4017836"/>
              <a:ext cx="428628" cy="4286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984" dirty="0"/>
                <a:t>P</a:t>
              </a:r>
            </a:p>
          </p:txBody>
        </p:sp>
        <p:cxnSp>
          <p:nvCxnSpPr>
            <p:cNvPr id="46" name="Straight Connector 45"/>
            <p:cNvCxnSpPr>
              <a:stCxn id="45" idx="5"/>
              <a:endCxn id="47" idx="0"/>
            </p:cNvCxnSpPr>
            <p:nvPr/>
          </p:nvCxnSpPr>
          <p:spPr>
            <a:xfrm rot="16200000" flipH="1">
              <a:off x="2356896" y="4250010"/>
              <a:ext cx="259753" cy="527118"/>
            </a:xfrm>
            <a:prstGeom prst="line">
              <a:avLst/>
            </a:prstGeom>
          </p:spPr>
          <p:style>
            <a:lnRef idx="1">
              <a:schemeClr val="dk1"/>
            </a:lnRef>
            <a:fillRef idx="0">
              <a:schemeClr val="dk1"/>
            </a:fillRef>
            <a:effectRef idx="0">
              <a:schemeClr val="dk1"/>
            </a:effectRef>
            <a:fontRef idx="minor">
              <a:schemeClr val="tx1"/>
            </a:fontRef>
          </p:style>
        </p:cxnSp>
        <p:sp>
          <p:nvSpPr>
            <p:cNvPr id="47" name="Isosceles Triangle 46"/>
            <p:cNvSpPr/>
            <p:nvPr/>
          </p:nvSpPr>
          <p:spPr>
            <a:xfrm>
              <a:off x="2214546" y="4643446"/>
              <a:ext cx="1071570" cy="714380"/>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984" dirty="0"/>
                <a:t>h</a:t>
              </a:r>
            </a:p>
            <a:p>
              <a:pPr algn="ctr"/>
              <a:endParaRPr lang="fr-FR" sz="1984" dirty="0"/>
            </a:p>
          </p:txBody>
        </p:sp>
        <p:cxnSp>
          <p:nvCxnSpPr>
            <p:cNvPr id="48" name="Straight Connector 47"/>
            <p:cNvCxnSpPr>
              <a:stCxn id="45" idx="3"/>
              <a:endCxn id="49" idx="0"/>
            </p:cNvCxnSpPr>
            <p:nvPr/>
          </p:nvCxnSpPr>
          <p:spPr>
            <a:xfrm rot="5400000">
              <a:off x="1562411" y="4285729"/>
              <a:ext cx="259753" cy="455680"/>
            </a:xfrm>
            <a:prstGeom prst="line">
              <a:avLst/>
            </a:prstGeom>
          </p:spPr>
          <p:style>
            <a:lnRef idx="1">
              <a:schemeClr val="dk1"/>
            </a:lnRef>
            <a:fillRef idx="0">
              <a:schemeClr val="dk1"/>
            </a:fillRef>
            <a:effectRef idx="0">
              <a:schemeClr val="dk1"/>
            </a:effectRef>
            <a:fontRef idx="minor">
              <a:schemeClr val="tx1"/>
            </a:fontRef>
          </p:style>
        </p:cxnSp>
        <p:sp>
          <p:nvSpPr>
            <p:cNvPr id="49" name="Isosceles Triangle 48"/>
            <p:cNvSpPr/>
            <p:nvPr/>
          </p:nvSpPr>
          <p:spPr>
            <a:xfrm>
              <a:off x="928662" y="4643446"/>
              <a:ext cx="1071570" cy="714380"/>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sz="1984" dirty="0"/>
            </a:p>
          </p:txBody>
        </p:sp>
        <p:sp>
          <p:nvSpPr>
            <p:cNvPr id="59" name="TextBox 58"/>
            <p:cNvSpPr txBox="1"/>
            <p:nvPr/>
          </p:nvSpPr>
          <p:spPr>
            <a:xfrm>
              <a:off x="605440" y="3429000"/>
              <a:ext cx="372571" cy="360762"/>
            </a:xfrm>
            <a:prstGeom prst="rect">
              <a:avLst/>
            </a:prstGeom>
            <a:noFill/>
          </p:spPr>
          <p:txBody>
            <a:bodyPr wrap="none" rtlCol="0">
              <a:spAutoFit/>
            </a:bodyPr>
            <a:lstStyle/>
            <a:p>
              <a:r>
                <a:rPr lang="fr-FR" sz="1984" b="1" dirty="0">
                  <a:solidFill>
                    <a:schemeClr val="accent1"/>
                  </a:solidFill>
                </a:rPr>
                <a:t>-2</a:t>
              </a:r>
            </a:p>
          </p:txBody>
        </p:sp>
        <p:sp>
          <p:nvSpPr>
            <p:cNvPr id="60" name="Rectangle 59"/>
            <p:cNvSpPr/>
            <p:nvPr/>
          </p:nvSpPr>
          <p:spPr>
            <a:xfrm>
              <a:off x="928662" y="5357826"/>
              <a:ext cx="107157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p>
          </p:txBody>
        </p:sp>
        <p:sp>
          <p:nvSpPr>
            <p:cNvPr id="61" name="TextBox 60"/>
            <p:cNvSpPr txBox="1"/>
            <p:nvPr/>
          </p:nvSpPr>
          <p:spPr>
            <a:xfrm>
              <a:off x="1400180" y="4059800"/>
              <a:ext cx="430739" cy="360762"/>
            </a:xfrm>
            <a:prstGeom prst="rect">
              <a:avLst/>
            </a:prstGeom>
            <a:noFill/>
          </p:spPr>
          <p:txBody>
            <a:bodyPr wrap="none" rtlCol="0">
              <a:spAutoFit/>
            </a:bodyPr>
            <a:lstStyle/>
            <a:p>
              <a:r>
                <a:rPr lang="fr-FR" sz="1984" b="1" dirty="0">
                  <a:solidFill>
                    <a:schemeClr val="accent1"/>
                  </a:solidFill>
                </a:rPr>
                <a:t>+1</a:t>
              </a:r>
            </a:p>
          </p:txBody>
        </p:sp>
        <p:sp>
          <p:nvSpPr>
            <p:cNvPr id="62" name="TextBox 61"/>
            <p:cNvSpPr txBox="1"/>
            <p:nvPr/>
          </p:nvSpPr>
          <p:spPr>
            <a:xfrm>
              <a:off x="1142976" y="4885432"/>
              <a:ext cx="558710" cy="360762"/>
            </a:xfrm>
            <a:prstGeom prst="rect">
              <a:avLst/>
            </a:prstGeom>
            <a:noFill/>
          </p:spPr>
          <p:txBody>
            <a:bodyPr wrap="none" rtlCol="0">
              <a:spAutoFit/>
            </a:bodyPr>
            <a:lstStyle/>
            <a:p>
              <a:r>
                <a:rPr lang="fr-FR" sz="1984" dirty="0"/>
                <a:t>h+1</a:t>
              </a:r>
            </a:p>
          </p:txBody>
        </p:sp>
      </p:grpSp>
      <p:grpSp>
        <p:nvGrpSpPr>
          <p:cNvPr id="6" name="Group 69"/>
          <p:cNvGrpSpPr/>
          <p:nvPr/>
        </p:nvGrpSpPr>
        <p:grpSpPr>
          <a:xfrm>
            <a:off x="5969495" y="3410387"/>
            <a:ext cx="4110636" cy="2614673"/>
            <a:chOff x="5414938" y="3093842"/>
            <a:chExt cx="3729094" cy="2371984"/>
          </a:xfrm>
        </p:grpSpPr>
        <p:sp>
          <p:nvSpPr>
            <p:cNvPr id="38" name="Down Arrow 37"/>
            <p:cNvSpPr/>
            <p:nvPr/>
          </p:nvSpPr>
          <p:spPr>
            <a:xfrm rot="18661014">
              <a:off x="5772128" y="2736652"/>
              <a:ext cx="357190" cy="10715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p>
          </p:txBody>
        </p:sp>
        <p:sp>
          <p:nvSpPr>
            <p:cNvPr id="50" name="Oval 49"/>
            <p:cNvSpPr/>
            <p:nvPr/>
          </p:nvSpPr>
          <p:spPr>
            <a:xfrm>
              <a:off x="6929454" y="3429000"/>
              <a:ext cx="428628" cy="4286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984" dirty="0"/>
                <a:t>R</a:t>
              </a:r>
            </a:p>
          </p:txBody>
        </p:sp>
        <p:cxnSp>
          <p:nvCxnSpPr>
            <p:cNvPr id="51" name="Straight Connector 50"/>
            <p:cNvCxnSpPr>
              <a:stCxn id="50" idx="5"/>
              <a:endCxn id="54" idx="0"/>
            </p:cNvCxnSpPr>
            <p:nvPr/>
          </p:nvCxnSpPr>
          <p:spPr>
            <a:xfrm rot="16200000" flipH="1">
              <a:off x="7514387" y="3575780"/>
              <a:ext cx="196123" cy="634275"/>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a:stCxn id="50" idx="3"/>
              <a:endCxn id="53" idx="0"/>
            </p:cNvCxnSpPr>
            <p:nvPr/>
          </p:nvCxnSpPr>
          <p:spPr>
            <a:xfrm rot="5400000">
              <a:off x="6665895" y="3665507"/>
              <a:ext cx="196981" cy="455680"/>
            </a:xfrm>
            <a:prstGeom prst="line">
              <a:avLst/>
            </a:prstGeom>
          </p:spPr>
          <p:style>
            <a:lnRef idx="1">
              <a:schemeClr val="dk1"/>
            </a:lnRef>
            <a:fillRef idx="0">
              <a:schemeClr val="dk1"/>
            </a:fillRef>
            <a:effectRef idx="0">
              <a:schemeClr val="dk1"/>
            </a:effectRef>
            <a:fontRef idx="minor">
              <a:schemeClr val="tx1"/>
            </a:fontRef>
          </p:style>
        </p:cxnSp>
        <p:sp>
          <p:nvSpPr>
            <p:cNvPr id="53" name="Isosceles Triangle 52"/>
            <p:cNvSpPr/>
            <p:nvPr/>
          </p:nvSpPr>
          <p:spPr>
            <a:xfrm>
              <a:off x="6000760" y="3991838"/>
              <a:ext cx="1071570" cy="714380"/>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984" dirty="0"/>
                <a:t>h</a:t>
              </a:r>
            </a:p>
            <a:p>
              <a:pPr algn="ctr"/>
              <a:endParaRPr lang="fr-FR" sz="1984" dirty="0"/>
            </a:p>
          </p:txBody>
        </p:sp>
        <p:sp>
          <p:nvSpPr>
            <p:cNvPr id="54" name="Oval 53"/>
            <p:cNvSpPr/>
            <p:nvPr/>
          </p:nvSpPr>
          <p:spPr>
            <a:xfrm>
              <a:off x="7715272" y="3990980"/>
              <a:ext cx="428628" cy="4286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984" dirty="0"/>
                <a:t>P</a:t>
              </a:r>
            </a:p>
          </p:txBody>
        </p:sp>
        <p:cxnSp>
          <p:nvCxnSpPr>
            <p:cNvPr id="55" name="Straight Connector 54"/>
            <p:cNvCxnSpPr>
              <a:stCxn id="54" idx="5"/>
              <a:endCxn id="56" idx="0"/>
            </p:cNvCxnSpPr>
            <p:nvPr/>
          </p:nvCxnSpPr>
          <p:spPr>
            <a:xfrm rot="16200000" flipH="1">
              <a:off x="8214812" y="4223154"/>
              <a:ext cx="259753" cy="527118"/>
            </a:xfrm>
            <a:prstGeom prst="line">
              <a:avLst/>
            </a:prstGeom>
          </p:spPr>
          <p:style>
            <a:lnRef idx="1">
              <a:schemeClr val="dk1"/>
            </a:lnRef>
            <a:fillRef idx="0">
              <a:schemeClr val="dk1"/>
            </a:fillRef>
            <a:effectRef idx="0">
              <a:schemeClr val="dk1"/>
            </a:effectRef>
            <a:fontRef idx="minor">
              <a:schemeClr val="tx1"/>
            </a:fontRef>
          </p:style>
        </p:cxnSp>
        <p:sp>
          <p:nvSpPr>
            <p:cNvPr id="56" name="Isosceles Triangle 55"/>
            <p:cNvSpPr/>
            <p:nvPr/>
          </p:nvSpPr>
          <p:spPr>
            <a:xfrm>
              <a:off x="8072462" y="4616590"/>
              <a:ext cx="1071570" cy="714380"/>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984" dirty="0"/>
                <a:t>h</a:t>
              </a:r>
            </a:p>
            <a:p>
              <a:pPr algn="ctr"/>
              <a:endParaRPr lang="fr-FR" sz="1984" dirty="0"/>
            </a:p>
          </p:txBody>
        </p:sp>
        <p:cxnSp>
          <p:nvCxnSpPr>
            <p:cNvPr id="57" name="Straight Connector 56"/>
            <p:cNvCxnSpPr>
              <a:stCxn id="54" idx="3"/>
              <a:endCxn id="58" idx="0"/>
            </p:cNvCxnSpPr>
            <p:nvPr/>
          </p:nvCxnSpPr>
          <p:spPr>
            <a:xfrm rot="5400000">
              <a:off x="7420327" y="4258873"/>
              <a:ext cx="259753" cy="455680"/>
            </a:xfrm>
            <a:prstGeom prst="line">
              <a:avLst/>
            </a:prstGeom>
          </p:spPr>
          <p:style>
            <a:lnRef idx="1">
              <a:schemeClr val="dk1"/>
            </a:lnRef>
            <a:fillRef idx="0">
              <a:schemeClr val="dk1"/>
            </a:fillRef>
            <a:effectRef idx="0">
              <a:schemeClr val="dk1"/>
            </a:effectRef>
            <a:fontRef idx="minor">
              <a:schemeClr val="tx1"/>
            </a:fontRef>
          </p:style>
        </p:cxnSp>
        <p:sp>
          <p:nvSpPr>
            <p:cNvPr id="58" name="Isosceles Triangle 57"/>
            <p:cNvSpPr/>
            <p:nvPr/>
          </p:nvSpPr>
          <p:spPr>
            <a:xfrm>
              <a:off x="6786578" y="4616590"/>
              <a:ext cx="1071570" cy="714380"/>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984" dirty="0"/>
                <a:t>h</a:t>
              </a:r>
            </a:p>
            <a:p>
              <a:pPr algn="ctr"/>
              <a:endParaRPr lang="fr-FR" sz="1984" dirty="0"/>
            </a:p>
          </p:txBody>
        </p:sp>
        <p:sp>
          <p:nvSpPr>
            <p:cNvPr id="63" name="TextBox 62"/>
            <p:cNvSpPr txBox="1"/>
            <p:nvPr/>
          </p:nvSpPr>
          <p:spPr>
            <a:xfrm>
              <a:off x="6463356" y="3429000"/>
              <a:ext cx="372570" cy="360762"/>
            </a:xfrm>
            <a:prstGeom prst="rect">
              <a:avLst/>
            </a:prstGeom>
            <a:noFill/>
          </p:spPr>
          <p:txBody>
            <a:bodyPr wrap="none" rtlCol="0">
              <a:spAutoFit/>
            </a:bodyPr>
            <a:lstStyle/>
            <a:p>
              <a:r>
                <a:rPr lang="fr-FR" sz="1984" b="1" dirty="0">
                  <a:solidFill>
                    <a:schemeClr val="accent1"/>
                  </a:solidFill>
                </a:rPr>
                <a:t>-2</a:t>
              </a:r>
            </a:p>
          </p:txBody>
        </p:sp>
        <p:sp>
          <p:nvSpPr>
            <p:cNvPr id="64" name="Rectangle 63"/>
            <p:cNvSpPr/>
            <p:nvPr/>
          </p:nvSpPr>
          <p:spPr>
            <a:xfrm>
              <a:off x="8072462" y="5357826"/>
              <a:ext cx="1071570" cy="1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p>
          </p:txBody>
        </p:sp>
        <p:sp>
          <p:nvSpPr>
            <p:cNvPr id="65" name="TextBox 64"/>
            <p:cNvSpPr txBox="1"/>
            <p:nvPr/>
          </p:nvSpPr>
          <p:spPr>
            <a:xfrm>
              <a:off x="7320612" y="4059800"/>
              <a:ext cx="372570" cy="360762"/>
            </a:xfrm>
            <a:prstGeom prst="rect">
              <a:avLst/>
            </a:prstGeom>
            <a:noFill/>
          </p:spPr>
          <p:txBody>
            <a:bodyPr wrap="none" rtlCol="0">
              <a:spAutoFit/>
            </a:bodyPr>
            <a:lstStyle/>
            <a:p>
              <a:r>
                <a:rPr lang="fr-FR" sz="1984" b="1" dirty="0">
                  <a:solidFill>
                    <a:schemeClr val="accent1"/>
                  </a:solidFill>
                </a:rPr>
                <a:t>-1</a:t>
              </a:r>
            </a:p>
          </p:txBody>
        </p:sp>
      </p:grpSp>
      <p:sp>
        <p:nvSpPr>
          <p:cNvPr id="66" name="Rectangle 65"/>
          <p:cNvSpPr/>
          <p:nvPr/>
        </p:nvSpPr>
        <p:spPr>
          <a:xfrm>
            <a:off x="5827748" y="6063505"/>
            <a:ext cx="4252347" cy="14098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lnSpc>
                <a:spcPct val="150000"/>
              </a:lnSpc>
            </a:pPr>
            <a:r>
              <a:rPr lang="fr-FR" sz="1984" dirty="0"/>
              <a:t>Si insertion dans le sous-arbre droit du fils droit  alors </a:t>
            </a:r>
            <a:r>
              <a:rPr lang="fr-FR" sz="1984" b="1" dirty="0"/>
              <a:t>Rotation Simple à gauche </a:t>
            </a:r>
          </a:p>
        </p:txBody>
      </p:sp>
      <p:sp>
        <p:nvSpPr>
          <p:cNvPr id="67" name="Rectangle 66"/>
          <p:cNvSpPr/>
          <p:nvPr/>
        </p:nvSpPr>
        <p:spPr>
          <a:xfrm>
            <a:off x="79240" y="6098365"/>
            <a:ext cx="4646083" cy="14098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lnSpc>
                <a:spcPct val="150000"/>
              </a:lnSpc>
            </a:pPr>
            <a:r>
              <a:rPr lang="fr-FR" sz="1984" dirty="0"/>
              <a:t>Si insertion dans le sous-arbre gauche du fils droit  alors </a:t>
            </a:r>
            <a:r>
              <a:rPr lang="fr-FR" sz="1984" b="1" dirty="0"/>
              <a:t>Rotation Double Droite-Gauche</a:t>
            </a:r>
          </a:p>
        </p:txBody>
      </p:sp>
      <p:sp>
        <p:nvSpPr>
          <p:cNvPr id="68" name="TextBox 67"/>
          <p:cNvSpPr txBox="1"/>
          <p:nvPr/>
        </p:nvSpPr>
        <p:spPr>
          <a:xfrm>
            <a:off x="4593594" y="774061"/>
            <a:ext cx="829266" cy="397673"/>
          </a:xfrm>
          <a:prstGeom prst="rect">
            <a:avLst/>
          </a:prstGeom>
          <a:noFill/>
        </p:spPr>
        <p:txBody>
          <a:bodyPr wrap="none" rtlCol="0">
            <a:spAutoFit/>
          </a:bodyPr>
          <a:lstStyle/>
          <a:p>
            <a:r>
              <a:rPr lang="fr-FR" sz="1984" dirty="0"/>
              <a:t>Avant</a:t>
            </a:r>
          </a:p>
        </p:txBody>
      </p:sp>
      <p:sp>
        <p:nvSpPr>
          <p:cNvPr id="70" name="Oval 69"/>
          <p:cNvSpPr/>
          <p:nvPr/>
        </p:nvSpPr>
        <p:spPr>
          <a:xfrm>
            <a:off x="-1811220" y="157467"/>
            <a:ext cx="472483" cy="4724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984" dirty="0"/>
              <a:t>R</a:t>
            </a:r>
          </a:p>
        </p:txBody>
      </p:sp>
      <p:cxnSp>
        <p:nvCxnSpPr>
          <p:cNvPr id="71" name="Straight Connector 70"/>
          <p:cNvCxnSpPr>
            <a:stCxn id="70" idx="3"/>
            <a:endCxn id="72" idx="0"/>
          </p:cNvCxnSpPr>
          <p:nvPr/>
        </p:nvCxnSpPr>
        <p:spPr>
          <a:xfrm rot="5400000">
            <a:off x="-2106521" y="422949"/>
            <a:ext cx="226688" cy="502303"/>
          </a:xfrm>
          <a:prstGeom prst="line">
            <a:avLst/>
          </a:prstGeom>
        </p:spPr>
        <p:style>
          <a:lnRef idx="1">
            <a:schemeClr val="dk1"/>
          </a:lnRef>
          <a:fillRef idx="0">
            <a:schemeClr val="dk1"/>
          </a:fillRef>
          <a:effectRef idx="0">
            <a:schemeClr val="dk1"/>
          </a:effectRef>
          <a:fontRef idx="minor">
            <a:schemeClr val="tx1"/>
          </a:fontRef>
        </p:style>
      </p:cxnSp>
      <p:sp>
        <p:nvSpPr>
          <p:cNvPr id="72" name="Isosceles Triangle 71"/>
          <p:cNvSpPr/>
          <p:nvPr/>
        </p:nvSpPr>
        <p:spPr>
          <a:xfrm>
            <a:off x="-2834933" y="787445"/>
            <a:ext cx="1181207" cy="787472"/>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r>
              <a:rPr lang="fr-FR" sz="1984" dirty="0"/>
              <a:t>h</a:t>
            </a:r>
          </a:p>
          <a:p>
            <a:pPr algn="ctr"/>
            <a:endParaRPr lang="fr-FR" sz="1984" dirty="0"/>
          </a:p>
        </p:txBody>
      </p:sp>
      <p:cxnSp>
        <p:nvCxnSpPr>
          <p:cNvPr id="73" name="Straight Connector 72"/>
          <p:cNvCxnSpPr>
            <a:stCxn id="70" idx="5"/>
          </p:cNvCxnSpPr>
          <p:nvPr/>
        </p:nvCxnSpPr>
        <p:spPr>
          <a:xfrm rot="16200000" flipH="1">
            <a:off x="-1186598" y="339425"/>
            <a:ext cx="217135" cy="659797"/>
          </a:xfrm>
          <a:prstGeom prst="line">
            <a:avLst/>
          </a:prstGeom>
        </p:spPr>
        <p:style>
          <a:lnRef idx="1">
            <a:schemeClr val="dk1"/>
          </a:lnRef>
          <a:fillRef idx="0">
            <a:schemeClr val="dk1"/>
          </a:fillRef>
          <a:effectRef idx="0">
            <a:schemeClr val="dk1"/>
          </a:effectRef>
          <a:fontRef idx="minor">
            <a:schemeClr val="tx1"/>
          </a:fontRef>
        </p:style>
      </p:cxnSp>
      <p:sp>
        <p:nvSpPr>
          <p:cNvPr id="74" name="Isosceles Triangle 73"/>
          <p:cNvSpPr/>
          <p:nvPr/>
        </p:nvSpPr>
        <p:spPr>
          <a:xfrm>
            <a:off x="-1338737" y="787445"/>
            <a:ext cx="1181207" cy="944966"/>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sz="1984" dirty="0"/>
          </a:p>
          <a:p>
            <a:pPr algn="ctr"/>
            <a:endParaRPr lang="fr-FR" sz="1984" dirty="0"/>
          </a:p>
        </p:txBody>
      </p:sp>
      <p:sp>
        <p:nvSpPr>
          <p:cNvPr id="75" name="TextBox 74"/>
          <p:cNvSpPr txBox="1"/>
          <p:nvPr/>
        </p:nvSpPr>
        <p:spPr>
          <a:xfrm>
            <a:off x="-1102496" y="1102434"/>
            <a:ext cx="615874" cy="397673"/>
          </a:xfrm>
          <a:prstGeom prst="rect">
            <a:avLst/>
          </a:prstGeom>
          <a:noFill/>
        </p:spPr>
        <p:txBody>
          <a:bodyPr wrap="none" rtlCol="0">
            <a:spAutoFit/>
          </a:bodyPr>
          <a:lstStyle/>
          <a:p>
            <a:r>
              <a:rPr lang="fr-FR" sz="1984" dirty="0"/>
              <a:t>h+1</a:t>
            </a:r>
          </a:p>
        </p:txBody>
      </p:sp>
      <p:sp>
        <p:nvSpPr>
          <p:cNvPr id="76" name="TextBox 75"/>
          <p:cNvSpPr txBox="1"/>
          <p:nvPr/>
        </p:nvSpPr>
        <p:spPr>
          <a:xfrm>
            <a:off x="-2240191" y="157468"/>
            <a:ext cx="410690" cy="397673"/>
          </a:xfrm>
          <a:prstGeom prst="rect">
            <a:avLst/>
          </a:prstGeom>
          <a:noFill/>
        </p:spPr>
        <p:txBody>
          <a:bodyPr wrap="none" rtlCol="0">
            <a:spAutoFit/>
          </a:bodyPr>
          <a:lstStyle/>
          <a:p>
            <a:r>
              <a:rPr lang="fr-FR" sz="1984" b="1" dirty="0"/>
              <a:t>-1</a:t>
            </a:r>
          </a:p>
        </p:txBody>
      </p:sp>
      <p:sp>
        <p:nvSpPr>
          <p:cNvPr id="77" name="Right Arrow 76"/>
          <p:cNvSpPr/>
          <p:nvPr/>
        </p:nvSpPr>
        <p:spPr>
          <a:xfrm>
            <a:off x="-369296" y="314962"/>
            <a:ext cx="1078514" cy="3937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29</a:t>
            </a:fld>
            <a:endParaRPr lang="fr-BE"/>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latin typeface="+mj-lt"/>
                <a:ea typeface="+mj-ea"/>
                <a:cs typeface="+mj-cs"/>
              </a:rPr>
              <a:t>Suppression</a:t>
            </a:r>
            <a:endParaRPr lang="fr-FR" sz="3086" cap="small" dirty="0">
              <a:solidFill>
                <a:schemeClr val="tx2"/>
              </a:solidFill>
              <a:latin typeface="+mj-lt"/>
              <a:ea typeface="+mj-ea"/>
              <a:cs typeface="+mj-cs"/>
            </a:endParaRPr>
          </a:p>
        </p:txBody>
      </p:sp>
      <p:sp>
        <p:nvSpPr>
          <p:cNvPr id="11" name="Espace réservé du contenu 2"/>
          <p:cNvSpPr txBox="1">
            <a:spLocks/>
          </p:cNvSpPr>
          <p:nvPr/>
        </p:nvSpPr>
        <p:spPr>
          <a:xfrm>
            <a:off x="529" y="3144833"/>
            <a:ext cx="9525058" cy="1984387"/>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endParaRPr lang="fr-FR" sz="2646" dirty="0"/>
          </a:p>
        </p:txBody>
      </p:sp>
      <p:sp>
        <p:nvSpPr>
          <p:cNvPr id="71" name="Espace réservé du contenu 2"/>
          <p:cNvSpPr txBox="1">
            <a:spLocks/>
          </p:cNvSpPr>
          <p:nvPr/>
        </p:nvSpPr>
        <p:spPr>
          <a:xfrm>
            <a:off x="119032" y="629950"/>
            <a:ext cx="9525058" cy="7244739"/>
          </a:xfrm>
          <a:prstGeom prst="rect">
            <a:avLst/>
          </a:prstGeom>
        </p:spPr>
        <p:txBody>
          <a:bodyPr vert="horz">
            <a:normAutofit/>
          </a:bodyPr>
          <a:lstStyle/>
          <a:p>
            <a:pPr marL="302383" indent="-302383" algn="just">
              <a:lnSpc>
                <a:spcPct val="200000"/>
              </a:lnSpc>
              <a:spcBef>
                <a:spcPts val="661"/>
              </a:spcBef>
              <a:buClr>
                <a:schemeClr val="accent1"/>
              </a:buClr>
              <a:buSzPct val="70000"/>
              <a:buFont typeface="Wingdings" pitchFamily="2" charset="2"/>
              <a:buChar char="v"/>
            </a:pPr>
            <a:r>
              <a:rPr lang="fr-FR" sz="2400" dirty="0"/>
              <a:t>Le principe de la suppression d’un élément dans un arbre AVL est le même que dans un ABR, c.à.d. recherche de l’élément à supprimer, suppression et remplacement, le cas échéant, par l’élément qui lui immédiatement inférieur ou supérieur. </a:t>
            </a:r>
          </a:p>
          <a:p>
            <a:pPr marL="302383" indent="-302383" algn="just">
              <a:lnSpc>
                <a:spcPct val="200000"/>
              </a:lnSpc>
              <a:spcBef>
                <a:spcPts val="661"/>
              </a:spcBef>
              <a:buClr>
                <a:schemeClr val="accent1"/>
              </a:buClr>
              <a:buSzPct val="70000"/>
              <a:buFont typeface="Wingdings" pitchFamily="2" charset="2"/>
              <a:buChar char="v"/>
            </a:pPr>
            <a:r>
              <a:rPr lang="fr-FR" sz="2400" dirty="0"/>
              <a:t>Après la première phase de la suppression, la hauteur de l’arbre est diminué de 1. Le problème est que cet arbre n’est plus forcément un arbre AVL. Il faut donc le rééquilibrer.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622350" indent="-514350">
              <a:spcBef>
                <a:spcPts val="938"/>
              </a:spcBef>
              <a:buSzPct val="100000"/>
              <a:buFont typeface="+mj-lt"/>
              <a:buAutoNum type="arabicPeriod"/>
            </a:pPr>
            <a:r>
              <a:rPr lang="fr-FR" sz="1600" spc="-1" dirty="0">
                <a:solidFill>
                  <a:schemeClr val="bg1">
                    <a:lumMod val="75000"/>
                  </a:schemeClr>
                </a:solidFill>
              </a:rPr>
              <a:t>Introduction</a:t>
            </a:r>
          </a:p>
          <a:p>
            <a:pPr marL="622350" indent="-514350">
              <a:spcBef>
                <a:spcPts val="938"/>
              </a:spcBef>
              <a:buSzPct val="100000"/>
              <a:buFont typeface="+mj-lt"/>
              <a:buAutoNum type="arabicPeriod"/>
            </a:pPr>
            <a:r>
              <a:rPr lang="fr-FR" sz="1600" spc="-1" dirty="0">
                <a:solidFill>
                  <a:schemeClr val="bg1">
                    <a:lumMod val="75000"/>
                  </a:schemeClr>
                </a:solidFill>
              </a:rPr>
              <a:t>Définition </a:t>
            </a:r>
          </a:p>
          <a:p>
            <a:pPr marL="622350" indent="-514350">
              <a:spcBef>
                <a:spcPts val="938"/>
              </a:spcBef>
              <a:buSzPct val="100000"/>
              <a:buFont typeface="+mj-lt"/>
              <a:buAutoNum type="arabicPeriod"/>
            </a:pPr>
            <a:r>
              <a:rPr lang="fr-FR" sz="1600" spc="-1" dirty="0">
                <a:solidFill>
                  <a:schemeClr val="bg1">
                    <a:lumMod val="75000"/>
                  </a:schemeClr>
                </a:solidFill>
              </a:rPr>
              <a:t>Types des arbres</a:t>
            </a:r>
          </a:p>
          <a:p>
            <a:pPr marL="1079550" lvl="1" indent="-514350">
              <a:spcBef>
                <a:spcPts val="938"/>
              </a:spcBef>
              <a:buSzPct val="100000"/>
              <a:buFont typeface="+mj-lt"/>
              <a:buAutoNum type="arabicPeriod"/>
            </a:pPr>
            <a:r>
              <a:rPr lang="fr-FR" sz="1600" spc="-1" dirty="0">
                <a:solidFill>
                  <a:schemeClr val="bg1">
                    <a:lumMod val="75000"/>
                  </a:schemeClr>
                </a:solidFill>
              </a:rPr>
              <a:t>Arbres généraux</a:t>
            </a:r>
          </a:p>
          <a:p>
            <a:pPr marL="1079550" lvl="1" indent="-514350">
              <a:spcBef>
                <a:spcPts val="938"/>
              </a:spcBef>
              <a:buSzPct val="100000"/>
              <a:buFont typeface="+mj-lt"/>
              <a:buAutoNum type="arabicPeriod"/>
            </a:pPr>
            <a:r>
              <a:rPr lang="fr-FR" sz="1600" spc="-1" dirty="0">
                <a:solidFill>
                  <a:schemeClr val="bg1">
                    <a:lumMod val="75000"/>
                  </a:schemeClr>
                </a:solidFill>
              </a:rPr>
              <a:t>Forêts </a:t>
            </a:r>
          </a:p>
          <a:p>
            <a:pPr marL="1079550" lvl="1" indent="-514350">
              <a:spcBef>
                <a:spcPts val="938"/>
              </a:spcBef>
              <a:buSzPct val="100000"/>
              <a:buFont typeface="+mj-lt"/>
              <a:buAutoNum type="arabicPeriod"/>
            </a:pPr>
            <a:r>
              <a:rPr lang="fr-FR" sz="1600" spc="-1" dirty="0">
                <a:solidFill>
                  <a:schemeClr val="bg1">
                    <a:lumMod val="75000"/>
                  </a:schemeClr>
                </a:solidFill>
              </a:rPr>
              <a:t>Arbres binaires</a:t>
            </a:r>
          </a:p>
          <a:p>
            <a:pPr marL="1079550" lvl="1" indent="-514350">
              <a:spcBef>
                <a:spcPts val="938"/>
              </a:spcBef>
              <a:buSzPct val="100000"/>
              <a:buFont typeface="+mj-lt"/>
              <a:buAutoNum type="arabicPeriod"/>
            </a:pPr>
            <a:r>
              <a:rPr lang="fr-FR" sz="1600" spc="-1" dirty="0">
                <a:solidFill>
                  <a:schemeClr val="bg1">
                    <a:lumMod val="75000"/>
                  </a:schemeClr>
                </a:solidFill>
              </a:rPr>
              <a:t>Créer un arbre binaire à partir d'un arbre général</a:t>
            </a:r>
          </a:p>
          <a:p>
            <a:pPr marL="1079550" lvl="1" indent="-514350">
              <a:spcBef>
                <a:spcPts val="938"/>
              </a:spcBef>
              <a:buSzPct val="100000"/>
              <a:buFont typeface="+mj-lt"/>
              <a:buAutoNum type="arabicPeriod"/>
            </a:pPr>
            <a:r>
              <a:rPr lang="fr-FR" sz="1600" spc="-1" dirty="0">
                <a:solidFill>
                  <a:schemeClr val="bg1">
                    <a:lumMod val="75000"/>
                  </a:schemeClr>
                </a:solidFill>
              </a:rPr>
              <a:t>Parcours d'un arbre binaire</a:t>
            </a:r>
          </a:p>
          <a:p>
            <a:pPr marL="1079550" lvl="1" indent="-514350">
              <a:spcBef>
                <a:spcPts val="938"/>
              </a:spcBef>
              <a:buSzPct val="100000"/>
              <a:buFont typeface="+mj-lt"/>
              <a:buAutoNum type="arabicPeriod"/>
            </a:pPr>
            <a:r>
              <a:rPr lang="fr-FR" sz="1600" spc="-1" dirty="0">
                <a:solidFill>
                  <a:schemeClr val="bg1">
                    <a:lumMod val="75000"/>
                  </a:schemeClr>
                </a:solidFill>
              </a:rPr>
              <a:t>Opérations sur les arbres binaires</a:t>
            </a:r>
          </a:p>
          <a:p>
            <a:pPr marL="1079550" lvl="1" indent="-514350">
              <a:spcBef>
                <a:spcPts val="938"/>
              </a:spcBef>
              <a:buSzPct val="100000"/>
              <a:buFont typeface="+mj-lt"/>
              <a:buAutoNum type="arabicPeriod"/>
            </a:pPr>
            <a:r>
              <a:rPr lang="fr-FR" sz="1600" spc="-1" dirty="0">
                <a:solidFill>
                  <a:schemeClr val="bg1">
                    <a:lumMod val="75000"/>
                  </a:schemeClr>
                </a:solidFill>
              </a:rPr>
              <a:t>Codage (arbre) </a:t>
            </a:r>
            <a:r>
              <a:rPr lang="fr-FR" sz="1600" spc="-1" dirty="0" err="1">
                <a:solidFill>
                  <a:schemeClr val="bg1">
                    <a:lumMod val="75000"/>
                  </a:schemeClr>
                </a:solidFill>
              </a:rPr>
              <a:t>Huffman</a:t>
            </a:r>
            <a:endParaRPr lang="fr-FR" sz="1600" spc="-1" dirty="0">
              <a:solidFill>
                <a:schemeClr val="bg1">
                  <a:lumMod val="75000"/>
                </a:schemeClr>
              </a:solidFill>
            </a:endParaRPr>
          </a:p>
          <a:p>
            <a:pPr marL="1079550" lvl="1" indent="-514350">
              <a:spcBef>
                <a:spcPts val="938"/>
              </a:spcBef>
              <a:buSzPct val="100000"/>
              <a:buFont typeface="+mj-lt"/>
              <a:buAutoNum type="arabicPeriod"/>
            </a:pPr>
            <a:r>
              <a:rPr lang="fr-FR" sz="1600" spc="-1" dirty="0">
                <a:solidFill>
                  <a:schemeClr val="bg1">
                    <a:lumMod val="75000"/>
                  </a:schemeClr>
                </a:solidFill>
              </a:rPr>
              <a:t>Arbres Binaires de Recherche</a:t>
            </a:r>
          </a:p>
          <a:p>
            <a:pPr marL="1079550" lvl="1" indent="-514350">
              <a:spcBef>
                <a:spcPts val="938"/>
              </a:spcBef>
              <a:buSzPct val="100000"/>
              <a:buFont typeface="+mj-lt"/>
              <a:buAutoNum type="arabicPeriod"/>
            </a:pPr>
            <a:r>
              <a:rPr lang="fr-FR" sz="1600" spc="-1" dirty="0">
                <a:solidFill>
                  <a:srgbClr val="000000"/>
                </a:solidFill>
              </a:rPr>
              <a:t>Arbres Binaires de Recherche Équilibrés (Arbres AVL)</a:t>
            </a:r>
          </a:p>
          <a:p>
            <a:pPr marL="1536750" lvl="2" indent="-514350">
              <a:spcBef>
                <a:spcPts val="938"/>
              </a:spcBef>
              <a:buSzPct val="100000"/>
              <a:buFont typeface="+mj-lt"/>
              <a:buAutoNum type="arabicPeriod"/>
            </a:pPr>
            <a:r>
              <a:rPr lang="fr-FR" sz="1600" spc="-1" dirty="0">
                <a:solidFill>
                  <a:srgbClr val="000000"/>
                </a:solidFill>
              </a:rPr>
              <a:t>Définition</a:t>
            </a:r>
          </a:p>
          <a:p>
            <a:pPr marL="1536750" lvl="2" indent="-514350">
              <a:spcBef>
                <a:spcPts val="938"/>
              </a:spcBef>
              <a:buSzPct val="100000"/>
              <a:buFont typeface="+mj-lt"/>
              <a:buAutoNum type="arabicPeriod"/>
            </a:pPr>
            <a:r>
              <a:rPr lang="fr-FR" sz="1600" spc="-1" dirty="0">
                <a:solidFill>
                  <a:srgbClr val="000000"/>
                </a:solidFill>
              </a:rPr>
              <a:t>Techniques d’équilibrage </a:t>
            </a:r>
          </a:p>
          <a:p>
            <a:pPr marL="1536750" lvl="2" indent="-514350">
              <a:spcBef>
                <a:spcPts val="938"/>
              </a:spcBef>
              <a:buSzPct val="100000"/>
              <a:buFont typeface="+mj-lt"/>
              <a:buAutoNum type="arabicPeriod"/>
            </a:pPr>
            <a:r>
              <a:rPr lang="fr-FR" sz="1600" spc="-1" dirty="0">
                <a:solidFill>
                  <a:srgbClr val="000000"/>
                </a:solidFill>
              </a:rPr>
              <a:t>Opérations de Base: Recherche, Insertion et Suppression</a:t>
            </a:r>
          </a:p>
        </p:txBody>
      </p:sp>
    </p:spTree>
    <p:extLst>
      <p:ext uri="{BB962C8B-B14F-4D97-AF65-F5344CB8AC3E}">
        <p14:creationId xmlns:p14="http://schemas.microsoft.com/office/powerpoint/2010/main" val="19994249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30</a:t>
            </a:fld>
            <a:endParaRPr lang="fr-BE"/>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latin typeface="+mj-lt"/>
                <a:ea typeface="+mj-ea"/>
                <a:cs typeface="+mj-cs"/>
              </a:rPr>
              <a:t>Suppression</a:t>
            </a:r>
            <a:endParaRPr lang="fr-FR" sz="3086" cap="small" dirty="0">
              <a:solidFill>
                <a:schemeClr val="tx2"/>
              </a:solidFill>
              <a:latin typeface="+mj-lt"/>
              <a:ea typeface="+mj-ea"/>
              <a:cs typeface="+mj-cs"/>
            </a:endParaRPr>
          </a:p>
        </p:txBody>
      </p:sp>
      <p:sp>
        <p:nvSpPr>
          <p:cNvPr id="11" name="Espace réservé du contenu 2"/>
          <p:cNvSpPr txBox="1">
            <a:spLocks/>
          </p:cNvSpPr>
          <p:nvPr/>
        </p:nvSpPr>
        <p:spPr>
          <a:xfrm>
            <a:off x="529" y="3144833"/>
            <a:ext cx="9525058" cy="1984387"/>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endParaRPr lang="fr-FR" sz="2646" dirty="0"/>
          </a:p>
        </p:txBody>
      </p:sp>
      <p:sp>
        <p:nvSpPr>
          <p:cNvPr id="71" name="Espace réservé du contenu 2"/>
          <p:cNvSpPr txBox="1">
            <a:spLocks/>
          </p:cNvSpPr>
          <p:nvPr/>
        </p:nvSpPr>
        <p:spPr>
          <a:xfrm>
            <a:off x="119032" y="866192"/>
            <a:ext cx="9525058" cy="6693483"/>
          </a:xfrm>
          <a:prstGeom prst="rect">
            <a:avLst/>
          </a:prstGeom>
        </p:spPr>
        <p:txBody>
          <a:bodyPr vert="horz">
            <a:normAutofit/>
          </a:bodyPr>
          <a:lstStyle/>
          <a:p>
            <a:pPr marL="302383" indent="-302383" algn="just">
              <a:lnSpc>
                <a:spcPct val="200000"/>
              </a:lnSpc>
              <a:spcBef>
                <a:spcPts val="661"/>
              </a:spcBef>
              <a:buClr>
                <a:schemeClr val="accent1"/>
              </a:buClr>
              <a:buSzPct val="70000"/>
              <a:buFont typeface="Wingdings" pitchFamily="2" charset="2"/>
              <a:buChar char="v"/>
            </a:pPr>
            <a:r>
              <a:rPr lang="fr-FR" sz="2646" dirty="0"/>
              <a:t>S’il y a déséquilibre, la rotation appliquée peut diminuer à son tour la hauteur de l’arbre et générer un nouveau déséquilibre. En fait les rotations peuvent s’enchainer en cascade depuis l’élément supprimé jusqu’à la racine.  Ainsi, on peut faire jusqu’à h (hauteur de l’arbre initial) rotations (simple ou double).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31</a:t>
            </a:fld>
            <a:endParaRPr lang="fr-BE"/>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latin typeface="+mj-lt"/>
                <a:ea typeface="+mj-ea"/>
                <a:cs typeface="+mj-cs"/>
              </a:rPr>
              <a:t>Suppression</a:t>
            </a:r>
            <a:endParaRPr lang="fr-FR" sz="3086" cap="small" dirty="0">
              <a:solidFill>
                <a:schemeClr val="tx2"/>
              </a:solidFill>
              <a:latin typeface="+mj-lt"/>
              <a:ea typeface="+mj-ea"/>
              <a:cs typeface="+mj-cs"/>
            </a:endParaRPr>
          </a:p>
        </p:txBody>
      </p:sp>
      <p:sp>
        <p:nvSpPr>
          <p:cNvPr id="6" name="Espace réservé du contenu 2"/>
          <p:cNvSpPr txBox="1">
            <a:spLocks/>
          </p:cNvSpPr>
          <p:nvPr/>
        </p:nvSpPr>
        <p:spPr>
          <a:xfrm>
            <a:off x="119032" y="866192"/>
            <a:ext cx="9525058" cy="6693483"/>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r>
              <a:rPr lang="fr-FR" sz="2646" b="1" dirty="0"/>
              <a:t>Exemple</a:t>
            </a:r>
            <a:r>
              <a:rPr lang="fr-FR" sz="2646" dirty="0"/>
              <a:t>: soit l’arbre suivant. Donner le résultat après la suppression de 10:</a:t>
            </a:r>
          </a:p>
        </p:txBody>
      </p:sp>
      <p:grpSp>
        <p:nvGrpSpPr>
          <p:cNvPr id="7" name="Groupe 7"/>
          <p:cNvGrpSpPr/>
          <p:nvPr/>
        </p:nvGrpSpPr>
        <p:grpSpPr>
          <a:xfrm>
            <a:off x="357157" y="2646013"/>
            <a:ext cx="4632070" cy="3653734"/>
            <a:chOff x="5065489" y="2346647"/>
            <a:chExt cx="3233165" cy="2595563"/>
          </a:xfrm>
        </p:grpSpPr>
        <p:sp>
          <p:nvSpPr>
            <p:cNvPr id="8" name="Oval 5"/>
            <p:cNvSpPr>
              <a:spLocks noChangeArrowheads="1"/>
            </p:cNvSpPr>
            <p:nvPr/>
          </p:nvSpPr>
          <p:spPr bwMode="auto">
            <a:xfrm>
              <a:off x="6948264" y="3068960"/>
              <a:ext cx="381000" cy="407987"/>
            </a:xfrm>
            <a:prstGeom prst="ellipse">
              <a:avLst/>
            </a:prstGeom>
            <a:noFill/>
            <a:ln w="12700">
              <a:solidFill>
                <a:schemeClr val="tx1"/>
              </a:solidFill>
              <a:round/>
              <a:headEnd/>
              <a:tailEnd/>
            </a:ln>
            <a:effectLst/>
          </p:spPr>
          <p:txBody>
            <a:bodyPr wrap="none" anchor="ctr"/>
            <a:lstStyle/>
            <a:p>
              <a:endParaRPr lang="fr-FR" sz="2205"/>
            </a:p>
          </p:txBody>
        </p:sp>
        <p:sp>
          <p:nvSpPr>
            <p:cNvPr id="9" name="Text Box 6"/>
            <p:cNvSpPr txBox="1">
              <a:spLocks noChangeArrowheads="1"/>
            </p:cNvSpPr>
            <p:nvPr/>
          </p:nvSpPr>
          <p:spPr bwMode="auto">
            <a:xfrm>
              <a:off x="7010295" y="3180085"/>
              <a:ext cx="219303" cy="241051"/>
            </a:xfrm>
            <a:prstGeom prst="rect">
              <a:avLst/>
            </a:prstGeom>
            <a:noFill/>
            <a:ln w="9525">
              <a:noFill/>
              <a:miter lim="800000"/>
              <a:headEnd/>
              <a:tailEnd/>
            </a:ln>
            <a:effectLst/>
          </p:spPr>
          <p:txBody>
            <a:bodyPr wrap="none" lIns="0" tIns="0" rIns="0" bIns="0">
              <a:spAutoFit/>
            </a:bodyPr>
            <a:lstStyle/>
            <a:p>
              <a:pPr algn="ctr"/>
              <a:r>
                <a:rPr lang="fr-CA" sz="2205"/>
                <a:t>10</a:t>
              </a:r>
              <a:endParaRPr lang="en-US" sz="2205"/>
            </a:p>
          </p:txBody>
        </p:sp>
        <p:grpSp>
          <p:nvGrpSpPr>
            <p:cNvPr id="12" name="Group 7"/>
            <p:cNvGrpSpPr>
              <a:grpSpLocks/>
            </p:cNvGrpSpPr>
            <p:nvPr/>
          </p:nvGrpSpPr>
          <p:grpSpPr bwMode="auto">
            <a:xfrm>
              <a:off x="7484839" y="3667447"/>
              <a:ext cx="381000" cy="407988"/>
              <a:chOff x="3665" y="2898"/>
              <a:chExt cx="369" cy="369"/>
            </a:xfrm>
          </p:grpSpPr>
          <p:sp>
            <p:nvSpPr>
              <p:cNvPr id="60" name="Oval 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61" name="Text Box 9"/>
              <p:cNvSpPr txBox="1">
                <a:spLocks noChangeArrowheads="1"/>
              </p:cNvSpPr>
              <p:nvPr/>
            </p:nvSpPr>
            <p:spPr bwMode="auto">
              <a:xfrm>
                <a:off x="3727" y="2999"/>
                <a:ext cx="212" cy="218"/>
              </a:xfrm>
              <a:prstGeom prst="rect">
                <a:avLst/>
              </a:prstGeom>
              <a:noFill/>
              <a:ln w="9525">
                <a:noFill/>
                <a:miter lim="800000"/>
                <a:headEnd/>
                <a:tailEnd/>
              </a:ln>
              <a:effectLst/>
            </p:spPr>
            <p:txBody>
              <a:bodyPr wrap="none" lIns="0" tIns="0" rIns="0" bIns="0">
                <a:spAutoFit/>
              </a:bodyPr>
              <a:lstStyle/>
              <a:p>
                <a:pPr algn="ctr"/>
                <a:r>
                  <a:rPr lang="en-US" sz="2205"/>
                  <a:t>14</a:t>
                </a:r>
              </a:p>
            </p:txBody>
          </p:sp>
        </p:grpSp>
        <p:sp>
          <p:nvSpPr>
            <p:cNvPr id="13" name="Line 10"/>
            <p:cNvSpPr>
              <a:spLocks noChangeShapeType="1"/>
            </p:cNvSpPr>
            <p:nvPr/>
          </p:nvSpPr>
          <p:spPr bwMode="auto">
            <a:xfrm>
              <a:off x="7272114" y="3410272"/>
              <a:ext cx="247650" cy="323850"/>
            </a:xfrm>
            <a:prstGeom prst="line">
              <a:avLst/>
            </a:prstGeom>
            <a:noFill/>
            <a:ln w="9525">
              <a:solidFill>
                <a:schemeClr val="tx1"/>
              </a:solidFill>
              <a:round/>
              <a:headEnd/>
              <a:tailEnd/>
            </a:ln>
            <a:effectLst/>
          </p:spPr>
          <p:txBody>
            <a:bodyPr/>
            <a:lstStyle/>
            <a:p>
              <a:endParaRPr lang="fr-FR" sz="2205"/>
            </a:p>
          </p:txBody>
        </p:sp>
        <p:grpSp>
          <p:nvGrpSpPr>
            <p:cNvPr id="14" name="Group 11"/>
            <p:cNvGrpSpPr>
              <a:grpSpLocks/>
            </p:cNvGrpSpPr>
            <p:nvPr/>
          </p:nvGrpSpPr>
          <p:grpSpPr bwMode="auto">
            <a:xfrm>
              <a:off x="5784627" y="3016572"/>
              <a:ext cx="381000" cy="407988"/>
              <a:chOff x="3665" y="2898"/>
              <a:chExt cx="369" cy="369"/>
            </a:xfrm>
          </p:grpSpPr>
          <p:sp>
            <p:nvSpPr>
              <p:cNvPr id="58" name="Oval 1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59" name="Text Box 13"/>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dirty="0"/>
                  <a:t>4</a:t>
                </a:r>
              </a:p>
            </p:txBody>
          </p:sp>
        </p:grpSp>
        <p:sp>
          <p:nvSpPr>
            <p:cNvPr id="15" name="Line 14"/>
            <p:cNvSpPr>
              <a:spLocks noChangeShapeType="1"/>
            </p:cNvSpPr>
            <p:nvPr/>
          </p:nvSpPr>
          <p:spPr bwMode="auto">
            <a:xfrm rot="16200000">
              <a:off x="6793484" y="3561878"/>
              <a:ext cx="366712" cy="130175"/>
            </a:xfrm>
            <a:prstGeom prst="line">
              <a:avLst/>
            </a:prstGeom>
            <a:noFill/>
            <a:ln w="9525">
              <a:solidFill>
                <a:schemeClr val="tx1"/>
              </a:solidFill>
              <a:round/>
              <a:headEnd/>
              <a:tailEnd/>
            </a:ln>
            <a:effectLst/>
          </p:spPr>
          <p:txBody>
            <a:bodyPr/>
            <a:lstStyle/>
            <a:p>
              <a:endParaRPr lang="fr-FR" sz="2205"/>
            </a:p>
          </p:txBody>
        </p:sp>
        <p:grpSp>
          <p:nvGrpSpPr>
            <p:cNvPr id="16" name="Group 15"/>
            <p:cNvGrpSpPr>
              <a:grpSpLocks/>
            </p:cNvGrpSpPr>
            <p:nvPr/>
          </p:nvGrpSpPr>
          <p:grpSpPr bwMode="auto">
            <a:xfrm>
              <a:off x="6245002" y="2346647"/>
              <a:ext cx="381000" cy="407988"/>
              <a:chOff x="3665" y="2898"/>
              <a:chExt cx="369" cy="369"/>
            </a:xfrm>
          </p:grpSpPr>
          <p:sp>
            <p:nvSpPr>
              <p:cNvPr id="56" name="Oval 16"/>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57" name="Text Box 17"/>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a:t>8</a:t>
                </a:r>
              </a:p>
            </p:txBody>
          </p:sp>
        </p:grpSp>
        <p:sp>
          <p:nvSpPr>
            <p:cNvPr id="17" name="Line 18"/>
            <p:cNvSpPr>
              <a:spLocks noChangeShapeType="1"/>
            </p:cNvSpPr>
            <p:nvPr/>
          </p:nvSpPr>
          <p:spPr bwMode="auto">
            <a:xfrm>
              <a:off x="6041802" y="3410272"/>
              <a:ext cx="149225" cy="354013"/>
            </a:xfrm>
            <a:prstGeom prst="line">
              <a:avLst/>
            </a:prstGeom>
            <a:noFill/>
            <a:ln w="9525">
              <a:solidFill>
                <a:schemeClr val="tx1"/>
              </a:solidFill>
              <a:round/>
              <a:headEnd/>
              <a:tailEnd/>
            </a:ln>
            <a:effectLst/>
          </p:spPr>
          <p:txBody>
            <a:bodyPr/>
            <a:lstStyle/>
            <a:p>
              <a:endParaRPr lang="fr-FR" sz="2205"/>
            </a:p>
          </p:txBody>
        </p:sp>
        <p:grpSp>
          <p:nvGrpSpPr>
            <p:cNvPr id="18" name="Group 19"/>
            <p:cNvGrpSpPr>
              <a:grpSpLocks/>
            </p:cNvGrpSpPr>
            <p:nvPr/>
          </p:nvGrpSpPr>
          <p:grpSpPr bwMode="auto">
            <a:xfrm>
              <a:off x="7742014" y="4419922"/>
              <a:ext cx="381000" cy="407988"/>
              <a:chOff x="3665" y="2898"/>
              <a:chExt cx="369" cy="369"/>
            </a:xfrm>
          </p:grpSpPr>
          <p:sp>
            <p:nvSpPr>
              <p:cNvPr id="54" name="Oval 20"/>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55" name="Text Box 21"/>
              <p:cNvSpPr txBox="1">
                <a:spLocks noChangeArrowheads="1"/>
              </p:cNvSpPr>
              <p:nvPr/>
            </p:nvSpPr>
            <p:spPr bwMode="auto">
              <a:xfrm>
                <a:off x="3725" y="2999"/>
                <a:ext cx="212" cy="218"/>
              </a:xfrm>
              <a:prstGeom prst="rect">
                <a:avLst/>
              </a:prstGeom>
              <a:noFill/>
              <a:ln w="9525">
                <a:noFill/>
                <a:miter lim="800000"/>
                <a:headEnd/>
                <a:tailEnd/>
              </a:ln>
              <a:effectLst/>
            </p:spPr>
            <p:txBody>
              <a:bodyPr wrap="none" lIns="0" tIns="0" rIns="0" bIns="0">
                <a:spAutoFit/>
              </a:bodyPr>
              <a:lstStyle/>
              <a:p>
                <a:pPr algn="ctr"/>
                <a:r>
                  <a:rPr lang="en-US" sz="2205"/>
                  <a:t>16</a:t>
                </a:r>
              </a:p>
            </p:txBody>
          </p:sp>
        </p:grpSp>
        <p:sp>
          <p:nvSpPr>
            <p:cNvPr id="19" name="Line 22"/>
            <p:cNvSpPr>
              <a:spLocks noChangeShapeType="1"/>
            </p:cNvSpPr>
            <p:nvPr/>
          </p:nvSpPr>
          <p:spPr bwMode="auto">
            <a:xfrm>
              <a:off x="7759477" y="4062735"/>
              <a:ext cx="147637" cy="354012"/>
            </a:xfrm>
            <a:prstGeom prst="line">
              <a:avLst/>
            </a:prstGeom>
            <a:noFill/>
            <a:ln w="9525">
              <a:solidFill>
                <a:schemeClr val="tx1"/>
              </a:solidFill>
              <a:round/>
              <a:headEnd/>
              <a:tailEnd/>
            </a:ln>
            <a:effectLst/>
          </p:spPr>
          <p:txBody>
            <a:bodyPr/>
            <a:lstStyle/>
            <a:p>
              <a:endParaRPr lang="fr-FR" sz="2205"/>
            </a:p>
          </p:txBody>
        </p:sp>
        <p:grpSp>
          <p:nvGrpSpPr>
            <p:cNvPr id="20" name="Group 23"/>
            <p:cNvGrpSpPr>
              <a:grpSpLocks/>
            </p:cNvGrpSpPr>
            <p:nvPr/>
          </p:nvGrpSpPr>
          <p:grpSpPr bwMode="auto">
            <a:xfrm>
              <a:off x="5521102" y="3776985"/>
              <a:ext cx="381000" cy="407987"/>
              <a:chOff x="3665" y="2898"/>
              <a:chExt cx="369" cy="369"/>
            </a:xfrm>
          </p:grpSpPr>
          <p:sp>
            <p:nvSpPr>
              <p:cNvPr id="52" name="Oval 2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53" name="Text Box 25"/>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a:t>2</a:t>
                </a:r>
              </a:p>
            </p:txBody>
          </p:sp>
        </p:grpSp>
        <p:sp>
          <p:nvSpPr>
            <p:cNvPr id="21" name="Line 26"/>
            <p:cNvSpPr>
              <a:spLocks noChangeShapeType="1"/>
            </p:cNvSpPr>
            <p:nvPr/>
          </p:nvSpPr>
          <p:spPr bwMode="auto">
            <a:xfrm flipH="1">
              <a:off x="5752877" y="3419797"/>
              <a:ext cx="149225" cy="354013"/>
            </a:xfrm>
            <a:prstGeom prst="line">
              <a:avLst/>
            </a:prstGeom>
            <a:noFill/>
            <a:ln w="9525">
              <a:solidFill>
                <a:schemeClr val="tx1"/>
              </a:solidFill>
              <a:round/>
              <a:headEnd/>
              <a:tailEnd/>
            </a:ln>
            <a:effectLst/>
          </p:spPr>
          <p:txBody>
            <a:bodyPr/>
            <a:lstStyle/>
            <a:p>
              <a:endParaRPr lang="fr-FR" sz="2205"/>
            </a:p>
          </p:txBody>
        </p:sp>
        <p:grpSp>
          <p:nvGrpSpPr>
            <p:cNvPr id="22" name="Group 27"/>
            <p:cNvGrpSpPr>
              <a:grpSpLocks/>
            </p:cNvGrpSpPr>
            <p:nvPr/>
          </p:nvGrpSpPr>
          <p:grpSpPr bwMode="auto">
            <a:xfrm>
              <a:off x="6022752" y="3767460"/>
              <a:ext cx="379412" cy="407987"/>
              <a:chOff x="3665" y="2898"/>
              <a:chExt cx="369" cy="369"/>
            </a:xfrm>
          </p:grpSpPr>
          <p:sp>
            <p:nvSpPr>
              <p:cNvPr id="50" name="Oval 2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51" name="Text Box 29"/>
              <p:cNvSpPr txBox="1">
                <a:spLocks noChangeArrowheads="1"/>
              </p:cNvSpPr>
              <p:nvPr/>
            </p:nvSpPr>
            <p:spPr bwMode="auto">
              <a:xfrm>
                <a:off x="3788" y="2999"/>
                <a:ext cx="107" cy="218"/>
              </a:xfrm>
              <a:prstGeom prst="rect">
                <a:avLst/>
              </a:prstGeom>
              <a:noFill/>
              <a:ln w="9525">
                <a:noFill/>
                <a:miter lim="800000"/>
                <a:headEnd/>
                <a:tailEnd/>
              </a:ln>
              <a:effectLst/>
            </p:spPr>
            <p:txBody>
              <a:bodyPr wrap="none" lIns="0" tIns="0" rIns="0" bIns="0">
                <a:spAutoFit/>
              </a:bodyPr>
              <a:lstStyle/>
              <a:p>
                <a:pPr algn="ctr"/>
                <a:r>
                  <a:rPr lang="en-US" sz="2205"/>
                  <a:t>6</a:t>
                </a:r>
              </a:p>
            </p:txBody>
          </p:sp>
        </p:grpSp>
        <p:sp>
          <p:nvSpPr>
            <p:cNvPr id="23" name="Line 30"/>
            <p:cNvSpPr>
              <a:spLocks noChangeShapeType="1"/>
            </p:cNvSpPr>
            <p:nvPr/>
          </p:nvSpPr>
          <p:spPr bwMode="auto">
            <a:xfrm flipH="1">
              <a:off x="6076727" y="2724472"/>
              <a:ext cx="274637" cy="328613"/>
            </a:xfrm>
            <a:prstGeom prst="line">
              <a:avLst/>
            </a:prstGeom>
            <a:noFill/>
            <a:ln w="9525">
              <a:solidFill>
                <a:schemeClr val="tx1"/>
              </a:solidFill>
              <a:round/>
              <a:headEnd/>
              <a:tailEnd/>
            </a:ln>
            <a:effectLst/>
          </p:spPr>
          <p:txBody>
            <a:bodyPr/>
            <a:lstStyle/>
            <a:p>
              <a:endParaRPr lang="fr-FR" sz="2205"/>
            </a:p>
          </p:txBody>
        </p:sp>
        <p:grpSp>
          <p:nvGrpSpPr>
            <p:cNvPr id="24" name="Group 31"/>
            <p:cNvGrpSpPr>
              <a:grpSpLocks/>
            </p:cNvGrpSpPr>
            <p:nvPr/>
          </p:nvGrpSpPr>
          <p:grpSpPr bwMode="auto">
            <a:xfrm>
              <a:off x="7246714" y="4419922"/>
              <a:ext cx="381000" cy="407988"/>
              <a:chOff x="3665" y="2898"/>
              <a:chExt cx="369" cy="369"/>
            </a:xfrm>
          </p:grpSpPr>
          <p:sp>
            <p:nvSpPr>
              <p:cNvPr id="48" name="Oval 3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49" name="Text Box 33"/>
              <p:cNvSpPr txBox="1">
                <a:spLocks noChangeArrowheads="1"/>
              </p:cNvSpPr>
              <p:nvPr/>
            </p:nvSpPr>
            <p:spPr bwMode="auto">
              <a:xfrm>
                <a:off x="3725" y="2999"/>
                <a:ext cx="212" cy="218"/>
              </a:xfrm>
              <a:prstGeom prst="rect">
                <a:avLst/>
              </a:prstGeom>
              <a:noFill/>
              <a:ln w="9525">
                <a:noFill/>
                <a:miter lim="800000"/>
                <a:headEnd/>
                <a:tailEnd/>
              </a:ln>
              <a:effectLst/>
            </p:spPr>
            <p:txBody>
              <a:bodyPr wrap="none" lIns="0" tIns="0" rIns="0" bIns="0">
                <a:spAutoFit/>
              </a:bodyPr>
              <a:lstStyle/>
              <a:p>
                <a:pPr algn="ctr"/>
                <a:r>
                  <a:rPr lang="en-US" sz="2205"/>
                  <a:t>12</a:t>
                </a:r>
              </a:p>
            </p:txBody>
          </p:sp>
        </p:grpSp>
        <p:sp>
          <p:nvSpPr>
            <p:cNvPr id="25" name="Line 34"/>
            <p:cNvSpPr>
              <a:spLocks noChangeShapeType="1"/>
            </p:cNvSpPr>
            <p:nvPr/>
          </p:nvSpPr>
          <p:spPr bwMode="auto">
            <a:xfrm flipH="1">
              <a:off x="7478489" y="4062735"/>
              <a:ext cx="149225" cy="354012"/>
            </a:xfrm>
            <a:prstGeom prst="line">
              <a:avLst/>
            </a:prstGeom>
            <a:noFill/>
            <a:ln w="9525">
              <a:solidFill>
                <a:schemeClr val="tx1"/>
              </a:solidFill>
              <a:round/>
              <a:headEnd/>
              <a:tailEnd/>
            </a:ln>
            <a:effectLst/>
          </p:spPr>
          <p:txBody>
            <a:bodyPr/>
            <a:lstStyle/>
            <a:p>
              <a:endParaRPr lang="fr-FR" sz="2205"/>
            </a:p>
          </p:txBody>
        </p:sp>
        <p:sp>
          <p:nvSpPr>
            <p:cNvPr id="26" name="Text Box 35"/>
            <p:cNvSpPr txBox="1">
              <a:spLocks noChangeArrowheads="1"/>
            </p:cNvSpPr>
            <p:nvPr/>
          </p:nvSpPr>
          <p:spPr bwMode="auto">
            <a:xfrm>
              <a:off x="6339774" y="3927239"/>
              <a:ext cx="220645" cy="192085"/>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27" name="Text Box 38"/>
            <p:cNvSpPr txBox="1">
              <a:spLocks noChangeArrowheads="1"/>
            </p:cNvSpPr>
            <p:nvPr/>
          </p:nvSpPr>
          <p:spPr bwMode="auto">
            <a:xfrm>
              <a:off x="7115427" y="4660274"/>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28" name="Text Box 39"/>
            <p:cNvSpPr txBox="1">
              <a:spLocks noChangeArrowheads="1"/>
            </p:cNvSpPr>
            <p:nvPr/>
          </p:nvSpPr>
          <p:spPr bwMode="auto">
            <a:xfrm>
              <a:off x="7838852" y="3784922"/>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29" name="Text Box 40"/>
            <p:cNvSpPr txBox="1">
              <a:spLocks noChangeArrowheads="1"/>
            </p:cNvSpPr>
            <p:nvPr/>
          </p:nvSpPr>
          <p:spPr bwMode="auto">
            <a:xfrm>
              <a:off x="5316314" y="3869060"/>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30" name="Text Box 42"/>
            <p:cNvSpPr txBox="1">
              <a:spLocks noChangeArrowheads="1"/>
            </p:cNvSpPr>
            <p:nvPr/>
          </p:nvSpPr>
          <p:spPr bwMode="auto">
            <a:xfrm>
              <a:off x="7311802" y="3107060"/>
              <a:ext cx="220645" cy="192085"/>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grpSp>
          <p:nvGrpSpPr>
            <p:cNvPr id="31" name="Group 43"/>
            <p:cNvGrpSpPr>
              <a:grpSpLocks/>
            </p:cNvGrpSpPr>
            <p:nvPr/>
          </p:nvGrpSpPr>
          <p:grpSpPr bwMode="auto">
            <a:xfrm>
              <a:off x="5232177" y="4511997"/>
              <a:ext cx="381000" cy="407988"/>
              <a:chOff x="3665" y="2898"/>
              <a:chExt cx="369" cy="369"/>
            </a:xfrm>
          </p:grpSpPr>
          <p:sp>
            <p:nvSpPr>
              <p:cNvPr id="46" name="Oval 4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47" name="Text Box 45"/>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a:t>1</a:t>
                </a:r>
              </a:p>
            </p:txBody>
          </p:sp>
        </p:grpSp>
        <p:sp>
          <p:nvSpPr>
            <p:cNvPr id="32" name="Line 46"/>
            <p:cNvSpPr>
              <a:spLocks noChangeShapeType="1"/>
            </p:cNvSpPr>
            <p:nvPr/>
          </p:nvSpPr>
          <p:spPr bwMode="auto">
            <a:xfrm flipH="1">
              <a:off x="5463952" y="4154810"/>
              <a:ext cx="149225" cy="354012"/>
            </a:xfrm>
            <a:prstGeom prst="line">
              <a:avLst/>
            </a:prstGeom>
            <a:noFill/>
            <a:ln w="9525">
              <a:solidFill>
                <a:schemeClr val="tx1"/>
              </a:solidFill>
              <a:round/>
              <a:headEnd/>
              <a:tailEnd/>
            </a:ln>
            <a:effectLst/>
          </p:spPr>
          <p:txBody>
            <a:bodyPr/>
            <a:lstStyle/>
            <a:p>
              <a:endParaRPr lang="fr-FR" sz="2205"/>
            </a:p>
          </p:txBody>
        </p:sp>
        <p:sp>
          <p:nvSpPr>
            <p:cNvPr id="33" name="Text Box 47"/>
            <p:cNvSpPr txBox="1">
              <a:spLocks noChangeArrowheads="1"/>
            </p:cNvSpPr>
            <p:nvPr/>
          </p:nvSpPr>
          <p:spPr bwMode="auto">
            <a:xfrm>
              <a:off x="5065489" y="4602485"/>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grpSp>
          <p:nvGrpSpPr>
            <p:cNvPr id="34" name="Group 48"/>
            <p:cNvGrpSpPr>
              <a:grpSpLocks/>
            </p:cNvGrpSpPr>
            <p:nvPr/>
          </p:nvGrpSpPr>
          <p:grpSpPr bwMode="auto">
            <a:xfrm>
              <a:off x="6686327" y="3800797"/>
              <a:ext cx="381000" cy="407988"/>
              <a:chOff x="3665" y="2898"/>
              <a:chExt cx="369" cy="369"/>
            </a:xfrm>
          </p:grpSpPr>
          <p:sp>
            <p:nvSpPr>
              <p:cNvPr id="44" name="Oval 49"/>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45" name="Text Box 50"/>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a:t>9</a:t>
                </a:r>
              </a:p>
            </p:txBody>
          </p:sp>
        </p:grpSp>
        <p:sp>
          <p:nvSpPr>
            <p:cNvPr id="35" name="Line 51"/>
            <p:cNvSpPr>
              <a:spLocks noChangeShapeType="1"/>
            </p:cNvSpPr>
            <p:nvPr/>
          </p:nvSpPr>
          <p:spPr bwMode="auto">
            <a:xfrm>
              <a:off x="6602189" y="2707010"/>
              <a:ext cx="403225" cy="430212"/>
            </a:xfrm>
            <a:prstGeom prst="line">
              <a:avLst/>
            </a:prstGeom>
            <a:noFill/>
            <a:ln w="9525">
              <a:solidFill>
                <a:schemeClr val="tx1"/>
              </a:solidFill>
              <a:round/>
              <a:headEnd/>
              <a:tailEnd/>
            </a:ln>
            <a:effectLst/>
          </p:spPr>
          <p:txBody>
            <a:bodyPr/>
            <a:lstStyle/>
            <a:p>
              <a:endParaRPr lang="fr-FR" sz="2205"/>
            </a:p>
          </p:txBody>
        </p:sp>
        <p:sp>
          <p:nvSpPr>
            <p:cNvPr id="36" name="Text Box 52"/>
            <p:cNvSpPr txBox="1">
              <a:spLocks noChangeArrowheads="1"/>
            </p:cNvSpPr>
            <p:nvPr/>
          </p:nvSpPr>
          <p:spPr bwMode="auto">
            <a:xfrm>
              <a:off x="6619652" y="4645347"/>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37" name="Oval 53"/>
            <p:cNvSpPr>
              <a:spLocks noChangeArrowheads="1"/>
            </p:cNvSpPr>
            <p:nvPr/>
          </p:nvSpPr>
          <p:spPr bwMode="auto">
            <a:xfrm>
              <a:off x="6281514" y="4534222"/>
              <a:ext cx="381000" cy="407988"/>
            </a:xfrm>
            <a:prstGeom prst="ellipse">
              <a:avLst/>
            </a:prstGeom>
            <a:noFill/>
            <a:ln w="9525">
              <a:solidFill>
                <a:schemeClr val="tx1"/>
              </a:solidFill>
              <a:round/>
              <a:headEnd/>
              <a:tailEnd/>
            </a:ln>
            <a:effectLst/>
          </p:spPr>
          <p:txBody>
            <a:bodyPr wrap="none" anchor="ctr"/>
            <a:lstStyle/>
            <a:p>
              <a:endParaRPr lang="fr-FR" sz="2205"/>
            </a:p>
          </p:txBody>
        </p:sp>
        <p:sp>
          <p:nvSpPr>
            <p:cNvPr id="38" name="Text Box 54"/>
            <p:cNvSpPr txBox="1">
              <a:spLocks noChangeArrowheads="1"/>
            </p:cNvSpPr>
            <p:nvPr/>
          </p:nvSpPr>
          <p:spPr bwMode="auto">
            <a:xfrm>
              <a:off x="6406986" y="4645347"/>
              <a:ext cx="109651" cy="241051"/>
            </a:xfrm>
            <a:prstGeom prst="rect">
              <a:avLst/>
            </a:prstGeom>
            <a:noFill/>
            <a:ln w="9525">
              <a:noFill/>
              <a:miter lim="800000"/>
              <a:headEnd/>
              <a:tailEnd/>
            </a:ln>
            <a:effectLst/>
          </p:spPr>
          <p:txBody>
            <a:bodyPr wrap="none" lIns="0" tIns="0" rIns="0" bIns="0">
              <a:spAutoFit/>
            </a:bodyPr>
            <a:lstStyle/>
            <a:p>
              <a:pPr algn="ctr"/>
              <a:r>
                <a:rPr lang="en-US" sz="2205" dirty="0"/>
                <a:t>7</a:t>
              </a:r>
            </a:p>
          </p:txBody>
        </p:sp>
        <p:sp>
          <p:nvSpPr>
            <p:cNvPr id="39" name="Line 55"/>
            <p:cNvSpPr>
              <a:spLocks noChangeShapeType="1"/>
            </p:cNvSpPr>
            <p:nvPr/>
          </p:nvSpPr>
          <p:spPr bwMode="auto">
            <a:xfrm>
              <a:off x="6298977" y="4177035"/>
              <a:ext cx="147637" cy="354012"/>
            </a:xfrm>
            <a:prstGeom prst="line">
              <a:avLst/>
            </a:prstGeom>
            <a:noFill/>
            <a:ln w="9525">
              <a:solidFill>
                <a:schemeClr val="tx1"/>
              </a:solidFill>
              <a:round/>
              <a:headEnd/>
              <a:tailEnd/>
            </a:ln>
            <a:effectLst/>
          </p:spPr>
          <p:txBody>
            <a:bodyPr/>
            <a:lstStyle/>
            <a:p>
              <a:endParaRPr lang="fr-FR" sz="2205"/>
            </a:p>
          </p:txBody>
        </p:sp>
        <p:sp>
          <p:nvSpPr>
            <p:cNvPr id="40" name="Text Box 56"/>
            <p:cNvSpPr txBox="1">
              <a:spLocks noChangeArrowheads="1"/>
            </p:cNvSpPr>
            <p:nvPr/>
          </p:nvSpPr>
          <p:spPr bwMode="auto">
            <a:xfrm>
              <a:off x="8112694" y="4603886"/>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41" name="Text Box 60"/>
            <p:cNvSpPr txBox="1">
              <a:spLocks noChangeArrowheads="1"/>
            </p:cNvSpPr>
            <p:nvPr/>
          </p:nvSpPr>
          <p:spPr bwMode="auto">
            <a:xfrm>
              <a:off x="6118159" y="3081430"/>
              <a:ext cx="215051" cy="192085"/>
            </a:xfrm>
            <a:prstGeom prst="rect">
              <a:avLst/>
            </a:prstGeom>
            <a:noFill/>
            <a:ln w="9525">
              <a:noFill/>
              <a:miter lim="800000"/>
              <a:headEnd/>
              <a:tailEnd/>
            </a:ln>
            <a:effectLst/>
          </p:spPr>
          <p:txBody>
            <a:bodyPr wrap="none">
              <a:spAutoFit/>
            </a:bodyPr>
            <a:lstStyle/>
            <a:p>
              <a:r>
                <a:rPr lang="fr-CA" sz="1157" dirty="0">
                  <a:solidFill>
                    <a:srgbClr val="FF0000"/>
                  </a:solidFill>
                </a:rPr>
                <a:t> 0</a:t>
              </a:r>
              <a:endParaRPr lang="fr-FR" sz="1157" dirty="0">
                <a:solidFill>
                  <a:srgbClr val="FF0000"/>
                </a:solidFill>
              </a:endParaRPr>
            </a:p>
          </p:txBody>
        </p:sp>
        <p:sp>
          <p:nvSpPr>
            <p:cNvPr id="42" name="Text Box 62"/>
            <p:cNvSpPr txBox="1">
              <a:spLocks noChangeArrowheads="1"/>
            </p:cNvSpPr>
            <p:nvPr/>
          </p:nvSpPr>
          <p:spPr bwMode="auto">
            <a:xfrm>
              <a:off x="7033989" y="3884935"/>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43" name="Text Box 68"/>
            <p:cNvSpPr txBox="1">
              <a:spLocks noChangeArrowheads="1"/>
            </p:cNvSpPr>
            <p:nvPr/>
          </p:nvSpPr>
          <p:spPr bwMode="auto">
            <a:xfrm>
              <a:off x="6576789" y="2360935"/>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grpSp>
      <p:grpSp>
        <p:nvGrpSpPr>
          <p:cNvPr id="62" name="Groupe 66"/>
          <p:cNvGrpSpPr/>
          <p:nvPr/>
        </p:nvGrpSpPr>
        <p:grpSpPr>
          <a:xfrm>
            <a:off x="5119686" y="2646013"/>
            <a:ext cx="4632070" cy="3653734"/>
            <a:chOff x="5065489" y="2346647"/>
            <a:chExt cx="3233165" cy="2595563"/>
          </a:xfrm>
        </p:grpSpPr>
        <p:sp>
          <p:nvSpPr>
            <p:cNvPr id="63" name="Oval 5"/>
            <p:cNvSpPr>
              <a:spLocks noChangeArrowheads="1"/>
            </p:cNvSpPr>
            <p:nvPr/>
          </p:nvSpPr>
          <p:spPr bwMode="auto">
            <a:xfrm>
              <a:off x="6948264" y="3068960"/>
              <a:ext cx="381000" cy="407987"/>
            </a:xfrm>
            <a:prstGeom prst="ellipse">
              <a:avLst/>
            </a:prstGeom>
            <a:noFill/>
            <a:ln w="12700">
              <a:solidFill>
                <a:schemeClr val="tx1"/>
              </a:solidFill>
              <a:round/>
              <a:headEnd/>
              <a:tailEnd/>
            </a:ln>
            <a:effectLst/>
          </p:spPr>
          <p:txBody>
            <a:bodyPr wrap="none" anchor="ctr"/>
            <a:lstStyle/>
            <a:p>
              <a:endParaRPr lang="fr-FR" sz="2205"/>
            </a:p>
          </p:txBody>
        </p:sp>
        <p:sp>
          <p:nvSpPr>
            <p:cNvPr id="64" name="Text Box 6"/>
            <p:cNvSpPr txBox="1">
              <a:spLocks noChangeArrowheads="1"/>
            </p:cNvSpPr>
            <p:nvPr/>
          </p:nvSpPr>
          <p:spPr bwMode="auto">
            <a:xfrm>
              <a:off x="7047262" y="3180085"/>
              <a:ext cx="219303" cy="241051"/>
            </a:xfrm>
            <a:prstGeom prst="rect">
              <a:avLst/>
            </a:prstGeom>
            <a:noFill/>
            <a:ln w="9525">
              <a:noFill/>
              <a:miter lim="800000"/>
              <a:headEnd/>
              <a:tailEnd/>
            </a:ln>
            <a:effectLst/>
          </p:spPr>
          <p:txBody>
            <a:bodyPr wrap="none" lIns="0" tIns="0" rIns="0" bIns="0">
              <a:spAutoFit/>
            </a:bodyPr>
            <a:lstStyle/>
            <a:p>
              <a:pPr algn="ctr"/>
              <a:r>
                <a:rPr lang="fr-CA" sz="2205" dirty="0"/>
                <a:t>12</a:t>
              </a:r>
              <a:endParaRPr lang="en-US" sz="2205" dirty="0"/>
            </a:p>
          </p:txBody>
        </p:sp>
        <p:grpSp>
          <p:nvGrpSpPr>
            <p:cNvPr id="65" name="Group 7"/>
            <p:cNvGrpSpPr>
              <a:grpSpLocks/>
            </p:cNvGrpSpPr>
            <p:nvPr/>
          </p:nvGrpSpPr>
          <p:grpSpPr bwMode="auto">
            <a:xfrm>
              <a:off x="7484839" y="3667447"/>
              <a:ext cx="381000" cy="407988"/>
              <a:chOff x="3665" y="2898"/>
              <a:chExt cx="369" cy="369"/>
            </a:xfrm>
          </p:grpSpPr>
          <p:sp>
            <p:nvSpPr>
              <p:cNvPr id="109" name="Oval 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10" name="Text Box 9"/>
              <p:cNvSpPr txBox="1">
                <a:spLocks noChangeArrowheads="1"/>
              </p:cNvSpPr>
              <p:nvPr/>
            </p:nvSpPr>
            <p:spPr bwMode="auto">
              <a:xfrm>
                <a:off x="3727" y="2999"/>
                <a:ext cx="212" cy="218"/>
              </a:xfrm>
              <a:prstGeom prst="rect">
                <a:avLst/>
              </a:prstGeom>
              <a:noFill/>
              <a:ln w="9525">
                <a:noFill/>
                <a:miter lim="800000"/>
                <a:headEnd/>
                <a:tailEnd/>
              </a:ln>
              <a:effectLst/>
            </p:spPr>
            <p:txBody>
              <a:bodyPr wrap="none" lIns="0" tIns="0" rIns="0" bIns="0">
                <a:spAutoFit/>
              </a:bodyPr>
              <a:lstStyle/>
              <a:p>
                <a:pPr algn="ctr"/>
                <a:r>
                  <a:rPr lang="en-US" sz="2205"/>
                  <a:t>14</a:t>
                </a:r>
              </a:p>
            </p:txBody>
          </p:sp>
        </p:grpSp>
        <p:sp>
          <p:nvSpPr>
            <p:cNvPr id="66" name="Line 10"/>
            <p:cNvSpPr>
              <a:spLocks noChangeShapeType="1"/>
            </p:cNvSpPr>
            <p:nvPr/>
          </p:nvSpPr>
          <p:spPr bwMode="auto">
            <a:xfrm>
              <a:off x="7272114" y="3410272"/>
              <a:ext cx="247650" cy="323850"/>
            </a:xfrm>
            <a:prstGeom prst="line">
              <a:avLst/>
            </a:prstGeom>
            <a:noFill/>
            <a:ln w="9525">
              <a:solidFill>
                <a:schemeClr val="tx1"/>
              </a:solidFill>
              <a:round/>
              <a:headEnd/>
              <a:tailEnd/>
            </a:ln>
            <a:effectLst/>
          </p:spPr>
          <p:txBody>
            <a:bodyPr/>
            <a:lstStyle/>
            <a:p>
              <a:endParaRPr lang="fr-FR" sz="2205"/>
            </a:p>
          </p:txBody>
        </p:sp>
        <p:grpSp>
          <p:nvGrpSpPr>
            <p:cNvPr id="67" name="Group 11"/>
            <p:cNvGrpSpPr>
              <a:grpSpLocks/>
            </p:cNvGrpSpPr>
            <p:nvPr/>
          </p:nvGrpSpPr>
          <p:grpSpPr bwMode="auto">
            <a:xfrm>
              <a:off x="5784627" y="3016572"/>
              <a:ext cx="381000" cy="407988"/>
              <a:chOff x="3665" y="2898"/>
              <a:chExt cx="369" cy="369"/>
            </a:xfrm>
          </p:grpSpPr>
          <p:sp>
            <p:nvSpPr>
              <p:cNvPr id="107" name="Oval 1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08" name="Text Box 13"/>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dirty="0"/>
                  <a:t>4</a:t>
                </a:r>
              </a:p>
            </p:txBody>
          </p:sp>
        </p:grpSp>
        <p:sp>
          <p:nvSpPr>
            <p:cNvPr id="68" name="Line 14"/>
            <p:cNvSpPr>
              <a:spLocks noChangeShapeType="1"/>
            </p:cNvSpPr>
            <p:nvPr/>
          </p:nvSpPr>
          <p:spPr bwMode="auto">
            <a:xfrm rot="16200000">
              <a:off x="6793484" y="3561878"/>
              <a:ext cx="366712" cy="130175"/>
            </a:xfrm>
            <a:prstGeom prst="line">
              <a:avLst/>
            </a:prstGeom>
            <a:noFill/>
            <a:ln w="9525">
              <a:solidFill>
                <a:schemeClr val="tx1"/>
              </a:solidFill>
              <a:round/>
              <a:headEnd/>
              <a:tailEnd/>
            </a:ln>
            <a:effectLst/>
          </p:spPr>
          <p:txBody>
            <a:bodyPr/>
            <a:lstStyle/>
            <a:p>
              <a:endParaRPr lang="fr-FR" sz="2205"/>
            </a:p>
          </p:txBody>
        </p:sp>
        <p:grpSp>
          <p:nvGrpSpPr>
            <p:cNvPr id="69" name="Group 15"/>
            <p:cNvGrpSpPr>
              <a:grpSpLocks/>
            </p:cNvGrpSpPr>
            <p:nvPr/>
          </p:nvGrpSpPr>
          <p:grpSpPr bwMode="auto">
            <a:xfrm>
              <a:off x="6245002" y="2346647"/>
              <a:ext cx="381000" cy="407988"/>
              <a:chOff x="3665" y="2898"/>
              <a:chExt cx="369" cy="369"/>
            </a:xfrm>
          </p:grpSpPr>
          <p:sp>
            <p:nvSpPr>
              <p:cNvPr id="105" name="Oval 16"/>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06" name="Text Box 17"/>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a:t>8</a:t>
                </a:r>
              </a:p>
            </p:txBody>
          </p:sp>
        </p:grpSp>
        <p:sp>
          <p:nvSpPr>
            <p:cNvPr id="70" name="Line 18"/>
            <p:cNvSpPr>
              <a:spLocks noChangeShapeType="1"/>
            </p:cNvSpPr>
            <p:nvPr/>
          </p:nvSpPr>
          <p:spPr bwMode="auto">
            <a:xfrm>
              <a:off x="6041802" y="3410272"/>
              <a:ext cx="149225" cy="354013"/>
            </a:xfrm>
            <a:prstGeom prst="line">
              <a:avLst/>
            </a:prstGeom>
            <a:noFill/>
            <a:ln w="9525">
              <a:solidFill>
                <a:schemeClr val="tx1"/>
              </a:solidFill>
              <a:round/>
              <a:headEnd/>
              <a:tailEnd/>
            </a:ln>
            <a:effectLst/>
          </p:spPr>
          <p:txBody>
            <a:bodyPr/>
            <a:lstStyle/>
            <a:p>
              <a:endParaRPr lang="fr-FR" sz="2205"/>
            </a:p>
          </p:txBody>
        </p:sp>
        <p:grpSp>
          <p:nvGrpSpPr>
            <p:cNvPr id="72" name="Group 19"/>
            <p:cNvGrpSpPr>
              <a:grpSpLocks/>
            </p:cNvGrpSpPr>
            <p:nvPr/>
          </p:nvGrpSpPr>
          <p:grpSpPr bwMode="auto">
            <a:xfrm>
              <a:off x="7742014" y="4419922"/>
              <a:ext cx="381000" cy="407988"/>
              <a:chOff x="3665" y="2898"/>
              <a:chExt cx="369" cy="369"/>
            </a:xfrm>
          </p:grpSpPr>
          <p:sp>
            <p:nvSpPr>
              <p:cNvPr id="103" name="Oval 20"/>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04" name="Text Box 21"/>
              <p:cNvSpPr txBox="1">
                <a:spLocks noChangeArrowheads="1"/>
              </p:cNvSpPr>
              <p:nvPr/>
            </p:nvSpPr>
            <p:spPr bwMode="auto">
              <a:xfrm>
                <a:off x="3725" y="2999"/>
                <a:ext cx="212" cy="218"/>
              </a:xfrm>
              <a:prstGeom prst="rect">
                <a:avLst/>
              </a:prstGeom>
              <a:noFill/>
              <a:ln w="9525">
                <a:noFill/>
                <a:miter lim="800000"/>
                <a:headEnd/>
                <a:tailEnd/>
              </a:ln>
              <a:effectLst/>
            </p:spPr>
            <p:txBody>
              <a:bodyPr wrap="none" lIns="0" tIns="0" rIns="0" bIns="0">
                <a:spAutoFit/>
              </a:bodyPr>
              <a:lstStyle/>
              <a:p>
                <a:pPr algn="ctr"/>
                <a:r>
                  <a:rPr lang="en-US" sz="2205"/>
                  <a:t>16</a:t>
                </a:r>
              </a:p>
            </p:txBody>
          </p:sp>
        </p:grpSp>
        <p:sp>
          <p:nvSpPr>
            <p:cNvPr id="73" name="Line 22"/>
            <p:cNvSpPr>
              <a:spLocks noChangeShapeType="1"/>
            </p:cNvSpPr>
            <p:nvPr/>
          </p:nvSpPr>
          <p:spPr bwMode="auto">
            <a:xfrm>
              <a:off x="7759477" y="4062735"/>
              <a:ext cx="147637" cy="354012"/>
            </a:xfrm>
            <a:prstGeom prst="line">
              <a:avLst/>
            </a:prstGeom>
            <a:noFill/>
            <a:ln w="9525">
              <a:solidFill>
                <a:schemeClr val="tx1"/>
              </a:solidFill>
              <a:round/>
              <a:headEnd/>
              <a:tailEnd/>
            </a:ln>
            <a:effectLst/>
          </p:spPr>
          <p:txBody>
            <a:bodyPr/>
            <a:lstStyle/>
            <a:p>
              <a:endParaRPr lang="fr-FR" sz="2205"/>
            </a:p>
          </p:txBody>
        </p:sp>
        <p:grpSp>
          <p:nvGrpSpPr>
            <p:cNvPr id="74" name="Group 23"/>
            <p:cNvGrpSpPr>
              <a:grpSpLocks/>
            </p:cNvGrpSpPr>
            <p:nvPr/>
          </p:nvGrpSpPr>
          <p:grpSpPr bwMode="auto">
            <a:xfrm>
              <a:off x="5521102" y="3776985"/>
              <a:ext cx="381000" cy="407987"/>
              <a:chOff x="3665" y="2898"/>
              <a:chExt cx="369" cy="369"/>
            </a:xfrm>
          </p:grpSpPr>
          <p:sp>
            <p:nvSpPr>
              <p:cNvPr id="101" name="Oval 2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02" name="Text Box 25"/>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a:t>2</a:t>
                </a:r>
              </a:p>
            </p:txBody>
          </p:sp>
        </p:grpSp>
        <p:sp>
          <p:nvSpPr>
            <p:cNvPr id="75" name="Line 26"/>
            <p:cNvSpPr>
              <a:spLocks noChangeShapeType="1"/>
            </p:cNvSpPr>
            <p:nvPr/>
          </p:nvSpPr>
          <p:spPr bwMode="auto">
            <a:xfrm flipH="1">
              <a:off x="5752877" y="3419797"/>
              <a:ext cx="149225" cy="354013"/>
            </a:xfrm>
            <a:prstGeom prst="line">
              <a:avLst/>
            </a:prstGeom>
            <a:noFill/>
            <a:ln w="9525">
              <a:solidFill>
                <a:schemeClr val="tx1"/>
              </a:solidFill>
              <a:round/>
              <a:headEnd/>
              <a:tailEnd/>
            </a:ln>
            <a:effectLst/>
          </p:spPr>
          <p:txBody>
            <a:bodyPr/>
            <a:lstStyle/>
            <a:p>
              <a:endParaRPr lang="fr-FR" sz="2205"/>
            </a:p>
          </p:txBody>
        </p:sp>
        <p:grpSp>
          <p:nvGrpSpPr>
            <p:cNvPr id="76" name="Group 27"/>
            <p:cNvGrpSpPr>
              <a:grpSpLocks/>
            </p:cNvGrpSpPr>
            <p:nvPr/>
          </p:nvGrpSpPr>
          <p:grpSpPr bwMode="auto">
            <a:xfrm>
              <a:off x="6022752" y="3767460"/>
              <a:ext cx="379412" cy="407987"/>
              <a:chOff x="3665" y="2898"/>
              <a:chExt cx="369" cy="369"/>
            </a:xfrm>
          </p:grpSpPr>
          <p:sp>
            <p:nvSpPr>
              <p:cNvPr id="99" name="Oval 2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00" name="Text Box 29"/>
              <p:cNvSpPr txBox="1">
                <a:spLocks noChangeArrowheads="1"/>
              </p:cNvSpPr>
              <p:nvPr/>
            </p:nvSpPr>
            <p:spPr bwMode="auto">
              <a:xfrm>
                <a:off x="3788" y="2999"/>
                <a:ext cx="107" cy="218"/>
              </a:xfrm>
              <a:prstGeom prst="rect">
                <a:avLst/>
              </a:prstGeom>
              <a:noFill/>
              <a:ln w="9525">
                <a:noFill/>
                <a:miter lim="800000"/>
                <a:headEnd/>
                <a:tailEnd/>
              </a:ln>
              <a:effectLst/>
            </p:spPr>
            <p:txBody>
              <a:bodyPr wrap="none" lIns="0" tIns="0" rIns="0" bIns="0">
                <a:spAutoFit/>
              </a:bodyPr>
              <a:lstStyle/>
              <a:p>
                <a:pPr algn="ctr"/>
                <a:r>
                  <a:rPr lang="en-US" sz="2205"/>
                  <a:t>6</a:t>
                </a:r>
              </a:p>
            </p:txBody>
          </p:sp>
        </p:grpSp>
        <p:sp>
          <p:nvSpPr>
            <p:cNvPr id="77" name="Line 30"/>
            <p:cNvSpPr>
              <a:spLocks noChangeShapeType="1"/>
            </p:cNvSpPr>
            <p:nvPr/>
          </p:nvSpPr>
          <p:spPr bwMode="auto">
            <a:xfrm flipH="1">
              <a:off x="6076727" y="2724472"/>
              <a:ext cx="274637" cy="328613"/>
            </a:xfrm>
            <a:prstGeom prst="line">
              <a:avLst/>
            </a:prstGeom>
            <a:noFill/>
            <a:ln w="9525">
              <a:solidFill>
                <a:schemeClr val="tx1"/>
              </a:solidFill>
              <a:round/>
              <a:headEnd/>
              <a:tailEnd/>
            </a:ln>
            <a:effectLst/>
          </p:spPr>
          <p:txBody>
            <a:bodyPr/>
            <a:lstStyle/>
            <a:p>
              <a:endParaRPr lang="fr-FR" sz="2205"/>
            </a:p>
          </p:txBody>
        </p:sp>
        <p:sp>
          <p:nvSpPr>
            <p:cNvPr id="78" name="Text Box 35"/>
            <p:cNvSpPr txBox="1">
              <a:spLocks noChangeArrowheads="1"/>
            </p:cNvSpPr>
            <p:nvPr/>
          </p:nvSpPr>
          <p:spPr bwMode="auto">
            <a:xfrm>
              <a:off x="6339774" y="3927239"/>
              <a:ext cx="220645" cy="192085"/>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79" name="Text Box 39"/>
            <p:cNvSpPr txBox="1">
              <a:spLocks noChangeArrowheads="1"/>
            </p:cNvSpPr>
            <p:nvPr/>
          </p:nvSpPr>
          <p:spPr bwMode="auto">
            <a:xfrm>
              <a:off x="7838852" y="3784922"/>
              <a:ext cx="220645" cy="192085"/>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80" name="Text Box 40"/>
            <p:cNvSpPr txBox="1">
              <a:spLocks noChangeArrowheads="1"/>
            </p:cNvSpPr>
            <p:nvPr/>
          </p:nvSpPr>
          <p:spPr bwMode="auto">
            <a:xfrm>
              <a:off x="5316314" y="3869060"/>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81" name="Text Box 42"/>
            <p:cNvSpPr txBox="1">
              <a:spLocks noChangeArrowheads="1"/>
            </p:cNvSpPr>
            <p:nvPr/>
          </p:nvSpPr>
          <p:spPr bwMode="auto">
            <a:xfrm>
              <a:off x="7311802" y="3107060"/>
              <a:ext cx="220645" cy="192085"/>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grpSp>
          <p:nvGrpSpPr>
            <p:cNvPr id="82" name="Group 43"/>
            <p:cNvGrpSpPr>
              <a:grpSpLocks/>
            </p:cNvGrpSpPr>
            <p:nvPr/>
          </p:nvGrpSpPr>
          <p:grpSpPr bwMode="auto">
            <a:xfrm>
              <a:off x="5232177" y="4511997"/>
              <a:ext cx="381000" cy="407988"/>
              <a:chOff x="3665" y="2898"/>
              <a:chExt cx="369" cy="369"/>
            </a:xfrm>
          </p:grpSpPr>
          <p:sp>
            <p:nvSpPr>
              <p:cNvPr id="97" name="Oval 4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98" name="Text Box 45"/>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a:t>1</a:t>
                </a:r>
              </a:p>
            </p:txBody>
          </p:sp>
        </p:grpSp>
        <p:sp>
          <p:nvSpPr>
            <p:cNvPr id="83" name="Line 46"/>
            <p:cNvSpPr>
              <a:spLocks noChangeShapeType="1"/>
            </p:cNvSpPr>
            <p:nvPr/>
          </p:nvSpPr>
          <p:spPr bwMode="auto">
            <a:xfrm flipH="1">
              <a:off x="5463952" y="4154810"/>
              <a:ext cx="149225" cy="354012"/>
            </a:xfrm>
            <a:prstGeom prst="line">
              <a:avLst/>
            </a:prstGeom>
            <a:noFill/>
            <a:ln w="9525">
              <a:solidFill>
                <a:schemeClr val="tx1"/>
              </a:solidFill>
              <a:round/>
              <a:headEnd/>
              <a:tailEnd/>
            </a:ln>
            <a:effectLst/>
          </p:spPr>
          <p:txBody>
            <a:bodyPr/>
            <a:lstStyle/>
            <a:p>
              <a:endParaRPr lang="fr-FR" sz="2205"/>
            </a:p>
          </p:txBody>
        </p:sp>
        <p:sp>
          <p:nvSpPr>
            <p:cNvPr id="84" name="Text Box 47"/>
            <p:cNvSpPr txBox="1">
              <a:spLocks noChangeArrowheads="1"/>
            </p:cNvSpPr>
            <p:nvPr/>
          </p:nvSpPr>
          <p:spPr bwMode="auto">
            <a:xfrm>
              <a:off x="5065489" y="4602485"/>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grpSp>
          <p:nvGrpSpPr>
            <p:cNvPr id="85" name="Group 48"/>
            <p:cNvGrpSpPr>
              <a:grpSpLocks/>
            </p:cNvGrpSpPr>
            <p:nvPr/>
          </p:nvGrpSpPr>
          <p:grpSpPr bwMode="auto">
            <a:xfrm>
              <a:off x="6686327" y="3800797"/>
              <a:ext cx="381000" cy="407988"/>
              <a:chOff x="3665" y="2898"/>
              <a:chExt cx="369" cy="369"/>
            </a:xfrm>
          </p:grpSpPr>
          <p:sp>
            <p:nvSpPr>
              <p:cNvPr id="95" name="Oval 49"/>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96" name="Text Box 50"/>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a:t>9</a:t>
                </a:r>
              </a:p>
            </p:txBody>
          </p:sp>
        </p:grpSp>
        <p:sp>
          <p:nvSpPr>
            <p:cNvPr id="86" name="Line 51"/>
            <p:cNvSpPr>
              <a:spLocks noChangeShapeType="1"/>
            </p:cNvSpPr>
            <p:nvPr/>
          </p:nvSpPr>
          <p:spPr bwMode="auto">
            <a:xfrm>
              <a:off x="6602189" y="2707010"/>
              <a:ext cx="403225" cy="430212"/>
            </a:xfrm>
            <a:prstGeom prst="line">
              <a:avLst/>
            </a:prstGeom>
            <a:noFill/>
            <a:ln w="9525">
              <a:solidFill>
                <a:schemeClr val="tx1"/>
              </a:solidFill>
              <a:round/>
              <a:headEnd/>
              <a:tailEnd/>
            </a:ln>
            <a:effectLst/>
          </p:spPr>
          <p:txBody>
            <a:bodyPr/>
            <a:lstStyle/>
            <a:p>
              <a:endParaRPr lang="fr-FR" sz="2205"/>
            </a:p>
          </p:txBody>
        </p:sp>
        <p:sp>
          <p:nvSpPr>
            <p:cNvPr id="87" name="Text Box 52"/>
            <p:cNvSpPr txBox="1">
              <a:spLocks noChangeArrowheads="1"/>
            </p:cNvSpPr>
            <p:nvPr/>
          </p:nvSpPr>
          <p:spPr bwMode="auto">
            <a:xfrm>
              <a:off x="6619652" y="4645347"/>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88" name="Oval 53"/>
            <p:cNvSpPr>
              <a:spLocks noChangeArrowheads="1"/>
            </p:cNvSpPr>
            <p:nvPr/>
          </p:nvSpPr>
          <p:spPr bwMode="auto">
            <a:xfrm>
              <a:off x="6281514" y="4534222"/>
              <a:ext cx="381000" cy="407988"/>
            </a:xfrm>
            <a:prstGeom prst="ellipse">
              <a:avLst/>
            </a:prstGeom>
            <a:noFill/>
            <a:ln w="9525">
              <a:solidFill>
                <a:schemeClr val="tx1"/>
              </a:solidFill>
              <a:round/>
              <a:headEnd/>
              <a:tailEnd/>
            </a:ln>
            <a:effectLst/>
          </p:spPr>
          <p:txBody>
            <a:bodyPr wrap="none" anchor="ctr"/>
            <a:lstStyle/>
            <a:p>
              <a:endParaRPr lang="fr-FR" sz="2205"/>
            </a:p>
          </p:txBody>
        </p:sp>
        <p:sp>
          <p:nvSpPr>
            <p:cNvPr id="89" name="Text Box 54"/>
            <p:cNvSpPr txBox="1">
              <a:spLocks noChangeArrowheads="1"/>
            </p:cNvSpPr>
            <p:nvPr/>
          </p:nvSpPr>
          <p:spPr bwMode="auto">
            <a:xfrm>
              <a:off x="6406986" y="4645347"/>
              <a:ext cx="109651" cy="241051"/>
            </a:xfrm>
            <a:prstGeom prst="rect">
              <a:avLst/>
            </a:prstGeom>
            <a:noFill/>
            <a:ln w="9525">
              <a:noFill/>
              <a:miter lim="800000"/>
              <a:headEnd/>
              <a:tailEnd/>
            </a:ln>
            <a:effectLst/>
          </p:spPr>
          <p:txBody>
            <a:bodyPr wrap="none" lIns="0" tIns="0" rIns="0" bIns="0">
              <a:spAutoFit/>
            </a:bodyPr>
            <a:lstStyle/>
            <a:p>
              <a:pPr algn="ctr"/>
              <a:r>
                <a:rPr lang="en-US" sz="2205" dirty="0"/>
                <a:t>7</a:t>
              </a:r>
            </a:p>
          </p:txBody>
        </p:sp>
        <p:sp>
          <p:nvSpPr>
            <p:cNvPr id="90" name="Line 55"/>
            <p:cNvSpPr>
              <a:spLocks noChangeShapeType="1"/>
            </p:cNvSpPr>
            <p:nvPr/>
          </p:nvSpPr>
          <p:spPr bwMode="auto">
            <a:xfrm>
              <a:off x="6298977" y="4177035"/>
              <a:ext cx="147637" cy="354012"/>
            </a:xfrm>
            <a:prstGeom prst="line">
              <a:avLst/>
            </a:prstGeom>
            <a:noFill/>
            <a:ln w="9525">
              <a:solidFill>
                <a:schemeClr val="tx1"/>
              </a:solidFill>
              <a:round/>
              <a:headEnd/>
              <a:tailEnd/>
            </a:ln>
            <a:effectLst/>
          </p:spPr>
          <p:txBody>
            <a:bodyPr/>
            <a:lstStyle/>
            <a:p>
              <a:endParaRPr lang="fr-FR" sz="2205"/>
            </a:p>
          </p:txBody>
        </p:sp>
        <p:sp>
          <p:nvSpPr>
            <p:cNvPr id="91" name="Text Box 56"/>
            <p:cNvSpPr txBox="1">
              <a:spLocks noChangeArrowheads="1"/>
            </p:cNvSpPr>
            <p:nvPr/>
          </p:nvSpPr>
          <p:spPr bwMode="auto">
            <a:xfrm>
              <a:off x="8112694" y="4603886"/>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92" name="Text Box 60"/>
            <p:cNvSpPr txBox="1">
              <a:spLocks noChangeArrowheads="1"/>
            </p:cNvSpPr>
            <p:nvPr/>
          </p:nvSpPr>
          <p:spPr bwMode="auto">
            <a:xfrm>
              <a:off x="6118159" y="3081430"/>
              <a:ext cx="215051" cy="192085"/>
            </a:xfrm>
            <a:prstGeom prst="rect">
              <a:avLst/>
            </a:prstGeom>
            <a:noFill/>
            <a:ln w="9525">
              <a:noFill/>
              <a:miter lim="800000"/>
              <a:headEnd/>
              <a:tailEnd/>
            </a:ln>
            <a:effectLst/>
          </p:spPr>
          <p:txBody>
            <a:bodyPr wrap="none">
              <a:spAutoFit/>
            </a:bodyPr>
            <a:lstStyle/>
            <a:p>
              <a:r>
                <a:rPr lang="fr-CA" sz="1157" dirty="0">
                  <a:solidFill>
                    <a:srgbClr val="FF0000"/>
                  </a:solidFill>
                </a:rPr>
                <a:t> 0</a:t>
              </a:r>
              <a:endParaRPr lang="fr-FR" sz="1157" dirty="0">
                <a:solidFill>
                  <a:srgbClr val="FF0000"/>
                </a:solidFill>
              </a:endParaRPr>
            </a:p>
          </p:txBody>
        </p:sp>
        <p:sp>
          <p:nvSpPr>
            <p:cNvPr id="93" name="Text Box 62"/>
            <p:cNvSpPr txBox="1">
              <a:spLocks noChangeArrowheads="1"/>
            </p:cNvSpPr>
            <p:nvPr/>
          </p:nvSpPr>
          <p:spPr bwMode="auto">
            <a:xfrm>
              <a:off x="7033989" y="3884935"/>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94" name="Text Box 68"/>
            <p:cNvSpPr txBox="1">
              <a:spLocks noChangeArrowheads="1"/>
            </p:cNvSpPr>
            <p:nvPr/>
          </p:nvSpPr>
          <p:spPr bwMode="auto">
            <a:xfrm>
              <a:off x="6576789" y="2360935"/>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grpSp>
      <p:grpSp>
        <p:nvGrpSpPr>
          <p:cNvPr id="3" name="Groupe 2"/>
          <p:cNvGrpSpPr/>
          <p:nvPr/>
        </p:nvGrpSpPr>
        <p:grpSpPr>
          <a:xfrm>
            <a:off x="3929055" y="2430455"/>
            <a:ext cx="1977476" cy="955647"/>
            <a:chOff x="3563888" y="2204864"/>
            <a:chExt cx="1793930" cy="866946"/>
          </a:xfrm>
        </p:grpSpPr>
        <p:sp>
          <p:nvSpPr>
            <p:cNvPr id="111" name="Right Arrow 110"/>
            <p:cNvSpPr/>
            <p:nvPr/>
          </p:nvSpPr>
          <p:spPr>
            <a:xfrm>
              <a:off x="3593592" y="2786058"/>
              <a:ext cx="1764226"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p>
          </p:txBody>
        </p:sp>
        <p:sp>
          <p:nvSpPr>
            <p:cNvPr id="2" name="ZoneTexte 1"/>
            <p:cNvSpPr txBox="1"/>
            <p:nvPr/>
          </p:nvSpPr>
          <p:spPr>
            <a:xfrm>
              <a:off x="3563888" y="2204864"/>
              <a:ext cx="1789866" cy="637761"/>
            </a:xfrm>
            <a:prstGeom prst="rect">
              <a:avLst/>
            </a:prstGeom>
            <a:noFill/>
          </p:spPr>
          <p:txBody>
            <a:bodyPr wrap="square" rtlCol="0">
              <a:spAutoFit/>
            </a:bodyPr>
            <a:lstStyle/>
            <a:p>
              <a:pPr algn="ctr"/>
              <a:r>
                <a:rPr lang="fr-FR" sz="1984" dirty="0"/>
                <a:t>Remplacer par le successeur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checkerboard(across)">
                                      <p:cBhvr>
                                        <p:cTn id="7" dur="500"/>
                                        <p:tgtEl>
                                          <p:spTgt spid="62"/>
                                        </p:tgtEl>
                                      </p:cBhvr>
                                    </p:animEffect>
                                  </p:childTnLst>
                                </p:cTn>
                              </p:par>
                              <p:par>
                                <p:cTn id="8" presetID="1"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32</a:t>
            </a:fld>
            <a:endParaRPr lang="fr-BE"/>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latin typeface="+mj-lt"/>
                <a:ea typeface="+mj-ea"/>
                <a:cs typeface="+mj-cs"/>
              </a:rPr>
              <a:t>Suppression</a:t>
            </a:r>
            <a:endParaRPr lang="fr-FR" sz="3086" cap="small" dirty="0">
              <a:solidFill>
                <a:schemeClr val="tx2"/>
              </a:solidFill>
              <a:latin typeface="+mj-lt"/>
              <a:ea typeface="+mj-ea"/>
              <a:cs typeface="+mj-cs"/>
            </a:endParaRPr>
          </a:p>
        </p:txBody>
      </p:sp>
      <p:sp>
        <p:nvSpPr>
          <p:cNvPr id="6" name="Espace réservé du contenu 2"/>
          <p:cNvSpPr txBox="1">
            <a:spLocks/>
          </p:cNvSpPr>
          <p:nvPr/>
        </p:nvSpPr>
        <p:spPr>
          <a:xfrm>
            <a:off x="119032" y="866192"/>
            <a:ext cx="9525058" cy="6693483"/>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r>
              <a:rPr lang="fr-FR" sz="2646" b="1" dirty="0"/>
              <a:t>Exemple</a:t>
            </a:r>
            <a:r>
              <a:rPr lang="fr-FR" sz="2646" dirty="0"/>
              <a:t>: soit l’arbre suivant. Donner le résultat après la suppression de 8:</a:t>
            </a:r>
          </a:p>
        </p:txBody>
      </p:sp>
      <p:grpSp>
        <p:nvGrpSpPr>
          <p:cNvPr id="111" name="Groupe 66"/>
          <p:cNvGrpSpPr/>
          <p:nvPr/>
        </p:nvGrpSpPr>
        <p:grpSpPr>
          <a:xfrm>
            <a:off x="281577" y="2677377"/>
            <a:ext cx="4632070" cy="3653734"/>
            <a:chOff x="5065489" y="2346647"/>
            <a:chExt cx="3233165" cy="2595563"/>
          </a:xfrm>
        </p:grpSpPr>
        <p:sp>
          <p:nvSpPr>
            <p:cNvPr id="112" name="Oval 5"/>
            <p:cNvSpPr>
              <a:spLocks noChangeArrowheads="1"/>
            </p:cNvSpPr>
            <p:nvPr/>
          </p:nvSpPr>
          <p:spPr bwMode="auto">
            <a:xfrm>
              <a:off x="6948264" y="3068960"/>
              <a:ext cx="381000" cy="407987"/>
            </a:xfrm>
            <a:prstGeom prst="ellipse">
              <a:avLst/>
            </a:prstGeom>
            <a:noFill/>
            <a:ln w="9525">
              <a:solidFill>
                <a:schemeClr val="tx1"/>
              </a:solidFill>
              <a:round/>
              <a:headEnd/>
              <a:tailEnd/>
            </a:ln>
            <a:effectLst/>
          </p:spPr>
          <p:txBody>
            <a:bodyPr wrap="none" anchor="ctr"/>
            <a:lstStyle/>
            <a:p>
              <a:endParaRPr lang="fr-FR" sz="2205"/>
            </a:p>
          </p:txBody>
        </p:sp>
        <p:sp>
          <p:nvSpPr>
            <p:cNvPr id="113" name="Text Box 6"/>
            <p:cNvSpPr txBox="1">
              <a:spLocks noChangeArrowheads="1"/>
            </p:cNvSpPr>
            <p:nvPr/>
          </p:nvSpPr>
          <p:spPr bwMode="auto">
            <a:xfrm>
              <a:off x="7047262" y="3180085"/>
              <a:ext cx="219303" cy="241051"/>
            </a:xfrm>
            <a:prstGeom prst="rect">
              <a:avLst/>
            </a:prstGeom>
            <a:noFill/>
            <a:ln w="9525">
              <a:noFill/>
              <a:miter lim="800000"/>
              <a:headEnd/>
              <a:tailEnd/>
            </a:ln>
            <a:effectLst/>
          </p:spPr>
          <p:txBody>
            <a:bodyPr wrap="none" lIns="0" tIns="0" rIns="0" bIns="0">
              <a:spAutoFit/>
            </a:bodyPr>
            <a:lstStyle/>
            <a:p>
              <a:pPr algn="ctr"/>
              <a:r>
                <a:rPr lang="fr-CA" sz="2205" dirty="0"/>
                <a:t>12</a:t>
              </a:r>
              <a:endParaRPr lang="en-US" sz="2205" dirty="0"/>
            </a:p>
          </p:txBody>
        </p:sp>
        <p:grpSp>
          <p:nvGrpSpPr>
            <p:cNvPr id="114" name="Group 7"/>
            <p:cNvGrpSpPr>
              <a:grpSpLocks/>
            </p:cNvGrpSpPr>
            <p:nvPr/>
          </p:nvGrpSpPr>
          <p:grpSpPr bwMode="auto">
            <a:xfrm>
              <a:off x="7484839" y="3667447"/>
              <a:ext cx="381000" cy="407988"/>
              <a:chOff x="3665" y="2898"/>
              <a:chExt cx="369" cy="369"/>
            </a:xfrm>
          </p:grpSpPr>
          <p:sp>
            <p:nvSpPr>
              <p:cNvPr id="157" name="Oval 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58" name="Text Box 9"/>
              <p:cNvSpPr txBox="1">
                <a:spLocks noChangeArrowheads="1"/>
              </p:cNvSpPr>
              <p:nvPr/>
            </p:nvSpPr>
            <p:spPr bwMode="auto">
              <a:xfrm>
                <a:off x="3727" y="2999"/>
                <a:ext cx="212" cy="218"/>
              </a:xfrm>
              <a:prstGeom prst="rect">
                <a:avLst/>
              </a:prstGeom>
              <a:noFill/>
              <a:ln w="9525">
                <a:noFill/>
                <a:miter lim="800000"/>
                <a:headEnd/>
                <a:tailEnd/>
              </a:ln>
              <a:effectLst/>
            </p:spPr>
            <p:txBody>
              <a:bodyPr wrap="none" lIns="0" tIns="0" rIns="0" bIns="0">
                <a:spAutoFit/>
              </a:bodyPr>
              <a:lstStyle/>
              <a:p>
                <a:pPr algn="ctr"/>
                <a:r>
                  <a:rPr lang="en-US" sz="2205"/>
                  <a:t>14</a:t>
                </a:r>
              </a:p>
            </p:txBody>
          </p:sp>
        </p:grpSp>
        <p:sp>
          <p:nvSpPr>
            <p:cNvPr id="115" name="Line 10"/>
            <p:cNvSpPr>
              <a:spLocks noChangeShapeType="1"/>
            </p:cNvSpPr>
            <p:nvPr/>
          </p:nvSpPr>
          <p:spPr bwMode="auto">
            <a:xfrm>
              <a:off x="7272114" y="3410272"/>
              <a:ext cx="247650" cy="323850"/>
            </a:xfrm>
            <a:prstGeom prst="line">
              <a:avLst/>
            </a:prstGeom>
            <a:noFill/>
            <a:ln w="9525">
              <a:solidFill>
                <a:schemeClr val="tx1"/>
              </a:solidFill>
              <a:round/>
              <a:headEnd/>
              <a:tailEnd/>
            </a:ln>
            <a:effectLst/>
          </p:spPr>
          <p:txBody>
            <a:bodyPr/>
            <a:lstStyle/>
            <a:p>
              <a:endParaRPr lang="fr-FR" sz="2205"/>
            </a:p>
          </p:txBody>
        </p:sp>
        <p:grpSp>
          <p:nvGrpSpPr>
            <p:cNvPr id="116" name="Group 11"/>
            <p:cNvGrpSpPr>
              <a:grpSpLocks/>
            </p:cNvGrpSpPr>
            <p:nvPr/>
          </p:nvGrpSpPr>
          <p:grpSpPr bwMode="auto">
            <a:xfrm>
              <a:off x="5784627" y="3016572"/>
              <a:ext cx="381000" cy="407988"/>
              <a:chOff x="3665" y="2898"/>
              <a:chExt cx="369" cy="369"/>
            </a:xfrm>
          </p:grpSpPr>
          <p:sp>
            <p:nvSpPr>
              <p:cNvPr id="155" name="Oval 1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56" name="Text Box 13"/>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dirty="0"/>
                  <a:t>4</a:t>
                </a:r>
              </a:p>
            </p:txBody>
          </p:sp>
        </p:grpSp>
        <p:sp>
          <p:nvSpPr>
            <p:cNvPr id="117" name="Line 14"/>
            <p:cNvSpPr>
              <a:spLocks noChangeShapeType="1"/>
            </p:cNvSpPr>
            <p:nvPr/>
          </p:nvSpPr>
          <p:spPr bwMode="auto">
            <a:xfrm rot="16200000">
              <a:off x="6793484" y="3561878"/>
              <a:ext cx="366712" cy="130175"/>
            </a:xfrm>
            <a:prstGeom prst="line">
              <a:avLst/>
            </a:prstGeom>
            <a:noFill/>
            <a:ln w="9525">
              <a:solidFill>
                <a:schemeClr val="tx1"/>
              </a:solidFill>
              <a:round/>
              <a:headEnd/>
              <a:tailEnd/>
            </a:ln>
            <a:effectLst/>
          </p:spPr>
          <p:txBody>
            <a:bodyPr/>
            <a:lstStyle/>
            <a:p>
              <a:endParaRPr lang="fr-FR" sz="2205"/>
            </a:p>
          </p:txBody>
        </p:sp>
        <p:grpSp>
          <p:nvGrpSpPr>
            <p:cNvPr id="118" name="Group 15"/>
            <p:cNvGrpSpPr>
              <a:grpSpLocks/>
            </p:cNvGrpSpPr>
            <p:nvPr/>
          </p:nvGrpSpPr>
          <p:grpSpPr bwMode="auto">
            <a:xfrm>
              <a:off x="6245002" y="2346647"/>
              <a:ext cx="381000" cy="407988"/>
              <a:chOff x="3665" y="2898"/>
              <a:chExt cx="369" cy="369"/>
            </a:xfrm>
          </p:grpSpPr>
          <p:sp>
            <p:nvSpPr>
              <p:cNvPr id="153" name="Oval 16"/>
              <p:cNvSpPr>
                <a:spLocks noChangeArrowheads="1"/>
              </p:cNvSpPr>
              <p:nvPr/>
            </p:nvSpPr>
            <p:spPr bwMode="auto">
              <a:xfrm>
                <a:off x="3665" y="2898"/>
                <a:ext cx="369" cy="369"/>
              </a:xfrm>
              <a:prstGeom prst="ellipse">
                <a:avLst/>
              </a:prstGeom>
              <a:noFill/>
              <a:ln w="12700">
                <a:solidFill>
                  <a:schemeClr val="tx1"/>
                </a:solidFill>
                <a:round/>
                <a:headEnd/>
                <a:tailEnd/>
              </a:ln>
              <a:effectLst/>
            </p:spPr>
            <p:txBody>
              <a:bodyPr wrap="none" anchor="ctr"/>
              <a:lstStyle/>
              <a:p>
                <a:endParaRPr lang="fr-FR" sz="2205"/>
              </a:p>
            </p:txBody>
          </p:sp>
          <p:sp>
            <p:nvSpPr>
              <p:cNvPr id="154" name="Text Box 17"/>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a:t>8</a:t>
                </a:r>
              </a:p>
            </p:txBody>
          </p:sp>
        </p:grpSp>
        <p:sp>
          <p:nvSpPr>
            <p:cNvPr id="119" name="Line 18"/>
            <p:cNvSpPr>
              <a:spLocks noChangeShapeType="1"/>
            </p:cNvSpPr>
            <p:nvPr/>
          </p:nvSpPr>
          <p:spPr bwMode="auto">
            <a:xfrm>
              <a:off x="6041802" y="3410272"/>
              <a:ext cx="149225" cy="354013"/>
            </a:xfrm>
            <a:prstGeom prst="line">
              <a:avLst/>
            </a:prstGeom>
            <a:noFill/>
            <a:ln w="9525">
              <a:solidFill>
                <a:schemeClr val="tx1"/>
              </a:solidFill>
              <a:round/>
              <a:headEnd/>
              <a:tailEnd/>
            </a:ln>
            <a:effectLst/>
          </p:spPr>
          <p:txBody>
            <a:bodyPr/>
            <a:lstStyle/>
            <a:p>
              <a:endParaRPr lang="fr-FR" sz="2205"/>
            </a:p>
          </p:txBody>
        </p:sp>
        <p:grpSp>
          <p:nvGrpSpPr>
            <p:cNvPr id="120" name="Group 19"/>
            <p:cNvGrpSpPr>
              <a:grpSpLocks/>
            </p:cNvGrpSpPr>
            <p:nvPr/>
          </p:nvGrpSpPr>
          <p:grpSpPr bwMode="auto">
            <a:xfrm>
              <a:off x="7742014" y="4419922"/>
              <a:ext cx="381000" cy="407988"/>
              <a:chOff x="3665" y="2898"/>
              <a:chExt cx="369" cy="369"/>
            </a:xfrm>
          </p:grpSpPr>
          <p:sp>
            <p:nvSpPr>
              <p:cNvPr id="151" name="Oval 20"/>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52" name="Text Box 21"/>
              <p:cNvSpPr txBox="1">
                <a:spLocks noChangeArrowheads="1"/>
              </p:cNvSpPr>
              <p:nvPr/>
            </p:nvSpPr>
            <p:spPr bwMode="auto">
              <a:xfrm>
                <a:off x="3725" y="2999"/>
                <a:ext cx="212" cy="218"/>
              </a:xfrm>
              <a:prstGeom prst="rect">
                <a:avLst/>
              </a:prstGeom>
              <a:noFill/>
              <a:ln w="9525">
                <a:noFill/>
                <a:miter lim="800000"/>
                <a:headEnd/>
                <a:tailEnd/>
              </a:ln>
              <a:effectLst/>
            </p:spPr>
            <p:txBody>
              <a:bodyPr wrap="none" lIns="0" tIns="0" rIns="0" bIns="0">
                <a:spAutoFit/>
              </a:bodyPr>
              <a:lstStyle/>
              <a:p>
                <a:pPr algn="ctr"/>
                <a:r>
                  <a:rPr lang="en-US" sz="2205"/>
                  <a:t>16</a:t>
                </a:r>
              </a:p>
            </p:txBody>
          </p:sp>
        </p:grpSp>
        <p:sp>
          <p:nvSpPr>
            <p:cNvPr id="121" name="Line 22"/>
            <p:cNvSpPr>
              <a:spLocks noChangeShapeType="1"/>
            </p:cNvSpPr>
            <p:nvPr/>
          </p:nvSpPr>
          <p:spPr bwMode="auto">
            <a:xfrm>
              <a:off x="7759477" y="4062735"/>
              <a:ext cx="147637" cy="354012"/>
            </a:xfrm>
            <a:prstGeom prst="line">
              <a:avLst/>
            </a:prstGeom>
            <a:noFill/>
            <a:ln w="9525">
              <a:solidFill>
                <a:schemeClr val="tx1"/>
              </a:solidFill>
              <a:round/>
              <a:headEnd/>
              <a:tailEnd/>
            </a:ln>
            <a:effectLst/>
          </p:spPr>
          <p:txBody>
            <a:bodyPr/>
            <a:lstStyle/>
            <a:p>
              <a:endParaRPr lang="fr-FR" sz="2205"/>
            </a:p>
          </p:txBody>
        </p:sp>
        <p:grpSp>
          <p:nvGrpSpPr>
            <p:cNvPr id="122" name="Group 23"/>
            <p:cNvGrpSpPr>
              <a:grpSpLocks/>
            </p:cNvGrpSpPr>
            <p:nvPr/>
          </p:nvGrpSpPr>
          <p:grpSpPr bwMode="auto">
            <a:xfrm>
              <a:off x="5521102" y="3776985"/>
              <a:ext cx="381000" cy="407987"/>
              <a:chOff x="3665" y="2898"/>
              <a:chExt cx="369" cy="369"/>
            </a:xfrm>
          </p:grpSpPr>
          <p:sp>
            <p:nvSpPr>
              <p:cNvPr id="149" name="Oval 2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50" name="Text Box 25"/>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a:t>2</a:t>
                </a:r>
              </a:p>
            </p:txBody>
          </p:sp>
        </p:grpSp>
        <p:sp>
          <p:nvSpPr>
            <p:cNvPr id="123" name="Line 26"/>
            <p:cNvSpPr>
              <a:spLocks noChangeShapeType="1"/>
            </p:cNvSpPr>
            <p:nvPr/>
          </p:nvSpPr>
          <p:spPr bwMode="auto">
            <a:xfrm flipH="1">
              <a:off x="5752877" y="3419797"/>
              <a:ext cx="149225" cy="354013"/>
            </a:xfrm>
            <a:prstGeom prst="line">
              <a:avLst/>
            </a:prstGeom>
            <a:noFill/>
            <a:ln w="9525">
              <a:solidFill>
                <a:schemeClr val="tx1"/>
              </a:solidFill>
              <a:round/>
              <a:headEnd/>
              <a:tailEnd/>
            </a:ln>
            <a:effectLst/>
          </p:spPr>
          <p:txBody>
            <a:bodyPr/>
            <a:lstStyle/>
            <a:p>
              <a:endParaRPr lang="fr-FR" sz="2205"/>
            </a:p>
          </p:txBody>
        </p:sp>
        <p:grpSp>
          <p:nvGrpSpPr>
            <p:cNvPr id="124" name="Group 27"/>
            <p:cNvGrpSpPr>
              <a:grpSpLocks/>
            </p:cNvGrpSpPr>
            <p:nvPr/>
          </p:nvGrpSpPr>
          <p:grpSpPr bwMode="auto">
            <a:xfrm>
              <a:off x="6022752" y="3767460"/>
              <a:ext cx="379412" cy="407987"/>
              <a:chOff x="3665" y="2898"/>
              <a:chExt cx="369" cy="369"/>
            </a:xfrm>
          </p:grpSpPr>
          <p:sp>
            <p:nvSpPr>
              <p:cNvPr id="147" name="Oval 2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48" name="Text Box 29"/>
              <p:cNvSpPr txBox="1">
                <a:spLocks noChangeArrowheads="1"/>
              </p:cNvSpPr>
              <p:nvPr/>
            </p:nvSpPr>
            <p:spPr bwMode="auto">
              <a:xfrm>
                <a:off x="3788" y="2999"/>
                <a:ext cx="107" cy="218"/>
              </a:xfrm>
              <a:prstGeom prst="rect">
                <a:avLst/>
              </a:prstGeom>
              <a:noFill/>
              <a:ln w="9525">
                <a:noFill/>
                <a:miter lim="800000"/>
                <a:headEnd/>
                <a:tailEnd/>
              </a:ln>
              <a:effectLst/>
            </p:spPr>
            <p:txBody>
              <a:bodyPr wrap="none" lIns="0" tIns="0" rIns="0" bIns="0">
                <a:spAutoFit/>
              </a:bodyPr>
              <a:lstStyle/>
              <a:p>
                <a:pPr algn="ctr"/>
                <a:r>
                  <a:rPr lang="en-US" sz="2205"/>
                  <a:t>6</a:t>
                </a:r>
              </a:p>
            </p:txBody>
          </p:sp>
        </p:grpSp>
        <p:sp>
          <p:nvSpPr>
            <p:cNvPr id="125" name="Line 30"/>
            <p:cNvSpPr>
              <a:spLocks noChangeShapeType="1"/>
            </p:cNvSpPr>
            <p:nvPr/>
          </p:nvSpPr>
          <p:spPr bwMode="auto">
            <a:xfrm flipH="1">
              <a:off x="6076727" y="2724472"/>
              <a:ext cx="274637" cy="328613"/>
            </a:xfrm>
            <a:prstGeom prst="line">
              <a:avLst/>
            </a:prstGeom>
            <a:noFill/>
            <a:ln w="9525">
              <a:solidFill>
                <a:schemeClr val="tx1"/>
              </a:solidFill>
              <a:round/>
              <a:headEnd/>
              <a:tailEnd/>
            </a:ln>
            <a:effectLst/>
          </p:spPr>
          <p:txBody>
            <a:bodyPr/>
            <a:lstStyle/>
            <a:p>
              <a:endParaRPr lang="fr-FR" sz="2205"/>
            </a:p>
          </p:txBody>
        </p:sp>
        <p:sp>
          <p:nvSpPr>
            <p:cNvPr id="126" name="Text Box 35"/>
            <p:cNvSpPr txBox="1">
              <a:spLocks noChangeArrowheads="1"/>
            </p:cNvSpPr>
            <p:nvPr/>
          </p:nvSpPr>
          <p:spPr bwMode="auto">
            <a:xfrm>
              <a:off x="6339774" y="3927239"/>
              <a:ext cx="220645" cy="192085"/>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127" name="Text Box 39"/>
            <p:cNvSpPr txBox="1">
              <a:spLocks noChangeArrowheads="1"/>
            </p:cNvSpPr>
            <p:nvPr/>
          </p:nvSpPr>
          <p:spPr bwMode="auto">
            <a:xfrm>
              <a:off x="7838852" y="3784922"/>
              <a:ext cx="220645" cy="192085"/>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128" name="Text Box 40"/>
            <p:cNvSpPr txBox="1">
              <a:spLocks noChangeArrowheads="1"/>
            </p:cNvSpPr>
            <p:nvPr/>
          </p:nvSpPr>
          <p:spPr bwMode="auto">
            <a:xfrm>
              <a:off x="5316314" y="3869060"/>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129" name="Text Box 42"/>
            <p:cNvSpPr txBox="1">
              <a:spLocks noChangeArrowheads="1"/>
            </p:cNvSpPr>
            <p:nvPr/>
          </p:nvSpPr>
          <p:spPr bwMode="auto">
            <a:xfrm>
              <a:off x="7311802" y="3107060"/>
              <a:ext cx="220645" cy="192085"/>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grpSp>
          <p:nvGrpSpPr>
            <p:cNvPr id="130" name="Group 43"/>
            <p:cNvGrpSpPr>
              <a:grpSpLocks/>
            </p:cNvGrpSpPr>
            <p:nvPr/>
          </p:nvGrpSpPr>
          <p:grpSpPr bwMode="auto">
            <a:xfrm>
              <a:off x="5232177" y="4511997"/>
              <a:ext cx="381000" cy="407988"/>
              <a:chOff x="3665" y="2898"/>
              <a:chExt cx="369" cy="369"/>
            </a:xfrm>
          </p:grpSpPr>
          <p:sp>
            <p:nvSpPr>
              <p:cNvPr id="145" name="Oval 4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46" name="Text Box 45"/>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a:t>1</a:t>
                </a:r>
              </a:p>
            </p:txBody>
          </p:sp>
        </p:grpSp>
        <p:sp>
          <p:nvSpPr>
            <p:cNvPr id="131" name="Line 46"/>
            <p:cNvSpPr>
              <a:spLocks noChangeShapeType="1"/>
            </p:cNvSpPr>
            <p:nvPr/>
          </p:nvSpPr>
          <p:spPr bwMode="auto">
            <a:xfrm flipH="1">
              <a:off x="5463952" y="4154810"/>
              <a:ext cx="149225" cy="354012"/>
            </a:xfrm>
            <a:prstGeom prst="line">
              <a:avLst/>
            </a:prstGeom>
            <a:noFill/>
            <a:ln w="9525">
              <a:solidFill>
                <a:schemeClr val="tx1"/>
              </a:solidFill>
              <a:round/>
              <a:headEnd/>
              <a:tailEnd/>
            </a:ln>
            <a:effectLst/>
          </p:spPr>
          <p:txBody>
            <a:bodyPr/>
            <a:lstStyle/>
            <a:p>
              <a:endParaRPr lang="fr-FR" sz="2205"/>
            </a:p>
          </p:txBody>
        </p:sp>
        <p:sp>
          <p:nvSpPr>
            <p:cNvPr id="132" name="Text Box 47"/>
            <p:cNvSpPr txBox="1">
              <a:spLocks noChangeArrowheads="1"/>
            </p:cNvSpPr>
            <p:nvPr/>
          </p:nvSpPr>
          <p:spPr bwMode="auto">
            <a:xfrm>
              <a:off x="5065489" y="4602485"/>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grpSp>
          <p:nvGrpSpPr>
            <p:cNvPr id="133" name="Group 48"/>
            <p:cNvGrpSpPr>
              <a:grpSpLocks/>
            </p:cNvGrpSpPr>
            <p:nvPr/>
          </p:nvGrpSpPr>
          <p:grpSpPr bwMode="auto">
            <a:xfrm>
              <a:off x="6686327" y="3800797"/>
              <a:ext cx="381000" cy="407988"/>
              <a:chOff x="3665" y="2898"/>
              <a:chExt cx="369" cy="369"/>
            </a:xfrm>
          </p:grpSpPr>
          <p:sp>
            <p:nvSpPr>
              <p:cNvPr id="143" name="Oval 49"/>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44" name="Text Box 50"/>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a:t>9</a:t>
                </a:r>
              </a:p>
            </p:txBody>
          </p:sp>
        </p:grpSp>
        <p:sp>
          <p:nvSpPr>
            <p:cNvPr id="134" name="Line 51"/>
            <p:cNvSpPr>
              <a:spLocks noChangeShapeType="1"/>
            </p:cNvSpPr>
            <p:nvPr/>
          </p:nvSpPr>
          <p:spPr bwMode="auto">
            <a:xfrm>
              <a:off x="6602189" y="2707010"/>
              <a:ext cx="403225" cy="430212"/>
            </a:xfrm>
            <a:prstGeom prst="line">
              <a:avLst/>
            </a:prstGeom>
            <a:noFill/>
            <a:ln w="9525">
              <a:solidFill>
                <a:schemeClr val="tx1"/>
              </a:solidFill>
              <a:round/>
              <a:headEnd/>
              <a:tailEnd/>
            </a:ln>
            <a:effectLst/>
          </p:spPr>
          <p:txBody>
            <a:bodyPr/>
            <a:lstStyle/>
            <a:p>
              <a:endParaRPr lang="fr-FR" sz="2205"/>
            </a:p>
          </p:txBody>
        </p:sp>
        <p:sp>
          <p:nvSpPr>
            <p:cNvPr id="135" name="Text Box 52"/>
            <p:cNvSpPr txBox="1">
              <a:spLocks noChangeArrowheads="1"/>
            </p:cNvSpPr>
            <p:nvPr/>
          </p:nvSpPr>
          <p:spPr bwMode="auto">
            <a:xfrm>
              <a:off x="6619652" y="4645347"/>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136" name="Oval 53"/>
            <p:cNvSpPr>
              <a:spLocks noChangeArrowheads="1"/>
            </p:cNvSpPr>
            <p:nvPr/>
          </p:nvSpPr>
          <p:spPr bwMode="auto">
            <a:xfrm>
              <a:off x="6281514" y="4534222"/>
              <a:ext cx="381000" cy="407988"/>
            </a:xfrm>
            <a:prstGeom prst="ellipse">
              <a:avLst/>
            </a:prstGeom>
            <a:noFill/>
            <a:ln w="9525">
              <a:solidFill>
                <a:schemeClr val="tx1"/>
              </a:solidFill>
              <a:round/>
              <a:headEnd/>
              <a:tailEnd/>
            </a:ln>
            <a:effectLst/>
          </p:spPr>
          <p:txBody>
            <a:bodyPr wrap="none" anchor="ctr"/>
            <a:lstStyle/>
            <a:p>
              <a:endParaRPr lang="fr-FR" sz="2205"/>
            </a:p>
          </p:txBody>
        </p:sp>
        <p:sp>
          <p:nvSpPr>
            <p:cNvPr id="137" name="Text Box 54"/>
            <p:cNvSpPr txBox="1">
              <a:spLocks noChangeArrowheads="1"/>
            </p:cNvSpPr>
            <p:nvPr/>
          </p:nvSpPr>
          <p:spPr bwMode="auto">
            <a:xfrm>
              <a:off x="6406986" y="4645347"/>
              <a:ext cx="109651" cy="241051"/>
            </a:xfrm>
            <a:prstGeom prst="rect">
              <a:avLst/>
            </a:prstGeom>
            <a:noFill/>
            <a:ln w="9525">
              <a:noFill/>
              <a:miter lim="800000"/>
              <a:headEnd/>
              <a:tailEnd/>
            </a:ln>
            <a:effectLst/>
          </p:spPr>
          <p:txBody>
            <a:bodyPr wrap="none" lIns="0" tIns="0" rIns="0" bIns="0">
              <a:spAutoFit/>
            </a:bodyPr>
            <a:lstStyle/>
            <a:p>
              <a:pPr algn="ctr"/>
              <a:r>
                <a:rPr lang="en-US" sz="2205" dirty="0"/>
                <a:t>7</a:t>
              </a:r>
            </a:p>
          </p:txBody>
        </p:sp>
        <p:sp>
          <p:nvSpPr>
            <p:cNvPr id="138" name="Line 55"/>
            <p:cNvSpPr>
              <a:spLocks noChangeShapeType="1"/>
            </p:cNvSpPr>
            <p:nvPr/>
          </p:nvSpPr>
          <p:spPr bwMode="auto">
            <a:xfrm>
              <a:off x="6298977" y="4177035"/>
              <a:ext cx="147637" cy="354012"/>
            </a:xfrm>
            <a:prstGeom prst="line">
              <a:avLst/>
            </a:prstGeom>
            <a:noFill/>
            <a:ln w="9525">
              <a:solidFill>
                <a:schemeClr val="tx1"/>
              </a:solidFill>
              <a:round/>
              <a:headEnd/>
              <a:tailEnd/>
            </a:ln>
            <a:effectLst/>
          </p:spPr>
          <p:txBody>
            <a:bodyPr/>
            <a:lstStyle/>
            <a:p>
              <a:endParaRPr lang="fr-FR" sz="2205"/>
            </a:p>
          </p:txBody>
        </p:sp>
        <p:sp>
          <p:nvSpPr>
            <p:cNvPr id="139" name="Text Box 56"/>
            <p:cNvSpPr txBox="1">
              <a:spLocks noChangeArrowheads="1"/>
            </p:cNvSpPr>
            <p:nvPr/>
          </p:nvSpPr>
          <p:spPr bwMode="auto">
            <a:xfrm>
              <a:off x="8112694" y="4603886"/>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140" name="Text Box 60"/>
            <p:cNvSpPr txBox="1">
              <a:spLocks noChangeArrowheads="1"/>
            </p:cNvSpPr>
            <p:nvPr/>
          </p:nvSpPr>
          <p:spPr bwMode="auto">
            <a:xfrm>
              <a:off x="6118159" y="3081430"/>
              <a:ext cx="215051" cy="192085"/>
            </a:xfrm>
            <a:prstGeom prst="rect">
              <a:avLst/>
            </a:prstGeom>
            <a:noFill/>
            <a:ln w="9525">
              <a:noFill/>
              <a:miter lim="800000"/>
              <a:headEnd/>
              <a:tailEnd/>
            </a:ln>
            <a:effectLst/>
          </p:spPr>
          <p:txBody>
            <a:bodyPr wrap="none">
              <a:spAutoFit/>
            </a:bodyPr>
            <a:lstStyle/>
            <a:p>
              <a:r>
                <a:rPr lang="fr-CA" sz="1157" dirty="0">
                  <a:solidFill>
                    <a:srgbClr val="FF0000"/>
                  </a:solidFill>
                </a:rPr>
                <a:t> 0</a:t>
              </a:r>
              <a:endParaRPr lang="fr-FR" sz="1157" dirty="0">
                <a:solidFill>
                  <a:srgbClr val="FF0000"/>
                </a:solidFill>
              </a:endParaRPr>
            </a:p>
          </p:txBody>
        </p:sp>
        <p:sp>
          <p:nvSpPr>
            <p:cNvPr id="141" name="Text Box 62"/>
            <p:cNvSpPr txBox="1">
              <a:spLocks noChangeArrowheads="1"/>
            </p:cNvSpPr>
            <p:nvPr/>
          </p:nvSpPr>
          <p:spPr bwMode="auto">
            <a:xfrm>
              <a:off x="7033989" y="3884935"/>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142" name="Text Box 68"/>
            <p:cNvSpPr txBox="1">
              <a:spLocks noChangeArrowheads="1"/>
            </p:cNvSpPr>
            <p:nvPr/>
          </p:nvSpPr>
          <p:spPr bwMode="auto">
            <a:xfrm>
              <a:off x="6576789" y="2360935"/>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grpSp>
      <p:grpSp>
        <p:nvGrpSpPr>
          <p:cNvPr id="159" name="Groupe 66"/>
          <p:cNvGrpSpPr/>
          <p:nvPr/>
        </p:nvGrpSpPr>
        <p:grpSpPr>
          <a:xfrm>
            <a:off x="5123482" y="2677377"/>
            <a:ext cx="4632070" cy="3653734"/>
            <a:chOff x="5065489" y="2346647"/>
            <a:chExt cx="3233165" cy="2595563"/>
          </a:xfrm>
        </p:grpSpPr>
        <p:sp>
          <p:nvSpPr>
            <p:cNvPr id="160" name="Oval 5"/>
            <p:cNvSpPr>
              <a:spLocks noChangeArrowheads="1"/>
            </p:cNvSpPr>
            <p:nvPr/>
          </p:nvSpPr>
          <p:spPr bwMode="auto">
            <a:xfrm>
              <a:off x="6948264" y="3068960"/>
              <a:ext cx="381000" cy="407987"/>
            </a:xfrm>
            <a:prstGeom prst="ellipse">
              <a:avLst/>
            </a:prstGeom>
            <a:noFill/>
            <a:ln w="12700">
              <a:solidFill>
                <a:schemeClr val="tx1"/>
              </a:solidFill>
              <a:round/>
              <a:headEnd/>
              <a:tailEnd/>
            </a:ln>
            <a:effectLst/>
          </p:spPr>
          <p:txBody>
            <a:bodyPr wrap="none" anchor="ctr"/>
            <a:lstStyle/>
            <a:p>
              <a:endParaRPr lang="fr-FR" sz="2205"/>
            </a:p>
          </p:txBody>
        </p:sp>
        <p:sp>
          <p:nvSpPr>
            <p:cNvPr id="161" name="Text Box 6"/>
            <p:cNvSpPr txBox="1">
              <a:spLocks noChangeArrowheads="1"/>
            </p:cNvSpPr>
            <p:nvPr/>
          </p:nvSpPr>
          <p:spPr bwMode="auto">
            <a:xfrm>
              <a:off x="7047262" y="3180085"/>
              <a:ext cx="219303" cy="241051"/>
            </a:xfrm>
            <a:prstGeom prst="rect">
              <a:avLst/>
            </a:prstGeom>
            <a:noFill/>
            <a:ln w="9525">
              <a:noFill/>
              <a:miter lim="800000"/>
              <a:headEnd/>
              <a:tailEnd/>
            </a:ln>
            <a:effectLst/>
          </p:spPr>
          <p:txBody>
            <a:bodyPr wrap="none" lIns="0" tIns="0" rIns="0" bIns="0">
              <a:spAutoFit/>
            </a:bodyPr>
            <a:lstStyle/>
            <a:p>
              <a:pPr algn="ctr"/>
              <a:r>
                <a:rPr lang="fr-CA" sz="2205" dirty="0"/>
                <a:t>12</a:t>
              </a:r>
              <a:endParaRPr lang="en-US" sz="2205" dirty="0"/>
            </a:p>
          </p:txBody>
        </p:sp>
        <p:grpSp>
          <p:nvGrpSpPr>
            <p:cNvPr id="162" name="Group 7"/>
            <p:cNvGrpSpPr>
              <a:grpSpLocks/>
            </p:cNvGrpSpPr>
            <p:nvPr/>
          </p:nvGrpSpPr>
          <p:grpSpPr bwMode="auto">
            <a:xfrm>
              <a:off x="7484839" y="3667447"/>
              <a:ext cx="381000" cy="407988"/>
              <a:chOff x="3665" y="2898"/>
              <a:chExt cx="369" cy="369"/>
            </a:xfrm>
          </p:grpSpPr>
          <p:sp>
            <p:nvSpPr>
              <p:cNvPr id="200" name="Oval 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01" name="Text Box 9"/>
              <p:cNvSpPr txBox="1">
                <a:spLocks noChangeArrowheads="1"/>
              </p:cNvSpPr>
              <p:nvPr/>
            </p:nvSpPr>
            <p:spPr bwMode="auto">
              <a:xfrm>
                <a:off x="3727" y="2999"/>
                <a:ext cx="212" cy="218"/>
              </a:xfrm>
              <a:prstGeom prst="rect">
                <a:avLst/>
              </a:prstGeom>
              <a:noFill/>
              <a:ln w="9525">
                <a:noFill/>
                <a:miter lim="800000"/>
                <a:headEnd/>
                <a:tailEnd/>
              </a:ln>
              <a:effectLst/>
            </p:spPr>
            <p:txBody>
              <a:bodyPr wrap="none" lIns="0" tIns="0" rIns="0" bIns="0">
                <a:spAutoFit/>
              </a:bodyPr>
              <a:lstStyle/>
              <a:p>
                <a:pPr algn="ctr"/>
                <a:r>
                  <a:rPr lang="en-US" sz="2205"/>
                  <a:t>14</a:t>
                </a:r>
              </a:p>
            </p:txBody>
          </p:sp>
        </p:grpSp>
        <p:sp>
          <p:nvSpPr>
            <p:cNvPr id="163" name="Line 10"/>
            <p:cNvSpPr>
              <a:spLocks noChangeShapeType="1"/>
            </p:cNvSpPr>
            <p:nvPr/>
          </p:nvSpPr>
          <p:spPr bwMode="auto">
            <a:xfrm>
              <a:off x="7272114" y="3410272"/>
              <a:ext cx="247650" cy="323850"/>
            </a:xfrm>
            <a:prstGeom prst="line">
              <a:avLst/>
            </a:prstGeom>
            <a:noFill/>
            <a:ln w="9525">
              <a:solidFill>
                <a:schemeClr val="tx1"/>
              </a:solidFill>
              <a:round/>
              <a:headEnd/>
              <a:tailEnd/>
            </a:ln>
            <a:effectLst/>
          </p:spPr>
          <p:txBody>
            <a:bodyPr/>
            <a:lstStyle/>
            <a:p>
              <a:endParaRPr lang="fr-FR" sz="2205"/>
            </a:p>
          </p:txBody>
        </p:sp>
        <p:grpSp>
          <p:nvGrpSpPr>
            <p:cNvPr id="164" name="Group 11"/>
            <p:cNvGrpSpPr>
              <a:grpSpLocks/>
            </p:cNvGrpSpPr>
            <p:nvPr/>
          </p:nvGrpSpPr>
          <p:grpSpPr bwMode="auto">
            <a:xfrm>
              <a:off x="5784627" y="3016572"/>
              <a:ext cx="381000" cy="407988"/>
              <a:chOff x="3665" y="2898"/>
              <a:chExt cx="369" cy="369"/>
            </a:xfrm>
          </p:grpSpPr>
          <p:sp>
            <p:nvSpPr>
              <p:cNvPr id="198" name="Oval 1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99" name="Text Box 13"/>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dirty="0"/>
                  <a:t>4</a:t>
                </a:r>
              </a:p>
            </p:txBody>
          </p:sp>
        </p:grpSp>
        <p:grpSp>
          <p:nvGrpSpPr>
            <p:cNvPr id="165" name="Group 15"/>
            <p:cNvGrpSpPr>
              <a:grpSpLocks/>
            </p:cNvGrpSpPr>
            <p:nvPr/>
          </p:nvGrpSpPr>
          <p:grpSpPr bwMode="auto">
            <a:xfrm>
              <a:off x="6245002" y="2346647"/>
              <a:ext cx="381000" cy="407988"/>
              <a:chOff x="3665" y="2898"/>
              <a:chExt cx="369" cy="369"/>
            </a:xfrm>
          </p:grpSpPr>
          <p:sp>
            <p:nvSpPr>
              <p:cNvPr id="196" name="Oval 16"/>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97" name="Text Box 17"/>
              <p:cNvSpPr txBox="1">
                <a:spLocks noChangeArrowheads="1"/>
              </p:cNvSpPr>
              <p:nvPr/>
            </p:nvSpPr>
            <p:spPr bwMode="auto">
              <a:xfrm>
                <a:off x="3805" y="2999"/>
                <a:ext cx="106" cy="218"/>
              </a:xfrm>
              <a:prstGeom prst="rect">
                <a:avLst/>
              </a:prstGeom>
              <a:noFill/>
              <a:ln w="9525">
                <a:noFill/>
                <a:miter lim="800000"/>
                <a:headEnd/>
                <a:tailEnd/>
              </a:ln>
              <a:effectLst/>
            </p:spPr>
            <p:txBody>
              <a:bodyPr wrap="none" lIns="0" tIns="0" rIns="0" bIns="0">
                <a:spAutoFit/>
              </a:bodyPr>
              <a:lstStyle/>
              <a:p>
                <a:pPr algn="ctr"/>
                <a:r>
                  <a:rPr lang="en-US" sz="2205" dirty="0"/>
                  <a:t>9</a:t>
                </a:r>
              </a:p>
            </p:txBody>
          </p:sp>
        </p:grpSp>
        <p:sp>
          <p:nvSpPr>
            <p:cNvPr id="166" name="Line 18"/>
            <p:cNvSpPr>
              <a:spLocks noChangeShapeType="1"/>
            </p:cNvSpPr>
            <p:nvPr/>
          </p:nvSpPr>
          <p:spPr bwMode="auto">
            <a:xfrm>
              <a:off x="6041802" y="3410272"/>
              <a:ext cx="149225" cy="354013"/>
            </a:xfrm>
            <a:prstGeom prst="line">
              <a:avLst/>
            </a:prstGeom>
            <a:noFill/>
            <a:ln w="9525">
              <a:solidFill>
                <a:schemeClr val="tx1"/>
              </a:solidFill>
              <a:round/>
              <a:headEnd/>
              <a:tailEnd/>
            </a:ln>
            <a:effectLst/>
          </p:spPr>
          <p:txBody>
            <a:bodyPr/>
            <a:lstStyle/>
            <a:p>
              <a:endParaRPr lang="fr-FR" sz="2205"/>
            </a:p>
          </p:txBody>
        </p:sp>
        <p:grpSp>
          <p:nvGrpSpPr>
            <p:cNvPr id="167" name="Group 19"/>
            <p:cNvGrpSpPr>
              <a:grpSpLocks/>
            </p:cNvGrpSpPr>
            <p:nvPr/>
          </p:nvGrpSpPr>
          <p:grpSpPr bwMode="auto">
            <a:xfrm>
              <a:off x="7742014" y="4419922"/>
              <a:ext cx="381000" cy="407988"/>
              <a:chOff x="3665" y="2898"/>
              <a:chExt cx="369" cy="369"/>
            </a:xfrm>
          </p:grpSpPr>
          <p:sp>
            <p:nvSpPr>
              <p:cNvPr id="194" name="Oval 20"/>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95" name="Text Box 21"/>
              <p:cNvSpPr txBox="1">
                <a:spLocks noChangeArrowheads="1"/>
              </p:cNvSpPr>
              <p:nvPr/>
            </p:nvSpPr>
            <p:spPr bwMode="auto">
              <a:xfrm>
                <a:off x="3725" y="2999"/>
                <a:ext cx="212" cy="218"/>
              </a:xfrm>
              <a:prstGeom prst="rect">
                <a:avLst/>
              </a:prstGeom>
              <a:noFill/>
              <a:ln w="9525">
                <a:noFill/>
                <a:miter lim="800000"/>
                <a:headEnd/>
                <a:tailEnd/>
              </a:ln>
              <a:effectLst/>
            </p:spPr>
            <p:txBody>
              <a:bodyPr wrap="none" lIns="0" tIns="0" rIns="0" bIns="0">
                <a:spAutoFit/>
              </a:bodyPr>
              <a:lstStyle/>
              <a:p>
                <a:pPr algn="ctr"/>
                <a:r>
                  <a:rPr lang="en-US" sz="2205"/>
                  <a:t>16</a:t>
                </a:r>
              </a:p>
            </p:txBody>
          </p:sp>
        </p:grpSp>
        <p:sp>
          <p:nvSpPr>
            <p:cNvPr id="168" name="Line 22"/>
            <p:cNvSpPr>
              <a:spLocks noChangeShapeType="1"/>
            </p:cNvSpPr>
            <p:nvPr/>
          </p:nvSpPr>
          <p:spPr bwMode="auto">
            <a:xfrm>
              <a:off x="7759477" y="4062735"/>
              <a:ext cx="147637" cy="354012"/>
            </a:xfrm>
            <a:prstGeom prst="line">
              <a:avLst/>
            </a:prstGeom>
            <a:noFill/>
            <a:ln w="9525">
              <a:solidFill>
                <a:schemeClr val="tx1"/>
              </a:solidFill>
              <a:round/>
              <a:headEnd/>
              <a:tailEnd/>
            </a:ln>
            <a:effectLst/>
          </p:spPr>
          <p:txBody>
            <a:bodyPr/>
            <a:lstStyle/>
            <a:p>
              <a:endParaRPr lang="fr-FR" sz="2205"/>
            </a:p>
          </p:txBody>
        </p:sp>
        <p:grpSp>
          <p:nvGrpSpPr>
            <p:cNvPr id="169" name="Group 23"/>
            <p:cNvGrpSpPr>
              <a:grpSpLocks/>
            </p:cNvGrpSpPr>
            <p:nvPr/>
          </p:nvGrpSpPr>
          <p:grpSpPr bwMode="auto">
            <a:xfrm>
              <a:off x="5521102" y="3776985"/>
              <a:ext cx="381000" cy="407987"/>
              <a:chOff x="3665" y="2898"/>
              <a:chExt cx="369" cy="369"/>
            </a:xfrm>
          </p:grpSpPr>
          <p:sp>
            <p:nvSpPr>
              <p:cNvPr id="192" name="Oval 2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93" name="Text Box 25"/>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a:t>2</a:t>
                </a:r>
              </a:p>
            </p:txBody>
          </p:sp>
        </p:grpSp>
        <p:sp>
          <p:nvSpPr>
            <p:cNvPr id="170" name="Line 26"/>
            <p:cNvSpPr>
              <a:spLocks noChangeShapeType="1"/>
            </p:cNvSpPr>
            <p:nvPr/>
          </p:nvSpPr>
          <p:spPr bwMode="auto">
            <a:xfrm flipH="1">
              <a:off x="5752877" y="3419797"/>
              <a:ext cx="149225" cy="354013"/>
            </a:xfrm>
            <a:prstGeom prst="line">
              <a:avLst/>
            </a:prstGeom>
            <a:noFill/>
            <a:ln w="9525">
              <a:solidFill>
                <a:schemeClr val="tx1"/>
              </a:solidFill>
              <a:round/>
              <a:headEnd/>
              <a:tailEnd/>
            </a:ln>
            <a:effectLst/>
          </p:spPr>
          <p:txBody>
            <a:bodyPr/>
            <a:lstStyle/>
            <a:p>
              <a:endParaRPr lang="fr-FR" sz="2205"/>
            </a:p>
          </p:txBody>
        </p:sp>
        <p:grpSp>
          <p:nvGrpSpPr>
            <p:cNvPr id="171" name="Group 27"/>
            <p:cNvGrpSpPr>
              <a:grpSpLocks/>
            </p:cNvGrpSpPr>
            <p:nvPr/>
          </p:nvGrpSpPr>
          <p:grpSpPr bwMode="auto">
            <a:xfrm>
              <a:off x="6022752" y="3767460"/>
              <a:ext cx="379412" cy="407987"/>
              <a:chOff x="3665" y="2898"/>
              <a:chExt cx="369" cy="369"/>
            </a:xfrm>
          </p:grpSpPr>
          <p:sp>
            <p:nvSpPr>
              <p:cNvPr id="190" name="Oval 2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91" name="Text Box 29"/>
              <p:cNvSpPr txBox="1">
                <a:spLocks noChangeArrowheads="1"/>
              </p:cNvSpPr>
              <p:nvPr/>
            </p:nvSpPr>
            <p:spPr bwMode="auto">
              <a:xfrm>
                <a:off x="3788" y="2999"/>
                <a:ext cx="107" cy="218"/>
              </a:xfrm>
              <a:prstGeom prst="rect">
                <a:avLst/>
              </a:prstGeom>
              <a:noFill/>
              <a:ln w="9525">
                <a:noFill/>
                <a:miter lim="800000"/>
                <a:headEnd/>
                <a:tailEnd/>
              </a:ln>
              <a:effectLst/>
            </p:spPr>
            <p:txBody>
              <a:bodyPr wrap="none" lIns="0" tIns="0" rIns="0" bIns="0">
                <a:spAutoFit/>
              </a:bodyPr>
              <a:lstStyle/>
              <a:p>
                <a:pPr algn="ctr"/>
                <a:r>
                  <a:rPr lang="en-US" sz="2205"/>
                  <a:t>6</a:t>
                </a:r>
              </a:p>
            </p:txBody>
          </p:sp>
        </p:grpSp>
        <p:sp>
          <p:nvSpPr>
            <p:cNvPr id="172" name="Line 30"/>
            <p:cNvSpPr>
              <a:spLocks noChangeShapeType="1"/>
            </p:cNvSpPr>
            <p:nvPr/>
          </p:nvSpPr>
          <p:spPr bwMode="auto">
            <a:xfrm flipH="1">
              <a:off x="6076727" y="2724472"/>
              <a:ext cx="274637" cy="328613"/>
            </a:xfrm>
            <a:prstGeom prst="line">
              <a:avLst/>
            </a:prstGeom>
            <a:noFill/>
            <a:ln w="9525">
              <a:solidFill>
                <a:schemeClr val="tx1"/>
              </a:solidFill>
              <a:round/>
              <a:headEnd/>
              <a:tailEnd/>
            </a:ln>
            <a:effectLst/>
          </p:spPr>
          <p:txBody>
            <a:bodyPr/>
            <a:lstStyle/>
            <a:p>
              <a:endParaRPr lang="fr-FR" sz="2205"/>
            </a:p>
          </p:txBody>
        </p:sp>
        <p:sp>
          <p:nvSpPr>
            <p:cNvPr id="173" name="Text Box 35"/>
            <p:cNvSpPr txBox="1">
              <a:spLocks noChangeArrowheads="1"/>
            </p:cNvSpPr>
            <p:nvPr/>
          </p:nvSpPr>
          <p:spPr bwMode="auto">
            <a:xfrm>
              <a:off x="6339774" y="3927239"/>
              <a:ext cx="220645" cy="192085"/>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174" name="Text Box 39"/>
            <p:cNvSpPr txBox="1">
              <a:spLocks noChangeArrowheads="1"/>
            </p:cNvSpPr>
            <p:nvPr/>
          </p:nvSpPr>
          <p:spPr bwMode="auto">
            <a:xfrm>
              <a:off x="7838852" y="3784922"/>
              <a:ext cx="220645" cy="192085"/>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175" name="Text Box 40"/>
            <p:cNvSpPr txBox="1">
              <a:spLocks noChangeArrowheads="1"/>
            </p:cNvSpPr>
            <p:nvPr/>
          </p:nvSpPr>
          <p:spPr bwMode="auto">
            <a:xfrm>
              <a:off x="5316314" y="3869060"/>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176" name="Text Box 42"/>
            <p:cNvSpPr txBox="1">
              <a:spLocks noChangeArrowheads="1"/>
            </p:cNvSpPr>
            <p:nvPr/>
          </p:nvSpPr>
          <p:spPr bwMode="auto">
            <a:xfrm>
              <a:off x="7311802" y="3107060"/>
              <a:ext cx="220645" cy="192085"/>
            </a:xfrm>
            <a:prstGeom prst="rect">
              <a:avLst/>
            </a:prstGeom>
            <a:noFill/>
            <a:ln w="9525">
              <a:noFill/>
              <a:miter lim="800000"/>
              <a:headEnd/>
              <a:tailEnd/>
            </a:ln>
            <a:effectLst/>
          </p:spPr>
          <p:txBody>
            <a:bodyPr wrap="none">
              <a:spAutoFit/>
            </a:bodyPr>
            <a:lstStyle/>
            <a:p>
              <a:r>
                <a:rPr lang="fr-CA" sz="1157" dirty="0">
                  <a:solidFill>
                    <a:srgbClr val="FF0000"/>
                  </a:solidFill>
                </a:rPr>
                <a:t>-2</a:t>
              </a:r>
              <a:endParaRPr lang="fr-FR" sz="1157" dirty="0">
                <a:solidFill>
                  <a:srgbClr val="FF0000"/>
                </a:solidFill>
              </a:endParaRPr>
            </a:p>
          </p:txBody>
        </p:sp>
        <p:grpSp>
          <p:nvGrpSpPr>
            <p:cNvPr id="177" name="Group 43"/>
            <p:cNvGrpSpPr>
              <a:grpSpLocks/>
            </p:cNvGrpSpPr>
            <p:nvPr/>
          </p:nvGrpSpPr>
          <p:grpSpPr bwMode="auto">
            <a:xfrm>
              <a:off x="5232177" y="4511997"/>
              <a:ext cx="381000" cy="407988"/>
              <a:chOff x="3665" y="2898"/>
              <a:chExt cx="369" cy="369"/>
            </a:xfrm>
          </p:grpSpPr>
          <p:sp>
            <p:nvSpPr>
              <p:cNvPr id="188" name="Oval 4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89" name="Text Box 45"/>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a:t>1</a:t>
                </a:r>
              </a:p>
            </p:txBody>
          </p:sp>
        </p:grpSp>
        <p:sp>
          <p:nvSpPr>
            <p:cNvPr id="178" name="Line 46"/>
            <p:cNvSpPr>
              <a:spLocks noChangeShapeType="1"/>
            </p:cNvSpPr>
            <p:nvPr/>
          </p:nvSpPr>
          <p:spPr bwMode="auto">
            <a:xfrm flipH="1">
              <a:off x="5463952" y="4154810"/>
              <a:ext cx="149225" cy="354012"/>
            </a:xfrm>
            <a:prstGeom prst="line">
              <a:avLst/>
            </a:prstGeom>
            <a:noFill/>
            <a:ln w="9525">
              <a:solidFill>
                <a:schemeClr val="tx1"/>
              </a:solidFill>
              <a:round/>
              <a:headEnd/>
              <a:tailEnd/>
            </a:ln>
            <a:effectLst/>
          </p:spPr>
          <p:txBody>
            <a:bodyPr/>
            <a:lstStyle/>
            <a:p>
              <a:endParaRPr lang="fr-FR" sz="2205"/>
            </a:p>
          </p:txBody>
        </p:sp>
        <p:sp>
          <p:nvSpPr>
            <p:cNvPr id="179" name="Text Box 47"/>
            <p:cNvSpPr txBox="1">
              <a:spLocks noChangeArrowheads="1"/>
            </p:cNvSpPr>
            <p:nvPr/>
          </p:nvSpPr>
          <p:spPr bwMode="auto">
            <a:xfrm>
              <a:off x="5065489" y="4602485"/>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180" name="Line 51"/>
            <p:cNvSpPr>
              <a:spLocks noChangeShapeType="1"/>
            </p:cNvSpPr>
            <p:nvPr/>
          </p:nvSpPr>
          <p:spPr bwMode="auto">
            <a:xfrm>
              <a:off x="6602189" y="2707010"/>
              <a:ext cx="403225" cy="430212"/>
            </a:xfrm>
            <a:prstGeom prst="line">
              <a:avLst/>
            </a:prstGeom>
            <a:noFill/>
            <a:ln w="9525">
              <a:solidFill>
                <a:schemeClr val="tx1"/>
              </a:solidFill>
              <a:round/>
              <a:headEnd/>
              <a:tailEnd/>
            </a:ln>
            <a:effectLst/>
          </p:spPr>
          <p:txBody>
            <a:bodyPr/>
            <a:lstStyle/>
            <a:p>
              <a:endParaRPr lang="fr-FR" sz="2205"/>
            </a:p>
          </p:txBody>
        </p:sp>
        <p:sp>
          <p:nvSpPr>
            <p:cNvPr id="181" name="Text Box 52"/>
            <p:cNvSpPr txBox="1">
              <a:spLocks noChangeArrowheads="1"/>
            </p:cNvSpPr>
            <p:nvPr/>
          </p:nvSpPr>
          <p:spPr bwMode="auto">
            <a:xfrm>
              <a:off x="6619652" y="4645347"/>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182" name="Oval 53"/>
            <p:cNvSpPr>
              <a:spLocks noChangeArrowheads="1"/>
            </p:cNvSpPr>
            <p:nvPr/>
          </p:nvSpPr>
          <p:spPr bwMode="auto">
            <a:xfrm>
              <a:off x="6281514" y="4534222"/>
              <a:ext cx="381000" cy="407988"/>
            </a:xfrm>
            <a:prstGeom prst="ellipse">
              <a:avLst/>
            </a:prstGeom>
            <a:noFill/>
            <a:ln w="12700">
              <a:solidFill>
                <a:schemeClr val="tx1"/>
              </a:solidFill>
              <a:round/>
              <a:headEnd/>
              <a:tailEnd/>
            </a:ln>
            <a:effectLst/>
          </p:spPr>
          <p:txBody>
            <a:bodyPr wrap="none" anchor="ctr"/>
            <a:lstStyle/>
            <a:p>
              <a:endParaRPr lang="fr-FR" sz="2205"/>
            </a:p>
          </p:txBody>
        </p:sp>
        <p:sp>
          <p:nvSpPr>
            <p:cNvPr id="183" name="Text Box 54"/>
            <p:cNvSpPr txBox="1">
              <a:spLocks noChangeArrowheads="1"/>
            </p:cNvSpPr>
            <p:nvPr/>
          </p:nvSpPr>
          <p:spPr bwMode="auto">
            <a:xfrm>
              <a:off x="6406986" y="4645347"/>
              <a:ext cx="109651" cy="241051"/>
            </a:xfrm>
            <a:prstGeom prst="rect">
              <a:avLst/>
            </a:prstGeom>
            <a:noFill/>
            <a:ln w="9525">
              <a:noFill/>
              <a:miter lim="800000"/>
              <a:headEnd/>
              <a:tailEnd/>
            </a:ln>
            <a:effectLst/>
          </p:spPr>
          <p:txBody>
            <a:bodyPr wrap="none" lIns="0" tIns="0" rIns="0" bIns="0">
              <a:spAutoFit/>
            </a:bodyPr>
            <a:lstStyle/>
            <a:p>
              <a:pPr algn="ctr"/>
              <a:r>
                <a:rPr lang="en-US" sz="2205" dirty="0"/>
                <a:t>7</a:t>
              </a:r>
            </a:p>
          </p:txBody>
        </p:sp>
        <p:sp>
          <p:nvSpPr>
            <p:cNvPr id="184" name="Line 55"/>
            <p:cNvSpPr>
              <a:spLocks noChangeShapeType="1"/>
            </p:cNvSpPr>
            <p:nvPr/>
          </p:nvSpPr>
          <p:spPr bwMode="auto">
            <a:xfrm>
              <a:off x="6298977" y="4177035"/>
              <a:ext cx="147637" cy="354012"/>
            </a:xfrm>
            <a:prstGeom prst="line">
              <a:avLst/>
            </a:prstGeom>
            <a:noFill/>
            <a:ln w="9525">
              <a:solidFill>
                <a:schemeClr val="tx1"/>
              </a:solidFill>
              <a:round/>
              <a:headEnd/>
              <a:tailEnd/>
            </a:ln>
            <a:effectLst/>
          </p:spPr>
          <p:txBody>
            <a:bodyPr/>
            <a:lstStyle/>
            <a:p>
              <a:endParaRPr lang="fr-FR" sz="2205"/>
            </a:p>
          </p:txBody>
        </p:sp>
        <p:sp>
          <p:nvSpPr>
            <p:cNvPr id="185" name="Text Box 56"/>
            <p:cNvSpPr txBox="1">
              <a:spLocks noChangeArrowheads="1"/>
            </p:cNvSpPr>
            <p:nvPr/>
          </p:nvSpPr>
          <p:spPr bwMode="auto">
            <a:xfrm>
              <a:off x="8112694" y="4603886"/>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186" name="Text Box 60"/>
            <p:cNvSpPr txBox="1">
              <a:spLocks noChangeArrowheads="1"/>
            </p:cNvSpPr>
            <p:nvPr/>
          </p:nvSpPr>
          <p:spPr bwMode="auto">
            <a:xfrm>
              <a:off x="6118159" y="3081430"/>
              <a:ext cx="215051" cy="192085"/>
            </a:xfrm>
            <a:prstGeom prst="rect">
              <a:avLst/>
            </a:prstGeom>
            <a:noFill/>
            <a:ln w="9525">
              <a:noFill/>
              <a:miter lim="800000"/>
              <a:headEnd/>
              <a:tailEnd/>
            </a:ln>
            <a:effectLst/>
          </p:spPr>
          <p:txBody>
            <a:bodyPr wrap="none">
              <a:spAutoFit/>
            </a:bodyPr>
            <a:lstStyle/>
            <a:p>
              <a:r>
                <a:rPr lang="fr-CA" sz="1157" dirty="0">
                  <a:solidFill>
                    <a:srgbClr val="FF0000"/>
                  </a:solidFill>
                </a:rPr>
                <a:t> 0</a:t>
              </a:r>
              <a:endParaRPr lang="fr-FR" sz="1157" dirty="0">
                <a:solidFill>
                  <a:srgbClr val="FF0000"/>
                </a:solidFill>
              </a:endParaRPr>
            </a:p>
          </p:txBody>
        </p:sp>
        <p:sp>
          <p:nvSpPr>
            <p:cNvPr id="187" name="Text Box 68"/>
            <p:cNvSpPr txBox="1">
              <a:spLocks noChangeArrowheads="1"/>
            </p:cNvSpPr>
            <p:nvPr/>
          </p:nvSpPr>
          <p:spPr bwMode="auto">
            <a:xfrm>
              <a:off x="6576789" y="2360935"/>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grpSp>
      <p:sp>
        <p:nvSpPr>
          <p:cNvPr id="202" name="Rectangle 201"/>
          <p:cNvSpPr/>
          <p:nvPr/>
        </p:nvSpPr>
        <p:spPr>
          <a:xfrm>
            <a:off x="7580327" y="3543596"/>
            <a:ext cx="1111257" cy="87313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p>
        </p:txBody>
      </p:sp>
      <p:grpSp>
        <p:nvGrpSpPr>
          <p:cNvPr id="99" name="Groupe 98"/>
          <p:cNvGrpSpPr/>
          <p:nvPr/>
        </p:nvGrpSpPr>
        <p:grpSpPr>
          <a:xfrm>
            <a:off x="3929055" y="2430455"/>
            <a:ext cx="1977476" cy="955647"/>
            <a:chOff x="3563888" y="2204864"/>
            <a:chExt cx="1793930" cy="866946"/>
          </a:xfrm>
        </p:grpSpPr>
        <p:sp>
          <p:nvSpPr>
            <p:cNvPr id="100" name="Right Arrow 110"/>
            <p:cNvSpPr/>
            <p:nvPr/>
          </p:nvSpPr>
          <p:spPr>
            <a:xfrm>
              <a:off x="3593592" y="2786058"/>
              <a:ext cx="1764226"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p>
          </p:txBody>
        </p:sp>
        <p:sp>
          <p:nvSpPr>
            <p:cNvPr id="101" name="ZoneTexte 100"/>
            <p:cNvSpPr txBox="1"/>
            <p:nvPr/>
          </p:nvSpPr>
          <p:spPr>
            <a:xfrm>
              <a:off x="3563888" y="2204864"/>
              <a:ext cx="1789866" cy="637761"/>
            </a:xfrm>
            <a:prstGeom prst="rect">
              <a:avLst/>
            </a:prstGeom>
            <a:noFill/>
          </p:spPr>
          <p:txBody>
            <a:bodyPr wrap="square" rtlCol="0">
              <a:spAutoFit/>
            </a:bodyPr>
            <a:lstStyle/>
            <a:p>
              <a:pPr algn="ctr"/>
              <a:r>
                <a:rPr lang="fr-FR" sz="1984" dirty="0"/>
                <a:t>Remplacer par le successeur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checkerboard(across)">
                                      <p:cBhvr>
                                        <p:cTn id="7" dur="500"/>
                                        <p:tgtEl>
                                          <p:spTgt spid="159"/>
                                        </p:tgtEl>
                                      </p:cBhvr>
                                    </p:animEffect>
                                  </p:childTnLst>
                                </p:cTn>
                              </p:par>
                              <p:par>
                                <p:cTn id="8" presetID="1" presetClass="entr" presetSubtype="0" fill="hold" nodeType="withEffect">
                                  <p:stCondLst>
                                    <p:cond delay="0"/>
                                  </p:stCondLst>
                                  <p:childTnLst>
                                    <p:set>
                                      <p:cBhvr>
                                        <p:cTn id="9" dur="1" fill="hold">
                                          <p:stCondLst>
                                            <p:cond delay="0"/>
                                          </p:stCondLst>
                                        </p:cTn>
                                        <p:tgtEl>
                                          <p:spTgt spid="9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202"/>
                                        </p:tgtEl>
                                        <p:attrNameLst>
                                          <p:attrName>style.visibility</p:attrName>
                                        </p:attrNameLst>
                                      </p:cBhvr>
                                      <p:to>
                                        <p:strVal val="visible"/>
                                      </p:to>
                                    </p:set>
                                    <p:animEffect transition="in" filter="checkerboard(across)">
                                      <p:cBhvr>
                                        <p:cTn id="14" dur="5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33</a:t>
            </a:fld>
            <a:endParaRPr lang="fr-BE"/>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latin typeface="+mj-lt"/>
                <a:ea typeface="+mj-ea"/>
                <a:cs typeface="+mj-cs"/>
              </a:rPr>
              <a:t>Suppression</a:t>
            </a:r>
            <a:endParaRPr lang="fr-FR" sz="3086" cap="small" dirty="0">
              <a:solidFill>
                <a:schemeClr val="tx2"/>
              </a:solidFill>
              <a:latin typeface="+mj-lt"/>
              <a:ea typeface="+mj-ea"/>
              <a:cs typeface="+mj-cs"/>
            </a:endParaRPr>
          </a:p>
        </p:txBody>
      </p:sp>
      <p:sp>
        <p:nvSpPr>
          <p:cNvPr id="6" name="Espace réservé du contenu 2"/>
          <p:cNvSpPr txBox="1">
            <a:spLocks/>
          </p:cNvSpPr>
          <p:nvPr/>
        </p:nvSpPr>
        <p:spPr>
          <a:xfrm>
            <a:off x="119032" y="866192"/>
            <a:ext cx="9525058" cy="6693483"/>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r>
              <a:rPr lang="fr-FR" sz="2646" b="1" dirty="0"/>
              <a:t>Exemple</a:t>
            </a:r>
            <a:r>
              <a:rPr lang="fr-FR" sz="2646" dirty="0"/>
              <a:t>: soit l’arbre suivant. Donner le résultat après la suppression de 8:</a:t>
            </a:r>
          </a:p>
        </p:txBody>
      </p:sp>
      <p:grpSp>
        <p:nvGrpSpPr>
          <p:cNvPr id="14" name="Groupe 66"/>
          <p:cNvGrpSpPr/>
          <p:nvPr/>
        </p:nvGrpSpPr>
        <p:grpSpPr>
          <a:xfrm>
            <a:off x="230555" y="2677377"/>
            <a:ext cx="4632070" cy="3653734"/>
            <a:chOff x="5065489" y="2346647"/>
            <a:chExt cx="3233165" cy="2595563"/>
          </a:xfrm>
        </p:grpSpPr>
        <p:sp>
          <p:nvSpPr>
            <p:cNvPr id="160" name="Oval 5"/>
            <p:cNvSpPr>
              <a:spLocks noChangeArrowheads="1"/>
            </p:cNvSpPr>
            <p:nvPr/>
          </p:nvSpPr>
          <p:spPr bwMode="auto">
            <a:xfrm>
              <a:off x="6948264" y="3068960"/>
              <a:ext cx="381000" cy="407987"/>
            </a:xfrm>
            <a:prstGeom prst="ellipse">
              <a:avLst/>
            </a:prstGeom>
            <a:noFill/>
            <a:ln w="12700">
              <a:solidFill>
                <a:schemeClr val="tx1"/>
              </a:solidFill>
              <a:round/>
              <a:headEnd/>
              <a:tailEnd/>
            </a:ln>
            <a:effectLst/>
          </p:spPr>
          <p:txBody>
            <a:bodyPr wrap="none" anchor="ctr"/>
            <a:lstStyle/>
            <a:p>
              <a:endParaRPr lang="fr-FR" sz="2205"/>
            </a:p>
          </p:txBody>
        </p:sp>
        <p:sp>
          <p:nvSpPr>
            <p:cNvPr id="161" name="Text Box 6"/>
            <p:cNvSpPr txBox="1">
              <a:spLocks noChangeArrowheads="1"/>
            </p:cNvSpPr>
            <p:nvPr/>
          </p:nvSpPr>
          <p:spPr bwMode="auto">
            <a:xfrm>
              <a:off x="7047262" y="3180085"/>
              <a:ext cx="219303" cy="241051"/>
            </a:xfrm>
            <a:prstGeom prst="rect">
              <a:avLst/>
            </a:prstGeom>
            <a:noFill/>
            <a:ln w="9525">
              <a:noFill/>
              <a:miter lim="800000"/>
              <a:headEnd/>
              <a:tailEnd/>
            </a:ln>
            <a:effectLst/>
          </p:spPr>
          <p:txBody>
            <a:bodyPr wrap="none" lIns="0" tIns="0" rIns="0" bIns="0">
              <a:spAutoFit/>
            </a:bodyPr>
            <a:lstStyle/>
            <a:p>
              <a:pPr algn="ctr"/>
              <a:r>
                <a:rPr lang="fr-CA" sz="2205" dirty="0"/>
                <a:t>12</a:t>
              </a:r>
              <a:endParaRPr lang="en-US" sz="2205" dirty="0"/>
            </a:p>
          </p:txBody>
        </p:sp>
        <p:grpSp>
          <p:nvGrpSpPr>
            <p:cNvPr id="15" name="Group 7"/>
            <p:cNvGrpSpPr>
              <a:grpSpLocks/>
            </p:cNvGrpSpPr>
            <p:nvPr/>
          </p:nvGrpSpPr>
          <p:grpSpPr bwMode="auto">
            <a:xfrm>
              <a:off x="7484839" y="3667447"/>
              <a:ext cx="381000" cy="407988"/>
              <a:chOff x="3665" y="2898"/>
              <a:chExt cx="369" cy="369"/>
            </a:xfrm>
          </p:grpSpPr>
          <p:sp>
            <p:nvSpPr>
              <p:cNvPr id="200" name="Oval 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01" name="Text Box 9"/>
              <p:cNvSpPr txBox="1">
                <a:spLocks noChangeArrowheads="1"/>
              </p:cNvSpPr>
              <p:nvPr/>
            </p:nvSpPr>
            <p:spPr bwMode="auto">
              <a:xfrm>
                <a:off x="3727" y="2999"/>
                <a:ext cx="212" cy="218"/>
              </a:xfrm>
              <a:prstGeom prst="rect">
                <a:avLst/>
              </a:prstGeom>
              <a:noFill/>
              <a:ln w="9525">
                <a:noFill/>
                <a:miter lim="800000"/>
                <a:headEnd/>
                <a:tailEnd/>
              </a:ln>
              <a:effectLst/>
            </p:spPr>
            <p:txBody>
              <a:bodyPr wrap="none" lIns="0" tIns="0" rIns="0" bIns="0">
                <a:spAutoFit/>
              </a:bodyPr>
              <a:lstStyle/>
              <a:p>
                <a:pPr algn="ctr"/>
                <a:r>
                  <a:rPr lang="en-US" sz="2205"/>
                  <a:t>14</a:t>
                </a:r>
              </a:p>
            </p:txBody>
          </p:sp>
        </p:grpSp>
        <p:sp>
          <p:nvSpPr>
            <p:cNvPr id="163" name="Line 10"/>
            <p:cNvSpPr>
              <a:spLocks noChangeShapeType="1"/>
            </p:cNvSpPr>
            <p:nvPr/>
          </p:nvSpPr>
          <p:spPr bwMode="auto">
            <a:xfrm>
              <a:off x="7272114" y="3410272"/>
              <a:ext cx="247650" cy="323850"/>
            </a:xfrm>
            <a:prstGeom prst="line">
              <a:avLst/>
            </a:prstGeom>
            <a:noFill/>
            <a:ln w="9525">
              <a:solidFill>
                <a:schemeClr val="tx1"/>
              </a:solidFill>
              <a:round/>
              <a:headEnd/>
              <a:tailEnd/>
            </a:ln>
            <a:effectLst/>
          </p:spPr>
          <p:txBody>
            <a:bodyPr/>
            <a:lstStyle/>
            <a:p>
              <a:endParaRPr lang="fr-FR" sz="2205"/>
            </a:p>
          </p:txBody>
        </p:sp>
        <p:grpSp>
          <p:nvGrpSpPr>
            <p:cNvPr id="16" name="Group 11"/>
            <p:cNvGrpSpPr>
              <a:grpSpLocks/>
            </p:cNvGrpSpPr>
            <p:nvPr/>
          </p:nvGrpSpPr>
          <p:grpSpPr bwMode="auto">
            <a:xfrm>
              <a:off x="5784627" y="3016572"/>
              <a:ext cx="381000" cy="407988"/>
              <a:chOff x="3665" y="2898"/>
              <a:chExt cx="369" cy="369"/>
            </a:xfrm>
          </p:grpSpPr>
          <p:sp>
            <p:nvSpPr>
              <p:cNvPr id="198" name="Oval 1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99" name="Text Box 13"/>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dirty="0"/>
                  <a:t>4</a:t>
                </a:r>
              </a:p>
            </p:txBody>
          </p:sp>
        </p:grpSp>
        <p:grpSp>
          <p:nvGrpSpPr>
            <p:cNvPr id="17" name="Group 15"/>
            <p:cNvGrpSpPr>
              <a:grpSpLocks/>
            </p:cNvGrpSpPr>
            <p:nvPr/>
          </p:nvGrpSpPr>
          <p:grpSpPr bwMode="auto">
            <a:xfrm>
              <a:off x="6245002" y="2346647"/>
              <a:ext cx="381000" cy="407988"/>
              <a:chOff x="3665" y="2898"/>
              <a:chExt cx="369" cy="369"/>
            </a:xfrm>
          </p:grpSpPr>
          <p:sp>
            <p:nvSpPr>
              <p:cNvPr id="196" name="Oval 16"/>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97" name="Text Box 17"/>
              <p:cNvSpPr txBox="1">
                <a:spLocks noChangeArrowheads="1"/>
              </p:cNvSpPr>
              <p:nvPr/>
            </p:nvSpPr>
            <p:spPr bwMode="auto">
              <a:xfrm>
                <a:off x="3805" y="2999"/>
                <a:ext cx="106" cy="218"/>
              </a:xfrm>
              <a:prstGeom prst="rect">
                <a:avLst/>
              </a:prstGeom>
              <a:noFill/>
              <a:ln w="9525">
                <a:noFill/>
                <a:miter lim="800000"/>
                <a:headEnd/>
                <a:tailEnd/>
              </a:ln>
              <a:effectLst/>
            </p:spPr>
            <p:txBody>
              <a:bodyPr wrap="none" lIns="0" tIns="0" rIns="0" bIns="0">
                <a:spAutoFit/>
              </a:bodyPr>
              <a:lstStyle/>
              <a:p>
                <a:pPr algn="ctr"/>
                <a:r>
                  <a:rPr lang="en-US" sz="2205" dirty="0"/>
                  <a:t>9</a:t>
                </a:r>
              </a:p>
            </p:txBody>
          </p:sp>
        </p:grpSp>
        <p:sp>
          <p:nvSpPr>
            <p:cNvPr id="166" name="Line 18"/>
            <p:cNvSpPr>
              <a:spLocks noChangeShapeType="1"/>
            </p:cNvSpPr>
            <p:nvPr/>
          </p:nvSpPr>
          <p:spPr bwMode="auto">
            <a:xfrm>
              <a:off x="6041802" y="3410272"/>
              <a:ext cx="149225" cy="354013"/>
            </a:xfrm>
            <a:prstGeom prst="line">
              <a:avLst/>
            </a:prstGeom>
            <a:noFill/>
            <a:ln w="9525">
              <a:solidFill>
                <a:schemeClr val="tx1"/>
              </a:solidFill>
              <a:round/>
              <a:headEnd/>
              <a:tailEnd/>
            </a:ln>
            <a:effectLst/>
          </p:spPr>
          <p:txBody>
            <a:bodyPr/>
            <a:lstStyle/>
            <a:p>
              <a:endParaRPr lang="fr-FR" sz="2205"/>
            </a:p>
          </p:txBody>
        </p:sp>
        <p:grpSp>
          <p:nvGrpSpPr>
            <p:cNvPr id="18" name="Group 19"/>
            <p:cNvGrpSpPr>
              <a:grpSpLocks/>
            </p:cNvGrpSpPr>
            <p:nvPr/>
          </p:nvGrpSpPr>
          <p:grpSpPr bwMode="auto">
            <a:xfrm>
              <a:off x="7742014" y="4419922"/>
              <a:ext cx="381000" cy="407988"/>
              <a:chOff x="3665" y="2898"/>
              <a:chExt cx="369" cy="369"/>
            </a:xfrm>
          </p:grpSpPr>
          <p:sp>
            <p:nvSpPr>
              <p:cNvPr id="194" name="Oval 20"/>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95" name="Text Box 21"/>
              <p:cNvSpPr txBox="1">
                <a:spLocks noChangeArrowheads="1"/>
              </p:cNvSpPr>
              <p:nvPr/>
            </p:nvSpPr>
            <p:spPr bwMode="auto">
              <a:xfrm>
                <a:off x="3725" y="2999"/>
                <a:ext cx="212" cy="218"/>
              </a:xfrm>
              <a:prstGeom prst="rect">
                <a:avLst/>
              </a:prstGeom>
              <a:noFill/>
              <a:ln w="9525">
                <a:noFill/>
                <a:miter lim="800000"/>
                <a:headEnd/>
                <a:tailEnd/>
              </a:ln>
              <a:effectLst/>
            </p:spPr>
            <p:txBody>
              <a:bodyPr wrap="none" lIns="0" tIns="0" rIns="0" bIns="0">
                <a:spAutoFit/>
              </a:bodyPr>
              <a:lstStyle/>
              <a:p>
                <a:pPr algn="ctr"/>
                <a:r>
                  <a:rPr lang="en-US" sz="2205"/>
                  <a:t>16</a:t>
                </a:r>
              </a:p>
            </p:txBody>
          </p:sp>
        </p:grpSp>
        <p:sp>
          <p:nvSpPr>
            <p:cNvPr id="168" name="Line 22"/>
            <p:cNvSpPr>
              <a:spLocks noChangeShapeType="1"/>
            </p:cNvSpPr>
            <p:nvPr/>
          </p:nvSpPr>
          <p:spPr bwMode="auto">
            <a:xfrm>
              <a:off x="7759477" y="4062735"/>
              <a:ext cx="147637" cy="354012"/>
            </a:xfrm>
            <a:prstGeom prst="line">
              <a:avLst/>
            </a:prstGeom>
            <a:noFill/>
            <a:ln w="9525">
              <a:solidFill>
                <a:schemeClr val="tx1"/>
              </a:solidFill>
              <a:round/>
              <a:headEnd/>
              <a:tailEnd/>
            </a:ln>
            <a:effectLst/>
          </p:spPr>
          <p:txBody>
            <a:bodyPr/>
            <a:lstStyle/>
            <a:p>
              <a:endParaRPr lang="fr-FR" sz="2205"/>
            </a:p>
          </p:txBody>
        </p:sp>
        <p:grpSp>
          <p:nvGrpSpPr>
            <p:cNvPr id="19" name="Group 23"/>
            <p:cNvGrpSpPr>
              <a:grpSpLocks/>
            </p:cNvGrpSpPr>
            <p:nvPr/>
          </p:nvGrpSpPr>
          <p:grpSpPr bwMode="auto">
            <a:xfrm>
              <a:off x="5521102" y="3776985"/>
              <a:ext cx="381000" cy="407987"/>
              <a:chOff x="3665" y="2898"/>
              <a:chExt cx="369" cy="369"/>
            </a:xfrm>
          </p:grpSpPr>
          <p:sp>
            <p:nvSpPr>
              <p:cNvPr id="192" name="Oval 2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93" name="Text Box 25"/>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a:t>2</a:t>
                </a:r>
              </a:p>
            </p:txBody>
          </p:sp>
        </p:grpSp>
        <p:sp>
          <p:nvSpPr>
            <p:cNvPr id="170" name="Line 26"/>
            <p:cNvSpPr>
              <a:spLocks noChangeShapeType="1"/>
            </p:cNvSpPr>
            <p:nvPr/>
          </p:nvSpPr>
          <p:spPr bwMode="auto">
            <a:xfrm flipH="1">
              <a:off x="5752877" y="3419797"/>
              <a:ext cx="149225" cy="354013"/>
            </a:xfrm>
            <a:prstGeom prst="line">
              <a:avLst/>
            </a:prstGeom>
            <a:noFill/>
            <a:ln w="9525">
              <a:solidFill>
                <a:schemeClr val="tx1"/>
              </a:solidFill>
              <a:round/>
              <a:headEnd/>
              <a:tailEnd/>
            </a:ln>
            <a:effectLst/>
          </p:spPr>
          <p:txBody>
            <a:bodyPr/>
            <a:lstStyle/>
            <a:p>
              <a:endParaRPr lang="fr-FR" sz="2205"/>
            </a:p>
          </p:txBody>
        </p:sp>
        <p:grpSp>
          <p:nvGrpSpPr>
            <p:cNvPr id="20" name="Group 27"/>
            <p:cNvGrpSpPr>
              <a:grpSpLocks/>
            </p:cNvGrpSpPr>
            <p:nvPr/>
          </p:nvGrpSpPr>
          <p:grpSpPr bwMode="auto">
            <a:xfrm>
              <a:off x="6022752" y="3767460"/>
              <a:ext cx="379412" cy="407987"/>
              <a:chOff x="3665" y="2898"/>
              <a:chExt cx="369" cy="369"/>
            </a:xfrm>
          </p:grpSpPr>
          <p:sp>
            <p:nvSpPr>
              <p:cNvPr id="190" name="Oval 2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91" name="Text Box 29"/>
              <p:cNvSpPr txBox="1">
                <a:spLocks noChangeArrowheads="1"/>
              </p:cNvSpPr>
              <p:nvPr/>
            </p:nvSpPr>
            <p:spPr bwMode="auto">
              <a:xfrm>
                <a:off x="3788" y="2999"/>
                <a:ext cx="107" cy="218"/>
              </a:xfrm>
              <a:prstGeom prst="rect">
                <a:avLst/>
              </a:prstGeom>
              <a:noFill/>
              <a:ln w="9525">
                <a:noFill/>
                <a:miter lim="800000"/>
                <a:headEnd/>
                <a:tailEnd/>
              </a:ln>
              <a:effectLst/>
            </p:spPr>
            <p:txBody>
              <a:bodyPr wrap="none" lIns="0" tIns="0" rIns="0" bIns="0">
                <a:spAutoFit/>
              </a:bodyPr>
              <a:lstStyle/>
              <a:p>
                <a:pPr algn="ctr"/>
                <a:r>
                  <a:rPr lang="en-US" sz="2205"/>
                  <a:t>6</a:t>
                </a:r>
              </a:p>
            </p:txBody>
          </p:sp>
        </p:grpSp>
        <p:sp>
          <p:nvSpPr>
            <p:cNvPr id="172" name="Line 30"/>
            <p:cNvSpPr>
              <a:spLocks noChangeShapeType="1"/>
            </p:cNvSpPr>
            <p:nvPr/>
          </p:nvSpPr>
          <p:spPr bwMode="auto">
            <a:xfrm flipH="1">
              <a:off x="6076727" y="2724472"/>
              <a:ext cx="274637" cy="328613"/>
            </a:xfrm>
            <a:prstGeom prst="line">
              <a:avLst/>
            </a:prstGeom>
            <a:noFill/>
            <a:ln w="9525">
              <a:solidFill>
                <a:schemeClr val="tx1"/>
              </a:solidFill>
              <a:round/>
              <a:headEnd/>
              <a:tailEnd/>
            </a:ln>
            <a:effectLst/>
          </p:spPr>
          <p:txBody>
            <a:bodyPr/>
            <a:lstStyle/>
            <a:p>
              <a:endParaRPr lang="fr-FR" sz="2205"/>
            </a:p>
          </p:txBody>
        </p:sp>
        <p:sp>
          <p:nvSpPr>
            <p:cNvPr id="173" name="Text Box 35"/>
            <p:cNvSpPr txBox="1">
              <a:spLocks noChangeArrowheads="1"/>
            </p:cNvSpPr>
            <p:nvPr/>
          </p:nvSpPr>
          <p:spPr bwMode="auto">
            <a:xfrm>
              <a:off x="6339774" y="3927239"/>
              <a:ext cx="220645" cy="192085"/>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174" name="Text Box 39"/>
            <p:cNvSpPr txBox="1">
              <a:spLocks noChangeArrowheads="1"/>
            </p:cNvSpPr>
            <p:nvPr/>
          </p:nvSpPr>
          <p:spPr bwMode="auto">
            <a:xfrm>
              <a:off x="7838852" y="3784922"/>
              <a:ext cx="220645" cy="192085"/>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175" name="Text Box 40"/>
            <p:cNvSpPr txBox="1">
              <a:spLocks noChangeArrowheads="1"/>
            </p:cNvSpPr>
            <p:nvPr/>
          </p:nvSpPr>
          <p:spPr bwMode="auto">
            <a:xfrm>
              <a:off x="5316314" y="3869060"/>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176" name="Text Box 42"/>
            <p:cNvSpPr txBox="1">
              <a:spLocks noChangeArrowheads="1"/>
            </p:cNvSpPr>
            <p:nvPr/>
          </p:nvSpPr>
          <p:spPr bwMode="auto">
            <a:xfrm>
              <a:off x="7311802" y="3107060"/>
              <a:ext cx="220645" cy="192085"/>
            </a:xfrm>
            <a:prstGeom prst="rect">
              <a:avLst/>
            </a:prstGeom>
            <a:noFill/>
            <a:ln w="9525">
              <a:noFill/>
              <a:miter lim="800000"/>
              <a:headEnd/>
              <a:tailEnd/>
            </a:ln>
            <a:effectLst/>
          </p:spPr>
          <p:txBody>
            <a:bodyPr wrap="none">
              <a:spAutoFit/>
            </a:bodyPr>
            <a:lstStyle/>
            <a:p>
              <a:r>
                <a:rPr lang="fr-CA" sz="1157" dirty="0">
                  <a:solidFill>
                    <a:srgbClr val="FF0000"/>
                  </a:solidFill>
                </a:rPr>
                <a:t>-2</a:t>
              </a:r>
              <a:endParaRPr lang="fr-FR" sz="1157" dirty="0">
                <a:solidFill>
                  <a:srgbClr val="FF0000"/>
                </a:solidFill>
              </a:endParaRPr>
            </a:p>
          </p:txBody>
        </p:sp>
        <p:grpSp>
          <p:nvGrpSpPr>
            <p:cNvPr id="21" name="Group 43"/>
            <p:cNvGrpSpPr>
              <a:grpSpLocks/>
            </p:cNvGrpSpPr>
            <p:nvPr/>
          </p:nvGrpSpPr>
          <p:grpSpPr bwMode="auto">
            <a:xfrm>
              <a:off x="5232177" y="4511997"/>
              <a:ext cx="381000" cy="407988"/>
              <a:chOff x="3665" y="2898"/>
              <a:chExt cx="369" cy="369"/>
            </a:xfrm>
          </p:grpSpPr>
          <p:sp>
            <p:nvSpPr>
              <p:cNvPr id="188" name="Oval 4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89" name="Text Box 45"/>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a:t>1</a:t>
                </a:r>
              </a:p>
            </p:txBody>
          </p:sp>
        </p:grpSp>
        <p:sp>
          <p:nvSpPr>
            <p:cNvPr id="178" name="Line 46"/>
            <p:cNvSpPr>
              <a:spLocks noChangeShapeType="1"/>
            </p:cNvSpPr>
            <p:nvPr/>
          </p:nvSpPr>
          <p:spPr bwMode="auto">
            <a:xfrm flipH="1">
              <a:off x="5463952" y="4154810"/>
              <a:ext cx="149225" cy="354012"/>
            </a:xfrm>
            <a:prstGeom prst="line">
              <a:avLst/>
            </a:prstGeom>
            <a:noFill/>
            <a:ln w="9525">
              <a:solidFill>
                <a:schemeClr val="tx1"/>
              </a:solidFill>
              <a:round/>
              <a:headEnd/>
              <a:tailEnd/>
            </a:ln>
            <a:effectLst/>
          </p:spPr>
          <p:txBody>
            <a:bodyPr/>
            <a:lstStyle/>
            <a:p>
              <a:endParaRPr lang="fr-FR" sz="2205"/>
            </a:p>
          </p:txBody>
        </p:sp>
        <p:sp>
          <p:nvSpPr>
            <p:cNvPr id="179" name="Text Box 47"/>
            <p:cNvSpPr txBox="1">
              <a:spLocks noChangeArrowheads="1"/>
            </p:cNvSpPr>
            <p:nvPr/>
          </p:nvSpPr>
          <p:spPr bwMode="auto">
            <a:xfrm>
              <a:off x="5065489" y="4602485"/>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180" name="Line 51"/>
            <p:cNvSpPr>
              <a:spLocks noChangeShapeType="1"/>
            </p:cNvSpPr>
            <p:nvPr/>
          </p:nvSpPr>
          <p:spPr bwMode="auto">
            <a:xfrm>
              <a:off x="6602189" y="2707010"/>
              <a:ext cx="403225" cy="430212"/>
            </a:xfrm>
            <a:prstGeom prst="line">
              <a:avLst/>
            </a:prstGeom>
            <a:noFill/>
            <a:ln w="9525">
              <a:solidFill>
                <a:schemeClr val="tx1"/>
              </a:solidFill>
              <a:round/>
              <a:headEnd/>
              <a:tailEnd/>
            </a:ln>
            <a:effectLst/>
          </p:spPr>
          <p:txBody>
            <a:bodyPr/>
            <a:lstStyle/>
            <a:p>
              <a:endParaRPr lang="fr-FR" sz="2205"/>
            </a:p>
          </p:txBody>
        </p:sp>
        <p:sp>
          <p:nvSpPr>
            <p:cNvPr id="181" name="Text Box 52"/>
            <p:cNvSpPr txBox="1">
              <a:spLocks noChangeArrowheads="1"/>
            </p:cNvSpPr>
            <p:nvPr/>
          </p:nvSpPr>
          <p:spPr bwMode="auto">
            <a:xfrm>
              <a:off x="6619652" y="4645347"/>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182" name="Oval 53"/>
            <p:cNvSpPr>
              <a:spLocks noChangeArrowheads="1"/>
            </p:cNvSpPr>
            <p:nvPr/>
          </p:nvSpPr>
          <p:spPr bwMode="auto">
            <a:xfrm>
              <a:off x="6281514" y="4534222"/>
              <a:ext cx="381000" cy="407988"/>
            </a:xfrm>
            <a:prstGeom prst="ellipse">
              <a:avLst/>
            </a:prstGeom>
            <a:noFill/>
            <a:ln w="12700">
              <a:solidFill>
                <a:schemeClr val="tx1"/>
              </a:solidFill>
              <a:round/>
              <a:headEnd/>
              <a:tailEnd/>
            </a:ln>
            <a:effectLst/>
          </p:spPr>
          <p:txBody>
            <a:bodyPr wrap="none" anchor="ctr"/>
            <a:lstStyle/>
            <a:p>
              <a:endParaRPr lang="fr-FR" sz="2205"/>
            </a:p>
          </p:txBody>
        </p:sp>
        <p:sp>
          <p:nvSpPr>
            <p:cNvPr id="183" name="Text Box 54"/>
            <p:cNvSpPr txBox="1">
              <a:spLocks noChangeArrowheads="1"/>
            </p:cNvSpPr>
            <p:nvPr/>
          </p:nvSpPr>
          <p:spPr bwMode="auto">
            <a:xfrm>
              <a:off x="6406986" y="4645347"/>
              <a:ext cx="109651" cy="241051"/>
            </a:xfrm>
            <a:prstGeom prst="rect">
              <a:avLst/>
            </a:prstGeom>
            <a:noFill/>
            <a:ln w="9525">
              <a:noFill/>
              <a:miter lim="800000"/>
              <a:headEnd/>
              <a:tailEnd/>
            </a:ln>
            <a:effectLst/>
          </p:spPr>
          <p:txBody>
            <a:bodyPr wrap="none" lIns="0" tIns="0" rIns="0" bIns="0">
              <a:spAutoFit/>
            </a:bodyPr>
            <a:lstStyle/>
            <a:p>
              <a:pPr algn="ctr"/>
              <a:r>
                <a:rPr lang="en-US" sz="2205" dirty="0"/>
                <a:t>7</a:t>
              </a:r>
            </a:p>
          </p:txBody>
        </p:sp>
        <p:sp>
          <p:nvSpPr>
            <p:cNvPr id="184" name="Line 55"/>
            <p:cNvSpPr>
              <a:spLocks noChangeShapeType="1"/>
            </p:cNvSpPr>
            <p:nvPr/>
          </p:nvSpPr>
          <p:spPr bwMode="auto">
            <a:xfrm>
              <a:off x="6298977" y="4177035"/>
              <a:ext cx="147637" cy="354012"/>
            </a:xfrm>
            <a:prstGeom prst="line">
              <a:avLst/>
            </a:prstGeom>
            <a:noFill/>
            <a:ln w="9525">
              <a:solidFill>
                <a:schemeClr val="tx1"/>
              </a:solidFill>
              <a:round/>
              <a:headEnd/>
              <a:tailEnd/>
            </a:ln>
            <a:effectLst/>
          </p:spPr>
          <p:txBody>
            <a:bodyPr/>
            <a:lstStyle/>
            <a:p>
              <a:endParaRPr lang="fr-FR" sz="2205"/>
            </a:p>
          </p:txBody>
        </p:sp>
        <p:sp>
          <p:nvSpPr>
            <p:cNvPr id="185" name="Text Box 56"/>
            <p:cNvSpPr txBox="1">
              <a:spLocks noChangeArrowheads="1"/>
            </p:cNvSpPr>
            <p:nvPr/>
          </p:nvSpPr>
          <p:spPr bwMode="auto">
            <a:xfrm>
              <a:off x="8112694" y="4603886"/>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186" name="Text Box 60"/>
            <p:cNvSpPr txBox="1">
              <a:spLocks noChangeArrowheads="1"/>
            </p:cNvSpPr>
            <p:nvPr/>
          </p:nvSpPr>
          <p:spPr bwMode="auto">
            <a:xfrm>
              <a:off x="6118159" y="3081430"/>
              <a:ext cx="215051" cy="192085"/>
            </a:xfrm>
            <a:prstGeom prst="rect">
              <a:avLst/>
            </a:prstGeom>
            <a:noFill/>
            <a:ln w="9525">
              <a:noFill/>
              <a:miter lim="800000"/>
              <a:headEnd/>
              <a:tailEnd/>
            </a:ln>
            <a:effectLst/>
          </p:spPr>
          <p:txBody>
            <a:bodyPr wrap="none">
              <a:spAutoFit/>
            </a:bodyPr>
            <a:lstStyle/>
            <a:p>
              <a:r>
                <a:rPr lang="fr-CA" sz="1157" dirty="0">
                  <a:solidFill>
                    <a:srgbClr val="FF0000"/>
                  </a:solidFill>
                </a:rPr>
                <a:t> 0</a:t>
              </a:r>
              <a:endParaRPr lang="fr-FR" sz="1157" dirty="0">
                <a:solidFill>
                  <a:srgbClr val="FF0000"/>
                </a:solidFill>
              </a:endParaRPr>
            </a:p>
          </p:txBody>
        </p:sp>
        <p:sp>
          <p:nvSpPr>
            <p:cNvPr id="187" name="Text Box 68"/>
            <p:cNvSpPr txBox="1">
              <a:spLocks noChangeArrowheads="1"/>
            </p:cNvSpPr>
            <p:nvPr/>
          </p:nvSpPr>
          <p:spPr bwMode="auto">
            <a:xfrm>
              <a:off x="6576789" y="2360935"/>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grpSp>
      <p:sp>
        <p:nvSpPr>
          <p:cNvPr id="202" name="Rectangle 201"/>
          <p:cNvSpPr/>
          <p:nvPr/>
        </p:nvSpPr>
        <p:spPr>
          <a:xfrm>
            <a:off x="2687401" y="3543596"/>
            <a:ext cx="1111257" cy="87313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p>
        </p:txBody>
      </p:sp>
      <p:grpSp>
        <p:nvGrpSpPr>
          <p:cNvPr id="97" name="Groupe 66"/>
          <p:cNvGrpSpPr/>
          <p:nvPr/>
        </p:nvGrpSpPr>
        <p:grpSpPr>
          <a:xfrm>
            <a:off x="5591542" y="2598630"/>
            <a:ext cx="3997067" cy="3653734"/>
            <a:chOff x="5065489" y="2346647"/>
            <a:chExt cx="2789936" cy="2595563"/>
          </a:xfrm>
        </p:grpSpPr>
        <p:sp>
          <p:nvSpPr>
            <p:cNvPr id="98" name="Oval 5"/>
            <p:cNvSpPr>
              <a:spLocks noChangeArrowheads="1"/>
            </p:cNvSpPr>
            <p:nvPr/>
          </p:nvSpPr>
          <p:spPr bwMode="auto">
            <a:xfrm>
              <a:off x="6893813" y="3023294"/>
              <a:ext cx="381000" cy="407987"/>
            </a:xfrm>
            <a:prstGeom prst="ellipse">
              <a:avLst/>
            </a:prstGeom>
            <a:noFill/>
            <a:ln w="9525">
              <a:solidFill>
                <a:schemeClr val="tx1"/>
              </a:solidFill>
              <a:round/>
              <a:headEnd/>
              <a:tailEnd/>
            </a:ln>
            <a:effectLst/>
          </p:spPr>
          <p:txBody>
            <a:bodyPr wrap="none" anchor="ctr"/>
            <a:lstStyle/>
            <a:p>
              <a:endParaRPr lang="fr-FR" sz="2205"/>
            </a:p>
          </p:txBody>
        </p:sp>
        <p:sp>
          <p:nvSpPr>
            <p:cNvPr id="99" name="Text Box 6"/>
            <p:cNvSpPr txBox="1">
              <a:spLocks noChangeArrowheads="1"/>
            </p:cNvSpPr>
            <p:nvPr/>
          </p:nvSpPr>
          <p:spPr bwMode="auto">
            <a:xfrm>
              <a:off x="7004739" y="3136069"/>
              <a:ext cx="219303" cy="241051"/>
            </a:xfrm>
            <a:prstGeom prst="rect">
              <a:avLst/>
            </a:prstGeom>
            <a:noFill/>
            <a:ln w="9525">
              <a:noFill/>
              <a:miter lim="800000"/>
              <a:headEnd/>
              <a:tailEnd/>
            </a:ln>
            <a:effectLst/>
          </p:spPr>
          <p:txBody>
            <a:bodyPr wrap="none" lIns="0" tIns="0" rIns="0" bIns="0">
              <a:spAutoFit/>
            </a:bodyPr>
            <a:lstStyle/>
            <a:p>
              <a:pPr algn="ctr"/>
              <a:r>
                <a:rPr lang="fr-CA" sz="2205" dirty="0"/>
                <a:t>14</a:t>
              </a:r>
              <a:endParaRPr lang="en-US" sz="2205" dirty="0"/>
            </a:p>
          </p:txBody>
        </p:sp>
        <p:grpSp>
          <p:nvGrpSpPr>
            <p:cNvPr id="100" name="Group 7"/>
            <p:cNvGrpSpPr>
              <a:grpSpLocks/>
            </p:cNvGrpSpPr>
            <p:nvPr/>
          </p:nvGrpSpPr>
          <p:grpSpPr bwMode="auto">
            <a:xfrm>
              <a:off x="6672245" y="3755900"/>
              <a:ext cx="381000" cy="407988"/>
              <a:chOff x="2878" y="2978"/>
              <a:chExt cx="369" cy="369"/>
            </a:xfrm>
          </p:grpSpPr>
          <p:sp>
            <p:nvSpPr>
              <p:cNvPr id="213" name="Oval 8"/>
              <p:cNvSpPr>
                <a:spLocks noChangeArrowheads="1"/>
              </p:cNvSpPr>
              <p:nvPr/>
            </p:nvSpPr>
            <p:spPr bwMode="auto">
              <a:xfrm>
                <a:off x="2878" y="297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14" name="Text Box 9"/>
              <p:cNvSpPr txBox="1">
                <a:spLocks noChangeArrowheads="1"/>
              </p:cNvSpPr>
              <p:nvPr/>
            </p:nvSpPr>
            <p:spPr bwMode="auto">
              <a:xfrm>
                <a:off x="2985" y="3080"/>
                <a:ext cx="212" cy="218"/>
              </a:xfrm>
              <a:prstGeom prst="rect">
                <a:avLst/>
              </a:prstGeom>
              <a:noFill/>
              <a:ln w="9525">
                <a:noFill/>
                <a:miter lim="800000"/>
                <a:headEnd/>
                <a:tailEnd/>
              </a:ln>
              <a:effectLst/>
            </p:spPr>
            <p:txBody>
              <a:bodyPr wrap="none" lIns="0" tIns="0" rIns="0" bIns="0">
                <a:spAutoFit/>
              </a:bodyPr>
              <a:lstStyle/>
              <a:p>
                <a:pPr algn="ctr"/>
                <a:r>
                  <a:rPr lang="en-US" sz="2205" dirty="0"/>
                  <a:t>12</a:t>
                </a:r>
              </a:p>
            </p:txBody>
          </p:sp>
        </p:grpSp>
        <p:sp>
          <p:nvSpPr>
            <p:cNvPr id="101" name="Line 10"/>
            <p:cNvSpPr>
              <a:spLocks noChangeShapeType="1"/>
            </p:cNvSpPr>
            <p:nvPr/>
          </p:nvSpPr>
          <p:spPr bwMode="auto">
            <a:xfrm>
              <a:off x="7170831" y="3418005"/>
              <a:ext cx="247650" cy="323850"/>
            </a:xfrm>
            <a:prstGeom prst="line">
              <a:avLst/>
            </a:prstGeom>
            <a:noFill/>
            <a:ln w="9525">
              <a:solidFill>
                <a:schemeClr val="tx1"/>
              </a:solidFill>
              <a:round/>
              <a:headEnd/>
              <a:tailEnd/>
            </a:ln>
            <a:effectLst/>
          </p:spPr>
          <p:txBody>
            <a:bodyPr/>
            <a:lstStyle/>
            <a:p>
              <a:endParaRPr lang="fr-FR" sz="2205"/>
            </a:p>
          </p:txBody>
        </p:sp>
        <p:grpSp>
          <p:nvGrpSpPr>
            <p:cNvPr id="102" name="Group 11"/>
            <p:cNvGrpSpPr>
              <a:grpSpLocks/>
            </p:cNvGrpSpPr>
            <p:nvPr/>
          </p:nvGrpSpPr>
          <p:grpSpPr bwMode="auto">
            <a:xfrm>
              <a:off x="5784627" y="3016572"/>
              <a:ext cx="381000" cy="407988"/>
              <a:chOff x="3665" y="2898"/>
              <a:chExt cx="369" cy="369"/>
            </a:xfrm>
          </p:grpSpPr>
          <p:sp>
            <p:nvSpPr>
              <p:cNvPr id="211" name="Oval 1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12" name="Text Box 13"/>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dirty="0"/>
                  <a:t>4</a:t>
                </a:r>
              </a:p>
            </p:txBody>
          </p:sp>
        </p:grpSp>
        <p:grpSp>
          <p:nvGrpSpPr>
            <p:cNvPr id="103" name="Group 15"/>
            <p:cNvGrpSpPr>
              <a:grpSpLocks/>
            </p:cNvGrpSpPr>
            <p:nvPr/>
          </p:nvGrpSpPr>
          <p:grpSpPr bwMode="auto">
            <a:xfrm>
              <a:off x="6245002" y="2346647"/>
              <a:ext cx="381000" cy="407988"/>
              <a:chOff x="3665" y="2898"/>
              <a:chExt cx="369" cy="369"/>
            </a:xfrm>
          </p:grpSpPr>
          <p:sp>
            <p:nvSpPr>
              <p:cNvPr id="209" name="Oval 16"/>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10" name="Text Box 17"/>
              <p:cNvSpPr txBox="1">
                <a:spLocks noChangeArrowheads="1"/>
              </p:cNvSpPr>
              <p:nvPr/>
            </p:nvSpPr>
            <p:spPr bwMode="auto">
              <a:xfrm>
                <a:off x="3805" y="2999"/>
                <a:ext cx="106" cy="218"/>
              </a:xfrm>
              <a:prstGeom prst="rect">
                <a:avLst/>
              </a:prstGeom>
              <a:noFill/>
              <a:ln w="9525">
                <a:noFill/>
                <a:miter lim="800000"/>
                <a:headEnd/>
                <a:tailEnd/>
              </a:ln>
              <a:effectLst/>
            </p:spPr>
            <p:txBody>
              <a:bodyPr wrap="none" lIns="0" tIns="0" rIns="0" bIns="0">
                <a:spAutoFit/>
              </a:bodyPr>
              <a:lstStyle/>
              <a:p>
                <a:pPr algn="ctr"/>
                <a:r>
                  <a:rPr lang="en-US" sz="2205" dirty="0"/>
                  <a:t>9</a:t>
                </a:r>
              </a:p>
            </p:txBody>
          </p:sp>
        </p:grpSp>
        <p:sp>
          <p:nvSpPr>
            <p:cNvPr id="104" name="Line 18"/>
            <p:cNvSpPr>
              <a:spLocks noChangeShapeType="1"/>
            </p:cNvSpPr>
            <p:nvPr/>
          </p:nvSpPr>
          <p:spPr bwMode="auto">
            <a:xfrm>
              <a:off x="6041802" y="3410272"/>
              <a:ext cx="149225" cy="354013"/>
            </a:xfrm>
            <a:prstGeom prst="line">
              <a:avLst/>
            </a:prstGeom>
            <a:noFill/>
            <a:ln w="9525">
              <a:solidFill>
                <a:schemeClr val="tx1"/>
              </a:solidFill>
              <a:round/>
              <a:headEnd/>
              <a:tailEnd/>
            </a:ln>
            <a:effectLst/>
          </p:spPr>
          <p:txBody>
            <a:bodyPr/>
            <a:lstStyle/>
            <a:p>
              <a:endParaRPr lang="fr-FR" sz="2205"/>
            </a:p>
          </p:txBody>
        </p:sp>
        <p:grpSp>
          <p:nvGrpSpPr>
            <p:cNvPr id="105" name="Group 19"/>
            <p:cNvGrpSpPr>
              <a:grpSpLocks/>
            </p:cNvGrpSpPr>
            <p:nvPr/>
          </p:nvGrpSpPr>
          <p:grpSpPr bwMode="auto">
            <a:xfrm>
              <a:off x="7281509" y="3756526"/>
              <a:ext cx="381000" cy="407988"/>
              <a:chOff x="3219" y="2298"/>
              <a:chExt cx="369" cy="369"/>
            </a:xfrm>
          </p:grpSpPr>
          <p:sp>
            <p:nvSpPr>
              <p:cNvPr id="207" name="Oval 20"/>
              <p:cNvSpPr>
                <a:spLocks noChangeArrowheads="1"/>
              </p:cNvSpPr>
              <p:nvPr/>
            </p:nvSpPr>
            <p:spPr bwMode="auto">
              <a:xfrm>
                <a:off x="3219" y="22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08" name="Text Box 21"/>
              <p:cNvSpPr txBox="1">
                <a:spLocks noChangeArrowheads="1"/>
              </p:cNvSpPr>
              <p:nvPr/>
            </p:nvSpPr>
            <p:spPr bwMode="auto">
              <a:xfrm>
                <a:off x="3273" y="2349"/>
                <a:ext cx="212" cy="218"/>
              </a:xfrm>
              <a:prstGeom prst="rect">
                <a:avLst/>
              </a:prstGeom>
              <a:noFill/>
              <a:ln w="9525">
                <a:noFill/>
                <a:miter lim="800000"/>
                <a:headEnd/>
                <a:tailEnd/>
              </a:ln>
              <a:effectLst/>
            </p:spPr>
            <p:txBody>
              <a:bodyPr wrap="none" lIns="0" tIns="0" rIns="0" bIns="0">
                <a:spAutoFit/>
              </a:bodyPr>
              <a:lstStyle/>
              <a:p>
                <a:pPr algn="ctr"/>
                <a:r>
                  <a:rPr lang="en-US" sz="2205" dirty="0"/>
                  <a:t>16</a:t>
                </a:r>
              </a:p>
            </p:txBody>
          </p:sp>
        </p:grpSp>
        <p:sp>
          <p:nvSpPr>
            <p:cNvPr id="106" name="Line 22"/>
            <p:cNvSpPr>
              <a:spLocks noChangeShapeType="1"/>
            </p:cNvSpPr>
            <p:nvPr/>
          </p:nvSpPr>
          <p:spPr bwMode="auto">
            <a:xfrm flipH="1">
              <a:off x="6893813" y="3418005"/>
              <a:ext cx="110807" cy="338324"/>
            </a:xfrm>
            <a:prstGeom prst="line">
              <a:avLst/>
            </a:prstGeom>
            <a:noFill/>
            <a:ln w="9525">
              <a:solidFill>
                <a:schemeClr val="tx1"/>
              </a:solidFill>
              <a:round/>
              <a:headEnd/>
              <a:tailEnd/>
            </a:ln>
            <a:effectLst/>
          </p:spPr>
          <p:txBody>
            <a:bodyPr/>
            <a:lstStyle/>
            <a:p>
              <a:endParaRPr lang="fr-FR" sz="2205"/>
            </a:p>
          </p:txBody>
        </p:sp>
        <p:grpSp>
          <p:nvGrpSpPr>
            <p:cNvPr id="107" name="Group 23"/>
            <p:cNvGrpSpPr>
              <a:grpSpLocks/>
            </p:cNvGrpSpPr>
            <p:nvPr/>
          </p:nvGrpSpPr>
          <p:grpSpPr bwMode="auto">
            <a:xfrm>
              <a:off x="5521102" y="3776985"/>
              <a:ext cx="381000" cy="407987"/>
              <a:chOff x="3665" y="2898"/>
              <a:chExt cx="369" cy="369"/>
            </a:xfrm>
          </p:grpSpPr>
          <p:sp>
            <p:nvSpPr>
              <p:cNvPr id="205" name="Oval 2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06" name="Text Box 25"/>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a:t>2</a:t>
                </a:r>
              </a:p>
            </p:txBody>
          </p:sp>
        </p:grpSp>
        <p:sp>
          <p:nvSpPr>
            <p:cNvPr id="108" name="Line 26"/>
            <p:cNvSpPr>
              <a:spLocks noChangeShapeType="1"/>
            </p:cNvSpPr>
            <p:nvPr/>
          </p:nvSpPr>
          <p:spPr bwMode="auto">
            <a:xfrm flipH="1">
              <a:off x="5752877" y="3419797"/>
              <a:ext cx="149225" cy="354013"/>
            </a:xfrm>
            <a:prstGeom prst="line">
              <a:avLst/>
            </a:prstGeom>
            <a:noFill/>
            <a:ln w="9525">
              <a:solidFill>
                <a:schemeClr val="tx1"/>
              </a:solidFill>
              <a:round/>
              <a:headEnd/>
              <a:tailEnd/>
            </a:ln>
            <a:effectLst/>
          </p:spPr>
          <p:txBody>
            <a:bodyPr/>
            <a:lstStyle/>
            <a:p>
              <a:endParaRPr lang="fr-FR" sz="2205"/>
            </a:p>
          </p:txBody>
        </p:sp>
        <p:grpSp>
          <p:nvGrpSpPr>
            <p:cNvPr id="109" name="Group 27"/>
            <p:cNvGrpSpPr>
              <a:grpSpLocks/>
            </p:cNvGrpSpPr>
            <p:nvPr/>
          </p:nvGrpSpPr>
          <p:grpSpPr bwMode="auto">
            <a:xfrm>
              <a:off x="6022752" y="3767460"/>
              <a:ext cx="379412" cy="407987"/>
              <a:chOff x="3665" y="2898"/>
              <a:chExt cx="369" cy="369"/>
            </a:xfrm>
          </p:grpSpPr>
          <p:sp>
            <p:nvSpPr>
              <p:cNvPr id="203" name="Oval 2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04" name="Text Box 29"/>
              <p:cNvSpPr txBox="1">
                <a:spLocks noChangeArrowheads="1"/>
              </p:cNvSpPr>
              <p:nvPr/>
            </p:nvSpPr>
            <p:spPr bwMode="auto">
              <a:xfrm>
                <a:off x="3788" y="2999"/>
                <a:ext cx="107" cy="218"/>
              </a:xfrm>
              <a:prstGeom prst="rect">
                <a:avLst/>
              </a:prstGeom>
              <a:noFill/>
              <a:ln w="9525">
                <a:noFill/>
                <a:miter lim="800000"/>
                <a:headEnd/>
                <a:tailEnd/>
              </a:ln>
              <a:effectLst/>
            </p:spPr>
            <p:txBody>
              <a:bodyPr wrap="none" lIns="0" tIns="0" rIns="0" bIns="0">
                <a:spAutoFit/>
              </a:bodyPr>
              <a:lstStyle/>
              <a:p>
                <a:pPr algn="ctr"/>
                <a:r>
                  <a:rPr lang="en-US" sz="2205"/>
                  <a:t>6</a:t>
                </a:r>
              </a:p>
            </p:txBody>
          </p:sp>
        </p:grpSp>
        <p:sp>
          <p:nvSpPr>
            <p:cNvPr id="110" name="Line 30"/>
            <p:cNvSpPr>
              <a:spLocks noChangeShapeType="1"/>
            </p:cNvSpPr>
            <p:nvPr/>
          </p:nvSpPr>
          <p:spPr bwMode="auto">
            <a:xfrm flipH="1">
              <a:off x="6076727" y="2724472"/>
              <a:ext cx="274637" cy="328613"/>
            </a:xfrm>
            <a:prstGeom prst="line">
              <a:avLst/>
            </a:prstGeom>
            <a:noFill/>
            <a:ln w="9525">
              <a:solidFill>
                <a:schemeClr val="tx1"/>
              </a:solidFill>
              <a:round/>
              <a:headEnd/>
              <a:tailEnd/>
            </a:ln>
            <a:effectLst/>
          </p:spPr>
          <p:txBody>
            <a:bodyPr/>
            <a:lstStyle/>
            <a:p>
              <a:endParaRPr lang="fr-FR" sz="2205"/>
            </a:p>
          </p:txBody>
        </p:sp>
        <p:sp>
          <p:nvSpPr>
            <p:cNvPr id="111" name="Text Box 35"/>
            <p:cNvSpPr txBox="1">
              <a:spLocks noChangeArrowheads="1"/>
            </p:cNvSpPr>
            <p:nvPr/>
          </p:nvSpPr>
          <p:spPr bwMode="auto">
            <a:xfrm>
              <a:off x="6339774" y="3927239"/>
              <a:ext cx="220645" cy="192085"/>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114" name="Text Box 39"/>
            <p:cNvSpPr txBox="1">
              <a:spLocks noChangeArrowheads="1"/>
            </p:cNvSpPr>
            <p:nvPr/>
          </p:nvSpPr>
          <p:spPr bwMode="auto">
            <a:xfrm>
              <a:off x="7669465" y="3756329"/>
              <a:ext cx="185960" cy="192085"/>
            </a:xfrm>
            <a:prstGeom prst="rect">
              <a:avLst/>
            </a:prstGeom>
            <a:noFill/>
            <a:ln w="9525">
              <a:noFill/>
              <a:miter lim="800000"/>
              <a:headEnd/>
              <a:tailEnd/>
            </a:ln>
            <a:effectLst/>
          </p:spPr>
          <p:txBody>
            <a:bodyPr wrap="none">
              <a:spAutoFit/>
            </a:bodyPr>
            <a:lstStyle/>
            <a:p>
              <a:r>
                <a:rPr lang="fr-FR" sz="1157" dirty="0">
                  <a:solidFill>
                    <a:srgbClr val="FF0000"/>
                  </a:solidFill>
                </a:rPr>
                <a:t>0</a:t>
              </a:r>
            </a:p>
          </p:txBody>
        </p:sp>
        <p:sp>
          <p:nvSpPr>
            <p:cNvPr id="116" name="Text Box 40"/>
            <p:cNvSpPr txBox="1">
              <a:spLocks noChangeArrowheads="1"/>
            </p:cNvSpPr>
            <p:nvPr/>
          </p:nvSpPr>
          <p:spPr bwMode="auto">
            <a:xfrm>
              <a:off x="5316314" y="3869060"/>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118" name="Text Box 42"/>
            <p:cNvSpPr txBox="1">
              <a:spLocks noChangeArrowheads="1"/>
            </p:cNvSpPr>
            <p:nvPr/>
          </p:nvSpPr>
          <p:spPr bwMode="auto">
            <a:xfrm>
              <a:off x="7281639" y="3079682"/>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grpSp>
          <p:nvGrpSpPr>
            <p:cNvPr id="120" name="Group 43"/>
            <p:cNvGrpSpPr>
              <a:grpSpLocks/>
            </p:cNvGrpSpPr>
            <p:nvPr/>
          </p:nvGrpSpPr>
          <p:grpSpPr bwMode="auto">
            <a:xfrm>
              <a:off x="5232177" y="4511997"/>
              <a:ext cx="381000" cy="407988"/>
              <a:chOff x="3665" y="2898"/>
              <a:chExt cx="369" cy="369"/>
            </a:xfrm>
          </p:grpSpPr>
          <p:sp>
            <p:nvSpPr>
              <p:cNvPr id="171" name="Oval 4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77" name="Text Box 45"/>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a:t>1</a:t>
                </a:r>
              </a:p>
            </p:txBody>
          </p:sp>
        </p:grpSp>
        <p:sp>
          <p:nvSpPr>
            <p:cNvPr id="122" name="Line 46"/>
            <p:cNvSpPr>
              <a:spLocks noChangeShapeType="1"/>
            </p:cNvSpPr>
            <p:nvPr/>
          </p:nvSpPr>
          <p:spPr bwMode="auto">
            <a:xfrm flipH="1">
              <a:off x="5463952" y="4154810"/>
              <a:ext cx="149225" cy="354012"/>
            </a:xfrm>
            <a:prstGeom prst="line">
              <a:avLst/>
            </a:prstGeom>
            <a:noFill/>
            <a:ln w="9525">
              <a:solidFill>
                <a:schemeClr val="tx1"/>
              </a:solidFill>
              <a:round/>
              <a:headEnd/>
              <a:tailEnd/>
            </a:ln>
            <a:effectLst/>
          </p:spPr>
          <p:txBody>
            <a:bodyPr/>
            <a:lstStyle/>
            <a:p>
              <a:endParaRPr lang="fr-FR" sz="2205"/>
            </a:p>
          </p:txBody>
        </p:sp>
        <p:sp>
          <p:nvSpPr>
            <p:cNvPr id="124" name="Text Box 47"/>
            <p:cNvSpPr txBox="1">
              <a:spLocks noChangeArrowheads="1"/>
            </p:cNvSpPr>
            <p:nvPr/>
          </p:nvSpPr>
          <p:spPr bwMode="auto">
            <a:xfrm>
              <a:off x="5065489" y="4602485"/>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130" name="Line 51"/>
            <p:cNvSpPr>
              <a:spLocks noChangeShapeType="1"/>
            </p:cNvSpPr>
            <p:nvPr/>
          </p:nvSpPr>
          <p:spPr bwMode="auto">
            <a:xfrm>
              <a:off x="6561390" y="2684971"/>
              <a:ext cx="387826" cy="451098"/>
            </a:xfrm>
            <a:prstGeom prst="line">
              <a:avLst/>
            </a:prstGeom>
            <a:noFill/>
            <a:ln w="9525">
              <a:solidFill>
                <a:schemeClr val="tx1"/>
              </a:solidFill>
              <a:round/>
              <a:headEnd/>
              <a:tailEnd/>
            </a:ln>
            <a:effectLst/>
          </p:spPr>
          <p:txBody>
            <a:bodyPr/>
            <a:lstStyle/>
            <a:p>
              <a:endParaRPr lang="fr-FR" sz="2205"/>
            </a:p>
          </p:txBody>
        </p:sp>
        <p:sp>
          <p:nvSpPr>
            <p:cNvPr id="133" name="Text Box 52"/>
            <p:cNvSpPr txBox="1">
              <a:spLocks noChangeArrowheads="1"/>
            </p:cNvSpPr>
            <p:nvPr/>
          </p:nvSpPr>
          <p:spPr bwMode="auto">
            <a:xfrm>
              <a:off x="6619652" y="4645347"/>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159" name="Oval 53"/>
            <p:cNvSpPr>
              <a:spLocks noChangeArrowheads="1"/>
            </p:cNvSpPr>
            <p:nvPr/>
          </p:nvSpPr>
          <p:spPr bwMode="auto">
            <a:xfrm>
              <a:off x="6281514" y="4534222"/>
              <a:ext cx="381000" cy="407988"/>
            </a:xfrm>
            <a:prstGeom prst="ellipse">
              <a:avLst/>
            </a:prstGeom>
            <a:noFill/>
            <a:ln w="9525">
              <a:solidFill>
                <a:schemeClr val="tx1"/>
              </a:solidFill>
              <a:round/>
              <a:headEnd/>
              <a:tailEnd/>
            </a:ln>
            <a:effectLst/>
          </p:spPr>
          <p:txBody>
            <a:bodyPr wrap="none" anchor="ctr"/>
            <a:lstStyle/>
            <a:p>
              <a:endParaRPr lang="fr-FR" sz="2205"/>
            </a:p>
          </p:txBody>
        </p:sp>
        <p:sp>
          <p:nvSpPr>
            <p:cNvPr id="162" name="Text Box 54"/>
            <p:cNvSpPr txBox="1">
              <a:spLocks noChangeArrowheads="1"/>
            </p:cNvSpPr>
            <p:nvPr/>
          </p:nvSpPr>
          <p:spPr bwMode="auto">
            <a:xfrm>
              <a:off x="6406986" y="4645347"/>
              <a:ext cx="109651" cy="241051"/>
            </a:xfrm>
            <a:prstGeom prst="rect">
              <a:avLst/>
            </a:prstGeom>
            <a:noFill/>
            <a:ln w="9525">
              <a:noFill/>
              <a:miter lim="800000"/>
              <a:headEnd/>
              <a:tailEnd/>
            </a:ln>
            <a:effectLst/>
          </p:spPr>
          <p:txBody>
            <a:bodyPr wrap="none" lIns="0" tIns="0" rIns="0" bIns="0">
              <a:spAutoFit/>
            </a:bodyPr>
            <a:lstStyle/>
            <a:p>
              <a:pPr algn="ctr"/>
              <a:r>
                <a:rPr lang="en-US" sz="2205" dirty="0"/>
                <a:t>7</a:t>
              </a:r>
            </a:p>
          </p:txBody>
        </p:sp>
        <p:sp>
          <p:nvSpPr>
            <p:cNvPr id="164" name="Line 55"/>
            <p:cNvSpPr>
              <a:spLocks noChangeShapeType="1"/>
            </p:cNvSpPr>
            <p:nvPr/>
          </p:nvSpPr>
          <p:spPr bwMode="auto">
            <a:xfrm>
              <a:off x="6298977" y="4177035"/>
              <a:ext cx="147637" cy="354012"/>
            </a:xfrm>
            <a:prstGeom prst="line">
              <a:avLst/>
            </a:prstGeom>
            <a:noFill/>
            <a:ln w="9525">
              <a:solidFill>
                <a:schemeClr val="tx1"/>
              </a:solidFill>
              <a:round/>
              <a:headEnd/>
              <a:tailEnd/>
            </a:ln>
            <a:effectLst/>
          </p:spPr>
          <p:txBody>
            <a:bodyPr/>
            <a:lstStyle/>
            <a:p>
              <a:endParaRPr lang="fr-FR" sz="2205"/>
            </a:p>
          </p:txBody>
        </p:sp>
        <p:sp>
          <p:nvSpPr>
            <p:cNvPr id="165" name="Text Box 56"/>
            <p:cNvSpPr txBox="1">
              <a:spLocks noChangeArrowheads="1"/>
            </p:cNvSpPr>
            <p:nvPr/>
          </p:nvSpPr>
          <p:spPr bwMode="auto">
            <a:xfrm>
              <a:off x="7004620" y="3756329"/>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167" name="Text Box 60"/>
            <p:cNvSpPr txBox="1">
              <a:spLocks noChangeArrowheads="1"/>
            </p:cNvSpPr>
            <p:nvPr/>
          </p:nvSpPr>
          <p:spPr bwMode="auto">
            <a:xfrm>
              <a:off x="6118159" y="3081430"/>
              <a:ext cx="215051" cy="192085"/>
            </a:xfrm>
            <a:prstGeom prst="rect">
              <a:avLst/>
            </a:prstGeom>
            <a:noFill/>
            <a:ln w="9525">
              <a:noFill/>
              <a:miter lim="800000"/>
              <a:headEnd/>
              <a:tailEnd/>
            </a:ln>
            <a:effectLst/>
          </p:spPr>
          <p:txBody>
            <a:bodyPr wrap="none">
              <a:spAutoFit/>
            </a:bodyPr>
            <a:lstStyle/>
            <a:p>
              <a:r>
                <a:rPr lang="fr-CA" sz="1157" dirty="0">
                  <a:solidFill>
                    <a:srgbClr val="FF0000"/>
                  </a:solidFill>
                </a:rPr>
                <a:t> 0</a:t>
              </a:r>
              <a:endParaRPr lang="fr-FR" sz="1157" dirty="0">
                <a:solidFill>
                  <a:srgbClr val="FF0000"/>
                </a:solidFill>
              </a:endParaRPr>
            </a:p>
          </p:txBody>
        </p:sp>
        <p:sp>
          <p:nvSpPr>
            <p:cNvPr id="169" name="Text Box 68"/>
            <p:cNvSpPr txBox="1">
              <a:spLocks noChangeArrowheads="1"/>
            </p:cNvSpPr>
            <p:nvPr/>
          </p:nvSpPr>
          <p:spPr bwMode="auto">
            <a:xfrm>
              <a:off x="6576789" y="2360935"/>
              <a:ext cx="185960" cy="192085"/>
            </a:xfrm>
            <a:prstGeom prst="rect">
              <a:avLst/>
            </a:prstGeom>
            <a:noFill/>
            <a:ln w="9525">
              <a:noFill/>
              <a:miter lim="800000"/>
              <a:headEnd/>
              <a:tailEnd/>
            </a:ln>
            <a:effectLst/>
          </p:spPr>
          <p:txBody>
            <a:bodyPr wrap="none">
              <a:spAutoFit/>
            </a:bodyPr>
            <a:lstStyle/>
            <a:p>
              <a:r>
                <a:rPr lang="fr-FR" sz="1157" dirty="0">
                  <a:solidFill>
                    <a:srgbClr val="FF0000"/>
                  </a:solidFill>
                </a:rPr>
                <a:t>1</a:t>
              </a:r>
            </a:p>
          </p:txBody>
        </p:sp>
      </p:grpSp>
      <p:sp>
        <p:nvSpPr>
          <p:cNvPr id="215" name="Right Arrow 214"/>
          <p:cNvSpPr/>
          <p:nvPr/>
        </p:nvSpPr>
        <p:spPr>
          <a:xfrm>
            <a:off x="4276787" y="3701090"/>
            <a:ext cx="1944732" cy="3149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p>
        </p:txBody>
      </p:sp>
      <p:sp>
        <p:nvSpPr>
          <p:cNvPr id="216" name="TextBox 215"/>
          <p:cNvSpPr txBox="1"/>
          <p:nvPr/>
        </p:nvSpPr>
        <p:spPr>
          <a:xfrm>
            <a:off x="4882818" y="3228607"/>
            <a:ext cx="736099" cy="397673"/>
          </a:xfrm>
          <a:prstGeom prst="rect">
            <a:avLst/>
          </a:prstGeom>
          <a:noFill/>
        </p:spPr>
        <p:txBody>
          <a:bodyPr wrap="none" rtlCol="0">
            <a:spAutoFit/>
          </a:bodyPr>
          <a:lstStyle/>
          <a:p>
            <a:r>
              <a:rPr lang="fr-FR" sz="1984" dirty="0"/>
              <a:t>RSG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checkerboard(across)">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34</a:t>
            </a:fld>
            <a:endParaRPr lang="fr-BE"/>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latin typeface="+mj-lt"/>
                <a:ea typeface="+mj-ea"/>
                <a:cs typeface="+mj-cs"/>
              </a:rPr>
              <a:t>Suppression</a:t>
            </a:r>
            <a:endParaRPr lang="fr-FR" sz="3086" cap="small" dirty="0">
              <a:solidFill>
                <a:schemeClr val="tx2"/>
              </a:solidFill>
              <a:latin typeface="+mj-lt"/>
              <a:ea typeface="+mj-ea"/>
              <a:cs typeface="+mj-cs"/>
            </a:endParaRPr>
          </a:p>
        </p:txBody>
      </p:sp>
      <p:sp>
        <p:nvSpPr>
          <p:cNvPr id="6" name="Espace réservé du contenu 2"/>
          <p:cNvSpPr txBox="1">
            <a:spLocks/>
          </p:cNvSpPr>
          <p:nvPr/>
        </p:nvSpPr>
        <p:spPr>
          <a:xfrm>
            <a:off x="119032" y="866192"/>
            <a:ext cx="9525058" cy="6693483"/>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r>
              <a:rPr lang="fr-FR" sz="2646" b="1" dirty="0"/>
              <a:t>Exemple</a:t>
            </a:r>
            <a:r>
              <a:rPr lang="fr-FR" sz="2646" dirty="0"/>
              <a:t>: soit l’arbre suivant. Donner le résultat après la suppression de 12 puis 16:</a:t>
            </a:r>
          </a:p>
        </p:txBody>
      </p:sp>
      <p:grpSp>
        <p:nvGrpSpPr>
          <p:cNvPr id="13" name="Groupe 66"/>
          <p:cNvGrpSpPr/>
          <p:nvPr/>
        </p:nvGrpSpPr>
        <p:grpSpPr>
          <a:xfrm>
            <a:off x="156834" y="2598630"/>
            <a:ext cx="3997067" cy="3653734"/>
            <a:chOff x="5065489" y="2346647"/>
            <a:chExt cx="2789936" cy="2595563"/>
          </a:xfrm>
        </p:grpSpPr>
        <p:sp>
          <p:nvSpPr>
            <p:cNvPr id="98" name="Oval 5"/>
            <p:cNvSpPr>
              <a:spLocks noChangeArrowheads="1"/>
            </p:cNvSpPr>
            <p:nvPr/>
          </p:nvSpPr>
          <p:spPr bwMode="auto">
            <a:xfrm>
              <a:off x="6893813" y="3023294"/>
              <a:ext cx="381000" cy="407987"/>
            </a:xfrm>
            <a:prstGeom prst="ellipse">
              <a:avLst/>
            </a:prstGeom>
            <a:noFill/>
            <a:ln w="9525">
              <a:solidFill>
                <a:schemeClr val="tx1"/>
              </a:solidFill>
              <a:round/>
              <a:headEnd/>
              <a:tailEnd/>
            </a:ln>
            <a:effectLst/>
          </p:spPr>
          <p:txBody>
            <a:bodyPr wrap="none" anchor="ctr"/>
            <a:lstStyle/>
            <a:p>
              <a:endParaRPr lang="fr-FR" sz="2205"/>
            </a:p>
          </p:txBody>
        </p:sp>
        <p:sp>
          <p:nvSpPr>
            <p:cNvPr id="99" name="Text Box 6"/>
            <p:cNvSpPr txBox="1">
              <a:spLocks noChangeArrowheads="1"/>
            </p:cNvSpPr>
            <p:nvPr/>
          </p:nvSpPr>
          <p:spPr bwMode="auto">
            <a:xfrm>
              <a:off x="7004739" y="3136069"/>
              <a:ext cx="219303" cy="241051"/>
            </a:xfrm>
            <a:prstGeom prst="rect">
              <a:avLst/>
            </a:prstGeom>
            <a:noFill/>
            <a:ln w="9525">
              <a:noFill/>
              <a:miter lim="800000"/>
              <a:headEnd/>
              <a:tailEnd/>
            </a:ln>
            <a:effectLst/>
          </p:spPr>
          <p:txBody>
            <a:bodyPr wrap="none" lIns="0" tIns="0" rIns="0" bIns="0">
              <a:spAutoFit/>
            </a:bodyPr>
            <a:lstStyle/>
            <a:p>
              <a:pPr algn="ctr"/>
              <a:r>
                <a:rPr lang="fr-CA" sz="2205" dirty="0"/>
                <a:t>14</a:t>
              </a:r>
              <a:endParaRPr lang="en-US" sz="2205" dirty="0"/>
            </a:p>
          </p:txBody>
        </p:sp>
        <p:grpSp>
          <p:nvGrpSpPr>
            <p:cNvPr id="14" name="Group 7"/>
            <p:cNvGrpSpPr>
              <a:grpSpLocks/>
            </p:cNvGrpSpPr>
            <p:nvPr/>
          </p:nvGrpSpPr>
          <p:grpSpPr bwMode="auto">
            <a:xfrm>
              <a:off x="6672245" y="3755900"/>
              <a:ext cx="381000" cy="407988"/>
              <a:chOff x="2878" y="2978"/>
              <a:chExt cx="369" cy="369"/>
            </a:xfrm>
          </p:grpSpPr>
          <p:sp>
            <p:nvSpPr>
              <p:cNvPr id="213" name="Oval 8"/>
              <p:cNvSpPr>
                <a:spLocks noChangeArrowheads="1"/>
              </p:cNvSpPr>
              <p:nvPr/>
            </p:nvSpPr>
            <p:spPr bwMode="auto">
              <a:xfrm>
                <a:off x="2878" y="297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14" name="Text Box 9"/>
              <p:cNvSpPr txBox="1">
                <a:spLocks noChangeArrowheads="1"/>
              </p:cNvSpPr>
              <p:nvPr/>
            </p:nvSpPr>
            <p:spPr bwMode="auto">
              <a:xfrm>
                <a:off x="2985" y="3080"/>
                <a:ext cx="212" cy="218"/>
              </a:xfrm>
              <a:prstGeom prst="rect">
                <a:avLst/>
              </a:prstGeom>
              <a:noFill/>
              <a:ln w="9525">
                <a:noFill/>
                <a:miter lim="800000"/>
                <a:headEnd/>
                <a:tailEnd/>
              </a:ln>
              <a:effectLst/>
            </p:spPr>
            <p:txBody>
              <a:bodyPr wrap="none" lIns="0" tIns="0" rIns="0" bIns="0">
                <a:spAutoFit/>
              </a:bodyPr>
              <a:lstStyle/>
              <a:p>
                <a:pPr algn="ctr"/>
                <a:r>
                  <a:rPr lang="en-US" sz="2205" dirty="0"/>
                  <a:t>12</a:t>
                </a:r>
              </a:p>
            </p:txBody>
          </p:sp>
        </p:grpSp>
        <p:sp>
          <p:nvSpPr>
            <p:cNvPr id="101" name="Line 10"/>
            <p:cNvSpPr>
              <a:spLocks noChangeShapeType="1"/>
            </p:cNvSpPr>
            <p:nvPr/>
          </p:nvSpPr>
          <p:spPr bwMode="auto">
            <a:xfrm>
              <a:off x="7170831" y="3418005"/>
              <a:ext cx="247650" cy="323850"/>
            </a:xfrm>
            <a:prstGeom prst="line">
              <a:avLst/>
            </a:prstGeom>
            <a:noFill/>
            <a:ln w="9525">
              <a:solidFill>
                <a:schemeClr val="tx1"/>
              </a:solidFill>
              <a:round/>
              <a:headEnd/>
              <a:tailEnd/>
            </a:ln>
            <a:effectLst/>
          </p:spPr>
          <p:txBody>
            <a:bodyPr/>
            <a:lstStyle/>
            <a:p>
              <a:endParaRPr lang="fr-FR" sz="2205"/>
            </a:p>
          </p:txBody>
        </p:sp>
        <p:grpSp>
          <p:nvGrpSpPr>
            <p:cNvPr id="15" name="Group 11"/>
            <p:cNvGrpSpPr>
              <a:grpSpLocks/>
            </p:cNvGrpSpPr>
            <p:nvPr/>
          </p:nvGrpSpPr>
          <p:grpSpPr bwMode="auto">
            <a:xfrm>
              <a:off x="5784627" y="3016572"/>
              <a:ext cx="381000" cy="407988"/>
              <a:chOff x="3665" y="2898"/>
              <a:chExt cx="369" cy="369"/>
            </a:xfrm>
          </p:grpSpPr>
          <p:sp>
            <p:nvSpPr>
              <p:cNvPr id="211" name="Oval 1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12" name="Text Box 13"/>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dirty="0"/>
                  <a:t>4</a:t>
                </a:r>
              </a:p>
            </p:txBody>
          </p:sp>
        </p:grpSp>
        <p:grpSp>
          <p:nvGrpSpPr>
            <p:cNvPr id="16" name="Group 15"/>
            <p:cNvGrpSpPr>
              <a:grpSpLocks/>
            </p:cNvGrpSpPr>
            <p:nvPr/>
          </p:nvGrpSpPr>
          <p:grpSpPr bwMode="auto">
            <a:xfrm>
              <a:off x="6245002" y="2346647"/>
              <a:ext cx="381000" cy="407988"/>
              <a:chOff x="3665" y="2898"/>
              <a:chExt cx="369" cy="369"/>
            </a:xfrm>
          </p:grpSpPr>
          <p:sp>
            <p:nvSpPr>
              <p:cNvPr id="209" name="Oval 16"/>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10" name="Text Box 17"/>
              <p:cNvSpPr txBox="1">
                <a:spLocks noChangeArrowheads="1"/>
              </p:cNvSpPr>
              <p:nvPr/>
            </p:nvSpPr>
            <p:spPr bwMode="auto">
              <a:xfrm>
                <a:off x="3805" y="2999"/>
                <a:ext cx="106" cy="218"/>
              </a:xfrm>
              <a:prstGeom prst="rect">
                <a:avLst/>
              </a:prstGeom>
              <a:noFill/>
              <a:ln w="9525">
                <a:noFill/>
                <a:miter lim="800000"/>
                <a:headEnd/>
                <a:tailEnd/>
              </a:ln>
              <a:effectLst/>
            </p:spPr>
            <p:txBody>
              <a:bodyPr wrap="none" lIns="0" tIns="0" rIns="0" bIns="0">
                <a:spAutoFit/>
              </a:bodyPr>
              <a:lstStyle/>
              <a:p>
                <a:pPr algn="ctr"/>
                <a:r>
                  <a:rPr lang="en-US" sz="2205" dirty="0"/>
                  <a:t>9</a:t>
                </a:r>
              </a:p>
            </p:txBody>
          </p:sp>
        </p:grpSp>
        <p:sp>
          <p:nvSpPr>
            <p:cNvPr id="104" name="Line 18"/>
            <p:cNvSpPr>
              <a:spLocks noChangeShapeType="1"/>
            </p:cNvSpPr>
            <p:nvPr/>
          </p:nvSpPr>
          <p:spPr bwMode="auto">
            <a:xfrm>
              <a:off x="6041802" y="3410272"/>
              <a:ext cx="149225" cy="354013"/>
            </a:xfrm>
            <a:prstGeom prst="line">
              <a:avLst/>
            </a:prstGeom>
            <a:noFill/>
            <a:ln w="9525">
              <a:solidFill>
                <a:schemeClr val="tx1"/>
              </a:solidFill>
              <a:round/>
              <a:headEnd/>
              <a:tailEnd/>
            </a:ln>
            <a:effectLst/>
          </p:spPr>
          <p:txBody>
            <a:bodyPr/>
            <a:lstStyle/>
            <a:p>
              <a:endParaRPr lang="fr-FR" sz="2205"/>
            </a:p>
          </p:txBody>
        </p:sp>
        <p:grpSp>
          <p:nvGrpSpPr>
            <p:cNvPr id="17" name="Group 19"/>
            <p:cNvGrpSpPr>
              <a:grpSpLocks/>
            </p:cNvGrpSpPr>
            <p:nvPr/>
          </p:nvGrpSpPr>
          <p:grpSpPr bwMode="auto">
            <a:xfrm>
              <a:off x="7281509" y="3756526"/>
              <a:ext cx="381000" cy="407988"/>
              <a:chOff x="3219" y="2298"/>
              <a:chExt cx="369" cy="369"/>
            </a:xfrm>
          </p:grpSpPr>
          <p:sp>
            <p:nvSpPr>
              <p:cNvPr id="207" name="Oval 20"/>
              <p:cNvSpPr>
                <a:spLocks noChangeArrowheads="1"/>
              </p:cNvSpPr>
              <p:nvPr/>
            </p:nvSpPr>
            <p:spPr bwMode="auto">
              <a:xfrm>
                <a:off x="3219" y="22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08" name="Text Box 21"/>
              <p:cNvSpPr txBox="1">
                <a:spLocks noChangeArrowheads="1"/>
              </p:cNvSpPr>
              <p:nvPr/>
            </p:nvSpPr>
            <p:spPr bwMode="auto">
              <a:xfrm>
                <a:off x="3273" y="2349"/>
                <a:ext cx="212" cy="218"/>
              </a:xfrm>
              <a:prstGeom prst="rect">
                <a:avLst/>
              </a:prstGeom>
              <a:noFill/>
              <a:ln w="9525">
                <a:noFill/>
                <a:miter lim="800000"/>
                <a:headEnd/>
                <a:tailEnd/>
              </a:ln>
              <a:effectLst/>
            </p:spPr>
            <p:txBody>
              <a:bodyPr wrap="none" lIns="0" tIns="0" rIns="0" bIns="0">
                <a:spAutoFit/>
              </a:bodyPr>
              <a:lstStyle/>
              <a:p>
                <a:pPr algn="ctr"/>
                <a:r>
                  <a:rPr lang="en-US" sz="2205" dirty="0"/>
                  <a:t>16</a:t>
                </a:r>
              </a:p>
            </p:txBody>
          </p:sp>
        </p:grpSp>
        <p:sp>
          <p:nvSpPr>
            <p:cNvPr id="106" name="Line 22"/>
            <p:cNvSpPr>
              <a:spLocks noChangeShapeType="1"/>
            </p:cNvSpPr>
            <p:nvPr/>
          </p:nvSpPr>
          <p:spPr bwMode="auto">
            <a:xfrm flipH="1">
              <a:off x="6893813" y="3418005"/>
              <a:ext cx="110807" cy="338324"/>
            </a:xfrm>
            <a:prstGeom prst="line">
              <a:avLst/>
            </a:prstGeom>
            <a:noFill/>
            <a:ln w="9525">
              <a:solidFill>
                <a:schemeClr val="tx1"/>
              </a:solidFill>
              <a:round/>
              <a:headEnd/>
              <a:tailEnd/>
            </a:ln>
            <a:effectLst/>
          </p:spPr>
          <p:txBody>
            <a:bodyPr/>
            <a:lstStyle/>
            <a:p>
              <a:endParaRPr lang="fr-FR" sz="2205"/>
            </a:p>
          </p:txBody>
        </p:sp>
        <p:grpSp>
          <p:nvGrpSpPr>
            <p:cNvPr id="18" name="Group 23"/>
            <p:cNvGrpSpPr>
              <a:grpSpLocks/>
            </p:cNvGrpSpPr>
            <p:nvPr/>
          </p:nvGrpSpPr>
          <p:grpSpPr bwMode="auto">
            <a:xfrm>
              <a:off x="5521102" y="3776985"/>
              <a:ext cx="381000" cy="407987"/>
              <a:chOff x="3665" y="2898"/>
              <a:chExt cx="369" cy="369"/>
            </a:xfrm>
          </p:grpSpPr>
          <p:sp>
            <p:nvSpPr>
              <p:cNvPr id="205" name="Oval 2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06" name="Text Box 25"/>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a:t>2</a:t>
                </a:r>
              </a:p>
            </p:txBody>
          </p:sp>
        </p:grpSp>
        <p:sp>
          <p:nvSpPr>
            <p:cNvPr id="108" name="Line 26"/>
            <p:cNvSpPr>
              <a:spLocks noChangeShapeType="1"/>
            </p:cNvSpPr>
            <p:nvPr/>
          </p:nvSpPr>
          <p:spPr bwMode="auto">
            <a:xfrm flipH="1">
              <a:off x="5752877" y="3419797"/>
              <a:ext cx="149225" cy="354013"/>
            </a:xfrm>
            <a:prstGeom prst="line">
              <a:avLst/>
            </a:prstGeom>
            <a:noFill/>
            <a:ln w="9525">
              <a:solidFill>
                <a:schemeClr val="tx1"/>
              </a:solidFill>
              <a:round/>
              <a:headEnd/>
              <a:tailEnd/>
            </a:ln>
            <a:effectLst/>
          </p:spPr>
          <p:txBody>
            <a:bodyPr/>
            <a:lstStyle/>
            <a:p>
              <a:endParaRPr lang="fr-FR" sz="2205"/>
            </a:p>
          </p:txBody>
        </p:sp>
        <p:grpSp>
          <p:nvGrpSpPr>
            <p:cNvPr id="19" name="Group 27"/>
            <p:cNvGrpSpPr>
              <a:grpSpLocks/>
            </p:cNvGrpSpPr>
            <p:nvPr/>
          </p:nvGrpSpPr>
          <p:grpSpPr bwMode="auto">
            <a:xfrm>
              <a:off x="6022752" y="3767460"/>
              <a:ext cx="379412" cy="407987"/>
              <a:chOff x="3665" y="2898"/>
              <a:chExt cx="369" cy="369"/>
            </a:xfrm>
          </p:grpSpPr>
          <p:sp>
            <p:nvSpPr>
              <p:cNvPr id="203" name="Oval 2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04" name="Text Box 29"/>
              <p:cNvSpPr txBox="1">
                <a:spLocks noChangeArrowheads="1"/>
              </p:cNvSpPr>
              <p:nvPr/>
            </p:nvSpPr>
            <p:spPr bwMode="auto">
              <a:xfrm>
                <a:off x="3788" y="2999"/>
                <a:ext cx="107" cy="218"/>
              </a:xfrm>
              <a:prstGeom prst="rect">
                <a:avLst/>
              </a:prstGeom>
              <a:noFill/>
              <a:ln w="9525">
                <a:noFill/>
                <a:miter lim="800000"/>
                <a:headEnd/>
                <a:tailEnd/>
              </a:ln>
              <a:effectLst/>
            </p:spPr>
            <p:txBody>
              <a:bodyPr wrap="none" lIns="0" tIns="0" rIns="0" bIns="0">
                <a:spAutoFit/>
              </a:bodyPr>
              <a:lstStyle/>
              <a:p>
                <a:pPr algn="ctr"/>
                <a:r>
                  <a:rPr lang="en-US" sz="2205"/>
                  <a:t>6</a:t>
                </a:r>
              </a:p>
            </p:txBody>
          </p:sp>
        </p:grpSp>
        <p:sp>
          <p:nvSpPr>
            <p:cNvPr id="110" name="Line 30"/>
            <p:cNvSpPr>
              <a:spLocks noChangeShapeType="1"/>
            </p:cNvSpPr>
            <p:nvPr/>
          </p:nvSpPr>
          <p:spPr bwMode="auto">
            <a:xfrm flipH="1">
              <a:off x="6076727" y="2724472"/>
              <a:ext cx="274637" cy="328613"/>
            </a:xfrm>
            <a:prstGeom prst="line">
              <a:avLst/>
            </a:prstGeom>
            <a:noFill/>
            <a:ln w="9525">
              <a:solidFill>
                <a:schemeClr val="tx1"/>
              </a:solidFill>
              <a:round/>
              <a:headEnd/>
              <a:tailEnd/>
            </a:ln>
            <a:effectLst/>
          </p:spPr>
          <p:txBody>
            <a:bodyPr/>
            <a:lstStyle/>
            <a:p>
              <a:endParaRPr lang="fr-FR" sz="2205"/>
            </a:p>
          </p:txBody>
        </p:sp>
        <p:sp>
          <p:nvSpPr>
            <p:cNvPr id="111" name="Text Box 35"/>
            <p:cNvSpPr txBox="1">
              <a:spLocks noChangeArrowheads="1"/>
            </p:cNvSpPr>
            <p:nvPr/>
          </p:nvSpPr>
          <p:spPr bwMode="auto">
            <a:xfrm>
              <a:off x="6339774" y="3927239"/>
              <a:ext cx="220645" cy="192085"/>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114" name="Text Box 39"/>
            <p:cNvSpPr txBox="1">
              <a:spLocks noChangeArrowheads="1"/>
            </p:cNvSpPr>
            <p:nvPr/>
          </p:nvSpPr>
          <p:spPr bwMode="auto">
            <a:xfrm>
              <a:off x="7669465" y="3756329"/>
              <a:ext cx="185960" cy="192085"/>
            </a:xfrm>
            <a:prstGeom prst="rect">
              <a:avLst/>
            </a:prstGeom>
            <a:noFill/>
            <a:ln w="9525">
              <a:noFill/>
              <a:miter lim="800000"/>
              <a:headEnd/>
              <a:tailEnd/>
            </a:ln>
            <a:effectLst/>
          </p:spPr>
          <p:txBody>
            <a:bodyPr wrap="none">
              <a:spAutoFit/>
            </a:bodyPr>
            <a:lstStyle/>
            <a:p>
              <a:r>
                <a:rPr lang="fr-FR" sz="1157" dirty="0">
                  <a:solidFill>
                    <a:srgbClr val="FF0000"/>
                  </a:solidFill>
                </a:rPr>
                <a:t>0</a:t>
              </a:r>
            </a:p>
          </p:txBody>
        </p:sp>
        <p:sp>
          <p:nvSpPr>
            <p:cNvPr id="116" name="Text Box 40"/>
            <p:cNvSpPr txBox="1">
              <a:spLocks noChangeArrowheads="1"/>
            </p:cNvSpPr>
            <p:nvPr/>
          </p:nvSpPr>
          <p:spPr bwMode="auto">
            <a:xfrm>
              <a:off x="5316314" y="3869060"/>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118" name="Text Box 42"/>
            <p:cNvSpPr txBox="1">
              <a:spLocks noChangeArrowheads="1"/>
            </p:cNvSpPr>
            <p:nvPr/>
          </p:nvSpPr>
          <p:spPr bwMode="auto">
            <a:xfrm>
              <a:off x="7281639" y="3079682"/>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grpSp>
          <p:nvGrpSpPr>
            <p:cNvPr id="20" name="Group 43"/>
            <p:cNvGrpSpPr>
              <a:grpSpLocks/>
            </p:cNvGrpSpPr>
            <p:nvPr/>
          </p:nvGrpSpPr>
          <p:grpSpPr bwMode="auto">
            <a:xfrm>
              <a:off x="5232177" y="4511997"/>
              <a:ext cx="381000" cy="407988"/>
              <a:chOff x="3665" y="2898"/>
              <a:chExt cx="369" cy="369"/>
            </a:xfrm>
          </p:grpSpPr>
          <p:sp>
            <p:nvSpPr>
              <p:cNvPr id="171" name="Oval 4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77" name="Text Box 45"/>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a:t>1</a:t>
                </a:r>
              </a:p>
            </p:txBody>
          </p:sp>
        </p:grpSp>
        <p:sp>
          <p:nvSpPr>
            <p:cNvPr id="122" name="Line 46"/>
            <p:cNvSpPr>
              <a:spLocks noChangeShapeType="1"/>
            </p:cNvSpPr>
            <p:nvPr/>
          </p:nvSpPr>
          <p:spPr bwMode="auto">
            <a:xfrm flipH="1">
              <a:off x="5463952" y="4154810"/>
              <a:ext cx="149225" cy="354012"/>
            </a:xfrm>
            <a:prstGeom prst="line">
              <a:avLst/>
            </a:prstGeom>
            <a:noFill/>
            <a:ln w="9525">
              <a:solidFill>
                <a:schemeClr val="tx1"/>
              </a:solidFill>
              <a:round/>
              <a:headEnd/>
              <a:tailEnd/>
            </a:ln>
            <a:effectLst/>
          </p:spPr>
          <p:txBody>
            <a:bodyPr/>
            <a:lstStyle/>
            <a:p>
              <a:endParaRPr lang="fr-FR" sz="2205"/>
            </a:p>
          </p:txBody>
        </p:sp>
        <p:sp>
          <p:nvSpPr>
            <p:cNvPr id="124" name="Text Box 47"/>
            <p:cNvSpPr txBox="1">
              <a:spLocks noChangeArrowheads="1"/>
            </p:cNvSpPr>
            <p:nvPr/>
          </p:nvSpPr>
          <p:spPr bwMode="auto">
            <a:xfrm>
              <a:off x="5065489" y="4602485"/>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130" name="Line 51"/>
            <p:cNvSpPr>
              <a:spLocks noChangeShapeType="1"/>
            </p:cNvSpPr>
            <p:nvPr/>
          </p:nvSpPr>
          <p:spPr bwMode="auto">
            <a:xfrm>
              <a:off x="6561390" y="2684971"/>
              <a:ext cx="387826" cy="451098"/>
            </a:xfrm>
            <a:prstGeom prst="line">
              <a:avLst/>
            </a:prstGeom>
            <a:noFill/>
            <a:ln w="9525">
              <a:solidFill>
                <a:schemeClr val="tx1"/>
              </a:solidFill>
              <a:round/>
              <a:headEnd/>
              <a:tailEnd/>
            </a:ln>
            <a:effectLst/>
          </p:spPr>
          <p:txBody>
            <a:bodyPr/>
            <a:lstStyle/>
            <a:p>
              <a:endParaRPr lang="fr-FR" sz="2205"/>
            </a:p>
          </p:txBody>
        </p:sp>
        <p:sp>
          <p:nvSpPr>
            <p:cNvPr id="133" name="Text Box 52"/>
            <p:cNvSpPr txBox="1">
              <a:spLocks noChangeArrowheads="1"/>
            </p:cNvSpPr>
            <p:nvPr/>
          </p:nvSpPr>
          <p:spPr bwMode="auto">
            <a:xfrm>
              <a:off x="6619652" y="4645347"/>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159" name="Oval 53"/>
            <p:cNvSpPr>
              <a:spLocks noChangeArrowheads="1"/>
            </p:cNvSpPr>
            <p:nvPr/>
          </p:nvSpPr>
          <p:spPr bwMode="auto">
            <a:xfrm>
              <a:off x="6281514" y="4534222"/>
              <a:ext cx="381000" cy="407988"/>
            </a:xfrm>
            <a:prstGeom prst="ellipse">
              <a:avLst/>
            </a:prstGeom>
            <a:noFill/>
            <a:ln w="9525">
              <a:solidFill>
                <a:schemeClr val="tx1"/>
              </a:solidFill>
              <a:round/>
              <a:headEnd/>
              <a:tailEnd/>
            </a:ln>
            <a:effectLst/>
          </p:spPr>
          <p:txBody>
            <a:bodyPr wrap="none" anchor="ctr"/>
            <a:lstStyle/>
            <a:p>
              <a:endParaRPr lang="fr-FR" sz="2205"/>
            </a:p>
          </p:txBody>
        </p:sp>
        <p:sp>
          <p:nvSpPr>
            <p:cNvPr id="162" name="Text Box 54"/>
            <p:cNvSpPr txBox="1">
              <a:spLocks noChangeArrowheads="1"/>
            </p:cNvSpPr>
            <p:nvPr/>
          </p:nvSpPr>
          <p:spPr bwMode="auto">
            <a:xfrm>
              <a:off x="6406986" y="4645347"/>
              <a:ext cx="109651" cy="241051"/>
            </a:xfrm>
            <a:prstGeom prst="rect">
              <a:avLst/>
            </a:prstGeom>
            <a:noFill/>
            <a:ln w="9525">
              <a:noFill/>
              <a:miter lim="800000"/>
              <a:headEnd/>
              <a:tailEnd/>
            </a:ln>
            <a:effectLst/>
          </p:spPr>
          <p:txBody>
            <a:bodyPr wrap="none" lIns="0" tIns="0" rIns="0" bIns="0">
              <a:spAutoFit/>
            </a:bodyPr>
            <a:lstStyle/>
            <a:p>
              <a:pPr algn="ctr"/>
              <a:r>
                <a:rPr lang="en-US" sz="2205" dirty="0"/>
                <a:t>7</a:t>
              </a:r>
            </a:p>
          </p:txBody>
        </p:sp>
        <p:sp>
          <p:nvSpPr>
            <p:cNvPr id="164" name="Line 55"/>
            <p:cNvSpPr>
              <a:spLocks noChangeShapeType="1"/>
            </p:cNvSpPr>
            <p:nvPr/>
          </p:nvSpPr>
          <p:spPr bwMode="auto">
            <a:xfrm>
              <a:off x="6298977" y="4177035"/>
              <a:ext cx="147637" cy="354012"/>
            </a:xfrm>
            <a:prstGeom prst="line">
              <a:avLst/>
            </a:prstGeom>
            <a:noFill/>
            <a:ln w="9525">
              <a:solidFill>
                <a:schemeClr val="tx1"/>
              </a:solidFill>
              <a:round/>
              <a:headEnd/>
              <a:tailEnd/>
            </a:ln>
            <a:effectLst/>
          </p:spPr>
          <p:txBody>
            <a:bodyPr/>
            <a:lstStyle/>
            <a:p>
              <a:endParaRPr lang="fr-FR" sz="2205"/>
            </a:p>
          </p:txBody>
        </p:sp>
        <p:sp>
          <p:nvSpPr>
            <p:cNvPr id="165" name="Text Box 56"/>
            <p:cNvSpPr txBox="1">
              <a:spLocks noChangeArrowheads="1"/>
            </p:cNvSpPr>
            <p:nvPr/>
          </p:nvSpPr>
          <p:spPr bwMode="auto">
            <a:xfrm>
              <a:off x="7004620" y="3756329"/>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167" name="Text Box 60"/>
            <p:cNvSpPr txBox="1">
              <a:spLocks noChangeArrowheads="1"/>
            </p:cNvSpPr>
            <p:nvPr/>
          </p:nvSpPr>
          <p:spPr bwMode="auto">
            <a:xfrm>
              <a:off x="6118159" y="3081430"/>
              <a:ext cx="215051" cy="192085"/>
            </a:xfrm>
            <a:prstGeom prst="rect">
              <a:avLst/>
            </a:prstGeom>
            <a:noFill/>
            <a:ln w="9525">
              <a:noFill/>
              <a:miter lim="800000"/>
              <a:headEnd/>
              <a:tailEnd/>
            </a:ln>
            <a:effectLst/>
          </p:spPr>
          <p:txBody>
            <a:bodyPr wrap="none">
              <a:spAutoFit/>
            </a:bodyPr>
            <a:lstStyle/>
            <a:p>
              <a:r>
                <a:rPr lang="fr-CA" sz="1157" dirty="0">
                  <a:solidFill>
                    <a:srgbClr val="FF0000"/>
                  </a:solidFill>
                </a:rPr>
                <a:t> 0</a:t>
              </a:r>
              <a:endParaRPr lang="fr-FR" sz="1157" dirty="0">
                <a:solidFill>
                  <a:srgbClr val="FF0000"/>
                </a:solidFill>
              </a:endParaRPr>
            </a:p>
          </p:txBody>
        </p:sp>
        <p:sp>
          <p:nvSpPr>
            <p:cNvPr id="169" name="Text Box 68"/>
            <p:cNvSpPr txBox="1">
              <a:spLocks noChangeArrowheads="1"/>
            </p:cNvSpPr>
            <p:nvPr/>
          </p:nvSpPr>
          <p:spPr bwMode="auto">
            <a:xfrm>
              <a:off x="6576789" y="2360935"/>
              <a:ext cx="185960" cy="192085"/>
            </a:xfrm>
            <a:prstGeom prst="rect">
              <a:avLst/>
            </a:prstGeom>
            <a:noFill/>
            <a:ln w="9525">
              <a:noFill/>
              <a:miter lim="800000"/>
              <a:headEnd/>
              <a:tailEnd/>
            </a:ln>
            <a:effectLst/>
          </p:spPr>
          <p:txBody>
            <a:bodyPr wrap="none">
              <a:spAutoFit/>
            </a:bodyPr>
            <a:lstStyle/>
            <a:p>
              <a:r>
                <a:rPr lang="fr-FR" sz="1157" dirty="0">
                  <a:solidFill>
                    <a:srgbClr val="FF0000"/>
                  </a:solidFill>
                </a:rPr>
                <a:t>1</a:t>
              </a:r>
            </a:p>
          </p:txBody>
        </p:sp>
      </p:grpSp>
      <p:sp>
        <p:nvSpPr>
          <p:cNvPr id="215" name="Right Arrow 214"/>
          <p:cNvSpPr/>
          <p:nvPr/>
        </p:nvSpPr>
        <p:spPr>
          <a:xfrm>
            <a:off x="4276787" y="3701090"/>
            <a:ext cx="1944732" cy="3149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p>
        </p:txBody>
      </p:sp>
      <p:grpSp>
        <p:nvGrpSpPr>
          <p:cNvPr id="94" name="Groupe 66"/>
          <p:cNvGrpSpPr/>
          <p:nvPr/>
        </p:nvGrpSpPr>
        <p:grpSpPr>
          <a:xfrm>
            <a:off x="5841632" y="2724760"/>
            <a:ext cx="3441441" cy="3653734"/>
            <a:chOff x="5065488" y="2346647"/>
            <a:chExt cx="2402111" cy="2595563"/>
          </a:xfrm>
        </p:grpSpPr>
        <p:sp>
          <p:nvSpPr>
            <p:cNvPr id="95" name="Oval 5"/>
            <p:cNvSpPr>
              <a:spLocks noChangeArrowheads="1"/>
            </p:cNvSpPr>
            <p:nvPr/>
          </p:nvSpPr>
          <p:spPr bwMode="auto">
            <a:xfrm>
              <a:off x="6893813" y="3023294"/>
              <a:ext cx="381000" cy="407987"/>
            </a:xfrm>
            <a:prstGeom prst="ellipse">
              <a:avLst/>
            </a:prstGeom>
            <a:noFill/>
            <a:ln w="9525">
              <a:solidFill>
                <a:schemeClr val="tx1"/>
              </a:solidFill>
              <a:round/>
              <a:headEnd/>
              <a:tailEnd/>
            </a:ln>
            <a:effectLst/>
          </p:spPr>
          <p:txBody>
            <a:bodyPr wrap="none" anchor="ctr"/>
            <a:lstStyle/>
            <a:p>
              <a:endParaRPr lang="fr-FR" sz="2205"/>
            </a:p>
          </p:txBody>
        </p:sp>
        <p:sp>
          <p:nvSpPr>
            <p:cNvPr id="96" name="Text Box 6"/>
            <p:cNvSpPr txBox="1">
              <a:spLocks noChangeArrowheads="1"/>
            </p:cNvSpPr>
            <p:nvPr/>
          </p:nvSpPr>
          <p:spPr bwMode="auto">
            <a:xfrm>
              <a:off x="7004740" y="3136069"/>
              <a:ext cx="219303" cy="241051"/>
            </a:xfrm>
            <a:prstGeom prst="rect">
              <a:avLst/>
            </a:prstGeom>
            <a:noFill/>
            <a:ln w="9525">
              <a:noFill/>
              <a:miter lim="800000"/>
              <a:headEnd/>
              <a:tailEnd/>
            </a:ln>
            <a:effectLst/>
          </p:spPr>
          <p:txBody>
            <a:bodyPr wrap="none" lIns="0" tIns="0" rIns="0" bIns="0">
              <a:spAutoFit/>
            </a:bodyPr>
            <a:lstStyle/>
            <a:p>
              <a:pPr algn="ctr"/>
              <a:r>
                <a:rPr lang="fr-CA" sz="2205" dirty="0"/>
                <a:t>14</a:t>
              </a:r>
              <a:endParaRPr lang="en-US" sz="2205" dirty="0"/>
            </a:p>
          </p:txBody>
        </p:sp>
        <p:grpSp>
          <p:nvGrpSpPr>
            <p:cNvPr id="97" name="Group 11"/>
            <p:cNvGrpSpPr>
              <a:grpSpLocks/>
            </p:cNvGrpSpPr>
            <p:nvPr/>
          </p:nvGrpSpPr>
          <p:grpSpPr bwMode="auto">
            <a:xfrm>
              <a:off x="5784627" y="3016572"/>
              <a:ext cx="381000" cy="407988"/>
              <a:chOff x="3665" y="2898"/>
              <a:chExt cx="369" cy="369"/>
            </a:xfrm>
          </p:grpSpPr>
          <p:sp>
            <p:nvSpPr>
              <p:cNvPr id="140" name="Oval 1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41" name="Text Box 13"/>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dirty="0"/>
                  <a:t>4</a:t>
                </a:r>
              </a:p>
            </p:txBody>
          </p:sp>
        </p:grpSp>
        <p:grpSp>
          <p:nvGrpSpPr>
            <p:cNvPr id="100" name="Group 15"/>
            <p:cNvGrpSpPr>
              <a:grpSpLocks/>
            </p:cNvGrpSpPr>
            <p:nvPr/>
          </p:nvGrpSpPr>
          <p:grpSpPr bwMode="auto">
            <a:xfrm>
              <a:off x="6245002" y="2346647"/>
              <a:ext cx="381000" cy="407988"/>
              <a:chOff x="3665" y="2898"/>
              <a:chExt cx="369" cy="369"/>
            </a:xfrm>
          </p:grpSpPr>
          <p:sp>
            <p:nvSpPr>
              <p:cNvPr id="138" name="Oval 16"/>
              <p:cNvSpPr>
                <a:spLocks noChangeArrowheads="1"/>
              </p:cNvSpPr>
              <p:nvPr/>
            </p:nvSpPr>
            <p:spPr bwMode="auto">
              <a:xfrm>
                <a:off x="3665" y="2898"/>
                <a:ext cx="369" cy="369"/>
              </a:xfrm>
              <a:prstGeom prst="ellipse">
                <a:avLst/>
              </a:prstGeom>
              <a:noFill/>
              <a:ln w="12700">
                <a:solidFill>
                  <a:schemeClr val="tx1"/>
                </a:solidFill>
                <a:round/>
                <a:headEnd/>
                <a:tailEnd/>
              </a:ln>
              <a:effectLst/>
            </p:spPr>
            <p:txBody>
              <a:bodyPr wrap="none" anchor="ctr"/>
              <a:lstStyle/>
              <a:p>
                <a:endParaRPr lang="fr-FR" sz="2205"/>
              </a:p>
            </p:txBody>
          </p:sp>
          <p:sp>
            <p:nvSpPr>
              <p:cNvPr id="139" name="Text Box 17"/>
              <p:cNvSpPr txBox="1">
                <a:spLocks noChangeArrowheads="1"/>
              </p:cNvSpPr>
              <p:nvPr/>
            </p:nvSpPr>
            <p:spPr bwMode="auto">
              <a:xfrm>
                <a:off x="3805" y="2999"/>
                <a:ext cx="106" cy="218"/>
              </a:xfrm>
              <a:prstGeom prst="rect">
                <a:avLst/>
              </a:prstGeom>
              <a:noFill/>
              <a:ln w="9525">
                <a:noFill/>
                <a:miter lim="800000"/>
                <a:headEnd/>
                <a:tailEnd/>
              </a:ln>
              <a:effectLst/>
            </p:spPr>
            <p:txBody>
              <a:bodyPr wrap="none" lIns="0" tIns="0" rIns="0" bIns="0">
                <a:spAutoFit/>
              </a:bodyPr>
              <a:lstStyle/>
              <a:p>
                <a:pPr algn="ctr"/>
                <a:r>
                  <a:rPr lang="en-US" sz="2205" dirty="0"/>
                  <a:t>9</a:t>
                </a:r>
              </a:p>
            </p:txBody>
          </p:sp>
        </p:grpSp>
        <p:sp>
          <p:nvSpPr>
            <p:cNvPr id="102" name="Line 18"/>
            <p:cNvSpPr>
              <a:spLocks noChangeShapeType="1"/>
            </p:cNvSpPr>
            <p:nvPr/>
          </p:nvSpPr>
          <p:spPr bwMode="auto">
            <a:xfrm>
              <a:off x="6041802" y="3410272"/>
              <a:ext cx="149225" cy="354013"/>
            </a:xfrm>
            <a:prstGeom prst="line">
              <a:avLst/>
            </a:prstGeom>
            <a:noFill/>
            <a:ln w="9525">
              <a:solidFill>
                <a:schemeClr val="tx1"/>
              </a:solidFill>
              <a:round/>
              <a:headEnd/>
              <a:tailEnd/>
            </a:ln>
            <a:effectLst/>
          </p:spPr>
          <p:txBody>
            <a:bodyPr/>
            <a:lstStyle/>
            <a:p>
              <a:endParaRPr lang="fr-FR" sz="2205"/>
            </a:p>
          </p:txBody>
        </p:sp>
        <p:grpSp>
          <p:nvGrpSpPr>
            <p:cNvPr id="103" name="Group 23"/>
            <p:cNvGrpSpPr>
              <a:grpSpLocks/>
            </p:cNvGrpSpPr>
            <p:nvPr/>
          </p:nvGrpSpPr>
          <p:grpSpPr bwMode="auto">
            <a:xfrm>
              <a:off x="5521102" y="3776985"/>
              <a:ext cx="381000" cy="407987"/>
              <a:chOff x="3665" y="2898"/>
              <a:chExt cx="369" cy="369"/>
            </a:xfrm>
          </p:grpSpPr>
          <p:sp>
            <p:nvSpPr>
              <p:cNvPr id="136" name="Oval 2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37" name="Text Box 25"/>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a:t>2</a:t>
                </a:r>
              </a:p>
            </p:txBody>
          </p:sp>
        </p:grpSp>
        <p:sp>
          <p:nvSpPr>
            <p:cNvPr id="105" name="Line 26"/>
            <p:cNvSpPr>
              <a:spLocks noChangeShapeType="1"/>
            </p:cNvSpPr>
            <p:nvPr/>
          </p:nvSpPr>
          <p:spPr bwMode="auto">
            <a:xfrm flipH="1">
              <a:off x="5752877" y="3419797"/>
              <a:ext cx="149225" cy="354013"/>
            </a:xfrm>
            <a:prstGeom prst="line">
              <a:avLst/>
            </a:prstGeom>
            <a:noFill/>
            <a:ln w="9525">
              <a:solidFill>
                <a:schemeClr val="tx1"/>
              </a:solidFill>
              <a:round/>
              <a:headEnd/>
              <a:tailEnd/>
            </a:ln>
            <a:effectLst/>
          </p:spPr>
          <p:txBody>
            <a:bodyPr/>
            <a:lstStyle/>
            <a:p>
              <a:endParaRPr lang="fr-FR" sz="2205"/>
            </a:p>
          </p:txBody>
        </p:sp>
        <p:grpSp>
          <p:nvGrpSpPr>
            <p:cNvPr id="107" name="Group 27"/>
            <p:cNvGrpSpPr>
              <a:grpSpLocks/>
            </p:cNvGrpSpPr>
            <p:nvPr/>
          </p:nvGrpSpPr>
          <p:grpSpPr bwMode="auto">
            <a:xfrm>
              <a:off x="6022752" y="3767460"/>
              <a:ext cx="379412" cy="407987"/>
              <a:chOff x="3665" y="2898"/>
              <a:chExt cx="369" cy="369"/>
            </a:xfrm>
          </p:grpSpPr>
          <p:sp>
            <p:nvSpPr>
              <p:cNvPr id="134" name="Oval 2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35" name="Text Box 29"/>
              <p:cNvSpPr txBox="1">
                <a:spLocks noChangeArrowheads="1"/>
              </p:cNvSpPr>
              <p:nvPr/>
            </p:nvSpPr>
            <p:spPr bwMode="auto">
              <a:xfrm>
                <a:off x="3788" y="2999"/>
                <a:ext cx="107" cy="218"/>
              </a:xfrm>
              <a:prstGeom prst="rect">
                <a:avLst/>
              </a:prstGeom>
              <a:noFill/>
              <a:ln w="9525">
                <a:noFill/>
                <a:miter lim="800000"/>
                <a:headEnd/>
                <a:tailEnd/>
              </a:ln>
              <a:effectLst/>
            </p:spPr>
            <p:txBody>
              <a:bodyPr wrap="none" lIns="0" tIns="0" rIns="0" bIns="0">
                <a:spAutoFit/>
              </a:bodyPr>
              <a:lstStyle/>
              <a:p>
                <a:pPr algn="ctr"/>
                <a:r>
                  <a:rPr lang="en-US" sz="2205"/>
                  <a:t>6</a:t>
                </a:r>
              </a:p>
            </p:txBody>
          </p:sp>
        </p:grpSp>
        <p:sp>
          <p:nvSpPr>
            <p:cNvPr id="109" name="Line 30"/>
            <p:cNvSpPr>
              <a:spLocks noChangeShapeType="1"/>
            </p:cNvSpPr>
            <p:nvPr/>
          </p:nvSpPr>
          <p:spPr bwMode="auto">
            <a:xfrm flipH="1">
              <a:off x="6076727" y="2724472"/>
              <a:ext cx="274637" cy="328613"/>
            </a:xfrm>
            <a:prstGeom prst="line">
              <a:avLst/>
            </a:prstGeom>
            <a:noFill/>
            <a:ln w="9525">
              <a:solidFill>
                <a:schemeClr val="tx1"/>
              </a:solidFill>
              <a:round/>
              <a:headEnd/>
              <a:tailEnd/>
            </a:ln>
            <a:effectLst/>
          </p:spPr>
          <p:txBody>
            <a:bodyPr/>
            <a:lstStyle/>
            <a:p>
              <a:endParaRPr lang="fr-FR" sz="2205"/>
            </a:p>
          </p:txBody>
        </p:sp>
        <p:sp>
          <p:nvSpPr>
            <p:cNvPr id="112" name="Text Box 35"/>
            <p:cNvSpPr txBox="1">
              <a:spLocks noChangeArrowheads="1"/>
            </p:cNvSpPr>
            <p:nvPr/>
          </p:nvSpPr>
          <p:spPr bwMode="auto">
            <a:xfrm>
              <a:off x="6339774" y="3927239"/>
              <a:ext cx="220645" cy="192085"/>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113" name="Text Box 40"/>
            <p:cNvSpPr txBox="1">
              <a:spLocks noChangeArrowheads="1"/>
            </p:cNvSpPr>
            <p:nvPr/>
          </p:nvSpPr>
          <p:spPr bwMode="auto">
            <a:xfrm>
              <a:off x="5316314" y="3869060"/>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115" name="Text Box 42"/>
            <p:cNvSpPr txBox="1">
              <a:spLocks noChangeArrowheads="1"/>
            </p:cNvSpPr>
            <p:nvPr/>
          </p:nvSpPr>
          <p:spPr bwMode="auto">
            <a:xfrm>
              <a:off x="7281639" y="3079682"/>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grpSp>
          <p:nvGrpSpPr>
            <p:cNvPr id="117" name="Group 43"/>
            <p:cNvGrpSpPr>
              <a:grpSpLocks/>
            </p:cNvGrpSpPr>
            <p:nvPr/>
          </p:nvGrpSpPr>
          <p:grpSpPr bwMode="auto">
            <a:xfrm>
              <a:off x="5232177" y="4511997"/>
              <a:ext cx="381000" cy="407988"/>
              <a:chOff x="3665" y="2898"/>
              <a:chExt cx="369" cy="369"/>
            </a:xfrm>
          </p:grpSpPr>
          <p:sp>
            <p:nvSpPr>
              <p:cNvPr id="131" name="Oval 4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32" name="Text Box 45"/>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a:t>1</a:t>
                </a:r>
              </a:p>
            </p:txBody>
          </p:sp>
        </p:grpSp>
        <p:sp>
          <p:nvSpPr>
            <p:cNvPr id="119" name="Line 46"/>
            <p:cNvSpPr>
              <a:spLocks noChangeShapeType="1"/>
            </p:cNvSpPr>
            <p:nvPr/>
          </p:nvSpPr>
          <p:spPr bwMode="auto">
            <a:xfrm flipH="1">
              <a:off x="5463952" y="4154810"/>
              <a:ext cx="149225" cy="354012"/>
            </a:xfrm>
            <a:prstGeom prst="line">
              <a:avLst/>
            </a:prstGeom>
            <a:noFill/>
            <a:ln w="9525">
              <a:solidFill>
                <a:schemeClr val="tx1"/>
              </a:solidFill>
              <a:round/>
              <a:headEnd/>
              <a:tailEnd/>
            </a:ln>
            <a:effectLst/>
          </p:spPr>
          <p:txBody>
            <a:bodyPr/>
            <a:lstStyle/>
            <a:p>
              <a:endParaRPr lang="fr-FR" sz="2205"/>
            </a:p>
          </p:txBody>
        </p:sp>
        <p:sp>
          <p:nvSpPr>
            <p:cNvPr id="120" name="Text Box 47"/>
            <p:cNvSpPr txBox="1">
              <a:spLocks noChangeArrowheads="1"/>
            </p:cNvSpPr>
            <p:nvPr/>
          </p:nvSpPr>
          <p:spPr bwMode="auto">
            <a:xfrm>
              <a:off x="5065488" y="4602485"/>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121" name="Line 51"/>
            <p:cNvSpPr>
              <a:spLocks noChangeShapeType="1"/>
            </p:cNvSpPr>
            <p:nvPr/>
          </p:nvSpPr>
          <p:spPr bwMode="auto">
            <a:xfrm>
              <a:off x="6561390" y="2684971"/>
              <a:ext cx="387827" cy="394711"/>
            </a:xfrm>
            <a:prstGeom prst="line">
              <a:avLst/>
            </a:prstGeom>
            <a:noFill/>
            <a:ln w="9525">
              <a:solidFill>
                <a:schemeClr val="tx1"/>
              </a:solidFill>
              <a:round/>
              <a:headEnd/>
              <a:tailEnd/>
            </a:ln>
            <a:effectLst/>
          </p:spPr>
          <p:txBody>
            <a:bodyPr/>
            <a:lstStyle/>
            <a:p>
              <a:endParaRPr lang="fr-FR" sz="2205"/>
            </a:p>
          </p:txBody>
        </p:sp>
        <p:sp>
          <p:nvSpPr>
            <p:cNvPr id="123" name="Text Box 52"/>
            <p:cNvSpPr txBox="1">
              <a:spLocks noChangeArrowheads="1"/>
            </p:cNvSpPr>
            <p:nvPr/>
          </p:nvSpPr>
          <p:spPr bwMode="auto">
            <a:xfrm>
              <a:off x="6619651" y="4645347"/>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125" name="Oval 53"/>
            <p:cNvSpPr>
              <a:spLocks noChangeArrowheads="1"/>
            </p:cNvSpPr>
            <p:nvPr/>
          </p:nvSpPr>
          <p:spPr bwMode="auto">
            <a:xfrm>
              <a:off x="6281514" y="4534222"/>
              <a:ext cx="381000" cy="407988"/>
            </a:xfrm>
            <a:prstGeom prst="ellipse">
              <a:avLst/>
            </a:prstGeom>
            <a:noFill/>
            <a:ln w="9525">
              <a:solidFill>
                <a:schemeClr val="tx1"/>
              </a:solidFill>
              <a:round/>
              <a:headEnd/>
              <a:tailEnd/>
            </a:ln>
            <a:effectLst/>
          </p:spPr>
          <p:txBody>
            <a:bodyPr wrap="none" anchor="ctr"/>
            <a:lstStyle/>
            <a:p>
              <a:endParaRPr lang="fr-FR" sz="2205"/>
            </a:p>
          </p:txBody>
        </p:sp>
        <p:sp>
          <p:nvSpPr>
            <p:cNvPr id="126" name="Text Box 54"/>
            <p:cNvSpPr txBox="1">
              <a:spLocks noChangeArrowheads="1"/>
            </p:cNvSpPr>
            <p:nvPr/>
          </p:nvSpPr>
          <p:spPr bwMode="auto">
            <a:xfrm>
              <a:off x="6406986" y="4645347"/>
              <a:ext cx="109651" cy="241051"/>
            </a:xfrm>
            <a:prstGeom prst="rect">
              <a:avLst/>
            </a:prstGeom>
            <a:noFill/>
            <a:ln w="9525">
              <a:noFill/>
              <a:miter lim="800000"/>
              <a:headEnd/>
              <a:tailEnd/>
            </a:ln>
            <a:effectLst/>
          </p:spPr>
          <p:txBody>
            <a:bodyPr wrap="none" lIns="0" tIns="0" rIns="0" bIns="0">
              <a:spAutoFit/>
            </a:bodyPr>
            <a:lstStyle/>
            <a:p>
              <a:pPr algn="ctr"/>
              <a:r>
                <a:rPr lang="en-US" sz="2205" dirty="0"/>
                <a:t>7</a:t>
              </a:r>
            </a:p>
          </p:txBody>
        </p:sp>
        <p:sp>
          <p:nvSpPr>
            <p:cNvPr id="127" name="Line 55"/>
            <p:cNvSpPr>
              <a:spLocks noChangeShapeType="1"/>
            </p:cNvSpPr>
            <p:nvPr/>
          </p:nvSpPr>
          <p:spPr bwMode="auto">
            <a:xfrm>
              <a:off x="6298977" y="4177035"/>
              <a:ext cx="147637" cy="354012"/>
            </a:xfrm>
            <a:prstGeom prst="line">
              <a:avLst/>
            </a:prstGeom>
            <a:noFill/>
            <a:ln w="9525">
              <a:solidFill>
                <a:schemeClr val="tx1"/>
              </a:solidFill>
              <a:round/>
              <a:headEnd/>
              <a:tailEnd/>
            </a:ln>
            <a:effectLst/>
          </p:spPr>
          <p:txBody>
            <a:bodyPr/>
            <a:lstStyle/>
            <a:p>
              <a:endParaRPr lang="fr-FR" sz="2205"/>
            </a:p>
          </p:txBody>
        </p:sp>
        <p:sp>
          <p:nvSpPr>
            <p:cNvPr id="128" name="Text Box 60"/>
            <p:cNvSpPr txBox="1">
              <a:spLocks noChangeArrowheads="1"/>
            </p:cNvSpPr>
            <p:nvPr/>
          </p:nvSpPr>
          <p:spPr bwMode="auto">
            <a:xfrm>
              <a:off x="6118159" y="3081430"/>
              <a:ext cx="215051" cy="192085"/>
            </a:xfrm>
            <a:prstGeom prst="rect">
              <a:avLst/>
            </a:prstGeom>
            <a:noFill/>
            <a:ln w="9525">
              <a:noFill/>
              <a:miter lim="800000"/>
              <a:headEnd/>
              <a:tailEnd/>
            </a:ln>
            <a:effectLst/>
          </p:spPr>
          <p:txBody>
            <a:bodyPr wrap="none">
              <a:spAutoFit/>
            </a:bodyPr>
            <a:lstStyle/>
            <a:p>
              <a:r>
                <a:rPr lang="fr-CA" sz="1157" dirty="0">
                  <a:solidFill>
                    <a:srgbClr val="FF0000"/>
                  </a:solidFill>
                </a:rPr>
                <a:t> 0</a:t>
              </a:r>
              <a:endParaRPr lang="fr-FR" sz="1157" dirty="0">
                <a:solidFill>
                  <a:srgbClr val="FF0000"/>
                </a:solidFill>
              </a:endParaRPr>
            </a:p>
          </p:txBody>
        </p:sp>
        <p:sp>
          <p:nvSpPr>
            <p:cNvPr id="129" name="Text Box 68"/>
            <p:cNvSpPr txBox="1">
              <a:spLocks noChangeArrowheads="1"/>
            </p:cNvSpPr>
            <p:nvPr/>
          </p:nvSpPr>
          <p:spPr bwMode="auto">
            <a:xfrm>
              <a:off x="6576790" y="2360935"/>
              <a:ext cx="246380" cy="192085"/>
            </a:xfrm>
            <a:prstGeom prst="rect">
              <a:avLst/>
            </a:prstGeom>
            <a:noFill/>
            <a:ln w="9525">
              <a:noFill/>
              <a:miter lim="800000"/>
              <a:headEnd/>
              <a:tailEnd/>
            </a:ln>
            <a:effectLst/>
          </p:spPr>
          <p:txBody>
            <a:bodyPr wrap="none">
              <a:spAutoFit/>
            </a:bodyPr>
            <a:lstStyle/>
            <a:p>
              <a:r>
                <a:rPr lang="fr-CA" sz="1157" dirty="0">
                  <a:solidFill>
                    <a:srgbClr val="FF0000"/>
                  </a:solidFill>
                </a:rPr>
                <a:t>+2</a:t>
              </a:r>
              <a:endParaRPr lang="fr-FR" sz="1157" dirty="0">
                <a:solidFill>
                  <a:srgbClr val="FF0000"/>
                </a:solidFill>
              </a:endParaRPr>
            </a:p>
          </p:txBody>
        </p:sp>
      </p:grpSp>
      <p:sp>
        <p:nvSpPr>
          <p:cNvPr id="142" name="Rectangle 141"/>
          <p:cNvSpPr/>
          <p:nvPr/>
        </p:nvSpPr>
        <p:spPr>
          <a:xfrm>
            <a:off x="7315183" y="2591718"/>
            <a:ext cx="1111257" cy="87313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checkerboard(across)">
                                      <p:cBhvr>
                                        <p:cTn id="7" dur="500"/>
                                        <p:tgtEl>
                                          <p:spTgt spid="9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35</a:t>
            </a:fld>
            <a:endParaRPr lang="fr-BE"/>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latin typeface="+mj-lt"/>
                <a:ea typeface="+mj-ea"/>
                <a:cs typeface="+mj-cs"/>
              </a:rPr>
              <a:t>Suppression</a:t>
            </a:r>
            <a:endParaRPr lang="fr-FR" sz="3086" cap="small" dirty="0">
              <a:solidFill>
                <a:schemeClr val="tx2"/>
              </a:solidFill>
              <a:latin typeface="+mj-lt"/>
              <a:ea typeface="+mj-ea"/>
              <a:cs typeface="+mj-cs"/>
            </a:endParaRPr>
          </a:p>
        </p:txBody>
      </p:sp>
      <p:sp>
        <p:nvSpPr>
          <p:cNvPr id="6" name="Espace réservé du contenu 2"/>
          <p:cNvSpPr txBox="1">
            <a:spLocks/>
          </p:cNvSpPr>
          <p:nvPr/>
        </p:nvSpPr>
        <p:spPr>
          <a:xfrm>
            <a:off x="119032" y="866192"/>
            <a:ext cx="9525058" cy="6693483"/>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r>
              <a:rPr lang="fr-FR" sz="2646" b="1" dirty="0"/>
              <a:t>Exemple</a:t>
            </a:r>
            <a:r>
              <a:rPr lang="fr-FR" sz="2646" dirty="0"/>
              <a:t>: soit l’arbre suivant. Donner le résultat après la suppression de 12 puis 16:</a:t>
            </a:r>
          </a:p>
        </p:txBody>
      </p:sp>
      <p:sp>
        <p:nvSpPr>
          <p:cNvPr id="215" name="Right Arrow 214"/>
          <p:cNvSpPr/>
          <p:nvPr/>
        </p:nvSpPr>
        <p:spPr>
          <a:xfrm>
            <a:off x="4276787" y="3701090"/>
            <a:ext cx="1944732" cy="3149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p>
        </p:txBody>
      </p:sp>
      <p:grpSp>
        <p:nvGrpSpPr>
          <p:cNvPr id="13" name="Groupe 66"/>
          <p:cNvGrpSpPr/>
          <p:nvPr/>
        </p:nvGrpSpPr>
        <p:grpSpPr>
          <a:xfrm>
            <a:off x="318728" y="2724760"/>
            <a:ext cx="3441441" cy="3653734"/>
            <a:chOff x="5065488" y="2346647"/>
            <a:chExt cx="2402111" cy="2595563"/>
          </a:xfrm>
        </p:grpSpPr>
        <p:sp>
          <p:nvSpPr>
            <p:cNvPr id="95" name="Oval 5"/>
            <p:cNvSpPr>
              <a:spLocks noChangeArrowheads="1"/>
            </p:cNvSpPr>
            <p:nvPr/>
          </p:nvSpPr>
          <p:spPr bwMode="auto">
            <a:xfrm>
              <a:off x="6893813" y="3023294"/>
              <a:ext cx="381000" cy="407987"/>
            </a:xfrm>
            <a:prstGeom prst="ellipse">
              <a:avLst/>
            </a:prstGeom>
            <a:noFill/>
            <a:ln w="9525">
              <a:solidFill>
                <a:schemeClr val="tx1"/>
              </a:solidFill>
              <a:round/>
              <a:headEnd/>
              <a:tailEnd/>
            </a:ln>
            <a:effectLst/>
          </p:spPr>
          <p:txBody>
            <a:bodyPr wrap="none" anchor="ctr"/>
            <a:lstStyle/>
            <a:p>
              <a:endParaRPr lang="fr-FR" sz="2205"/>
            </a:p>
          </p:txBody>
        </p:sp>
        <p:sp>
          <p:nvSpPr>
            <p:cNvPr id="96" name="Text Box 6"/>
            <p:cNvSpPr txBox="1">
              <a:spLocks noChangeArrowheads="1"/>
            </p:cNvSpPr>
            <p:nvPr/>
          </p:nvSpPr>
          <p:spPr bwMode="auto">
            <a:xfrm>
              <a:off x="7004740" y="3136069"/>
              <a:ext cx="219303" cy="241051"/>
            </a:xfrm>
            <a:prstGeom prst="rect">
              <a:avLst/>
            </a:prstGeom>
            <a:noFill/>
            <a:ln w="9525">
              <a:noFill/>
              <a:miter lim="800000"/>
              <a:headEnd/>
              <a:tailEnd/>
            </a:ln>
            <a:effectLst/>
          </p:spPr>
          <p:txBody>
            <a:bodyPr wrap="none" lIns="0" tIns="0" rIns="0" bIns="0">
              <a:spAutoFit/>
            </a:bodyPr>
            <a:lstStyle/>
            <a:p>
              <a:pPr algn="ctr"/>
              <a:r>
                <a:rPr lang="fr-CA" sz="2205" dirty="0"/>
                <a:t>14</a:t>
              </a:r>
              <a:endParaRPr lang="en-US" sz="2205" dirty="0"/>
            </a:p>
          </p:txBody>
        </p:sp>
        <p:grpSp>
          <p:nvGrpSpPr>
            <p:cNvPr id="14" name="Group 11"/>
            <p:cNvGrpSpPr>
              <a:grpSpLocks/>
            </p:cNvGrpSpPr>
            <p:nvPr/>
          </p:nvGrpSpPr>
          <p:grpSpPr bwMode="auto">
            <a:xfrm>
              <a:off x="5784627" y="3016572"/>
              <a:ext cx="381000" cy="407988"/>
              <a:chOff x="3665" y="2898"/>
              <a:chExt cx="369" cy="369"/>
            </a:xfrm>
          </p:grpSpPr>
          <p:sp>
            <p:nvSpPr>
              <p:cNvPr id="140" name="Oval 1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41" name="Text Box 13"/>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dirty="0"/>
                  <a:t>4</a:t>
                </a:r>
              </a:p>
            </p:txBody>
          </p:sp>
        </p:grpSp>
        <p:grpSp>
          <p:nvGrpSpPr>
            <p:cNvPr id="15" name="Group 15"/>
            <p:cNvGrpSpPr>
              <a:grpSpLocks/>
            </p:cNvGrpSpPr>
            <p:nvPr/>
          </p:nvGrpSpPr>
          <p:grpSpPr bwMode="auto">
            <a:xfrm>
              <a:off x="6245002" y="2346647"/>
              <a:ext cx="381000" cy="407988"/>
              <a:chOff x="3665" y="2898"/>
              <a:chExt cx="369" cy="369"/>
            </a:xfrm>
          </p:grpSpPr>
          <p:sp>
            <p:nvSpPr>
              <p:cNvPr id="138" name="Oval 16"/>
              <p:cNvSpPr>
                <a:spLocks noChangeArrowheads="1"/>
              </p:cNvSpPr>
              <p:nvPr/>
            </p:nvSpPr>
            <p:spPr bwMode="auto">
              <a:xfrm>
                <a:off x="3665" y="2898"/>
                <a:ext cx="369" cy="369"/>
              </a:xfrm>
              <a:prstGeom prst="ellipse">
                <a:avLst/>
              </a:prstGeom>
              <a:noFill/>
              <a:ln w="12700">
                <a:solidFill>
                  <a:schemeClr val="tx1"/>
                </a:solidFill>
                <a:round/>
                <a:headEnd/>
                <a:tailEnd/>
              </a:ln>
              <a:effectLst/>
            </p:spPr>
            <p:txBody>
              <a:bodyPr wrap="none" anchor="ctr"/>
              <a:lstStyle/>
              <a:p>
                <a:endParaRPr lang="fr-FR" sz="2205"/>
              </a:p>
            </p:txBody>
          </p:sp>
          <p:sp>
            <p:nvSpPr>
              <p:cNvPr id="139" name="Text Box 17"/>
              <p:cNvSpPr txBox="1">
                <a:spLocks noChangeArrowheads="1"/>
              </p:cNvSpPr>
              <p:nvPr/>
            </p:nvSpPr>
            <p:spPr bwMode="auto">
              <a:xfrm>
                <a:off x="3805" y="2999"/>
                <a:ext cx="106" cy="218"/>
              </a:xfrm>
              <a:prstGeom prst="rect">
                <a:avLst/>
              </a:prstGeom>
              <a:noFill/>
              <a:ln w="9525">
                <a:noFill/>
                <a:miter lim="800000"/>
                <a:headEnd/>
                <a:tailEnd/>
              </a:ln>
              <a:effectLst/>
            </p:spPr>
            <p:txBody>
              <a:bodyPr wrap="none" lIns="0" tIns="0" rIns="0" bIns="0">
                <a:spAutoFit/>
              </a:bodyPr>
              <a:lstStyle/>
              <a:p>
                <a:pPr algn="ctr"/>
                <a:r>
                  <a:rPr lang="en-US" sz="2205" dirty="0"/>
                  <a:t>9</a:t>
                </a:r>
              </a:p>
            </p:txBody>
          </p:sp>
        </p:grpSp>
        <p:sp>
          <p:nvSpPr>
            <p:cNvPr id="102" name="Line 18"/>
            <p:cNvSpPr>
              <a:spLocks noChangeShapeType="1"/>
            </p:cNvSpPr>
            <p:nvPr/>
          </p:nvSpPr>
          <p:spPr bwMode="auto">
            <a:xfrm>
              <a:off x="6041802" y="3410272"/>
              <a:ext cx="149225" cy="354013"/>
            </a:xfrm>
            <a:prstGeom prst="line">
              <a:avLst/>
            </a:prstGeom>
            <a:noFill/>
            <a:ln w="9525">
              <a:solidFill>
                <a:schemeClr val="tx1"/>
              </a:solidFill>
              <a:round/>
              <a:headEnd/>
              <a:tailEnd/>
            </a:ln>
            <a:effectLst/>
          </p:spPr>
          <p:txBody>
            <a:bodyPr/>
            <a:lstStyle/>
            <a:p>
              <a:endParaRPr lang="fr-FR" sz="2205"/>
            </a:p>
          </p:txBody>
        </p:sp>
        <p:grpSp>
          <p:nvGrpSpPr>
            <p:cNvPr id="16" name="Group 23"/>
            <p:cNvGrpSpPr>
              <a:grpSpLocks/>
            </p:cNvGrpSpPr>
            <p:nvPr/>
          </p:nvGrpSpPr>
          <p:grpSpPr bwMode="auto">
            <a:xfrm>
              <a:off x="5521102" y="3776985"/>
              <a:ext cx="381000" cy="407987"/>
              <a:chOff x="3665" y="2898"/>
              <a:chExt cx="369" cy="369"/>
            </a:xfrm>
          </p:grpSpPr>
          <p:sp>
            <p:nvSpPr>
              <p:cNvPr id="136" name="Oval 2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37" name="Text Box 25"/>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a:t>2</a:t>
                </a:r>
              </a:p>
            </p:txBody>
          </p:sp>
        </p:grpSp>
        <p:sp>
          <p:nvSpPr>
            <p:cNvPr id="105" name="Line 26"/>
            <p:cNvSpPr>
              <a:spLocks noChangeShapeType="1"/>
            </p:cNvSpPr>
            <p:nvPr/>
          </p:nvSpPr>
          <p:spPr bwMode="auto">
            <a:xfrm flipH="1">
              <a:off x="5752877" y="3419797"/>
              <a:ext cx="149225" cy="354013"/>
            </a:xfrm>
            <a:prstGeom prst="line">
              <a:avLst/>
            </a:prstGeom>
            <a:noFill/>
            <a:ln w="9525">
              <a:solidFill>
                <a:schemeClr val="tx1"/>
              </a:solidFill>
              <a:round/>
              <a:headEnd/>
              <a:tailEnd/>
            </a:ln>
            <a:effectLst/>
          </p:spPr>
          <p:txBody>
            <a:bodyPr/>
            <a:lstStyle/>
            <a:p>
              <a:endParaRPr lang="fr-FR" sz="2205"/>
            </a:p>
          </p:txBody>
        </p:sp>
        <p:grpSp>
          <p:nvGrpSpPr>
            <p:cNvPr id="17" name="Group 27"/>
            <p:cNvGrpSpPr>
              <a:grpSpLocks/>
            </p:cNvGrpSpPr>
            <p:nvPr/>
          </p:nvGrpSpPr>
          <p:grpSpPr bwMode="auto">
            <a:xfrm>
              <a:off x="6022752" y="3767460"/>
              <a:ext cx="379412" cy="407987"/>
              <a:chOff x="3665" y="2898"/>
              <a:chExt cx="369" cy="369"/>
            </a:xfrm>
          </p:grpSpPr>
          <p:sp>
            <p:nvSpPr>
              <p:cNvPr id="134" name="Oval 2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35" name="Text Box 29"/>
              <p:cNvSpPr txBox="1">
                <a:spLocks noChangeArrowheads="1"/>
              </p:cNvSpPr>
              <p:nvPr/>
            </p:nvSpPr>
            <p:spPr bwMode="auto">
              <a:xfrm>
                <a:off x="3788" y="2999"/>
                <a:ext cx="107" cy="218"/>
              </a:xfrm>
              <a:prstGeom prst="rect">
                <a:avLst/>
              </a:prstGeom>
              <a:noFill/>
              <a:ln w="9525">
                <a:noFill/>
                <a:miter lim="800000"/>
                <a:headEnd/>
                <a:tailEnd/>
              </a:ln>
              <a:effectLst/>
            </p:spPr>
            <p:txBody>
              <a:bodyPr wrap="none" lIns="0" tIns="0" rIns="0" bIns="0">
                <a:spAutoFit/>
              </a:bodyPr>
              <a:lstStyle/>
              <a:p>
                <a:pPr algn="ctr"/>
                <a:r>
                  <a:rPr lang="en-US" sz="2205"/>
                  <a:t>6</a:t>
                </a:r>
              </a:p>
            </p:txBody>
          </p:sp>
        </p:grpSp>
        <p:sp>
          <p:nvSpPr>
            <p:cNvPr id="109" name="Line 30"/>
            <p:cNvSpPr>
              <a:spLocks noChangeShapeType="1"/>
            </p:cNvSpPr>
            <p:nvPr/>
          </p:nvSpPr>
          <p:spPr bwMode="auto">
            <a:xfrm flipH="1">
              <a:off x="6076727" y="2724472"/>
              <a:ext cx="274637" cy="328613"/>
            </a:xfrm>
            <a:prstGeom prst="line">
              <a:avLst/>
            </a:prstGeom>
            <a:noFill/>
            <a:ln w="9525">
              <a:solidFill>
                <a:schemeClr val="tx1"/>
              </a:solidFill>
              <a:round/>
              <a:headEnd/>
              <a:tailEnd/>
            </a:ln>
            <a:effectLst/>
          </p:spPr>
          <p:txBody>
            <a:bodyPr/>
            <a:lstStyle/>
            <a:p>
              <a:endParaRPr lang="fr-FR" sz="2205"/>
            </a:p>
          </p:txBody>
        </p:sp>
        <p:sp>
          <p:nvSpPr>
            <p:cNvPr id="112" name="Text Box 35"/>
            <p:cNvSpPr txBox="1">
              <a:spLocks noChangeArrowheads="1"/>
            </p:cNvSpPr>
            <p:nvPr/>
          </p:nvSpPr>
          <p:spPr bwMode="auto">
            <a:xfrm>
              <a:off x="6339774" y="3927239"/>
              <a:ext cx="220645" cy="192085"/>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113" name="Text Box 40"/>
            <p:cNvSpPr txBox="1">
              <a:spLocks noChangeArrowheads="1"/>
            </p:cNvSpPr>
            <p:nvPr/>
          </p:nvSpPr>
          <p:spPr bwMode="auto">
            <a:xfrm>
              <a:off x="5316314" y="3869060"/>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115" name="Text Box 42"/>
            <p:cNvSpPr txBox="1">
              <a:spLocks noChangeArrowheads="1"/>
            </p:cNvSpPr>
            <p:nvPr/>
          </p:nvSpPr>
          <p:spPr bwMode="auto">
            <a:xfrm>
              <a:off x="7281639" y="3079682"/>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grpSp>
          <p:nvGrpSpPr>
            <p:cNvPr id="18" name="Group 43"/>
            <p:cNvGrpSpPr>
              <a:grpSpLocks/>
            </p:cNvGrpSpPr>
            <p:nvPr/>
          </p:nvGrpSpPr>
          <p:grpSpPr bwMode="auto">
            <a:xfrm>
              <a:off x="5232177" y="4511997"/>
              <a:ext cx="381000" cy="407988"/>
              <a:chOff x="3665" y="2898"/>
              <a:chExt cx="369" cy="369"/>
            </a:xfrm>
          </p:grpSpPr>
          <p:sp>
            <p:nvSpPr>
              <p:cNvPr id="131" name="Oval 4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32" name="Text Box 45"/>
              <p:cNvSpPr txBox="1">
                <a:spLocks noChangeArrowheads="1"/>
              </p:cNvSpPr>
              <p:nvPr/>
            </p:nvSpPr>
            <p:spPr bwMode="auto">
              <a:xfrm>
                <a:off x="3787" y="2999"/>
                <a:ext cx="106" cy="218"/>
              </a:xfrm>
              <a:prstGeom prst="rect">
                <a:avLst/>
              </a:prstGeom>
              <a:noFill/>
              <a:ln w="9525">
                <a:noFill/>
                <a:miter lim="800000"/>
                <a:headEnd/>
                <a:tailEnd/>
              </a:ln>
              <a:effectLst/>
            </p:spPr>
            <p:txBody>
              <a:bodyPr wrap="none" lIns="0" tIns="0" rIns="0" bIns="0">
                <a:spAutoFit/>
              </a:bodyPr>
              <a:lstStyle/>
              <a:p>
                <a:pPr algn="ctr"/>
                <a:r>
                  <a:rPr lang="en-US" sz="2205"/>
                  <a:t>1</a:t>
                </a:r>
              </a:p>
            </p:txBody>
          </p:sp>
        </p:grpSp>
        <p:sp>
          <p:nvSpPr>
            <p:cNvPr id="119" name="Line 46"/>
            <p:cNvSpPr>
              <a:spLocks noChangeShapeType="1"/>
            </p:cNvSpPr>
            <p:nvPr/>
          </p:nvSpPr>
          <p:spPr bwMode="auto">
            <a:xfrm flipH="1">
              <a:off x="5463952" y="4154810"/>
              <a:ext cx="149225" cy="354012"/>
            </a:xfrm>
            <a:prstGeom prst="line">
              <a:avLst/>
            </a:prstGeom>
            <a:noFill/>
            <a:ln w="9525">
              <a:solidFill>
                <a:schemeClr val="tx1"/>
              </a:solidFill>
              <a:round/>
              <a:headEnd/>
              <a:tailEnd/>
            </a:ln>
            <a:effectLst/>
          </p:spPr>
          <p:txBody>
            <a:bodyPr/>
            <a:lstStyle/>
            <a:p>
              <a:endParaRPr lang="fr-FR" sz="2205"/>
            </a:p>
          </p:txBody>
        </p:sp>
        <p:sp>
          <p:nvSpPr>
            <p:cNvPr id="120" name="Text Box 47"/>
            <p:cNvSpPr txBox="1">
              <a:spLocks noChangeArrowheads="1"/>
            </p:cNvSpPr>
            <p:nvPr/>
          </p:nvSpPr>
          <p:spPr bwMode="auto">
            <a:xfrm>
              <a:off x="5065488" y="4602485"/>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121" name="Line 51"/>
            <p:cNvSpPr>
              <a:spLocks noChangeShapeType="1"/>
            </p:cNvSpPr>
            <p:nvPr/>
          </p:nvSpPr>
          <p:spPr bwMode="auto">
            <a:xfrm>
              <a:off x="6561390" y="2684971"/>
              <a:ext cx="387827" cy="394711"/>
            </a:xfrm>
            <a:prstGeom prst="line">
              <a:avLst/>
            </a:prstGeom>
            <a:noFill/>
            <a:ln w="9525">
              <a:solidFill>
                <a:schemeClr val="tx1"/>
              </a:solidFill>
              <a:round/>
              <a:headEnd/>
              <a:tailEnd/>
            </a:ln>
            <a:effectLst/>
          </p:spPr>
          <p:txBody>
            <a:bodyPr/>
            <a:lstStyle/>
            <a:p>
              <a:endParaRPr lang="fr-FR" sz="2205"/>
            </a:p>
          </p:txBody>
        </p:sp>
        <p:sp>
          <p:nvSpPr>
            <p:cNvPr id="123" name="Text Box 52"/>
            <p:cNvSpPr txBox="1">
              <a:spLocks noChangeArrowheads="1"/>
            </p:cNvSpPr>
            <p:nvPr/>
          </p:nvSpPr>
          <p:spPr bwMode="auto">
            <a:xfrm>
              <a:off x="6619651" y="4645347"/>
              <a:ext cx="185960" cy="19208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125" name="Oval 53"/>
            <p:cNvSpPr>
              <a:spLocks noChangeArrowheads="1"/>
            </p:cNvSpPr>
            <p:nvPr/>
          </p:nvSpPr>
          <p:spPr bwMode="auto">
            <a:xfrm>
              <a:off x="6281514" y="4534222"/>
              <a:ext cx="381000" cy="407988"/>
            </a:xfrm>
            <a:prstGeom prst="ellipse">
              <a:avLst/>
            </a:prstGeom>
            <a:noFill/>
            <a:ln w="9525">
              <a:solidFill>
                <a:schemeClr val="tx1"/>
              </a:solidFill>
              <a:round/>
              <a:headEnd/>
              <a:tailEnd/>
            </a:ln>
            <a:effectLst/>
          </p:spPr>
          <p:txBody>
            <a:bodyPr wrap="none" anchor="ctr"/>
            <a:lstStyle/>
            <a:p>
              <a:endParaRPr lang="fr-FR" sz="2205"/>
            </a:p>
          </p:txBody>
        </p:sp>
        <p:sp>
          <p:nvSpPr>
            <p:cNvPr id="126" name="Text Box 54"/>
            <p:cNvSpPr txBox="1">
              <a:spLocks noChangeArrowheads="1"/>
            </p:cNvSpPr>
            <p:nvPr/>
          </p:nvSpPr>
          <p:spPr bwMode="auto">
            <a:xfrm>
              <a:off x="6406986" y="4645347"/>
              <a:ext cx="109651" cy="241051"/>
            </a:xfrm>
            <a:prstGeom prst="rect">
              <a:avLst/>
            </a:prstGeom>
            <a:noFill/>
            <a:ln w="9525">
              <a:noFill/>
              <a:miter lim="800000"/>
              <a:headEnd/>
              <a:tailEnd/>
            </a:ln>
            <a:effectLst/>
          </p:spPr>
          <p:txBody>
            <a:bodyPr wrap="none" lIns="0" tIns="0" rIns="0" bIns="0">
              <a:spAutoFit/>
            </a:bodyPr>
            <a:lstStyle/>
            <a:p>
              <a:pPr algn="ctr"/>
              <a:r>
                <a:rPr lang="en-US" sz="2205" dirty="0"/>
                <a:t>7</a:t>
              </a:r>
            </a:p>
          </p:txBody>
        </p:sp>
        <p:sp>
          <p:nvSpPr>
            <p:cNvPr id="127" name="Line 55"/>
            <p:cNvSpPr>
              <a:spLocks noChangeShapeType="1"/>
            </p:cNvSpPr>
            <p:nvPr/>
          </p:nvSpPr>
          <p:spPr bwMode="auto">
            <a:xfrm>
              <a:off x="6298977" y="4177035"/>
              <a:ext cx="147637" cy="354012"/>
            </a:xfrm>
            <a:prstGeom prst="line">
              <a:avLst/>
            </a:prstGeom>
            <a:noFill/>
            <a:ln w="9525">
              <a:solidFill>
                <a:schemeClr val="tx1"/>
              </a:solidFill>
              <a:round/>
              <a:headEnd/>
              <a:tailEnd/>
            </a:ln>
            <a:effectLst/>
          </p:spPr>
          <p:txBody>
            <a:bodyPr/>
            <a:lstStyle/>
            <a:p>
              <a:endParaRPr lang="fr-FR" sz="2205"/>
            </a:p>
          </p:txBody>
        </p:sp>
        <p:sp>
          <p:nvSpPr>
            <p:cNvPr id="128" name="Text Box 60"/>
            <p:cNvSpPr txBox="1">
              <a:spLocks noChangeArrowheads="1"/>
            </p:cNvSpPr>
            <p:nvPr/>
          </p:nvSpPr>
          <p:spPr bwMode="auto">
            <a:xfrm>
              <a:off x="6118159" y="3081430"/>
              <a:ext cx="215051" cy="192085"/>
            </a:xfrm>
            <a:prstGeom prst="rect">
              <a:avLst/>
            </a:prstGeom>
            <a:noFill/>
            <a:ln w="9525">
              <a:noFill/>
              <a:miter lim="800000"/>
              <a:headEnd/>
              <a:tailEnd/>
            </a:ln>
            <a:effectLst/>
          </p:spPr>
          <p:txBody>
            <a:bodyPr wrap="none">
              <a:spAutoFit/>
            </a:bodyPr>
            <a:lstStyle/>
            <a:p>
              <a:r>
                <a:rPr lang="fr-CA" sz="1157" dirty="0">
                  <a:solidFill>
                    <a:srgbClr val="FF0000"/>
                  </a:solidFill>
                </a:rPr>
                <a:t> 0</a:t>
              </a:r>
              <a:endParaRPr lang="fr-FR" sz="1157" dirty="0">
                <a:solidFill>
                  <a:srgbClr val="FF0000"/>
                </a:solidFill>
              </a:endParaRPr>
            </a:p>
          </p:txBody>
        </p:sp>
        <p:sp>
          <p:nvSpPr>
            <p:cNvPr id="129" name="Text Box 68"/>
            <p:cNvSpPr txBox="1">
              <a:spLocks noChangeArrowheads="1"/>
            </p:cNvSpPr>
            <p:nvPr/>
          </p:nvSpPr>
          <p:spPr bwMode="auto">
            <a:xfrm>
              <a:off x="6576790" y="2360935"/>
              <a:ext cx="246380" cy="192085"/>
            </a:xfrm>
            <a:prstGeom prst="rect">
              <a:avLst/>
            </a:prstGeom>
            <a:noFill/>
            <a:ln w="9525">
              <a:noFill/>
              <a:miter lim="800000"/>
              <a:headEnd/>
              <a:tailEnd/>
            </a:ln>
            <a:effectLst/>
          </p:spPr>
          <p:txBody>
            <a:bodyPr wrap="none">
              <a:spAutoFit/>
            </a:bodyPr>
            <a:lstStyle/>
            <a:p>
              <a:r>
                <a:rPr lang="fr-CA" sz="1157" dirty="0">
                  <a:solidFill>
                    <a:srgbClr val="FF0000"/>
                  </a:solidFill>
                </a:rPr>
                <a:t>+2</a:t>
              </a:r>
              <a:endParaRPr lang="fr-FR" sz="1157" dirty="0">
                <a:solidFill>
                  <a:srgbClr val="FF0000"/>
                </a:solidFill>
              </a:endParaRPr>
            </a:p>
          </p:txBody>
        </p:sp>
      </p:grpSp>
      <p:sp>
        <p:nvSpPr>
          <p:cNvPr id="142" name="Rectangle 141"/>
          <p:cNvSpPr/>
          <p:nvPr/>
        </p:nvSpPr>
        <p:spPr>
          <a:xfrm>
            <a:off x="1792280" y="2591718"/>
            <a:ext cx="1111257" cy="87313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p>
        </p:txBody>
      </p:sp>
      <p:grpSp>
        <p:nvGrpSpPr>
          <p:cNvPr id="83" name="Groupe 66"/>
          <p:cNvGrpSpPr/>
          <p:nvPr/>
        </p:nvGrpSpPr>
        <p:grpSpPr>
          <a:xfrm>
            <a:off x="6282397" y="2906707"/>
            <a:ext cx="3555364" cy="3511211"/>
            <a:chOff x="5398413" y="2360935"/>
            <a:chExt cx="2481630" cy="2494317"/>
          </a:xfrm>
        </p:grpSpPr>
        <p:sp>
          <p:nvSpPr>
            <p:cNvPr id="84" name="Oval 5"/>
            <p:cNvSpPr>
              <a:spLocks noChangeArrowheads="1"/>
            </p:cNvSpPr>
            <p:nvPr/>
          </p:nvSpPr>
          <p:spPr bwMode="auto">
            <a:xfrm>
              <a:off x="6893813" y="3023294"/>
              <a:ext cx="381000" cy="407987"/>
            </a:xfrm>
            <a:prstGeom prst="ellipse">
              <a:avLst/>
            </a:prstGeom>
            <a:noFill/>
            <a:ln w="9525">
              <a:solidFill>
                <a:schemeClr val="tx1"/>
              </a:solidFill>
              <a:round/>
              <a:headEnd/>
              <a:tailEnd/>
            </a:ln>
            <a:effectLst/>
          </p:spPr>
          <p:txBody>
            <a:bodyPr wrap="none" anchor="ctr"/>
            <a:lstStyle/>
            <a:p>
              <a:endParaRPr lang="fr-FR" sz="1984"/>
            </a:p>
          </p:txBody>
        </p:sp>
        <p:sp>
          <p:nvSpPr>
            <p:cNvPr id="85" name="Text Box 6"/>
            <p:cNvSpPr txBox="1">
              <a:spLocks noChangeArrowheads="1"/>
            </p:cNvSpPr>
            <p:nvPr/>
          </p:nvSpPr>
          <p:spPr bwMode="auto">
            <a:xfrm>
              <a:off x="7045425" y="3136069"/>
              <a:ext cx="98462" cy="216909"/>
            </a:xfrm>
            <a:prstGeom prst="rect">
              <a:avLst/>
            </a:prstGeom>
            <a:noFill/>
            <a:ln w="9525">
              <a:noFill/>
              <a:miter lim="800000"/>
              <a:headEnd/>
              <a:tailEnd/>
            </a:ln>
            <a:effectLst/>
          </p:spPr>
          <p:txBody>
            <a:bodyPr wrap="none" lIns="0" tIns="0" rIns="0" bIns="0">
              <a:spAutoFit/>
            </a:bodyPr>
            <a:lstStyle/>
            <a:p>
              <a:pPr algn="ctr"/>
              <a:r>
                <a:rPr lang="fr-CA" sz="1984" dirty="0"/>
                <a:t>9</a:t>
              </a:r>
              <a:endParaRPr lang="en-US" sz="1984" dirty="0"/>
            </a:p>
          </p:txBody>
        </p:sp>
        <p:grpSp>
          <p:nvGrpSpPr>
            <p:cNvPr id="86" name="Group 11"/>
            <p:cNvGrpSpPr>
              <a:grpSpLocks/>
            </p:cNvGrpSpPr>
            <p:nvPr/>
          </p:nvGrpSpPr>
          <p:grpSpPr bwMode="auto">
            <a:xfrm>
              <a:off x="6340123" y="2417305"/>
              <a:ext cx="381000" cy="407988"/>
              <a:chOff x="4203" y="2356"/>
              <a:chExt cx="369" cy="369"/>
            </a:xfrm>
          </p:grpSpPr>
          <p:sp>
            <p:nvSpPr>
              <p:cNvPr id="157" name="Oval 12"/>
              <p:cNvSpPr>
                <a:spLocks noChangeArrowheads="1"/>
              </p:cNvSpPr>
              <p:nvPr/>
            </p:nvSpPr>
            <p:spPr bwMode="auto">
              <a:xfrm>
                <a:off x="4203" y="2356"/>
                <a:ext cx="369" cy="369"/>
              </a:xfrm>
              <a:prstGeom prst="ellipse">
                <a:avLst/>
              </a:prstGeom>
              <a:noFill/>
              <a:ln w="9525">
                <a:solidFill>
                  <a:schemeClr val="tx1"/>
                </a:solidFill>
                <a:round/>
                <a:headEnd/>
                <a:tailEnd/>
              </a:ln>
              <a:effectLst/>
            </p:spPr>
            <p:txBody>
              <a:bodyPr wrap="none" anchor="ctr"/>
              <a:lstStyle/>
              <a:p>
                <a:endParaRPr lang="fr-FR" sz="1984"/>
              </a:p>
            </p:txBody>
          </p:sp>
          <p:sp>
            <p:nvSpPr>
              <p:cNvPr id="158" name="Text Box 13"/>
              <p:cNvSpPr txBox="1">
                <a:spLocks noChangeArrowheads="1"/>
              </p:cNvSpPr>
              <p:nvPr/>
            </p:nvSpPr>
            <p:spPr bwMode="auto">
              <a:xfrm>
                <a:off x="4324" y="2407"/>
                <a:ext cx="95" cy="196"/>
              </a:xfrm>
              <a:prstGeom prst="rect">
                <a:avLst/>
              </a:prstGeom>
              <a:noFill/>
              <a:ln w="9525">
                <a:noFill/>
                <a:miter lim="800000"/>
                <a:headEnd/>
                <a:tailEnd/>
              </a:ln>
              <a:effectLst/>
            </p:spPr>
            <p:txBody>
              <a:bodyPr wrap="none" lIns="0" tIns="0" rIns="0" bIns="0">
                <a:spAutoFit/>
              </a:bodyPr>
              <a:lstStyle/>
              <a:p>
                <a:pPr algn="ctr"/>
                <a:r>
                  <a:rPr lang="en-US" sz="1984" dirty="0"/>
                  <a:t>4</a:t>
                </a:r>
              </a:p>
            </p:txBody>
          </p:sp>
        </p:grpSp>
        <p:grpSp>
          <p:nvGrpSpPr>
            <p:cNvPr id="87" name="Group 15"/>
            <p:cNvGrpSpPr>
              <a:grpSpLocks/>
            </p:cNvGrpSpPr>
            <p:nvPr/>
          </p:nvGrpSpPr>
          <p:grpSpPr bwMode="auto">
            <a:xfrm>
              <a:off x="7337408" y="3770735"/>
              <a:ext cx="381000" cy="407988"/>
              <a:chOff x="4723" y="4186"/>
              <a:chExt cx="369" cy="369"/>
            </a:xfrm>
          </p:grpSpPr>
          <p:sp>
            <p:nvSpPr>
              <p:cNvPr id="155" name="Oval 16"/>
              <p:cNvSpPr>
                <a:spLocks noChangeArrowheads="1"/>
              </p:cNvSpPr>
              <p:nvPr/>
            </p:nvSpPr>
            <p:spPr bwMode="auto">
              <a:xfrm>
                <a:off x="4723" y="4186"/>
                <a:ext cx="369" cy="369"/>
              </a:xfrm>
              <a:prstGeom prst="ellipse">
                <a:avLst/>
              </a:prstGeom>
              <a:noFill/>
              <a:ln w="9525">
                <a:solidFill>
                  <a:schemeClr val="tx1"/>
                </a:solidFill>
                <a:round/>
                <a:headEnd/>
                <a:tailEnd/>
              </a:ln>
              <a:effectLst/>
            </p:spPr>
            <p:txBody>
              <a:bodyPr wrap="none" anchor="ctr"/>
              <a:lstStyle/>
              <a:p>
                <a:endParaRPr lang="fr-FR" sz="1984"/>
              </a:p>
            </p:txBody>
          </p:sp>
          <p:sp>
            <p:nvSpPr>
              <p:cNvPr id="156" name="Text Box 17"/>
              <p:cNvSpPr txBox="1">
                <a:spLocks noChangeArrowheads="1"/>
              </p:cNvSpPr>
              <p:nvPr/>
            </p:nvSpPr>
            <p:spPr bwMode="auto">
              <a:xfrm>
                <a:off x="4885" y="4275"/>
                <a:ext cx="191" cy="196"/>
              </a:xfrm>
              <a:prstGeom prst="rect">
                <a:avLst/>
              </a:prstGeom>
              <a:noFill/>
              <a:ln w="9525">
                <a:noFill/>
                <a:miter lim="800000"/>
                <a:headEnd/>
                <a:tailEnd/>
              </a:ln>
              <a:effectLst/>
            </p:spPr>
            <p:txBody>
              <a:bodyPr wrap="none" lIns="0" tIns="0" rIns="0" bIns="0">
                <a:spAutoFit/>
              </a:bodyPr>
              <a:lstStyle/>
              <a:p>
                <a:pPr algn="ctr"/>
                <a:r>
                  <a:rPr lang="en-US" sz="1984" dirty="0"/>
                  <a:t>14</a:t>
                </a:r>
              </a:p>
            </p:txBody>
          </p:sp>
        </p:grpSp>
        <p:sp>
          <p:nvSpPr>
            <p:cNvPr id="88" name="Line 18"/>
            <p:cNvSpPr>
              <a:spLocks noChangeShapeType="1"/>
            </p:cNvSpPr>
            <p:nvPr/>
          </p:nvSpPr>
          <p:spPr bwMode="auto">
            <a:xfrm>
              <a:off x="7226236" y="3375906"/>
              <a:ext cx="221615" cy="394711"/>
            </a:xfrm>
            <a:prstGeom prst="line">
              <a:avLst/>
            </a:prstGeom>
            <a:noFill/>
            <a:ln w="9525">
              <a:solidFill>
                <a:schemeClr val="tx1"/>
              </a:solidFill>
              <a:round/>
              <a:headEnd/>
              <a:tailEnd/>
            </a:ln>
            <a:effectLst/>
          </p:spPr>
          <p:txBody>
            <a:bodyPr/>
            <a:lstStyle/>
            <a:p>
              <a:endParaRPr lang="fr-FR" sz="1984"/>
            </a:p>
          </p:txBody>
        </p:sp>
        <p:grpSp>
          <p:nvGrpSpPr>
            <p:cNvPr id="89" name="Group 23"/>
            <p:cNvGrpSpPr>
              <a:grpSpLocks/>
            </p:cNvGrpSpPr>
            <p:nvPr/>
          </p:nvGrpSpPr>
          <p:grpSpPr bwMode="auto">
            <a:xfrm>
              <a:off x="5785427" y="3037301"/>
              <a:ext cx="381000" cy="407987"/>
              <a:chOff x="3921" y="2229"/>
              <a:chExt cx="369" cy="369"/>
            </a:xfrm>
          </p:grpSpPr>
          <p:sp>
            <p:nvSpPr>
              <p:cNvPr id="153" name="Oval 24"/>
              <p:cNvSpPr>
                <a:spLocks noChangeArrowheads="1"/>
              </p:cNvSpPr>
              <p:nvPr/>
            </p:nvSpPr>
            <p:spPr bwMode="auto">
              <a:xfrm>
                <a:off x="3921" y="2229"/>
                <a:ext cx="369" cy="369"/>
              </a:xfrm>
              <a:prstGeom prst="ellipse">
                <a:avLst/>
              </a:prstGeom>
              <a:noFill/>
              <a:ln w="9525">
                <a:solidFill>
                  <a:schemeClr val="tx1"/>
                </a:solidFill>
                <a:round/>
                <a:headEnd/>
                <a:tailEnd/>
              </a:ln>
              <a:effectLst/>
            </p:spPr>
            <p:txBody>
              <a:bodyPr wrap="none" anchor="ctr"/>
              <a:lstStyle/>
              <a:p>
                <a:endParaRPr lang="fr-FR" sz="1984"/>
              </a:p>
            </p:txBody>
          </p:sp>
          <p:sp>
            <p:nvSpPr>
              <p:cNvPr id="154" name="Text Box 25"/>
              <p:cNvSpPr txBox="1">
                <a:spLocks noChangeArrowheads="1"/>
              </p:cNvSpPr>
              <p:nvPr/>
            </p:nvSpPr>
            <p:spPr bwMode="auto">
              <a:xfrm>
                <a:off x="4043" y="2280"/>
                <a:ext cx="95" cy="196"/>
              </a:xfrm>
              <a:prstGeom prst="rect">
                <a:avLst/>
              </a:prstGeom>
              <a:noFill/>
              <a:ln w="9525">
                <a:noFill/>
                <a:miter lim="800000"/>
                <a:headEnd/>
                <a:tailEnd/>
              </a:ln>
              <a:effectLst/>
            </p:spPr>
            <p:txBody>
              <a:bodyPr wrap="none" lIns="0" tIns="0" rIns="0" bIns="0">
                <a:spAutoFit/>
              </a:bodyPr>
              <a:lstStyle/>
              <a:p>
                <a:pPr algn="ctr"/>
                <a:r>
                  <a:rPr lang="en-US" sz="1984" dirty="0"/>
                  <a:t>2</a:t>
                </a:r>
              </a:p>
            </p:txBody>
          </p:sp>
        </p:grpSp>
        <p:sp>
          <p:nvSpPr>
            <p:cNvPr id="90" name="Line 26"/>
            <p:cNvSpPr>
              <a:spLocks noChangeShapeType="1"/>
            </p:cNvSpPr>
            <p:nvPr/>
          </p:nvSpPr>
          <p:spPr bwMode="auto">
            <a:xfrm flipH="1">
              <a:off x="6838409" y="3375906"/>
              <a:ext cx="110809" cy="394711"/>
            </a:xfrm>
            <a:prstGeom prst="line">
              <a:avLst/>
            </a:prstGeom>
            <a:noFill/>
            <a:ln w="9525">
              <a:solidFill>
                <a:schemeClr val="tx1"/>
              </a:solidFill>
              <a:round/>
              <a:headEnd/>
              <a:tailEnd/>
            </a:ln>
            <a:effectLst/>
          </p:spPr>
          <p:txBody>
            <a:bodyPr/>
            <a:lstStyle/>
            <a:p>
              <a:endParaRPr lang="fr-FR" sz="1984"/>
            </a:p>
          </p:txBody>
        </p:sp>
        <p:grpSp>
          <p:nvGrpSpPr>
            <p:cNvPr id="91" name="Group 27"/>
            <p:cNvGrpSpPr>
              <a:grpSpLocks/>
            </p:cNvGrpSpPr>
            <p:nvPr/>
          </p:nvGrpSpPr>
          <p:grpSpPr bwMode="auto">
            <a:xfrm>
              <a:off x="6617061" y="3770777"/>
              <a:ext cx="379412" cy="407987"/>
              <a:chOff x="4243" y="2901"/>
              <a:chExt cx="369" cy="369"/>
            </a:xfrm>
          </p:grpSpPr>
          <p:sp>
            <p:nvSpPr>
              <p:cNvPr id="151" name="Oval 28"/>
              <p:cNvSpPr>
                <a:spLocks noChangeArrowheads="1"/>
              </p:cNvSpPr>
              <p:nvPr/>
            </p:nvSpPr>
            <p:spPr bwMode="auto">
              <a:xfrm>
                <a:off x="4243" y="2901"/>
                <a:ext cx="369" cy="369"/>
              </a:xfrm>
              <a:prstGeom prst="ellipse">
                <a:avLst/>
              </a:prstGeom>
              <a:noFill/>
              <a:ln w="9525">
                <a:solidFill>
                  <a:schemeClr val="tx1"/>
                </a:solidFill>
                <a:round/>
                <a:headEnd/>
                <a:tailEnd/>
              </a:ln>
              <a:effectLst/>
            </p:spPr>
            <p:txBody>
              <a:bodyPr wrap="none" anchor="ctr"/>
              <a:lstStyle/>
              <a:p>
                <a:endParaRPr lang="fr-FR" sz="1984"/>
              </a:p>
            </p:txBody>
          </p:sp>
          <p:sp>
            <p:nvSpPr>
              <p:cNvPr id="152" name="Text Box 29"/>
              <p:cNvSpPr txBox="1">
                <a:spLocks noChangeArrowheads="1"/>
              </p:cNvSpPr>
              <p:nvPr/>
            </p:nvSpPr>
            <p:spPr bwMode="auto">
              <a:xfrm>
                <a:off x="4418" y="2952"/>
                <a:ext cx="96" cy="196"/>
              </a:xfrm>
              <a:prstGeom prst="rect">
                <a:avLst/>
              </a:prstGeom>
              <a:noFill/>
              <a:ln w="9525">
                <a:noFill/>
                <a:miter lim="800000"/>
                <a:headEnd/>
                <a:tailEnd/>
              </a:ln>
              <a:effectLst/>
            </p:spPr>
            <p:txBody>
              <a:bodyPr wrap="none" lIns="0" tIns="0" rIns="0" bIns="0">
                <a:spAutoFit/>
              </a:bodyPr>
              <a:lstStyle/>
              <a:p>
                <a:pPr algn="ctr"/>
                <a:r>
                  <a:rPr lang="en-US" sz="1984" dirty="0"/>
                  <a:t>6</a:t>
                </a:r>
              </a:p>
            </p:txBody>
          </p:sp>
        </p:grpSp>
        <p:sp>
          <p:nvSpPr>
            <p:cNvPr id="92" name="Line 30"/>
            <p:cNvSpPr>
              <a:spLocks noChangeShapeType="1"/>
            </p:cNvSpPr>
            <p:nvPr/>
          </p:nvSpPr>
          <p:spPr bwMode="auto">
            <a:xfrm flipH="1">
              <a:off x="6076727" y="2724472"/>
              <a:ext cx="274637" cy="328613"/>
            </a:xfrm>
            <a:prstGeom prst="line">
              <a:avLst/>
            </a:prstGeom>
            <a:noFill/>
            <a:ln w="9525">
              <a:solidFill>
                <a:schemeClr val="tx1"/>
              </a:solidFill>
              <a:round/>
              <a:headEnd/>
              <a:tailEnd/>
            </a:ln>
            <a:effectLst/>
          </p:spPr>
          <p:txBody>
            <a:bodyPr/>
            <a:lstStyle/>
            <a:p>
              <a:endParaRPr lang="fr-FR" sz="1984"/>
            </a:p>
          </p:txBody>
        </p:sp>
        <p:sp>
          <p:nvSpPr>
            <p:cNvPr id="93" name="Text Box 35"/>
            <p:cNvSpPr txBox="1">
              <a:spLocks noChangeArrowheads="1"/>
            </p:cNvSpPr>
            <p:nvPr/>
          </p:nvSpPr>
          <p:spPr bwMode="auto">
            <a:xfrm>
              <a:off x="6949218" y="3827004"/>
              <a:ext cx="216169" cy="186072"/>
            </a:xfrm>
            <a:prstGeom prst="rect">
              <a:avLst/>
            </a:prstGeom>
            <a:noFill/>
            <a:ln w="9525">
              <a:noFill/>
              <a:miter lim="800000"/>
              <a:headEnd/>
              <a:tailEnd/>
            </a:ln>
            <a:effectLst/>
          </p:spPr>
          <p:txBody>
            <a:bodyPr wrap="none">
              <a:spAutoFit/>
            </a:bodyPr>
            <a:lstStyle/>
            <a:p>
              <a:r>
                <a:rPr lang="fr-CA" sz="1102" dirty="0">
                  <a:solidFill>
                    <a:srgbClr val="FF0000"/>
                  </a:solidFill>
                </a:rPr>
                <a:t>-1</a:t>
              </a:r>
              <a:endParaRPr lang="fr-FR" sz="1102" dirty="0">
                <a:solidFill>
                  <a:srgbClr val="FF0000"/>
                </a:solidFill>
              </a:endParaRPr>
            </a:p>
          </p:txBody>
        </p:sp>
        <p:sp>
          <p:nvSpPr>
            <p:cNvPr id="94" name="Text Box 40"/>
            <p:cNvSpPr txBox="1">
              <a:spLocks noChangeArrowheads="1"/>
            </p:cNvSpPr>
            <p:nvPr/>
          </p:nvSpPr>
          <p:spPr bwMode="auto">
            <a:xfrm>
              <a:off x="5674932" y="3037582"/>
              <a:ext cx="183722" cy="186072"/>
            </a:xfrm>
            <a:prstGeom prst="rect">
              <a:avLst/>
            </a:prstGeom>
            <a:noFill/>
            <a:ln w="9525">
              <a:noFill/>
              <a:miter lim="800000"/>
              <a:headEnd/>
              <a:tailEnd/>
            </a:ln>
            <a:effectLst/>
          </p:spPr>
          <p:txBody>
            <a:bodyPr wrap="none">
              <a:spAutoFit/>
            </a:bodyPr>
            <a:lstStyle/>
            <a:p>
              <a:r>
                <a:rPr lang="fr-CA" sz="1102" dirty="0">
                  <a:solidFill>
                    <a:srgbClr val="FF0000"/>
                  </a:solidFill>
                </a:rPr>
                <a:t>1</a:t>
              </a:r>
              <a:endParaRPr lang="fr-FR" sz="1102" dirty="0">
                <a:solidFill>
                  <a:srgbClr val="FF0000"/>
                </a:solidFill>
              </a:endParaRPr>
            </a:p>
          </p:txBody>
        </p:sp>
        <p:sp>
          <p:nvSpPr>
            <p:cNvPr id="97" name="Text Box 42"/>
            <p:cNvSpPr txBox="1">
              <a:spLocks noChangeArrowheads="1"/>
            </p:cNvSpPr>
            <p:nvPr/>
          </p:nvSpPr>
          <p:spPr bwMode="auto">
            <a:xfrm>
              <a:off x="7281641" y="3079682"/>
              <a:ext cx="183722" cy="186072"/>
            </a:xfrm>
            <a:prstGeom prst="rect">
              <a:avLst/>
            </a:prstGeom>
            <a:noFill/>
            <a:ln w="9525">
              <a:noFill/>
              <a:miter lim="800000"/>
              <a:headEnd/>
              <a:tailEnd/>
            </a:ln>
            <a:effectLst/>
          </p:spPr>
          <p:txBody>
            <a:bodyPr wrap="none">
              <a:spAutoFit/>
            </a:bodyPr>
            <a:lstStyle/>
            <a:p>
              <a:r>
                <a:rPr lang="fr-CA" sz="1102" dirty="0">
                  <a:solidFill>
                    <a:srgbClr val="FF0000"/>
                  </a:solidFill>
                </a:rPr>
                <a:t>1</a:t>
              </a:r>
              <a:endParaRPr lang="fr-FR" sz="1102" dirty="0">
                <a:solidFill>
                  <a:srgbClr val="FF0000"/>
                </a:solidFill>
              </a:endParaRPr>
            </a:p>
          </p:txBody>
        </p:sp>
        <p:grpSp>
          <p:nvGrpSpPr>
            <p:cNvPr id="100" name="Group 43"/>
            <p:cNvGrpSpPr>
              <a:grpSpLocks/>
            </p:cNvGrpSpPr>
            <p:nvPr/>
          </p:nvGrpSpPr>
          <p:grpSpPr bwMode="auto">
            <a:xfrm>
              <a:off x="5398413" y="3770100"/>
              <a:ext cx="381000" cy="407988"/>
              <a:chOff x="3826" y="2227"/>
              <a:chExt cx="369" cy="369"/>
            </a:xfrm>
          </p:grpSpPr>
          <p:sp>
            <p:nvSpPr>
              <p:cNvPr id="149" name="Oval 44"/>
              <p:cNvSpPr>
                <a:spLocks noChangeArrowheads="1"/>
              </p:cNvSpPr>
              <p:nvPr/>
            </p:nvSpPr>
            <p:spPr bwMode="auto">
              <a:xfrm>
                <a:off x="3826" y="2227"/>
                <a:ext cx="369" cy="369"/>
              </a:xfrm>
              <a:prstGeom prst="ellipse">
                <a:avLst/>
              </a:prstGeom>
              <a:noFill/>
              <a:ln w="9525">
                <a:solidFill>
                  <a:schemeClr val="tx1"/>
                </a:solidFill>
                <a:round/>
                <a:headEnd/>
                <a:tailEnd/>
              </a:ln>
              <a:effectLst/>
            </p:spPr>
            <p:txBody>
              <a:bodyPr wrap="none" anchor="ctr"/>
              <a:lstStyle/>
              <a:p>
                <a:endParaRPr lang="fr-FR" sz="1984"/>
              </a:p>
            </p:txBody>
          </p:sp>
          <p:sp>
            <p:nvSpPr>
              <p:cNvPr id="150" name="Text Box 45"/>
              <p:cNvSpPr txBox="1">
                <a:spLocks noChangeArrowheads="1"/>
              </p:cNvSpPr>
              <p:nvPr/>
            </p:nvSpPr>
            <p:spPr bwMode="auto">
              <a:xfrm>
                <a:off x="4000" y="2278"/>
                <a:ext cx="95" cy="196"/>
              </a:xfrm>
              <a:prstGeom prst="rect">
                <a:avLst/>
              </a:prstGeom>
              <a:noFill/>
              <a:ln w="9525">
                <a:noFill/>
                <a:miter lim="800000"/>
                <a:headEnd/>
                <a:tailEnd/>
              </a:ln>
              <a:effectLst/>
            </p:spPr>
            <p:txBody>
              <a:bodyPr wrap="none" lIns="0" tIns="0" rIns="0" bIns="0">
                <a:spAutoFit/>
              </a:bodyPr>
              <a:lstStyle/>
              <a:p>
                <a:pPr algn="ctr"/>
                <a:r>
                  <a:rPr lang="en-US" sz="1984" dirty="0"/>
                  <a:t>1</a:t>
                </a:r>
              </a:p>
            </p:txBody>
          </p:sp>
        </p:grpSp>
        <p:sp>
          <p:nvSpPr>
            <p:cNvPr id="103" name="Line 46"/>
            <p:cNvSpPr>
              <a:spLocks noChangeShapeType="1"/>
            </p:cNvSpPr>
            <p:nvPr/>
          </p:nvSpPr>
          <p:spPr bwMode="auto">
            <a:xfrm flipH="1">
              <a:off x="5674930" y="3375906"/>
              <a:ext cx="149225" cy="394711"/>
            </a:xfrm>
            <a:prstGeom prst="line">
              <a:avLst/>
            </a:prstGeom>
            <a:noFill/>
            <a:ln w="9525">
              <a:solidFill>
                <a:schemeClr val="tx1"/>
              </a:solidFill>
              <a:round/>
              <a:headEnd/>
              <a:tailEnd/>
            </a:ln>
            <a:effectLst/>
          </p:spPr>
          <p:txBody>
            <a:bodyPr/>
            <a:lstStyle/>
            <a:p>
              <a:endParaRPr lang="fr-FR" sz="1984"/>
            </a:p>
          </p:txBody>
        </p:sp>
        <p:sp>
          <p:nvSpPr>
            <p:cNvPr id="107" name="Text Box 47"/>
            <p:cNvSpPr txBox="1">
              <a:spLocks noChangeArrowheads="1"/>
            </p:cNvSpPr>
            <p:nvPr/>
          </p:nvSpPr>
          <p:spPr bwMode="auto">
            <a:xfrm>
              <a:off x="5730335" y="3827004"/>
              <a:ext cx="183722" cy="186072"/>
            </a:xfrm>
            <a:prstGeom prst="rect">
              <a:avLst/>
            </a:prstGeom>
            <a:noFill/>
            <a:ln w="9525">
              <a:noFill/>
              <a:miter lim="800000"/>
              <a:headEnd/>
              <a:tailEnd/>
            </a:ln>
            <a:effectLst/>
          </p:spPr>
          <p:txBody>
            <a:bodyPr wrap="none">
              <a:spAutoFit/>
            </a:bodyPr>
            <a:lstStyle/>
            <a:p>
              <a:r>
                <a:rPr lang="fr-CA" sz="1102" dirty="0">
                  <a:solidFill>
                    <a:srgbClr val="FF0000"/>
                  </a:solidFill>
                </a:rPr>
                <a:t>0</a:t>
              </a:r>
              <a:endParaRPr lang="fr-FR" sz="1102" dirty="0">
                <a:solidFill>
                  <a:srgbClr val="FF0000"/>
                </a:solidFill>
              </a:endParaRPr>
            </a:p>
          </p:txBody>
        </p:sp>
        <p:sp>
          <p:nvSpPr>
            <p:cNvPr id="117" name="Line 51"/>
            <p:cNvSpPr>
              <a:spLocks noChangeShapeType="1"/>
            </p:cNvSpPr>
            <p:nvPr/>
          </p:nvSpPr>
          <p:spPr bwMode="auto">
            <a:xfrm>
              <a:off x="6672198" y="2755646"/>
              <a:ext cx="277020" cy="338324"/>
            </a:xfrm>
            <a:prstGeom prst="line">
              <a:avLst/>
            </a:prstGeom>
            <a:noFill/>
            <a:ln w="9525">
              <a:solidFill>
                <a:schemeClr val="tx1"/>
              </a:solidFill>
              <a:round/>
              <a:headEnd/>
              <a:tailEnd/>
            </a:ln>
            <a:effectLst/>
          </p:spPr>
          <p:txBody>
            <a:bodyPr/>
            <a:lstStyle/>
            <a:p>
              <a:endParaRPr lang="fr-FR" sz="1984"/>
            </a:p>
          </p:txBody>
        </p:sp>
        <p:sp>
          <p:nvSpPr>
            <p:cNvPr id="143" name="Text Box 52"/>
            <p:cNvSpPr txBox="1">
              <a:spLocks noChangeArrowheads="1"/>
            </p:cNvSpPr>
            <p:nvPr/>
          </p:nvSpPr>
          <p:spPr bwMode="auto">
            <a:xfrm>
              <a:off x="7281641" y="4390877"/>
              <a:ext cx="183722" cy="186072"/>
            </a:xfrm>
            <a:prstGeom prst="rect">
              <a:avLst/>
            </a:prstGeom>
            <a:noFill/>
            <a:ln w="9525">
              <a:noFill/>
              <a:miter lim="800000"/>
              <a:headEnd/>
              <a:tailEnd/>
            </a:ln>
            <a:effectLst/>
          </p:spPr>
          <p:txBody>
            <a:bodyPr wrap="none">
              <a:spAutoFit/>
            </a:bodyPr>
            <a:lstStyle/>
            <a:p>
              <a:r>
                <a:rPr lang="fr-CA" sz="1102" dirty="0">
                  <a:solidFill>
                    <a:srgbClr val="FF0000"/>
                  </a:solidFill>
                </a:rPr>
                <a:t>0</a:t>
              </a:r>
              <a:endParaRPr lang="fr-FR" sz="1102" dirty="0">
                <a:solidFill>
                  <a:srgbClr val="FF0000"/>
                </a:solidFill>
              </a:endParaRPr>
            </a:p>
          </p:txBody>
        </p:sp>
        <p:sp>
          <p:nvSpPr>
            <p:cNvPr id="144" name="Oval 53"/>
            <p:cNvSpPr>
              <a:spLocks noChangeArrowheads="1"/>
            </p:cNvSpPr>
            <p:nvPr/>
          </p:nvSpPr>
          <p:spPr bwMode="auto">
            <a:xfrm>
              <a:off x="6949218" y="4447264"/>
              <a:ext cx="381000" cy="407988"/>
            </a:xfrm>
            <a:prstGeom prst="ellipse">
              <a:avLst/>
            </a:prstGeom>
            <a:noFill/>
            <a:ln w="9525">
              <a:solidFill>
                <a:schemeClr val="tx1"/>
              </a:solidFill>
              <a:round/>
              <a:headEnd/>
              <a:tailEnd/>
            </a:ln>
            <a:effectLst/>
          </p:spPr>
          <p:txBody>
            <a:bodyPr wrap="none" anchor="ctr"/>
            <a:lstStyle/>
            <a:p>
              <a:endParaRPr lang="fr-FR" sz="1984"/>
            </a:p>
          </p:txBody>
        </p:sp>
        <p:sp>
          <p:nvSpPr>
            <p:cNvPr id="145" name="Text Box 54"/>
            <p:cNvSpPr txBox="1">
              <a:spLocks noChangeArrowheads="1"/>
            </p:cNvSpPr>
            <p:nvPr/>
          </p:nvSpPr>
          <p:spPr bwMode="auto">
            <a:xfrm>
              <a:off x="7129697" y="4503651"/>
              <a:ext cx="98462" cy="216909"/>
            </a:xfrm>
            <a:prstGeom prst="rect">
              <a:avLst/>
            </a:prstGeom>
            <a:noFill/>
            <a:ln w="9525">
              <a:noFill/>
              <a:miter lim="800000"/>
              <a:headEnd/>
              <a:tailEnd/>
            </a:ln>
            <a:effectLst/>
          </p:spPr>
          <p:txBody>
            <a:bodyPr wrap="none" lIns="0" tIns="0" rIns="0" bIns="0">
              <a:spAutoFit/>
            </a:bodyPr>
            <a:lstStyle/>
            <a:p>
              <a:pPr algn="ctr"/>
              <a:r>
                <a:rPr lang="en-US" sz="1984" dirty="0"/>
                <a:t>7</a:t>
              </a:r>
            </a:p>
          </p:txBody>
        </p:sp>
        <p:sp>
          <p:nvSpPr>
            <p:cNvPr id="146" name="Line 55"/>
            <p:cNvSpPr>
              <a:spLocks noChangeShapeType="1"/>
            </p:cNvSpPr>
            <p:nvPr/>
          </p:nvSpPr>
          <p:spPr bwMode="auto">
            <a:xfrm>
              <a:off x="6893815" y="4165328"/>
              <a:ext cx="203041" cy="297623"/>
            </a:xfrm>
            <a:prstGeom prst="line">
              <a:avLst/>
            </a:prstGeom>
            <a:noFill/>
            <a:ln w="9525">
              <a:solidFill>
                <a:schemeClr val="tx1"/>
              </a:solidFill>
              <a:round/>
              <a:headEnd/>
              <a:tailEnd/>
            </a:ln>
            <a:effectLst/>
          </p:spPr>
          <p:txBody>
            <a:bodyPr/>
            <a:lstStyle/>
            <a:p>
              <a:endParaRPr lang="fr-FR" sz="1984"/>
            </a:p>
          </p:txBody>
        </p:sp>
        <p:sp>
          <p:nvSpPr>
            <p:cNvPr id="147" name="Text Box 60"/>
            <p:cNvSpPr txBox="1">
              <a:spLocks noChangeArrowheads="1"/>
            </p:cNvSpPr>
            <p:nvPr/>
          </p:nvSpPr>
          <p:spPr bwMode="auto">
            <a:xfrm>
              <a:off x="7669467" y="3827004"/>
              <a:ext cx="210576" cy="186072"/>
            </a:xfrm>
            <a:prstGeom prst="rect">
              <a:avLst/>
            </a:prstGeom>
            <a:noFill/>
            <a:ln w="9525">
              <a:noFill/>
              <a:miter lim="800000"/>
              <a:headEnd/>
              <a:tailEnd/>
            </a:ln>
            <a:effectLst/>
          </p:spPr>
          <p:txBody>
            <a:bodyPr wrap="none">
              <a:spAutoFit/>
            </a:bodyPr>
            <a:lstStyle/>
            <a:p>
              <a:r>
                <a:rPr lang="fr-CA" sz="1102" dirty="0">
                  <a:solidFill>
                    <a:srgbClr val="FF0000"/>
                  </a:solidFill>
                </a:rPr>
                <a:t> 0</a:t>
              </a:r>
              <a:endParaRPr lang="fr-FR" sz="1102" dirty="0">
                <a:solidFill>
                  <a:srgbClr val="FF0000"/>
                </a:solidFill>
              </a:endParaRPr>
            </a:p>
          </p:txBody>
        </p:sp>
        <p:sp>
          <p:nvSpPr>
            <p:cNvPr id="148" name="Text Box 68"/>
            <p:cNvSpPr txBox="1">
              <a:spLocks noChangeArrowheads="1"/>
            </p:cNvSpPr>
            <p:nvPr/>
          </p:nvSpPr>
          <p:spPr bwMode="auto">
            <a:xfrm>
              <a:off x="6616796" y="2360935"/>
              <a:ext cx="216169" cy="186072"/>
            </a:xfrm>
            <a:prstGeom prst="rect">
              <a:avLst/>
            </a:prstGeom>
            <a:noFill/>
            <a:ln w="9525">
              <a:noFill/>
              <a:miter lim="800000"/>
              <a:headEnd/>
              <a:tailEnd/>
            </a:ln>
            <a:effectLst/>
          </p:spPr>
          <p:txBody>
            <a:bodyPr wrap="none">
              <a:spAutoFit/>
            </a:bodyPr>
            <a:lstStyle/>
            <a:p>
              <a:r>
                <a:rPr lang="fr-FR" sz="1102" dirty="0">
                  <a:solidFill>
                    <a:srgbClr val="FF0000"/>
                  </a:solidFill>
                </a:rPr>
                <a:t>-1</a:t>
              </a:r>
            </a:p>
          </p:txBody>
        </p:sp>
      </p:grpSp>
      <p:sp>
        <p:nvSpPr>
          <p:cNvPr id="160" name="TextBox 159"/>
          <p:cNvSpPr txBox="1"/>
          <p:nvPr/>
        </p:nvSpPr>
        <p:spPr>
          <a:xfrm>
            <a:off x="4882818" y="3228607"/>
            <a:ext cx="723275" cy="397673"/>
          </a:xfrm>
          <a:prstGeom prst="rect">
            <a:avLst/>
          </a:prstGeom>
          <a:noFill/>
        </p:spPr>
        <p:txBody>
          <a:bodyPr wrap="none" rtlCol="0">
            <a:spAutoFit/>
          </a:bodyPr>
          <a:lstStyle/>
          <a:p>
            <a:r>
              <a:rPr lang="fr-FR" sz="1984" dirty="0"/>
              <a:t>RSD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checkerboard(across)">
                                      <p:cBhvr>
                                        <p:cTn id="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36</a:t>
            </a:fld>
            <a:endParaRPr lang="fr-BE"/>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latin typeface="+mj-lt"/>
                <a:ea typeface="+mj-ea"/>
                <a:cs typeface="+mj-cs"/>
              </a:rPr>
              <a:t>Suppression</a:t>
            </a:r>
            <a:endParaRPr lang="fr-FR" sz="3086" cap="small" dirty="0">
              <a:solidFill>
                <a:schemeClr val="tx2"/>
              </a:solidFill>
              <a:latin typeface="+mj-lt"/>
              <a:ea typeface="+mj-ea"/>
              <a:cs typeface="+mj-cs"/>
            </a:endParaRPr>
          </a:p>
        </p:txBody>
      </p:sp>
      <p:sp>
        <p:nvSpPr>
          <p:cNvPr id="6" name="Espace réservé du contenu 2"/>
          <p:cNvSpPr txBox="1">
            <a:spLocks/>
          </p:cNvSpPr>
          <p:nvPr/>
        </p:nvSpPr>
        <p:spPr>
          <a:xfrm>
            <a:off x="119032" y="866192"/>
            <a:ext cx="9525058" cy="6693483"/>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r>
              <a:rPr lang="fr-FR" sz="2646" b="1" dirty="0"/>
              <a:t>Exemple</a:t>
            </a:r>
            <a:r>
              <a:rPr lang="fr-FR" sz="2646" dirty="0"/>
              <a:t>: soit l’arbre suivant. Donner le résultat après la suppression de 30:</a:t>
            </a:r>
          </a:p>
        </p:txBody>
      </p:sp>
      <p:grpSp>
        <p:nvGrpSpPr>
          <p:cNvPr id="183" name="Group 182"/>
          <p:cNvGrpSpPr/>
          <p:nvPr/>
        </p:nvGrpSpPr>
        <p:grpSpPr>
          <a:xfrm>
            <a:off x="236735" y="2386003"/>
            <a:ext cx="4272720" cy="4622468"/>
            <a:chOff x="2928926" y="2021663"/>
            <a:chExt cx="3876134" cy="4193419"/>
          </a:xfrm>
        </p:grpSpPr>
        <p:sp>
          <p:nvSpPr>
            <p:cNvPr id="74" name="Oval 5"/>
            <p:cNvSpPr>
              <a:spLocks noChangeArrowheads="1"/>
            </p:cNvSpPr>
            <p:nvPr/>
          </p:nvSpPr>
          <p:spPr bwMode="auto">
            <a:xfrm>
              <a:off x="5049964" y="2944075"/>
              <a:ext cx="495184" cy="521010"/>
            </a:xfrm>
            <a:prstGeom prst="ellipse">
              <a:avLst/>
            </a:prstGeom>
            <a:noFill/>
            <a:ln w="9525">
              <a:solidFill>
                <a:schemeClr val="tx1"/>
              </a:solidFill>
              <a:round/>
              <a:headEnd/>
              <a:tailEnd/>
            </a:ln>
            <a:effectLst/>
          </p:spPr>
          <p:txBody>
            <a:bodyPr wrap="none" anchor="ctr"/>
            <a:lstStyle/>
            <a:p>
              <a:endParaRPr lang="fr-FR" sz="2205"/>
            </a:p>
          </p:txBody>
        </p:sp>
        <p:sp>
          <p:nvSpPr>
            <p:cNvPr id="75" name="Text Box 6"/>
            <p:cNvSpPr txBox="1">
              <a:spLocks noChangeArrowheads="1"/>
            </p:cNvSpPr>
            <p:nvPr/>
          </p:nvSpPr>
          <p:spPr bwMode="auto">
            <a:xfrm>
              <a:off x="5120197" y="3085985"/>
              <a:ext cx="427539" cy="307829"/>
            </a:xfrm>
            <a:prstGeom prst="rect">
              <a:avLst/>
            </a:prstGeom>
            <a:noFill/>
            <a:ln w="9525">
              <a:noFill/>
              <a:miter lim="800000"/>
              <a:headEnd/>
              <a:tailEnd/>
            </a:ln>
            <a:effectLst/>
          </p:spPr>
          <p:txBody>
            <a:bodyPr wrap="none" lIns="0" tIns="0" rIns="0" bIns="0">
              <a:spAutoFit/>
            </a:bodyPr>
            <a:lstStyle/>
            <a:p>
              <a:pPr algn="ctr"/>
              <a:r>
                <a:rPr lang="fr-CA" sz="2205" dirty="0"/>
                <a:t>100</a:t>
              </a:r>
              <a:endParaRPr lang="en-US" sz="2205" dirty="0"/>
            </a:p>
          </p:txBody>
        </p:sp>
        <p:grpSp>
          <p:nvGrpSpPr>
            <p:cNvPr id="76" name="Group 7"/>
            <p:cNvGrpSpPr>
              <a:grpSpLocks/>
            </p:cNvGrpSpPr>
            <p:nvPr/>
          </p:nvGrpSpPr>
          <p:grpSpPr bwMode="auto">
            <a:xfrm>
              <a:off x="5771283" y="3821863"/>
              <a:ext cx="500552" cy="521011"/>
              <a:chOff x="3665" y="2898"/>
              <a:chExt cx="373" cy="369"/>
            </a:xfrm>
          </p:grpSpPr>
          <p:sp>
            <p:nvSpPr>
              <p:cNvPr id="77" name="Oval 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78" name="Text Box 9"/>
              <p:cNvSpPr txBox="1">
                <a:spLocks noChangeArrowheads="1"/>
              </p:cNvSpPr>
              <p:nvPr/>
            </p:nvSpPr>
            <p:spPr bwMode="auto">
              <a:xfrm>
                <a:off x="3719" y="2999"/>
                <a:ext cx="319" cy="218"/>
              </a:xfrm>
              <a:prstGeom prst="rect">
                <a:avLst/>
              </a:prstGeom>
              <a:noFill/>
              <a:ln w="9525">
                <a:noFill/>
                <a:miter lim="800000"/>
                <a:headEnd/>
                <a:tailEnd/>
              </a:ln>
              <a:effectLst/>
            </p:spPr>
            <p:txBody>
              <a:bodyPr wrap="none" lIns="0" tIns="0" rIns="0" bIns="0">
                <a:spAutoFit/>
              </a:bodyPr>
              <a:lstStyle/>
              <a:p>
                <a:pPr algn="ctr"/>
                <a:r>
                  <a:rPr lang="en-US" sz="2205" dirty="0"/>
                  <a:t>200</a:t>
                </a:r>
              </a:p>
            </p:txBody>
          </p:sp>
        </p:grpSp>
        <p:sp>
          <p:nvSpPr>
            <p:cNvPr id="79" name="Line 10"/>
            <p:cNvSpPr>
              <a:spLocks noChangeShapeType="1"/>
            </p:cNvSpPr>
            <p:nvPr/>
          </p:nvSpPr>
          <p:spPr bwMode="auto">
            <a:xfrm>
              <a:off x="5470870" y="3379940"/>
              <a:ext cx="444427" cy="513931"/>
            </a:xfrm>
            <a:prstGeom prst="line">
              <a:avLst/>
            </a:prstGeom>
            <a:noFill/>
            <a:ln w="9525">
              <a:solidFill>
                <a:schemeClr val="tx1"/>
              </a:solidFill>
              <a:round/>
              <a:headEnd/>
              <a:tailEnd/>
            </a:ln>
            <a:effectLst/>
          </p:spPr>
          <p:txBody>
            <a:bodyPr/>
            <a:lstStyle/>
            <a:p>
              <a:endParaRPr lang="fr-FR" sz="2205"/>
            </a:p>
          </p:txBody>
        </p:sp>
        <p:grpSp>
          <p:nvGrpSpPr>
            <p:cNvPr id="80" name="Group 11"/>
            <p:cNvGrpSpPr>
              <a:grpSpLocks/>
            </p:cNvGrpSpPr>
            <p:nvPr/>
          </p:nvGrpSpPr>
          <p:grpSpPr bwMode="auto">
            <a:xfrm>
              <a:off x="3537590" y="2877175"/>
              <a:ext cx="495184" cy="521011"/>
              <a:chOff x="3665" y="2898"/>
              <a:chExt cx="369" cy="369"/>
            </a:xfrm>
          </p:grpSpPr>
          <p:sp>
            <p:nvSpPr>
              <p:cNvPr id="81" name="Oval 1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82" name="Text Box 13"/>
              <p:cNvSpPr txBox="1">
                <a:spLocks noChangeArrowheads="1"/>
              </p:cNvSpPr>
              <p:nvPr/>
            </p:nvSpPr>
            <p:spPr bwMode="auto">
              <a:xfrm>
                <a:off x="3762" y="2999"/>
                <a:ext cx="212" cy="218"/>
              </a:xfrm>
              <a:prstGeom prst="rect">
                <a:avLst/>
              </a:prstGeom>
              <a:noFill/>
              <a:ln w="9525">
                <a:noFill/>
                <a:miter lim="800000"/>
                <a:headEnd/>
                <a:tailEnd/>
              </a:ln>
              <a:effectLst/>
            </p:spPr>
            <p:txBody>
              <a:bodyPr wrap="none" lIns="0" tIns="0" rIns="0" bIns="0">
                <a:spAutoFit/>
              </a:bodyPr>
              <a:lstStyle/>
              <a:p>
                <a:pPr algn="ctr"/>
                <a:r>
                  <a:rPr lang="en-US" sz="2205" dirty="0"/>
                  <a:t>30</a:t>
                </a:r>
              </a:p>
            </p:txBody>
          </p:sp>
        </p:grpSp>
        <p:sp>
          <p:nvSpPr>
            <p:cNvPr id="83" name="Line 14"/>
            <p:cNvSpPr>
              <a:spLocks noChangeShapeType="1"/>
            </p:cNvSpPr>
            <p:nvPr/>
          </p:nvSpPr>
          <p:spPr bwMode="auto">
            <a:xfrm rot="16200000">
              <a:off x="4852954" y="3572069"/>
              <a:ext cx="468301" cy="169188"/>
            </a:xfrm>
            <a:prstGeom prst="line">
              <a:avLst/>
            </a:prstGeom>
            <a:noFill/>
            <a:ln w="9525">
              <a:solidFill>
                <a:schemeClr val="tx1"/>
              </a:solidFill>
              <a:round/>
              <a:headEnd/>
              <a:tailEnd/>
            </a:ln>
            <a:effectLst/>
          </p:spPr>
          <p:txBody>
            <a:bodyPr/>
            <a:lstStyle/>
            <a:p>
              <a:endParaRPr lang="fr-FR" sz="2205"/>
            </a:p>
          </p:txBody>
        </p:sp>
        <p:grpSp>
          <p:nvGrpSpPr>
            <p:cNvPr id="86" name="Group 15"/>
            <p:cNvGrpSpPr>
              <a:grpSpLocks/>
            </p:cNvGrpSpPr>
            <p:nvPr/>
          </p:nvGrpSpPr>
          <p:grpSpPr bwMode="auto">
            <a:xfrm>
              <a:off x="4135938" y="2021663"/>
              <a:ext cx="495184" cy="521011"/>
              <a:chOff x="3665" y="2898"/>
              <a:chExt cx="369" cy="369"/>
            </a:xfrm>
          </p:grpSpPr>
          <p:sp>
            <p:nvSpPr>
              <p:cNvPr id="87" name="Oval 16"/>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89" name="Text Box 17"/>
              <p:cNvSpPr txBox="1">
                <a:spLocks noChangeArrowheads="1"/>
              </p:cNvSpPr>
              <p:nvPr/>
            </p:nvSpPr>
            <p:spPr bwMode="auto">
              <a:xfrm>
                <a:off x="3762" y="2999"/>
                <a:ext cx="212" cy="218"/>
              </a:xfrm>
              <a:prstGeom prst="rect">
                <a:avLst/>
              </a:prstGeom>
              <a:noFill/>
              <a:ln w="9525">
                <a:noFill/>
                <a:miter lim="800000"/>
                <a:headEnd/>
                <a:tailEnd/>
              </a:ln>
              <a:effectLst/>
            </p:spPr>
            <p:txBody>
              <a:bodyPr wrap="none" lIns="0" tIns="0" rIns="0" bIns="0">
                <a:spAutoFit/>
              </a:bodyPr>
              <a:lstStyle/>
              <a:p>
                <a:pPr algn="ctr"/>
                <a:r>
                  <a:rPr lang="en-US" sz="2205" dirty="0"/>
                  <a:t>50</a:t>
                </a:r>
              </a:p>
            </p:txBody>
          </p:sp>
        </p:grpSp>
        <p:sp>
          <p:nvSpPr>
            <p:cNvPr id="91" name="Line 18"/>
            <p:cNvSpPr>
              <a:spLocks noChangeShapeType="1"/>
            </p:cNvSpPr>
            <p:nvPr/>
          </p:nvSpPr>
          <p:spPr bwMode="auto">
            <a:xfrm>
              <a:off x="3871840" y="3379940"/>
              <a:ext cx="193947" cy="452084"/>
            </a:xfrm>
            <a:prstGeom prst="line">
              <a:avLst/>
            </a:prstGeom>
            <a:noFill/>
            <a:ln w="9525">
              <a:solidFill>
                <a:schemeClr val="tx1"/>
              </a:solidFill>
              <a:round/>
              <a:headEnd/>
              <a:tailEnd/>
            </a:ln>
            <a:effectLst/>
          </p:spPr>
          <p:txBody>
            <a:bodyPr/>
            <a:lstStyle/>
            <a:p>
              <a:endParaRPr lang="fr-FR" sz="2205"/>
            </a:p>
          </p:txBody>
        </p:sp>
        <p:grpSp>
          <p:nvGrpSpPr>
            <p:cNvPr id="98" name="Group 19"/>
            <p:cNvGrpSpPr>
              <a:grpSpLocks/>
            </p:cNvGrpSpPr>
            <p:nvPr/>
          </p:nvGrpSpPr>
          <p:grpSpPr bwMode="auto">
            <a:xfrm>
              <a:off x="6059315" y="4757967"/>
              <a:ext cx="497868" cy="521011"/>
              <a:chOff x="3665" y="2898"/>
              <a:chExt cx="371" cy="369"/>
            </a:xfrm>
          </p:grpSpPr>
          <p:sp>
            <p:nvSpPr>
              <p:cNvPr id="99" name="Oval 20"/>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00" name="Text Box 21"/>
              <p:cNvSpPr txBox="1">
                <a:spLocks noChangeArrowheads="1"/>
              </p:cNvSpPr>
              <p:nvPr/>
            </p:nvSpPr>
            <p:spPr bwMode="auto">
              <a:xfrm>
                <a:off x="3717" y="2999"/>
                <a:ext cx="319" cy="218"/>
              </a:xfrm>
              <a:prstGeom prst="rect">
                <a:avLst/>
              </a:prstGeom>
              <a:noFill/>
              <a:ln w="9525">
                <a:noFill/>
                <a:miter lim="800000"/>
                <a:headEnd/>
                <a:tailEnd/>
              </a:ln>
              <a:effectLst/>
            </p:spPr>
            <p:txBody>
              <a:bodyPr wrap="none" lIns="0" tIns="0" rIns="0" bIns="0">
                <a:spAutoFit/>
              </a:bodyPr>
              <a:lstStyle/>
              <a:p>
                <a:pPr algn="ctr"/>
                <a:r>
                  <a:rPr lang="en-US" sz="2205" dirty="0"/>
                  <a:t>300</a:t>
                </a:r>
              </a:p>
            </p:txBody>
          </p:sp>
        </p:grpSp>
        <p:sp>
          <p:nvSpPr>
            <p:cNvPr id="101" name="Line 22"/>
            <p:cNvSpPr>
              <a:spLocks noChangeShapeType="1"/>
            </p:cNvSpPr>
            <p:nvPr/>
          </p:nvSpPr>
          <p:spPr bwMode="auto">
            <a:xfrm>
              <a:off x="6082010" y="4301830"/>
              <a:ext cx="191883" cy="452082"/>
            </a:xfrm>
            <a:prstGeom prst="line">
              <a:avLst/>
            </a:prstGeom>
            <a:noFill/>
            <a:ln w="9525">
              <a:solidFill>
                <a:schemeClr val="tx1"/>
              </a:solidFill>
              <a:round/>
              <a:headEnd/>
              <a:tailEnd/>
            </a:ln>
            <a:effectLst/>
          </p:spPr>
          <p:txBody>
            <a:bodyPr/>
            <a:lstStyle/>
            <a:p>
              <a:endParaRPr lang="fr-FR" sz="2205"/>
            </a:p>
          </p:txBody>
        </p:sp>
        <p:grpSp>
          <p:nvGrpSpPr>
            <p:cNvPr id="104" name="Group 23"/>
            <p:cNvGrpSpPr>
              <a:grpSpLocks/>
            </p:cNvGrpSpPr>
            <p:nvPr/>
          </p:nvGrpSpPr>
          <p:grpSpPr bwMode="auto">
            <a:xfrm>
              <a:off x="3195088" y="3848242"/>
              <a:ext cx="495184" cy="521010"/>
              <a:chOff x="3665" y="2898"/>
              <a:chExt cx="369" cy="369"/>
            </a:xfrm>
          </p:grpSpPr>
          <p:sp>
            <p:nvSpPr>
              <p:cNvPr id="106" name="Oval 2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08" name="Text Box 25"/>
              <p:cNvSpPr txBox="1">
                <a:spLocks noChangeArrowheads="1"/>
              </p:cNvSpPr>
              <p:nvPr/>
            </p:nvSpPr>
            <p:spPr bwMode="auto">
              <a:xfrm>
                <a:off x="3762" y="2999"/>
                <a:ext cx="212" cy="218"/>
              </a:xfrm>
              <a:prstGeom prst="rect">
                <a:avLst/>
              </a:prstGeom>
              <a:noFill/>
              <a:ln w="9525">
                <a:noFill/>
                <a:miter lim="800000"/>
                <a:headEnd/>
                <a:tailEnd/>
              </a:ln>
              <a:effectLst/>
            </p:spPr>
            <p:txBody>
              <a:bodyPr wrap="none" lIns="0" tIns="0" rIns="0" bIns="0">
                <a:spAutoFit/>
              </a:bodyPr>
              <a:lstStyle/>
              <a:p>
                <a:pPr algn="ctr"/>
                <a:r>
                  <a:rPr lang="en-US" sz="2205" dirty="0"/>
                  <a:t>10</a:t>
                </a:r>
              </a:p>
            </p:txBody>
          </p:sp>
        </p:grpSp>
        <p:sp>
          <p:nvSpPr>
            <p:cNvPr id="110" name="Line 26"/>
            <p:cNvSpPr>
              <a:spLocks noChangeShapeType="1"/>
            </p:cNvSpPr>
            <p:nvPr/>
          </p:nvSpPr>
          <p:spPr bwMode="auto">
            <a:xfrm flipH="1">
              <a:off x="3496325" y="3392103"/>
              <a:ext cx="193947" cy="452084"/>
            </a:xfrm>
            <a:prstGeom prst="line">
              <a:avLst/>
            </a:prstGeom>
            <a:noFill/>
            <a:ln w="9525">
              <a:solidFill>
                <a:schemeClr val="tx1"/>
              </a:solidFill>
              <a:round/>
              <a:headEnd/>
              <a:tailEnd/>
            </a:ln>
            <a:effectLst/>
          </p:spPr>
          <p:txBody>
            <a:bodyPr/>
            <a:lstStyle/>
            <a:p>
              <a:endParaRPr lang="fr-FR" sz="2205"/>
            </a:p>
          </p:txBody>
        </p:sp>
        <p:grpSp>
          <p:nvGrpSpPr>
            <p:cNvPr id="111" name="Group 27"/>
            <p:cNvGrpSpPr>
              <a:grpSpLocks/>
            </p:cNvGrpSpPr>
            <p:nvPr/>
          </p:nvGrpSpPr>
          <p:grpSpPr bwMode="auto">
            <a:xfrm>
              <a:off x="3847080" y="3836078"/>
              <a:ext cx="493120" cy="521010"/>
              <a:chOff x="3665" y="2898"/>
              <a:chExt cx="369" cy="369"/>
            </a:xfrm>
          </p:grpSpPr>
          <p:sp>
            <p:nvSpPr>
              <p:cNvPr id="114" name="Oval 2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16" name="Text Box 29"/>
              <p:cNvSpPr txBox="1">
                <a:spLocks noChangeArrowheads="1"/>
              </p:cNvSpPr>
              <p:nvPr/>
            </p:nvSpPr>
            <p:spPr bwMode="auto">
              <a:xfrm>
                <a:off x="3761" y="2999"/>
                <a:ext cx="213" cy="218"/>
              </a:xfrm>
              <a:prstGeom prst="rect">
                <a:avLst/>
              </a:prstGeom>
              <a:noFill/>
              <a:ln w="9525">
                <a:noFill/>
                <a:miter lim="800000"/>
                <a:headEnd/>
                <a:tailEnd/>
              </a:ln>
              <a:effectLst/>
            </p:spPr>
            <p:txBody>
              <a:bodyPr wrap="none" lIns="0" tIns="0" rIns="0" bIns="0">
                <a:spAutoFit/>
              </a:bodyPr>
              <a:lstStyle/>
              <a:p>
                <a:pPr algn="ctr"/>
                <a:r>
                  <a:rPr lang="en-US" sz="2205" dirty="0"/>
                  <a:t>40</a:t>
                </a:r>
              </a:p>
            </p:txBody>
          </p:sp>
        </p:grpSp>
        <p:sp>
          <p:nvSpPr>
            <p:cNvPr id="118" name="Line 30"/>
            <p:cNvSpPr>
              <a:spLocks noChangeShapeType="1"/>
            </p:cNvSpPr>
            <p:nvPr/>
          </p:nvSpPr>
          <p:spPr bwMode="auto">
            <a:xfrm flipH="1">
              <a:off x="3917232" y="2504155"/>
              <a:ext cx="356944" cy="419647"/>
            </a:xfrm>
            <a:prstGeom prst="line">
              <a:avLst/>
            </a:prstGeom>
            <a:noFill/>
            <a:ln w="9525">
              <a:solidFill>
                <a:schemeClr val="tx1"/>
              </a:solidFill>
              <a:round/>
              <a:headEnd/>
              <a:tailEnd/>
            </a:ln>
            <a:effectLst/>
          </p:spPr>
          <p:txBody>
            <a:bodyPr/>
            <a:lstStyle/>
            <a:p>
              <a:endParaRPr lang="fr-FR" sz="2205"/>
            </a:p>
          </p:txBody>
        </p:sp>
        <p:sp>
          <p:nvSpPr>
            <p:cNvPr id="122" name="Text Box 39"/>
            <p:cNvSpPr txBox="1">
              <a:spLocks noChangeArrowheads="1"/>
            </p:cNvSpPr>
            <p:nvPr/>
          </p:nvSpPr>
          <p:spPr bwMode="auto">
            <a:xfrm>
              <a:off x="6207458" y="3858377"/>
              <a:ext cx="286771" cy="245297"/>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124" name="Text Box 40"/>
            <p:cNvSpPr txBox="1">
              <a:spLocks noChangeArrowheads="1"/>
            </p:cNvSpPr>
            <p:nvPr/>
          </p:nvSpPr>
          <p:spPr bwMode="auto">
            <a:xfrm>
              <a:off x="2928926" y="3965824"/>
              <a:ext cx="286771" cy="245297"/>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130" name="Text Box 42"/>
            <p:cNvSpPr txBox="1">
              <a:spLocks noChangeArrowheads="1"/>
            </p:cNvSpPr>
            <p:nvPr/>
          </p:nvSpPr>
          <p:spPr bwMode="auto">
            <a:xfrm>
              <a:off x="5522453" y="2992730"/>
              <a:ext cx="320219" cy="245297"/>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grpSp>
          <p:nvGrpSpPr>
            <p:cNvPr id="133" name="Group 43"/>
            <p:cNvGrpSpPr>
              <a:grpSpLocks/>
            </p:cNvGrpSpPr>
            <p:nvPr/>
          </p:nvGrpSpPr>
          <p:grpSpPr bwMode="auto">
            <a:xfrm>
              <a:off x="3466400" y="4830641"/>
              <a:ext cx="495184" cy="521011"/>
              <a:chOff x="4147" y="2929"/>
              <a:chExt cx="369" cy="369"/>
            </a:xfrm>
          </p:grpSpPr>
          <p:sp>
            <p:nvSpPr>
              <p:cNvPr id="159" name="Oval 44"/>
              <p:cNvSpPr>
                <a:spLocks noChangeArrowheads="1"/>
              </p:cNvSpPr>
              <p:nvPr/>
            </p:nvSpPr>
            <p:spPr bwMode="auto">
              <a:xfrm>
                <a:off x="4147" y="2929"/>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61" name="Text Box 45"/>
              <p:cNvSpPr txBox="1">
                <a:spLocks noChangeArrowheads="1"/>
              </p:cNvSpPr>
              <p:nvPr/>
            </p:nvSpPr>
            <p:spPr bwMode="auto">
              <a:xfrm>
                <a:off x="4255" y="3031"/>
                <a:ext cx="212" cy="218"/>
              </a:xfrm>
              <a:prstGeom prst="rect">
                <a:avLst/>
              </a:prstGeom>
              <a:noFill/>
              <a:ln w="9525">
                <a:noFill/>
                <a:miter lim="800000"/>
                <a:headEnd/>
                <a:tailEnd/>
              </a:ln>
              <a:effectLst/>
            </p:spPr>
            <p:txBody>
              <a:bodyPr wrap="none" lIns="0" tIns="0" rIns="0" bIns="0">
                <a:spAutoFit/>
              </a:bodyPr>
              <a:lstStyle/>
              <a:p>
                <a:pPr algn="ctr"/>
                <a:r>
                  <a:rPr lang="en-US" sz="2205" dirty="0"/>
                  <a:t>20</a:t>
                </a:r>
              </a:p>
            </p:txBody>
          </p:sp>
        </p:grpSp>
        <p:sp>
          <p:nvSpPr>
            <p:cNvPr id="162" name="Line 46"/>
            <p:cNvSpPr>
              <a:spLocks noChangeShapeType="1"/>
            </p:cNvSpPr>
            <p:nvPr/>
          </p:nvSpPr>
          <p:spPr bwMode="auto">
            <a:xfrm>
              <a:off x="3539034" y="4325919"/>
              <a:ext cx="216023" cy="504056"/>
            </a:xfrm>
            <a:prstGeom prst="line">
              <a:avLst/>
            </a:prstGeom>
            <a:noFill/>
            <a:ln w="9525">
              <a:solidFill>
                <a:schemeClr val="tx1"/>
              </a:solidFill>
              <a:round/>
              <a:headEnd/>
              <a:tailEnd/>
            </a:ln>
            <a:effectLst/>
          </p:spPr>
          <p:txBody>
            <a:bodyPr/>
            <a:lstStyle/>
            <a:p>
              <a:endParaRPr lang="fr-FR" sz="2205"/>
            </a:p>
          </p:txBody>
        </p:sp>
        <p:grpSp>
          <p:nvGrpSpPr>
            <p:cNvPr id="163" name="Group 48"/>
            <p:cNvGrpSpPr>
              <a:grpSpLocks/>
            </p:cNvGrpSpPr>
            <p:nvPr/>
          </p:nvGrpSpPr>
          <p:grpSpPr bwMode="auto">
            <a:xfrm>
              <a:off x="4709526" y="3878650"/>
              <a:ext cx="495184" cy="521011"/>
              <a:chOff x="3665" y="2898"/>
              <a:chExt cx="369" cy="369"/>
            </a:xfrm>
          </p:grpSpPr>
          <p:sp>
            <p:nvSpPr>
              <p:cNvPr id="164" name="Oval 49"/>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65" name="Text Box 50"/>
              <p:cNvSpPr txBox="1">
                <a:spLocks noChangeArrowheads="1"/>
              </p:cNvSpPr>
              <p:nvPr/>
            </p:nvSpPr>
            <p:spPr bwMode="auto">
              <a:xfrm>
                <a:off x="3762" y="2999"/>
                <a:ext cx="212" cy="218"/>
              </a:xfrm>
              <a:prstGeom prst="rect">
                <a:avLst/>
              </a:prstGeom>
              <a:noFill/>
              <a:ln w="9525">
                <a:noFill/>
                <a:miter lim="800000"/>
                <a:headEnd/>
                <a:tailEnd/>
              </a:ln>
              <a:effectLst/>
            </p:spPr>
            <p:txBody>
              <a:bodyPr wrap="none" lIns="0" tIns="0" rIns="0" bIns="0">
                <a:spAutoFit/>
              </a:bodyPr>
              <a:lstStyle/>
              <a:p>
                <a:pPr algn="ctr"/>
                <a:r>
                  <a:rPr lang="en-US" sz="2205" dirty="0"/>
                  <a:t>80</a:t>
                </a:r>
              </a:p>
            </p:txBody>
          </p:sp>
        </p:grpSp>
        <p:sp>
          <p:nvSpPr>
            <p:cNvPr id="166" name="Line 51"/>
            <p:cNvSpPr>
              <a:spLocks noChangeShapeType="1"/>
            </p:cNvSpPr>
            <p:nvPr/>
          </p:nvSpPr>
          <p:spPr bwMode="auto">
            <a:xfrm>
              <a:off x="4600172" y="2481856"/>
              <a:ext cx="524070" cy="549392"/>
            </a:xfrm>
            <a:prstGeom prst="line">
              <a:avLst/>
            </a:prstGeom>
            <a:noFill/>
            <a:ln w="9525">
              <a:solidFill>
                <a:schemeClr val="tx1"/>
              </a:solidFill>
              <a:round/>
              <a:headEnd/>
              <a:tailEnd/>
            </a:ln>
            <a:effectLst/>
          </p:spPr>
          <p:txBody>
            <a:bodyPr/>
            <a:lstStyle/>
            <a:p>
              <a:endParaRPr lang="fr-FR" sz="2205"/>
            </a:p>
          </p:txBody>
        </p:sp>
        <p:sp>
          <p:nvSpPr>
            <p:cNvPr id="167" name="Oval 53"/>
            <p:cNvSpPr>
              <a:spLocks noChangeArrowheads="1"/>
            </p:cNvSpPr>
            <p:nvPr/>
          </p:nvSpPr>
          <p:spPr bwMode="auto">
            <a:xfrm>
              <a:off x="3827066" y="5694071"/>
              <a:ext cx="495184" cy="521011"/>
            </a:xfrm>
            <a:prstGeom prst="ellipse">
              <a:avLst/>
            </a:prstGeom>
            <a:noFill/>
            <a:ln w="9525">
              <a:solidFill>
                <a:schemeClr val="tx1"/>
              </a:solidFill>
              <a:round/>
              <a:headEnd/>
              <a:tailEnd/>
            </a:ln>
            <a:effectLst/>
          </p:spPr>
          <p:txBody>
            <a:bodyPr wrap="none" anchor="ctr"/>
            <a:lstStyle/>
            <a:p>
              <a:endParaRPr lang="fr-FR" sz="2205"/>
            </a:p>
          </p:txBody>
        </p:sp>
        <p:sp>
          <p:nvSpPr>
            <p:cNvPr id="168" name="Text Box 54"/>
            <p:cNvSpPr txBox="1">
              <a:spLocks noChangeArrowheads="1"/>
            </p:cNvSpPr>
            <p:nvPr/>
          </p:nvSpPr>
          <p:spPr bwMode="auto">
            <a:xfrm>
              <a:off x="3971237" y="5766079"/>
              <a:ext cx="285027" cy="307829"/>
            </a:xfrm>
            <a:prstGeom prst="rect">
              <a:avLst/>
            </a:prstGeom>
            <a:noFill/>
            <a:ln w="9525">
              <a:noFill/>
              <a:miter lim="800000"/>
              <a:headEnd/>
              <a:tailEnd/>
            </a:ln>
            <a:effectLst/>
          </p:spPr>
          <p:txBody>
            <a:bodyPr wrap="none" lIns="0" tIns="0" rIns="0" bIns="0">
              <a:spAutoFit/>
            </a:bodyPr>
            <a:lstStyle/>
            <a:p>
              <a:pPr algn="ctr"/>
              <a:r>
                <a:rPr lang="en-US" sz="2205" dirty="0"/>
                <a:t>60</a:t>
              </a:r>
            </a:p>
          </p:txBody>
        </p:sp>
        <p:sp>
          <p:nvSpPr>
            <p:cNvPr id="169" name="Line 55"/>
            <p:cNvSpPr>
              <a:spLocks noChangeShapeType="1"/>
            </p:cNvSpPr>
            <p:nvPr/>
          </p:nvSpPr>
          <p:spPr bwMode="auto">
            <a:xfrm flipH="1">
              <a:off x="4187106" y="5334031"/>
              <a:ext cx="216025" cy="360040"/>
            </a:xfrm>
            <a:prstGeom prst="line">
              <a:avLst/>
            </a:prstGeom>
            <a:noFill/>
            <a:ln w="9525">
              <a:solidFill>
                <a:schemeClr val="tx1"/>
              </a:solidFill>
              <a:round/>
              <a:headEnd/>
              <a:tailEnd/>
            </a:ln>
            <a:effectLst/>
          </p:spPr>
          <p:txBody>
            <a:bodyPr/>
            <a:lstStyle/>
            <a:p>
              <a:endParaRPr lang="fr-FR" sz="2205"/>
            </a:p>
          </p:txBody>
        </p:sp>
        <p:sp>
          <p:nvSpPr>
            <p:cNvPr id="170" name="Text Box 56"/>
            <p:cNvSpPr txBox="1">
              <a:spLocks noChangeArrowheads="1"/>
            </p:cNvSpPr>
            <p:nvPr/>
          </p:nvSpPr>
          <p:spPr bwMode="auto">
            <a:xfrm>
              <a:off x="6563369" y="4904216"/>
              <a:ext cx="241691" cy="245297"/>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171" name="Text Box 60"/>
            <p:cNvSpPr txBox="1">
              <a:spLocks noChangeArrowheads="1"/>
            </p:cNvSpPr>
            <p:nvPr/>
          </p:nvSpPr>
          <p:spPr bwMode="auto">
            <a:xfrm>
              <a:off x="3971081" y="2960000"/>
              <a:ext cx="358028" cy="245297"/>
            </a:xfrm>
            <a:prstGeom prst="rect">
              <a:avLst/>
            </a:prstGeom>
            <a:noFill/>
            <a:ln w="9525">
              <a:noFill/>
              <a:miter lim="800000"/>
              <a:headEnd/>
              <a:tailEnd/>
            </a:ln>
            <a:effectLst/>
          </p:spPr>
          <p:txBody>
            <a:bodyPr wrap="none">
              <a:spAutoFit/>
            </a:bodyPr>
            <a:lstStyle/>
            <a:p>
              <a:r>
                <a:rPr lang="fr-CA" sz="1157" dirty="0">
                  <a:solidFill>
                    <a:srgbClr val="FF0000"/>
                  </a:solidFill>
                </a:rPr>
                <a:t> +1</a:t>
              </a:r>
              <a:endParaRPr lang="fr-FR" sz="1157" dirty="0">
                <a:solidFill>
                  <a:srgbClr val="FF0000"/>
                </a:solidFill>
              </a:endParaRPr>
            </a:p>
          </p:txBody>
        </p:sp>
        <p:sp>
          <p:nvSpPr>
            <p:cNvPr id="172" name="Text Box 62"/>
            <p:cNvSpPr txBox="1">
              <a:spLocks noChangeArrowheads="1"/>
            </p:cNvSpPr>
            <p:nvPr/>
          </p:nvSpPr>
          <p:spPr bwMode="auto">
            <a:xfrm>
              <a:off x="5161381" y="3986097"/>
              <a:ext cx="320219" cy="245297"/>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173" name="Text Box 68"/>
            <p:cNvSpPr txBox="1">
              <a:spLocks noChangeArrowheads="1"/>
            </p:cNvSpPr>
            <p:nvPr/>
          </p:nvSpPr>
          <p:spPr bwMode="auto">
            <a:xfrm>
              <a:off x="4567160" y="2039909"/>
              <a:ext cx="286771" cy="245297"/>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grpSp>
          <p:nvGrpSpPr>
            <p:cNvPr id="174" name="Group 19"/>
            <p:cNvGrpSpPr>
              <a:grpSpLocks/>
            </p:cNvGrpSpPr>
            <p:nvPr/>
          </p:nvGrpSpPr>
          <p:grpSpPr bwMode="auto">
            <a:xfrm>
              <a:off x="4961657" y="4854064"/>
              <a:ext cx="495184" cy="521011"/>
              <a:chOff x="3665" y="2898"/>
              <a:chExt cx="369" cy="369"/>
            </a:xfrm>
          </p:grpSpPr>
          <p:sp>
            <p:nvSpPr>
              <p:cNvPr id="175" name="Oval 20"/>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76" name="Text Box 21"/>
              <p:cNvSpPr txBox="1">
                <a:spLocks noChangeArrowheads="1"/>
              </p:cNvSpPr>
              <p:nvPr/>
            </p:nvSpPr>
            <p:spPr bwMode="auto">
              <a:xfrm>
                <a:off x="3761" y="2999"/>
                <a:ext cx="212" cy="218"/>
              </a:xfrm>
              <a:prstGeom prst="rect">
                <a:avLst/>
              </a:prstGeom>
              <a:noFill/>
              <a:ln w="9525">
                <a:noFill/>
                <a:miter lim="800000"/>
                <a:headEnd/>
                <a:tailEnd/>
              </a:ln>
              <a:effectLst/>
            </p:spPr>
            <p:txBody>
              <a:bodyPr wrap="none" lIns="0" tIns="0" rIns="0" bIns="0">
                <a:spAutoFit/>
              </a:bodyPr>
              <a:lstStyle/>
              <a:p>
                <a:pPr algn="ctr"/>
                <a:r>
                  <a:rPr lang="en-US" sz="2205" dirty="0"/>
                  <a:t>90</a:t>
                </a:r>
              </a:p>
            </p:txBody>
          </p:sp>
        </p:grpSp>
        <p:sp>
          <p:nvSpPr>
            <p:cNvPr id="177" name="Line 22"/>
            <p:cNvSpPr>
              <a:spLocks noChangeShapeType="1"/>
            </p:cNvSpPr>
            <p:nvPr/>
          </p:nvSpPr>
          <p:spPr bwMode="auto">
            <a:xfrm>
              <a:off x="4984353" y="4397927"/>
              <a:ext cx="191883" cy="452082"/>
            </a:xfrm>
            <a:prstGeom prst="line">
              <a:avLst/>
            </a:prstGeom>
            <a:noFill/>
            <a:ln w="9525">
              <a:solidFill>
                <a:schemeClr val="tx1"/>
              </a:solidFill>
              <a:round/>
              <a:headEnd/>
              <a:tailEnd/>
            </a:ln>
            <a:effectLst/>
          </p:spPr>
          <p:txBody>
            <a:bodyPr/>
            <a:lstStyle/>
            <a:p>
              <a:endParaRPr lang="fr-FR" sz="2205"/>
            </a:p>
          </p:txBody>
        </p:sp>
        <p:grpSp>
          <p:nvGrpSpPr>
            <p:cNvPr id="178" name="Group 31"/>
            <p:cNvGrpSpPr>
              <a:grpSpLocks/>
            </p:cNvGrpSpPr>
            <p:nvPr/>
          </p:nvGrpSpPr>
          <p:grpSpPr bwMode="auto">
            <a:xfrm>
              <a:off x="4317917" y="4854064"/>
              <a:ext cx="495184" cy="521011"/>
              <a:chOff x="3665" y="2898"/>
              <a:chExt cx="369" cy="369"/>
            </a:xfrm>
          </p:grpSpPr>
          <p:sp>
            <p:nvSpPr>
              <p:cNvPr id="179" name="Oval 3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80" name="Text Box 33"/>
              <p:cNvSpPr txBox="1">
                <a:spLocks noChangeArrowheads="1"/>
              </p:cNvSpPr>
              <p:nvPr/>
            </p:nvSpPr>
            <p:spPr bwMode="auto">
              <a:xfrm>
                <a:off x="3761" y="2999"/>
                <a:ext cx="212" cy="218"/>
              </a:xfrm>
              <a:prstGeom prst="rect">
                <a:avLst/>
              </a:prstGeom>
              <a:noFill/>
              <a:ln w="9525">
                <a:noFill/>
                <a:miter lim="800000"/>
                <a:headEnd/>
                <a:tailEnd/>
              </a:ln>
              <a:effectLst/>
            </p:spPr>
            <p:txBody>
              <a:bodyPr wrap="none" lIns="0" tIns="0" rIns="0" bIns="0">
                <a:spAutoFit/>
              </a:bodyPr>
              <a:lstStyle/>
              <a:p>
                <a:pPr algn="ctr"/>
                <a:r>
                  <a:rPr lang="en-US" sz="2205" dirty="0"/>
                  <a:t>70</a:t>
                </a:r>
              </a:p>
            </p:txBody>
          </p:sp>
        </p:grpSp>
        <p:sp>
          <p:nvSpPr>
            <p:cNvPr id="181" name="Line 34"/>
            <p:cNvSpPr>
              <a:spLocks noChangeShapeType="1"/>
            </p:cNvSpPr>
            <p:nvPr/>
          </p:nvSpPr>
          <p:spPr bwMode="auto">
            <a:xfrm flipH="1">
              <a:off x="4619154" y="4397927"/>
              <a:ext cx="193947" cy="452082"/>
            </a:xfrm>
            <a:prstGeom prst="line">
              <a:avLst/>
            </a:prstGeom>
            <a:noFill/>
            <a:ln w="9525">
              <a:solidFill>
                <a:schemeClr val="tx1"/>
              </a:solidFill>
              <a:round/>
              <a:headEnd/>
              <a:tailEnd/>
            </a:ln>
            <a:effectLst/>
          </p:spPr>
          <p:txBody>
            <a:bodyPr/>
            <a:lstStyle/>
            <a:p>
              <a:endParaRPr lang="fr-FR" sz="2205"/>
            </a:p>
          </p:txBody>
        </p:sp>
        <p:sp>
          <p:nvSpPr>
            <p:cNvPr id="182" name="Text Box 38"/>
            <p:cNvSpPr txBox="1">
              <a:spLocks noChangeArrowheads="1"/>
            </p:cNvSpPr>
            <p:nvPr/>
          </p:nvSpPr>
          <p:spPr bwMode="auto">
            <a:xfrm>
              <a:off x="4147284" y="5160999"/>
              <a:ext cx="320219" cy="245297"/>
            </a:xfrm>
            <a:prstGeom prst="rect">
              <a:avLst/>
            </a:prstGeom>
            <a:noFill/>
            <a:ln w="9525">
              <a:noFill/>
              <a:miter lim="800000"/>
              <a:headEnd/>
              <a:tailEnd/>
            </a:ln>
            <a:effectLst/>
          </p:spPr>
          <p:txBody>
            <a:bodyPr wrap="none">
              <a:spAutoFit/>
            </a:bodyPr>
            <a:lstStyle/>
            <a:p>
              <a:r>
                <a:rPr lang="fr-FR" sz="1157" dirty="0">
                  <a:solidFill>
                    <a:srgbClr val="FF0000"/>
                  </a:solidFill>
                </a:rPr>
                <a:t>+1</a:t>
              </a:r>
            </a:p>
          </p:txBody>
        </p:sp>
      </p:grpSp>
      <p:sp>
        <p:nvSpPr>
          <p:cNvPr id="237" name="Text Box 56"/>
          <p:cNvSpPr txBox="1">
            <a:spLocks noChangeArrowheads="1"/>
          </p:cNvSpPr>
          <p:nvPr/>
        </p:nvSpPr>
        <p:spPr bwMode="auto">
          <a:xfrm>
            <a:off x="1761309" y="6535989"/>
            <a:ext cx="266420" cy="27039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238" name="Text Box 56"/>
          <p:cNvSpPr txBox="1">
            <a:spLocks noChangeArrowheads="1"/>
          </p:cNvSpPr>
          <p:nvPr/>
        </p:nvSpPr>
        <p:spPr bwMode="auto">
          <a:xfrm>
            <a:off x="2992886" y="5468622"/>
            <a:ext cx="266420" cy="27039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239" name="Text Box 56"/>
          <p:cNvSpPr txBox="1">
            <a:spLocks noChangeArrowheads="1"/>
          </p:cNvSpPr>
          <p:nvPr/>
        </p:nvSpPr>
        <p:spPr bwMode="auto">
          <a:xfrm>
            <a:off x="1367573" y="5433528"/>
            <a:ext cx="266420" cy="27039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240" name="Text Box 56"/>
          <p:cNvSpPr txBox="1">
            <a:spLocks noChangeArrowheads="1"/>
          </p:cNvSpPr>
          <p:nvPr/>
        </p:nvSpPr>
        <p:spPr bwMode="auto">
          <a:xfrm>
            <a:off x="1682562" y="4252321"/>
            <a:ext cx="266420" cy="270395"/>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grpSp>
        <p:nvGrpSpPr>
          <p:cNvPr id="245" name="Group 244"/>
          <p:cNvGrpSpPr/>
          <p:nvPr/>
        </p:nvGrpSpPr>
        <p:grpSpPr>
          <a:xfrm>
            <a:off x="5768620" y="2362389"/>
            <a:ext cx="4105447" cy="4622468"/>
            <a:chOff x="5232708" y="2143116"/>
            <a:chExt cx="3724387" cy="4193419"/>
          </a:xfrm>
        </p:grpSpPr>
        <p:grpSp>
          <p:nvGrpSpPr>
            <p:cNvPr id="185" name="Groupe 128"/>
            <p:cNvGrpSpPr/>
            <p:nvPr/>
          </p:nvGrpSpPr>
          <p:grpSpPr>
            <a:xfrm>
              <a:off x="5232708" y="2143116"/>
              <a:ext cx="3628257" cy="4193419"/>
              <a:chOff x="4716016" y="2276872"/>
              <a:chExt cx="3628257" cy="4193419"/>
            </a:xfrm>
          </p:grpSpPr>
          <p:grpSp>
            <p:nvGrpSpPr>
              <p:cNvPr id="186" name="Groupe 65"/>
              <p:cNvGrpSpPr/>
              <p:nvPr/>
            </p:nvGrpSpPr>
            <p:grpSpPr>
              <a:xfrm>
                <a:off x="4716016" y="2276872"/>
                <a:ext cx="3628257" cy="4193419"/>
                <a:chOff x="2233700" y="2276872"/>
                <a:chExt cx="3628257" cy="4193419"/>
              </a:xfrm>
            </p:grpSpPr>
            <p:sp>
              <p:nvSpPr>
                <p:cNvPr id="188" name="Line 10"/>
                <p:cNvSpPr>
                  <a:spLocks noChangeShapeType="1"/>
                </p:cNvSpPr>
                <p:nvPr/>
              </p:nvSpPr>
              <p:spPr bwMode="auto">
                <a:xfrm>
                  <a:off x="4775644" y="3635149"/>
                  <a:ext cx="444427" cy="513931"/>
                </a:xfrm>
                <a:prstGeom prst="line">
                  <a:avLst/>
                </a:prstGeom>
                <a:noFill/>
                <a:ln w="9525">
                  <a:solidFill>
                    <a:schemeClr val="tx1"/>
                  </a:solidFill>
                  <a:round/>
                  <a:headEnd/>
                  <a:tailEnd/>
                </a:ln>
                <a:effectLst/>
              </p:spPr>
              <p:txBody>
                <a:bodyPr/>
                <a:lstStyle/>
                <a:p>
                  <a:endParaRPr lang="fr-FR" sz="2205"/>
                </a:p>
              </p:txBody>
            </p:sp>
            <p:grpSp>
              <p:nvGrpSpPr>
                <p:cNvPr id="189" name="Group 11"/>
                <p:cNvGrpSpPr>
                  <a:grpSpLocks/>
                </p:cNvGrpSpPr>
                <p:nvPr/>
              </p:nvGrpSpPr>
              <p:grpSpPr bwMode="auto">
                <a:xfrm>
                  <a:off x="2842364" y="3132384"/>
                  <a:ext cx="495184" cy="521011"/>
                  <a:chOff x="3665" y="2898"/>
                  <a:chExt cx="369" cy="369"/>
                </a:xfrm>
              </p:grpSpPr>
              <p:sp>
                <p:nvSpPr>
                  <p:cNvPr id="235" name="Oval 12"/>
                  <p:cNvSpPr>
                    <a:spLocks noChangeArrowheads="1"/>
                  </p:cNvSpPr>
                  <p:nvPr/>
                </p:nvSpPr>
                <p:spPr bwMode="auto">
                  <a:xfrm>
                    <a:off x="3665" y="2898"/>
                    <a:ext cx="369" cy="369"/>
                  </a:xfrm>
                  <a:prstGeom prst="ellipse">
                    <a:avLst/>
                  </a:prstGeom>
                  <a:noFill/>
                  <a:ln w="12700">
                    <a:solidFill>
                      <a:schemeClr val="tx1"/>
                    </a:solidFill>
                    <a:round/>
                    <a:headEnd/>
                    <a:tailEnd/>
                  </a:ln>
                  <a:effectLst/>
                </p:spPr>
                <p:txBody>
                  <a:bodyPr wrap="none" anchor="ctr"/>
                  <a:lstStyle/>
                  <a:p>
                    <a:endParaRPr lang="fr-FR" sz="2205"/>
                  </a:p>
                </p:txBody>
              </p:sp>
              <p:sp>
                <p:nvSpPr>
                  <p:cNvPr id="236" name="Text Box 13"/>
                  <p:cNvSpPr txBox="1">
                    <a:spLocks noChangeArrowheads="1"/>
                  </p:cNvSpPr>
                  <p:nvPr/>
                </p:nvSpPr>
                <p:spPr bwMode="auto">
                  <a:xfrm>
                    <a:off x="3762" y="2999"/>
                    <a:ext cx="212" cy="218"/>
                  </a:xfrm>
                  <a:prstGeom prst="rect">
                    <a:avLst/>
                  </a:prstGeom>
                  <a:noFill/>
                  <a:ln w="9525">
                    <a:noFill/>
                    <a:miter lim="800000"/>
                    <a:headEnd/>
                    <a:tailEnd/>
                  </a:ln>
                  <a:effectLst/>
                </p:spPr>
                <p:txBody>
                  <a:bodyPr wrap="none" lIns="0" tIns="0" rIns="0" bIns="0">
                    <a:spAutoFit/>
                  </a:bodyPr>
                  <a:lstStyle/>
                  <a:p>
                    <a:pPr algn="ctr"/>
                    <a:r>
                      <a:rPr lang="en-US" sz="2205" dirty="0"/>
                      <a:t>40</a:t>
                    </a:r>
                  </a:p>
                </p:txBody>
              </p:sp>
            </p:grpSp>
            <p:sp>
              <p:nvSpPr>
                <p:cNvPr id="190" name="Line 14"/>
                <p:cNvSpPr>
                  <a:spLocks noChangeShapeType="1"/>
                </p:cNvSpPr>
                <p:nvPr/>
              </p:nvSpPr>
              <p:spPr bwMode="auto">
                <a:xfrm rot="16200000">
                  <a:off x="4157728" y="3827278"/>
                  <a:ext cx="468301" cy="169188"/>
                </a:xfrm>
                <a:prstGeom prst="line">
                  <a:avLst/>
                </a:prstGeom>
                <a:noFill/>
                <a:ln w="9525">
                  <a:solidFill>
                    <a:schemeClr val="tx1"/>
                  </a:solidFill>
                  <a:round/>
                  <a:headEnd/>
                  <a:tailEnd/>
                </a:ln>
                <a:effectLst/>
              </p:spPr>
              <p:txBody>
                <a:bodyPr/>
                <a:lstStyle/>
                <a:p>
                  <a:endParaRPr lang="fr-FR" sz="2205"/>
                </a:p>
              </p:txBody>
            </p:sp>
            <p:grpSp>
              <p:nvGrpSpPr>
                <p:cNvPr id="191" name="Group 15"/>
                <p:cNvGrpSpPr>
                  <a:grpSpLocks/>
                </p:cNvGrpSpPr>
                <p:nvPr/>
              </p:nvGrpSpPr>
              <p:grpSpPr bwMode="auto">
                <a:xfrm>
                  <a:off x="3440712" y="2276872"/>
                  <a:ext cx="495184" cy="521011"/>
                  <a:chOff x="3665" y="2898"/>
                  <a:chExt cx="369" cy="369"/>
                </a:xfrm>
              </p:grpSpPr>
              <p:sp>
                <p:nvSpPr>
                  <p:cNvPr id="233" name="Oval 16"/>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34" name="Text Box 17"/>
                  <p:cNvSpPr txBox="1">
                    <a:spLocks noChangeArrowheads="1"/>
                  </p:cNvSpPr>
                  <p:nvPr/>
                </p:nvSpPr>
                <p:spPr bwMode="auto">
                  <a:xfrm>
                    <a:off x="3762" y="2999"/>
                    <a:ext cx="212" cy="218"/>
                  </a:xfrm>
                  <a:prstGeom prst="rect">
                    <a:avLst/>
                  </a:prstGeom>
                  <a:noFill/>
                  <a:ln w="9525">
                    <a:noFill/>
                    <a:miter lim="800000"/>
                    <a:headEnd/>
                    <a:tailEnd/>
                  </a:ln>
                  <a:effectLst/>
                </p:spPr>
                <p:txBody>
                  <a:bodyPr wrap="none" lIns="0" tIns="0" rIns="0" bIns="0">
                    <a:spAutoFit/>
                  </a:bodyPr>
                  <a:lstStyle/>
                  <a:p>
                    <a:pPr algn="ctr"/>
                    <a:r>
                      <a:rPr lang="en-US" sz="2205" dirty="0"/>
                      <a:t>50</a:t>
                    </a:r>
                  </a:p>
                </p:txBody>
              </p:sp>
            </p:grpSp>
            <p:grpSp>
              <p:nvGrpSpPr>
                <p:cNvPr id="192" name="Group 19"/>
                <p:cNvGrpSpPr>
                  <a:grpSpLocks/>
                </p:cNvGrpSpPr>
                <p:nvPr/>
              </p:nvGrpSpPr>
              <p:grpSpPr bwMode="auto">
                <a:xfrm>
                  <a:off x="5364089" y="5013176"/>
                  <a:ext cx="497868" cy="521011"/>
                  <a:chOff x="3665" y="2898"/>
                  <a:chExt cx="371" cy="369"/>
                </a:xfrm>
              </p:grpSpPr>
              <p:sp>
                <p:nvSpPr>
                  <p:cNvPr id="231" name="Oval 20"/>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32" name="Text Box 21"/>
                  <p:cNvSpPr txBox="1">
                    <a:spLocks noChangeArrowheads="1"/>
                  </p:cNvSpPr>
                  <p:nvPr/>
                </p:nvSpPr>
                <p:spPr bwMode="auto">
                  <a:xfrm>
                    <a:off x="3717" y="2999"/>
                    <a:ext cx="319" cy="218"/>
                  </a:xfrm>
                  <a:prstGeom prst="rect">
                    <a:avLst/>
                  </a:prstGeom>
                  <a:noFill/>
                  <a:ln w="9525">
                    <a:noFill/>
                    <a:miter lim="800000"/>
                    <a:headEnd/>
                    <a:tailEnd/>
                  </a:ln>
                  <a:effectLst/>
                </p:spPr>
                <p:txBody>
                  <a:bodyPr wrap="none" lIns="0" tIns="0" rIns="0" bIns="0">
                    <a:spAutoFit/>
                  </a:bodyPr>
                  <a:lstStyle/>
                  <a:p>
                    <a:pPr algn="ctr"/>
                    <a:r>
                      <a:rPr lang="en-US" sz="2205" dirty="0"/>
                      <a:t>300</a:t>
                    </a:r>
                  </a:p>
                </p:txBody>
              </p:sp>
            </p:grpSp>
            <p:sp>
              <p:nvSpPr>
                <p:cNvPr id="193" name="Line 22"/>
                <p:cNvSpPr>
                  <a:spLocks noChangeShapeType="1"/>
                </p:cNvSpPr>
                <p:nvPr/>
              </p:nvSpPr>
              <p:spPr bwMode="auto">
                <a:xfrm>
                  <a:off x="5386784" y="4557039"/>
                  <a:ext cx="191883" cy="452082"/>
                </a:xfrm>
                <a:prstGeom prst="line">
                  <a:avLst/>
                </a:prstGeom>
                <a:noFill/>
                <a:ln w="9525">
                  <a:solidFill>
                    <a:schemeClr val="tx1"/>
                  </a:solidFill>
                  <a:round/>
                  <a:headEnd/>
                  <a:tailEnd/>
                </a:ln>
                <a:effectLst/>
              </p:spPr>
              <p:txBody>
                <a:bodyPr/>
                <a:lstStyle/>
                <a:p>
                  <a:endParaRPr lang="fr-FR" sz="2205"/>
                </a:p>
              </p:txBody>
            </p:sp>
            <p:grpSp>
              <p:nvGrpSpPr>
                <p:cNvPr id="194" name="Group 23"/>
                <p:cNvGrpSpPr>
                  <a:grpSpLocks/>
                </p:cNvGrpSpPr>
                <p:nvPr/>
              </p:nvGrpSpPr>
              <p:grpSpPr bwMode="auto">
                <a:xfrm>
                  <a:off x="2499862" y="4103451"/>
                  <a:ext cx="495184" cy="521010"/>
                  <a:chOff x="3665" y="2898"/>
                  <a:chExt cx="369" cy="369"/>
                </a:xfrm>
              </p:grpSpPr>
              <p:sp>
                <p:nvSpPr>
                  <p:cNvPr id="229" name="Oval 2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30" name="Text Box 25"/>
                  <p:cNvSpPr txBox="1">
                    <a:spLocks noChangeArrowheads="1"/>
                  </p:cNvSpPr>
                  <p:nvPr/>
                </p:nvSpPr>
                <p:spPr bwMode="auto">
                  <a:xfrm>
                    <a:off x="3762" y="2999"/>
                    <a:ext cx="212" cy="218"/>
                  </a:xfrm>
                  <a:prstGeom prst="rect">
                    <a:avLst/>
                  </a:prstGeom>
                  <a:noFill/>
                  <a:ln w="9525">
                    <a:noFill/>
                    <a:miter lim="800000"/>
                    <a:headEnd/>
                    <a:tailEnd/>
                  </a:ln>
                  <a:effectLst/>
                </p:spPr>
                <p:txBody>
                  <a:bodyPr wrap="none" lIns="0" tIns="0" rIns="0" bIns="0">
                    <a:spAutoFit/>
                  </a:bodyPr>
                  <a:lstStyle/>
                  <a:p>
                    <a:pPr algn="ctr"/>
                    <a:r>
                      <a:rPr lang="en-US" sz="2205" dirty="0"/>
                      <a:t>10</a:t>
                    </a:r>
                  </a:p>
                </p:txBody>
              </p:sp>
            </p:grpSp>
            <p:sp>
              <p:nvSpPr>
                <p:cNvPr id="195" name="Line 26"/>
                <p:cNvSpPr>
                  <a:spLocks noChangeShapeType="1"/>
                </p:cNvSpPr>
                <p:nvPr/>
              </p:nvSpPr>
              <p:spPr bwMode="auto">
                <a:xfrm flipH="1">
                  <a:off x="2801099" y="3647312"/>
                  <a:ext cx="193947" cy="452084"/>
                </a:xfrm>
                <a:prstGeom prst="line">
                  <a:avLst/>
                </a:prstGeom>
                <a:noFill/>
                <a:ln w="9525">
                  <a:solidFill>
                    <a:schemeClr val="tx1"/>
                  </a:solidFill>
                  <a:round/>
                  <a:headEnd/>
                  <a:tailEnd/>
                </a:ln>
                <a:effectLst/>
              </p:spPr>
              <p:txBody>
                <a:bodyPr/>
                <a:lstStyle/>
                <a:p>
                  <a:endParaRPr lang="fr-FR" sz="2205"/>
                </a:p>
              </p:txBody>
            </p:sp>
            <p:sp>
              <p:nvSpPr>
                <p:cNvPr id="196" name="Line 30"/>
                <p:cNvSpPr>
                  <a:spLocks noChangeShapeType="1"/>
                </p:cNvSpPr>
                <p:nvPr/>
              </p:nvSpPr>
              <p:spPr bwMode="auto">
                <a:xfrm flipH="1">
                  <a:off x="3222006" y="2759364"/>
                  <a:ext cx="356944" cy="419647"/>
                </a:xfrm>
                <a:prstGeom prst="line">
                  <a:avLst/>
                </a:prstGeom>
                <a:noFill/>
                <a:ln w="9525">
                  <a:solidFill>
                    <a:schemeClr val="tx1"/>
                  </a:solidFill>
                  <a:round/>
                  <a:headEnd/>
                  <a:tailEnd/>
                </a:ln>
                <a:effectLst/>
              </p:spPr>
              <p:txBody>
                <a:bodyPr/>
                <a:lstStyle/>
                <a:p>
                  <a:endParaRPr lang="fr-FR" sz="2205"/>
                </a:p>
              </p:txBody>
            </p:sp>
            <p:sp>
              <p:nvSpPr>
                <p:cNvPr id="197" name="Text Box 39"/>
                <p:cNvSpPr txBox="1">
                  <a:spLocks noChangeArrowheads="1"/>
                </p:cNvSpPr>
                <p:nvPr/>
              </p:nvSpPr>
              <p:spPr bwMode="auto">
                <a:xfrm>
                  <a:off x="5512232" y="4113586"/>
                  <a:ext cx="286771" cy="245297"/>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198" name="Text Box 40"/>
                <p:cNvSpPr txBox="1">
                  <a:spLocks noChangeArrowheads="1"/>
                </p:cNvSpPr>
                <p:nvPr/>
              </p:nvSpPr>
              <p:spPr bwMode="auto">
                <a:xfrm>
                  <a:off x="2233700" y="4221033"/>
                  <a:ext cx="286771" cy="245297"/>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199" name="Text Box 42"/>
                <p:cNvSpPr txBox="1">
                  <a:spLocks noChangeArrowheads="1"/>
                </p:cNvSpPr>
                <p:nvPr/>
              </p:nvSpPr>
              <p:spPr bwMode="auto">
                <a:xfrm>
                  <a:off x="4827227" y="3247939"/>
                  <a:ext cx="320219" cy="245297"/>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grpSp>
              <p:nvGrpSpPr>
                <p:cNvPr id="200" name="Group 43"/>
                <p:cNvGrpSpPr>
                  <a:grpSpLocks/>
                </p:cNvGrpSpPr>
                <p:nvPr/>
              </p:nvGrpSpPr>
              <p:grpSpPr bwMode="auto">
                <a:xfrm>
                  <a:off x="2771174" y="5085850"/>
                  <a:ext cx="495184" cy="521011"/>
                  <a:chOff x="4147" y="2929"/>
                  <a:chExt cx="369" cy="369"/>
                </a:xfrm>
              </p:grpSpPr>
              <p:sp>
                <p:nvSpPr>
                  <p:cNvPr id="227" name="Oval 44"/>
                  <p:cNvSpPr>
                    <a:spLocks noChangeArrowheads="1"/>
                  </p:cNvSpPr>
                  <p:nvPr/>
                </p:nvSpPr>
                <p:spPr bwMode="auto">
                  <a:xfrm>
                    <a:off x="4147" y="2929"/>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28" name="Text Box 45"/>
                  <p:cNvSpPr txBox="1">
                    <a:spLocks noChangeArrowheads="1"/>
                  </p:cNvSpPr>
                  <p:nvPr/>
                </p:nvSpPr>
                <p:spPr bwMode="auto">
                  <a:xfrm>
                    <a:off x="4255" y="3031"/>
                    <a:ext cx="212" cy="218"/>
                  </a:xfrm>
                  <a:prstGeom prst="rect">
                    <a:avLst/>
                  </a:prstGeom>
                  <a:noFill/>
                  <a:ln w="9525">
                    <a:noFill/>
                    <a:miter lim="800000"/>
                    <a:headEnd/>
                    <a:tailEnd/>
                  </a:ln>
                  <a:effectLst/>
                </p:spPr>
                <p:txBody>
                  <a:bodyPr wrap="none" lIns="0" tIns="0" rIns="0" bIns="0">
                    <a:spAutoFit/>
                  </a:bodyPr>
                  <a:lstStyle/>
                  <a:p>
                    <a:pPr algn="ctr"/>
                    <a:r>
                      <a:rPr lang="en-US" sz="2205" dirty="0"/>
                      <a:t>20</a:t>
                    </a:r>
                  </a:p>
                </p:txBody>
              </p:sp>
            </p:grpSp>
            <p:sp>
              <p:nvSpPr>
                <p:cNvPr id="201" name="Line 46"/>
                <p:cNvSpPr>
                  <a:spLocks noChangeShapeType="1"/>
                </p:cNvSpPr>
                <p:nvPr/>
              </p:nvSpPr>
              <p:spPr bwMode="auto">
                <a:xfrm>
                  <a:off x="2843808" y="4581128"/>
                  <a:ext cx="216023" cy="504056"/>
                </a:xfrm>
                <a:prstGeom prst="line">
                  <a:avLst/>
                </a:prstGeom>
                <a:noFill/>
                <a:ln w="9525">
                  <a:solidFill>
                    <a:schemeClr val="tx1"/>
                  </a:solidFill>
                  <a:round/>
                  <a:headEnd/>
                  <a:tailEnd/>
                </a:ln>
                <a:effectLst/>
              </p:spPr>
              <p:txBody>
                <a:bodyPr/>
                <a:lstStyle/>
                <a:p>
                  <a:endParaRPr lang="fr-FR" sz="2205"/>
                </a:p>
              </p:txBody>
            </p:sp>
            <p:grpSp>
              <p:nvGrpSpPr>
                <p:cNvPr id="202" name="Group 48"/>
                <p:cNvGrpSpPr>
                  <a:grpSpLocks/>
                </p:cNvGrpSpPr>
                <p:nvPr/>
              </p:nvGrpSpPr>
              <p:grpSpPr bwMode="auto">
                <a:xfrm>
                  <a:off x="4014300" y="4133859"/>
                  <a:ext cx="495184" cy="521011"/>
                  <a:chOff x="3665" y="2898"/>
                  <a:chExt cx="369" cy="369"/>
                </a:xfrm>
              </p:grpSpPr>
              <p:sp>
                <p:nvSpPr>
                  <p:cNvPr id="225" name="Oval 49"/>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26" name="Text Box 50"/>
                  <p:cNvSpPr txBox="1">
                    <a:spLocks noChangeArrowheads="1"/>
                  </p:cNvSpPr>
                  <p:nvPr/>
                </p:nvSpPr>
                <p:spPr bwMode="auto">
                  <a:xfrm>
                    <a:off x="3762" y="2999"/>
                    <a:ext cx="212" cy="218"/>
                  </a:xfrm>
                  <a:prstGeom prst="rect">
                    <a:avLst/>
                  </a:prstGeom>
                  <a:noFill/>
                  <a:ln w="9525">
                    <a:noFill/>
                    <a:miter lim="800000"/>
                    <a:headEnd/>
                    <a:tailEnd/>
                  </a:ln>
                  <a:effectLst/>
                </p:spPr>
                <p:txBody>
                  <a:bodyPr wrap="none" lIns="0" tIns="0" rIns="0" bIns="0">
                    <a:spAutoFit/>
                  </a:bodyPr>
                  <a:lstStyle/>
                  <a:p>
                    <a:pPr algn="ctr"/>
                    <a:r>
                      <a:rPr lang="en-US" sz="2205" dirty="0"/>
                      <a:t>80</a:t>
                    </a:r>
                  </a:p>
                </p:txBody>
              </p:sp>
            </p:grpSp>
            <p:sp>
              <p:nvSpPr>
                <p:cNvPr id="203" name="Line 51"/>
                <p:cNvSpPr>
                  <a:spLocks noChangeShapeType="1"/>
                </p:cNvSpPr>
                <p:nvPr/>
              </p:nvSpPr>
              <p:spPr bwMode="auto">
                <a:xfrm>
                  <a:off x="3904946" y="2737065"/>
                  <a:ext cx="524070" cy="549392"/>
                </a:xfrm>
                <a:prstGeom prst="line">
                  <a:avLst/>
                </a:prstGeom>
                <a:noFill/>
                <a:ln w="9525">
                  <a:solidFill>
                    <a:schemeClr val="tx1"/>
                  </a:solidFill>
                  <a:round/>
                  <a:headEnd/>
                  <a:tailEnd/>
                </a:ln>
                <a:effectLst/>
              </p:spPr>
              <p:txBody>
                <a:bodyPr/>
                <a:lstStyle/>
                <a:p>
                  <a:endParaRPr lang="fr-FR" sz="2205"/>
                </a:p>
              </p:txBody>
            </p:sp>
            <p:sp>
              <p:nvSpPr>
                <p:cNvPr id="204" name="Oval 53"/>
                <p:cNvSpPr>
                  <a:spLocks noChangeArrowheads="1"/>
                </p:cNvSpPr>
                <p:nvPr/>
              </p:nvSpPr>
              <p:spPr bwMode="auto">
                <a:xfrm>
                  <a:off x="3131840" y="5949280"/>
                  <a:ext cx="495184" cy="521011"/>
                </a:xfrm>
                <a:prstGeom prst="ellipse">
                  <a:avLst/>
                </a:prstGeom>
                <a:noFill/>
                <a:ln w="9525">
                  <a:solidFill>
                    <a:schemeClr val="tx1"/>
                  </a:solidFill>
                  <a:round/>
                  <a:headEnd/>
                  <a:tailEnd/>
                </a:ln>
                <a:effectLst/>
              </p:spPr>
              <p:txBody>
                <a:bodyPr wrap="none" anchor="ctr"/>
                <a:lstStyle/>
                <a:p>
                  <a:endParaRPr lang="fr-FR" sz="2205"/>
                </a:p>
              </p:txBody>
            </p:sp>
            <p:sp>
              <p:nvSpPr>
                <p:cNvPr id="205" name="Text Box 54"/>
                <p:cNvSpPr txBox="1">
                  <a:spLocks noChangeArrowheads="1"/>
                </p:cNvSpPr>
                <p:nvPr/>
              </p:nvSpPr>
              <p:spPr bwMode="auto">
                <a:xfrm>
                  <a:off x="3276011" y="6021288"/>
                  <a:ext cx="285027" cy="307829"/>
                </a:xfrm>
                <a:prstGeom prst="rect">
                  <a:avLst/>
                </a:prstGeom>
                <a:noFill/>
                <a:ln w="9525">
                  <a:noFill/>
                  <a:miter lim="800000"/>
                  <a:headEnd/>
                  <a:tailEnd/>
                </a:ln>
                <a:effectLst/>
              </p:spPr>
              <p:txBody>
                <a:bodyPr wrap="none" lIns="0" tIns="0" rIns="0" bIns="0">
                  <a:spAutoFit/>
                </a:bodyPr>
                <a:lstStyle/>
                <a:p>
                  <a:pPr algn="ctr"/>
                  <a:r>
                    <a:rPr lang="en-US" sz="2205" dirty="0"/>
                    <a:t>60</a:t>
                  </a:r>
                </a:p>
              </p:txBody>
            </p:sp>
            <p:sp>
              <p:nvSpPr>
                <p:cNvPr id="206" name="Line 55"/>
                <p:cNvSpPr>
                  <a:spLocks noChangeShapeType="1"/>
                </p:cNvSpPr>
                <p:nvPr/>
              </p:nvSpPr>
              <p:spPr bwMode="auto">
                <a:xfrm flipH="1">
                  <a:off x="3491880" y="5589240"/>
                  <a:ext cx="216025" cy="360040"/>
                </a:xfrm>
                <a:prstGeom prst="line">
                  <a:avLst/>
                </a:prstGeom>
                <a:noFill/>
                <a:ln w="9525">
                  <a:solidFill>
                    <a:schemeClr val="tx1"/>
                  </a:solidFill>
                  <a:round/>
                  <a:headEnd/>
                  <a:tailEnd/>
                </a:ln>
                <a:effectLst/>
              </p:spPr>
              <p:txBody>
                <a:bodyPr/>
                <a:lstStyle/>
                <a:p>
                  <a:endParaRPr lang="fr-FR" sz="2205"/>
                </a:p>
              </p:txBody>
            </p:sp>
            <p:sp>
              <p:nvSpPr>
                <p:cNvPr id="207" name="Text Box 60"/>
                <p:cNvSpPr txBox="1">
                  <a:spLocks noChangeArrowheads="1"/>
                </p:cNvSpPr>
                <p:nvPr/>
              </p:nvSpPr>
              <p:spPr bwMode="auto">
                <a:xfrm>
                  <a:off x="3275855" y="3215209"/>
                  <a:ext cx="358028" cy="245297"/>
                </a:xfrm>
                <a:prstGeom prst="rect">
                  <a:avLst/>
                </a:prstGeom>
                <a:noFill/>
                <a:ln w="9525">
                  <a:noFill/>
                  <a:miter lim="800000"/>
                  <a:headEnd/>
                  <a:tailEnd/>
                </a:ln>
                <a:effectLst/>
              </p:spPr>
              <p:txBody>
                <a:bodyPr wrap="none">
                  <a:spAutoFit/>
                </a:bodyPr>
                <a:lstStyle/>
                <a:p>
                  <a:r>
                    <a:rPr lang="fr-CA" sz="1157" dirty="0">
                      <a:solidFill>
                        <a:srgbClr val="FF0000"/>
                      </a:solidFill>
                    </a:rPr>
                    <a:t> +2</a:t>
                  </a:r>
                  <a:endParaRPr lang="fr-FR" sz="1157" dirty="0">
                    <a:solidFill>
                      <a:srgbClr val="FF0000"/>
                    </a:solidFill>
                  </a:endParaRPr>
                </a:p>
              </p:txBody>
            </p:sp>
            <p:sp>
              <p:nvSpPr>
                <p:cNvPr id="208" name="Text Box 62"/>
                <p:cNvSpPr txBox="1">
                  <a:spLocks noChangeArrowheads="1"/>
                </p:cNvSpPr>
                <p:nvPr/>
              </p:nvSpPr>
              <p:spPr bwMode="auto">
                <a:xfrm>
                  <a:off x="4466155" y="4241306"/>
                  <a:ext cx="320219" cy="245297"/>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209" name="Text Box 68"/>
                <p:cNvSpPr txBox="1">
                  <a:spLocks noChangeArrowheads="1"/>
                </p:cNvSpPr>
                <p:nvPr/>
              </p:nvSpPr>
              <p:spPr bwMode="auto">
                <a:xfrm>
                  <a:off x="3871934" y="2295118"/>
                  <a:ext cx="286771" cy="245297"/>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grpSp>
              <p:nvGrpSpPr>
                <p:cNvPr id="210" name="Group 19"/>
                <p:cNvGrpSpPr>
                  <a:grpSpLocks/>
                </p:cNvGrpSpPr>
                <p:nvPr/>
              </p:nvGrpSpPr>
              <p:grpSpPr bwMode="auto">
                <a:xfrm>
                  <a:off x="4266431" y="5109273"/>
                  <a:ext cx="495184" cy="521011"/>
                  <a:chOff x="3665" y="2898"/>
                  <a:chExt cx="369" cy="369"/>
                </a:xfrm>
              </p:grpSpPr>
              <p:sp>
                <p:nvSpPr>
                  <p:cNvPr id="223" name="Oval 20"/>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24" name="Text Box 21"/>
                  <p:cNvSpPr txBox="1">
                    <a:spLocks noChangeArrowheads="1"/>
                  </p:cNvSpPr>
                  <p:nvPr/>
                </p:nvSpPr>
                <p:spPr bwMode="auto">
                  <a:xfrm>
                    <a:off x="3761" y="2999"/>
                    <a:ext cx="212" cy="218"/>
                  </a:xfrm>
                  <a:prstGeom prst="rect">
                    <a:avLst/>
                  </a:prstGeom>
                  <a:noFill/>
                  <a:ln w="9525">
                    <a:noFill/>
                    <a:miter lim="800000"/>
                    <a:headEnd/>
                    <a:tailEnd/>
                  </a:ln>
                  <a:effectLst/>
                </p:spPr>
                <p:txBody>
                  <a:bodyPr wrap="none" lIns="0" tIns="0" rIns="0" bIns="0">
                    <a:spAutoFit/>
                  </a:bodyPr>
                  <a:lstStyle/>
                  <a:p>
                    <a:pPr algn="ctr"/>
                    <a:r>
                      <a:rPr lang="en-US" sz="2205" dirty="0"/>
                      <a:t>90</a:t>
                    </a:r>
                  </a:p>
                </p:txBody>
              </p:sp>
            </p:grpSp>
            <p:sp>
              <p:nvSpPr>
                <p:cNvPr id="211" name="Line 22"/>
                <p:cNvSpPr>
                  <a:spLocks noChangeShapeType="1"/>
                </p:cNvSpPr>
                <p:nvPr/>
              </p:nvSpPr>
              <p:spPr bwMode="auto">
                <a:xfrm>
                  <a:off x="4289127" y="4653136"/>
                  <a:ext cx="191883" cy="452082"/>
                </a:xfrm>
                <a:prstGeom prst="line">
                  <a:avLst/>
                </a:prstGeom>
                <a:noFill/>
                <a:ln w="9525">
                  <a:solidFill>
                    <a:schemeClr val="tx1"/>
                  </a:solidFill>
                  <a:round/>
                  <a:headEnd/>
                  <a:tailEnd/>
                </a:ln>
                <a:effectLst/>
              </p:spPr>
              <p:txBody>
                <a:bodyPr/>
                <a:lstStyle/>
                <a:p>
                  <a:endParaRPr lang="fr-FR" sz="2205"/>
                </a:p>
              </p:txBody>
            </p:sp>
            <p:grpSp>
              <p:nvGrpSpPr>
                <p:cNvPr id="212" name="Group 31"/>
                <p:cNvGrpSpPr>
                  <a:grpSpLocks/>
                </p:cNvGrpSpPr>
                <p:nvPr/>
              </p:nvGrpSpPr>
              <p:grpSpPr bwMode="auto">
                <a:xfrm>
                  <a:off x="3622691" y="5109273"/>
                  <a:ext cx="495184" cy="521011"/>
                  <a:chOff x="3665" y="2898"/>
                  <a:chExt cx="369" cy="369"/>
                </a:xfrm>
              </p:grpSpPr>
              <p:sp>
                <p:nvSpPr>
                  <p:cNvPr id="221" name="Oval 3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22" name="Text Box 33"/>
                  <p:cNvSpPr txBox="1">
                    <a:spLocks noChangeArrowheads="1"/>
                  </p:cNvSpPr>
                  <p:nvPr/>
                </p:nvSpPr>
                <p:spPr bwMode="auto">
                  <a:xfrm>
                    <a:off x="3761" y="2999"/>
                    <a:ext cx="212" cy="218"/>
                  </a:xfrm>
                  <a:prstGeom prst="rect">
                    <a:avLst/>
                  </a:prstGeom>
                  <a:noFill/>
                  <a:ln w="9525">
                    <a:noFill/>
                    <a:miter lim="800000"/>
                    <a:headEnd/>
                    <a:tailEnd/>
                  </a:ln>
                  <a:effectLst/>
                </p:spPr>
                <p:txBody>
                  <a:bodyPr wrap="none" lIns="0" tIns="0" rIns="0" bIns="0">
                    <a:spAutoFit/>
                  </a:bodyPr>
                  <a:lstStyle/>
                  <a:p>
                    <a:pPr algn="ctr"/>
                    <a:r>
                      <a:rPr lang="en-US" sz="2205" dirty="0"/>
                      <a:t>70</a:t>
                    </a:r>
                  </a:p>
                </p:txBody>
              </p:sp>
            </p:grpSp>
            <p:sp>
              <p:nvSpPr>
                <p:cNvPr id="213" name="Line 34"/>
                <p:cNvSpPr>
                  <a:spLocks noChangeShapeType="1"/>
                </p:cNvSpPr>
                <p:nvPr/>
              </p:nvSpPr>
              <p:spPr bwMode="auto">
                <a:xfrm flipH="1">
                  <a:off x="3923928" y="4653136"/>
                  <a:ext cx="193947" cy="452082"/>
                </a:xfrm>
                <a:prstGeom prst="line">
                  <a:avLst/>
                </a:prstGeom>
                <a:noFill/>
                <a:ln w="9525">
                  <a:solidFill>
                    <a:schemeClr val="tx1"/>
                  </a:solidFill>
                  <a:round/>
                  <a:headEnd/>
                  <a:tailEnd/>
                </a:ln>
                <a:effectLst/>
              </p:spPr>
              <p:txBody>
                <a:bodyPr/>
                <a:lstStyle/>
                <a:p>
                  <a:endParaRPr lang="fr-FR" sz="2205"/>
                </a:p>
              </p:txBody>
            </p:sp>
            <p:sp>
              <p:nvSpPr>
                <p:cNvPr id="214" name="Text Box 38"/>
                <p:cNvSpPr txBox="1">
                  <a:spLocks noChangeArrowheads="1"/>
                </p:cNvSpPr>
                <p:nvPr/>
              </p:nvSpPr>
              <p:spPr bwMode="auto">
                <a:xfrm>
                  <a:off x="3501818" y="4848640"/>
                  <a:ext cx="320219" cy="245297"/>
                </a:xfrm>
                <a:prstGeom prst="rect">
                  <a:avLst/>
                </a:prstGeom>
                <a:noFill/>
                <a:ln w="9525">
                  <a:noFill/>
                  <a:miter lim="800000"/>
                  <a:headEnd/>
                  <a:tailEnd/>
                </a:ln>
                <a:effectLst/>
              </p:spPr>
              <p:txBody>
                <a:bodyPr wrap="none">
                  <a:spAutoFit/>
                </a:bodyPr>
                <a:lstStyle/>
                <a:p>
                  <a:r>
                    <a:rPr lang="fr-FR" sz="1157" dirty="0">
                      <a:solidFill>
                        <a:srgbClr val="FF0000"/>
                      </a:solidFill>
                    </a:rPr>
                    <a:t>+1</a:t>
                  </a:r>
                </a:p>
              </p:txBody>
            </p:sp>
            <p:sp>
              <p:nvSpPr>
                <p:cNvPr id="216" name="Oval 5"/>
                <p:cNvSpPr>
                  <a:spLocks noChangeArrowheads="1"/>
                </p:cNvSpPr>
                <p:nvPr/>
              </p:nvSpPr>
              <p:spPr bwMode="auto">
                <a:xfrm>
                  <a:off x="4354738" y="3199284"/>
                  <a:ext cx="495184" cy="521010"/>
                </a:xfrm>
                <a:prstGeom prst="ellipse">
                  <a:avLst/>
                </a:prstGeom>
                <a:noFill/>
                <a:ln w="9525">
                  <a:solidFill>
                    <a:schemeClr val="tx1"/>
                  </a:solidFill>
                  <a:round/>
                  <a:headEnd/>
                  <a:tailEnd/>
                </a:ln>
                <a:effectLst/>
              </p:spPr>
              <p:txBody>
                <a:bodyPr wrap="none" anchor="ctr"/>
                <a:lstStyle/>
                <a:p>
                  <a:endParaRPr lang="fr-FR" sz="2205"/>
                </a:p>
              </p:txBody>
            </p:sp>
            <p:sp>
              <p:nvSpPr>
                <p:cNvPr id="217" name="Text Box 6"/>
                <p:cNvSpPr txBox="1">
                  <a:spLocks noChangeArrowheads="1"/>
                </p:cNvSpPr>
                <p:nvPr/>
              </p:nvSpPr>
              <p:spPr bwMode="auto">
                <a:xfrm>
                  <a:off x="4424970" y="3341194"/>
                  <a:ext cx="427539" cy="307829"/>
                </a:xfrm>
                <a:prstGeom prst="rect">
                  <a:avLst/>
                </a:prstGeom>
                <a:noFill/>
                <a:ln w="9525">
                  <a:noFill/>
                  <a:miter lim="800000"/>
                  <a:headEnd/>
                  <a:tailEnd/>
                </a:ln>
                <a:effectLst/>
              </p:spPr>
              <p:txBody>
                <a:bodyPr wrap="none" lIns="0" tIns="0" rIns="0" bIns="0">
                  <a:spAutoFit/>
                </a:bodyPr>
                <a:lstStyle/>
                <a:p>
                  <a:pPr algn="ctr"/>
                  <a:r>
                    <a:rPr lang="fr-CA" sz="2205" dirty="0"/>
                    <a:t>100</a:t>
                  </a:r>
                  <a:endParaRPr lang="en-US" sz="2205" dirty="0"/>
                </a:p>
              </p:txBody>
            </p:sp>
            <p:grpSp>
              <p:nvGrpSpPr>
                <p:cNvPr id="218" name="Group 7"/>
                <p:cNvGrpSpPr>
                  <a:grpSpLocks/>
                </p:cNvGrpSpPr>
                <p:nvPr/>
              </p:nvGrpSpPr>
              <p:grpSpPr bwMode="auto">
                <a:xfrm>
                  <a:off x="5076057" y="4077072"/>
                  <a:ext cx="500552" cy="521011"/>
                  <a:chOff x="3665" y="2898"/>
                  <a:chExt cx="373" cy="369"/>
                </a:xfrm>
              </p:grpSpPr>
              <p:sp>
                <p:nvSpPr>
                  <p:cNvPr id="219" name="Oval 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20" name="Text Box 9"/>
                  <p:cNvSpPr txBox="1">
                    <a:spLocks noChangeArrowheads="1"/>
                  </p:cNvSpPr>
                  <p:nvPr/>
                </p:nvSpPr>
                <p:spPr bwMode="auto">
                  <a:xfrm>
                    <a:off x="3719" y="2999"/>
                    <a:ext cx="319" cy="218"/>
                  </a:xfrm>
                  <a:prstGeom prst="rect">
                    <a:avLst/>
                  </a:prstGeom>
                  <a:noFill/>
                  <a:ln w="9525">
                    <a:noFill/>
                    <a:miter lim="800000"/>
                    <a:headEnd/>
                    <a:tailEnd/>
                  </a:ln>
                  <a:effectLst/>
                </p:spPr>
                <p:txBody>
                  <a:bodyPr wrap="none" lIns="0" tIns="0" rIns="0" bIns="0">
                    <a:spAutoFit/>
                  </a:bodyPr>
                  <a:lstStyle/>
                  <a:p>
                    <a:pPr algn="ctr"/>
                    <a:r>
                      <a:rPr lang="en-US" sz="2205" dirty="0"/>
                      <a:t>200</a:t>
                    </a:r>
                  </a:p>
                </p:txBody>
              </p:sp>
            </p:grpSp>
          </p:grpSp>
          <p:sp>
            <p:nvSpPr>
              <p:cNvPr id="187" name="Rectangle 186"/>
              <p:cNvSpPr/>
              <p:nvPr/>
            </p:nvSpPr>
            <p:spPr>
              <a:xfrm>
                <a:off x="5076056" y="2996952"/>
                <a:ext cx="1008112" cy="79208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205"/>
              </a:p>
            </p:txBody>
          </p:sp>
        </p:grpSp>
        <p:sp>
          <p:nvSpPr>
            <p:cNvPr id="241" name="Text Box 56"/>
            <p:cNvSpPr txBox="1">
              <a:spLocks noChangeArrowheads="1"/>
            </p:cNvSpPr>
            <p:nvPr/>
          </p:nvSpPr>
          <p:spPr bwMode="auto">
            <a:xfrm>
              <a:off x="5597876" y="4889596"/>
              <a:ext cx="241691" cy="245297"/>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242" name="Text Box 56"/>
            <p:cNvSpPr txBox="1">
              <a:spLocks noChangeArrowheads="1"/>
            </p:cNvSpPr>
            <p:nvPr/>
          </p:nvSpPr>
          <p:spPr bwMode="auto">
            <a:xfrm>
              <a:off x="5955066" y="5746852"/>
              <a:ext cx="241691" cy="245297"/>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243" name="Text Box 56"/>
            <p:cNvSpPr txBox="1">
              <a:spLocks noChangeArrowheads="1"/>
            </p:cNvSpPr>
            <p:nvPr/>
          </p:nvSpPr>
          <p:spPr bwMode="auto">
            <a:xfrm>
              <a:off x="7598140" y="4786322"/>
              <a:ext cx="241691" cy="245297"/>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244" name="Text Box 56"/>
            <p:cNvSpPr txBox="1">
              <a:spLocks noChangeArrowheads="1"/>
            </p:cNvSpPr>
            <p:nvPr/>
          </p:nvSpPr>
          <p:spPr bwMode="auto">
            <a:xfrm>
              <a:off x="8715404" y="4714884"/>
              <a:ext cx="241691" cy="245297"/>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grpSp>
      <p:grpSp>
        <p:nvGrpSpPr>
          <p:cNvPr id="120" name="Groupe 119"/>
          <p:cNvGrpSpPr/>
          <p:nvPr/>
        </p:nvGrpSpPr>
        <p:grpSpPr>
          <a:xfrm>
            <a:off x="3770304" y="3224209"/>
            <a:ext cx="1977476" cy="955647"/>
            <a:chOff x="3563888" y="2204864"/>
            <a:chExt cx="1793930" cy="866946"/>
          </a:xfrm>
        </p:grpSpPr>
        <p:sp>
          <p:nvSpPr>
            <p:cNvPr id="121" name="Right Arrow 110"/>
            <p:cNvSpPr/>
            <p:nvPr/>
          </p:nvSpPr>
          <p:spPr>
            <a:xfrm>
              <a:off x="3593592" y="2786058"/>
              <a:ext cx="1764226"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p>
          </p:txBody>
        </p:sp>
        <p:sp>
          <p:nvSpPr>
            <p:cNvPr id="123" name="ZoneTexte 122"/>
            <p:cNvSpPr txBox="1"/>
            <p:nvPr/>
          </p:nvSpPr>
          <p:spPr>
            <a:xfrm>
              <a:off x="3563888" y="2204864"/>
              <a:ext cx="1789866" cy="637761"/>
            </a:xfrm>
            <a:prstGeom prst="rect">
              <a:avLst/>
            </a:prstGeom>
            <a:noFill/>
          </p:spPr>
          <p:txBody>
            <a:bodyPr wrap="square" rtlCol="0">
              <a:spAutoFit/>
            </a:bodyPr>
            <a:lstStyle/>
            <a:p>
              <a:pPr algn="ctr"/>
              <a:r>
                <a:rPr lang="fr-FR" sz="1984" dirty="0"/>
                <a:t>Remplacer par le successeur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37</a:t>
            </a:fld>
            <a:endParaRPr lang="fr-BE"/>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latin typeface="+mj-lt"/>
                <a:ea typeface="+mj-ea"/>
                <a:cs typeface="+mj-cs"/>
              </a:rPr>
              <a:t>Suppression</a:t>
            </a:r>
            <a:endParaRPr lang="fr-FR" sz="3086" cap="small" dirty="0">
              <a:solidFill>
                <a:schemeClr val="tx2"/>
              </a:solidFill>
              <a:latin typeface="+mj-lt"/>
              <a:ea typeface="+mj-ea"/>
              <a:cs typeface="+mj-cs"/>
            </a:endParaRPr>
          </a:p>
        </p:txBody>
      </p:sp>
      <p:sp>
        <p:nvSpPr>
          <p:cNvPr id="6" name="Espace réservé du contenu 2"/>
          <p:cNvSpPr txBox="1">
            <a:spLocks/>
          </p:cNvSpPr>
          <p:nvPr/>
        </p:nvSpPr>
        <p:spPr>
          <a:xfrm>
            <a:off x="119032" y="866192"/>
            <a:ext cx="9525058" cy="6693483"/>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r>
              <a:rPr lang="fr-FR" sz="2646" b="1" dirty="0"/>
              <a:t>Exemple</a:t>
            </a:r>
            <a:r>
              <a:rPr lang="fr-FR" sz="2646" dirty="0"/>
              <a:t>: soit l’arbre suivant. Donner le résultat après la suppression de 30:</a:t>
            </a:r>
          </a:p>
        </p:txBody>
      </p:sp>
      <p:sp>
        <p:nvSpPr>
          <p:cNvPr id="184" name="Right Arrow 183"/>
          <p:cNvSpPr/>
          <p:nvPr/>
        </p:nvSpPr>
        <p:spPr>
          <a:xfrm>
            <a:off x="3646810" y="3701090"/>
            <a:ext cx="1944732" cy="3149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p>
        </p:txBody>
      </p:sp>
      <p:grpSp>
        <p:nvGrpSpPr>
          <p:cNvPr id="16" name="Group 244"/>
          <p:cNvGrpSpPr/>
          <p:nvPr/>
        </p:nvGrpSpPr>
        <p:grpSpPr>
          <a:xfrm>
            <a:off x="127202" y="2362389"/>
            <a:ext cx="4105447" cy="4622468"/>
            <a:chOff x="5232708" y="2143116"/>
            <a:chExt cx="3724387" cy="4193419"/>
          </a:xfrm>
        </p:grpSpPr>
        <p:grpSp>
          <p:nvGrpSpPr>
            <p:cNvPr id="17" name="Groupe 128"/>
            <p:cNvGrpSpPr/>
            <p:nvPr/>
          </p:nvGrpSpPr>
          <p:grpSpPr>
            <a:xfrm>
              <a:off x="5232708" y="2143116"/>
              <a:ext cx="3628257" cy="4193419"/>
              <a:chOff x="4716016" y="2276872"/>
              <a:chExt cx="3628257" cy="4193419"/>
            </a:xfrm>
          </p:grpSpPr>
          <p:grpSp>
            <p:nvGrpSpPr>
              <p:cNvPr id="18" name="Groupe 65"/>
              <p:cNvGrpSpPr/>
              <p:nvPr/>
            </p:nvGrpSpPr>
            <p:grpSpPr>
              <a:xfrm>
                <a:off x="4716016" y="2276872"/>
                <a:ext cx="3628257" cy="4193419"/>
                <a:chOff x="2233700" y="2276872"/>
                <a:chExt cx="3628257" cy="4193419"/>
              </a:xfrm>
            </p:grpSpPr>
            <p:sp>
              <p:nvSpPr>
                <p:cNvPr id="188" name="Line 10"/>
                <p:cNvSpPr>
                  <a:spLocks noChangeShapeType="1"/>
                </p:cNvSpPr>
                <p:nvPr/>
              </p:nvSpPr>
              <p:spPr bwMode="auto">
                <a:xfrm>
                  <a:off x="4775644" y="3635149"/>
                  <a:ext cx="444427" cy="513931"/>
                </a:xfrm>
                <a:prstGeom prst="line">
                  <a:avLst/>
                </a:prstGeom>
                <a:noFill/>
                <a:ln w="9525">
                  <a:solidFill>
                    <a:schemeClr val="tx1"/>
                  </a:solidFill>
                  <a:round/>
                  <a:headEnd/>
                  <a:tailEnd/>
                </a:ln>
                <a:effectLst/>
              </p:spPr>
              <p:txBody>
                <a:bodyPr/>
                <a:lstStyle/>
                <a:p>
                  <a:endParaRPr lang="fr-FR" sz="2205"/>
                </a:p>
              </p:txBody>
            </p:sp>
            <p:grpSp>
              <p:nvGrpSpPr>
                <p:cNvPr id="19" name="Group 11"/>
                <p:cNvGrpSpPr>
                  <a:grpSpLocks/>
                </p:cNvGrpSpPr>
                <p:nvPr/>
              </p:nvGrpSpPr>
              <p:grpSpPr bwMode="auto">
                <a:xfrm>
                  <a:off x="2842364" y="3132384"/>
                  <a:ext cx="495184" cy="521011"/>
                  <a:chOff x="3665" y="2898"/>
                  <a:chExt cx="369" cy="369"/>
                </a:xfrm>
              </p:grpSpPr>
              <p:sp>
                <p:nvSpPr>
                  <p:cNvPr id="235" name="Oval 12"/>
                  <p:cNvSpPr>
                    <a:spLocks noChangeArrowheads="1"/>
                  </p:cNvSpPr>
                  <p:nvPr/>
                </p:nvSpPr>
                <p:spPr bwMode="auto">
                  <a:xfrm>
                    <a:off x="3665" y="2898"/>
                    <a:ext cx="369" cy="369"/>
                  </a:xfrm>
                  <a:prstGeom prst="ellipse">
                    <a:avLst/>
                  </a:prstGeom>
                  <a:noFill/>
                  <a:ln w="12700">
                    <a:solidFill>
                      <a:schemeClr val="tx1"/>
                    </a:solidFill>
                    <a:round/>
                    <a:headEnd/>
                    <a:tailEnd/>
                  </a:ln>
                  <a:effectLst/>
                </p:spPr>
                <p:txBody>
                  <a:bodyPr wrap="none" anchor="ctr"/>
                  <a:lstStyle/>
                  <a:p>
                    <a:endParaRPr lang="fr-FR" sz="2205"/>
                  </a:p>
                </p:txBody>
              </p:sp>
              <p:sp>
                <p:nvSpPr>
                  <p:cNvPr id="236" name="Text Box 13"/>
                  <p:cNvSpPr txBox="1">
                    <a:spLocks noChangeArrowheads="1"/>
                  </p:cNvSpPr>
                  <p:nvPr/>
                </p:nvSpPr>
                <p:spPr bwMode="auto">
                  <a:xfrm>
                    <a:off x="3762" y="2999"/>
                    <a:ext cx="212" cy="218"/>
                  </a:xfrm>
                  <a:prstGeom prst="rect">
                    <a:avLst/>
                  </a:prstGeom>
                  <a:noFill/>
                  <a:ln w="9525">
                    <a:noFill/>
                    <a:miter lim="800000"/>
                    <a:headEnd/>
                    <a:tailEnd/>
                  </a:ln>
                  <a:effectLst/>
                </p:spPr>
                <p:txBody>
                  <a:bodyPr wrap="none" lIns="0" tIns="0" rIns="0" bIns="0">
                    <a:spAutoFit/>
                  </a:bodyPr>
                  <a:lstStyle/>
                  <a:p>
                    <a:pPr algn="ctr"/>
                    <a:r>
                      <a:rPr lang="en-US" sz="2205" dirty="0"/>
                      <a:t>40</a:t>
                    </a:r>
                  </a:p>
                </p:txBody>
              </p:sp>
            </p:grpSp>
            <p:sp>
              <p:nvSpPr>
                <p:cNvPr id="190" name="Line 14"/>
                <p:cNvSpPr>
                  <a:spLocks noChangeShapeType="1"/>
                </p:cNvSpPr>
                <p:nvPr/>
              </p:nvSpPr>
              <p:spPr bwMode="auto">
                <a:xfrm rot="16200000">
                  <a:off x="4157728" y="3827278"/>
                  <a:ext cx="468301" cy="169188"/>
                </a:xfrm>
                <a:prstGeom prst="line">
                  <a:avLst/>
                </a:prstGeom>
                <a:noFill/>
                <a:ln w="9525">
                  <a:solidFill>
                    <a:schemeClr val="tx1"/>
                  </a:solidFill>
                  <a:round/>
                  <a:headEnd/>
                  <a:tailEnd/>
                </a:ln>
                <a:effectLst/>
              </p:spPr>
              <p:txBody>
                <a:bodyPr/>
                <a:lstStyle/>
                <a:p>
                  <a:endParaRPr lang="fr-FR" sz="2205"/>
                </a:p>
              </p:txBody>
            </p:sp>
            <p:grpSp>
              <p:nvGrpSpPr>
                <p:cNvPr id="20" name="Group 15"/>
                <p:cNvGrpSpPr>
                  <a:grpSpLocks/>
                </p:cNvGrpSpPr>
                <p:nvPr/>
              </p:nvGrpSpPr>
              <p:grpSpPr bwMode="auto">
                <a:xfrm>
                  <a:off x="3440712" y="2276872"/>
                  <a:ext cx="495184" cy="521011"/>
                  <a:chOff x="3665" y="2898"/>
                  <a:chExt cx="369" cy="369"/>
                </a:xfrm>
              </p:grpSpPr>
              <p:sp>
                <p:nvSpPr>
                  <p:cNvPr id="233" name="Oval 16"/>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34" name="Text Box 17"/>
                  <p:cNvSpPr txBox="1">
                    <a:spLocks noChangeArrowheads="1"/>
                  </p:cNvSpPr>
                  <p:nvPr/>
                </p:nvSpPr>
                <p:spPr bwMode="auto">
                  <a:xfrm>
                    <a:off x="3762" y="2999"/>
                    <a:ext cx="212" cy="218"/>
                  </a:xfrm>
                  <a:prstGeom prst="rect">
                    <a:avLst/>
                  </a:prstGeom>
                  <a:noFill/>
                  <a:ln w="9525">
                    <a:noFill/>
                    <a:miter lim="800000"/>
                    <a:headEnd/>
                    <a:tailEnd/>
                  </a:ln>
                  <a:effectLst/>
                </p:spPr>
                <p:txBody>
                  <a:bodyPr wrap="none" lIns="0" tIns="0" rIns="0" bIns="0">
                    <a:spAutoFit/>
                  </a:bodyPr>
                  <a:lstStyle/>
                  <a:p>
                    <a:pPr algn="ctr"/>
                    <a:r>
                      <a:rPr lang="en-US" sz="2205" dirty="0"/>
                      <a:t>50</a:t>
                    </a:r>
                  </a:p>
                </p:txBody>
              </p:sp>
            </p:grpSp>
            <p:grpSp>
              <p:nvGrpSpPr>
                <p:cNvPr id="21" name="Group 19"/>
                <p:cNvGrpSpPr>
                  <a:grpSpLocks/>
                </p:cNvGrpSpPr>
                <p:nvPr/>
              </p:nvGrpSpPr>
              <p:grpSpPr bwMode="auto">
                <a:xfrm>
                  <a:off x="5364089" y="5013176"/>
                  <a:ext cx="497868" cy="521011"/>
                  <a:chOff x="3665" y="2898"/>
                  <a:chExt cx="371" cy="369"/>
                </a:xfrm>
              </p:grpSpPr>
              <p:sp>
                <p:nvSpPr>
                  <p:cNvPr id="231" name="Oval 20"/>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32" name="Text Box 21"/>
                  <p:cNvSpPr txBox="1">
                    <a:spLocks noChangeArrowheads="1"/>
                  </p:cNvSpPr>
                  <p:nvPr/>
                </p:nvSpPr>
                <p:spPr bwMode="auto">
                  <a:xfrm>
                    <a:off x="3717" y="2999"/>
                    <a:ext cx="319" cy="218"/>
                  </a:xfrm>
                  <a:prstGeom prst="rect">
                    <a:avLst/>
                  </a:prstGeom>
                  <a:noFill/>
                  <a:ln w="9525">
                    <a:noFill/>
                    <a:miter lim="800000"/>
                    <a:headEnd/>
                    <a:tailEnd/>
                  </a:ln>
                  <a:effectLst/>
                </p:spPr>
                <p:txBody>
                  <a:bodyPr wrap="none" lIns="0" tIns="0" rIns="0" bIns="0">
                    <a:spAutoFit/>
                  </a:bodyPr>
                  <a:lstStyle/>
                  <a:p>
                    <a:pPr algn="ctr"/>
                    <a:r>
                      <a:rPr lang="en-US" sz="2205" dirty="0"/>
                      <a:t>300</a:t>
                    </a:r>
                  </a:p>
                </p:txBody>
              </p:sp>
            </p:grpSp>
            <p:sp>
              <p:nvSpPr>
                <p:cNvPr id="193" name="Line 22"/>
                <p:cNvSpPr>
                  <a:spLocks noChangeShapeType="1"/>
                </p:cNvSpPr>
                <p:nvPr/>
              </p:nvSpPr>
              <p:spPr bwMode="auto">
                <a:xfrm>
                  <a:off x="5386784" y="4557039"/>
                  <a:ext cx="191883" cy="452082"/>
                </a:xfrm>
                <a:prstGeom prst="line">
                  <a:avLst/>
                </a:prstGeom>
                <a:noFill/>
                <a:ln w="9525">
                  <a:solidFill>
                    <a:schemeClr val="tx1"/>
                  </a:solidFill>
                  <a:round/>
                  <a:headEnd/>
                  <a:tailEnd/>
                </a:ln>
                <a:effectLst/>
              </p:spPr>
              <p:txBody>
                <a:bodyPr/>
                <a:lstStyle/>
                <a:p>
                  <a:endParaRPr lang="fr-FR" sz="2205"/>
                </a:p>
              </p:txBody>
            </p:sp>
            <p:grpSp>
              <p:nvGrpSpPr>
                <p:cNvPr id="22" name="Group 23"/>
                <p:cNvGrpSpPr>
                  <a:grpSpLocks/>
                </p:cNvGrpSpPr>
                <p:nvPr/>
              </p:nvGrpSpPr>
              <p:grpSpPr bwMode="auto">
                <a:xfrm>
                  <a:off x="2499862" y="4103451"/>
                  <a:ext cx="495184" cy="521010"/>
                  <a:chOff x="3665" y="2898"/>
                  <a:chExt cx="369" cy="369"/>
                </a:xfrm>
              </p:grpSpPr>
              <p:sp>
                <p:nvSpPr>
                  <p:cNvPr id="229" name="Oval 2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30" name="Text Box 25"/>
                  <p:cNvSpPr txBox="1">
                    <a:spLocks noChangeArrowheads="1"/>
                  </p:cNvSpPr>
                  <p:nvPr/>
                </p:nvSpPr>
                <p:spPr bwMode="auto">
                  <a:xfrm>
                    <a:off x="3762" y="2999"/>
                    <a:ext cx="212" cy="218"/>
                  </a:xfrm>
                  <a:prstGeom prst="rect">
                    <a:avLst/>
                  </a:prstGeom>
                  <a:noFill/>
                  <a:ln w="9525">
                    <a:noFill/>
                    <a:miter lim="800000"/>
                    <a:headEnd/>
                    <a:tailEnd/>
                  </a:ln>
                  <a:effectLst/>
                </p:spPr>
                <p:txBody>
                  <a:bodyPr wrap="none" lIns="0" tIns="0" rIns="0" bIns="0">
                    <a:spAutoFit/>
                  </a:bodyPr>
                  <a:lstStyle/>
                  <a:p>
                    <a:pPr algn="ctr"/>
                    <a:r>
                      <a:rPr lang="en-US" sz="2205" dirty="0"/>
                      <a:t>10</a:t>
                    </a:r>
                  </a:p>
                </p:txBody>
              </p:sp>
            </p:grpSp>
            <p:sp>
              <p:nvSpPr>
                <p:cNvPr id="195" name="Line 26"/>
                <p:cNvSpPr>
                  <a:spLocks noChangeShapeType="1"/>
                </p:cNvSpPr>
                <p:nvPr/>
              </p:nvSpPr>
              <p:spPr bwMode="auto">
                <a:xfrm flipH="1">
                  <a:off x="2801099" y="3647312"/>
                  <a:ext cx="193947" cy="452084"/>
                </a:xfrm>
                <a:prstGeom prst="line">
                  <a:avLst/>
                </a:prstGeom>
                <a:noFill/>
                <a:ln w="9525">
                  <a:solidFill>
                    <a:schemeClr val="tx1"/>
                  </a:solidFill>
                  <a:round/>
                  <a:headEnd/>
                  <a:tailEnd/>
                </a:ln>
                <a:effectLst/>
              </p:spPr>
              <p:txBody>
                <a:bodyPr/>
                <a:lstStyle/>
                <a:p>
                  <a:endParaRPr lang="fr-FR" sz="2205"/>
                </a:p>
              </p:txBody>
            </p:sp>
            <p:sp>
              <p:nvSpPr>
                <p:cNvPr id="196" name="Line 30"/>
                <p:cNvSpPr>
                  <a:spLocks noChangeShapeType="1"/>
                </p:cNvSpPr>
                <p:nvPr/>
              </p:nvSpPr>
              <p:spPr bwMode="auto">
                <a:xfrm flipH="1">
                  <a:off x="3222006" y="2759364"/>
                  <a:ext cx="356944" cy="419647"/>
                </a:xfrm>
                <a:prstGeom prst="line">
                  <a:avLst/>
                </a:prstGeom>
                <a:noFill/>
                <a:ln w="9525">
                  <a:solidFill>
                    <a:schemeClr val="tx1"/>
                  </a:solidFill>
                  <a:round/>
                  <a:headEnd/>
                  <a:tailEnd/>
                </a:ln>
                <a:effectLst/>
              </p:spPr>
              <p:txBody>
                <a:bodyPr/>
                <a:lstStyle/>
                <a:p>
                  <a:endParaRPr lang="fr-FR" sz="2205"/>
                </a:p>
              </p:txBody>
            </p:sp>
            <p:sp>
              <p:nvSpPr>
                <p:cNvPr id="197" name="Text Box 39"/>
                <p:cNvSpPr txBox="1">
                  <a:spLocks noChangeArrowheads="1"/>
                </p:cNvSpPr>
                <p:nvPr/>
              </p:nvSpPr>
              <p:spPr bwMode="auto">
                <a:xfrm>
                  <a:off x="5512232" y="4113586"/>
                  <a:ext cx="286771" cy="245297"/>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198" name="Text Box 40"/>
                <p:cNvSpPr txBox="1">
                  <a:spLocks noChangeArrowheads="1"/>
                </p:cNvSpPr>
                <p:nvPr/>
              </p:nvSpPr>
              <p:spPr bwMode="auto">
                <a:xfrm>
                  <a:off x="2233700" y="4221033"/>
                  <a:ext cx="286771" cy="245297"/>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199" name="Text Box 42"/>
                <p:cNvSpPr txBox="1">
                  <a:spLocks noChangeArrowheads="1"/>
                </p:cNvSpPr>
                <p:nvPr/>
              </p:nvSpPr>
              <p:spPr bwMode="auto">
                <a:xfrm>
                  <a:off x="4827227" y="3247939"/>
                  <a:ext cx="320219" cy="245297"/>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grpSp>
              <p:nvGrpSpPr>
                <p:cNvPr id="23" name="Group 43"/>
                <p:cNvGrpSpPr>
                  <a:grpSpLocks/>
                </p:cNvGrpSpPr>
                <p:nvPr/>
              </p:nvGrpSpPr>
              <p:grpSpPr bwMode="auto">
                <a:xfrm>
                  <a:off x="2771174" y="5085850"/>
                  <a:ext cx="495184" cy="521011"/>
                  <a:chOff x="4147" y="2929"/>
                  <a:chExt cx="369" cy="369"/>
                </a:xfrm>
              </p:grpSpPr>
              <p:sp>
                <p:nvSpPr>
                  <p:cNvPr id="227" name="Oval 44"/>
                  <p:cNvSpPr>
                    <a:spLocks noChangeArrowheads="1"/>
                  </p:cNvSpPr>
                  <p:nvPr/>
                </p:nvSpPr>
                <p:spPr bwMode="auto">
                  <a:xfrm>
                    <a:off x="4147" y="2929"/>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28" name="Text Box 45"/>
                  <p:cNvSpPr txBox="1">
                    <a:spLocks noChangeArrowheads="1"/>
                  </p:cNvSpPr>
                  <p:nvPr/>
                </p:nvSpPr>
                <p:spPr bwMode="auto">
                  <a:xfrm>
                    <a:off x="4255" y="3031"/>
                    <a:ext cx="212" cy="218"/>
                  </a:xfrm>
                  <a:prstGeom prst="rect">
                    <a:avLst/>
                  </a:prstGeom>
                  <a:noFill/>
                  <a:ln w="9525">
                    <a:noFill/>
                    <a:miter lim="800000"/>
                    <a:headEnd/>
                    <a:tailEnd/>
                  </a:ln>
                  <a:effectLst/>
                </p:spPr>
                <p:txBody>
                  <a:bodyPr wrap="none" lIns="0" tIns="0" rIns="0" bIns="0">
                    <a:spAutoFit/>
                  </a:bodyPr>
                  <a:lstStyle/>
                  <a:p>
                    <a:pPr algn="ctr"/>
                    <a:r>
                      <a:rPr lang="en-US" sz="2205" dirty="0"/>
                      <a:t>20</a:t>
                    </a:r>
                  </a:p>
                </p:txBody>
              </p:sp>
            </p:grpSp>
            <p:sp>
              <p:nvSpPr>
                <p:cNvPr id="201" name="Line 46"/>
                <p:cNvSpPr>
                  <a:spLocks noChangeShapeType="1"/>
                </p:cNvSpPr>
                <p:nvPr/>
              </p:nvSpPr>
              <p:spPr bwMode="auto">
                <a:xfrm>
                  <a:off x="2843808" y="4581128"/>
                  <a:ext cx="216023" cy="504056"/>
                </a:xfrm>
                <a:prstGeom prst="line">
                  <a:avLst/>
                </a:prstGeom>
                <a:noFill/>
                <a:ln w="9525">
                  <a:solidFill>
                    <a:schemeClr val="tx1"/>
                  </a:solidFill>
                  <a:round/>
                  <a:headEnd/>
                  <a:tailEnd/>
                </a:ln>
                <a:effectLst/>
              </p:spPr>
              <p:txBody>
                <a:bodyPr/>
                <a:lstStyle/>
                <a:p>
                  <a:endParaRPr lang="fr-FR" sz="2205"/>
                </a:p>
              </p:txBody>
            </p:sp>
            <p:grpSp>
              <p:nvGrpSpPr>
                <p:cNvPr id="24" name="Group 48"/>
                <p:cNvGrpSpPr>
                  <a:grpSpLocks/>
                </p:cNvGrpSpPr>
                <p:nvPr/>
              </p:nvGrpSpPr>
              <p:grpSpPr bwMode="auto">
                <a:xfrm>
                  <a:off x="4014300" y="4133859"/>
                  <a:ext cx="495184" cy="521011"/>
                  <a:chOff x="3665" y="2898"/>
                  <a:chExt cx="369" cy="369"/>
                </a:xfrm>
              </p:grpSpPr>
              <p:sp>
                <p:nvSpPr>
                  <p:cNvPr id="225" name="Oval 49"/>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26" name="Text Box 50"/>
                  <p:cNvSpPr txBox="1">
                    <a:spLocks noChangeArrowheads="1"/>
                  </p:cNvSpPr>
                  <p:nvPr/>
                </p:nvSpPr>
                <p:spPr bwMode="auto">
                  <a:xfrm>
                    <a:off x="3762" y="2999"/>
                    <a:ext cx="212" cy="218"/>
                  </a:xfrm>
                  <a:prstGeom prst="rect">
                    <a:avLst/>
                  </a:prstGeom>
                  <a:noFill/>
                  <a:ln w="9525">
                    <a:noFill/>
                    <a:miter lim="800000"/>
                    <a:headEnd/>
                    <a:tailEnd/>
                  </a:ln>
                  <a:effectLst/>
                </p:spPr>
                <p:txBody>
                  <a:bodyPr wrap="none" lIns="0" tIns="0" rIns="0" bIns="0">
                    <a:spAutoFit/>
                  </a:bodyPr>
                  <a:lstStyle/>
                  <a:p>
                    <a:pPr algn="ctr"/>
                    <a:r>
                      <a:rPr lang="en-US" sz="2205" dirty="0"/>
                      <a:t>80</a:t>
                    </a:r>
                  </a:p>
                </p:txBody>
              </p:sp>
            </p:grpSp>
            <p:sp>
              <p:nvSpPr>
                <p:cNvPr id="203" name="Line 51"/>
                <p:cNvSpPr>
                  <a:spLocks noChangeShapeType="1"/>
                </p:cNvSpPr>
                <p:nvPr/>
              </p:nvSpPr>
              <p:spPr bwMode="auto">
                <a:xfrm>
                  <a:off x="3904946" y="2737065"/>
                  <a:ext cx="524070" cy="549392"/>
                </a:xfrm>
                <a:prstGeom prst="line">
                  <a:avLst/>
                </a:prstGeom>
                <a:noFill/>
                <a:ln w="9525">
                  <a:solidFill>
                    <a:schemeClr val="tx1"/>
                  </a:solidFill>
                  <a:round/>
                  <a:headEnd/>
                  <a:tailEnd/>
                </a:ln>
                <a:effectLst/>
              </p:spPr>
              <p:txBody>
                <a:bodyPr/>
                <a:lstStyle/>
                <a:p>
                  <a:endParaRPr lang="fr-FR" sz="2205"/>
                </a:p>
              </p:txBody>
            </p:sp>
            <p:sp>
              <p:nvSpPr>
                <p:cNvPr id="204" name="Oval 53"/>
                <p:cNvSpPr>
                  <a:spLocks noChangeArrowheads="1"/>
                </p:cNvSpPr>
                <p:nvPr/>
              </p:nvSpPr>
              <p:spPr bwMode="auto">
                <a:xfrm>
                  <a:off x="3131840" y="5949280"/>
                  <a:ext cx="495184" cy="521011"/>
                </a:xfrm>
                <a:prstGeom prst="ellipse">
                  <a:avLst/>
                </a:prstGeom>
                <a:noFill/>
                <a:ln w="9525">
                  <a:solidFill>
                    <a:schemeClr val="tx1"/>
                  </a:solidFill>
                  <a:round/>
                  <a:headEnd/>
                  <a:tailEnd/>
                </a:ln>
                <a:effectLst/>
              </p:spPr>
              <p:txBody>
                <a:bodyPr wrap="none" anchor="ctr"/>
                <a:lstStyle/>
                <a:p>
                  <a:endParaRPr lang="fr-FR" sz="2205"/>
                </a:p>
              </p:txBody>
            </p:sp>
            <p:sp>
              <p:nvSpPr>
                <p:cNvPr id="205" name="Text Box 54"/>
                <p:cNvSpPr txBox="1">
                  <a:spLocks noChangeArrowheads="1"/>
                </p:cNvSpPr>
                <p:nvPr/>
              </p:nvSpPr>
              <p:spPr bwMode="auto">
                <a:xfrm>
                  <a:off x="3276011" y="6021288"/>
                  <a:ext cx="285027" cy="307829"/>
                </a:xfrm>
                <a:prstGeom prst="rect">
                  <a:avLst/>
                </a:prstGeom>
                <a:noFill/>
                <a:ln w="9525">
                  <a:noFill/>
                  <a:miter lim="800000"/>
                  <a:headEnd/>
                  <a:tailEnd/>
                </a:ln>
                <a:effectLst/>
              </p:spPr>
              <p:txBody>
                <a:bodyPr wrap="none" lIns="0" tIns="0" rIns="0" bIns="0">
                  <a:spAutoFit/>
                </a:bodyPr>
                <a:lstStyle/>
                <a:p>
                  <a:pPr algn="ctr"/>
                  <a:r>
                    <a:rPr lang="en-US" sz="2205" dirty="0"/>
                    <a:t>60</a:t>
                  </a:r>
                </a:p>
              </p:txBody>
            </p:sp>
            <p:sp>
              <p:nvSpPr>
                <p:cNvPr id="206" name="Line 55"/>
                <p:cNvSpPr>
                  <a:spLocks noChangeShapeType="1"/>
                </p:cNvSpPr>
                <p:nvPr/>
              </p:nvSpPr>
              <p:spPr bwMode="auto">
                <a:xfrm flipH="1">
                  <a:off x="3491880" y="5589240"/>
                  <a:ext cx="216025" cy="360040"/>
                </a:xfrm>
                <a:prstGeom prst="line">
                  <a:avLst/>
                </a:prstGeom>
                <a:noFill/>
                <a:ln w="9525">
                  <a:solidFill>
                    <a:schemeClr val="tx1"/>
                  </a:solidFill>
                  <a:round/>
                  <a:headEnd/>
                  <a:tailEnd/>
                </a:ln>
                <a:effectLst/>
              </p:spPr>
              <p:txBody>
                <a:bodyPr/>
                <a:lstStyle/>
                <a:p>
                  <a:endParaRPr lang="fr-FR" sz="2205"/>
                </a:p>
              </p:txBody>
            </p:sp>
            <p:sp>
              <p:nvSpPr>
                <p:cNvPr id="207" name="Text Box 60"/>
                <p:cNvSpPr txBox="1">
                  <a:spLocks noChangeArrowheads="1"/>
                </p:cNvSpPr>
                <p:nvPr/>
              </p:nvSpPr>
              <p:spPr bwMode="auto">
                <a:xfrm>
                  <a:off x="3275855" y="3215209"/>
                  <a:ext cx="358028" cy="245297"/>
                </a:xfrm>
                <a:prstGeom prst="rect">
                  <a:avLst/>
                </a:prstGeom>
                <a:noFill/>
                <a:ln w="9525">
                  <a:noFill/>
                  <a:miter lim="800000"/>
                  <a:headEnd/>
                  <a:tailEnd/>
                </a:ln>
                <a:effectLst/>
              </p:spPr>
              <p:txBody>
                <a:bodyPr wrap="none">
                  <a:spAutoFit/>
                </a:bodyPr>
                <a:lstStyle/>
                <a:p>
                  <a:r>
                    <a:rPr lang="fr-CA" sz="1157" dirty="0">
                      <a:solidFill>
                        <a:srgbClr val="FF0000"/>
                      </a:solidFill>
                    </a:rPr>
                    <a:t> +2</a:t>
                  </a:r>
                  <a:endParaRPr lang="fr-FR" sz="1157" dirty="0">
                    <a:solidFill>
                      <a:srgbClr val="FF0000"/>
                    </a:solidFill>
                  </a:endParaRPr>
                </a:p>
              </p:txBody>
            </p:sp>
            <p:sp>
              <p:nvSpPr>
                <p:cNvPr id="208" name="Text Box 62"/>
                <p:cNvSpPr txBox="1">
                  <a:spLocks noChangeArrowheads="1"/>
                </p:cNvSpPr>
                <p:nvPr/>
              </p:nvSpPr>
              <p:spPr bwMode="auto">
                <a:xfrm>
                  <a:off x="4466155" y="4241306"/>
                  <a:ext cx="320219" cy="245297"/>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209" name="Text Box 68"/>
                <p:cNvSpPr txBox="1">
                  <a:spLocks noChangeArrowheads="1"/>
                </p:cNvSpPr>
                <p:nvPr/>
              </p:nvSpPr>
              <p:spPr bwMode="auto">
                <a:xfrm>
                  <a:off x="3871934" y="2295118"/>
                  <a:ext cx="286771" cy="245297"/>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grpSp>
              <p:nvGrpSpPr>
                <p:cNvPr id="25" name="Group 19"/>
                <p:cNvGrpSpPr>
                  <a:grpSpLocks/>
                </p:cNvGrpSpPr>
                <p:nvPr/>
              </p:nvGrpSpPr>
              <p:grpSpPr bwMode="auto">
                <a:xfrm>
                  <a:off x="4266431" y="5109273"/>
                  <a:ext cx="495184" cy="521011"/>
                  <a:chOff x="3665" y="2898"/>
                  <a:chExt cx="369" cy="369"/>
                </a:xfrm>
              </p:grpSpPr>
              <p:sp>
                <p:nvSpPr>
                  <p:cNvPr id="223" name="Oval 20"/>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24" name="Text Box 21"/>
                  <p:cNvSpPr txBox="1">
                    <a:spLocks noChangeArrowheads="1"/>
                  </p:cNvSpPr>
                  <p:nvPr/>
                </p:nvSpPr>
                <p:spPr bwMode="auto">
                  <a:xfrm>
                    <a:off x="3761" y="2999"/>
                    <a:ext cx="212" cy="218"/>
                  </a:xfrm>
                  <a:prstGeom prst="rect">
                    <a:avLst/>
                  </a:prstGeom>
                  <a:noFill/>
                  <a:ln w="9525">
                    <a:noFill/>
                    <a:miter lim="800000"/>
                    <a:headEnd/>
                    <a:tailEnd/>
                  </a:ln>
                  <a:effectLst/>
                </p:spPr>
                <p:txBody>
                  <a:bodyPr wrap="none" lIns="0" tIns="0" rIns="0" bIns="0">
                    <a:spAutoFit/>
                  </a:bodyPr>
                  <a:lstStyle/>
                  <a:p>
                    <a:pPr algn="ctr"/>
                    <a:r>
                      <a:rPr lang="en-US" sz="2205" dirty="0"/>
                      <a:t>90</a:t>
                    </a:r>
                  </a:p>
                </p:txBody>
              </p:sp>
            </p:grpSp>
            <p:sp>
              <p:nvSpPr>
                <p:cNvPr id="211" name="Line 22"/>
                <p:cNvSpPr>
                  <a:spLocks noChangeShapeType="1"/>
                </p:cNvSpPr>
                <p:nvPr/>
              </p:nvSpPr>
              <p:spPr bwMode="auto">
                <a:xfrm>
                  <a:off x="4289127" y="4653136"/>
                  <a:ext cx="191883" cy="452082"/>
                </a:xfrm>
                <a:prstGeom prst="line">
                  <a:avLst/>
                </a:prstGeom>
                <a:noFill/>
                <a:ln w="9525">
                  <a:solidFill>
                    <a:schemeClr val="tx1"/>
                  </a:solidFill>
                  <a:round/>
                  <a:headEnd/>
                  <a:tailEnd/>
                </a:ln>
                <a:effectLst/>
              </p:spPr>
              <p:txBody>
                <a:bodyPr/>
                <a:lstStyle/>
                <a:p>
                  <a:endParaRPr lang="fr-FR" sz="2205"/>
                </a:p>
              </p:txBody>
            </p:sp>
            <p:grpSp>
              <p:nvGrpSpPr>
                <p:cNvPr id="26" name="Group 31"/>
                <p:cNvGrpSpPr>
                  <a:grpSpLocks/>
                </p:cNvGrpSpPr>
                <p:nvPr/>
              </p:nvGrpSpPr>
              <p:grpSpPr bwMode="auto">
                <a:xfrm>
                  <a:off x="3622691" y="5109273"/>
                  <a:ext cx="495184" cy="521011"/>
                  <a:chOff x="3665" y="2898"/>
                  <a:chExt cx="369" cy="369"/>
                </a:xfrm>
              </p:grpSpPr>
              <p:sp>
                <p:nvSpPr>
                  <p:cNvPr id="221" name="Oval 3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22" name="Text Box 33"/>
                  <p:cNvSpPr txBox="1">
                    <a:spLocks noChangeArrowheads="1"/>
                  </p:cNvSpPr>
                  <p:nvPr/>
                </p:nvSpPr>
                <p:spPr bwMode="auto">
                  <a:xfrm>
                    <a:off x="3761" y="2999"/>
                    <a:ext cx="212" cy="218"/>
                  </a:xfrm>
                  <a:prstGeom prst="rect">
                    <a:avLst/>
                  </a:prstGeom>
                  <a:noFill/>
                  <a:ln w="9525">
                    <a:noFill/>
                    <a:miter lim="800000"/>
                    <a:headEnd/>
                    <a:tailEnd/>
                  </a:ln>
                  <a:effectLst/>
                </p:spPr>
                <p:txBody>
                  <a:bodyPr wrap="none" lIns="0" tIns="0" rIns="0" bIns="0">
                    <a:spAutoFit/>
                  </a:bodyPr>
                  <a:lstStyle/>
                  <a:p>
                    <a:pPr algn="ctr"/>
                    <a:r>
                      <a:rPr lang="en-US" sz="2205" dirty="0"/>
                      <a:t>70</a:t>
                    </a:r>
                  </a:p>
                </p:txBody>
              </p:sp>
            </p:grpSp>
            <p:sp>
              <p:nvSpPr>
                <p:cNvPr id="213" name="Line 34"/>
                <p:cNvSpPr>
                  <a:spLocks noChangeShapeType="1"/>
                </p:cNvSpPr>
                <p:nvPr/>
              </p:nvSpPr>
              <p:spPr bwMode="auto">
                <a:xfrm flipH="1">
                  <a:off x="3923928" y="4653136"/>
                  <a:ext cx="193947" cy="452082"/>
                </a:xfrm>
                <a:prstGeom prst="line">
                  <a:avLst/>
                </a:prstGeom>
                <a:noFill/>
                <a:ln w="9525">
                  <a:solidFill>
                    <a:schemeClr val="tx1"/>
                  </a:solidFill>
                  <a:round/>
                  <a:headEnd/>
                  <a:tailEnd/>
                </a:ln>
                <a:effectLst/>
              </p:spPr>
              <p:txBody>
                <a:bodyPr/>
                <a:lstStyle/>
                <a:p>
                  <a:endParaRPr lang="fr-FR" sz="2205"/>
                </a:p>
              </p:txBody>
            </p:sp>
            <p:sp>
              <p:nvSpPr>
                <p:cNvPr id="214" name="Text Box 38"/>
                <p:cNvSpPr txBox="1">
                  <a:spLocks noChangeArrowheads="1"/>
                </p:cNvSpPr>
                <p:nvPr/>
              </p:nvSpPr>
              <p:spPr bwMode="auto">
                <a:xfrm>
                  <a:off x="3501818" y="4848640"/>
                  <a:ext cx="320219" cy="245297"/>
                </a:xfrm>
                <a:prstGeom prst="rect">
                  <a:avLst/>
                </a:prstGeom>
                <a:noFill/>
                <a:ln w="9525">
                  <a:noFill/>
                  <a:miter lim="800000"/>
                  <a:headEnd/>
                  <a:tailEnd/>
                </a:ln>
                <a:effectLst/>
              </p:spPr>
              <p:txBody>
                <a:bodyPr wrap="none">
                  <a:spAutoFit/>
                </a:bodyPr>
                <a:lstStyle/>
                <a:p>
                  <a:r>
                    <a:rPr lang="fr-FR" sz="1157" dirty="0">
                      <a:solidFill>
                        <a:srgbClr val="FF0000"/>
                      </a:solidFill>
                    </a:rPr>
                    <a:t>+1</a:t>
                  </a:r>
                </a:p>
              </p:txBody>
            </p:sp>
            <p:sp>
              <p:nvSpPr>
                <p:cNvPr id="216" name="Oval 5"/>
                <p:cNvSpPr>
                  <a:spLocks noChangeArrowheads="1"/>
                </p:cNvSpPr>
                <p:nvPr/>
              </p:nvSpPr>
              <p:spPr bwMode="auto">
                <a:xfrm>
                  <a:off x="4354738" y="3199284"/>
                  <a:ext cx="495184" cy="521010"/>
                </a:xfrm>
                <a:prstGeom prst="ellipse">
                  <a:avLst/>
                </a:prstGeom>
                <a:noFill/>
                <a:ln w="9525">
                  <a:solidFill>
                    <a:schemeClr val="tx1"/>
                  </a:solidFill>
                  <a:round/>
                  <a:headEnd/>
                  <a:tailEnd/>
                </a:ln>
                <a:effectLst/>
              </p:spPr>
              <p:txBody>
                <a:bodyPr wrap="none" anchor="ctr"/>
                <a:lstStyle/>
                <a:p>
                  <a:endParaRPr lang="fr-FR" sz="2205"/>
                </a:p>
              </p:txBody>
            </p:sp>
            <p:sp>
              <p:nvSpPr>
                <p:cNvPr id="217" name="Text Box 6"/>
                <p:cNvSpPr txBox="1">
                  <a:spLocks noChangeArrowheads="1"/>
                </p:cNvSpPr>
                <p:nvPr/>
              </p:nvSpPr>
              <p:spPr bwMode="auto">
                <a:xfrm>
                  <a:off x="4424970" y="3341194"/>
                  <a:ext cx="427539" cy="307829"/>
                </a:xfrm>
                <a:prstGeom prst="rect">
                  <a:avLst/>
                </a:prstGeom>
                <a:noFill/>
                <a:ln w="9525">
                  <a:noFill/>
                  <a:miter lim="800000"/>
                  <a:headEnd/>
                  <a:tailEnd/>
                </a:ln>
                <a:effectLst/>
              </p:spPr>
              <p:txBody>
                <a:bodyPr wrap="none" lIns="0" tIns="0" rIns="0" bIns="0">
                  <a:spAutoFit/>
                </a:bodyPr>
                <a:lstStyle/>
                <a:p>
                  <a:pPr algn="ctr"/>
                  <a:r>
                    <a:rPr lang="fr-CA" sz="2205" dirty="0"/>
                    <a:t>100</a:t>
                  </a:r>
                  <a:endParaRPr lang="en-US" sz="2205" dirty="0"/>
                </a:p>
              </p:txBody>
            </p:sp>
            <p:grpSp>
              <p:nvGrpSpPr>
                <p:cNvPr id="27" name="Group 7"/>
                <p:cNvGrpSpPr>
                  <a:grpSpLocks/>
                </p:cNvGrpSpPr>
                <p:nvPr/>
              </p:nvGrpSpPr>
              <p:grpSpPr bwMode="auto">
                <a:xfrm>
                  <a:off x="5076057" y="4077072"/>
                  <a:ext cx="500552" cy="521011"/>
                  <a:chOff x="3665" y="2898"/>
                  <a:chExt cx="373" cy="369"/>
                </a:xfrm>
              </p:grpSpPr>
              <p:sp>
                <p:nvSpPr>
                  <p:cNvPr id="219" name="Oval 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20" name="Text Box 9"/>
                  <p:cNvSpPr txBox="1">
                    <a:spLocks noChangeArrowheads="1"/>
                  </p:cNvSpPr>
                  <p:nvPr/>
                </p:nvSpPr>
                <p:spPr bwMode="auto">
                  <a:xfrm>
                    <a:off x="3719" y="2999"/>
                    <a:ext cx="319" cy="218"/>
                  </a:xfrm>
                  <a:prstGeom prst="rect">
                    <a:avLst/>
                  </a:prstGeom>
                  <a:noFill/>
                  <a:ln w="9525">
                    <a:noFill/>
                    <a:miter lim="800000"/>
                    <a:headEnd/>
                    <a:tailEnd/>
                  </a:ln>
                  <a:effectLst/>
                </p:spPr>
                <p:txBody>
                  <a:bodyPr wrap="none" lIns="0" tIns="0" rIns="0" bIns="0">
                    <a:spAutoFit/>
                  </a:bodyPr>
                  <a:lstStyle/>
                  <a:p>
                    <a:pPr algn="ctr"/>
                    <a:r>
                      <a:rPr lang="en-US" sz="2205" dirty="0"/>
                      <a:t>200</a:t>
                    </a:r>
                  </a:p>
                </p:txBody>
              </p:sp>
            </p:grpSp>
          </p:grpSp>
          <p:sp>
            <p:nvSpPr>
              <p:cNvPr id="187" name="Rectangle 186"/>
              <p:cNvSpPr/>
              <p:nvPr/>
            </p:nvSpPr>
            <p:spPr>
              <a:xfrm>
                <a:off x="5076056" y="2996952"/>
                <a:ext cx="1008112" cy="79208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205"/>
              </a:p>
            </p:txBody>
          </p:sp>
        </p:grpSp>
        <p:sp>
          <p:nvSpPr>
            <p:cNvPr id="241" name="Text Box 56"/>
            <p:cNvSpPr txBox="1">
              <a:spLocks noChangeArrowheads="1"/>
            </p:cNvSpPr>
            <p:nvPr/>
          </p:nvSpPr>
          <p:spPr bwMode="auto">
            <a:xfrm>
              <a:off x="5597876" y="4889596"/>
              <a:ext cx="241691" cy="245297"/>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242" name="Text Box 56"/>
            <p:cNvSpPr txBox="1">
              <a:spLocks noChangeArrowheads="1"/>
            </p:cNvSpPr>
            <p:nvPr/>
          </p:nvSpPr>
          <p:spPr bwMode="auto">
            <a:xfrm>
              <a:off x="5955066" y="5746852"/>
              <a:ext cx="241691" cy="245297"/>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243" name="Text Box 56"/>
            <p:cNvSpPr txBox="1">
              <a:spLocks noChangeArrowheads="1"/>
            </p:cNvSpPr>
            <p:nvPr/>
          </p:nvSpPr>
          <p:spPr bwMode="auto">
            <a:xfrm>
              <a:off x="7598140" y="4786322"/>
              <a:ext cx="241691" cy="245297"/>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244" name="Text Box 56"/>
            <p:cNvSpPr txBox="1">
              <a:spLocks noChangeArrowheads="1"/>
            </p:cNvSpPr>
            <p:nvPr/>
          </p:nvSpPr>
          <p:spPr bwMode="auto">
            <a:xfrm>
              <a:off x="8715404" y="4714884"/>
              <a:ext cx="241691" cy="245297"/>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grpSp>
      <p:sp>
        <p:nvSpPr>
          <p:cNvPr id="215" name="TextBox 214"/>
          <p:cNvSpPr txBox="1"/>
          <p:nvPr/>
        </p:nvSpPr>
        <p:spPr>
          <a:xfrm>
            <a:off x="4215532" y="3228607"/>
            <a:ext cx="1019831" cy="397673"/>
          </a:xfrm>
          <a:prstGeom prst="rect">
            <a:avLst/>
          </a:prstGeom>
          <a:noFill/>
        </p:spPr>
        <p:txBody>
          <a:bodyPr wrap="none" rtlCol="0">
            <a:spAutoFit/>
          </a:bodyPr>
          <a:lstStyle/>
          <a:p>
            <a:r>
              <a:rPr lang="fr-FR" sz="1984" dirty="0"/>
              <a:t>RDG-D</a:t>
            </a:r>
          </a:p>
        </p:txBody>
      </p:sp>
      <p:grpSp>
        <p:nvGrpSpPr>
          <p:cNvPr id="248" name="Group 247"/>
          <p:cNvGrpSpPr/>
          <p:nvPr/>
        </p:nvGrpSpPr>
        <p:grpSpPr>
          <a:xfrm>
            <a:off x="5462427" y="2509830"/>
            <a:ext cx="4112840" cy="4781219"/>
            <a:chOff x="4954934" y="2276872"/>
            <a:chExt cx="3731094" cy="4337435"/>
          </a:xfrm>
        </p:grpSpPr>
        <p:grpSp>
          <p:nvGrpSpPr>
            <p:cNvPr id="120" name="Groupe 128"/>
            <p:cNvGrpSpPr/>
            <p:nvPr/>
          </p:nvGrpSpPr>
          <p:grpSpPr>
            <a:xfrm>
              <a:off x="5076056" y="2276872"/>
              <a:ext cx="3609972" cy="4337435"/>
              <a:chOff x="4982178" y="2132856"/>
              <a:chExt cx="3609972" cy="4337435"/>
            </a:xfrm>
          </p:grpSpPr>
          <p:grpSp>
            <p:nvGrpSpPr>
              <p:cNvPr id="121" name="Groupe 65"/>
              <p:cNvGrpSpPr/>
              <p:nvPr/>
            </p:nvGrpSpPr>
            <p:grpSpPr>
              <a:xfrm>
                <a:off x="4982178" y="2276872"/>
                <a:ext cx="3609972" cy="4193419"/>
                <a:chOff x="2499862" y="2276872"/>
                <a:chExt cx="3609972" cy="4193419"/>
              </a:xfrm>
            </p:grpSpPr>
            <p:sp>
              <p:nvSpPr>
                <p:cNvPr id="125" name="Line 10"/>
                <p:cNvSpPr>
                  <a:spLocks noChangeShapeType="1"/>
                </p:cNvSpPr>
                <p:nvPr/>
              </p:nvSpPr>
              <p:spPr bwMode="auto">
                <a:xfrm>
                  <a:off x="4775644" y="3635149"/>
                  <a:ext cx="444427" cy="513931"/>
                </a:xfrm>
                <a:prstGeom prst="line">
                  <a:avLst/>
                </a:prstGeom>
                <a:noFill/>
                <a:ln w="9525">
                  <a:solidFill>
                    <a:schemeClr val="tx1"/>
                  </a:solidFill>
                  <a:round/>
                  <a:headEnd/>
                  <a:tailEnd/>
                </a:ln>
                <a:effectLst/>
              </p:spPr>
              <p:txBody>
                <a:bodyPr/>
                <a:lstStyle/>
                <a:p>
                  <a:endParaRPr lang="fr-FR" sz="2205"/>
                </a:p>
              </p:txBody>
            </p:sp>
            <p:grpSp>
              <p:nvGrpSpPr>
                <p:cNvPr id="126" name="Group 11"/>
                <p:cNvGrpSpPr>
                  <a:grpSpLocks/>
                </p:cNvGrpSpPr>
                <p:nvPr/>
              </p:nvGrpSpPr>
              <p:grpSpPr bwMode="auto">
                <a:xfrm>
                  <a:off x="2842364" y="3132384"/>
                  <a:ext cx="495184" cy="521011"/>
                  <a:chOff x="3665" y="2898"/>
                  <a:chExt cx="369" cy="369"/>
                </a:xfrm>
              </p:grpSpPr>
              <p:sp>
                <p:nvSpPr>
                  <p:cNvPr id="210" name="Oval 1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12" name="Text Box 13"/>
                  <p:cNvSpPr txBox="1">
                    <a:spLocks noChangeArrowheads="1"/>
                  </p:cNvSpPr>
                  <p:nvPr/>
                </p:nvSpPr>
                <p:spPr bwMode="auto">
                  <a:xfrm>
                    <a:off x="3762" y="2999"/>
                    <a:ext cx="212" cy="218"/>
                  </a:xfrm>
                  <a:prstGeom prst="rect">
                    <a:avLst/>
                  </a:prstGeom>
                  <a:noFill/>
                  <a:ln w="9525">
                    <a:noFill/>
                    <a:miter lim="800000"/>
                    <a:headEnd/>
                    <a:tailEnd/>
                  </a:ln>
                  <a:effectLst/>
                </p:spPr>
                <p:txBody>
                  <a:bodyPr wrap="none" lIns="0" tIns="0" rIns="0" bIns="0">
                    <a:spAutoFit/>
                  </a:bodyPr>
                  <a:lstStyle/>
                  <a:p>
                    <a:pPr algn="ctr"/>
                    <a:r>
                      <a:rPr lang="en-US" sz="2205" dirty="0"/>
                      <a:t>20</a:t>
                    </a:r>
                  </a:p>
                </p:txBody>
              </p:sp>
            </p:grpSp>
            <p:sp>
              <p:nvSpPr>
                <p:cNvPr id="127" name="Line 14"/>
                <p:cNvSpPr>
                  <a:spLocks noChangeShapeType="1"/>
                </p:cNvSpPr>
                <p:nvPr/>
              </p:nvSpPr>
              <p:spPr bwMode="auto">
                <a:xfrm rot="16200000">
                  <a:off x="4157728" y="3827278"/>
                  <a:ext cx="468301" cy="169188"/>
                </a:xfrm>
                <a:prstGeom prst="line">
                  <a:avLst/>
                </a:prstGeom>
                <a:noFill/>
                <a:ln w="9525">
                  <a:solidFill>
                    <a:schemeClr val="tx1"/>
                  </a:solidFill>
                  <a:round/>
                  <a:headEnd/>
                  <a:tailEnd/>
                </a:ln>
                <a:effectLst/>
              </p:spPr>
              <p:txBody>
                <a:bodyPr/>
                <a:lstStyle/>
                <a:p>
                  <a:endParaRPr lang="fr-FR" sz="2205"/>
                </a:p>
              </p:txBody>
            </p:sp>
            <p:grpSp>
              <p:nvGrpSpPr>
                <p:cNvPr id="128" name="Group 15"/>
                <p:cNvGrpSpPr>
                  <a:grpSpLocks/>
                </p:cNvGrpSpPr>
                <p:nvPr/>
              </p:nvGrpSpPr>
              <p:grpSpPr bwMode="auto">
                <a:xfrm>
                  <a:off x="3440712" y="2276872"/>
                  <a:ext cx="495184" cy="521011"/>
                  <a:chOff x="3665" y="2898"/>
                  <a:chExt cx="369" cy="369"/>
                </a:xfrm>
              </p:grpSpPr>
              <p:sp>
                <p:nvSpPr>
                  <p:cNvPr id="200" name="Oval 16"/>
                  <p:cNvSpPr>
                    <a:spLocks noChangeArrowheads="1"/>
                  </p:cNvSpPr>
                  <p:nvPr/>
                </p:nvSpPr>
                <p:spPr bwMode="auto">
                  <a:xfrm>
                    <a:off x="3665" y="2898"/>
                    <a:ext cx="369" cy="369"/>
                  </a:xfrm>
                  <a:prstGeom prst="ellipse">
                    <a:avLst/>
                  </a:prstGeom>
                  <a:noFill/>
                  <a:ln w="12700">
                    <a:solidFill>
                      <a:schemeClr val="tx1"/>
                    </a:solidFill>
                    <a:round/>
                    <a:headEnd/>
                    <a:tailEnd/>
                  </a:ln>
                  <a:effectLst/>
                </p:spPr>
                <p:txBody>
                  <a:bodyPr wrap="none" anchor="ctr"/>
                  <a:lstStyle/>
                  <a:p>
                    <a:endParaRPr lang="fr-FR" sz="2205"/>
                  </a:p>
                </p:txBody>
              </p:sp>
              <p:sp>
                <p:nvSpPr>
                  <p:cNvPr id="202" name="Text Box 17"/>
                  <p:cNvSpPr txBox="1">
                    <a:spLocks noChangeArrowheads="1"/>
                  </p:cNvSpPr>
                  <p:nvPr/>
                </p:nvSpPr>
                <p:spPr bwMode="auto">
                  <a:xfrm>
                    <a:off x="3762" y="2999"/>
                    <a:ext cx="212" cy="218"/>
                  </a:xfrm>
                  <a:prstGeom prst="rect">
                    <a:avLst/>
                  </a:prstGeom>
                  <a:noFill/>
                  <a:ln w="9525">
                    <a:noFill/>
                    <a:miter lim="800000"/>
                    <a:headEnd/>
                    <a:tailEnd/>
                  </a:ln>
                  <a:effectLst/>
                </p:spPr>
                <p:txBody>
                  <a:bodyPr wrap="none" lIns="0" tIns="0" rIns="0" bIns="0">
                    <a:spAutoFit/>
                  </a:bodyPr>
                  <a:lstStyle/>
                  <a:p>
                    <a:pPr algn="ctr"/>
                    <a:r>
                      <a:rPr lang="en-US" sz="2205" dirty="0"/>
                      <a:t>50</a:t>
                    </a:r>
                  </a:p>
                </p:txBody>
              </p:sp>
            </p:grpSp>
            <p:grpSp>
              <p:nvGrpSpPr>
                <p:cNvPr id="129" name="Group 19"/>
                <p:cNvGrpSpPr>
                  <a:grpSpLocks/>
                </p:cNvGrpSpPr>
                <p:nvPr/>
              </p:nvGrpSpPr>
              <p:grpSpPr bwMode="auto">
                <a:xfrm>
                  <a:off x="5364089" y="5013176"/>
                  <a:ext cx="497868" cy="521011"/>
                  <a:chOff x="3665" y="2898"/>
                  <a:chExt cx="371" cy="369"/>
                </a:xfrm>
              </p:grpSpPr>
              <p:sp>
                <p:nvSpPr>
                  <p:cNvPr id="192" name="Oval 20"/>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94" name="Text Box 21"/>
                  <p:cNvSpPr txBox="1">
                    <a:spLocks noChangeArrowheads="1"/>
                  </p:cNvSpPr>
                  <p:nvPr/>
                </p:nvSpPr>
                <p:spPr bwMode="auto">
                  <a:xfrm>
                    <a:off x="3717" y="2999"/>
                    <a:ext cx="319" cy="218"/>
                  </a:xfrm>
                  <a:prstGeom prst="rect">
                    <a:avLst/>
                  </a:prstGeom>
                  <a:noFill/>
                  <a:ln w="9525">
                    <a:noFill/>
                    <a:miter lim="800000"/>
                    <a:headEnd/>
                    <a:tailEnd/>
                  </a:ln>
                  <a:effectLst/>
                </p:spPr>
                <p:txBody>
                  <a:bodyPr wrap="none" lIns="0" tIns="0" rIns="0" bIns="0">
                    <a:spAutoFit/>
                  </a:bodyPr>
                  <a:lstStyle/>
                  <a:p>
                    <a:pPr algn="ctr"/>
                    <a:r>
                      <a:rPr lang="en-US" sz="2205" dirty="0"/>
                      <a:t>300</a:t>
                    </a:r>
                  </a:p>
                </p:txBody>
              </p:sp>
            </p:grpSp>
            <p:sp>
              <p:nvSpPr>
                <p:cNvPr id="131" name="Line 22"/>
                <p:cNvSpPr>
                  <a:spLocks noChangeShapeType="1"/>
                </p:cNvSpPr>
                <p:nvPr/>
              </p:nvSpPr>
              <p:spPr bwMode="auto">
                <a:xfrm>
                  <a:off x="5386784" y="4557039"/>
                  <a:ext cx="191883" cy="452082"/>
                </a:xfrm>
                <a:prstGeom prst="line">
                  <a:avLst/>
                </a:prstGeom>
                <a:noFill/>
                <a:ln w="9525">
                  <a:solidFill>
                    <a:schemeClr val="tx1"/>
                  </a:solidFill>
                  <a:round/>
                  <a:headEnd/>
                  <a:tailEnd/>
                </a:ln>
                <a:effectLst/>
              </p:spPr>
              <p:txBody>
                <a:bodyPr/>
                <a:lstStyle/>
                <a:p>
                  <a:endParaRPr lang="fr-FR" sz="2205"/>
                </a:p>
              </p:txBody>
            </p:sp>
            <p:grpSp>
              <p:nvGrpSpPr>
                <p:cNvPr id="132" name="Group 23"/>
                <p:cNvGrpSpPr>
                  <a:grpSpLocks/>
                </p:cNvGrpSpPr>
                <p:nvPr/>
              </p:nvGrpSpPr>
              <p:grpSpPr bwMode="auto">
                <a:xfrm>
                  <a:off x="2499862" y="4103451"/>
                  <a:ext cx="495184" cy="521010"/>
                  <a:chOff x="3665" y="2898"/>
                  <a:chExt cx="369" cy="369"/>
                </a:xfrm>
              </p:grpSpPr>
              <p:sp>
                <p:nvSpPr>
                  <p:cNvPr id="189" name="Oval 2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91" name="Text Box 25"/>
                  <p:cNvSpPr txBox="1">
                    <a:spLocks noChangeArrowheads="1"/>
                  </p:cNvSpPr>
                  <p:nvPr/>
                </p:nvSpPr>
                <p:spPr bwMode="auto">
                  <a:xfrm>
                    <a:off x="3762" y="2999"/>
                    <a:ext cx="212" cy="218"/>
                  </a:xfrm>
                  <a:prstGeom prst="rect">
                    <a:avLst/>
                  </a:prstGeom>
                  <a:noFill/>
                  <a:ln w="9525">
                    <a:noFill/>
                    <a:miter lim="800000"/>
                    <a:headEnd/>
                    <a:tailEnd/>
                  </a:ln>
                  <a:effectLst/>
                </p:spPr>
                <p:txBody>
                  <a:bodyPr wrap="none" lIns="0" tIns="0" rIns="0" bIns="0">
                    <a:spAutoFit/>
                  </a:bodyPr>
                  <a:lstStyle/>
                  <a:p>
                    <a:pPr algn="ctr"/>
                    <a:r>
                      <a:rPr lang="en-US" sz="2205" dirty="0"/>
                      <a:t>10</a:t>
                    </a:r>
                  </a:p>
                </p:txBody>
              </p:sp>
            </p:grpSp>
            <p:sp>
              <p:nvSpPr>
                <p:cNvPr id="133" name="Line 26"/>
                <p:cNvSpPr>
                  <a:spLocks noChangeShapeType="1"/>
                </p:cNvSpPr>
                <p:nvPr/>
              </p:nvSpPr>
              <p:spPr bwMode="auto">
                <a:xfrm flipH="1">
                  <a:off x="2801099" y="3647312"/>
                  <a:ext cx="193947" cy="452084"/>
                </a:xfrm>
                <a:prstGeom prst="line">
                  <a:avLst/>
                </a:prstGeom>
                <a:noFill/>
                <a:ln w="9525">
                  <a:solidFill>
                    <a:schemeClr val="tx1"/>
                  </a:solidFill>
                  <a:round/>
                  <a:headEnd/>
                  <a:tailEnd/>
                </a:ln>
                <a:effectLst/>
              </p:spPr>
              <p:txBody>
                <a:bodyPr/>
                <a:lstStyle/>
                <a:p>
                  <a:endParaRPr lang="fr-FR" sz="2205"/>
                </a:p>
              </p:txBody>
            </p:sp>
            <p:sp>
              <p:nvSpPr>
                <p:cNvPr id="134" name="Line 30"/>
                <p:cNvSpPr>
                  <a:spLocks noChangeShapeType="1"/>
                </p:cNvSpPr>
                <p:nvPr/>
              </p:nvSpPr>
              <p:spPr bwMode="auto">
                <a:xfrm flipH="1">
                  <a:off x="3222006" y="2759364"/>
                  <a:ext cx="356944" cy="419647"/>
                </a:xfrm>
                <a:prstGeom prst="line">
                  <a:avLst/>
                </a:prstGeom>
                <a:noFill/>
                <a:ln w="9525">
                  <a:solidFill>
                    <a:schemeClr val="tx1"/>
                  </a:solidFill>
                  <a:round/>
                  <a:headEnd/>
                  <a:tailEnd/>
                </a:ln>
                <a:effectLst/>
              </p:spPr>
              <p:txBody>
                <a:bodyPr/>
                <a:lstStyle/>
                <a:p>
                  <a:endParaRPr lang="fr-FR" sz="2205"/>
                </a:p>
              </p:txBody>
            </p:sp>
            <p:sp>
              <p:nvSpPr>
                <p:cNvPr id="135" name="Text Box 39"/>
                <p:cNvSpPr txBox="1">
                  <a:spLocks noChangeArrowheads="1"/>
                </p:cNvSpPr>
                <p:nvPr/>
              </p:nvSpPr>
              <p:spPr bwMode="auto">
                <a:xfrm>
                  <a:off x="5512232" y="4113586"/>
                  <a:ext cx="286771" cy="245297"/>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136" name="Text Box 42"/>
                <p:cNvSpPr txBox="1">
                  <a:spLocks noChangeArrowheads="1"/>
                </p:cNvSpPr>
                <p:nvPr/>
              </p:nvSpPr>
              <p:spPr bwMode="auto">
                <a:xfrm>
                  <a:off x="4827227" y="3247939"/>
                  <a:ext cx="320219" cy="245297"/>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grpSp>
              <p:nvGrpSpPr>
                <p:cNvPr id="137" name="Group 43"/>
                <p:cNvGrpSpPr>
                  <a:grpSpLocks/>
                </p:cNvGrpSpPr>
                <p:nvPr/>
              </p:nvGrpSpPr>
              <p:grpSpPr bwMode="auto">
                <a:xfrm>
                  <a:off x="3169737" y="4077715"/>
                  <a:ext cx="495184" cy="521011"/>
                  <a:chOff x="4444" y="2215"/>
                  <a:chExt cx="369" cy="369"/>
                </a:xfrm>
              </p:grpSpPr>
              <p:sp>
                <p:nvSpPr>
                  <p:cNvPr id="185" name="Oval 44"/>
                  <p:cNvSpPr>
                    <a:spLocks noChangeArrowheads="1"/>
                  </p:cNvSpPr>
                  <p:nvPr/>
                </p:nvSpPr>
                <p:spPr bwMode="auto">
                  <a:xfrm>
                    <a:off x="4444" y="2215"/>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86" name="Text Box 45"/>
                  <p:cNvSpPr txBox="1">
                    <a:spLocks noChangeArrowheads="1"/>
                  </p:cNvSpPr>
                  <p:nvPr/>
                </p:nvSpPr>
                <p:spPr bwMode="auto">
                  <a:xfrm>
                    <a:off x="4551" y="2317"/>
                    <a:ext cx="212" cy="218"/>
                  </a:xfrm>
                  <a:prstGeom prst="rect">
                    <a:avLst/>
                  </a:prstGeom>
                  <a:noFill/>
                  <a:ln w="9525">
                    <a:noFill/>
                    <a:miter lim="800000"/>
                    <a:headEnd/>
                    <a:tailEnd/>
                  </a:ln>
                  <a:effectLst/>
                </p:spPr>
                <p:txBody>
                  <a:bodyPr wrap="none" lIns="0" tIns="0" rIns="0" bIns="0">
                    <a:spAutoFit/>
                  </a:bodyPr>
                  <a:lstStyle/>
                  <a:p>
                    <a:pPr algn="ctr"/>
                    <a:r>
                      <a:rPr lang="en-US" sz="2205" dirty="0"/>
                      <a:t>40</a:t>
                    </a:r>
                  </a:p>
                </p:txBody>
              </p:sp>
            </p:grpSp>
            <p:sp>
              <p:nvSpPr>
                <p:cNvPr id="138" name="Line 46"/>
                <p:cNvSpPr>
                  <a:spLocks noChangeShapeType="1"/>
                </p:cNvSpPr>
                <p:nvPr/>
              </p:nvSpPr>
              <p:spPr bwMode="auto">
                <a:xfrm>
                  <a:off x="3169804" y="3645024"/>
                  <a:ext cx="216024" cy="432048"/>
                </a:xfrm>
                <a:prstGeom prst="line">
                  <a:avLst/>
                </a:prstGeom>
                <a:noFill/>
                <a:ln w="9525">
                  <a:solidFill>
                    <a:schemeClr val="tx1"/>
                  </a:solidFill>
                  <a:round/>
                  <a:headEnd/>
                  <a:tailEnd/>
                </a:ln>
                <a:effectLst/>
              </p:spPr>
              <p:txBody>
                <a:bodyPr/>
                <a:lstStyle/>
                <a:p>
                  <a:endParaRPr lang="fr-FR" sz="2205"/>
                </a:p>
              </p:txBody>
            </p:sp>
            <p:grpSp>
              <p:nvGrpSpPr>
                <p:cNvPr id="139" name="Group 48"/>
                <p:cNvGrpSpPr>
                  <a:grpSpLocks/>
                </p:cNvGrpSpPr>
                <p:nvPr/>
              </p:nvGrpSpPr>
              <p:grpSpPr bwMode="auto">
                <a:xfrm>
                  <a:off x="4014300" y="4133859"/>
                  <a:ext cx="495184" cy="521011"/>
                  <a:chOff x="3665" y="2898"/>
                  <a:chExt cx="369" cy="369"/>
                </a:xfrm>
              </p:grpSpPr>
              <p:sp>
                <p:nvSpPr>
                  <p:cNvPr id="178" name="Oval 49"/>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83" name="Text Box 50"/>
                  <p:cNvSpPr txBox="1">
                    <a:spLocks noChangeArrowheads="1"/>
                  </p:cNvSpPr>
                  <p:nvPr/>
                </p:nvSpPr>
                <p:spPr bwMode="auto">
                  <a:xfrm>
                    <a:off x="3762" y="2999"/>
                    <a:ext cx="212" cy="218"/>
                  </a:xfrm>
                  <a:prstGeom prst="rect">
                    <a:avLst/>
                  </a:prstGeom>
                  <a:noFill/>
                  <a:ln w="9525">
                    <a:noFill/>
                    <a:miter lim="800000"/>
                    <a:headEnd/>
                    <a:tailEnd/>
                  </a:ln>
                  <a:effectLst/>
                </p:spPr>
                <p:txBody>
                  <a:bodyPr wrap="none" lIns="0" tIns="0" rIns="0" bIns="0">
                    <a:spAutoFit/>
                  </a:bodyPr>
                  <a:lstStyle/>
                  <a:p>
                    <a:pPr algn="ctr"/>
                    <a:r>
                      <a:rPr lang="en-US" sz="2205" dirty="0"/>
                      <a:t>80</a:t>
                    </a:r>
                  </a:p>
                </p:txBody>
              </p:sp>
            </p:grpSp>
            <p:sp>
              <p:nvSpPr>
                <p:cNvPr id="140" name="Line 51"/>
                <p:cNvSpPr>
                  <a:spLocks noChangeShapeType="1"/>
                </p:cNvSpPr>
                <p:nvPr/>
              </p:nvSpPr>
              <p:spPr bwMode="auto">
                <a:xfrm>
                  <a:off x="3904946" y="2737065"/>
                  <a:ext cx="524070" cy="549392"/>
                </a:xfrm>
                <a:prstGeom prst="line">
                  <a:avLst/>
                </a:prstGeom>
                <a:noFill/>
                <a:ln w="9525">
                  <a:solidFill>
                    <a:schemeClr val="tx1"/>
                  </a:solidFill>
                  <a:round/>
                  <a:headEnd/>
                  <a:tailEnd/>
                </a:ln>
                <a:effectLst/>
              </p:spPr>
              <p:txBody>
                <a:bodyPr/>
                <a:lstStyle/>
                <a:p>
                  <a:endParaRPr lang="fr-FR" sz="2205"/>
                </a:p>
              </p:txBody>
            </p:sp>
            <p:sp>
              <p:nvSpPr>
                <p:cNvPr id="141" name="Oval 53"/>
                <p:cNvSpPr>
                  <a:spLocks noChangeArrowheads="1"/>
                </p:cNvSpPr>
                <p:nvPr/>
              </p:nvSpPr>
              <p:spPr bwMode="auto">
                <a:xfrm>
                  <a:off x="3131840" y="5949280"/>
                  <a:ext cx="495184" cy="521011"/>
                </a:xfrm>
                <a:prstGeom prst="ellipse">
                  <a:avLst/>
                </a:prstGeom>
                <a:noFill/>
                <a:ln w="9525">
                  <a:solidFill>
                    <a:schemeClr val="tx1"/>
                  </a:solidFill>
                  <a:round/>
                  <a:headEnd/>
                  <a:tailEnd/>
                </a:ln>
                <a:effectLst/>
              </p:spPr>
              <p:txBody>
                <a:bodyPr wrap="none" anchor="ctr"/>
                <a:lstStyle/>
                <a:p>
                  <a:endParaRPr lang="fr-FR" sz="2205"/>
                </a:p>
              </p:txBody>
            </p:sp>
            <p:sp>
              <p:nvSpPr>
                <p:cNvPr id="142" name="Text Box 54"/>
                <p:cNvSpPr txBox="1">
                  <a:spLocks noChangeArrowheads="1"/>
                </p:cNvSpPr>
                <p:nvPr/>
              </p:nvSpPr>
              <p:spPr bwMode="auto">
                <a:xfrm>
                  <a:off x="3276012" y="6021288"/>
                  <a:ext cx="285027" cy="307829"/>
                </a:xfrm>
                <a:prstGeom prst="rect">
                  <a:avLst/>
                </a:prstGeom>
                <a:noFill/>
                <a:ln w="9525">
                  <a:noFill/>
                  <a:miter lim="800000"/>
                  <a:headEnd/>
                  <a:tailEnd/>
                </a:ln>
                <a:effectLst/>
              </p:spPr>
              <p:txBody>
                <a:bodyPr wrap="none" lIns="0" tIns="0" rIns="0" bIns="0">
                  <a:spAutoFit/>
                </a:bodyPr>
                <a:lstStyle/>
                <a:p>
                  <a:pPr algn="ctr"/>
                  <a:r>
                    <a:rPr lang="en-US" sz="2205" dirty="0"/>
                    <a:t>60</a:t>
                  </a:r>
                </a:p>
              </p:txBody>
            </p:sp>
            <p:sp>
              <p:nvSpPr>
                <p:cNvPr id="143" name="Line 55"/>
                <p:cNvSpPr>
                  <a:spLocks noChangeShapeType="1"/>
                </p:cNvSpPr>
                <p:nvPr/>
              </p:nvSpPr>
              <p:spPr bwMode="auto">
                <a:xfrm flipH="1">
                  <a:off x="3491880" y="5589240"/>
                  <a:ext cx="216025" cy="360040"/>
                </a:xfrm>
                <a:prstGeom prst="line">
                  <a:avLst/>
                </a:prstGeom>
                <a:noFill/>
                <a:ln w="9525">
                  <a:solidFill>
                    <a:schemeClr val="tx1"/>
                  </a:solidFill>
                  <a:round/>
                  <a:headEnd/>
                  <a:tailEnd/>
                </a:ln>
                <a:effectLst/>
              </p:spPr>
              <p:txBody>
                <a:bodyPr/>
                <a:lstStyle/>
                <a:p>
                  <a:endParaRPr lang="fr-FR" sz="2205"/>
                </a:p>
              </p:txBody>
            </p:sp>
            <p:sp>
              <p:nvSpPr>
                <p:cNvPr id="144" name="Text Box 56"/>
                <p:cNvSpPr txBox="1">
                  <a:spLocks noChangeArrowheads="1"/>
                </p:cNvSpPr>
                <p:nvPr/>
              </p:nvSpPr>
              <p:spPr bwMode="auto">
                <a:xfrm>
                  <a:off x="5868143" y="5159425"/>
                  <a:ext cx="241691" cy="245297"/>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145" name="Text Box 60"/>
                <p:cNvSpPr txBox="1">
                  <a:spLocks noChangeArrowheads="1"/>
                </p:cNvSpPr>
                <p:nvPr/>
              </p:nvSpPr>
              <p:spPr bwMode="auto">
                <a:xfrm>
                  <a:off x="3275855" y="3215209"/>
                  <a:ext cx="279501" cy="245297"/>
                </a:xfrm>
                <a:prstGeom prst="rect">
                  <a:avLst/>
                </a:prstGeom>
                <a:noFill/>
                <a:ln w="9525">
                  <a:noFill/>
                  <a:miter lim="800000"/>
                  <a:headEnd/>
                  <a:tailEnd/>
                </a:ln>
                <a:effectLst/>
              </p:spPr>
              <p:txBody>
                <a:bodyPr wrap="none">
                  <a:spAutoFit/>
                </a:bodyPr>
                <a:lstStyle/>
                <a:p>
                  <a:r>
                    <a:rPr lang="fr-CA" sz="1157" dirty="0">
                      <a:solidFill>
                        <a:srgbClr val="FF0000"/>
                      </a:solidFill>
                    </a:rPr>
                    <a:t> 0</a:t>
                  </a:r>
                  <a:endParaRPr lang="fr-FR" sz="1157" dirty="0">
                    <a:solidFill>
                      <a:srgbClr val="FF0000"/>
                    </a:solidFill>
                  </a:endParaRPr>
                </a:p>
              </p:txBody>
            </p:sp>
            <p:sp>
              <p:nvSpPr>
                <p:cNvPr id="146" name="Text Box 62"/>
                <p:cNvSpPr txBox="1">
                  <a:spLocks noChangeArrowheads="1"/>
                </p:cNvSpPr>
                <p:nvPr/>
              </p:nvSpPr>
              <p:spPr bwMode="auto">
                <a:xfrm>
                  <a:off x="4466155" y="4241306"/>
                  <a:ext cx="320219" cy="245297"/>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147" name="Text Box 68"/>
                <p:cNvSpPr txBox="1">
                  <a:spLocks noChangeArrowheads="1"/>
                </p:cNvSpPr>
                <p:nvPr/>
              </p:nvSpPr>
              <p:spPr bwMode="auto">
                <a:xfrm>
                  <a:off x="3871934" y="2295118"/>
                  <a:ext cx="286771" cy="245297"/>
                </a:xfrm>
                <a:prstGeom prst="rect">
                  <a:avLst/>
                </a:prstGeom>
                <a:noFill/>
                <a:ln w="9525">
                  <a:noFill/>
                  <a:miter lim="800000"/>
                  <a:headEnd/>
                  <a:tailEnd/>
                </a:ln>
                <a:effectLst/>
              </p:spPr>
              <p:txBody>
                <a:bodyPr wrap="none">
                  <a:spAutoFit/>
                </a:bodyPr>
                <a:lstStyle/>
                <a:p>
                  <a:r>
                    <a:rPr lang="fr-CA" sz="1157" dirty="0">
                      <a:solidFill>
                        <a:srgbClr val="FF0000"/>
                      </a:solidFill>
                    </a:rPr>
                    <a:t>-2</a:t>
                  </a:r>
                  <a:endParaRPr lang="fr-FR" sz="1157" dirty="0">
                    <a:solidFill>
                      <a:srgbClr val="FF0000"/>
                    </a:solidFill>
                  </a:endParaRPr>
                </a:p>
              </p:txBody>
            </p:sp>
            <p:grpSp>
              <p:nvGrpSpPr>
                <p:cNvPr id="148" name="Group 19"/>
                <p:cNvGrpSpPr>
                  <a:grpSpLocks/>
                </p:cNvGrpSpPr>
                <p:nvPr/>
              </p:nvGrpSpPr>
              <p:grpSpPr bwMode="auto">
                <a:xfrm>
                  <a:off x="4266431" y="5109273"/>
                  <a:ext cx="495184" cy="521011"/>
                  <a:chOff x="3665" y="2898"/>
                  <a:chExt cx="369" cy="369"/>
                </a:xfrm>
              </p:grpSpPr>
              <p:sp>
                <p:nvSpPr>
                  <p:cNvPr id="163" name="Oval 20"/>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74" name="Text Box 21"/>
                  <p:cNvSpPr txBox="1">
                    <a:spLocks noChangeArrowheads="1"/>
                  </p:cNvSpPr>
                  <p:nvPr/>
                </p:nvSpPr>
                <p:spPr bwMode="auto">
                  <a:xfrm>
                    <a:off x="3761" y="2999"/>
                    <a:ext cx="212" cy="218"/>
                  </a:xfrm>
                  <a:prstGeom prst="rect">
                    <a:avLst/>
                  </a:prstGeom>
                  <a:noFill/>
                  <a:ln w="9525">
                    <a:noFill/>
                    <a:miter lim="800000"/>
                    <a:headEnd/>
                    <a:tailEnd/>
                  </a:ln>
                  <a:effectLst/>
                </p:spPr>
                <p:txBody>
                  <a:bodyPr wrap="none" lIns="0" tIns="0" rIns="0" bIns="0">
                    <a:spAutoFit/>
                  </a:bodyPr>
                  <a:lstStyle/>
                  <a:p>
                    <a:pPr algn="ctr"/>
                    <a:r>
                      <a:rPr lang="en-US" sz="2205" dirty="0"/>
                      <a:t>90</a:t>
                    </a:r>
                  </a:p>
                </p:txBody>
              </p:sp>
            </p:grpSp>
            <p:sp>
              <p:nvSpPr>
                <p:cNvPr id="149" name="Line 22"/>
                <p:cNvSpPr>
                  <a:spLocks noChangeShapeType="1"/>
                </p:cNvSpPr>
                <p:nvPr/>
              </p:nvSpPr>
              <p:spPr bwMode="auto">
                <a:xfrm>
                  <a:off x="4289127" y="4653136"/>
                  <a:ext cx="191883" cy="452082"/>
                </a:xfrm>
                <a:prstGeom prst="line">
                  <a:avLst/>
                </a:prstGeom>
                <a:noFill/>
                <a:ln w="9525">
                  <a:solidFill>
                    <a:schemeClr val="tx1"/>
                  </a:solidFill>
                  <a:round/>
                  <a:headEnd/>
                  <a:tailEnd/>
                </a:ln>
                <a:effectLst/>
              </p:spPr>
              <p:txBody>
                <a:bodyPr/>
                <a:lstStyle/>
                <a:p>
                  <a:endParaRPr lang="fr-FR" sz="2205"/>
                </a:p>
              </p:txBody>
            </p:sp>
            <p:grpSp>
              <p:nvGrpSpPr>
                <p:cNvPr id="150" name="Group 31"/>
                <p:cNvGrpSpPr>
                  <a:grpSpLocks/>
                </p:cNvGrpSpPr>
                <p:nvPr/>
              </p:nvGrpSpPr>
              <p:grpSpPr bwMode="auto">
                <a:xfrm>
                  <a:off x="3622691" y="5109273"/>
                  <a:ext cx="495184" cy="521011"/>
                  <a:chOff x="3665" y="2898"/>
                  <a:chExt cx="369" cy="369"/>
                </a:xfrm>
              </p:grpSpPr>
              <p:sp>
                <p:nvSpPr>
                  <p:cNvPr id="158" name="Oval 3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60" name="Text Box 33"/>
                  <p:cNvSpPr txBox="1">
                    <a:spLocks noChangeArrowheads="1"/>
                  </p:cNvSpPr>
                  <p:nvPr/>
                </p:nvSpPr>
                <p:spPr bwMode="auto">
                  <a:xfrm>
                    <a:off x="3761" y="2999"/>
                    <a:ext cx="212" cy="218"/>
                  </a:xfrm>
                  <a:prstGeom prst="rect">
                    <a:avLst/>
                  </a:prstGeom>
                  <a:noFill/>
                  <a:ln w="9525">
                    <a:noFill/>
                    <a:miter lim="800000"/>
                    <a:headEnd/>
                    <a:tailEnd/>
                  </a:ln>
                  <a:effectLst/>
                </p:spPr>
                <p:txBody>
                  <a:bodyPr wrap="none" lIns="0" tIns="0" rIns="0" bIns="0">
                    <a:spAutoFit/>
                  </a:bodyPr>
                  <a:lstStyle/>
                  <a:p>
                    <a:pPr algn="ctr"/>
                    <a:r>
                      <a:rPr lang="en-US" sz="2205" dirty="0"/>
                      <a:t>70</a:t>
                    </a:r>
                  </a:p>
                </p:txBody>
              </p:sp>
            </p:grpSp>
            <p:sp>
              <p:nvSpPr>
                <p:cNvPr id="151" name="Line 34"/>
                <p:cNvSpPr>
                  <a:spLocks noChangeShapeType="1"/>
                </p:cNvSpPr>
                <p:nvPr/>
              </p:nvSpPr>
              <p:spPr bwMode="auto">
                <a:xfrm flipH="1">
                  <a:off x="3923928" y="4653136"/>
                  <a:ext cx="193947" cy="452082"/>
                </a:xfrm>
                <a:prstGeom prst="line">
                  <a:avLst/>
                </a:prstGeom>
                <a:noFill/>
                <a:ln w="9525">
                  <a:solidFill>
                    <a:schemeClr val="tx1"/>
                  </a:solidFill>
                  <a:round/>
                  <a:headEnd/>
                  <a:tailEnd/>
                </a:ln>
                <a:effectLst/>
              </p:spPr>
              <p:txBody>
                <a:bodyPr/>
                <a:lstStyle/>
                <a:p>
                  <a:endParaRPr lang="fr-FR" sz="2205"/>
                </a:p>
              </p:txBody>
            </p:sp>
            <p:sp>
              <p:nvSpPr>
                <p:cNvPr id="152" name="Text Box 38"/>
                <p:cNvSpPr txBox="1">
                  <a:spLocks noChangeArrowheads="1"/>
                </p:cNvSpPr>
                <p:nvPr/>
              </p:nvSpPr>
              <p:spPr bwMode="auto">
                <a:xfrm>
                  <a:off x="3435966" y="5445224"/>
                  <a:ext cx="320219" cy="245297"/>
                </a:xfrm>
                <a:prstGeom prst="rect">
                  <a:avLst/>
                </a:prstGeom>
                <a:noFill/>
                <a:ln w="9525">
                  <a:noFill/>
                  <a:miter lim="800000"/>
                  <a:headEnd/>
                  <a:tailEnd/>
                </a:ln>
                <a:effectLst/>
              </p:spPr>
              <p:txBody>
                <a:bodyPr wrap="none">
                  <a:spAutoFit/>
                </a:bodyPr>
                <a:lstStyle/>
                <a:p>
                  <a:r>
                    <a:rPr lang="fr-FR" sz="1157" dirty="0">
                      <a:solidFill>
                        <a:srgbClr val="FF0000"/>
                      </a:solidFill>
                    </a:rPr>
                    <a:t>+1</a:t>
                  </a:r>
                </a:p>
              </p:txBody>
            </p:sp>
            <p:sp>
              <p:nvSpPr>
                <p:cNvPr id="153" name="Oval 5"/>
                <p:cNvSpPr>
                  <a:spLocks noChangeArrowheads="1"/>
                </p:cNvSpPr>
                <p:nvPr/>
              </p:nvSpPr>
              <p:spPr bwMode="auto">
                <a:xfrm>
                  <a:off x="4354738" y="3199284"/>
                  <a:ext cx="495184" cy="521010"/>
                </a:xfrm>
                <a:prstGeom prst="ellipse">
                  <a:avLst/>
                </a:prstGeom>
                <a:noFill/>
                <a:ln w="9525">
                  <a:solidFill>
                    <a:schemeClr val="tx1"/>
                  </a:solidFill>
                  <a:round/>
                  <a:headEnd/>
                  <a:tailEnd/>
                </a:ln>
                <a:effectLst/>
              </p:spPr>
              <p:txBody>
                <a:bodyPr wrap="none" anchor="ctr"/>
                <a:lstStyle/>
                <a:p>
                  <a:endParaRPr lang="fr-FR" sz="2205"/>
                </a:p>
              </p:txBody>
            </p:sp>
            <p:sp>
              <p:nvSpPr>
                <p:cNvPr id="154" name="Text Box 6"/>
                <p:cNvSpPr txBox="1">
                  <a:spLocks noChangeArrowheads="1"/>
                </p:cNvSpPr>
                <p:nvPr/>
              </p:nvSpPr>
              <p:spPr bwMode="auto">
                <a:xfrm>
                  <a:off x="4424970" y="3341194"/>
                  <a:ext cx="427539" cy="307829"/>
                </a:xfrm>
                <a:prstGeom prst="rect">
                  <a:avLst/>
                </a:prstGeom>
                <a:noFill/>
                <a:ln w="9525">
                  <a:noFill/>
                  <a:miter lim="800000"/>
                  <a:headEnd/>
                  <a:tailEnd/>
                </a:ln>
                <a:effectLst/>
              </p:spPr>
              <p:txBody>
                <a:bodyPr wrap="none" lIns="0" tIns="0" rIns="0" bIns="0">
                  <a:spAutoFit/>
                </a:bodyPr>
                <a:lstStyle/>
                <a:p>
                  <a:pPr algn="ctr"/>
                  <a:r>
                    <a:rPr lang="fr-CA" sz="2205" dirty="0"/>
                    <a:t>100</a:t>
                  </a:r>
                  <a:endParaRPr lang="en-US" sz="2205" dirty="0"/>
                </a:p>
              </p:txBody>
            </p:sp>
            <p:grpSp>
              <p:nvGrpSpPr>
                <p:cNvPr id="155" name="Group 7"/>
                <p:cNvGrpSpPr>
                  <a:grpSpLocks/>
                </p:cNvGrpSpPr>
                <p:nvPr/>
              </p:nvGrpSpPr>
              <p:grpSpPr bwMode="auto">
                <a:xfrm>
                  <a:off x="5076057" y="4077072"/>
                  <a:ext cx="500552" cy="521011"/>
                  <a:chOff x="3665" y="2898"/>
                  <a:chExt cx="373" cy="369"/>
                </a:xfrm>
              </p:grpSpPr>
              <p:sp>
                <p:nvSpPr>
                  <p:cNvPr id="156" name="Oval 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57" name="Text Box 9"/>
                  <p:cNvSpPr txBox="1">
                    <a:spLocks noChangeArrowheads="1"/>
                  </p:cNvSpPr>
                  <p:nvPr/>
                </p:nvSpPr>
                <p:spPr bwMode="auto">
                  <a:xfrm>
                    <a:off x="3719" y="2999"/>
                    <a:ext cx="319" cy="218"/>
                  </a:xfrm>
                  <a:prstGeom prst="rect">
                    <a:avLst/>
                  </a:prstGeom>
                  <a:noFill/>
                  <a:ln w="9525">
                    <a:noFill/>
                    <a:miter lim="800000"/>
                    <a:headEnd/>
                    <a:tailEnd/>
                  </a:ln>
                  <a:effectLst/>
                </p:spPr>
                <p:txBody>
                  <a:bodyPr wrap="none" lIns="0" tIns="0" rIns="0" bIns="0">
                    <a:spAutoFit/>
                  </a:bodyPr>
                  <a:lstStyle/>
                  <a:p>
                    <a:pPr algn="ctr"/>
                    <a:r>
                      <a:rPr lang="en-US" sz="2205" dirty="0"/>
                      <a:t>200</a:t>
                    </a:r>
                  </a:p>
                </p:txBody>
              </p:sp>
            </p:grpSp>
          </p:grpSp>
          <p:sp>
            <p:nvSpPr>
              <p:cNvPr id="123" name="Rectangle 122"/>
              <p:cNvSpPr/>
              <p:nvPr/>
            </p:nvSpPr>
            <p:spPr>
              <a:xfrm>
                <a:off x="5702258" y="2132856"/>
                <a:ext cx="1008112" cy="79208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205"/>
              </a:p>
            </p:txBody>
          </p:sp>
        </p:grpSp>
        <p:sp>
          <p:nvSpPr>
            <p:cNvPr id="218" name="Text Box 56"/>
            <p:cNvSpPr txBox="1">
              <a:spLocks noChangeArrowheads="1"/>
            </p:cNvSpPr>
            <p:nvPr/>
          </p:nvSpPr>
          <p:spPr bwMode="auto">
            <a:xfrm>
              <a:off x="4954934" y="4071942"/>
              <a:ext cx="246053" cy="253092"/>
            </a:xfrm>
            <a:prstGeom prst="rect">
              <a:avLst/>
            </a:prstGeom>
            <a:noFill/>
            <a:ln w="9525">
              <a:noFill/>
              <a:miter lim="800000"/>
              <a:headEnd/>
              <a:tailEnd/>
            </a:ln>
            <a:effectLst/>
          </p:spPr>
          <p:txBody>
            <a:bodyPr wrap="none">
              <a:spAutoFit/>
            </a:bodyPr>
            <a:lstStyle/>
            <a:p>
              <a:r>
                <a:rPr lang="fr-CA" sz="1213" dirty="0">
                  <a:solidFill>
                    <a:srgbClr val="FF0000"/>
                  </a:solidFill>
                </a:rPr>
                <a:t>0</a:t>
              </a:r>
              <a:endParaRPr lang="fr-FR" sz="1213" dirty="0">
                <a:solidFill>
                  <a:srgbClr val="FF0000"/>
                </a:solidFill>
              </a:endParaRPr>
            </a:p>
          </p:txBody>
        </p:sp>
        <p:sp>
          <p:nvSpPr>
            <p:cNvPr id="245" name="Text Box 56"/>
            <p:cNvSpPr txBox="1">
              <a:spLocks noChangeArrowheads="1"/>
            </p:cNvSpPr>
            <p:nvPr/>
          </p:nvSpPr>
          <p:spPr bwMode="auto">
            <a:xfrm>
              <a:off x="6072198" y="4032340"/>
              <a:ext cx="246053" cy="253092"/>
            </a:xfrm>
            <a:prstGeom prst="rect">
              <a:avLst/>
            </a:prstGeom>
            <a:noFill/>
            <a:ln w="9525">
              <a:noFill/>
              <a:miter lim="800000"/>
              <a:headEnd/>
              <a:tailEnd/>
            </a:ln>
            <a:effectLst/>
          </p:spPr>
          <p:txBody>
            <a:bodyPr wrap="none">
              <a:spAutoFit/>
            </a:bodyPr>
            <a:lstStyle/>
            <a:p>
              <a:r>
                <a:rPr lang="fr-CA" sz="1213" dirty="0">
                  <a:solidFill>
                    <a:srgbClr val="FF0000"/>
                  </a:solidFill>
                </a:rPr>
                <a:t>0</a:t>
              </a:r>
              <a:endParaRPr lang="fr-FR" sz="1213" dirty="0">
                <a:solidFill>
                  <a:srgbClr val="FF0000"/>
                </a:solidFill>
              </a:endParaRPr>
            </a:p>
          </p:txBody>
        </p:sp>
        <p:sp>
          <p:nvSpPr>
            <p:cNvPr id="246" name="Text Box 56"/>
            <p:cNvSpPr txBox="1">
              <a:spLocks noChangeArrowheads="1"/>
            </p:cNvSpPr>
            <p:nvPr/>
          </p:nvSpPr>
          <p:spPr bwMode="auto">
            <a:xfrm>
              <a:off x="5526438" y="6032604"/>
              <a:ext cx="246053" cy="253092"/>
            </a:xfrm>
            <a:prstGeom prst="rect">
              <a:avLst/>
            </a:prstGeom>
            <a:noFill/>
            <a:ln w="9525">
              <a:noFill/>
              <a:miter lim="800000"/>
              <a:headEnd/>
              <a:tailEnd/>
            </a:ln>
            <a:effectLst/>
          </p:spPr>
          <p:txBody>
            <a:bodyPr wrap="none">
              <a:spAutoFit/>
            </a:bodyPr>
            <a:lstStyle/>
            <a:p>
              <a:r>
                <a:rPr lang="fr-CA" sz="1213" dirty="0">
                  <a:solidFill>
                    <a:srgbClr val="FF0000"/>
                  </a:solidFill>
                </a:rPr>
                <a:t>0</a:t>
              </a:r>
              <a:endParaRPr lang="fr-FR" sz="1213" dirty="0">
                <a:solidFill>
                  <a:srgbClr val="FF0000"/>
                </a:solidFill>
              </a:endParaRPr>
            </a:p>
          </p:txBody>
        </p:sp>
        <p:sp>
          <p:nvSpPr>
            <p:cNvPr id="247" name="Text Box 56"/>
            <p:cNvSpPr txBox="1">
              <a:spLocks noChangeArrowheads="1"/>
            </p:cNvSpPr>
            <p:nvPr/>
          </p:nvSpPr>
          <p:spPr bwMode="auto">
            <a:xfrm>
              <a:off x="7358082" y="5357826"/>
              <a:ext cx="246053" cy="253092"/>
            </a:xfrm>
            <a:prstGeom prst="rect">
              <a:avLst/>
            </a:prstGeom>
            <a:noFill/>
            <a:ln w="9525">
              <a:noFill/>
              <a:miter lim="800000"/>
              <a:headEnd/>
              <a:tailEnd/>
            </a:ln>
            <a:effectLst/>
          </p:spPr>
          <p:txBody>
            <a:bodyPr wrap="none">
              <a:spAutoFit/>
            </a:bodyPr>
            <a:lstStyle/>
            <a:p>
              <a:r>
                <a:rPr lang="fr-CA" sz="1213" dirty="0">
                  <a:solidFill>
                    <a:srgbClr val="FF0000"/>
                  </a:solidFill>
                </a:rPr>
                <a:t>0</a:t>
              </a:r>
              <a:endParaRPr lang="fr-FR" sz="1213"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38</a:t>
            </a:fld>
            <a:endParaRPr lang="fr-BE"/>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latin typeface="+mj-lt"/>
                <a:ea typeface="+mj-ea"/>
                <a:cs typeface="+mj-cs"/>
              </a:rPr>
              <a:t>Suppression</a:t>
            </a:r>
            <a:endParaRPr lang="fr-FR" sz="3086" cap="small" dirty="0">
              <a:solidFill>
                <a:schemeClr val="tx2"/>
              </a:solidFill>
              <a:latin typeface="+mj-lt"/>
              <a:ea typeface="+mj-ea"/>
              <a:cs typeface="+mj-cs"/>
            </a:endParaRPr>
          </a:p>
        </p:txBody>
      </p:sp>
      <p:sp>
        <p:nvSpPr>
          <p:cNvPr id="6" name="Espace réservé du contenu 2"/>
          <p:cNvSpPr txBox="1">
            <a:spLocks/>
          </p:cNvSpPr>
          <p:nvPr/>
        </p:nvSpPr>
        <p:spPr>
          <a:xfrm>
            <a:off x="119032" y="866192"/>
            <a:ext cx="9525058" cy="6693483"/>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r>
              <a:rPr lang="fr-FR" sz="2646" b="1" dirty="0"/>
              <a:t>Exemple</a:t>
            </a:r>
            <a:r>
              <a:rPr lang="fr-FR" sz="2646" dirty="0"/>
              <a:t>: soit l’arbre suivant. Donner le résultat après la suppression de 30:</a:t>
            </a:r>
          </a:p>
        </p:txBody>
      </p:sp>
      <p:sp>
        <p:nvSpPr>
          <p:cNvPr id="184" name="Right Arrow 183"/>
          <p:cNvSpPr/>
          <p:nvPr/>
        </p:nvSpPr>
        <p:spPr>
          <a:xfrm>
            <a:off x="3646810" y="3433241"/>
            <a:ext cx="1944732" cy="3149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p>
        </p:txBody>
      </p:sp>
      <p:sp>
        <p:nvSpPr>
          <p:cNvPr id="215" name="TextBox 214"/>
          <p:cNvSpPr txBox="1"/>
          <p:nvPr/>
        </p:nvSpPr>
        <p:spPr>
          <a:xfrm>
            <a:off x="4215532" y="2960758"/>
            <a:ext cx="1019831" cy="397673"/>
          </a:xfrm>
          <a:prstGeom prst="rect">
            <a:avLst/>
          </a:prstGeom>
          <a:noFill/>
        </p:spPr>
        <p:txBody>
          <a:bodyPr wrap="none" rtlCol="0">
            <a:spAutoFit/>
          </a:bodyPr>
          <a:lstStyle/>
          <a:p>
            <a:r>
              <a:rPr lang="fr-FR" sz="1984" dirty="0"/>
              <a:t>RDD-G</a:t>
            </a:r>
          </a:p>
        </p:txBody>
      </p:sp>
      <p:grpSp>
        <p:nvGrpSpPr>
          <p:cNvPr id="17" name="Group 247"/>
          <p:cNvGrpSpPr/>
          <p:nvPr/>
        </p:nvGrpSpPr>
        <p:grpSpPr>
          <a:xfrm>
            <a:off x="51665" y="2195645"/>
            <a:ext cx="4112840" cy="4781219"/>
            <a:chOff x="4954934" y="2276872"/>
            <a:chExt cx="3731094" cy="4337435"/>
          </a:xfrm>
        </p:grpSpPr>
        <p:grpSp>
          <p:nvGrpSpPr>
            <p:cNvPr id="18" name="Groupe 128"/>
            <p:cNvGrpSpPr/>
            <p:nvPr/>
          </p:nvGrpSpPr>
          <p:grpSpPr>
            <a:xfrm>
              <a:off x="5076056" y="2276872"/>
              <a:ext cx="3609972" cy="4337435"/>
              <a:chOff x="4982178" y="2132856"/>
              <a:chExt cx="3609972" cy="4337435"/>
            </a:xfrm>
          </p:grpSpPr>
          <p:grpSp>
            <p:nvGrpSpPr>
              <p:cNvPr id="19" name="Groupe 65"/>
              <p:cNvGrpSpPr/>
              <p:nvPr/>
            </p:nvGrpSpPr>
            <p:grpSpPr>
              <a:xfrm>
                <a:off x="4982178" y="2276872"/>
                <a:ext cx="3609972" cy="4193419"/>
                <a:chOff x="2499862" y="2276872"/>
                <a:chExt cx="3609972" cy="4193419"/>
              </a:xfrm>
            </p:grpSpPr>
            <p:sp>
              <p:nvSpPr>
                <p:cNvPr id="125" name="Line 10"/>
                <p:cNvSpPr>
                  <a:spLocks noChangeShapeType="1"/>
                </p:cNvSpPr>
                <p:nvPr/>
              </p:nvSpPr>
              <p:spPr bwMode="auto">
                <a:xfrm>
                  <a:off x="4775644" y="3635149"/>
                  <a:ext cx="444427" cy="513931"/>
                </a:xfrm>
                <a:prstGeom prst="line">
                  <a:avLst/>
                </a:prstGeom>
                <a:noFill/>
                <a:ln w="9525">
                  <a:solidFill>
                    <a:schemeClr val="tx1"/>
                  </a:solidFill>
                  <a:round/>
                  <a:headEnd/>
                  <a:tailEnd/>
                </a:ln>
                <a:effectLst/>
              </p:spPr>
              <p:txBody>
                <a:bodyPr/>
                <a:lstStyle/>
                <a:p>
                  <a:endParaRPr lang="fr-FR" sz="2205"/>
                </a:p>
              </p:txBody>
            </p:sp>
            <p:grpSp>
              <p:nvGrpSpPr>
                <p:cNvPr id="20" name="Group 11"/>
                <p:cNvGrpSpPr>
                  <a:grpSpLocks/>
                </p:cNvGrpSpPr>
                <p:nvPr/>
              </p:nvGrpSpPr>
              <p:grpSpPr bwMode="auto">
                <a:xfrm>
                  <a:off x="2842364" y="3132384"/>
                  <a:ext cx="495184" cy="521011"/>
                  <a:chOff x="3665" y="2898"/>
                  <a:chExt cx="369" cy="369"/>
                </a:xfrm>
              </p:grpSpPr>
              <p:sp>
                <p:nvSpPr>
                  <p:cNvPr id="210" name="Oval 1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12" name="Text Box 13"/>
                  <p:cNvSpPr txBox="1">
                    <a:spLocks noChangeArrowheads="1"/>
                  </p:cNvSpPr>
                  <p:nvPr/>
                </p:nvSpPr>
                <p:spPr bwMode="auto">
                  <a:xfrm>
                    <a:off x="3762" y="2999"/>
                    <a:ext cx="212" cy="218"/>
                  </a:xfrm>
                  <a:prstGeom prst="rect">
                    <a:avLst/>
                  </a:prstGeom>
                  <a:noFill/>
                  <a:ln w="9525">
                    <a:noFill/>
                    <a:miter lim="800000"/>
                    <a:headEnd/>
                    <a:tailEnd/>
                  </a:ln>
                  <a:effectLst/>
                </p:spPr>
                <p:txBody>
                  <a:bodyPr wrap="none" lIns="0" tIns="0" rIns="0" bIns="0">
                    <a:spAutoFit/>
                  </a:bodyPr>
                  <a:lstStyle/>
                  <a:p>
                    <a:pPr algn="ctr"/>
                    <a:r>
                      <a:rPr lang="en-US" sz="2205" dirty="0"/>
                      <a:t>20</a:t>
                    </a:r>
                  </a:p>
                </p:txBody>
              </p:sp>
            </p:grpSp>
            <p:sp>
              <p:nvSpPr>
                <p:cNvPr id="127" name="Line 14"/>
                <p:cNvSpPr>
                  <a:spLocks noChangeShapeType="1"/>
                </p:cNvSpPr>
                <p:nvPr/>
              </p:nvSpPr>
              <p:spPr bwMode="auto">
                <a:xfrm rot="16200000">
                  <a:off x="4157728" y="3827278"/>
                  <a:ext cx="468301" cy="169188"/>
                </a:xfrm>
                <a:prstGeom prst="line">
                  <a:avLst/>
                </a:prstGeom>
                <a:noFill/>
                <a:ln w="9525">
                  <a:solidFill>
                    <a:schemeClr val="tx1"/>
                  </a:solidFill>
                  <a:round/>
                  <a:headEnd/>
                  <a:tailEnd/>
                </a:ln>
                <a:effectLst/>
              </p:spPr>
              <p:txBody>
                <a:bodyPr/>
                <a:lstStyle/>
                <a:p>
                  <a:endParaRPr lang="fr-FR" sz="2205"/>
                </a:p>
              </p:txBody>
            </p:sp>
            <p:grpSp>
              <p:nvGrpSpPr>
                <p:cNvPr id="21" name="Group 15"/>
                <p:cNvGrpSpPr>
                  <a:grpSpLocks/>
                </p:cNvGrpSpPr>
                <p:nvPr/>
              </p:nvGrpSpPr>
              <p:grpSpPr bwMode="auto">
                <a:xfrm>
                  <a:off x="3440712" y="2276872"/>
                  <a:ext cx="495184" cy="521011"/>
                  <a:chOff x="3665" y="2898"/>
                  <a:chExt cx="369" cy="369"/>
                </a:xfrm>
              </p:grpSpPr>
              <p:sp>
                <p:nvSpPr>
                  <p:cNvPr id="200" name="Oval 16"/>
                  <p:cNvSpPr>
                    <a:spLocks noChangeArrowheads="1"/>
                  </p:cNvSpPr>
                  <p:nvPr/>
                </p:nvSpPr>
                <p:spPr bwMode="auto">
                  <a:xfrm>
                    <a:off x="3665" y="2898"/>
                    <a:ext cx="369" cy="369"/>
                  </a:xfrm>
                  <a:prstGeom prst="ellipse">
                    <a:avLst/>
                  </a:prstGeom>
                  <a:noFill/>
                  <a:ln w="12700">
                    <a:solidFill>
                      <a:schemeClr val="tx1"/>
                    </a:solidFill>
                    <a:round/>
                    <a:headEnd/>
                    <a:tailEnd/>
                  </a:ln>
                  <a:effectLst/>
                </p:spPr>
                <p:txBody>
                  <a:bodyPr wrap="none" anchor="ctr"/>
                  <a:lstStyle/>
                  <a:p>
                    <a:endParaRPr lang="fr-FR" sz="2205"/>
                  </a:p>
                </p:txBody>
              </p:sp>
              <p:sp>
                <p:nvSpPr>
                  <p:cNvPr id="202" name="Text Box 17"/>
                  <p:cNvSpPr txBox="1">
                    <a:spLocks noChangeArrowheads="1"/>
                  </p:cNvSpPr>
                  <p:nvPr/>
                </p:nvSpPr>
                <p:spPr bwMode="auto">
                  <a:xfrm>
                    <a:off x="3762" y="2999"/>
                    <a:ext cx="212" cy="218"/>
                  </a:xfrm>
                  <a:prstGeom prst="rect">
                    <a:avLst/>
                  </a:prstGeom>
                  <a:noFill/>
                  <a:ln w="9525">
                    <a:noFill/>
                    <a:miter lim="800000"/>
                    <a:headEnd/>
                    <a:tailEnd/>
                  </a:ln>
                  <a:effectLst/>
                </p:spPr>
                <p:txBody>
                  <a:bodyPr wrap="none" lIns="0" tIns="0" rIns="0" bIns="0">
                    <a:spAutoFit/>
                  </a:bodyPr>
                  <a:lstStyle/>
                  <a:p>
                    <a:pPr algn="ctr"/>
                    <a:r>
                      <a:rPr lang="en-US" sz="2205" dirty="0"/>
                      <a:t>50</a:t>
                    </a:r>
                  </a:p>
                </p:txBody>
              </p:sp>
            </p:grpSp>
            <p:grpSp>
              <p:nvGrpSpPr>
                <p:cNvPr id="22" name="Group 19"/>
                <p:cNvGrpSpPr>
                  <a:grpSpLocks/>
                </p:cNvGrpSpPr>
                <p:nvPr/>
              </p:nvGrpSpPr>
              <p:grpSpPr bwMode="auto">
                <a:xfrm>
                  <a:off x="5364089" y="5013176"/>
                  <a:ext cx="497868" cy="521011"/>
                  <a:chOff x="3665" y="2898"/>
                  <a:chExt cx="371" cy="369"/>
                </a:xfrm>
              </p:grpSpPr>
              <p:sp>
                <p:nvSpPr>
                  <p:cNvPr id="192" name="Oval 20"/>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94" name="Text Box 21"/>
                  <p:cNvSpPr txBox="1">
                    <a:spLocks noChangeArrowheads="1"/>
                  </p:cNvSpPr>
                  <p:nvPr/>
                </p:nvSpPr>
                <p:spPr bwMode="auto">
                  <a:xfrm>
                    <a:off x="3717" y="2999"/>
                    <a:ext cx="319" cy="218"/>
                  </a:xfrm>
                  <a:prstGeom prst="rect">
                    <a:avLst/>
                  </a:prstGeom>
                  <a:noFill/>
                  <a:ln w="9525">
                    <a:noFill/>
                    <a:miter lim="800000"/>
                    <a:headEnd/>
                    <a:tailEnd/>
                  </a:ln>
                  <a:effectLst/>
                </p:spPr>
                <p:txBody>
                  <a:bodyPr wrap="none" lIns="0" tIns="0" rIns="0" bIns="0">
                    <a:spAutoFit/>
                  </a:bodyPr>
                  <a:lstStyle/>
                  <a:p>
                    <a:pPr algn="ctr"/>
                    <a:r>
                      <a:rPr lang="en-US" sz="2205" dirty="0"/>
                      <a:t>300</a:t>
                    </a:r>
                  </a:p>
                </p:txBody>
              </p:sp>
            </p:grpSp>
            <p:sp>
              <p:nvSpPr>
                <p:cNvPr id="131" name="Line 22"/>
                <p:cNvSpPr>
                  <a:spLocks noChangeShapeType="1"/>
                </p:cNvSpPr>
                <p:nvPr/>
              </p:nvSpPr>
              <p:spPr bwMode="auto">
                <a:xfrm>
                  <a:off x="5386784" y="4557039"/>
                  <a:ext cx="191883" cy="452082"/>
                </a:xfrm>
                <a:prstGeom prst="line">
                  <a:avLst/>
                </a:prstGeom>
                <a:noFill/>
                <a:ln w="9525">
                  <a:solidFill>
                    <a:schemeClr val="tx1"/>
                  </a:solidFill>
                  <a:round/>
                  <a:headEnd/>
                  <a:tailEnd/>
                </a:ln>
                <a:effectLst/>
              </p:spPr>
              <p:txBody>
                <a:bodyPr/>
                <a:lstStyle/>
                <a:p>
                  <a:endParaRPr lang="fr-FR" sz="2205"/>
                </a:p>
              </p:txBody>
            </p:sp>
            <p:grpSp>
              <p:nvGrpSpPr>
                <p:cNvPr id="23" name="Group 23"/>
                <p:cNvGrpSpPr>
                  <a:grpSpLocks/>
                </p:cNvGrpSpPr>
                <p:nvPr/>
              </p:nvGrpSpPr>
              <p:grpSpPr bwMode="auto">
                <a:xfrm>
                  <a:off x="2499862" y="4103451"/>
                  <a:ext cx="495184" cy="521010"/>
                  <a:chOff x="3665" y="2898"/>
                  <a:chExt cx="369" cy="369"/>
                </a:xfrm>
              </p:grpSpPr>
              <p:sp>
                <p:nvSpPr>
                  <p:cNvPr id="189" name="Oval 2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91" name="Text Box 25"/>
                  <p:cNvSpPr txBox="1">
                    <a:spLocks noChangeArrowheads="1"/>
                  </p:cNvSpPr>
                  <p:nvPr/>
                </p:nvSpPr>
                <p:spPr bwMode="auto">
                  <a:xfrm>
                    <a:off x="3762" y="2999"/>
                    <a:ext cx="212" cy="218"/>
                  </a:xfrm>
                  <a:prstGeom prst="rect">
                    <a:avLst/>
                  </a:prstGeom>
                  <a:noFill/>
                  <a:ln w="9525">
                    <a:noFill/>
                    <a:miter lim="800000"/>
                    <a:headEnd/>
                    <a:tailEnd/>
                  </a:ln>
                  <a:effectLst/>
                </p:spPr>
                <p:txBody>
                  <a:bodyPr wrap="none" lIns="0" tIns="0" rIns="0" bIns="0">
                    <a:spAutoFit/>
                  </a:bodyPr>
                  <a:lstStyle/>
                  <a:p>
                    <a:pPr algn="ctr"/>
                    <a:r>
                      <a:rPr lang="en-US" sz="2205" dirty="0"/>
                      <a:t>10</a:t>
                    </a:r>
                  </a:p>
                </p:txBody>
              </p:sp>
            </p:grpSp>
            <p:sp>
              <p:nvSpPr>
                <p:cNvPr id="133" name="Line 26"/>
                <p:cNvSpPr>
                  <a:spLocks noChangeShapeType="1"/>
                </p:cNvSpPr>
                <p:nvPr/>
              </p:nvSpPr>
              <p:spPr bwMode="auto">
                <a:xfrm flipH="1">
                  <a:off x="2801099" y="3647312"/>
                  <a:ext cx="193947" cy="452084"/>
                </a:xfrm>
                <a:prstGeom prst="line">
                  <a:avLst/>
                </a:prstGeom>
                <a:noFill/>
                <a:ln w="9525">
                  <a:solidFill>
                    <a:schemeClr val="tx1"/>
                  </a:solidFill>
                  <a:round/>
                  <a:headEnd/>
                  <a:tailEnd/>
                </a:ln>
                <a:effectLst/>
              </p:spPr>
              <p:txBody>
                <a:bodyPr/>
                <a:lstStyle/>
                <a:p>
                  <a:endParaRPr lang="fr-FR" sz="2205"/>
                </a:p>
              </p:txBody>
            </p:sp>
            <p:sp>
              <p:nvSpPr>
                <p:cNvPr id="134" name="Line 30"/>
                <p:cNvSpPr>
                  <a:spLocks noChangeShapeType="1"/>
                </p:cNvSpPr>
                <p:nvPr/>
              </p:nvSpPr>
              <p:spPr bwMode="auto">
                <a:xfrm flipH="1">
                  <a:off x="3222006" y="2759364"/>
                  <a:ext cx="356944" cy="419647"/>
                </a:xfrm>
                <a:prstGeom prst="line">
                  <a:avLst/>
                </a:prstGeom>
                <a:noFill/>
                <a:ln w="9525">
                  <a:solidFill>
                    <a:schemeClr val="tx1"/>
                  </a:solidFill>
                  <a:round/>
                  <a:headEnd/>
                  <a:tailEnd/>
                </a:ln>
                <a:effectLst/>
              </p:spPr>
              <p:txBody>
                <a:bodyPr/>
                <a:lstStyle/>
                <a:p>
                  <a:endParaRPr lang="fr-FR" sz="2205"/>
                </a:p>
              </p:txBody>
            </p:sp>
            <p:sp>
              <p:nvSpPr>
                <p:cNvPr id="135" name="Text Box 39"/>
                <p:cNvSpPr txBox="1">
                  <a:spLocks noChangeArrowheads="1"/>
                </p:cNvSpPr>
                <p:nvPr/>
              </p:nvSpPr>
              <p:spPr bwMode="auto">
                <a:xfrm>
                  <a:off x="5512232" y="4113586"/>
                  <a:ext cx="286771" cy="245297"/>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136" name="Text Box 42"/>
                <p:cNvSpPr txBox="1">
                  <a:spLocks noChangeArrowheads="1"/>
                </p:cNvSpPr>
                <p:nvPr/>
              </p:nvSpPr>
              <p:spPr bwMode="auto">
                <a:xfrm>
                  <a:off x="4827227" y="3247939"/>
                  <a:ext cx="320219" cy="245297"/>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grpSp>
              <p:nvGrpSpPr>
                <p:cNvPr id="24" name="Group 43"/>
                <p:cNvGrpSpPr>
                  <a:grpSpLocks/>
                </p:cNvGrpSpPr>
                <p:nvPr/>
              </p:nvGrpSpPr>
              <p:grpSpPr bwMode="auto">
                <a:xfrm>
                  <a:off x="3169737" y="4077715"/>
                  <a:ext cx="495184" cy="521011"/>
                  <a:chOff x="4444" y="2215"/>
                  <a:chExt cx="369" cy="369"/>
                </a:xfrm>
              </p:grpSpPr>
              <p:sp>
                <p:nvSpPr>
                  <p:cNvPr id="185" name="Oval 44"/>
                  <p:cNvSpPr>
                    <a:spLocks noChangeArrowheads="1"/>
                  </p:cNvSpPr>
                  <p:nvPr/>
                </p:nvSpPr>
                <p:spPr bwMode="auto">
                  <a:xfrm>
                    <a:off x="4444" y="2215"/>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86" name="Text Box 45"/>
                  <p:cNvSpPr txBox="1">
                    <a:spLocks noChangeArrowheads="1"/>
                  </p:cNvSpPr>
                  <p:nvPr/>
                </p:nvSpPr>
                <p:spPr bwMode="auto">
                  <a:xfrm>
                    <a:off x="4551" y="2317"/>
                    <a:ext cx="212" cy="218"/>
                  </a:xfrm>
                  <a:prstGeom prst="rect">
                    <a:avLst/>
                  </a:prstGeom>
                  <a:noFill/>
                  <a:ln w="9525">
                    <a:noFill/>
                    <a:miter lim="800000"/>
                    <a:headEnd/>
                    <a:tailEnd/>
                  </a:ln>
                  <a:effectLst/>
                </p:spPr>
                <p:txBody>
                  <a:bodyPr wrap="none" lIns="0" tIns="0" rIns="0" bIns="0">
                    <a:spAutoFit/>
                  </a:bodyPr>
                  <a:lstStyle/>
                  <a:p>
                    <a:pPr algn="ctr"/>
                    <a:r>
                      <a:rPr lang="en-US" sz="2205" dirty="0"/>
                      <a:t>40</a:t>
                    </a:r>
                  </a:p>
                </p:txBody>
              </p:sp>
            </p:grpSp>
            <p:sp>
              <p:nvSpPr>
                <p:cNvPr id="138" name="Line 46"/>
                <p:cNvSpPr>
                  <a:spLocks noChangeShapeType="1"/>
                </p:cNvSpPr>
                <p:nvPr/>
              </p:nvSpPr>
              <p:spPr bwMode="auto">
                <a:xfrm>
                  <a:off x="3169804" y="3645024"/>
                  <a:ext cx="216024" cy="432048"/>
                </a:xfrm>
                <a:prstGeom prst="line">
                  <a:avLst/>
                </a:prstGeom>
                <a:noFill/>
                <a:ln w="9525">
                  <a:solidFill>
                    <a:schemeClr val="tx1"/>
                  </a:solidFill>
                  <a:round/>
                  <a:headEnd/>
                  <a:tailEnd/>
                </a:ln>
                <a:effectLst/>
              </p:spPr>
              <p:txBody>
                <a:bodyPr/>
                <a:lstStyle/>
                <a:p>
                  <a:endParaRPr lang="fr-FR" sz="2205"/>
                </a:p>
              </p:txBody>
            </p:sp>
            <p:grpSp>
              <p:nvGrpSpPr>
                <p:cNvPr id="25" name="Group 48"/>
                <p:cNvGrpSpPr>
                  <a:grpSpLocks/>
                </p:cNvGrpSpPr>
                <p:nvPr/>
              </p:nvGrpSpPr>
              <p:grpSpPr bwMode="auto">
                <a:xfrm>
                  <a:off x="4014300" y="4133859"/>
                  <a:ext cx="495184" cy="521011"/>
                  <a:chOff x="3665" y="2898"/>
                  <a:chExt cx="369" cy="369"/>
                </a:xfrm>
              </p:grpSpPr>
              <p:sp>
                <p:nvSpPr>
                  <p:cNvPr id="178" name="Oval 49"/>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83" name="Text Box 50"/>
                  <p:cNvSpPr txBox="1">
                    <a:spLocks noChangeArrowheads="1"/>
                  </p:cNvSpPr>
                  <p:nvPr/>
                </p:nvSpPr>
                <p:spPr bwMode="auto">
                  <a:xfrm>
                    <a:off x="3762" y="2999"/>
                    <a:ext cx="212" cy="218"/>
                  </a:xfrm>
                  <a:prstGeom prst="rect">
                    <a:avLst/>
                  </a:prstGeom>
                  <a:noFill/>
                  <a:ln w="9525">
                    <a:noFill/>
                    <a:miter lim="800000"/>
                    <a:headEnd/>
                    <a:tailEnd/>
                  </a:ln>
                  <a:effectLst/>
                </p:spPr>
                <p:txBody>
                  <a:bodyPr wrap="none" lIns="0" tIns="0" rIns="0" bIns="0">
                    <a:spAutoFit/>
                  </a:bodyPr>
                  <a:lstStyle/>
                  <a:p>
                    <a:pPr algn="ctr"/>
                    <a:r>
                      <a:rPr lang="en-US" sz="2205" dirty="0"/>
                      <a:t>80</a:t>
                    </a:r>
                  </a:p>
                </p:txBody>
              </p:sp>
            </p:grpSp>
            <p:sp>
              <p:nvSpPr>
                <p:cNvPr id="140" name="Line 51"/>
                <p:cNvSpPr>
                  <a:spLocks noChangeShapeType="1"/>
                </p:cNvSpPr>
                <p:nvPr/>
              </p:nvSpPr>
              <p:spPr bwMode="auto">
                <a:xfrm>
                  <a:off x="3904946" y="2737065"/>
                  <a:ext cx="524070" cy="549392"/>
                </a:xfrm>
                <a:prstGeom prst="line">
                  <a:avLst/>
                </a:prstGeom>
                <a:noFill/>
                <a:ln w="9525">
                  <a:solidFill>
                    <a:schemeClr val="tx1"/>
                  </a:solidFill>
                  <a:round/>
                  <a:headEnd/>
                  <a:tailEnd/>
                </a:ln>
                <a:effectLst/>
              </p:spPr>
              <p:txBody>
                <a:bodyPr/>
                <a:lstStyle/>
                <a:p>
                  <a:endParaRPr lang="fr-FR" sz="2205"/>
                </a:p>
              </p:txBody>
            </p:sp>
            <p:sp>
              <p:nvSpPr>
                <p:cNvPr id="141" name="Oval 53"/>
                <p:cNvSpPr>
                  <a:spLocks noChangeArrowheads="1"/>
                </p:cNvSpPr>
                <p:nvPr/>
              </p:nvSpPr>
              <p:spPr bwMode="auto">
                <a:xfrm>
                  <a:off x="3131840" y="5949280"/>
                  <a:ext cx="495184" cy="521011"/>
                </a:xfrm>
                <a:prstGeom prst="ellipse">
                  <a:avLst/>
                </a:prstGeom>
                <a:noFill/>
                <a:ln w="9525">
                  <a:solidFill>
                    <a:schemeClr val="tx1"/>
                  </a:solidFill>
                  <a:round/>
                  <a:headEnd/>
                  <a:tailEnd/>
                </a:ln>
                <a:effectLst/>
              </p:spPr>
              <p:txBody>
                <a:bodyPr wrap="none" anchor="ctr"/>
                <a:lstStyle/>
                <a:p>
                  <a:endParaRPr lang="fr-FR" sz="2205"/>
                </a:p>
              </p:txBody>
            </p:sp>
            <p:sp>
              <p:nvSpPr>
                <p:cNvPr id="142" name="Text Box 54"/>
                <p:cNvSpPr txBox="1">
                  <a:spLocks noChangeArrowheads="1"/>
                </p:cNvSpPr>
                <p:nvPr/>
              </p:nvSpPr>
              <p:spPr bwMode="auto">
                <a:xfrm>
                  <a:off x="3276012" y="6021288"/>
                  <a:ext cx="285027" cy="307829"/>
                </a:xfrm>
                <a:prstGeom prst="rect">
                  <a:avLst/>
                </a:prstGeom>
                <a:noFill/>
                <a:ln w="9525">
                  <a:noFill/>
                  <a:miter lim="800000"/>
                  <a:headEnd/>
                  <a:tailEnd/>
                </a:ln>
                <a:effectLst/>
              </p:spPr>
              <p:txBody>
                <a:bodyPr wrap="none" lIns="0" tIns="0" rIns="0" bIns="0">
                  <a:spAutoFit/>
                </a:bodyPr>
                <a:lstStyle/>
                <a:p>
                  <a:pPr algn="ctr"/>
                  <a:r>
                    <a:rPr lang="en-US" sz="2205" dirty="0"/>
                    <a:t>60</a:t>
                  </a:r>
                </a:p>
              </p:txBody>
            </p:sp>
            <p:sp>
              <p:nvSpPr>
                <p:cNvPr id="143" name="Line 55"/>
                <p:cNvSpPr>
                  <a:spLocks noChangeShapeType="1"/>
                </p:cNvSpPr>
                <p:nvPr/>
              </p:nvSpPr>
              <p:spPr bwMode="auto">
                <a:xfrm flipH="1">
                  <a:off x="3491880" y="5589240"/>
                  <a:ext cx="216025" cy="360040"/>
                </a:xfrm>
                <a:prstGeom prst="line">
                  <a:avLst/>
                </a:prstGeom>
                <a:noFill/>
                <a:ln w="9525">
                  <a:solidFill>
                    <a:schemeClr val="tx1"/>
                  </a:solidFill>
                  <a:round/>
                  <a:headEnd/>
                  <a:tailEnd/>
                </a:ln>
                <a:effectLst/>
              </p:spPr>
              <p:txBody>
                <a:bodyPr/>
                <a:lstStyle/>
                <a:p>
                  <a:endParaRPr lang="fr-FR" sz="2205"/>
                </a:p>
              </p:txBody>
            </p:sp>
            <p:sp>
              <p:nvSpPr>
                <p:cNvPr id="144" name="Text Box 56"/>
                <p:cNvSpPr txBox="1">
                  <a:spLocks noChangeArrowheads="1"/>
                </p:cNvSpPr>
                <p:nvPr/>
              </p:nvSpPr>
              <p:spPr bwMode="auto">
                <a:xfrm>
                  <a:off x="5868143" y="5159425"/>
                  <a:ext cx="241691" cy="245297"/>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sp>
              <p:nvSpPr>
                <p:cNvPr id="145" name="Text Box 60"/>
                <p:cNvSpPr txBox="1">
                  <a:spLocks noChangeArrowheads="1"/>
                </p:cNvSpPr>
                <p:nvPr/>
              </p:nvSpPr>
              <p:spPr bwMode="auto">
                <a:xfrm>
                  <a:off x="3275855" y="3215209"/>
                  <a:ext cx="279501" cy="245297"/>
                </a:xfrm>
                <a:prstGeom prst="rect">
                  <a:avLst/>
                </a:prstGeom>
                <a:noFill/>
                <a:ln w="9525">
                  <a:noFill/>
                  <a:miter lim="800000"/>
                  <a:headEnd/>
                  <a:tailEnd/>
                </a:ln>
                <a:effectLst/>
              </p:spPr>
              <p:txBody>
                <a:bodyPr wrap="none">
                  <a:spAutoFit/>
                </a:bodyPr>
                <a:lstStyle/>
                <a:p>
                  <a:r>
                    <a:rPr lang="fr-CA" sz="1157" dirty="0">
                      <a:solidFill>
                        <a:srgbClr val="FF0000"/>
                      </a:solidFill>
                    </a:rPr>
                    <a:t> 0</a:t>
                  </a:r>
                  <a:endParaRPr lang="fr-FR" sz="1157" dirty="0">
                    <a:solidFill>
                      <a:srgbClr val="FF0000"/>
                    </a:solidFill>
                  </a:endParaRPr>
                </a:p>
              </p:txBody>
            </p:sp>
            <p:sp>
              <p:nvSpPr>
                <p:cNvPr id="146" name="Text Box 62"/>
                <p:cNvSpPr txBox="1">
                  <a:spLocks noChangeArrowheads="1"/>
                </p:cNvSpPr>
                <p:nvPr/>
              </p:nvSpPr>
              <p:spPr bwMode="auto">
                <a:xfrm>
                  <a:off x="4466155" y="4241306"/>
                  <a:ext cx="320219" cy="245297"/>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147" name="Text Box 68"/>
                <p:cNvSpPr txBox="1">
                  <a:spLocks noChangeArrowheads="1"/>
                </p:cNvSpPr>
                <p:nvPr/>
              </p:nvSpPr>
              <p:spPr bwMode="auto">
                <a:xfrm>
                  <a:off x="3871934" y="2295118"/>
                  <a:ext cx="286771" cy="245297"/>
                </a:xfrm>
                <a:prstGeom prst="rect">
                  <a:avLst/>
                </a:prstGeom>
                <a:noFill/>
                <a:ln w="9525">
                  <a:noFill/>
                  <a:miter lim="800000"/>
                  <a:headEnd/>
                  <a:tailEnd/>
                </a:ln>
                <a:effectLst/>
              </p:spPr>
              <p:txBody>
                <a:bodyPr wrap="none">
                  <a:spAutoFit/>
                </a:bodyPr>
                <a:lstStyle/>
                <a:p>
                  <a:r>
                    <a:rPr lang="fr-CA" sz="1157" dirty="0">
                      <a:solidFill>
                        <a:srgbClr val="FF0000"/>
                      </a:solidFill>
                    </a:rPr>
                    <a:t>-2</a:t>
                  </a:r>
                  <a:endParaRPr lang="fr-FR" sz="1157" dirty="0">
                    <a:solidFill>
                      <a:srgbClr val="FF0000"/>
                    </a:solidFill>
                  </a:endParaRPr>
                </a:p>
              </p:txBody>
            </p:sp>
            <p:grpSp>
              <p:nvGrpSpPr>
                <p:cNvPr id="26" name="Group 19"/>
                <p:cNvGrpSpPr>
                  <a:grpSpLocks/>
                </p:cNvGrpSpPr>
                <p:nvPr/>
              </p:nvGrpSpPr>
              <p:grpSpPr bwMode="auto">
                <a:xfrm>
                  <a:off x="4266431" y="5109273"/>
                  <a:ext cx="495184" cy="521011"/>
                  <a:chOff x="3665" y="2898"/>
                  <a:chExt cx="369" cy="369"/>
                </a:xfrm>
              </p:grpSpPr>
              <p:sp>
                <p:nvSpPr>
                  <p:cNvPr id="163" name="Oval 20"/>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74" name="Text Box 21"/>
                  <p:cNvSpPr txBox="1">
                    <a:spLocks noChangeArrowheads="1"/>
                  </p:cNvSpPr>
                  <p:nvPr/>
                </p:nvSpPr>
                <p:spPr bwMode="auto">
                  <a:xfrm>
                    <a:off x="3761" y="2999"/>
                    <a:ext cx="212" cy="218"/>
                  </a:xfrm>
                  <a:prstGeom prst="rect">
                    <a:avLst/>
                  </a:prstGeom>
                  <a:noFill/>
                  <a:ln w="9525">
                    <a:noFill/>
                    <a:miter lim="800000"/>
                    <a:headEnd/>
                    <a:tailEnd/>
                  </a:ln>
                  <a:effectLst/>
                </p:spPr>
                <p:txBody>
                  <a:bodyPr wrap="none" lIns="0" tIns="0" rIns="0" bIns="0">
                    <a:spAutoFit/>
                  </a:bodyPr>
                  <a:lstStyle/>
                  <a:p>
                    <a:pPr algn="ctr"/>
                    <a:r>
                      <a:rPr lang="en-US" sz="2205" dirty="0"/>
                      <a:t>90</a:t>
                    </a:r>
                  </a:p>
                </p:txBody>
              </p:sp>
            </p:grpSp>
            <p:sp>
              <p:nvSpPr>
                <p:cNvPr id="149" name="Line 22"/>
                <p:cNvSpPr>
                  <a:spLocks noChangeShapeType="1"/>
                </p:cNvSpPr>
                <p:nvPr/>
              </p:nvSpPr>
              <p:spPr bwMode="auto">
                <a:xfrm>
                  <a:off x="4289127" y="4653136"/>
                  <a:ext cx="191883" cy="452082"/>
                </a:xfrm>
                <a:prstGeom prst="line">
                  <a:avLst/>
                </a:prstGeom>
                <a:noFill/>
                <a:ln w="9525">
                  <a:solidFill>
                    <a:schemeClr val="tx1"/>
                  </a:solidFill>
                  <a:round/>
                  <a:headEnd/>
                  <a:tailEnd/>
                </a:ln>
                <a:effectLst/>
              </p:spPr>
              <p:txBody>
                <a:bodyPr/>
                <a:lstStyle/>
                <a:p>
                  <a:endParaRPr lang="fr-FR" sz="2205"/>
                </a:p>
              </p:txBody>
            </p:sp>
            <p:grpSp>
              <p:nvGrpSpPr>
                <p:cNvPr id="27" name="Group 31"/>
                <p:cNvGrpSpPr>
                  <a:grpSpLocks/>
                </p:cNvGrpSpPr>
                <p:nvPr/>
              </p:nvGrpSpPr>
              <p:grpSpPr bwMode="auto">
                <a:xfrm>
                  <a:off x="3622691" y="5109273"/>
                  <a:ext cx="495184" cy="521011"/>
                  <a:chOff x="3665" y="2898"/>
                  <a:chExt cx="369" cy="369"/>
                </a:xfrm>
              </p:grpSpPr>
              <p:sp>
                <p:nvSpPr>
                  <p:cNvPr id="158" name="Oval 3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60" name="Text Box 33"/>
                  <p:cNvSpPr txBox="1">
                    <a:spLocks noChangeArrowheads="1"/>
                  </p:cNvSpPr>
                  <p:nvPr/>
                </p:nvSpPr>
                <p:spPr bwMode="auto">
                  <a:xfrm>
                    <a:off x="3761" y="2999"/>
                    <a:ext cx="212" cy="218"/>
                  </a:xfrm>
                  <a:prstGeom prst="rect">
                    <a:avLst/>
                  </a:prstGeom>
                  <a:noFill/>
                  <a:ln w="9525">
                    <a:noFill/>
                    <a:miter lim="800000"/>
                    <a:headEnd/>
                    <a:tailEnd/>
                  </a:ln>
                  <a:effectLst/>
                </p:spPr>
                <p:txBody>
                  <a:bodyPr wrap="none" lIns="0" tIns="0" rIns="0" bIns="0">
                    <a:spAutoFit/>
                  </a:bodyPr>
                  <a:lstStyle/>
                  <a:p>
                    <a:pPr algn="ctr"/>
                    <a:r>
                      <a:rPr lang="en-US" sz="2205" dirty="0"/>
                      <a:t>70</a:t>
                    </a:r>
                  </a:p>
                </p:txBody>
              </p:sp>
            </p:grpSp>
            <p:sp>
              <p:nvSpPr>
                <p:cNvPr id="151" name="Line 34"/>
                <p:cNvSpPr>
                  <a:spLocks noChangeShapeType="1"/>
                </p:cNvSpPr>
                <p:nvPr/>
              </p:nvSpPr>
              <p:spPr bwMode="auto">
                <a:xfrm flipH="1">
                  <a:off x="3923928" y="4653136"/>
                  <a:ext cx="193947" cy="452082"/>
                </a:xfrm>
                <a:prstGeom prst="line">
                  <a:avLst/>
                </a:prstGeom>
                <a:noFill/>
                <a:ln w="9525">
                  <a:solidFill>
                    <a:schemeClr val="tx1"/>
                  </a:solidFill>
                  <a:round/>
                  <a:headEnd/>
                  <a:tailEnd/>
                </a:ln>
                <a:effectLst/>
              </p:spPr>
              <p:txBody>
                <a:bodyPr/>
                <a:lstStyle/>
                <a:p>
                  <a:endParaRPr lang="fr-FR" sz="2205"/>
                </a:p>
              </p:txBody>
            </p:sp>
            <p:sp>
              <p:nvSpPr>
                <p:cNvPr id="152" name="Text Box 38"/>
                <p:cNvSpPr txBox="1">
                  <a:spLocks noChangeArrowheads="1"/>
                </p:cNvSpPr>
                <p:nvPr/>
              </p:nvSpPr>
              <p:spPr bwMode="auto">
                <a:xfrm>
                  <a:off x="3435966" y="5445224"/>
                  <a:ext cx="320219" cy="245297"/>
                </a:xfrm>
                <a:prstGeom prst="rect">
                  <a:avLst/>
                </a:prstGeom>
                <a:noFill/>
                <a:ln w="9525">
                  <a:noFill/>
                  <a:miter lim="800000"/>
                  <a:headEnd/>
                  <a:tailEnd/>
                </a:ln>
                <a:effectLst/>
              </p:spPr>
              <p:txBody>
                <a:bodyPr wrap="none">
                  <a:spAutoFit/>
                </a:bodyPr>
                <a:lstStyle/>
                <a:p>
                  <a:r>
                    <a:rPr lang="fr-FR" sz="1157" dirty="0">
                      <a:solidFill>
                        <a:srgbClr val="FF0000"/>
                      </a:solidFill>
                    </a:rPr>
                    <a:t>+1</a:t>
                  </a:r>
                </a:p>
              </p:txBody>
            </p:sp>
            <p:sp>
              <p:nvSpPr>
                <p:cNvPr id="153" name="Oval 5"/>
                <p:cNvSpPr>
                  <a:spLocks noChangeArrowheads="1"/>
                </p:cNvSpPr>
                <p:nvPr/>
              </p:nvSpPr>
              <p:spPr bwMode="auto">
                <a:xfrm>
                  <a:off x="4354738" y="3199284"/>
                  <a:ext cx="495184" cy="521010"/>
                </a:xfrm>
                <a:prstGeom prst="ellipse">
                  <a:avLst/>
                </a:prstGeom>
                <a:noFill/>
                <a:ln w="9525">
                  <a:solidFill>
                    <a:schemeClr val="tx1"/>
                  </a:solidFill>
                  <a:round/>
                  <a:headEnd/>
                  <a:tailEnd/>
                </a:ln>
                <a:effectLst/>
              </p:spPr>
              <p:txBody>
                <a:bodyPr wrap="none" anchor="ctr"/>
                <a:lstStyle/>
                <a:p>
                  <a:endParaRPr lang="fr-FR" sz="2205"/>
                </a:p>
              </p:txBody>
            </p:sp>
            <p:sp>
              <p:nvSpPr>
                <p:cNvPr id="154" name="Text Box 6"/>
                <p:cNvSpPr txBox="1">
                  <a:spLocks noChangeArrowheads="1"/>
                </p:cNvSpPr>
                <p:nvPr/>
              </p:nvSpPr>
              <p:spPr bwMode="auto">
                <a:xfrm>
                  <a:off x="4424970" y="3341194"/>
                  <a:ext cx="427539" cy="307829"/>
                </a:xfrm>
                <a:prstGeom prst="rect">
                  <a:avLst/>
                </a:prstGeom>
                <a:noFill/>
                <a:ln w="9525">
                  <a:noFill/>
                  <a:miter lim="800000"/>
                  <a:headEnd/>
                  <a:tailEnd/>
                </a:ln>
                <a:effectLst/>
              </p:spPr>
              <p:txBody>
                <a:bodyPr wrap="none" lIns="0" tIns="0" rIns="0" bIns="0">
                  <a:spAutoFit/>
                </a:bodyPr>
                <a:lstStyle/>
                <a:p>
                  <a:pPr algn="ctr"/>
                  <a:r>
                    <a:rPr lang="fr-CA" sz="2205" dirty="0"/>
                    <a:t>100</a:t>
                  </a:r>
                  <a:endParaRPr lang="en-US" sz="2205" dirty="0"/>
                </a:p>
              </p:txBody>
            </p:sp>
            <p:grpSp>
              <p:nvGrpSpPr>
                <p:cNvPr id="28" name="Group 7"/>
                <p:cNvGrpSpPr>
                  <a:grpSpLocks/>
                </p:cNvGrpSpPr>
                <p:nvPr/>
              </p:nvGrpSpPr>
              <p:grpSpPr bwMode="auto">
                <a:xfrm>
                  <a:off x="5076057" y="4077072"/>
                  <a:ext cx="500552" cy="521011"/>
                  <a:chOff x="3665" y="2898"/>
                  <a:chExt cx="373" cy="369"/>
                </a:xfrm>
              </p:grpSpPr>
              <p:sp>
                <p:nvSpPr>
                  <p:cNvPr id="156" name="Oval 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57" name="Text Box 9"/>
                  <p:cNvSpPr txBox="1">
                    <a:spLocks noChangeArrowheads="1"/>
                  </p:cNvSpPr>
                  <p:nvPr/>
                </p:nvSpPr>
                <p:spPr bwMode="auto">
                  <a:xfrm>
                    <a:off x="3719" y="2999"/>
                    <a:ext cx="319" cy="218"/>
                  </a:xfrm>
                  <a:prstGeom prst="rect">
                    <a:avLst/>
                  </a:prstGeom>
                  <a:noFill/>
                  <a:ln w="9525">
                    <a:noFill/>
                    <a:miter lim="800000"/>
                    <a:headEnd/>
                    <a:tailEnd/>
                  </a:ln>
                  <a:effectLst/>
                </p:spPr>
                <p:txBody>
                  <a:bodyPr wrap="none" lIns="0" tIns="0" rIns="0" bIns="0">
                    <a:spAutoFit/>
                  </a:bodyPr>
                  <a:lstStyle/>
                  <a:p>
                    <a:pPr algn="ctr"/>
                    <a:r>
                      <a:rPr lang="en-US" sz="2205" dirty="0"/>
                      <a:t>200</a:t>
                    </a:r>
                  </a:p>
                </p:txBody>
              </p:sp>
            </p:grpSp>
          </p:grpSp>
          <p:sp>
            <p:nvSpPr>
              <p:cNvPr id="123" name="Rectangle 122"/>
              <p:cNvSpPr/>
              <p:nvPr/>
            </p:nvSpPr>
            <p:spPr>
              <a:xfrm>
                <a:off x="5702258" y="2132856"/>
                <a:ext cx="1008112" cy="79208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205"/>
              </a:p>
            </p:txBody>
          </p:sp>
        </p:grpSp>
        <p:sp>
          <p:nvSpPr>
            <p:cNvPr id="218" name="Text Box 56"/>
            <p:cNvSpPr txBox="1">
              <a:spLocks noChangeArrowheads="1"/>
            </p:cNvSpPr>
            <p:nvPr/>
          </p:nvSpPr>
          <p:spPr bwMode="auto">
            <a:xfrm>
              <a:off x="4954934" y="4071942"/>
              <a:ext cx="246053" cy="253092"/>
            </a:xfrm>
            <a:prstGeom prst="rect">
              <a:avLst/>
            </a:prstGeom>
            <a:noFill/>
            <a:ln w="9525">
              <a:noFill/>
              <a:miter lim="800000"/>
              <a:headEnd/>
              <a:tailEnd/>
            </a:ln>
            <a:effectLst/>
          </p:spPr>
          <p:txBody>
            <a:bodyPr wrap="none">
              <a:spAutoFit/>
            </a:bodyPr>
            <a:lstStyle/>
            <a:p>
              <a:r>
                <a:rPr lang="fr-CA" sz="1213" dirty="0">
                  <a:solidFill>
                    <a:srgbClr val="FF0000"/>
                  </a:solidFill>
                </a:rPr>
                <a:t>0</a:t>
              </a:r>
              <a:endParaRPr lang="fr-FR" sz="1213" dirty="0">
                <a:solidFill>
                  <a:srgbClr val="FF0000"/>
                </a:solidFill>
              </a:endParaRPr>
            </a:p>
          </p:txBody>
        </p:sp>
        <p:sp>
          <p:nvSpPr>
            <p:cNvPr id="245" name="Text Box 56"/>
            <p:cNvSpPr txBox="1">
              <a:spLocks noChangeArrowheads="1"/>
            </p:cNvSpPr>
            <p:nvPr/>
          </p:nvSpPr>
          <p:spPr bwMode="auto">
            <a:xfrm>
              <a:off x="6072198" y="4032340"/>
              <a:ext cx="246053" cy="253092"/>
            </a:xfrm>
            <a:prstGeom prst="rect">
              <a:avLst/>
            </a:prstGeom>
            <a:noFill/>
            <a:ln w="9525">
              <a:noFill/>
              <a:miter lim="800000"/>
              <a:headEnd/>
              <a:tailEnd/>
            </a:ln>
            <a:effectLst/>
          </p:spPr>
          <p:txBody>
            <a:bodyPr wrap="none">
              <a:spAutoFit/>
            </a:bodyPr>
            <a:lstStyle/>
            <a:p>
              <a:r>
                <a:rPr lang="fr-CA" sz="1213" dirty="0">
                  <a:solidFill>
                    <a:srgbClr val="FF0000"/>
                  </a:solidFill>
                </a:rPr>
                <a:t>0</a:t>
              </a:r>
              <a:endParaRPr lang="fr-FR" sz="1213" dirty="0">
                <a:solidFill>
                  <a:srgbClr val="FF0000"/>
                </a:solidFill>
              </a:endParaRPr>
            </a:p>
          </p:txBody>
        </p:sp>
        <p:sp>
          <p:nvSpPr>
            <p:cNvPr id="246" name="Text Box 56"/>
            <p:cNvSpPr txBox="1">
              <a:spLocks noChangeArrowheads="1"/>
            </p:cNvSpPr>
            <p:nvPr/>
          </p:nvSpPr>
          <p:spPr bwMode="auto">
            <a:xfrm>
              <a:off x="5526438" y="6032604"/>
              <a:ext cx="246053" cy="253092"/>
            </a:xfrm>
            <a:prstGeom prst="rect">
              <a:avLst/>
            </a:prstGeom>
            <a:noFill/>
            <a:ln w="9525">
              <a:noFill/>
              <a:miter lim="800000"/>
              <a:headEnd/>
              <a:tailEnd/>
            </a:ln>
            <a:effectLst/>
          </p:spPr>
          <p:txBody>
            <a:bodyPr wrap="none">
              <a:spAutoFit/>
            </a:bodyPr>
            <a:lstStyle/>
            <a:p>
              <a:r>
                <a:rPr lang="fr-CA" sz="1213" dirty="0">
                  <a:solidFill>
                    <a:srgbClr val="FF0000"/>
                  </a:solidFill>
                </a:rPr>
                <a:t>0</a:t>
              </a:r>
              <a:endParaRPr lang="fr-FR" sz="1213" dirty="0">
                <a:solidFill>
                  <a:srgbClr val="FF0000"/>
                </a:solidFill>
              </a:endParaRPr>
            </a:p>
          </p:txBody>
        </p:sp>
        <p:sp>
          <p:nvSpPr>
            <p:cNvPr id="247" name="Text Box 56"/>
            <p:cNvSpPr txBox="1">
              <a:spLocks noChangeArrowheads="1"/>
            </p:cNvSpPr>
            <p:nvPr/>
          </p:nvSpPr>
          <p:spPr bwMode="auto">
            <a:xfrm>
              <a:off x="7358082" y="5357826"/>
              <a:ext cx="246053" cy="253092"/>
            </a:xfrm>
            <a:prstGeom prst="rect">
              <a:avLst/>
            </a:prstGeom>
            <a:noFill/>
            <a:ln w="9525">
              <a:noFill/>
              <a:miter lim="800000"/>
              <a:headEnd/>
              <a:tailEnd/>
            </a:ln>
            <a:effectLst/>
          </p:spPr>
          <p:txBody>
            <a:bodyPr wrap="none">
              <a:spAutoFit/>
            </a:bodyPr>
            <a:lstStyle/>
            <a:p>
              <a:r>
                <a:rPr lang="fr-CA" sz="1213" dirty="0">
                  <a:solidFill>
                    <a:srgbClr val="FF0000"/>
                  </a:solidFill>
                </a:rPr>
                <a:t>0</a:t>
              </a:r>
              <a:endParaRPr lang="fr-FR" sz="1213" dirty="0">
                <a:solidFill>
                  <a:srgbClr val="FF0000"/>
                </a:solidFill>
              </a:endParaRPr>
            </a:p>
          </p:txBody>
        </p:sp>
      </p:grpSp>
      <p:grpSp>
        <p:nvGrpSpPr>
          <p:cNvPr id="262" name="Group 261"/>
          <p:cNvGrpSpPr/>
          <p:nvPr/>
        </p:nvGrpSpPr>
        <p:grpSpPr>
          <a:xfrm>
            <a:off x="5512796" y="2400732"/>
            <a:ext cx="4083633" cy="3910154"/>
            <a:chOff x="5000628" y="2420888"/>
            <a:chExt cx="3704597" cy="3547220"/>
          </a:xfrm>
        </p:grpSpPr>
        <p:grpSp>
          <p:nvGrpSpPr>
            <p:cNvPr id="119" name="Groupe 222"/>
            <p:cNvGrpSpPr/>
            <p:nvPr/>
          </p:nvGrpSpPr>
          <p:grpSpPr>
            <a:xfrm>
              <a:off x="5000628" y="2420888"/>
              <a:ext cx="3704597" cy="3292277"/>
              <a:chOff x="4589538" y="2348880"/>
              <a:chExt cx="3704597" cy="3292277"/>
            </a:xfrm>
          </p:grpSpPr>
          <p:sp>
            <p:nvSpPr>
              <p:cNvPr id="120" name="Line 10"/>
              <p:cNvSpPr>
                <a:spLocks noChangeShapeType="1"/>
              </p:cNvSpPr>
              <p:nvPr/>
            </p:nvSpPr>
            <p:spPr bwMode="auto">
              <a:xfrm>
                <a:off x="7207822" y="3707157"/>
                <a:ext cx="444427" cy="513931"/>
              </a:xfrm>
              <a:prstGeom prst="line">
                <a:avLst/>
              </a:prstGeom>
              <a:noFill/>
              <a:ln w="9525">
                <a:solidFill>
                  <a:schemeClr val="tx1"/>
                </a:solidFill>
                <a:round/>
                <a:headEnd/>
                <a:tailEnd/>
              </a:ln>
              <a:effectLst/>
            </p:spPr>
            <p:txBody>
              <a:bodyPr/>
              <a:lstStyle/>
              <a:p>
                <a:endParaRPr lang="fr-FR" sz="2205"/>
              </a:p>
            </p:txBody>
          </p:sp>
          <p:grpSp>
            <p:nvGrpSpPr>
              <p:cNvPr id="121" name="Group 11"/>
              <p:cNvGrpSpPr>
                <a:grpSpLocks/>
              </p:cNvGrpSpPr>
              <p:nvPr/>
            </p:nvGrpSpPr>
            <p:grpSpPr bwMode="auto">
              <a:xfrm>
                <a:off x="4932040" y="4149080"/>
                <a:ext cx="495184" cy="521011"/>
                <a:chOff x="3665" y="2898"/>
                <a:chExt cx="369" cy="369"/>
              </a:xfrm>
            </p:grpSpPr>
            <p:sp>
              <p:nvSpPr>
                <p:cNvPr id="255" name="Oval 1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56" name="Text Box 13"/>
                <p:cNvSpPr txBox="1">
                  <a:spLocks noChangeArrowheads="1"/>
                </p:cNvSpPr>
                <p:nvPr/>
              </p:nvSpPr>
              <p:spPr bwMode="auto">
                <a:xfrm>
                  <a:off x="3762" y="2999"/>
                  <a:ext cx="212" cy="218"/>
                </a:xfrm>
                <a:prstGeom prst="rect">
                  <a:avLst/>
                </a:prstGeom>
                <a:noFill/>
                <a:ln w="9525">
                  <a:noFill/>
                  <a:miter lim="800000"/>
                  <a:headEnd/>
                  <a:tailEnd/>
                </a:ln>
                <a:effectLst/>
              </p:spPr>
              <p:txBody>
                <a:bodyPr wrap="none" lIns="0" tIns="0" rIns="0" bIns="0">
                  <a:spAutoFit/>
                </a:bodyPr>
                <a:lstStyle/>
                <a:p>
                  <a:pPr algn="ctr"/>
                  <a:r>
                    <a:rPr lang="en-US" sz="2205" dirty="0"/>
                    <a:t>20</a:t>
                  </a:r>
                </a:p>
              </p:txBody>
            </p:sp>
          </p:grpSp>
          <p:sp>
            <p:nvSpPr>
              <p:cNvPr id="122" name="Line 14"/>
              <p:cNvSpPr>
                <a:spLocks noChangeShapeType="1"/>
              </p:cNvSpPr>
              <p:nvPr/>
            </p:nvSpPr>
            <p:spPr bwMode="auto">
              <a:xfrm rot="16200000">
                <a:off x="5112062" y="3825043"/>
                <a:ext cx="432047" cy="216024"/>
              </a:xfrm>
              <a:prstGeom prst="line">
                <a:avLst/>
              </a:prstGeom>
              <a:noFill/>
              <a:ln w="9525">
                <a:solidFill>
                  <a:schemeClr val="tx1"/>
                </a:solidFill>
                <a:round/>
                <a:headEnd/>
                <a:tailEnd/>
              </a:ln>
              <a:effectLst/>
            </p:spPr>
            <p:txBody>
              <a:bodyPr/>
              <a:lstStyle/>
              <a:p>
                <a:endParaRPr lang="fr-FR" sz="2205"/>
              </a:p>
            </p:txBody>
          </p:sp>
          <p:grpSp>
            <p:nvGrpSpPr>
              <p:cNvPr id="124" name="Group 15"/>
              <p:cNvGrpSpPr>
                <a:grpSpLocks/>
              </p:cNvGrpSpPr>
              <p:nvPr/>
            </p:nvGrpSpPr>
            <p:grpSpPr bwMode="auto">
              <a:xfrm>
                <a:off x="5872890" y="2348880"/>
                <a:ext cx="495184" cy="521011"/>
                <a:chOff x="3665" y="2898"/>
                <a:chExt cx="369" cy="369"/>
              </a:xfrm>
            </p:grpSpPr>
            <p:sp>
              <p:nvSpPr>
                <p:cNvPr id="253" name="Oval 16"/>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54" name="Text Box 17"/>
                <p:cNvSpPr txBox="1">
                  <a:spLocks noChangeArrowheads="1"/>
                </p:cNvSpPr>
                <p:nvPr/>
              </p:nvSpPr>
              <p:spPr bwMode="auto">
                <a:xfrm>
                  <a:off x="3762" y="2999"/>
                  <a:ext cx="212" cy="218"/>
                </a:xfrm>
                <a:prstGeom prst="rect">
                  <a:avLst/>
                </a:prstGeom>
                <a:noFill/>
                <a:ln w="9525">
                  <a:noFill/>
                  <a:miter lim="800000"/>
                  <a:headEnd/>
                  <a:tailEnd/>
                </a:ln>
                <a:effectLst/>
              </p:spPr>
              <p:txBody>
                <a:bodyPr wrap="none" lIns="0" tIns="0" rIns="0" bIns="0">
                  <a:spAutoFit/>
                </a:bodyPr>
                <a:lstStyle/>
                <a:p>
                  <a:pPr algn="ctr"/>
                  <a:r>
                    <a:rPr lang="en-US" sz="2205" dirty="0"/>
                    <a:t>80</a:t>
                  </a:r>
                </a:p>
              </p:txBody>
            </p:sp>
          </p:grpSp>
          <p:grpSp>
            <p:nvGrpSpPr>
              <p:cNvPr id="126" name="Group 19"/>
              <p:cNvGrpSpPr>
                <a:grpSpLocks/>
              </p:cNvGrpSpPr>
              <p:nvPr/>
            </p:nvGrpSpPr>
            <p:grpSpPr bwMode="auto">
              <a:xfrm>
                <a:off x="7796267" y="5085184"/>
                <a:ext cx="497868" cy="521011"/>
                <a:chOff x="3665" y="2898"/>
                <a:chExt cx="371" cy="369"/>
              </a:xfrm>
            </p:grpSpPr>
            <p:sp>
              <p:nvSpPr>
                <p:cNvPr id="251" name="Oval 20"/>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52" name="Text Box 21"/>
                <p:cNvSpPr txBox="1">
                  <a:spLocks noChangeArrowheads="1"/>
                </p:cNvSpPr>
                <p:nvPr/>
              </p:nvSpPr>
              <p:spPr bwMode="auto">
                <a:xfrm>
                  <a:off x="3717" y="2999"/>
                  <a:ext cx="319" cy="218"/>
                </a:xfrm>
                <a:prstGeom prst="rect">
                  <a:avLst/>
                </a:prstGeom>
                <a:noFill/>
                <a:ln w="9525">
                  <a:noFill/>
                  <a:miter lim="800000"/>
                  <a:headEnd/>
                  <a:tailEnd/>
                </a:ln>
                <a:effectLst/>
              </p:spPr>
              <p:txBody>
                <a:bodyPr wrap="none" lIns="0" tIns="0" rIns="0" bIns="0">
                  <a:spAutoFit/>
                </a:bodyPr>
                <a:lstStyle/>
                <a:p>
                  <a:pPr algn="ctr"/>
                  <a:r>
                    <a:rPr lang="en-US" sz="2205" dirty="0"/>
                    <a:t>300</a:t>
                  </a:r>
                </a:p>
              </p:txBody>
            </p:sp>
          </p:grpSp>
          <p:sp>
            <p:nvSpPr>
              <p:cNvPr id="128" name="Line 22"/>
              <p:cNvSpPr>
                <a:spLocks noChangeShapeType="1"/>
              </p:cNvSpPr>
              <p:nvPr/>
            </p:nvSpPr>
            <p:spPr bwMode="auto">
              <a:xfrm>
                <a:off x="7818962" y="4629047"/>
                <a:ext cx="191883" cy="452082"/>
              </a:xfrm>
              <a:prstGeom prst="line">
                <a:avLst/>
              </a:prstGeom>
              <a:noFill/>
              <a:ln w="9525">
                <a:solidFill>
                  <a:schemeClr val="tx1"/>
                </a:solidFill>
                <a:round/>
                <a:headEnd/>
                <a:tailEnd/>
              </a:ln>
              <a:effectLst/>
            </p:spPr>
            <p:txBody>
              <a:bodyPr/>
              <a:lstStyle/>
              <a:p>
                <a:endParaRPr lang="fr-FR" sz="2205"/>
              </a:p>
            </p:txBody>
          </p:sp>
          <p:grpSp>
            <p:nvGrpSpPr>
              <p:cNvPr id="129" name="Group 23"/>
              <p:cNvGrpSpPr>
                <a:grpSpLocks/>
              </p:cNvGrpSpPr>
              <p:nvPr/>
            </p:nvGrpSpPr>
            <p:grpSpPr bwMode="auto">
              <a:xfrm>
                <a:off x="4589538" y="5120147"/>
                <a:ext cx="495184" cy="521010"/>
                <a:chOff x="3665" y="2898"/>
                <a:chExt cx="369" cy="369"/>
              </a:xfrm>
            </p:grpSpPr>
            <p:sp>
              <p:nvSpPr>
                <p:cNvPr id="249" name="Oval 24"/>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50" name="Text Box 25"/>
                <p:cNvSpPr txBox="1">
                  <a:spLocks noChangeArrowheads="1"/>
                </p:cNvSpPr>
                <p:nvPr/>
              </p:nvSpPr>
              <p:spPr bwMode="auto">
                <a:xfrm>
                  <a:off x="3762" y="2999"/>
                  <a:ext cx="212" cy="218"/>
                </a:xfrm>
                <a:prstGeom prst="rect">
                  <a:avLst/>
                </a:prstGeom>
                <a:noFill/>
                <a:ln w="9525">
                  <a:noFill/>
                  <a:miter lim="800000"/>
                  <a:headEnd/>
                  <a:tailEnd/>
                </a:ln>
                <a:effectLst/>
              </p:spPr>
              <p:txBody>
                <a:bodyPr wrap="none" lIns="0" tIns="0" rIns="0" bIns="0">
                  <a:spAutoFit/>
                </a:bodyPr>
                <a:lstStyle/>
                <a:p>
                  <a:pPr algn="ctr"/>
                  <a:r>
                    <a:rPr lang="en-US" sz="2205" dirty="0"/>
                    <a:t>10</a:t>
                  </a:r>
                </a:p>
              </p:txBody>
            </p:sp>
          </p:grpSp>
          <p:sp>
            <p:nvSpPr>
              <p:cNvPr id="130" name="Line 26"/>
              <p:cNvSpPr>
                <a:spLocks noChangeShapeType="1"/>
              </p:cNvSpPr>
              <p:nvPr/>
            </p:nvSpPr>
            <p:spPr bwMode="auto">
              <a:xfrm flipH="1">
                <a:off x="4890775" y="4664008"/>
                <a:ext cx="193947" cy="452084"/>
              </a:xfrm>
              <a:prstGeom prst="line">
                <a:avLst/>
              </a:prstGeom>
              <a:noFill/>
              <a:ln w="9525">
                <a:solidFill>
                  <a:schemeClr val="tx1"/>
                </a:solidFill>
                <a:round/>
                <a:headEnd/>
                <a:tailEnd/>
              </a:ln>
              <a:effectLst/>
            </p:spPr>
            <p:txBody>
              <a:bodyPr/>
              <a:lstStyle/>
              <a:p>
                <a:endParaRPr lang="fr-FR" sz="2205"/>
              </a:p>
            </p:txBody>
          </p:sp>
          <p:sp>
            <p:nvSpPr>
              <p:cNvPr id="132" name="Line 30"/>
              <p:cNvSpPr>
                <a:spLocks noChangeShapeType="1"/>
              </p:cNvSpPr>
              <p:nvPr/>
            </p:nvSpPr>
            <p:spPr bwMode="auto">
              <a:xfrm flipH="1">
                <a:off x="5654184" y="2831372"/>
                <a:ext cx="356944" cy="419647"/>
              </a:xfrm>
              <a:prstGeom prst="line">
                <a:avLst/>
              </a:prstGeom>
              <a:noFill/>
              <a:ln w="9525">
                <a:solidFill>
                  <a:schemeClr val="tx1"/>
                </a:solidFill>
                <a:round/>
                <a:headEnd/>
                <a:tailEnd/>
              </a:ln>
              <a:effectLst/>
            </p:spPr>
            <p:txBody>
              <a:bodyPr/>
              <a:lstStyle/>
              <a:p>
                <a:endParaRPr lang="fr-FR" sz="2205"/>
              </a:p>
            </p:txBody>
          </p:sp>
          <p:sp>
            <p:nvSpPr>
              <p:cNvPr id="137" name="Text Box 39"/>
              <p:cNvSpPr txBox="1">
                <a:spLocks noChangeArrowheads="1"/>
              </p:cNvSpPr>
              <p:nvPr/>
            </p:nvSpPr>
            <p:spPr bwMode="auto">
              <a:xfrm>
                <a:off x="7944410" y="4185594"/>
                <a:ext cx="286771" cy="245297"/>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sp>
            <p:nvSpPr>
              <p:cNvPr id="139" name="Text Box 42"/>
              <p:cNvSpPr txBox="1">
                <a:spLocks noChangeArrowheads="1"/>
              </p:cNvSpPr>
              <p:nvPr/>
            </p:nvSpPr>
            <p:spPr bwMode="auto">
              <a:xfrm>
                <a:off x="7259405" y="3319947"/>
                <a:ext cx="286771" cy="245297"/>
              </a:xfrm>
              <a:prstGeom prst="rect">
                <a:avLst/>
              </a:prstGeom>
              <a:noFill/>
              <a:ln w="9525">
                <a:noFill/>
                <a:miter lim="800000"/>
                <a:headEnd/>
                <a:tailEnd/>
              </a:ln>
              <a:effectLst/>
            </p:spPr>
            <p:txBody>
              <a:bodyPr wrap="none">
                <a:spAutoFit/>
              </a:bodyPr>
              <a:lstStyle/>
              <a:p>
                <a:r>
                  <a:rPr lang="fr-CA" sz="1157" dirty="0">
                    <a:solidFill>
                      <a:srgbClr val="FF0000"/>
                    </a:solidFill>
                  </a:rPr>
                  <a:t>-1</a:t>
                </a:r>
                <a:endParaRPr lang="fr-FR" sz="1157" dirty="0">
                  <a:solidFill>
                    <a:srgbClr val="FF0000"/>
                  </a:solidFill>
                </a:endParaRPr>
              </a:p>
            </p:txBody>
          </p:sp>
          <p:grpSp>
            <p:nvGrpSpPr>
              <p:cNvPr id="148" name="Group 43"/>
              <p:cNvGrpSpPr>
                <a:grpSpLocks/>
              </p:cNvGrpSpPr>
              <p:nvPr/>
            </p:nvGrpSpPr>
            <p:grpSpPr bwMode="auto">
              <a:xfrm>
                <a:off x="5148064" y="5085184"/>
                <a:ext cx="495184" cy="521011"/>
                <a:chOff x="4444" y="2215"/>
                <a:chExt cx="369" cy="369"/>
              </a:xfrm>
            </p:grpSpPr>
            <p:sp>
              <p:nvSpPr>
                <p:cNvPr id="240" name="Oval 44"/>
                <p:cNvSpPr>
                  <a:spLocks noChangeArrowheads="1"/>
                </p:cNvSpPr>
                <p:nvPr/>
              </p:nvSpPr>
              <p:spPr bwMode="auto">
                <a:xfrm>
                  <a:off x="4444" y="2215"/>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48" name="Text Box 45"/>
                <p:cNvSpPr txBox="1">
                  <a:spLocks noChangeArrowheads="1"/>
                </p:cNvSpPr>
                <p:nvPr/>
              </p:nvSpPr>
              <p:spPr bwMode="auto">
                <a:xfrm>
                  <a:off x="4551" y="2317"/>
                  <a:ext cx="212" cy="218"/>
                </a:xfrm>
                <a:prstGeom prst="rect">
                  <a:avLst/>
                </a:prstGeom>
                <a:noFill/>
                <a:ln w="9525">
                  <a:noFill/>
                  <a:miter lim="800000"/>
                  <a:headEnd/>
                  <a:tailEnd/>
                </a:ln>
                <a:effectLst/>
              </p:spPr>
              <p:txBody>
                <a:bodyPr wrap="none" lIns="0" tIns="0" rIns="0" bIns="0">
                  <a:spAutoFit/>
                </a:bodyPr>
                <a:lstStyle/>
                <a:p>
                  <a:pPr algn="ctr"/>
                  <a:r>
                    <a:rPr lang="en-US" sz="2205" dirty="0"/>
                    <a:t>40</a:t>
                  </a:r>
                </a:p>
              </p:txBody>
            </p:sp>
          </p:grpSp>
          <p:sp>
            <p:nvSpPr>
              <p:cNvPr id="150" name="Line 46"/>
              <p:cNvSpPr>
                <a:spLocks noChangeShapeType="1"/>
              </p:cNvSpPr>
              <p:nvPr/>
            </p:nvSpPr>
            <p:spPr bwMode="auto">
              <a:xfrm>
                <a:off x="5259480" y="4661720"/>
                <a:ext cx="176616" cy="423464"/>
              </a:xfrm>
              <a:prstGeom prst="line">
                <a:avLst/>
              </a:prstGeom>
              <a:noFill/>
              <a:ln w="9525">
                <a:solidFill>
                  <a:schemeClr val="tx1"/>
                </a:solidFill>
                <a:round/>
                <a:headEnd/>
                <a:tailEnd/>
              </a:ln>
              <a:effectLst/>
            </p:spPr>
            <p:txBody>
              <a:bodyPr/>
              <a:lstStyle/>
              <a:p>
                <a:endParaRPr lang="fr-FR" sz="2205"/>
              </a:p>
            </p:txBody>
          </p:sp>
          <p:grpSp>
            <p:nvGrpSpPr>
              <p:cNvPr id="155" name="Group 48"/>
              <p:cNvGrpSpPr>
                <a:grpSpLocks/>
              </p:cNvGrpSpPr>
              <p:nvPr/>
            </p:nvGrpSpPr>
            <p:grpSpPr bwMode="auto">
              <a:xfrm>
                <a:off x="5292080" y="3212976"/>
                <a:ext cx="495184" cy="521011"/>
                <a:chOff x="3665" y="2898"/>
                <a:chExt cx="369" cy="369"/>
              </a:xfrm>
            </p:grpSpPr>
            <p:sp>
              <p:nvSpPr>
                <p:cNvPr id="238" name="Oval 49"/>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39" name="Text Box 50"/>
                <p:cNvSpPr txBox="1">
                  <a:spLocks noChangeArrowheads="1"/>
                </p:cNvSpPr>
                <p:nvPr/>
              </p:nvSpPr>
              <p:spPr bwMode="auto">
                <a:xfrm>
                  <a:off x="3762" y="2999"/>
                  <a:ext cx="212" cy="218"/>
                </a:xfrm>
                <a:prstGeom prst="rect">
                  <a:avLst/>
                </a:prstGeom>
                <a:noFill/>
                <a:ln w="9525">
                  <a:noFill/>
                  <a:miter lim="800000"/>
                  <a:headEnd/>
                  <a:tailEnd/>
                </a:ln>
                <a:effectLst/>
              </p:spPr>
              <p:txBody>
                <a:bodyPr wrap="none" lIns="0" tIns="0" rIns="0" bIns="0">
                  <a:spAutoFit/>
                </a:bodyPr>
                <a:lstStyle/>
                <a:p>
                  <a:pPr algn="ctr"/>
                  <a:r>
                    <a:rPr lang="en-US" sz="2205" dirty="0"/>
                    <a:t>50</a:t>
                  </a:r>
                </a:p>
              </p:txBody>
            </p:sp>
          </p:grpSp>
          <p:sp>
            <p:nvSpPr>
              <p:cNvPr id="159" name="Line 51"/>
              <p:cNvSpPr>
                <a:spLocks noChangeShapeType="1"/>
              </p:cNvSpPr>
              <p:nvPr/>
            </p:nvSpPr>
            <p:spPr bwMode="auto">
              <a:xfrm>
                <a:off x="6337124" y="2809073"/>
                <a:ext cx="524070" cy="549392"/>
              </a:xfrm>
              <a:prstGeom prst="line">
                <a:avLst/>
              </a:prstGeom>
              <a:noFill/>
              <a:ln w="9525">
                <a:solidFill>
                  <a:schemeClr val="tx1"/>
                </a:solidFill>
                <a:round/>
                <a:headEnd/>
                <a:tailEnd/>
              </a:ln>
              <a:effectLst/>
            </p:spPr>
            <p:txBody>
              <a:bodyPr/>
              <a:lstStyle/>
              <a:p>
                <a:endParaRPr lang="fr-FR" sz="2205"/>
              </a:p>
            </p:txBody>
          </p:sp>
          <p:sp>
            <p:nvSpPr>
              <p:cNvPr id="161" name="Oval 53"/>
              <p:cNvSpPr>
                <a:spLocks noChangeArrowheads="1"/>
              </p:cNvSpPr>
              <p:nvPr/>
            </p:nvSpPr>
            <p:spPr bwMode="auto">
              <a:xfrm>
                <a:off x="5652120" y="5085184"/>
                <a:ext cx="495184" cy="521011"/>
              </a:xfrm>
              <a:prstGeom prst="ellipse">
                <a:avLst/>
              </a:prstGeom>
              <a:noFill/>
              <a:ln w="9525">
                <a:solidFill>
                  <a:schemeClr val="tx1"/>
                </a:solidFill>
                <a:round/>
                <a:headEnd/>
                <a:tailEnd/>
              </a:ln>
              <a:effectLst/>
            </p:spPr>
            <p:txBody>
              <a:bodyPr wrap="none" anchor="ctr"/>
              <a:lstStyle/>
              <a:p>
                <a:endParaRPr lang="fr-FR" sz="2205"/>
              </a:p>
            </p:txBody>
          </p:sp>
          <p:sp>
            <p:nvSpPr>
              <p:cNvPr id="162" name="Text Box 54"/>
              <p:cNvSpPr txBox="1">
                <a:spLocks noChangeArrowheads="1"/>
              </p:cNvSpPr>
              <p:nvPr/>
            </p:nvSpPr>
            <p:spPr bwMode="auto">
              <a:xfrm>
                <a:off x="5796291" y="5229200"/>
                <a:ext cx="285027" cy="307829"/>
              </a:xfrm>
              <a:prstGeom prst="rect">
                <a:avLst/>
              </a:prstGeom>
              <a:noFill/>
              <a:ln w="9525">
                <a:noFill/>
                <a:miter lim="800000"/>
                <a:headEnd/>
                <a:tailEnd/>
              </a:ln>
              <a:effectLst/>
            </p:spPr>
            <p:txBody>
              <a:bodyPr wrap="none" lIns="0" tIns="0" rIns="0" bIns="0">
                <a:spAutoFit/>
              </a:bodyPr>
              <a:lstStyle/>
              <a:p>
                <a:pPr algn="ctr"/>
                <a:r>
                  <a:rPr lang="en-US" sz="2205" dirty="0"/>
                  <a:t>60</a:t>
                </a:r>
              </a:p>
            </p:txBody>
          </p:sp>
          <p:sp>
            <p:nvSpPr>
              <p:cNvPr id="164" name="Line 55"/>
              <p:cNvSpPr>
                <a:spLocks noChangeShapeType="1"/>
              </p:cNvSpPr>
              <p:nvPr/>
            </p:nvSpPr>
            <p:spPr bwMode="auto">
              <a:xfrm flipH="1">
                <a:off x="5868144" y="4653136"/>
                <a:ext cx="216024" cy="432048"/>
              </a:xfrm>
              <a:prstGeom prst="line">
                <a:avLst/>
              </a:prstGeom>
              <a:noFill/>
              <a:ln w="9525">
                <a:solidFill>
                  <a:schemeClr val="tx1"/>
                </a:solidFill>
                <a:round/>
                <a:headEnd/>
                <a:tailEnd/>
              </a:ln>
              <a:effectLst/>
            </p:spPr>
            <p:txBody>
              <a:bodyPr/>
              <a:lstStyle/>
              <a:p>
                <a:endParaRPr lang="fr-FR" sz="2205"/>
              </a:p>
            </p:txBody>
          </p:sp>
          <p:sp>
            <p:nvSpPr>
              <p:cNvPr id="165" name="Text Box 60"/>
              <p:cNvSpPr txBox="1">
                <a:spLocks noChangeArrowheads="1"/>
              </p:cNvSpPr>
              <p:nvPr/>
            </p:nvSpPr>
            <p:spPr bwMode="auto">
              <a:xfrm>
                <a:off x="5365531" y="4231905"/>
                <a:ext cx="279501" cy="245297"/>
              </a:xfrm>
              <a:prstGeom prst="rect">
                <a:avLst/>
              </a:prstGeom>
              <a:noFill/>
              <a:ln w="9525">
                <a:noFill/>
                <a:miter lim="800000"/>
                <a:headEnd/>
                <a:tailEnd/>
              </a:ln>
              <a:effectLst/>
            </p:spPr>
            <p:txBody>
              <a:bodyPr wrap="none">
                <a:spAutoFit/>
              </a:bodyPr>
              <a:lstStyle/>
              <a:p>
                <a:r>
                  <a:rPr lang="fr-CA" sz="1157" dirty="0">
                    <a:solidFill>
                      <a:srgbClr val="FF0000"/>
                    </a:solidFill>
                  </a:rPr>
                  <a:t> 0</a:t>
                </a:r>
                <a:endParaRPr lang="fr-FR" sz="1157" dirty="0">
                  <a:solidFill>
                    <a:srgbClr val="FF0000"/>
                  </a:solidFill>
                </a:endParaRPr>
              </a:p>
            </p:txBody>
          </p:sp>
          <p:sp>
            <p:nvSpPr>
              <p:cNvPr id="166" name="Text Box 68"/>
              <p:cNvSpPr txBox="1">
                <a:spLocks noChangeArrowheads="1"/>
              </p:cNvSpPr>
              <p:nvPr/>
            </p:nvSpPr>
            <p:spPr bwMode="auto">
              <a:xfrm>
                <a:off x="6304112" y="2367126"/>
                <a:ext cx="241691" cy="245297"/>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grpSp>
            <p:nvGrpSpPr>
              <p:cNvPr id="167" name="Group 19"/>
              <p:cNvGrpSpPr>
                <a:grpSpLocks/>
              </p:cNvGrpSpPr>
              <p:nvPr/>
            </p:nvGrpSpPr>
            <p:grpSpPr bwMode="auto">
              <a:xfrm>
                <a:off x="6516216" y="4149080"/>
                <a:ext cx="495184" cy="521011"/>
                <a:chOff x="3665" y="2898"/>
                <a:chExt cx="369" cy="369"/>
              </a:xfrm>
            </p:grpSpPr>
            <p:sp>
              <p:nvSpPr>
                <p:cNvPr id="182" name="Oval 20"/>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237" name="Text Box 21"/>
                <p:cNvSpPr txBox="1">
                  <a:spLocks noChangeArrowheads="1"/>
                </p:cNvSpPr>
                <p:nvPr/>
              </p:nvSpPr>
              <p:spPr bwMode="auto">
                <a:xfrm>
                  <a:off x="3761" y="2999"/>
                  <a:ext cx="212" cy="218"/>
                </a:xfrm>
                <a:prstGeom prst="rect">
                  <a:avLst/>
                </a:prstGeom>
                <a:noFill/>
                <a:ln w="9525">
                  <a:noFill/>
                  <a:miter lim="800000"/>
                  <a:headEnd/>
                  <a:tailEnd/>
                </a:ln>
                <a:effectLst/>
              </p:spPr>
              <p:txBody>
                <a:bodyPr wrap="none" lIns="0" tIns="0" rIns="0" bIns="0">
                  <a:spAutoFit/>
                </a:bodyPr>
                <a:lstStyle/>
                <a:p>
                  <a:pPr algn="ctr"/>
                  <a:r>
                    <a:rPr lang="en-US" sz="2205" dirty="0"/>
                    <a:t>90</a:t>
                  </a:r>
                </a:p>
              </p:txBody>
            </p:sp>
          </p:grpSp>
          <p:sp>
            <p:nvSpPr>
              <p:cNvPr id="168" name="Line 22"/>
              <p:cNvSpPr>
                <a:spLocks noChangeShapeType="1"/>
              </p:cNvSpPr>
              <p:nvPr/>
            </p:nvSpPr>
            <p:spPr bwMode="auto">
              <a:xfrm flipH="1">
                <a:off x="6732241" y="3717032"/>
                <a:ext cx="144016" cy="432048"/>
              </a:xfrm>
              <a:prstGeom prst="line">
                <a:avLst/>
              </a:prstGeom>
              <a:noFill/>
              <a:ln w="9525">
                <a:solidFill>
                  <a:schemeClr val="tx1"/>
                </a:solidFill>
                <a:round/>
                <a:headEnd/>
                <a:tailEnd/>
              </a:ln>
              <a:effectLst/>
            </p:spPr>
            <p:txBody>
              <a:bodyPr/>
              <a:lstStyle/>
              <a:p>
                <a:endParaRPr lang="fr-FR" sz="2205"/>
              </a:p>
            </p:txBody>
          </p:sp>
          <p:grpSp>
            <p:nvGrpSpPr>
              <p:cNvPr id="169" name="Group 31"/>
              <p:cNvGrpSpPr>
                <a:grpSpLocks/>
              </p:cNvGrpSpPr>
              <p:nvPr/>
            </p:nvGrpSpPr>
            <p:grpSpPr bwMode="auto">
              <a:xfrm>
                <a:off x="5940152" y="4149080"/>
                <a:ext cx="495184" cy="521011"/>
                <a:chOff x="3665" y="2898"/>
                <a:chExt cx="369" cy="369"/>
              </a:xfrm>
            </p:grpSpPr>
            <p:sp>
              <p:nvSpPr>
                <p:cNvPr id="180" name="Oval 3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81" name="Text Box 33"/>
                <p:cNvSpPr txBox="1">
                  <a:spLocks noChangeArrowheads="1"/>
                </p:cNvSpPr>
                <p:nvPr/>
              </p:nvSpPr>
              <p:spPr bwMode="auto">
                <a:xfrm>
                  <a:off x="3761" y="2999"/>
                  <a:ext cx="212" cy="218"/>
                </a:xfrm>
                <a:prstGeom prst="rect">
                  <a:avLst/>
                </a:prstGeom>
                <a:noFill/>
                <a:ln w="9525">
                  <a:noFill/>
                  <a:miter lim="800000"/>
                  <a:headEnd/>
                  <a:tailEnd/>
                </a:ln>
                <a:effectLst/>
              </p:spPr>
              <p:txBody>
                <a:bodyPr wrap="none" lIns="0" tIns="0" rIns="0" bIns="0">
                  <a:spAutoFit/>
                </a:bodyPr>
                <a:lstStyle/>
                <a:p>
                  <a:pPr algn="ctr"/>
                  <a:r>
                    <a:rPr lang="en-US" sz="2205" dirty="0"/>
                    <a:t>70</a:t>
                  </a:r>
                </a:p>
              </p:txBody>
            </p:sp>
          </p:grpSp>
          <p:sp>
            <p:nvSpPr>
              <p:cNvPr id="170" name="Line 34"/>
              <p:cNvSpPr>
                <a:spLocks noChangeShapeType="1"/>
              </p:cNvSpPr>
              <p:nvPr/>
            </p:nvSpPr>
            <p:spPr bwMode="auto">
              <a:xfrm>
                <a:off x="5724128" y="3645024"/>
                <a:ext cx="288032" cy="576064"/>
              </a:xfrm>
              <a:prstGeom prst="line">
                <a:avLst/>
              </a:prstGeom>
              <a:noFill/>
              <a:ln w="9525">
                <a:solidFill>
                  <a:schemeClr val="tx1"/>
                </a:solidFill>
                <a:round/>
                <a:headEnd/>
                <a:tailEnd/>
              </a:ln>
              <a:effectLst/>
            </p:spPr>
            <p:txBody>
              <a:bodyPr/>
              <a:lstStyle/>
              <a:p>
                <a:endParaRPr lang="fr-FR" sz="2205"/>
              </a:p>
            </p:txBody>
          </p:sp>
          <p:sp>
            <p:nvSpPr>
              <p:cNvPr id="171" name="Text Box 38"/>
              <p:cNvSpPr txBox="1">
                <a:spLocks noChangeArrowheads="1"/>
              </p:cNvSpPr>
              <p:nvPr/>
            </p:nvSpPr>
            <p:spPr bwMode="auto">
              <a:xfrm>
                <a:off x="5652120" y="4221088"/>
                <a:ext cx="320219" cy="245297"/>
              </a:xfrm>
              <a:prstGeom prst="rect">
                <a:avLst/>
              </a:prstGeom>
              <a:noFill/>
              <a:ln w="9525">
                <a:noFill/>
                <a:miter lim="800000"/>
                <a:headEnd/>
                <a:tailEnd/>
              </a:ln>
              <a:effectLst/>
            </p:spPr>
            <p:txBody>
              <a:bodyPr wrap="none">
                <a:spAutoFit/>
              </a:bodyPr>
              <a:lstStyle/>
              <a:p>
                <a:r>
                  <a:rPr lang="fr-FR" sz="1157" dirty="0">
                    <a:solidFill>
                      <a:srgbClr val="FF0000"/>
                    </a:solidFill>
                  </a:rPr>
                  <a:t>+1</a:t>
                </a:r>
              </a:p>
            </p:txBody>
          </p:sp>
          <p:sp>
            <p:nvSpPr>
              <p:cNvPr id="172" name="Oval 5"/>
              <p:cNvSpPr>
                <a:spLocks noChangeArrowheads="1"/>
              </p:cNvSpPr>
              <p:nvPr/>
            </p:nvSpPr>
            <p:spPr bwMode="auto">
              <a:xfrm>
                <a:off x="6786916" y="3271292"/>
                <a:ext cx="495184" cy="521010"/>
              </a:xfrm>
              <a:prstGeom prst="ellipse">
                <a:avLst/>
              </a:prstGeom>
              <a:noFill/>
              <a:ln w="9525">
                <a:solidFill>
                  <a:schemeClr val="tx1"/>
                </a:solidFill>
                <a:round/>
                <a:headEnd/>
                <a:tailEnd/>
              </a:ln>
              <a:effectLst/>
            </p:spPr>
            <p:txBody>
              <a:bodyPr wrap="none" anchor="ctr"/>
              <a:lstStyle/>
              <a:p>
                <a:endParaRPr lang="fr-FR" sz="2205"/>
              </a:p>
            </p:txBody>
          </p:sp>
          <p:sp>
            <p:nvSpPr>
              <p:cNvPr id="173" name="Text Box 6"/>
              <p:cNvSpPr txBox="1">
                <a:spLocks noChangeArrowheads="1"/>
              </p:cNvSpPr>
              <p:nvPr/>
            </p:nvSpPr>
            <p:spPr bwMode="auto">
              <a:xfrm>
                <a:off x="6857148" y="3413202"/>
                <a:ext cx="427539" cy="307829"/>
              </a:xfrm>
              <a:prstGeom prst="rect">
                <a:avLst/>
              </a:prstGeom>
              <a:noFill/>
              <a:ln w="9525">
                <a:noFill/>
                <a:miter lim="800000"/>
                <a:headEnd/>
                <a:tailEnd/>
              </a:ln>
              <a:effectLst/>
            </p:spPr>
            <p:txBody>
              <a:bodyPr wrap="none" lIns="0" tIns="0" rIns="0" bIns="0">
                <a:spAutoFit/>
              </a:bodyPr>
              <a:lstStyle/>
              <a:p>
                <a:pPr algn="ctr"/>
                <a:r>
                  <a:rPr lang="fr-CA" sz="2205" dirty="0"/>
                  <a:t>100</a:t>
                </a:r>
                <a:endParaRPr lang="en-US" sz="2205" dirty="0"/>
              </a:p>
            </p:txBody>
          </p:sp>
          <p:grpSp>
            <p:nvGrpSpPr>
              <p:cNvPr id="175" name="Group 7"/>
              <p:cNvGrpSpPr>
                <a:grpSpLocks/>
              </p:cNvGrpSpPr>
              <p:nvPr/>
            </p:nvGrpSpPr>
            <p:grpSpPr bwMode="auto">
              <a:xfrm>
                <a:off x="7508235" y="4149080"/>
                <a:ext cx="500552" cy="521011"/>
                <a:chOff x="3665" y="2898"/>
                <a:chExt cx="373" cy="369"/>
              </a:xfrm>
            </p:grpSpPr>
            <p:sp>
              <p:nvSpPr>
                <p:cNvPr id="177" name="Oval 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205"/>
                </a:p>
              </p:txBody>
            </p:sp>
            <p:sp>
              <p:nvSpPr>
                <p:cNvPr id="179" name="Text Box 9"/>
                <p:cNvSpPr txBox="1">
                  <a:spLocks noChangeArrowheads="1"/>
                </p:cNvSpPr>
                <p:nvPr/>
              </p:nvSpPr>
              <p:spPr bwMode="auto">
                <a:xfrm>
                  <a:off x="3719" y="2999"/>
                  <a:ext cx="319" cy="218"/>
                </a:xfrm>
                <a:prstGeom prst="rect">
                  <a:avLst/>
                </a:prstGeom>
                <a:noFill/>
                <a:ln w="9525">
                  <a:noFill/>
                  <a:miter lim="800000"/>
                  <a:headEnd/>
                  <a:tailEnd/>
                </a:ln>
                <a:effectLst/>
              </p:spPr>
              <p:txBody>
                <a:bodyPr wrap="none" lIns="0" tIns="0" rIns="0" bIns="0">
                  <a:spAutoFit/>
                </a:bodyPr>
                <a:lstStyle/>
                <a:p>
                  <a:pPr algn="ctr"/>
                  <a:r>
                    <a:rPr lang="en-US" sz="2205" dirty="0"/>
                    <a:t>200</a:t>
                  </a:r>
                </a:p>
              </p:txBody>
            </p:sp>
          </p:grpSp>
          <p:sp>
            <p:nvSpPr>
              <p:cNvPr id="176" name="Text Box 56"/>
              <p:cNvSpPr txBox="1">
                <a:spLocks noChangeArrowheads="1"/>
              </p:cNvSpPr>
              <p:nvPr/>
            </p:nvSpPr>
            <p:spPr bwMode="auto">
              <a:xfrm>
                <a:off x="5724128" y="3212976"/>
                <a:ext cx="241691" cy="245297"/>
              </a:xfrm>
              <a:prstGeom prst="rect">
                <a:avLst/>
              </a:prstGeom>
              <a:noFill/>
              <a:ln w="9525">
                <a:noFill/>
                <a:miter lim="800000"/>
                <a:headEnd/>
                <a:tailEnd/>
              </a:ln>
              <a:effectLst/>
            </p:spPr>
            <p:txBody>
              <a:bodyPr wrap="none">
                <a:spAutoFit/>
              </a:bodyPr>
              <a:lstStyle/>
              <a:p>
                <a:r>
                  <a:rPr lang="fr-CA" sz="1157" dirty="0">
                    <a:solidFill>
                      <a:srgbClr val="FF0000"/>
                    </a:solidFill>
                  </a:rPr>
                  <a:t>0</a:t>
                </a:r>
                <a:endParaRPr lang="fr-FR" sz="1157" dirty="0">
                  <a:solidFill>
                    <a:srgbClr val="FF0000"/>
                  </a:solidFill>
                </a:endParaRPr>
              </a:p>
            </p:txBody>
          </p:sp>
        </p:grpSp>
        <p:sp>
          <p:nvSpPr>
            <p:cNvPr id="257" name="Text Box 56"/>
            <p:cNvSpPr txBox="1">
              <a:spLocks noChangeArrowheads="1"/>
            </p:cNvSpPr>
            <p:nvPr/>
          </p:nvSpPr>
          <p:spPr bwMode="auto">
            <a:xfrm>
              <a:off x="5166042" y="5715016"/>
              <a:ext cx="246053" cy="253092"/>
            </a:xfrm>
            <a:prstGeom prst="rect">
              <a:avLst/>
            </a:prstGeom>
            <a:noFill/>
            <a:ln w="9525">
              <a:noFill/>
              <a:miter lim="800000"/>
              <a:headEnd/>
              <a:tailEnd/>
            </a:ln>
            <a:effectLst/>
          </p:spPr>
          <p:txBody>
            <a:bodyPr wrap="none">
              <a:spAutoFit/>
            </a:bodyPr>
            <a:lstStyle/>
            <a:p>
              <a:r>
                <a:rPr lang="fr-CA" sz="1213" dirty="0">
                  <a:solidFill>
                    <a:srgbClr val="FF0000"/>
                  </a:solidFill>
                </a:rPr>
                <a:t>0</a:t>
              </a:r>
              <a:endParaRPr lang="fr-FR" sz="1213" dirty="0">
                <a:solidFill>
                  <a:srgbClr val="FF0000"/>
                </a:solidFill>
              </a:endParaRPr>
            </a:p>
          </p:txBody>
        </p:sp>
        <p:sp>
          <p:nvSpPr>
            <p:cNvPr id="258" name="Text Box 56"/>
            <p:cNvSpPr txBox="1">
              <a:spLocks noChangeArrowheads="1"/>
            </p:cNvSpPr>
            <p:nvPr/>
          </p:nvSpPr>
          <p:spPr bwMode="auto">
            <a:xfrm>
              <a:off x="5737546" y="5667720"/>
              <a:ext cx="246053" cy="253092"/>
            </a:xfrm>
            <a:prstGeom prst="rect">
              <a:avLst/>
            </a:prstGeom>
            <a:noFill/>
            <a:ln w="9525">
              <a:noFill/>
              <a:miter lim="800000"/>
              <a:headEnd/>
              <a:tailEnd/>
            </a:ln>
            <a:effectLst/>
          </p:spPr>
          <p:txBody>
            <a:bodyPr wrap="none">
              <a:spAutoFit/>
            </a:bodyPr>
            <a:lstStyle/>
            <a:p>
              <a:r>
                <a:rPr lang="fr-CA" sz="1213" dirty="0">
                  <a:solidFill>
                    <a:srgbClr val="FF0000"/>
                  </a:solidFill>
                </a:rPr>
                <a:t>0</a:t>
              </a:r>
              <a:endParaRPr lang="fr-FR" sz="1213" dirty="0">
                <a:solidFill>
                  <a:srgbClr val="FF0000"/>
                </a:solidFill>
              </a:endParaRPr>
            </a:p>
          </p:txBody>
        </p:sp>
        <p:sp>
          <p:nvSpPr>
            <p:cNvPr id="259" name="Text Box 56"/>
            <p:cNvSpPr txBox="1">
              <a:spLocks noChangeArrowheads="1"/>
            </p:cNvSpPr>
            <p:nvPr/>
          </p:nvSpPr>
          <p:spPr bwMode="auto">
            <a:xfrm>
              <a:off x="6286512" y="5667720"/>
              <a:ext cx="246053" cy="253092"/>
            </a:xfrm>
            <a:prstGeom prst="rect">
              <a:avLst/>
            </a:prstGeom>
            <a:noFill/>
            <a:ln w="9525">
              <a:noFill/>
              <a:miter lim="800000"/>
              <a:headEnd/>
              <a:tailEnd/>
            </a:ln>
            <a:effectLst/>
          </p:spPr>
          <p:txBody>
            <a:bodyPr wrap="none">
              <a:spAutoFit/>
            </a:bodyPr>
            <a:lstStyle/>
            <a:p>
              <a:r>
                <a:rPr lang="fr-CA" sz="1213" dirty="0">
                  <a:solidFill>
                    <a:srgbClr val="FF0000"/>
                  </a:solidFill>
                </a:rPr>
                <a:t>0</a:t>
              </a:r>
              <a:endParaRPr lang="fr-FR" sz="1213" dirty="0">
                <a:solidFill>
                  <a:srgbClr val="FF0000"/>
                </a:solidFill>
              </a:endParaRPr>
            </a:p>
          </p:txBody>
        </p:sp>
        <p:sp>
          <p:nvSpPr>
            <p:cNvPr id="260" name="Text Box 56"/>
            <p:cNvSpPr txBox="1">
              <a:spLocks noChangeArrowheads="1"/>
            </p:cNvSpPr>
            <p:nvPr/>
          </p:nvSpPr>
          <p:spPr bwMode="auto">
            <a:xfrm>
              <a:off x="7143768" y="4739026"/>
              <a:ext cx="246053" cy="253092"/>
            </a:xfrm>
            <a:prstGeom prst="rect">
              <a:avLst/>
            </a:prstGeom>
            <a:noFill/>
            <a:ln w="9525">
              <a:noFill/>
              <a:miter lim="800000"/>
              <a:headEnd/>
              <a:tailEnd/>
            </a:ln>
            <a:effectLst/>
          </p:spPr>
          <p:txBody>
            <a:bodyPr wrap="none">
              <a:spAutoFit/>
            </a:bodyPr>
            <a:lstStyle/>
            <a:p>
              <a:r>
                <a:rPr lang="fr-CA" sz="1213" dirty="0">
                  <a:solidFill>
                    <a:srgbClr val="FF0000"/>
                  </a:solidFill>
                </a:rPr>
                <a:t>0</a:t>
              </a:r>
              <a:endParaRPr lang="fr-FR" sz="1213" dirty="0">
                <a:solidFill>
                  <a:srgbClr val="FF0000"/>
                </a:solidFill>
              </a:endParaRPr>
            </a:p>
          </p:txBody>
        </p:sp>
        <p:sp>
          <p:nvSpPr>
            <p:cNvPr id="261" name="Text Box 56"/>
            <p:cNvSpPr txBox="1">
              <a:spLocks noChangeArrowheads="1"/>
            </p:cNvSpPr>
            <p:nvPr/>
          </p:nvSpPr>
          <p:spPr bwMode="auto">
            <a:xfrm>
              <a:off x="7929586" y="5453406"/>
              <a:ext cx="246053" cy="253092"/>
            </a:xfrm>
            <a:prstGeom prst="rect">
              <a:avLst/>
            </a:prstGeom>
            <a:noFill/>
            <a:ln w="9525">
              <a:noFill/>
              <a:miter lim="800000"/>
              <a:headEnd/>
              <a:tailEnd/>
            </a:ln>
            <a:effectLst/>
          </p:spPr>
          <p:txBody>
            <a:bodyPr wrap="none">
              <a:spAutoFit/>
            </a:bodyPr>
            <a:lstStyle/>
            <a:p>
              <a:r>
                <a:rPr lang="fr-CA" sz="1213" dirty="0">
                  <a:solidFill>
                    <a:srgbClr val="FF0000"/>
                  </a:solidFill>
                </a:rPr>
                <a:t>0</a:t>
              </a:r>
              <a:endParaRPr lang="fr-FR" sz="1213"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4</a:t>
            </a:fld>
            <a:endParaRPr lang="fr-BE"/>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rPr>
              <a:t>Introduction</a:t>
            </a:r>
            <a:endParaRPr lang="fr-FR" sz="3086" cap="small" dirty="0">
              <a:solidFill>
                <a:schemeClr val="tx2"/>
              </a:solidFill>
            </a:endParaRPr>
          </a:p>
        </p:txBody>
      </p:sp>
      <p:sp>
        <p:nvSpPr>
          <p:cNvPr id="11" name="Espace réservé du contenu 2"/>
          <p:cNvSpPr txBox="1">
            <a:spLocks/>
          </p:cNvSpPr>
          <p:nvPr/>
        </p:nvSpPr>
        <p:spPr>
          <a:xfrm>
            <a:off x="529" y="3144833"/>
            <a:ext cx="9525058" cy="1984387"/>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endParaRPr lang="fr-FR" sz="2646" dirty="0"/>
          </a:p>
        </p:txBody>
      </p:sp>
      <p:pic>
        <p:nvPicPr>
          <p:cNvPr id="88066" name="Picture 2"/>
          <p:cNvPicPr>
            <a:picLocks noChangeAspect="1" noChangeArrowheads="1"/>
          </p:cNvPicPr>
          <p:nvPr/>
        </p:nvPicPr>
        <p:blipFill>
          <a:blip r:embed="rId3" cstate="print"/>
          <a:srcRect/>
          <a:stretch>
            <a:fillRect/>
          </a:stretch>
        </p:blipFill>
        <p:spPr bwMode="auto">
          <a:xfrm>
            <a:off x="5591544" y="2362389"/>
            <a:ext cx="3937357" cy="4196963"/>
          </a:xfrm>
          <a:prstGeom prst="rect">
            <a:avLst/>
          </a:prstGeom>
          <a:noFill/>
          <a:ln w="9525">
            <a:noFill/>
            <a:miter lim="800000"/>
            <a:headEnd/>
            <a:tailEnd/>
          </a:ln>
          <a:effectLst/>
        </p:spPr>
      </p:pic>
      <p:pic>
        <p:nvPicPr>
          <p:cNvPr id="8" name="Picture 2"/>
          <p:cNvPicPr>
            <a:picLocks noChangeAspect="1" noChangeArrowheads="1"/>
          </p:cNvPicPr>
          <p:nvPr/>
        </p:nvPicPr>
        <p:blipFill>
          <a:blip r:embed="rId4" cstate="print"/>
          <a:srcRect/>
          <a:stretch>
            <a:fillRect/>
          </a:stretch>
        </p:blipFill>
        <p:spPr bwMode="auto">
          <a:xfrm>
            <a:off x="726716" y="3622342"/>
            <a:ext cx="3919860" cy="2204921"/>
          </a:xfrm>
          <a:prstGeom prst="rect">
            <a:avLst/>
          </a:prstGeom>
          <a:noFill/>
          <a:ln w="9525">
            <a:noFill/>
            <a:miter lim="800000"/>
            <a:headEnd/>
            <a:tailEnd/>
          </a:ln>
          <a:effectLst/>
        </p:spPr>
      </p:pic>
      <p:sp>
        <p:nvSpPr>
          <p:cNvPr id="13" name="TextBox 12"/>
          <p:cNvSpPr txBox="1"/>
          <p:nvPr/>
        </p:nvSpPr>
        <p:spPr>
          <a:xfrm>
            <a:off x="2205414" y="3228607"/>
            <a:ext cx="635110" cy="363818"/>
          </a:xfrm>
          <a:prstGeom prst="rect">
            <a:avLst/>
          </a:prstGeom>
          <a:noFill/>
        </p:spPr>
        <p:txBody>
          <a:bodyPr wrap="none" rtlCol="0">
            <a:spAutoFit/>
          </a:bodyPr>
          <a:lstStyle/>
          <a:p>
            <a:r>
              <a:rPr lang="fr-FR" sz="1764" b="1" dirty="0">
                <a:solidFill>
                  <a:srgbClr val="FF0000"/>
                </a:solidFill>
              </a:rPr>
              <a:t>87 ?</a:t>
            </a:r>
            <a:endParaRPr lang="fr-FR" sz="1984" b="1" dirty="0">
              <a:solidFill>
                <a:srgbClr val="FF0000"/>
              </a:solidFill>
            </a:endParaRPr>
          </a:p>
        </p:txBody>
      </p:sp>
      <p:cxnSp>
        <p:nvCxnSpPr>
          <p:cNvPr id="15" name="Straight Arrow Connector 14"/>
          <p:cNvCxnSpPr/>
          <p:nvPr/>
        </p:nvCxnSpPr>
        <p:spPr>
          <a:xfrm>
            <a:off x="2835391" y="3779837"/>
            <a:ext cx="551230" cy="314989"/>
          </a:xfrm>
          <a:prstGeom prst="straightConnector1">
            <a:avLst/>
          </a:prstGeom>
          <a:ln>
            <a:solidFill>
              <a:srgbClr val="FF0000"/>
            </a:solidFill>
            <a:prstDash val="dashDot"/>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780357" y="4331067"/>
            <a:ext cx="551230" cy="314989"/>
          </a:xfrm>
          <a:prstGeom prst="straightConnector1">
            <a:avLst/>
          </a:prstGeom>
          <a:ln>
            <a:solidFill>
              <a:srgbClr val="FF0000"/>
            </a:solidFill>
            <a:prstDash val="dashDot"/>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73013" y="1653663"/>
            <a:ext cx="4724794" cy="49949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fr-FR" sz="2646" b="1" dirty="0"/>
              <a:t>ABR Equilibré</a:t>
            </a:r>
            <a:endParaRPr lang="fr-FR" sz="2646" i="1" dirty="0"/>
          </a:p>
        </p:txBody>
      </p:sp>
      <p:sp>
        <p:nvSpPr>
          <p:cNvPr id="17" name="TextBox 16"/>
          <p:cNvSpPr txBox="1"/>
          <p:nvPr/>
        </p:nvSpPr>
        <p:spPr>
          <a:xfrm>
            <a:off x="6861995" y="1653663"/>
            <a:ext cx="2351917" cy="49949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646" b="1" dirty="0"/>
              <a:t>Filiforme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5</a:t>
            </a:fld>
            <a:endParaRPr lang="fr-BE"/>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latin typeface="+mj-lt"/>
                <a:ea typeface="+mj-ea"/>
                <a:cs typeface="+mj-cs"/>
              </a:rPr>
              <a:t>Définition</a:t>
            </a:r>
            <a:endParaRPr lang="fr-FR" sz="3086" cap="small" dirty="0">
              <a:solidFill>
                <a:schemeClr val="tx2"/>
              </a:solidFill>
              <a:latin typeface="+mj-lt"/>
              <a:ea typeface="+mj-ea"/>
              <a:cs typeface="+mj-cs"/>
            </a:endParaRPr>
          </a:p>
        </p:txBody>
      </p:sp>
      <p:sp>
        <p:nvSpPr>
          <p:cNvPr id="11" name="Espace réservé du contenu 2"/>
          <p:cNvSpPr txBox="1">
            <a:spLocks/>
          </p:cNvSpPr>
          <p:nvPr/>
        </p:nvSpPr>
        <p:spPr>
          <a:xfrm>
            <a:off x="529" y="3144833"/>
            <a:ext cx="9525058" cy="1984387"/>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endParaRPr lang="fr-FR" sz="2646" dirty="0"/>
          </a:p>
        </p:txBody>
      </p:sp>
      <p:sp>
        <p:nvSpPr>
          <p:cNvPr id="71" name="Espace réservé du contenu 2"/>
          <p:cNvSpPr txBox="1">
            <a:spLocks/>
          </p:cNvSpPr>
          <p:nvPr/>
        </p:nvSpPr>
        <p:spPr>
          <a:xfrm>
            <a:off x="119032" y="866192"/>
            <a:ext cx="9525058" cy="6693483"/>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r>
              <a:rPr lang="fr-FR" sz="2000" dirty="0"/>
              <a:t> Les arbres AVL ont été introduits par les finlandais </a:t>
            </a:r>
            <a:r>
              <a:rPr lang="fr-FR" sz="2000" b="1" dirty="0" err="1"/>
              <a:t>A</a:t>
            </a:r>
            <a:r>
              <a:rPr lang="fr-FR" sz="2000" dirty="0" err="1"/>
              <a:t>delson</a:t>
            </a:r>
            <a:r>
              <a:rPr lang="fr-FR" sz="2000" dirty="0"/>
              <a:t>- </a:t>
            </a:r>
            <a:r>
              <a:rPr lang="fr-FR" sz="2000" b="1" dirty="0" err="1"/>
              <a:t>V</a:t>
            </a:r>
            <a:r>
              <a:rPr lang="fr-FR" sz="2000" dirty="0" err="1"/>
              <a:t>elskii</a:t>
            </a:r>
            <a:r>
              <a:rPr lang="fr-FR" sz="2000" dirty="0"/>
              <a:t> et </a:t>
            </a:r>
            <a:r>
              <a:rPr lang="fr-FR" sz="2000" b="1" dirty="0" err="1"/>
              <a:t>L</a:t>
            </a:r>
            <a:r>
              <a:rPr lang="fr-FR" sz="2000" dirty="0" err="1"/>
              <a:t>andis</a:t>
            </a:r>
            <a:r>
              <a:rPr lang="fr-FR" sz="2000" dirty="0"/>
              <a:t> dans les années 60.</a:t>
            </a:r>
          </a:p>
          <a:p>
            <a:pPr marL="302383" indent="-302383" algn="just">
              <a:lnSpc>
                <a:spcPct val="150000"/>
              </a:lnSpc>
              <a:spcBef>
                <a:spcPts val="661"/>
              </a:spcBef>
              <a:buClr>
                <a:schemeClr val="accent1"/>
              </a:buClr>
              <a:buSzPct val="70000"/>
              <a:buFont typeface="Wingdings" pitchFamily="2" charset="2"/>
              <a:buChar char="v"/>
            </a:pPr>
            <a:r>
              <a:rPr lang="fr-FR" sz="2000" dirty="0"/>
              <a:t>Un arbre AVL est un ABR équilibré dont: </a:t>
            </a:r>
          </a:p>
          <a:p>
            <a:pPr marL="806354" lvl="1" indent="-302383" algn="just">
              <a:lnSpc>
                <a:spcPct val="150000"/>
              </a:lnSpc>
              <a:spcBef>
                <a:spcPts val="661"/>
              </a:spcBef>
              <a:buClr>
                <a:schemeClr val="accent1"/>
              </a:buClr>
              <a:buSzPct val="70000"/>
              <a:buFont typeface="Wingdings" pitchFamily="2" charset="2"/>
              <a:buChar char="Ø"/>
            </a:pPr>
            <a:r>
              <a:rPr lang="fr-FR" sz="2000" dirty="0"/>
              <a:t> la différence de hauteur (ou profondeur) entre le sous-arbre gauche et le sous-arbre droit d'un nœud « R » diffère d'au plus 1. </a:t>
            </a:r>
          </a:p>
          <a:p>
            <a:pPr marL="806354" lvl="1" indent="-302383" algn="ctr">
              <a:lnSpc>
                <a:spcPct val="150000"/>
              </a:lnSpc>
              <a:spcBef>
                <a:spcPts val="661"/>
              </a:spcBef>
              <a:buClr>
                <a:schemeClr val="accent1"/>
              </a:buClr>
              <a:buSzPct val="70000"/>
            </a:pPr>
            <a:r>
              <a:rPr lang="fr-FR" sz="2000" b="1" dirty="0"/>
              <a:t>|Profondeur(LEFT(R) ) – Profondeur(RIGHT(R)) | ≤  1</a:t>
            </a:r>
          </a:p>
          <a:p>
            <a:pPr marL="806354" lvl="1" indent="-302383" algn="just">
              <a:lnSpc>
                <a:spcPct val="150000"/>
              </a:lnSpc>
              <a:spcBef>
                <a:spcPts val="661"/>
              </a:spcBef>
              <a:buClr>
                <a:schemeClr val="accent1"/>
              </a:buClr>
              <a:buSzPct val="70000"/>
              <a:buFont typeface="Wingdings" pitchFamily="2" charset="2"/>
              <a:buChar char="Ø"/>
            </a:pPr>
            <a:r>
              <a:rPr lang="fr-FR" sz="2000" dirty="0"/>
              <a:t>les arbres gauches et droits d'un nœud sont des arbres AVL.</a:t>
            </a:r>
          </a:p>
          <a:p>
            <a:pPr marL="302383" indent="-302383" algn="just">
              <a:lnSpc>
                <a:spcPct val="150000"/>
              </a:lnSpc>
              <a:spcBef>
                <a:spcPts val="661"/>
              </a:spcBef>
              <a:buClr>
                <a:schemeClr val="accent1"/>
              </a:buClr>
              <a:buSzPct val="70000"/>
              <a:buFont typeface="Wingdings" pitchFamily="2" charset="2"/>
              <a:buChar char="v"/>
            </a:pPr>
            <a:r>
              <a:rPr lang="fr-FR" sz="2000" dirty="0"/>
              <a:t>Un champs supplémentaire est ajouté à tous les nœuds: c’est le </a:t>
            </a:r>
            <a:r>
              <a:rPr lang="fr-FR" sz="2000" b="1" dirty="0"/>
              <a:t>facteur de déséquilibre </a:t>
            </a:r>
            <a:r>
              <a:rPr lang="fr-FR" sz="2000" dirty="0"/>
              <a:t>(appelé aussi </a:t>
            </a:r>
            <a:r>
              <a:rPr lang="fr-FR" sz="2000" b="1" dirty="0"/>
              <a:t>facteur de balance « Bal »</a:t>
            </a:r>
            <a:r>
              <a:rPr lang="fr-FR" sz="2000" dirty="0"/>
              <a:t>) qui est</a:t>
            </a:r>
            <a:r>
              <a:rPr lang="fr-FR" sz="2000" b="1" dirty="0"/>
              <a:t> </a:t>
            </a:r>
            <a:r>
              <a:rPr lang="fr-FR" sz="2000" dirty="0"/>
              <a:t>calculé après chaque insertion/suppression.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latin typeface="+mj-lt"/>
              </a:rPr>
              <a:pPr/>
              <a:t>6</a:t>
            </a:fld>
            <a:endParaRPr lang="fr-BE">
              <a:latin typeface="+mj-lt"/>
            </a:endParaRPr>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latin typeface="+mj-lt"/>
                <a:ea typeface="+mj-ea"/>
                <a:cs typeface="+mj-cs"/>
              </a:rPr>
              <a:t>Exemple</a:t>
            </a:r>
            <a:endParaRPr lang="fr-FR" sz="3086" cap="small" dirty="0">
              <a:solidFill>
                <a:schemeClr val="tx2"/>
              </a:solidFill>
              <a:latin typeface="+mj-lt"/>
              <a:ea typeface="+mj-ea"/>
              <a:cs typeface="+mj-cs"/>
            </a:endParaRPr>
          </a:p>
        </p:txBody>
      </p:sp>
      <p:sp>
        <p:nvSpPr>
          <p:cNvPr id="11" name="Espace réservé du contenu 2"/>
          <p:cNvSpPr txBox="1">
            <a:spLocks/>
          </p:cNvSpPr>
          <p:nvPr/>
        </p:nvSpPr>
        <p:spPr>
          <a:xfrm>
            <a:off x="529" y="3144833"/>
            <a:ext cx="9525058" cy="1984387"/>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endParaRPr lang="fr-FR" sz="2646" dirty="0">
              <a:latin typeface="+mj-lt"/>
            </a:endParaRPr>
          </a:p>
        </p:txBody>
      </p:sp>
      <p:grpSp>
        <p:nvGrpSpPr>
          <p:cNvPr id="6" name="Groupe 4"/>
          <p:cNvGrpSpPr/>
          <p:nvPr/>
        </p:nvGrpSpPr>
        <p:grpSpPr>
          <a:xfrm>
            <a:off x="4567829" y="1921554"/>
            <a:ext cx="4921280" cy="3900582"/>
            <a:chOff x="2228181" y="1125314"/>
            <a:chExt cx="4546600" cy="3538537"/>
          </a:xfrm>
        </p:grpSpPr>
        <p:grpSp>
          <p:nvGrpSpPr>
            <p:cNvPr id="7" name="Group 5"/>
            <p:cNvGrpSpPr>
              <a:grpSpLocks/>
            </p:cNvGrpSpPr>
            <p:nvPr/>
          </p:nvGrpSpPr>
          <p:grpSpPr bwMode="auto">
            <a:xfrm>
              <a:off x="4820568" y="1125314"/>
              <a:ext cx="585788" cy="585787"/>
              <a:chOff x="3665" y="2898"/>
              <a:chExt cx="369" cy="369"/>
            </a:xfrm>
          </p:grpSpPr>
          <p:sp>
            <p:nvSpPr>
              <p:cNvPr id="38" name="Oval 6"/>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646">
                  <a:latin typeface="+mj-lt"/>
                  <a:cs typeface="Times New Roman" pitchFamily="18" charset="0"/>
                </a:endParaRPr>
              </a:p>
            </p:txBody>
          </p:sp>
          <p:sp>
            <p:nvSpPr>
              <p:cNvPr id="39" name="Text Box 7"/>
              <p:cNvSpPr txBox="1">
                <a:spLocks noChangeArrowheads="1"/>
              </p:cNvSpPr>
              <p:nvPr/>
            </p:nvSpPr>
            <p:spPr bwMode="auto">
              <a:xfrm>
                <a:off x="3700" y="2998"/>
                <a:ext cx="330" cy="233"/>
              </a:xfrm>
              <a:prstGeom prst="rect">
                <a:avLst/>
              </a:prstGeom>
              <a:noFill/>
              <a:ln w="9525">
                <a:noFill/>
                <a:miter lim="800000"/>
                <a:headEnd/>
                <a:tailEnd/>
              </a:ln>
              <a:effectLst/>
            </p:spPr>
            <p:txBody>
              <a:bodyPr wrap="none" lIns="0" tIns="0" rIns="0" bIns="0">
                <a:spAutoFit/>
              </a:bodyPr>
              <a:lstStyle/>
              <a:p>
                <a:pPr algn="ctr"/>
                <a:r>
                  <a:rPr lang="fr-CA" sz="2646" dirty="0">
                    <a:latin typeface="+mj-lt"/>
                    <a:cs typeface="Times New Roman" pitchFamily="18" charset="0"/>
                  </a:rPr>
                  <a:t>100</a:t>
                </a:r>
                <a:endParaRPr lang="en-US" sz="2646" dirty="0">
                  <a:latin typeface="+mj-lt"/>
                  <a:cs typeface="Times New Roman" pitchFamily="18" charset="0"/>
                </a:endParaRPr>
              </a:p>
            </p:txBody>
          </p:sp>
        </p:grpSp>
        <p:grpSp>
          <p:nvGrpSpPr>
            <p:cNvPr id="8" name="Group 9"/>
            <p:cNvGrpSpPr>
              <a:grpSpLocks/>
            </p:cNvGrpSpPr>
            <p:nvPr/>
          </p:nvGrpSpPr>
          <p:grpSpPr bwMode="auto">
            <a:xfrm>
              <a:off x="3739481" y="2133376"/>
              <a:ext cx="585787" cy="585788"/>
              <a:chOff x="3665" y="2898"/>
              <a:chExt cx="369" cy="369"/>
            </a:xfrm>
          </p:grpSpPr>
          <p:sp>
            <p:nvSpPr>
              <p:cNvPr id="36" name="Oval 10"/>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646">
                  <a:latin typeface="+mj-lt"/>
                  <a:cs typeface="Times New Roman" pitchFamily="18" charset="0"/>
                </a:endParaRPr>
              </a:p>
            </p:txBody>
          </p:sp>
          <p:sp>
            <p:nvSpPr>
              <p:cNvPr id="37" name="Text Box 11"/>
              <p:cNvSpPr txBox="1">
                <a:spLocks noChangeArrowheads="1"/>
              </p:cNvSpPr>
              <p:nvPr/>
            </p:nvSpPr>
            <p:spPr bwMode="auto">
              <a:xfrm>
                <a:off x="3750" y="2998"/>
                <a:ext cx="220" cy="233"/>
              </a:xfrm>
              <a:prstGeom prst="rect">
                <a:avLst/>
              </a:prstGeom>
              <a:noFill/>
              <a:ln w="9525">
                <a:noFill/>
                <a:miter lim="800000"/>
                <a:headEnd/>
                <a:tailEnd/>
              </a:ln>
              <a:effectLst/>
            </p:spPr>
            <p:txBody>
              <a:bodyPr wrap="none" lIns="0" tIns="0" rIns="0" bIns="0">
                <a:spAutoFit/>
              </a:bodyPr>
              <a:lstStyle/>
              <a:p>
                <a:pPr algn="ctr"/>
                <a:r>
                  <a:rPr lang="fr-CA" sz="2646" dirty="0">
                    <a:latin typeface="+mj-lt"/>
                    <a:cs typeface="Times New Roman" pitchFamily="18" charset="0"/>
                  </a:rPr>
                  <a:t>50</a:t>
                </a:r>
                <a:endParaRPr lang="en-US" sz="2646" dirty="0">
                  <a:latin typeface="+mj-lt"/>
                  <a:cs typeface="Times New Roman" pitchFamily="18" charset="0"/>
                </a:endParaRPr>
              </a:p>
            </p:txBody>
          </p:sp>
        </p:grpSp>
        <p:grpSp>
          <p:nvGrpSpPr>
            <p:cNvPr id="9" name="Group 12"/>
            <p:cNvGrpSpPr>
              <a:grpSpLocks/>
            </p:cNvGrpSpPr>
            <p:nvPr/>
          </p:nvGrpSpPr>
          <p:grpSpPr bwMode="auto">
            <a:xfrm>
              <a:off x="2948906" y="2925539"/>
              <a:ext cx="585787" cy="585787"/>
              <a:chOff x="3665" y="2898"/>
              <a:chExt cx="369" cy="369"/>
            </a:xfrm>
          </p:grpSpPr>
          <p:sp>
            <p:nvSpPr>
              <p:cNvPr id="34" name="Oval 13"/>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646">
                  <a:latin typeface="+mj-lt"/>
                  <a:cs typeface="Times New Roman" pitchFamily="18" charset="0"/>
                </a:endParaRPr>
              </a:p>
            </p:txBody>
          </p:sp>
          <p:sp>
            <p:nvSpPr>
              <p:cNvPr id="35" name="Text Box 14"/>
              <p:cNvSpPr txBox="1">
                <a:spLocks noChangeArrowheads="1"/>
              </p:cNvSpPr>
              <p:nvPr/>
            </p:nvSpPr>
            <p:spPr bwMode="auto">
              <a:xfrm>
                <a:off x="3750" y="2998"/>
                <a:ext cx="220" cy="233"/>
              </a:xfrm>
              <a:prstGeom prst="rect">
                <a:avLst/>
              </a:prstGeom>
              <a:noFill/>
              <a:ln w="9525">
                <a:noFill/>
                <a:miter lim="800000"/>
                <a:headEnd/>
                <a:tailEnd/>
              </a:ln>
              <a:effectLst/>
            </p:spPr>
            <p:txBody>
              <a:bodyPr wrap="none" lIns="0" tIns="0" rIns="0" bIns="0">
                <a:spAutoFit/>
              </a:bodyPr>
              <a:lstStyle/>
              <a:p>
                <a:pPr algn="ctr"/>
                <a:r>
                  <a:rPr lang="fr-CA" sz="2646" dirty="0">
                    <a:latin typeface="+mj-lt"/>
                    <a:cs typeface="Times New Roman" pitchFamily="18" charset="0"/>
                  </a:rPr>
                  <a:t>30</a:t>
                </a:r>
                <a:endParaRPr lang="en-US" sz="2646" dirty="0">
                  <a:latin typeface="+mj-lt"/>
                  <a:cs typeface="Times New Roman" pitchFamily="18" charset="0"/>
                </a:endParaRPr>
              </a:p>
            </p:txBody>
          </p:sp>
        </p:grpSp>
        <p:grpSp>
          <p:nvGrpSpPr>
            <p:cNvPr id="12" name="Group 15"/>
            <p:cNvGrpSpPr>
              <a:grpSpLocks/>
            </p:cNvGrpSpPr>
            <p:nvPr/>
          </p:nvGrpSpPr>
          <p:grpSpPr bwMode="auto">
            <a:xfrm>
              <a:off x="4460206" y="2925539"/>
              <a:ext cx="585787" cy="585787"/>
              <a:chOff x="3665" y="2898"/>
              <a:chExt cx="369" cy="369"/>
            </a:xfrm>
          </p:grpSpPr>
          <p:sp>
            <p:nvSpPr>
              <p:cNvPr id="32" name="Oval 16"/>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646">
                  <a:latin typeface="+mj-lt"/>
                  <a:cs typeface="Times New Roman" pitchFamily="18" charset="0"/>
                </a:endParaRPr>
              </a:p>
            </p:txBody>
          </p:sp>
          <p:sp>
            <p:nvSpPr>
              <p:cNvPr id="33" name="Text Box 17"/>
              <p:cNvSpPr txBox="1">
                <a:spLocks noChangeArrowheads="1"/>
              </p:cNvSpPr>
              <p:nvPr/>
            </p:nvSpPr>
            <p:spPr bwMode="auto">
              <a:xfrm>
                <a:off x="3749" y="2998"/>
                <a:ext cx="220" cy="233"/>
              </a:xfrm>
              <a:prstGeom prst="rect">
                <a:avLst/>
              </a:prstGeom>
              <a:noFill/>
              <a:ln w="9525">
                <a:noFill/>
                <a:miter lim="800000"/>
                <a:headEnd/>
                <a:tailEnd/>
              </a:ln>
              <a:effectLst/>
            </p:spPr>
            <p:txBody>
              <a:bodyPr wrap="none" lIns="0" tIns="0" rIns="0" bIns="0">
                <a:spAutoFit/>
              </a:bodyPr>
              <a:lstStyle/>
              <a:p>
                <a:pPr algn="ctr"/>
                <a:r>
                  <a:rPr lang="fr-CA" sz="2646" dirty="0">
                    <a:latin typeface="+mj-lt"/>
                    <a:cs typeface="Times New Roman" pitchFamily="18" charset="0"/>
                  </a:rPr>
                  <a:t>80</a:t>
                </a:r>
                <a:endParaRPr lang="en-US" sz="2646" dirty="0">
                  <a:latin typeface="+mj-lt"/>
                  <a:cs typeface="Times New Roman" pitchFamily="18" charset="0"/>
                </a:endParaRPr>
              </a:p>
            </p:txBody>
          </p:sp>
        </p:grpSp>
        <p:grpSp>
          <p:nvGrpSpPr>
            <p:cNvPr id="13" name="Group 18"/>
            <p:cNvGrpSpPr>
              <a:grpSpLocks/>
            </p:cNvGrpSpPr>
            <p:nvPr/>
          </p:nvGrpSpPr>
          <p:grpSpPr bwMode="auto">
            <a:xfrm>
              <a:off x="6188993" y="2061939"/>
              <a:ext cx="585788" cy="585787"/>
              <a:chOff x="3665" y="2898"/>
              <a:chExt cx="369" cy="369"/>
            </a:xfrm>
          </p:grpSpPr>
          <p:sp>
            <p:nvSpPr>
              <p:cNvPr id="30" name="Oval 19"/>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646">
                  <a:latin typeface="+mj-lt"/>
                  <a:cs typeface="Times New Roman" pitchFamily="18" charset="0"/>
                </a:endParaRPr>
              </a:p>
            </p:txBody>
          </p:sp>
          <p:sp>
            <p:nvSpPr>
              <p:cNvPr id="31" name="Text Box 20"/>
              <p:cNvSpPr txBox="1">
                <a:spLocks noChangeArrowheads="1"/>
              </p:cNvSpPr>
              <p:nvPr/>
            </p:nvSpPr>
            <p:spPr bwMode="auto">
              <a:xfrm>
                <a:off x="3700" y="2998"/>
                <a:ext cx="330" cy="233"/>
              </a:xfrm>
              <a:prstGeom prst="rect">
                <a:avLst/>
              </a:prstGeom>
              <a:noFill/>
              <a:ln w="9525">
                <a:noFill/>
                <a:miter lim="800000"/>
                <a:headEnd/>
                <a:tailEnd/>
              </a:ln>
              <a:effectLst/>
            </p:spPr>
            <p:txBody>
              <a:bodyPr wrap="none" lIns="0" tIns="0" rIns="0" bIns="0">
                <a:spAutoFit/>
              </a:bodyPr>
              <a:lstStyle/>
              <a:p>
                <a:pPr algn="ctr"/>
                <a:r>
                  <a:rPr lang="en-US" sz="2646" dirty="0">
                    <a:latin typeface="+mj-lt"/>
                    <a:cs typeface="Times New Roman" pitchFamily="18" charset="0"/>
                  </a:rPr>
                  <a:t>200</a:t>
                </a:r>
              </a:p>
            </p:txBody>
          </p:sp>
        </p:grpSp>
        <p:grpSp>
          <p:nvGrpSpPr>
            <p:cNvPr id="14" name="Group 21"/>
            <p:cNvGrpSpPr>
              <a:grpSpLocks/>
            </p:cNvGrpSpPr>
            <p:nvPr/>
          </p:nvGrpSpPr>
          <p:grpSpPr bwMode="auto">
            <a:xfrm>
              <a:off x="2228181" y="4078064"/>
              <a:ext cx="585787" cy="585787"/>
              <a:chOff x="3665" y="2898"/>
              <a:chExt cx="369" cy="369"/>
            </a:xfrm>
          </p:grpSpPr>
          <p:sp>
            <p:nvSpPr>
              <p:cNvPr id="28" name="Oval 2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646">
                  <a:latin typeface="+mj-lt"/>
                  <a:cs typeface="Times New Roman" pitchFamily="18" charset="0"/>
                </a:endParaRPr>
              </a:p>
            </p:txBody>
          </p:sp>
          <p:sp>
            <p:nvSpPr>
              <p:cNvPr id="29" name="Text Box 23"/>
              <p:cNvSpPr txBox="1">
                <a:spLocks noChangeArrowheads="1"/>
              </p:cNvSpPr>
              <p:nvPr/>
            </p:nvSpPr>
            <p:spPr bwMode="auto">
              <a:xfrm>
                <a:off x="3750" y="2998"/>
                <a:ext cx="220" cy="233"/>
              </a:xfrm>
              <a:prstGeom prst="rect">
                <a:avLst/>
              </a:prstGeom>
              <a:noFill/>
              <a:ln w="9525">
                <a:noFill/>
                <a:miter lim="800000"/>
                <a:headEnd/>
                <a:tailEnd/>
              </a:ln>
              <a:effectLst/>
            </p:spPr>
            <p:txBody>
              <a:bodyPr wrap="none" lIns="0" tIns="0" rIns="0" bIns="0">
                <a:spAutoFit/>
              </a:bodyPr>
              <a:lstStyle/>
              <a:p>
                <a:pPr algn="ctr"/>
                <a:r>
                  <a:rPr lang="fr-CA" sz="2646" dirty="0">
                    <a:latin typeface="+mj-lt"/>
                    <a:cs typeface="Times New Roman" pitchFamily="18" charset="0"/>
                  </a:rPr>
                  <a:t>10</a:t>
                </a:r>
                <a:endParaRPr lang="en-US" sz="2646" dirty="0">
                  <a:latin typeface="+mj-lt"/>
                  <a:cs typeface="Times New Roman" pitchFamily="18" charset="0"/>
                </a:endParaRPr>
              </a:p>
            </p:txBody>
          </p:sp>
        </p:grpSp>
        <p:grpSp>
          <p:nvGrpSpPr>
            <p:cNvPr id="15" name="Group 24"/>
            <p:cNvGrpSpPr>
              <a:grpSpLocks/>
            </p:cNvGrpSpPr>
            <p:nvPr/>
          </p:nvGrpSpPr>
          <p:grpSpPr bwMode="auto">
            <a:xfrm>
              <a:off x="5468268" y="2925539"/>
              <a:ext cx="585788" cy="585787"/>
              <a:chOff x="3665" y="2898"/>
              <a:chExt cx="369" cy="369"/>
            </a:xfrm>
          </p:grpSpPr>
          <p:sp>
            <p:nvSpPr>
              <p:cNvPr id="26" name="Oval 25"/>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646">
                  <a:latin typeface="+mj-lt"/>
                  <a:cs typeface="Times New Roman" pitchFamily="18" charset="0"/>
                </a:endParaRPr>
              </a:p>
            </p:txBody>
          </p:sp>
          <p:sp>
            <p:nvSpPr>
              <p:cNvPr id="27" name="Text Box 26"/>
              <p:cNvSpPr txBox="1">
                <a:spLocks noChangeArrowheads="1"/>
              </p:cNvSpPr>
              <p:nvPr/>
            </p:nvSpPr>
            <p:spPr bwMode="auto">
              <a:xfrm>
                <a:off x="3700" y="2998"/>
                <a:ext cx="330" cy="233"/>
              </a:xfrm>
              <a:prstGeom prst="rect">
                <a:avLst/>
              </a:prstGeom>
              <a:noFill/>
              <a:ln w="9525">
                <a:noFill/>
                <a:miter lim="800000"/>
                <a:headEnd/>
                <a:tailEnd/>
              </a:ln>
              <a:effectLst/>
            </p:spPr>
            <p:txBody>
              <a:bodyPr wrap="none" lIns="0" tIns="0" rIns="0" bIns="0">
                <a:spAutoFit/>
              </a:bodyPr>
              <a:lstStyle/>
              <a:p>
                <a:pPr algn="ctr"/>
                <a:r>
                  <a:rPr lang="fr-CA" sz="2646" dirty="0">
                    <a:latin typeface="+mj-lt"/>
                    <a:cs typeface="Times New Roman" pitchFamily="18" charset="0"/>
                  </a:rPr>
                  <a:t>150</a:t>
                </a:r>
                <a:endParaRPr lang="en-US" sz="2646" dirty="0">
                  <a:latin typeface="+mj-lt"/>
                  <a:cs typeface="Times New Roman" pitchFamily="18" charset="0"/>
                </a:endParaRPr>
              </a:p>
            </p:txBody>
          </p:sp>
        </p:grpSp>
        <p:grpSp>
          <p:nvGrpSpPr>
            <p:cNvPr id="16" name="Group 27"/>
            <p:cNvGrpSpPr>
              <a:grpSpLocks/>
            </p:cNvGrpSpPr>
            <p:nvPr/>
          </p:nvGrpSpPr>
          <p:grpSpPr bwMode="auto">
            <a:xfrm>
              <a:off x="3596606" y="4078064"/>
              <a:ext cx="585787" cy="585787"/>
              <a:chOff x="3665" y="2898"/>
              <a:chExt cx="369" cy="369"/>
            </a:xfrm>
          </p:grpSpPr>
          <p:sp>
            <p:nvSpPr>
              <p:cNvPr id="24" name="Oval 2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646">
                  <a:latin typeface="+mj-lt"/>
                  <a:cs typeface="Times New Roman" pitchFamily="18" charset="0"/>
                </a:endParaRPr>
              </a:p>
            </p:txBody>
          </p:sp>
          <p:sp>
            <p:nvSpPr>
              <p:cNvPr id="25" name="Text Box 29"/>
              <p:cNvSpPr txBox="1">
                <a:spLocks noChangeArrowheads="1"/>
              </p:cNvSpPr>
              <p:nvPr/>
            </p:nvSpPr>
            <p:spPr bwMode="auto">
              <a:xfrm>
                <a:off x="3750" y="2998"/>
                <a:ext cx="220" cy="233"/>
              </a:xfrm>
              <a:prstGeom prst="rect">
                <a:avLst/>
              </a:prstGeom>
              <a:noFill/>
              <a:ln w="9525">
                <a:noFill/>
                <a:miter lim="800000"/>
                <a:headEnd/>
                <a:tailEnd/>
              </a:ln>
              <a:effectLst/>
            </p:spPr>
            <p:txBody>
              <a:bodyPr wrap="none" lIns="0" tIns="0" rIns="0" bIns="0">
                <a:spAutoFit/>
              </a:bodyPr>
              <a:lstStyle/>
              <a:p>
                <a:pPr algn="ctr"/>
                <a:r>
                  <a:rPr lang="en-US" sz="2646" dirty="0">
                    <a:latin typeface="+mj-lt"/>
                    <a:cs typeface="Times New Roman" pitchFamily="18" charset="0"/>
                  </a:rPr>
                  <a:t>40</a:t>
                </a:r>
              </a:p>
            </p:txBody>
          </p:sp>
        </p:grpSp>
        <p:sp>
          <p:nvSpPr>
            <p:cNvPr id="17" name="Line 30"/>
            <p:cNvSpPr>
              <a:spLocks noChangeShapeType="1"/>
            </p:cNvSpPr>
            <p:nvPr/>
          </p:nvSpPr>
          <p:spPr bwMode="auto">
            <a:xfrm flipH="1">
              <a:off x="4099843" y="1630139"/>
              <a:ext cx="792163" cy="503237"/>
            </a:xfrm>
            <a:prstGeom prst="line">
              <a:avLst/>
            </a:prstGeom>
            <a:noFill/>
            <a:ln w="9525">
              <a:solidFill>
                <a:schemeClr val="tx1"/>
              </a:solidFill>
              <a:round/>
              <a:headEnd/>
              <a:tailEnd/>
            </a:ln>
            <a:effectLst/>
          </p:spPr>
          <p:txBody>
            <a:bodyPr/>
            <a:lstStyle/>
            <a:p>
              <a:endParaRPr lang="fr-FR" sz="2646">
                <a:latin typeface="+mj-lt"/>
                <a:cs typeface="Times New Roman" pitchFamily="18" charset="0"/>
              </a:endParaRPr>
            </a:p>
          </p:txBody>
        </p:sp>
        <p:sp>
          <p:nvSpPr>
            <p:cNvPr id="18" name="Line 31"/>
            <p:cNvSpPr>
              <a:spLocks noChangeShapeType="1"/>
            </p:cNvSpPr>
            <p:nvPr/>
          </p:nvSpPr>
          <p:spPr bwMode="auto">
            <a:xfrm>
              <a:off x="5349206" y="1557114"/>
              <a:ext cx="911225" cy="576262"/>
            </a:xfrm>
            <a:prstGeom prst="line">
              <a:avLst/>
            </a:prstGeom>
            <a:noFill/>
            <a:ln w="9525">
              <a:solidFill>
                <a:schemeClr val="tx1"/>
              </a:solidFill>
              <a:round/>
              <a:headEnd/>
              <a:tailEnd/>
            </a:ln>
            <a:effectLst/>
          </p:spPr>
          <p:txBody>
            <a:bodyPr/>
            <a:lstStyle/>
            <a:p>
              <a:endParaRPr lang="fr-FR" sz="2646">
                <a:latin typeface="+mj-lt"/>
                <a:cs typeface="Times New Roman" pitchFamily="18" charset="0"/>
              </a:endParaRPr>
            </a:p>
          </p:txBody>
        </p:sp>
        <p:sp>
          <p:nvSpPr>
            <p:cNvPr id="19" name="Line 32"/>
            <p:cNvSpPr>
              <a:spLocks noChangeShapeType="1"/>
            </p:cNvSpPr>
            <p:nvPr/>
          </p:nvSpPr>
          <p:spPr bwMode="auto">
            <a:xfrm flipH="1">
              <a:off x="5900068" y="2565176"/>
              <a:ext cx="360363" cy="360363"/>
            </a:xfrm>
            <a:prstGeom prst="line">
              <a:avLst/>
            </a:prstGeom>
            <a:noFill/>
            <a:ln w="9525">
              <a:solidFill>
                <a:schemeClr val="tx1"/>
              </a:solidFill>
              <a:round/>
              <a:headEnd/>
              <a:tailEnd/>
            </a:ln>
            <a:effectLst/>
          </p:spPr>
          <p:txBody>
            <a:bodyPr/>
            <a:lstStyle/>
            <a:p>
              <a:endParaRPr lang="fr-FR" sz="2646">
                <a:latin typeface="+mj-lt"/>
                <a:cs typeface="Times New Roman" pitchFamily="18" charset="0"/>
              </a:endParaRPr>
            </a:p>
          </p:txBody>
        </p:sp>
        <p:sp>
          <p:nvSpPr>
            <p:cNvPr id="20" name="Line 33"/>
            <p:cNvSpPr>
              <a:spLocks noChangeShapeType="1"/>
            </p:cNvSpPr>
            <p:nvPr/>
          </p:nvSpPr>
          <p:spPr bwMode="auto">
            <a:xfrm>
              <a:off x="4244306" y="2638201"/>
              <a:ext cx="334962" cy="360363"/>
            </a:xfrm>
            <a:prstGeom prst="line">
              <a:avLst/>
            </a:prstGeom>
            <a:noFill/>
            <a:ln w="9525">
              <a:solidFill>
                <a:schemeClr val="tx1"/>
              </a:solidFill>
              <a:round/>
              <a:headEnd/>
              <a:tailEnd/>
            </a:ln>
            <a:effectLst/>
          </p:spPr>
          <p:txBody>
            <a:bodyPr/>
            <a:lstStyle/>
            <a:p>
              <a:endParaRPr lang="fr-FR" sz="2646">
                <a:latin typeface="+mj-lt"/>
                <a:cs typeface="Times New Roman" pitchFamily="18" charset="0"/>
              </a:endParaRPr>
            </a:p>
          </p:txBody>
        </p:sp>
        <p:sp>
          <p:nvSpPr>
            <p:cNvPr id="21" name="Line 34"/>
            <p:cNvSpPr>
              <a:spLocks noChangeShapeType="1"/>
            </p:cNvSpPr>
            <p:nvPr/>
          </p:nvSpPr>
          <p:spPr bwMode="auto">
            <a:xfrm flipH="1">
              <a:off x="3380706" y="2638201"/>
              <a:ext cx="431800" cy="287338"/>
            </a:xfrm>
            <a:prstGeom prst="line">
              <a:avLst/>
            </a:prstGeom>
            <a:noFill/>
            <a:ln w="9525">
              <a:solidFill>
                <a:schemeClr val="tx1"/>
              </a:solidFill>
              <a:round/>
              <a:headEnd/>
              <a:tailEnd/>
            </a:ln>
            <a:effectLst/>
          </p:spPr>
          <p:txBody>
            <a:bodyPr/>
            <a:lstStyle/>
            <a:p>
              <a:endParaRPr lang="fr-FR" sz="2646">
                <a:latin typeface="+mj-lt"/>
                <a:cs typeface="Times New Roman" pitchFamily="18" charset="0"/>
              </a:endParaRPr>
            </a:p>
          </p:txBody>
        </p:sp>
        <p:sp>
          <p:nvSpPr>
            <p:cNvPr id="22" name="Line 35"/>
            <p:cNvSpPr>
              <a:spLocks noChangeShapeType="1"/>
            </p:cNvSpPr>
            <p:nvPr/>
          </p:nvSpPr>
          <p:spPr bwMode="auto">
            <a:xfrm>
              <a:off x="3380706" y="3501801"/>
              <a:ext cx="358775" cy="576263"/>
            </a:xfrm>
            <a:prstGeom prst="line">
              <a:avLst/>
            </a:prstGeom>
            <a:noFill/>
            <a:ln w="9525">
              <a:solidFill>
                <a:schemeClr val="tx1"/>
              </a:solidFill>
              <a:round/>
              <a:headEnd/>
              <a:tailEnd/>
            </a:ln>
            <a:effectLst/>
          </p:spPr>
          <p:txBody>
            <a:bodyPr/>
            <a:lstStyle/>
            <a:p>
              <a:endParaRPr lang="fr-FR" sz="2646">
                <a:latin typeface="+mj-lt"/>
                <a:cs typeface="Times New Roman" pitchFamily="18" charset="0"/>
              </a:endParaRPr>
            </a:p>
          </p:txBody>
        </p:sp>
        <p:sp>
          <p:nvSpPr>
            <p:cNvPr id="23" name="Line 36"/>
            <p:cNvSpPr>
              <a:spLocks noChangeShapeType="1"/>
            </p:cNvSpPr>
            <p:nvPr/>
          </p:nvSpPr>
          <p:spPr bwMode="auto">
            <a:xfrm flipH="1">
              <a:off x="2588543" y="3430364"/>
              <a:ext cx="431800" cy="647700"/>
            </a:xfrm>
            <a:prstGeom prst="line">
              <a:avLst/>
            </a:prstGeom>
            <a:noFill/>
            <a:ln w="9525">
              <a:solidFill>
                <a:schemeClr val="tx1"/>
              </a:solidFill>
              <a:round/>
              <a:headEnd/>
              <a:tailEnd/>
            </a:ln>
            <a:effectLst/>
          </p:spPr>
          <p:txBody>
            <a:bodyPr/>
            <a:lstStyle/>
            <a:p>
              <a:endParaRPr lang="fr-FR" sz="2646">
                <a:latin typeface="+mj-lt"/>
                <a:cs typeface="Times New Roman" pitchFamily="18" charset="0"/>
              </a:endParaRPr>
            </a:p>
          </p:txBody>
        </p:sp>
      </p:grpSp>
      <p:sp>
        <p:nvSpPr>
          <p:cNvPr id="41" name="Text Box 38"/>
          <p:cNvSpPr txBox="1">
            <a:spLocks noChangeArrowheads="1"/>
          </p:cNvSpPr>
          <p:nvPr/>
        </p:nvSpPr>
        <p:spPr bwMode="auto">
          <a:xfrm>
            <a:off x="79240" y="1023686"/>
            <a:ext cx="9764649" cy="499496"/>
          </a:xfrm>
          <a:prstGeom prst="rect">
            <a:avLst/>
          </a:prstGeom>
          <a:noFill/>
          <a:ln w="9525">
            <a:noFill/>
            <a:miter lim="800000"/>
            <a:headEnd/>
            <a:tailEnd/>
          </a:ln>
          <a:effectLst/>
        </p:spPr>
        <p:txBody>
          <a:bodyPr wrap="square">
            <a:spAutoFit/>
          </a:bodyPr>
          <a:lstStyle/>
          <a:p>
            <a:pPr>
              <a:buClr>
                <a:schemeClr val="accent1"/>
              </a:buClr>
              <a:buFont typeface="Wingdings" pitchFamily="2" charset="2"/>
              <a:buChar char="v"/>
            </a:pPr>
            <a:r>
              <a:rPr lang="fr-CA" sz="2646" b="1" dirty="0">
                <a:latin typeface="+mj-lt"/>
                <a:cs typeface="Times New Roman" pitchFamily="18" charset="0"/>
              </a:rPr>
              <a:t> Exemple: </a:t>
            </a:r>
            <a:r>
              <a:rPr lang="fr-CA" sz="2646" dirty="0">
                <a:latin typeface="+mj-lt"/>
                <a:cs typeface="Times New Roman" pitchFamily="18" charset="0"/>
              </a:rPr>
              <a:t>soit l’ABR suivant. Est-il un arbre AVL?</a:t>
            </a:r>
            <a:endParaRPr lang="fr-FR" sz="2646" dirty="0">
              <a:latin typeface="+mj-lt"/>
              <a:cs typeface="Times New Roman" pitchFamily="18" charset="0"/>
            </a:endParaRPr>
          </a:p>
        </p:txBody>
      </p:sp>
      <p:sp>
        <p:nvSpPr>
          <p:cNvPr id="42" name="ZoneTexte 39"/>
          <p:cNvSpPr txBox="1"/>
          <p:nvPr/>
        </p:nvSpPr>
        <p:spPr>
          <a:xfrm>
            <a:off x="7028469" y="2080305"/>
            <a:ext cx="410690" cy="329770"/>
          </a:xfrm>
          <a:prstGeom prst="rect">
            <a:avLst/>
          </a:prstGeom>
          <a:noFill/>
        </p:spPr>
        <p:txBody>
          <a:bodyPr wrap="none" rtlCol="0">
            <a:spAutoFit/>
          </a:bodyPr>
          <a:lstStyle/>
          <a:p>
            <a:r>
              <a:rPr lang="fr-FR" sz="1543" dirty="0">
                <a:solidFill>
                  <a:srgbClr val="FF0000"/>
                </a:solidFill>
                <a:latin typeface="+mj-lt"/>
                <a:cs typeface="Times New Roman" pitchFamily="18" charset="0"/>
              </a:rPr>
              <a:t>+1</a:t>
            </a:r>
          </a:p>
        </p:txBody>
      </p:sp>
      <p:cxnSp>
        <p:nvCxnSpPr>
          <p:cNvPr id="43" name="Connecteur droit 40"/>
          <p:cNvCxnSpPr/>
          <p:nvPr/>
        </p:nvCxnSpPr>
        <p:spPr>
          <a:xfrm>
            <a:off x="7946055" y="2397533"/>
            <a:ext cx="2336809" cy="273"/>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4" name="Connecteur droit 41"/>
          <p:cNvCxnSpPr/>
          <p:nvPr/>
        </p:nvCxnSpPr>
        <p:spPr>
          <a:xfrm>
            <a:off x="6790343" y="3509063"/>
            <a:ext cx="3492521"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Connecteur droit 42"/>
          <p:cNvCxnSpPr/>
          <p:nvPr/>
        </p:nvCxnSpPr>
        <p:spPr>
          <a:xfrm>
            <a:off x="5917212" y="4461569"/>
            <a:ext cx="4365652"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Connecteur droit 43"/>
          <p:cNvCxnSpPr/>
          <p:nvPr/>
        </p:nvCxnSpPr>
        <p:spPr>
          <a:xfrm>
            <a:off x="5123457" y="5652201"/>
            <a:ext cx="5159407"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7" name="ZoneTexte 44"/>
          <p:cNvSpPr txBox="1"/>
          <p:nvPr/>
        </p:nvSpPr>
        <p:spPr>
          <a:xfrm>
            <a:off x="5876964" y="3112186"/>
            <a:ext cx="410690" cy="329770"/>
          </a:xfrm>
          <a:prstGeom prst="rect">
            <a:avLst/>
          </a:prstGeom>
          <a:noFill/>
        </p:spPr>
        <p:txBody>
          <a:bodyPr wrap="none" rtlCol="0">
            <a:spAutoFit/>
          </a:bodyPr>
          <a:lstStyle/>
          <a:p>
            <a:r>
              <a:rPr lang="fr-FR" sz="1543" dirty="0">
                <a:solidFill>
                  <a:srgbClr val="FF0000"/>
                </a:solidFill>
                <a:latin typeface="+mj-lt"/>
                <a:cs typeface="Times New Roman" pitchFamily="18" charset="0"/>
              </a:rPr>
              <a:t>+1</a:t>
            </a:r>
          </a:p>
        </p:txBody>
      </p:sp>
      <p:sp>
        <p:nvSpPr>
          <p:cNvPr id="48" name="ZoneTexte 45"/>
          <p:cNvSpPr txBox="1"/>
          <p:nvPr/>
        </p:nvSpPr>
        <p:spPr>
          <a:xfrm>
            <a:off x="8536603" y="3112186"/>
            <a:ext cx="410690" cy="329770"/>
          </a:xfrm>
          <a:prstGeom prst="rect">
            <a:avLst/>
          </a:prstGeom>
          <a:noFill/>
        </p:spPr>
        <p:txBody>
          <a:bodyPr wrap="none" rtlCol="0">
            <a:spAutoFit/>
          </a:bodyPr>
          <a:lstStyle/>
          <a:p>
            <a:r>
              <a:rPr lang="fr-FR" sz="1543" dirty="0">
                <a:solidFill>
                  <a:srgbClr val="FF0000"/>
                </a:solidFill>
                <a:latin typeface="+mj-lt"/>
                <a:cs typeface="Times New Roman" pitchFamily="18" charset="0"/>
              </a:rPr>
              <a:t>+1</a:t>
            </a:r>
          </a:p>
        </p:txBody>
      </p:sp>
      <p:sp>
        <p:nvSpPr>
          <p:cNvPr id="49" name="ZoneTexte 46"/>
          <p:cNvSpPr txBox="1"/>
          <p:nvPr/>
        </p:nvSpPr>
        <p:spPr>
          <a:xfrm>
            <a:off x="5044082" y="4064692"/>
            <a:ext cx="295274" cy="329770"/>
          </a:xfrm>
          <a:prstGeom prst="rect">
            <a:avLst/>
          </a:prstGeom>
          <a:noFill/>
        </p:spPr>
        <p:txBody>
          <a:bodyPr wrap="none" rtlCol="0">
            <a:spAutoFit/>
          </a:bodyPr>
          <a:lstStyle/>
          <a:p>
            <a:r>
              <a:rPr lang="fr-FR" sz="1543" dirty="0">
                <a:solidFill>
                  <a:srgbClr val="FF0000"/>
                </a:solidFill>
                <a:latin typeface="+mj-lt"/>
                <a:cs typeface="Times New Roman" pitchFamily="18" charset="0"/>
              </a:rPr>
              <a:t>0</a:t>
            </a:r>
          </a:p>
        </p:txBody>
      </p:sp>
      <p:sp>
        <p:nvSpPr>
          <p:cNvPr id="50" name="ZoneTexte 47"/>
          <p:cNvSpPr txBox="1"/>
          <p:nvPr/>
        </p:nvSpPr>
        <p:spPr>
          <a:xfrm>
            <a:off x="6710967" y="4064692"/>
            <a:ext cx="295274" cy="329770"/>
          </a:xfrm>
          <a:prstGeom prst="rect">
            <a:avLst/>
          </a:prstGeom>
          <a:noFill/>
        </p:spPr>
        <p:txBody>
          <a:bodyPr wrap="none" rtlCol="0">
            <a:spAutoFit/>
          </a:bodyPr>
          <a:lstStyle/>
          <a:p>
            <a:r>
              <a:rPr lang="fr-FR" sz="1543" dirty="0">
                <a:solidFill>
                  <a:srgbClr val="FF0000"/>
                </a:solidFill>
                <a:latin typeface="+mj-lt"/>
                <a:cs typeface="Times New Roman" pitchFamily="18" charset="0"/>
              </a:rPr>
              <a:t>0</a:t>
            </a:r>
          </a:p>
        </p:txBody>
      </p:sp>
      <p:sp>
        <p:nvSpPr>
          <p:cNvPr id="51" name="ZoneTexte 48"/>
          <p:cNvSpPr txBox="1"/>
          <p:nvPr/>
        </p:nvSpPr>
        <p:spPr>
          <a:xfrm>
            <a:off x="7822224" y="4064692"/>
            <a:ext cx="295274" cy="329770"/>
          </a:xfrm>
          <a:prstGeom prst="rect">
            <a:avLst/>
          </a:prstGeom>
          <a:noFill/>
        </p:spPr>
        <p:txBody>
          <a:bodyPr wrap="none" rtlCol="0">
            <a:spAutoFit/>
          </a:bodyPr>
          <a:lstStyle/>
          <a:p>
            <a:r>
              <a:rPr lang="fr-FR" sz="1543" dirty="0">
                <a:solidFill>
                  <a:srgbClr val="FF0000"/>
                </a:solidFill>
                <a:latin typeface="+mj-lt"/>
                <a:cs typeface="Times New Roman" pitchFamily="18" charset="0"/>
              </a:rPr>
              <a:t>0</a:t>
            </a:r>
          </a:p>
        </p:txBody>
      </p:sp>
      <p:sp>
        <p:nvSpPr>
          <p:cNvPr id="52" name="ZoneTexte 49"/>
          <p:cNvSpPr txBox="1"/>
          <p:nvPr/>
        </p:nvSpPr>
        <p:spPr>
          <a:xfrm>
            <a:off x="5758461" y="5255324"/>
            <a:ext cx="295274" cy="329770"/>
          </a:xfrm>
          <a:prstGeom prst="rect">
            <a:avLst/>
          </a:prstGeom>
          <a:noFill/>
        </p:spPr>
        <p:txBody>
          <a:bodyPr wrap="none" rtlCol="0">
            <a:spAutoFit/>
          </a:bodyPr>
          <a:lstStyle/>
          <a:p>
            <a:r>
              <a:rPr lang="fr-FR" sz="1543" dirty="0">
                <a:solidFill>
                  <a:srgbClr val="FF0000"/>
                </a:solidFill>
                <a:latin typeface="+mj-lt"/>
                <a:cs typeface="Times New Roman" pitchFamily="18" charset="0"/>
              </a:rPr>
              <a:t>0</a:t>
            </a:r>
          </a:p>
        </p:txBody>
      </p:sp>
      <p:sp>
        <p:nvSpPr>
          <p:cNvPr id="53" name="Rectangle 52"/>
          <p:cNvSpPr/>
          <p:nvPr/>
        </p:nvSpPr>
        <p:spPr>
          <a:xfrm>
            <a:off x="157988" y="1673581"/>
            <a:ext cx="3571897" cy="393171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fr-FR" sz="2205" u="sng" dirty="0">
                <a:latin typeface="+mj-lt"/>
                <a:cs typeface="Times New Roman" pitchFamily="18" charset="0"/>
              </a:rPr>
              <a:t>Notons</a:t>
            </a:r>
            <a:r>
              <a:rPr lang="fr-FR" sz="2205" dirty="0">
                <a:latin typeface="+mj-lt"/>
                <a:cs typeface="Times New Roman" pitchFamily="18" charset="0"/>
              </a:rPr>
              <a:t>:</a:t>
            </a:r>
          </a:p>
          <a:p>
            <a:pPr marL="199489" indent="-199489" algn="just">
              <a:lnSpc>
                <a:spcPct val="150000"/>
              </a:lnSpc>
              <a:buClr>
                <a:schemeClr val="accent1"/>
              </a:buClr>
              <a:buFont typeface="Wingdings" pitchFamily="2" charset="2"/>
              <a:buChar char="§"/>
            </a:pPr>
            <a:r>
              <a:rPr lang="fr-FR" sz="2205" dirty="0">
                <a:cs typeface="Times New Roman" pitchFamily="18" charset="0"/>
              </a:rPr>
              <a:t>que l’arbre vide a la hauteur −1</a:t>
            </a:r>
            <a:r>
              <a:rPr lang="fr-FR" sz="2205" dirty="0">
                <a:latin typeface="+mj-lt"/>
                <a:cs typeface="Times New Roman" pitchFamily="18" charset="0"/>
              </a:rPr>
              <a:t>, </a:t>
            </a:r>
          </a:p>
          <a:p>
            <a:pPr marL="199489" indent="-199489" algn="just">
              <a:lnSpc>
                <a:spcPct val="150000"/>
              </a:lnSpc>
              <a:buClr>
                <a:schemeClr val="accent1"/>
              </a:buClr>
              <a:buFont typeface="Wingdings" pitchFamily="2" charset="2"/>
              <a:buChar char="§"/>
            </a:pPr>
            <a:r>
              <a:rPr lang="fr-FR" sz="2205" dirty="0">
                <a:latin typeface="+mj-lt"/>
                <a:cs typeface="Times New Roman" pitchFamily="18" charset="0"/>
              </a:rPr>
              <a:t>Et </a:t>
            </a:r>
            <a:r>
              <a:rPr lang="fr-FR" sz="2205" dirty="0">
                <a:cs typeface="Times New Roman" pitchFamily="18" charset="0"/>
              </a:rPr>
              <a:t>qu’une feuille est un arbre de hauteur 0</a:t>
            </a:r>
            <a:r>
              <a:rPr lang="fr-FR" sz="2205" dirty="0">
                <a:latin typeface="+mj-lt"/>
                <a:cs typeface="Times New Roman" pitchFamily="18" charset="0"/>
              </a:rPr>
              <a:t>. </a:t>
            </a:r>
          </a:p>
          <a:p>
            <a:pPr marL="199489" indent="-199489" algn="just">
              <a:lnSpc>
                <a:spcPct val="150000"/>
              </a:lnSpc>
              <a:buClr>
                <a:schemeClr val="accent1"/>
              </a:buClr>
              <a:buFont typeface="Wingdings" pitchFamily="2" charset="2"/>
              <a:buChar char="§"/>
            </a:pPr>
            <a:r>
              <a:rPr lang="fr-FR" sz="2205" dirty="0">
                <a:latin typeface="+mj-lt"/>
                <a:cs typeface="Times New Roman" pitchFamily="18" charset="0"/>
              </a:rPr>
              <a:t>L’arbre vide et l’arbre réduit à une feuille, sont des arbres AVL</a:t>
            </a:r>
          </a:p>
        </p:txBody>
      </p:sp>
      <p:sp>
        <p:nvSpPr>
          <p:cNvPr id="54" name="Text Box 38"/>
          <p:cNvSpPr txBox="1">
            <a:spLocks noChangeArrowheads="1"/>
          </p:cNvSpPr>
          <p:nvPr/>
        </p:nvSpPr>
        <p:spPr bwMode="auto">
          <a:xfrm>
            <a:off x="2797692" y="6972054"/>
            <a:ext cx="5313759" cy="499496"/>
          </a:xfrm>
          <a:prstGeom prst="rect">
            <a:avLst/>
          </a:prstGeom>
          <a:noFill/>
          <a:ln w="9525">
            <a:noFill/>
            <a:miter lim="800000"/>
            <a:headEnd/>
            <a:tailEnd/>
          </a:ln>
          <a:effectLst/>
        </p:spPr>
        <p:txBody>
          <a:bodyPr wrap="square">
            <a:spAutoFit/>
          </a:bodyPr>
          <a:lstStyle/>
          <a:p>
            <a:pPr algn="ctr"/>
            <a:r>
              <a:rPr lang="fr-CA" sz="2646" b="1" dirty="0">
                <a:solidFill>
                  <a:srgbClr val="002060"/>
                </a:solidFill>
                <a:latin typeface="+mj-lt"/>
                <a:cs typeface="Times New Roman" pitchFamily="18" charset="0"/>
              </a:rPr>
              <a:t>Cet arbre est un arbre AVL</a:t>
            </a:r>
            <a:endParaRPr lang="fr-FR" sz="2646" b="1" dirty="0">
              <a:solidFill>
                <a:srgbClr val="002060"/>
              </a:solidFill>
              <a:latin typeface="+mj-lt"/>
              <a:cs typeface="Times New Roman" pitchFamily="18" charset="0"/>
            </a:endParaRPr>
          </a:p>
        </p:txBody>
      </p:sp>
      <p:sp>
        <p:nvSpPr>
          <p:cNvPr id="55" name="Text Box 38"/>
          <p:cNvSpPr txBox="1">
            <a:spLocks noChangeArrowheads="1"/>
          </p:cNvSpPr>
          <p:nvPr/>
        </p:nvSpPr>
        <p:spPr bwMode="auto">
          <a:xfrm>
            <a:off x="3937887" y="6115483"/>
            <a:ext cx="6142244" cy="81483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marL="0" lvl="1" algn="ctr">
              <a:spcBef>
                <a:spcPts val="661"/>
              </a:spcBef>
              <a:spcAft>
                <a:spcPts val="661"/>
              </a:spcAft>
            </a:pPr>
            <a:r>
              <a:rPr lang="fr-FR" sz="1764" b="1" u="sng" dirty="0">
                <a:latin typeface="+mj-lt"/>
                <a:cs typeface="Times New Roman" pitchFamily="18" charset="0"/>
              </a:rPr>
              <a:t>À vérifier pour chaque nœud R, on a:</a:t>
            </a:r>
          </a:p>
          <a:p>
            <a:pPr marL="0" lvl="1" algn="ctr">
              <a:spcBef>
                <a:spcPts val="661"/>
              </a:spcBef>
              <a:spcAft>
                <a:spcPts val="661"/>
              </a:spcAft>
            </a:pPr>
            <a:r>
              <a:rPr lang="fr-FR" sz="1764" b="1" dirty="0">
                <a:solidFill>
                  <a:srgbClr val="FF0000"/>
                </a:solidFill>
                <a:latin typeface="+mj-lt"/>
                <a:cs typeface="Times New Roman" pitchFamily="18" charset="0"/>
              </a:rPr>
              <a:t>| Profondeur(LEFT(R) ) – Profondeur(RIGHT(R)) | &lt;=  1</a:t>
            </a:r>
          </a:p>
        </p:txBody>
      </p:sp>
      <p:sp>
        <p:nvSpPr>
          <p:cNvPr id="56" name="ZoneTexte 49"/>
          <p:cNvSpPr txBox="1"/>
          <p:nvPr/>
        </p:nvSpPr>
        <p:spPr>
          <a:xfrm>
            <a:off x="4246557" y="5266206"/>
            <a:ext cx="295274" cy="329770"/>
          </a:xfrm>
          <a:prstGeom prst="rect">
            <a:avLst/>
          </a:prstGeom>
          <a:noFill/>
        </p:spPr>
        <p:txBody>
          <a:bodyPr wrap="none" rtlCol="0">
            <a:spAutoFit/>
          </a:bodyPr>
          <a:lstStyle/>
          <a:p>
            <a:r>
              <a:rPr lang="fr-FR" sz="1543" dirty="0">
                <a:solidFill>
                  <a:srgbClr val="FF0000"/>
                </a:solidFill>
                <a:latin typeface="+mj-lt"/>
                <a:cs typeface="Times New Roman" pitchFamily="18" charset="0"/>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checkerboard(across)">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checkerboard(across)">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checkerboard(across)">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checkerboard(across)">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checkerboard(across)">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checkerboard(across)">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checkerboard(across)">
                                      <p:cBhvr>
                                        <p:cTn id="37" dur="500"/>
                                        <p:tgtEl>
                                          <p:spTgt spid="51"/>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checkerboard(across)">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checkerboard(across)">
                                      <p:cBhvr>
                                        <p:cTn id="47" dur="500"/>
                                        <p:tgtEl>
                                          <p:spTgt spid="42"/>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checkerboard(across)">
                                      <p:cBhvr>
                                        <p:cTn id="5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7" grpId="0"/>
      <p:bldP spid="48" grpId="0"/>
      <p:bldP spid="49" grpId="0"/>
      <p:bldP spid="50" grpId="0"/>
      <p:bldP spid="51" grpId="0"/>
      <p:bldP spid="52" grpId="0"/>
      <p:bldP spid="54" grpId="0"/>
      <p:bldP spid="55" grpId="0" animBg="1"/>
      <p:bldP spid="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7</a:t>
            </a:fld>
            <a:endParaRPr lang="fr-BE"/>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latin typeface="+mj-lt"/>
                <a:ea typeface="+mj-ea"/>
                <a:cs typeface="+mj-cs"/>
              </a:rPr>
              <a:t>Exemple</a:t>
            </a:r>
            <a:endParaRPr lang="fr-FR" sz="3086" cap="small" dirty="0">
              <a:solidFill>
                <a:schemeClr val="tx2"/>
              </a:solidFill>
              <a:latin typeface="+mj-lt"/>
              <a:ea typeface="+mj-ea"/>
              <a:cs typeface="+mj-cs"/>
            </a:endParaRPr>
          </a:p>
        </p:txBody>
      </p:sp>
      <p:sp>
        <p:nvSpPr>
          <p:cNvPr id="41" name="Text Box 38"/>
          <p:cNvSpPr txBox="1">
            <a:spLocks noChangeArrowheads="1"/>
          </p:cNvSpPr>
          <p:nvPr/>
        </p:nvSpPr>
        <p:spPr bwMode="auto">
          <a:xfrm>
            <a:off x="79240" y="1023686"/>
            <a:ext cx="9764649" cy="1238352"/>
          </a:xfrm>
          <a:prstGeom prst="rect">
            <a:avLst/>
          </a:prstGeom>
          <a:noFill/>
          <a:ln w="9525">
            <a:noFill/>
            <a:miter lim="800000"/>
            <a:headEnd/>
            <a:tailEnd/>
          </a:ln>
          <a:effectLst/>
        </p:spPr>
        <p:txBody>
          <a:bodyPr wrap="square">
            <a:spAutoFit/>
          </a:bodyPr>
          <a:lstStyle/>
          <a:p>
            <a:pPr>
              <a:lnSpc>
                <a:spcPct val="150000"/>
              </a:lnSpc>
              <a:buClr>
                <a:schemeClr val="accent1"/>
              </a:buClr>
              <a:buFont typeface="Wingdings" pitchFamily="2" charset="2"/>
              <a:buChar char="v"/>
            </a:pPr>
            <a:r>
              <a:rPr lang="fr-CA" sz="2646" b="1" dirty="0">
                <a:latin typeface="+mj-lt"/>
                <a:cs typeface="Times New Roman" pitchFamily="18" charset="0"/>
              </a:rPr>
              <a:t> Exemple: </a:t>
            </a:r>
            <a:r>
              <a:rPr lang="fr-FR" sz="2646" dirty="0">
                <a:latin typeface="+mj-lt"/>
                <a:cs typeface="Times New Roman" pitchFamily="18" charset="0"/>
              </a:rPr>
              <a:t>Cet ABR est un arbre AVL avant insertion</a:t>
            </a:r>
          </a:p>
          <a:p>
            <a:pPr lvl="1">
              <a:lnSpc>
                <a:spcPct val="150000"/>
              </a:lnSpc>
              <a:buClr>
                <a:schemeClr val="accent1"/>
              </a:buClr>
              <a:buFont typeface="Wingdings" pitchFamily="2" charset="2"/>
              <a:buChar char="Ø"/>
            </a:pPr>
            <a:r>
              <a:rPr lang="fr-CA" sz="2646" dirty="0">
                <a:cs typeface="Times New Roman" pitchFamily="18" charset="0"/>
              </a:rPr>
              <a:t>Insérer la valeur 5</a:t>
            </a:r>
            <a:r>
              <a:rPr lang="fr-FR" sz="2646" dirty="0">
                <a:latin typeface="+mj-lt"/>
                <a:cs typeface="Times New Roman" pitchFamily="18" charset="0"/>
              </a:rPr>
              <a:t> </a:t>
            </a:r>
          </a:p>
        </p:txBody>
      </p:sp>
      <p:grpSp>
        <p:nvGrpSpPr>
          <p:cNvPr id="2" name="Groupe 54"/>
          <p:cNvGrpSpPr/>
          <p:nvPr/>
        </p:nvGrpSpPr>
        <p:grpSpPr>
          <a:xfrm>
            <a:off x="4758832" y="1683366"/>
            <a:ext cx="4921280" cy="3900582"/>
            <a:chOff x="2228181" y="1125314"/>
            <a:chExt cx="4546600" cy="3538537"/>
          </a:xfrm>
        </p:grpSpPr>
        <p:grpSp>
          <p:nvGrpSpPr>
            <p:cNvPr id="3" name="Group 5"/>
            <p:cNvGrpSpPr>
              <a:grpSpLocks/>
            </p:cNvGrpSpPr>
            <p:nvPr/>
          </p:nvGrpSpPr>
          <p:grpSpPr bwMode="auto">
            <a:xfrm>
              <a:off x="4820568" y="1125314"/>
              <a:ext cx="585788" cy="585787"/>
              <a:chOff x="3665" y="2898"/>
              <a:chExt cx="369" cy="369"/>
            </a:xfrm>
          </p:grpSpPr>
          <p:sp>
            <p:nvSpPr>
              <p:cNvPr id="86" name="Oval 6"/>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646">
                  <a:latin typeface="+mj-lt"/>
                  <a:cs typeface="Times New Roman" pitchFamily="18" charset="0"/>
                </a:endParaRPr>
              </a:p>
            </p:txBody>
          </p:sp>
          <p:sp>
            <p:nvSpPr>
              <p:cNvPr id="87" name="Text Box 7"/>
              <p:cNvSpPr txBox="1">
                <a:spLocks noChangeArrowheads="1"/>
              </p:cNvSpPr>
              <p:nvPr/>
            </p:nvSpPr>
            <p:spPr bwMode="auto">
              <a:xfrm>
                <a:off x="3700" y="2998"/>
                <a:ext cx="330" cy="233"/>
              </a:xfrm>
              <a:prstGeom prst="rect">
                <a:avLst/>
              </a:prstGeom>
              <a:noFill/>
              <a:ln w="9525">
                <a:noFill/>
                <a:miter lim="800000"/>
                <a:headEnd/>
                <a:tailEnd/>
              </a:ln>
              <a:effectLst/>
            </p:spPr>
            <p:txBody>
              <a:bodyPr wrap="none" lIns="0" tIns="0" rIns="0" bIns="0">
                <a:spAutoFit/>
              </a:bodyPr>
              <a:lstStyle/>
              <a:p>
                <a:pPr algn="ctr"/>
                <a:r>
                  <a:rPr lang="fr-CA" sz="2646" dirty="0">
                    <a:latin typeface="+mj-lt"/>
                    <a:cs typeface="Times New Roman" pitchFamily="18" charset="0"/>
                  </a:rPr>
                  <a:t>100</a:t>
                </a:r>
                <a:endParaRPr lang="en-US" sz="2646" dirty="0">
                  <a:latin typeface="+mj-lt"/>
                  <a:cs typeface="Times New Roman" pitchFamily="18" charset="0"/>
                </a:endParaRPr>
              </a:p>
            </p:txBody>
          </p:sp>
        </p:grpSp>
        <p:grpSp>
          <p:nvGrpSpPr>
            <p:cNvPr id="5" name="Group 9"/>
            <p:cNvGrpSpPr>
              <a:grpSpLocks/>
            </p:cNvGrpSpPr>
            <p:nvPr/>
          </p:nvGrpSpPr>
          <p:grpSpPr bwMode="auto">
            <a:xfrm>
              <a:off x="3739481" y="2133376"/>
              <a:ext cx="585787" cy="585788"/>
              <a:chOff x="3665" y="2898"/>
              <a:chExt cx="369" cy="369"/>
            </a:xfrm>
          </p:grpSpPr>
          <p:sp>
            <p:nvSpPr>
              <p:cNvPr id="84" name="Oval 10"/>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646">
                  <a:latin typeface="+mj-lt"/>
                  <a:cs typeface="Times New Roman" pitchFamily="18" charset="0"/>
                </a:endParaRPr>
              </a:p>
            </p:txBody>
          </p:sp>
          <p:sp>
            <p:nvSpPr>
              <p:cNvPr id="85" name="Text Box 11"/>
              <p:cNvSpPr txBox="1">
                <a:spLocks noChangeArrowheads="1"/>
              </p:cNvSpPr>
              <p:nvPr/>
            </p:nvSpPr>
            <p:spPr bwMode="auto">
              <a:xfrm>
                <a:off x="3750" y="2998"/>
                <a:ext cx="220" cy="233"/>
              </a:xfrm>
              <a:prstGeom prst="rect">
                <a:avLst/>
              </a:prstGeom>
              <a:noFill/>
              <a:ln w="9525">
                <a:noFill/>
                <a:miter lim="800000"/>
                <a:headEnd/>
                <a:tailEnd/>
              </a:ln>
              <a:effectLst/>
            </p:spPr>
            <p:txBody>
              <a:bodyPr wrap="none" lIns="0" tIns="0" rIns="0" bIns="0">
                <a:spAutoFit/>
              </a:bodyPr>
              <a:lstStyle/>
              <a:p>
                <a:pPr algn="ctr"/>
                <a:r>
                  <a:rPr lang="fr-CA" sz="2646" dirty="0">
                    <a:latin typeface="+mj-lt"/>
                    <a:cs typeface="Times New Roman" pitchFamily="18" charset="0"/>
                  </a:rPr>
                  <a:t>50</a:t>
                </a:r>
                <a:endParaRPr lang="en-US" sz="2646" dirty="0">
                  <a:latin typeface="+mj-lt"/>
                  <a:cs typeface="Times New Roman" pitchFamily="18" charset="0"/>
                </a:endParaRPr>
              </a:p>
            </p:txBody>
          </p:sp>
        </p:grpSp>
        <p:grpSp>
          <p:nvGrpSpPr>
            <p:cNvPr id="6" name="Group 12"/>
            <p:cNvGrpSpPr>
              <a:grpSpLocks/>
            </p:cNvGrpSpPr>
            <p:nvPr/>
          </p:nvGrpSpPr>
          <p:grpSpPr bwMode="auto">
            <a:xfrm>
              <a:off x="2948906" y="2925539"/>
              <a:ext cx="585787" cy="585787"/>
              <a:chOff x="3665" y="2898"/>
              <a:chExt cx="369" cy="369"/>
            </a:xfrm>
          </p:grpSpPr>
          <p:sp>
            <p:nvSpPr>
              <p:cNvPr id="82" name="Oval 13"/>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646">
                  <a:latin typeface="+mj-lt"/>
                  <a:cs typeface="Times New Roman" pitchFamily="18" charset="0"/>
                </a:endParaRPr>
              </a:p>
            </p:txBody>
          </p:sp>
          <p:sp>
            <p:nvSpPr>
              <p:cNvPr id="83" name="Text Box 14"/>
              <p:cNvSpPr txBox="1">
                <a:spLocks noChangeArrowheads="1"/>
              </p:cNvSpPr>
              <p:nvPr/>
            </p:nvSpPr>
            <p:spPr bwMode="auto">
              <a:xfrm>
                <a:off x="3750" y="2998"/>
                <a:ext cx="220" cy="233"/>
              </a:xfrm>
              <a:prstGeom prst="rect">
                <a:avLst/>
              </a:prstGeom>
              <a:noFill/>
              <a:ln w="9525">
                <a:noFill/>
                <a:miter lim="800000"/>
                <a:headEnd/>
                <a:tailEnd/>
              </a:ln>
              <a:effectLst/>
            </p:spPr>
            <p:txBody>
              <a:bodyPr wrap="none" lIns="0" tIns="0" rIns="0" bIns="0">
                <a:spAutoFit/>
              </a:bodyPr>
              <a:lstStyle/>
              <a:p>
                <a:pPr algn="ctr"/>
                <a:r>
                  <a:rPr lang="fr-CA" sz="2646" dirty="0">
                    <a:latin typeface="+mj-lt"/>
                    <a:cs typeface="Times New Roman" pitchFamily="18" charset="0"/>
                  </a:rPr>
                  <a:t>30</a:t>
                </a:r>
                <a:endParaRPr lang="en-US" sz="2646" dirty="0">
                  <a:latin typeface="+mj-lt"/>
                  <a:cs typeface="Times New Roman" pitchFamily="18" charset="0"/>
                </a:endParaRPr>
              </a:p>
            </p:txBody>
          </p:sp>
        </p:grpSp>
        <p:grpSp>
          <p:nvGrpSpPr>
            <p:cNvPr id="7" name="Group 15"/>
            <p:cNvGrpSpPr>
              <a:grpSpLocks/>
            </p:cNvGrpSpPr>
            <p:nvPr/>
          </p:nvGrpSpPr>
          <p:grpSpPr bwMode="auto">
            <a:xfrm>
              <a:off x="4460206" y="2925539"/>
              <a:ext cx="585787" cy="585787"/>
              <a:chOff x="3665" y="2898"/>
              <a:chExt cx="369" cy="369"/>
            </a:xfrm>
          </p:grpSpPr>
          <p:sp>
            <p:nvSpPr>
              <p:cNvPr id="80" name="Oval 16"/>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646">
                  <a:latin typeface="+mj-lt"/>
                  <a:cs typeface="Times New Roman" pitchFamily="18" charset="0"/>
                </a:endParaRPr>
              </a:p>
            </p:txBody>
          </p:sp>
          <p:sp>
            <p:nvSpPr>
              <p:cNvPr id="81" name="Text Box 17"/>
              <p:cNvSpPr txBox="1">
                <a:spLocks noChangeArrowheads="1"/>
              </p:cNvSpPr>
              <p:nvPr/>
            </p:nvSpPr>
            <p:spPr bwMode="auto">
              <a:xfrm>
                <a:off x="3749" y="2998"/>
                <a:ext cx="220" cy="233"/>
              </a:xfrm>
              <a:prstGeom prst="rect">
                <a:avLst/>
              </a:prstGeom>
              <a:noFill/>
              <a:ln w="9525">
                <a:noFill/>
                <a:miter lim="800000"/>
                <a:headEnd/>
                <a:tailEnd/>
              </a:ln>
              <a:effectLst/>
            </p:spPr>
            <p:txBody>
              <a:bodyPr wrap="none" lIns="0" tIns="0" rIns="0" bIns="0">
                <a:spAutoFit/>
              </a:bodyPr>
              <a:lstStyle/>
              <a:p>
                <a:pPr algn="ctr"/>
                <a:r>
                  <a:rPr lang="fr-CA" sz="2646" dirty="0">
                    <a:latin typeface="+mj-lt"/>
                    <a:cs typeface="Times New Roman" pitchFamily="18" charset="0"/>
                  </a:rPr>
                  <a:t>80</a:t>
                </a:r>
                <a:endParaRPr lang="en-US" sz="2646" dirty="0">
                  <a:latin typeface="+mj-lt"/>
                  <a:cs typeface="Times New Roman" pitchFamily="18" charset="0"/>
                </a:endParaRPr>
              </a:p>
            </p:txBody>
          </p:sp>
        </p:grpSp>
        <p:grpSp>
          <p:nvGrpSpPr>
            <p:cNvPr id="8" name="Group 18"/>
            <p:cNvGrpSpPr>
              <a:grpSpLocks/>
            </p:cNvGrpSpPr>
            <p:nvPr/>
          </p:nvGrpSpPr>
          <p:grpSpPr bwMode="auto">
            <a:xfrm>
              <a:off x="6188993" y="2061939"/>
              <a:ext cx="585788" cy="585787"/>
              <a:chOff x="3665" y="2898"/>
              <a:chExt cx="369" cy="369"/>
            </a:xfrm>
          </p:grpSpPr>
          <p:sp>
            <p:nvSpPr>
              <p:cNvPr id="78" name="Oval 19"/>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646">
                  <a:latin typeface="+mj-lt"/>
                  <a:cs typeface="Times New Roman" pitchFamily="18" charset="0"/>
                </a:endParaRPr>
              </a:p>
            </p:txBody>
          </p:sp>
          <p:sp>
            <p:nvSpPr>
              <p:cNvPr id="79" name="Text Box 20"/>
              <p:cNvSpPr txBox="1">
                <a:spLocks noChangeArrowheads="1"/>
              </p:cNvSpPr>
              <p:nvPr/>
            </p:nvSpPr>
            <p:spPr bwMode="auto">
              <a:xfrm>
                <a:off x="3700" y="2998"/>
                <a:ext cx="330" cy="233"/>
              </a:xfrm>
              <a:prstGeom prst="rect">
                <a:avLst/>
              </a:prstGeom>
              <a:noFill/>
              <a:ln w="9525">
                <a:noFill/>
                <a:miter lim="800000"/>
                <a:headEnd/>
                <a:tailEnd/>
              </a:ln>
              <a:effectLst/>
            </p:spPr>
            <p:txBody>
              <a:bodyPr wrap="none" lIns="0" tIns="0" rIns="0" bIns="0">
                <a:spAutoFit/>
              </a:bodyPr>
              <a:lstStyle/>
              <a:p>
                <a:pPr algn="ctr"/>
                <a:r>
                  <a:rPr lang="en-US" sz="2646" dirty="0">
                    <a:latin typeface="+mj-lt"/>
                    <a:cs typeface="Times New Roman" pitchFamily="18" charset="0"/>
                  </a:rPr>
                  <a:t>200</a:t>
                </a:r>
              </a:p>
            </p:txBody>
          </p:sp>
        </p:grpSp>
        <p:grpSp>
          <p:nvGrpSpPr>
            <p:cNvPr id="9" name="Group 21"/>
            <p:cNvGrpSpPr>
              <a:grpSpLocks/>
            </p:cNvGrpSpPr>
            <p:nvPr/>
          </p:nvGrpSpPr>
          <p:grpSpPr bwMode="auto">
            <a:xfrm>
              <a:off x="2228181" y="4078064"/>
              <a:ext cx="585787" cy="585787"/>
              <a:chOff x="3665" y="2898"/>
              <a:chExt cx="369" cy="369"/>
            </a:xfrm>
          </p:grpSpPr>
          <p:sp>
            <p:nvSpPr>
              <p:cNvPr id="76" name="Oval 2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646">
                  <a:latin typeface="+mj-lt"/>
                  <a:cs typeface="Times New Roman" pitchFamily="18" charset="0"/>
                </a:endParaRPr>
              </a:p>
            </p:txBody>
          </p:sp>
          <p:sp>
            <p:nvSpPr>
              <p:cNvPr id="77" name="Text Box 23"/>
              <p:cNvSpPr txBox="1">
                <a:spLocks noChangeArrowheads="1"/>
              </p:cNvSpPr>
              <p:nvPr/>
            </p:nvSpPr>
            <p:spPr bwMode="auto">
              <a:xfrm>
                <a:off x="3750" y="2998"/>
                <a:ext cx="220" cy="233"/>
              </a:xfrm>
              <a:prstGeom prst="rect">
                <a:avLst/>
              </a:prstGeom>
              <a:noFill/>
              <a:ln w="9525">
                <a:noFill/>
                <a:miter lim="800000"/>
                <a:headEnd/>
                <a:tailEnd/>
              </a:ln>
              <a:effectLst/>
            </p:spPr>
            <p:txBody>
              <a:bodyPr wrap="none" lIns="0" tIns="0" rIns="0" bIns="0">
                <a:spAutoFit/>
              </a:bodyPr>
              <a:lstStyle/>
              <a:p>
                <a:pPr algn="ctr"/>
                <a:r>
                  <a:rPr lang="fr-CA" sz="2646" dirty="0">
                    <a:latin typeface="+mj-lt"/>
                    <a:cs typeface="Times New Roman" pitchFamily="18" charset="0"/>
                  </a:rPr>
                  <a:t>10</a:t>
                </a:r>
                <a:endParaRPr lang="en-US" sz="2646" dirty="0">
                  <a:latin typeface="+mj-lt"/>
                  <a:cs typeface="Times New Roman" pitchFamily="18" charset="0"/>
                </a:endParaRPr>
              </a:p>
            </p:txBody>
          </p:sp>
        </p:grpSp>
        <p:grpSp>
          <p:nvGrpSpPr>
            <p:cNvPr id="11" name="Group 24"/>
            <p:cNvGrpSpPr>
              <a:grpSpLocks/>
            </p:cNvGrpSpPr>
            <p:nvPr/>
          </p:nvGrpSpPr>
          <p:grpSpPr bwMode="auto">
            <a:xfrm>
              <a:off x="5468268" y="2925539"/>
              <a:ext cx="585788" cy="585787"/>
              <a:chOff x="3665" y="2898"/>
              <a:chExt cx="369" cy="369"/>
            </a:xfrm>
          </p:grpSpPr>
          <p:sp>
            <p:nvSpPr>
              <p:cNvPr id="74" name="Oval 25"/>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646">
                  <a:latin typeface="+mj-lt"/>
                  <a:cs typeface="Times New Roman" pitchFamily="18" charset="0"/>
                </a:endParaRPr>
              </a:p>
            </p:txBody>
          </p:sp>
          <p:sp>
            <p:nvSpPr>
              <p:cNvPr id="75" name="Text Box 26"/>
              <p:cNvSpPr txBox="1">
                <a:spLocks noChangeArrowheads="1"/>
              </p:cNvSpPr>
              <p:nvPr/>
            </p:nvSpPr>
            <p:spPr bwMode="auto">
              <a:xfrm>
                <a:off x="3700" y="2998"/>
                <a:ext cx="330" cy="233"/>
              </a:xfrm>
              <a:prstGeom prst="rect">
                <a:avLst/>
              </a:prstGeom>
              <a:noFill/>
              <a:ln w="9525">
                <a:noFill/>
                <a:miter lim="800000"/>
                <a:headEnd/>
                <a:tailEnd/>
              </a:ln>
              <a:effectLst/>
            </p:spPr>
            <p:txBody>
              <a:bodyPr wrap="none" lIns="0" tIns="0" rIns="0" bIns="0">
                <a:spAutoFit/>
              </a:bodyPr>
              <a:lstStyle/>
              <a:p>
                <a:pPr algn="ctr"/>
                <a:r>
                  <a:rPr lang="fr-CA" sz="2646" dirty="0">
                    <a:latin typeface="+mj-lt"/>
                    <a:cs typeface="Times New Roman" pitchFamily="18" charset="0"/>
                  </a:rPr>
                  <a:t>150</a:t>
                </a:r>
                <a:endParaRPr lang="en-US" sz="2646" dirty="0">
                  <a:latin typeface="+mj-lt"/>
                  <a:cs typeface="Times New Roman" pitchFamily="18" charset="0"/>
                </a:endParaRPr>
              </a:p>
            </p:txBody>
          </p:sp>
        </p:grpSp>
        <p:grpSp>
          <p:nvGrpSpPr>
            <p:cNvPr id="12" name="Group 27"/>
            <p:cNvGrpSpPr>
              <a:grpSpLocks/>
            </p:cNvGrpSpPr>
            <p:nvPr/>
          </p:nvGrpSpPr>
          <p:grpSpPr bwMode="auto">
            <a:xfrm>
              <a:off x="3596606" y="4078064"/>
              <a:ext cx="585787" cy="585787"/>
              <a:chOff x="3665" y="2898"/>
              <a:chExt cx="369" cy="369"/>
            </a:xfrm>
          </p:grpSpPr>
          <p:sp>
            <p:nvSpPr>
              <p:cNvPr id="72" name="Oval 2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646">
                  <a:latin typeface="+mj-lt"/>
                  <a:cs typeface="Times New Roman" pitchFamily="18" charset="0"/>
                </a:endParaRPr>
              </a:p>
            </p:txBody>
          </p:sp>
          <p:sp>
            <p:nvSpPr>
              <p:cNvPr id="73" name="Text Box 29"/>
              <p:cNvSpPr txBox="1">
                <a:spLocks noChangeArrowheads="1"/>
              </p:cNvSpPr>
              <p:nvPr/>
            </p:nvSpPr>
            <p:spPr bwMode="auto">
              <a:xfrm>
                <a:off x="3750" y="2998"/>
                <a:ext cx="220" cy="233"/>
              </a:xfrm>
              <a:prstGeom prst="rect">
                <a:avLst/>
              </a:prstGeom>
              <a:noFill/>
              <a:ln w="9525">
                <a:noFill/>
                <a:miter lim="800000"/>
                <a:headEnd/>
                <a:tailEnd/>
              </a:ln>
              <a:effectLst/>
            </p:spPr>
            <p:txBody>
              <a:bodyPr wrap="none" lIns="0" tIns="0" rIns="0" bIns="0">
                <a:spAutoFit/>
              </a:bodyPr>
              <a:lstStyle/>
              <a:p>
                <a:pPr algn="ctr"/>
                <a:r>
                  <a:rPr lang="en-US" sz="2646" dirty="0">
                    <a:latin typeface="+mj-lt"/>
                    <a:cs typeface="Times New Roman" pitchFamily="18" charset="0"/>
                  </a:rPr>
                  <a:t>40</a:t>
                </a:r>
              </a:p>
            </p:txBody>
          </p:sp>
        </p:grpSp>
        <p:sp>
          <p:nvSpPr>
            <p:cNvPr id="65" name="Line 30"/>
            <p:cNvSpPr>
              <a:spLocks noChangeShapeType="1"/>
            </p:cNvSpPr>
            <p:nvPr/>
          </p:nvSpPr>
          <p:spPr bwMode="auto">
            <a:xfrm flipH="1">
              <a:off x="4099843" y="1630139"/>
              <a:ext cx="792163" cy="503237"/>
            </a:xfrm>
            <a:prstGeom prst="line">
              <a:avLst/>
            </a:prstGeom>
            <a:noFill/>
            <a:ln w="9525">
              <a:solidFill>
                <a:schemeClr val="tx1"/>
              </a:solidFill>
              <a:round/>
              <a:headEnd/>
              <a:tailEnd/>
            </a:ln>
            <a:effectLst/>
          </p:spPr>
          <p:txBody>
            <a:bodyPr/>
            <a:lstStyle/>
            <a:p>
              <a:endParaRPr lang="fr-FR" sz="2646">
                <a:latin typeface="+mj-lt"/>
                <a:cs typeface="Times New Roman" pitchFamily="18" charset="0"/>
              </a:endParaRPr>
            </a:p>
          </p:txBody>
        </p:sp>
        <p:sp>
          <p:nvSpPr>
            <p:cNvPr id="66" name="Line 31"/>
            <p:cNvSpPr>
              <a:spLocks noChangeShapeType="1"/>
            </p:cNvSpPr>
            <p:nvPr/>
          </p:nvSpPr>
          <p:spPr bwMode="auto">
            <a:xfrm>
              <a:off x="5349206" y="1557114"/>
              <a:ext cx="911225" cy="576262"/>
            </a:xfrm>
            <a:prstGeom prst="line">
              <a:avLst/>
            </a:prstGeom>
            <a:noFill/>
            <a:ln w="9525">
              <a:solidFill>
                <a:schemeClr val="tx1"/>
              </a:solidFill>
              <a:round/>
              <a:headEnd/>
              <a:tailEnd/>
            </a:ln>
            <a:effectLst/>
          </p:spPr>
          <p:txBody>
            <a:bodyPr/>
            <a:lstStyle/>
            <a:p>
              <a:endParaRPr lang="fr-FR" sz="2646">
                <a:latin typeface="+mj-lt"/>
                <a:cs typeface="Times New Roman" pitchFamily="18" charset="0"/>
              </a:endParaRPr>
            </a:p>
          </p:txBody>
        </p:sp>
        <p:sp>
          <p:nvSpPr>
            <p:cNvPr id="67" name="Line 32"/>
            <p:cNvSpPr>
              <a:spLocks noChangeShapeType="1"/>
            </p:cNvSpPr>
            <p:nvPr/>
          </p:nvSpPr>
          <p:spPr bwMode="auto">
            <a:xfrm flipH="1">
              <a:off x="5900068" y="2565176"/>
              <a:ext cx="360363" cy="360363"/>
            </a:xfrm>
            <a:prstGeom prst="line">
              <a:avLst/>
            </a:prstGeom>
            <a:noFill/>
            <a:ln w="9525">
              <a:solidFill>
                <a:schemeClr val="tx1"/>
              </a:solidFill>
              <a:round/>
              <a:headEnd/>
              <a:tailEnd/>
            </a:ln>
            <a:effectLst/>
          </p:spPr>
          <p:txBody>
            <a:bodyPr/>
            <a:lstStyle/>
            <a:p>
              <a:endParaRPr lang="fr-FR" sz="2646">
                <a:latin typeface="+mj-lt"/>
                <a:cs typeface="Times New Roman" pitchFamily="18" charset="0"/>
              </a:endParaRPr>
            </a:p>
          </p:txBody>
        </p:sp>
        <p:sp>
          <p:nvSpPr>
            <p:cNvPr id="68" name="Line 33"/>
            <p:cNvSpPr>
              <a:spLocks noChangeShapeType="1"/>
            </p:cNvSpPr>
            <p:nvPr/>
          </p:nvSpPr>
          <p:spPr bwMode="auto">
            <a:xfrm>
              <a:off x="4244306" y="2638201"/>
              <a:ext cx="334962" cy="360363"/>
            </a:xfrm>
            <a:prstGeom prst="line">
              <a:avLst/>
            </a:prstGeom>
            <a:noFill/>
            <a:ln w="9525">
              <a:solidFill>
                <a:schemeClr val="tx1"/>
              </a:solidFill>
              <a:round/>
              <a:headEnd/>
              <a:tailEnd/>
            </a:ln>
            <a:effectLst/>
          </p:spPr>
          <p:txBody>
            <a:bodyPr/>
            <a:lstStyle/>
            <a:p>
              <a:endParaRPr lang="fr-FR" sz="2646">
                <a:latin typeface="+mj-lt"/>
                <a:cs typeface="Times New Roman" pitchFamily="18" charset="0"/>
              </a:endParaRPr>
            </a:p>
          </p:txBody>
        </p:sp>
        <p:sp>
          <p:nvSpPr>
            <p:cNvPr id="69" name="Line 34"/>
            <p:cNvSpPr>
              <a:spLocks noChangeShapeType="1"/>
            </p:cNvSpPr>
            <p:nvPr/>
          </p:nvSpPr>
          <p:spPr bwMode="auto">
            <a:xfrm flipH="1">
              <a:off x="3380706" y="2638201"/>
              <a:ext cx="431800" cy="287338"/>
            </a:xfrm>
            <a:prstGeom prst="line">
              <a:avLst/>
            </a:prstGeom>
            <a:noFill/>
            <a:ln w="9525">
              <a:solidFill>
                <a:schemeClr val="tx1"/>
              </a:solidFill>
              <a:round/>
              <a:headEnd/>
              <a:tailEnd/>
            </a:ln>
            <a:effectLst/>
          </p:spPr>
          <p:txBody>
            <a:bodyPr/>
            <a:lstStyle/>
            <a:p>
              <a:endParaRPr lang="fr-FR" sz="2646">
                <a:latin typeface="+mj-lt"/>
                <a:cs typeface="Times New Roman" pitchFamily="18" charset="0"/>
              </a:endParaRPr>
            </a:p>
          </p:txBody>
        </p:sp>
        <p:sp>
          <p:nvSpPr>
            <p:cNvPr id="70" name="Line 35"/>
            <p:cNvSpPr>
              <a:spLocks noChangeShapeType="1"/>
            </p:cNvSpPr>
            <p:nvPr/>
          </p:nvSpPr>
          <p:spPr bwMode="auto">
            <a:xfrm>
              <a:off x="3380706" y="3501801"/>
              <a:ext cx="358775" cy="576263"/>
            </a:xfrm>
            <a:prstGeom prst="line">
              <a:avLst/>
            </a:prstGeom>
            <a:noFill/>
            <a:ln w="9525">
              <a:solidFill>
                <a:schemeClr val="tx1"/>
              </a:solidFill>
              <a:round/>
              <a:headEnd/>
              <a:tailEnd/>
            </a:ln>
            <a:effectLst/>
          </p:spPr>
          <p:txBody>
            <a:bodyPr/>
            <a:lstStyle/>
            <a:p>
              <a:endParaRPr lang="fr-FR" sz="2646">
                <a:latin typeface="+mj-lt"/>
                <a:cs typeface="Times New Roman" pitchFamily="18" charset="0"/>
              </a:endParaRPr>
            </a:p>
          </p:txBody>
        </p:sp>
        <p:sp>
          <p:nvSpPr>
            <p:cNvPr id="71" name="Line 36"/>
            <p:cNvSpPr>
              <a:spLocks noChangeShapeType="1"/>
            </p:cNvSpPr>
            <p:nvPr/>
          </p:nvSpPr>
          <p:spPr bwMode="auto">
            <a:xfrm flipH="1">
              <a:off x="2588543" y="3430364"/>
              <a:ext cx="431800" cy="647700"/>
            </a:xfrm>
            <a:prstGeom prst="line">
              <a:avLst/>
            </a:prstGeom>
            <a:noFill/>
            <a:ln w="9525">
              <a:solidFill>
                <a:schemeClr val="tx1"/>
              </a:solidFill>
              <a:round/>
              <a:headEnd/>
              <a:tailEnd/>
            </a:ln>
            <a:effectLst/>
          </p:spPr>
          <p:txBody>
            <a:bodyPr/>
            <a:lstStyle/>
            <a:p>
              <a:endParaRPr lang="fr-FR" sz="2646">
                <a:latin typeface="+mj-lt"/>
                <a:cs typeface="Times New Roman" pitchFamily="18" charset="0"/>
              </a:endParaRPr>
            </a:p>
          </p:txBody>
        </p:sp>
      </p:grpSp>
      <p:cxnSp>
        <p:nvCxnSpPr>
          <p:cNvPr id="89" name="Connecteur droit 87"/>
          <p:cNvCxnSpPr/>
          <p:nvPr/>
        </p:nvCxnSpPr>
        <p:spPr>
          <a:xfrm>
            <a:off x="8137058" y="2159345"/>
            <a:ext cx="2336809" cy="273"/>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0" name="Connecteur droit 88"/>
          <p:cNvCxnSpPr/>
          <p:nvPr/>
        </p:nvCxnSpPr>
        <p:spPr>
          <a:xfrm>
            <a:off x="6981345" y="3270875"/>
            <a:ext cx="3492521"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1" name="Connecteur droit 89"/>
          <p:cNvCxnSpPr/>
          <p:nvPr/>
        </p:nvCxnSpPr>
        <p:spPr>
          <a:xfrm>
            <a:off x="6108215" y="4223381"/>
            <a:ext cx="4365652"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2" name="Connecteur droit 90"/>
          <p:cNvCxnSpPr/>
          <p:nvPr/>
        </p:nvCxnSpPr>
        <p:spPr>
          <a:xfrm>
            <a:off x="5314460" y="5414013"/>
            <a:ext cx="5159407"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0" name="Text Box 38"/>
          <p:cNvSpPr txBox="1">
            <a:spLocks noChangeArrowheads="1"/>
          </p:cNvSpPr>
          <p:nvPr/>
        </p:nvSpPr>
        <p:spPr bwMode="auto">
          <a:xfrm>
            <a:off x="447172" y="6233867"/>
            <a:ext cx="8173648" cy="123848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pPr>
              <a:lnSpc>
                <a:spcPct val="150000"/>
              </a:lnSpc>
            </a:pPr>
            <a:r>
              <a:rPr lang="fr-CA" sz="2646" dirty="0">
                <a:latin typeface="+mj-lt"/>
                <a:cs typeface="Times New Roman" pitchFamily="18" charset="0"/>
              </a:rPr>
              <a:t>Cet arbre n’est pas un arbre AVL après insertion de 5</a:t>
            </a:r>
          </a:p>
          <a:p>
            <a:pPr>
              <a:lnSpc>
                <a:spcPct val="150000"/>
              </a:lnSpc>
            </a:pPr>
            <a:r>
              <a:rPr lang="fr-CA" sz="2646" dirty="0">
                <a:latin typeface="+mj-lt"/>
                <a:cs typeface="Times New Roman" pitchFamily="18" charset="0"/>
              </a:rPr>
              <a:t>		 </a:t>
            </a:r>
            <a:r>
              <a:rPr lang="fr-CA" sz="2646" dirty="0">
                <a:latin typeface="+mj-lt"/>
                <a:cs typeface="Times New Roman" pitchFamily="18" charset="0"/>
                <a:sym typeface="Wingdings" pitchFamily="2" charset="2"/>
              </a:rPr>
              <a:t> arbre </a:t>
            </a:r>
            <a:r>
              <a:rPr lang="fr-CA" sz="2646" u="sng" dirty="0">
                <a:latin typeface="+mj-lt"/>
                <a:cs typeface="Times New Roman" pitchFamily="18" charset="0"/>
                <a:sym typeface="Wingdings" pitchFamily="2" charset="2"/>
              </a:rPr>
              <a:t>déséquilibré</a:t>
            </a:r>
            <a:endParaRPr lang="fr-FR" sz="2646" u="sng" dirty="0">
              <a:latin typeface="+mj-lt"/>
              <a:cs typeface="Times New Roman" pitchFamily="18" charset="0"/>
            </a:endParaRPr>
          </a:p>
        </p:txBody>
      </p:sp>
      <p:grpSp>
        <p:nvGrpSpPr>
          <p:cNvPr id="13" name="Groupe 100"/>
          <p:cNvGrpSpPr/>
          <p:nvPr/>
        </p:nvGrpSpPr>
        <p:grpSpPr>
          <a:xfrm>
            <a:off x="3965076" y="5568131"/>
            <a:ext cx="886612" cy="967857"/>
            <a:chOff x="971600" y="5080981"/>
            <a:chExt cx="804318" cy="878022"/>
          </a:xfrm>
        </p:grpSpPr>
        <p:sp>
          <p:nvSpPr>
            <p:cNvPr id="102" name="Oval 6"/>
            <p:cNvSpPr>
              <a:spLocks noChangeArrowheads="1"/>
            </p:cNvSpPr>
            <p:nvPr/>
          </p:nvSpPr>
          <p:spPr bwMode="auto">
            <a:xfrm>
              <a:off x="971600" y="5373216"/>
              <a:ext cx="575210" cy="585787"/>
            </a:xfrm>
            <a:prstGeom prst="ellipse">
              <a:avLst/>
            </a:prstGeom>
            <a:solidFill>
              <a:srgbClr val="FFFF00"/>
            </a:solidFill>
            <a:ln w="9525">
              <a:solidFill>
                <a:schemeClr val="tx1"/>
              </a:solidFill>
              <a:round/>
              <a:headEnd/>
              <a:tailEnd/>
            </a:ln>
            <a:effectLst/>
          </p:spPr>
          <p:txBody>
            <a:bodyPr wrap="none" anchor="ctr"/>
            <a:lstStyle/>
            <a:p>
              <a:endParaRPr lang="fr-FR" sz="2646">
                <a:latin typeface="+mj-lt"/>
                <a:cs typeface="Times New Roman" pitchFamily="18" charset="0"/>
              </a:endParaRPr>
            </a:p>
          </p:txBody>
        </p:sp>
        <p:sp>
          <p:nvSpPr>
            <p:cNvPr id="103" name="Text Box 7"/>
            <p:cNvSpPr txBox="1">
              <a:spLocks noChangeArrowheads="1"/>
            </p:cNvSpPr>
            <p:nvPr/>
          </p:nvSpPr>
          <p:spPr bwMode="auto">
            <a:xfrm>
              <a:off x="1197334" y="5445224"/>
              <a:ext cx="171597" cy="369371"/>
            </a:xfrm>
            <a:prstGeom prst="rect">
              <a:avLst/>
            </a:prstGeom>
            <a:noFill/>
            <a:ln w="9525">
              <a:noFill/>
              <a:miter lim="800000"/>
              <a:headEnd/>
              <a:tailEnd/>
            </a:ln>
            <a:effectLst/>
          </p:spPr>
          <p:txBody>
            <a:bodyPr wrap="none" lIns="0" tIns="0" rIns="0" bIns="0">
              <a:spAutoFit/>
            </a:bodyPr>
            <a:lstStyle/>
            <a:p>
              <a:pPr algn="ctr"/>
              <a:r>
                <a:rPr lang="fr-CA" sz="2646" dirty="0">
                  <a:latin typeface="+mj-lt"/>
                  <a:cs typeface="Times New Roman" pitchFamily="18" charset="0"/>
                </a:rPr>
                <a:t>5</a:t>
              </a:r>
              <a:endParaRPr lang="en-US" sz="2646" dirty="0">
                <a:latin typeface="+mj-lt"/>
                <a:cs typeface="Times New Roman" pitchFamily="18" charset="0"/>
              </a:endParaRPr>
            </a:p>
          </p:txBody>
        </p:sp>
        <p:cxnSp>
          <p:nvCxnSpPr>
            <p:cNvPr id="104" name="Connecteur droit 103"/>
            <p:cNvCxnSpPr>
              <a:stCxn id="76" idx="3"/>
              <a:endCxn id="102" idx="7"/>
            </p:cNvCxnSpPr>
            <p:nvPr/>
          </p:nvCxnSpPr>
          <p:spPr>
            <a:xfrm rot="5400000">
              <a:off x="1430235" y="5113319"/>
              <a:ext cx="378021" cy="313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 name="ZoneTexte 104"/>
          <p:cNvSpPr txBox="1"/>
          <p:nvPr/>
        </p:nvSpPr>
        <p:spPr>
          <a:xfrm>
            <a:off x="3726950" y="5969642"/>
            <a:ext cx="295274" cy="329770"/>
          </a:xfrm>
          <a:prstGeom prst="rect">
            <a:avLst/>
          </a:prstGeom>
          <a:noFill/>
        </p:spPr>
        <p:txBody>
          <a:bodyPr wrap="none" rtlCol="0">
            <a:spAutoFit/>
          </a:bodyPr>
          <a:lstStyle/>
          <a:p>
            <a:r>
              <a:rPr lang="fr-FR" sz="1543" dirty="0">
                <a:solidFill>
                  <a:srgbClr val="0070C0"/>
                </a:solidFill>
                <a:latin typeface="+mj-lt"/>
                <a:cs typeface="Times New Roman" pitchFamily="18" charset="0"/>
              </a:rPr>
              <a:t>0</a:t>
            </a:r>
          </a:p>
        </p:txBody>
      </p:sp>
      <p:sp>
        <p:nvSpPr>
          <p:cNvPr id="106" name="ZoneTexte 105"/>
          <p:cNvSpPr txBox="1"/>
          <p:nvPr/>
        </p:nvSpPr>
        <p:spPr>
          <a:xfrm>
            <a:off x="4361954" y="5175887"/>
            <a:ext cx="410690" cy="329770"/>
          </a:xfrm>
          <a:prstGeom prst="rect">
            <a:avLst/>
          </a:prstGeom>
          <a:noFill/>
        </p:spPr>
        <p:txBody>
          <a:bodyPr wrap="none" rtlCol="0">
            <a:spAutoFit/>
          </a:bodyPr>
          <a:lstStyle/>
          <a:p>
            <a:r>
              <a:rPr lang="fr-FR" sz="1543" dirty="0">
                <a:solidFill>
                  <a:srgbClr val="0070C0"/>
                </a:solidFill>
                <a:latin typeface="+mj-lt"/>
                <a:cs typeface="Times New Roman" pitchFamily="18" charset="0"/>
              </a:rPr>
              <a:t>+1</a:t>
            </a:r>
          </a:p>
        </p:txBody>
      </p:sp>
      <p:sp>
        <p:nvSpPr>
          <p:cNvPr id="107" name="ZoneTexte 106"/>
          <p:cNvSpPr txBox="1"/>
          <p:nvPr/>
        </p:nvSpPr>
        <p:spPr>
          <a:xfrm>
            <a:off x="5235084" y="3985255"/>
            <a:ext cx="410690" cy="329770"/>
          </a:xfrm>
          <a:prstGeom prst="rect">
            <a:avLst/>
          </a:prstGeom>
          <a:noFill/>
        </p:spPr>
        <p:txBody>
          <a:bodyPr wrap="none" rtlCol="0">
            <a:spAutoFit/>
          </a:bodyPr>
          <a:lstStyle/>
          <a:p>
            <a:r>
              <a:rPr lang="fr-FR" sz="1543" dirty="0">
                <a:solidFill>
                  <a:srgbClr val="0070C0"/>
                </a:solidFill>
                <a:latin typeface="+mj-lt"/>
                <a:cs typeface="Times New Roman" pitchFamily="18" charset="0"/>
              </a:rPr>
              <a:t>+1</a:t>
            </a:r>
          </a:p>
        </p:txBody>
      </p:sp>
      <p:sp>
        <p:nvSpPr>
          <p:cNvPr id="108" name="ZoneTexte 107"/>
          <p:cNvSpPr txBox="1"/>
          <p:nvPr/>
        </p:nvSpPr>
        <p:spPr>
          <a:xfrm>
            <a:off x="5949464" y="5175887"/>
            <a:ext cx="295274" cy="329770"/>
          </a:xfrm>
          <a:prstGeom prst="rect">
            <a:avLst/>
          </a:prstGeom>
          <a:noFill/>
        </p:spPr>
        <p:txBody>
          <a:bodyPr wrap="none" rtlCol="0">
            <a:spAutoFit/>
          </a:bodyPr>
          <a:lstStyle/>
          <a:p>
            <a:r>
              <a:rPr lang="fr-FR" sz="1543" dirty="0">
                <a:solidFill>
                  <a:srgbClr val="0070C0"/>
                </a:solidFill>
                <a:latin typeface="+mj-lt"/>
                <a:cs typeface="Times New Roman" pitchFamily="18" charset="0"/>
              </a:rPr>
              <a:t>0</a:t>
            </a:r>
          </a:p>
        </p:txBody>
      </p:sp>
      <p:sp>
        <p:nvSpPr>
          <p:cNvPr id="109" name="ZoneTexte 108"/>
          <p:cNvSpPr txBox="1"/>
          <p:nvPr/>
        </p:nvSpPr>
        <p:spPr>
          <a:xfrm>
            <a:off x="8727606" y="3032749"/>
            <a:ext cx="410690" cy="329770"/>
          </a:xfrm>
          <a:prstGeom prst="rect">
            <a:avLst/>
          </a:prstGeom>
          <a:noFill/>
        </p:spPr>
        <p:txBody>
          <a:bodyPr wrap="none" rtlCol="0">
            <a:spAutoFit/>
          </a:bodyPr>
          <a:lstStyle/>
          <a:p>
            <a:r>
              <a:rPr lang="fr-FR" sz="1543" dirty="0">
                <a:solidFill>
                  <a:srgbClr val="0070C0"/>
                </a:solidFill>
                <a:latin typeface="+mj-lt"/>
                <a:cs typeface="Times New Roman" pitchFamily="18" charset="0"/>
              </a:rPr>
              <a:t>+1</a:t>
            </a:r>
          </a:p>
        </p:txBody>
      </p:sp>
      <p:sp>
        <p:nvSpPr>
          <p:cNvPr id="110" name="Rectangle 109"/>
          <p:cNvSpPr/>
          <p:nvPr/>
        </p:nvSpPr>
        <p:spPr>
          <a:xfrm>
            <a:off x="6108215" y="2715247"/>
            <a:ext cx="1111257" cy="79375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latin typeface="+mj-lt"/>
            </a:endParaRPr>
          </a:p>
        </p:txBody>
      </p:sp>
      <p:sp>
        <p:nvSpPr>
          <p:cNvPr id="111" name="ZoneTexte 110"/>
          <p:cNvSpPr txBox="1"/>
          <p:nvPr/>
        </p:nvSpPr>
        <p:spPr>
          <a:xfrm>
            <a:off x="6981345" y="4064630"/>
            <a:ext cx="295274" cy="329770"/>
          </a:xfrm>
          <a:prstGeom prst="rect">
            <a:avLst/>
          </a:prstGeom>
          <a:noFill/>
        </p:spPr>
        <p:txBody>
          <a:bodyPr wrap="none" rtlCol="0">
            <a:spAutoFit/>
          </a:bodyPr>
          <a:lstStyle/>
          <a:p>
            <a:r>
              <a:rPr lang="fr-FR" sz="1543" dirty="0">
                <a:solidFill>
                  <a:srgbClr val="0070C0"/>
                </a:solidFill>
                <a:latin typeface="+mj-lt"/>
                <a:cs typeface="Times New Roman" pitchFamily="18" charset="0"/>
              </a:rPr>
              <a:t>0</a:t>
            </a:r>
          </a:p>
        </p:txBody>
      </p:sp>
      <p:sp>
        <p:nvSpPr>
          <p:cNvPr id="112" name="ZoneTexte 111"/>
          <p:cNvSpPr txBox="1"/>
          <p:nvPr/>
        </p:nvSpPr>
        <p:spPr>
          <a:xfrm>
            <a:off x="8092602" y="4064630"/>
            <a:ext cx="295274" cy="329770"/>
          </a:xfrm>
          <a:prstGeom prst="rect">
            <a:avLst/>
          </a:prstGeom>
          <a:noFill/>
        </p:spPr>
        <p:txBody>
          <a:bodyPr wrap="none" rtlCol="0">
            <a:spAutoFit/>
          </a:bodyPr>
          <a:lstStyle/>
          <a:p>
            <a:r>
              <a:rPr lang="fr-FR" sz="1543" dirty="0">
                <a:solidFill>
                  <a:srgbClr val="0070C0"/>
                </a:solidFill>
                <a:latin typeface="+mj-lt"/>
                <a:cs typeface="Times New Roman" pitchFamily="18" charset="0"/>
              </a:rPr>
              <a:t>0</a:t>
            </a:r>
          </a:p>
        </p:txBody>
      </p:sp>
      <p:sp>
        <p:nvSpPr>
          <p:cNvPr id="113" name="ZoneTexte 112"/>
          <p:cNvSpPr txBox="1"/>
          <p:nvPr/>
        </p:nvSpPr>
        <p:spPr>
          <a:xfrm>
            <a:off x="6028839" y="3112124"/>
            <a:ext cx="410690" cy="329770"/>
          </a:xfrm>
          <a:prstGeom prst="rect">
            <a:avLst/>
          </a:prstGeom>
          <a:noFill/>
        </p:spPr>
        <p:txBody>
          <a:bodyPr wrap="none" rtlCol="0">
            <a:spAutoFit/>
          </a:bodyPr>
          <a:lstStyle/>
          <a:p>
            <a:r>
              <a:rPr lang="fr-FR" sz="1543" dirty="0">
                <a:solidFill>
                  <a:srgbClr val="FF0000"/>
                </a:solidFill>
                <a:latin typeface="+mj-lt"/>
                <a:cs typeface="Times New Roman" pitchFamily="18" charset="0"/>
              </a:rPr>
              <a:t>+2</a:t>
            </a:r>
          </a:p>
        </p:txBody>
      </p:sp>
      <p:sp>
        <p:nvSpPr>
          <p:cNvPr id="115" name="Text Box 38"/>
          <p:cNvSpPr txBox="1">
            <a:spLocks noChangeArrowheads="1"/>
          </p:cNvSpPr>
          <p:nvPr/>
        </p:nvSpPr>
        <p:spPr bwMode="auto">
          <a:xfrm>
            <a:off x="157988" y="2834871"/>
            <a:ext cx="4094817" cy="155645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just">
              <a:lnSpc>
                <a:spcPct val="150000"/>
              </a:lnSpc>
            </a:pPr>
            <a:r>
              <a:rPr lang="fr-CA" sz="2205" i="1" dirty="0">
                <a:solidFill>
                  <a:schemeClr val="tx1"/>
                </a:solidFill>
                <a:latin typeface="+mj-lt"/>
                <a:cs typeface="Times New Roman" pitchFamily="18" charset="0"/>
              </a:rPr>
              <a:t>Après insertion, calculer le facteur de déséquilibre de chaque nœud.</a:t>
            </a:r>
            <a:endParaRPr lang="fr-FR" sz="2205" i="1" dirty="0">
              <a:solidFill>
                <a:schemeClr val="tx1"/>
              </a:solidFill>
              <a:latin typeface="+mj-lt"/>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checkerboard(across)">
                                      <p:cBhvr>
                                        <p:cTn id="12" dur="500"/>
                                        <p:tgtEl>
                                          <p:spTgt spid="11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checkerboard(across)">
                                      <p:cBhvr>
                                        <p:cTn id="17" dur="500"/>
                                        <p:tgtEl>
                                          <p:spTgt spid="105"/>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106"/>
                                        </p:tgtEl>
                                        <p:attrNameLst>
                                          <p:attrName>style.visibility</p:attrName>
                                        </p:attrNameLst>
                                      </p:cBhvr>
                                      <p:to>
                                        <p:strVal val="visible"/>
                                      </p:to>
                                    </p:set>
                                    <p:animEffect transition="in" filter="checkerboard(across)">
                                      <p:cBhvr>
                                        <p:cTn id="20" dur="500"/>
                                        <p:tgtEl>
                                          <p:spTgt spid="106"/>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07"/>
                                        </p:tgtEl>
                                        <p:attrNameLst>
                                          <p:attrName>style.visibility</p:attrName>
                                        </p:attrNameLst>
                                      </p:cBhvr>
                                      <p:to>
                                        <p:strVal val="visible"/>
                                      </p:to>
                                    </p:set>
                                    <p:animEffect transition="in" filter="checkerboard(across)">
                                      <p:cBhvr>
                                        <p:cTn id="23" dur="500"/>
                                        <p:tgtEl>
                                          <p:spTgt spid="107"/>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08"/>
                                        </p:tgtEl>
                                        <p:attrNameLst>
                                          <p:attrName>style.visibility</p:attrName>
                                        </p:attrNameLst>
                                      </p:cBhvr>
                                      <p:to>
                                        <p:strVal val="visible"/>
                                      </p:to>
                                    </p:set>
                                    <p:animEffect transition="in" filter="checkerboard(across)">
                                      <p:cBhvr>
                                        <p:cTn id="26" dur="500"/>
                                        <p:tgtEl>
                                          <p:spTgt spid="108"/>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09"/>
                                        </p:tgtEl>
                                        <p:attrNameLst>
                                          <p:attrName>style.visibility</p:attrName>
                                        </p:attrNameLst>
                                      </p:cBhvr>
                                      <p:to>
                                        <p:strVal val="visible"/>
                                      </p:to>
                                    </p:set>
                                    <p:animEffect transition="in" filter="checkerboard(across)">
                                      <p:cBhvr>
                                        <p:cTn id="29" dur="500"/>
                                        <p:tgtEl>
                                          <p:spTgt spid="109"/>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checkerboard(across)">
                                      <p:cBhvr>
                                        <p:cTn id="32" dur="500"/>
                                        <p:tgtEl>
                                          <p:spTgt spid="111"/>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checkerboard(across)">
                                      <p:cBhvr>
                                        <p:cTn id="35" dur="500"/>
                                        <p:tgtEl>
                                          <p:spTgt spid="112"/>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113"/>
                                        </p:tgtEl>
                                        <p:attrNameLst>
                                          <p:attrName>style.visibility</p:attrName>
                                        </p:attrNameLst>
                                      </p:cBhvr>
                                      <p:to>
                                        <p:strVal val="visible"/>
                                      </p:to>
                                    </p:set>
                                    <p:animEffect transition="in" filter="checkerboard(across)">
                                      <p:cBhvr>
                                        <p:cTn id="38" dur="500"/>
                                        <p:tgtEl>
                                          <p:spTgt spid="113"/>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110"/>
                                        </p:tgtEl>
                                        <p:attrNameLst>
                                          <p:attrName>style.visibility</p:attrName>
                                        </p:attrNameLst>
                                      </p:cBhvr>
                                      <p:to>
                                        <p:strVal val="visible"/>
                                      </p:to>
                                    </p:set>
                                    <p:animEffect transition="in" filter="checkerboard(across)">
                                      <p:cBhvr>
                                        <p:cTn id="43" dur="500"/>
                                        <p:tgtEl>
                                          <p:spTgt spid="110"/>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100"/>
                                        </p:tgtEl>
                                        <p:attrNameLst>
                                          <p:attrName>style.visibility</p:attrName>
                                        </p:attrNameLst>
                                      </p:cBhvr>
                                      <p:to>
                                        <p:strVal val="visible"/>
                                      </p:to>
                                    </p:set>
                                    <p:animEffect transition="in" filter="checkerboard(across)">
                                      <p:cBhvr>
                                        <p:cTn id="48"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5" grpId="0"/>
      <p:bldP spid="106" grpId="0"/>
      <p:bldP spid="107" grpId="0"/>
      <p:bldP spid="108" grpId="0"/>
      <p:bldP spid="109" grpId="0"/>
      <p:bldP spid="110" grpId="0" animBg="1"/>
      <p:bldP spid="111" grpId="0"/>
      <p:bldP spid="112" grpId="0"/>
      <p:bldP spid="113" grpId="0"/>
      <p:bldP spid="1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8</a:t>
            </a:fld>
            <a:endParaRPr lang="fr-BE"/>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latin typeface="+mj-lt"/>
                <a:ea typeface="+mj-ea"/>
                <a:cs typeface="+mj-cs"/>
              </a:rPr>
              <a:t>Exemple</a:t>
            </a:r>
            <a:endParaRPr lang="fr-FR" sz="3086" cap="small" dirty="0">
              <a:solidFill>
                <a:schemeClr val="tx2"/>
              </a:solidFill>
              <a:latin typeface="+mj-lt"/>
              <a:ea typeface="+mj-ea"/>
              <a:cs typeface="+mj-cs"/>
            </a:endParaRPr>
          </a:p>
        </p:txBody>
      </p:sp>
      <p:sp>
        <p:nvSpPr>
          <p:cNvPr id="41" name="Text Box 38"/>
          <p:cNvSpPr txBox="1">
            <a:spLocks noChangeArrowheads="1"/>
          </p:cNvSpPr>
          <p:nvPr/>
        </p:nvSpPr>
        <p:spPr bwMode="auto">
          <a:xfrm>
            <a:off x="79240" y="1023686"/>
            <a:ext cx="9764649" cy="1238352"/>
          </a:xfrm>
          <a:prstGeom prst="rect">
            <a:avLst/>
          </a:prstGeom>
          <a:noFill/>
          <a:ln w="9525">
            <a:noFill/>
            <a:miter lim="800000"/>
            <a:headEnd/>
            <a:tailEnd/>
          </a:ln>
          <a:effectLst/>
        </p:spPr>
        <p:txBody>
          <a:bodyPr wrap="square">
            <a:spAutoFit/>
          </a:bodyPr>
          <a:lstStyle/>
          <a:p>
            <a:pPr>
              <a:lnSpc>
                <a:spcPct val="150000"/>
              </a:lnSpc>
              <a:buClr>
                <a:schemeClr val="accent1"/>
              </a:buClr>
              <a:buFont typeface="Wingdings" pitchFamily="2" charset="2"/>
              <a:buChar char="v"/>
            </a:pPr>
            <a:r>
              <a:rPr lang="fr-CA" sz="2646" b="1" dirty="0">
                <a:latin typeface="+mj-lt"/>
                <a:cs typeface="Times New Roman" pitchFamily="18" charset="0"/>
              </a:rPr>
              <a:t> Exemple: </a:t>
            </a:r>
            <a:r>
              <a:rPr lang="fr-FR" sz="2646" dirty="0">
                <a:latin typeface="+mj-lt"/>
                <a:cs typeface="Times New Roman" pitchFamily="18" charset="0"/>
              </a:rPr>
              <a:t>Cet ABR est un arbre AVL avant insertion</a:t>
            </a:r>
          </a:p>
          <a:p>
            <a:pPr lvl="1">
              <a:lnSpc>
                <a:spcPct val="150000"/>
              </a:lnSpc>
              <a:buClr>
                <a:schemeClr val="accent1"/>
              </a:buClr>
              <a:buFont typeface="Wingdings" pitchFamily="2" charset="2"/>
              <a:buChar char="Ø"/>
            </a:pPr>
            <a:r>
              <a:rPr lang="fr-CA" sz="2646" dirty="0">
                <a:cs typeface="Times New Roman" pitchFamily="18" charset="0"/>
              </a:rPr>
              <a:t>Insérer la valeur 45</a:t>
            </a:r>
            <a:r>
              <a:rPr lang="fr-FR" sz="2646" dirty="0">
                <a:latin typeface="+mj-lt"/>
                <a:cs typeface="Times New Roman" pitchFamily="18" charset="0"/>
              </a:rPr>
              <a:t> </a:t>
            </a:r>
          </a:p>
        </p:txBody>
      </p:sp>
      <p:sp>
        <p:nvSpPr>
          <p:cNvPr id="100" name="Text Box 38"/>
          <p:cNvSpPr txBox="1">
            <a:spLocks noChangeArrowheads="1"/>
          </p:cNvSpPr>
          <p:nvPr/>
        </p:nvSpPr>
        <p:spPr bwMode="auto">
          <a:xfrm>
            <a:off x="447172" y="6233867"/>
            <a:ext cx="8362802" cy="123848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pPr>
              <a:lnSpc>
                <a:spcPct val="150000"/>
              </a:lnSpc>
            </a:pPr>
            <a:r>
              <a:rPr lang="fr-CA" sz="2646" dirty="0">
                <a:latin typeface="+mj-lt"/>
                <a:cs typeface="Times New Roman" pitchFamily="18" charset="0"/>
              </a:rPr>
              <a:t>Cet arbre n’est pas un arbre AVL après insertion de 45</a:t>
            </a:r>
          </a:p>
          <a:p>
            <a:pPr>
              <a:lnSpc>
                <a:spcPct val="150000"/>
              </a:lnSpc>
            </a:pPr>
            <a:r>
              <a:rPr lang="fr-CA" sz="2646" dirty="0">
                <a:latin typeface="+mj-lt"/>
                <a:cs typeface="Times New Roman" pitchFamily="18" charset="0"/>
              </a:rPr>
              <a:t>		 </a:t>
            </a:r>
            <a:r>
              <a:rPr lang="fr-CA" sz="2646" dirty="0">
                <a:latin typeface="+mj-lt"/>
                <a:cs typeface="Times New Roman" pitchFamily="18" charset="0"/>
                <a:sym typeface="Wingdings" pitchFamily="2" charset="2"/>
              </a:rPr>
              <a:t> arbre </a:t>
            </a:r>
            <a:r>
              <a:rPr lang="fr-CA" sz="2646" u="sng" dirty="0">
                <a:latin typeface="+mj-lt"/>
                <a:cs typeface="Times New Roman" pitchFamily="18" charset="0"/>
                <a:sym typeface="Wingdings" pitchFamily="2" charset="2"/>
              </a:rPr>
              <a:t>déséquilibré</a:t>
            </a:r>
            <a:endParaRPr lang="fr-FR" sz="2646" u="sng" dirty="0">
              <a:latin typeface="+mj-lt"/>
              <a:cs typeface="Times New Roman" pitchFamily="18" charset="0"/>
            </a:endParaRPr>
          </a:p>
        </p:txBody>
      </p:sp>
      <p:grpSp>
        <p:nvGrpSpPr>
          <p:cNvPr id="64" name="Groupe 51"/>
          <p:cNvGrpSpPr/>
          <p:nvPr/>
        </p:nvGrpSpPr>
        <p:grpSpPr>
          <a:xfrm>
            <a:off x="4443843" y="1831936"/>
            <a:ext cx="4921280" cy="3900582"/>
            <a:chOff x="2228181" y="1125314"/>
            <a:chExt cx="4546600" cy="3538537"/>
          </a:xfrm>
        </p:grpSpPr>
        <p:grpSp>
          <p:nvGrpSpPr>
            <p:cNvPr id="101" name="Group 5"/>
            <p:cNvGrpSpPr>
              <a:grpSpLocks/>
            </p:cNvGrpSpPr>
            <p:nvPr/>
          </p:nvGrpSpPr>
          <p:grpSpPr bwMode="auto">
            <a:xfrm>
              <a:off x="4820568" y="1125314"/>
              <a:ext cx="585788" cy="585787"/>
              <a:chOff x="3665" y="2898"/>
              <a:chExt cx="369" cy="369"/>
            </a:xfrm>
          </p:grpSpPr>
          <p:sp>
            <p:nvSpPr>
              <p:cNvPr id="143" name="Oval 6"/>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646">
                  <a:latin typeface="+mj-lt"/>
                  <a:cs typeface="Times New Roman" pitchFamily="18" charset="0"/>
                </a:endParaRPr>
              </a:p>
            </p:txBody>
          </p:sp>
          <p:sp>
            <p:nvSpPr>
              <p:cNvPr id="144" name="Text Box 7"/>
              <p:cNvSpPr txBox="1">
                <a:spLocks noChangeArrowheads="1"/>
              </p:cNvSpPr>
              <p:nvPr/>
            </p:nvSpPr>
            <p:spPr bwMode="auto">
              <a:xfrm>
                <a:off x="3700" y="2998"/>
                <a:ext cx="330" cy="233"/>
              </a:xfrm>
              <a:prstGeom prst="rect">
                <a:avLst/>
              </a:prstGeom>
              <a:noFill/>
              <a:ln w="9525">
                <a:noFill/>
                <a:miter lim="800000"/>
                <a:headEnd/>
                <a:tailEnd/>
              </a:ln>
              <a:effectLst/>
            </p:spPr>
            <p:txBody>
              <a:bodyPr wrap="none" lIns="0" tIns="0" rIns="0" bIns="0">
                <a:spAutoFit/>
              </a:bodyPr>
              <a:lstStyle/>
              <a:p>
                <a:pPr algn="ctr"/>
                <a:r>
                  <a:rPr lang="fr-CA" sz="2646" dirty="0">
                    <a:latin typeface="+mj-lt"/>
                    <a:cs typeface="Times New Roman" pitchFamily="18" charset="0"/>
                  </a:rPr>
                  <a:t>100</a:t>
                </a:r>
                <a:endParaRPr lang="en-US" sz="2646" dirty="0">
                  <a:latin typeface="+mj-lt"/>
                  <a:cs typeface="Times New Roman" pitchFamily="18" charset="0"/>
                </a:endParaRPr>
              </a:p>
            </p:txBody>
          </p:sp>
        </p:grpSp>
        <p:grpSp>
          <p:nvGrpSpPr>
            <p:cNvPr id="114" name="Group 9"/>
            <p:cNvGrpSpPr>
              <a:grpSpLocks/>
            </p:cNvGrpSpPr>
            <p:nvPr/>
          </p:nvGrpSpPr>
          <p:grpSpPr bwMode="auto">
            <a:xfrm>
              <a:off x="3739481" y="2133376"/>
              <a:ext cx="585787" cy="585788"/>
              <a:chOff x="3665" y="2898"/>
              <a:chExt cx="369" cy="369"/>
            </a:xfrm>
          </p:grpSpPr>
          <p:sp>
            <p:nvSpPr>
              <p:cNvPr id="141" name="Oval 10"/>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646">
                  <a:latin typeface="+mj-lt"/>
                  <a:cs typeface="Times New Roman" pitchFamily="18" charset="0"/>
                </a:endParaRPr>
              </a:p>
            </p:txBody>
          </p:sp>
          <p:sp>
            <p:nvSpPr>
              <p:cNvPr id="142" name="Text Box 11"/>
              <p:cNvSpPr txBox="1">
                <a:spLocks noChangeArrowheads="1"/>
              </p:cNvSpPr>
              <p:nvPr/>
            </p:nvSpPr>
            <p:spPr bwMode="auto">
              <a:xfrm>
                <a:off x="3750" y="2998"/>
                <a:ext cx="220" cy="233"/>
              </a:xfrm>
              <a:prstGeom prst="rect">
                <a:avLst/>
              </a:prstGeom>
              <a:noFill/>
              <a:ln w="9525">
                <a:noFill/>
                <a:miter lim="800000"/>
                <a:headEnd/>
                <a:tailEnd/>
              </a:ln>
              <a:effectLst/>
            </p:spPr>
            <p:txBody>
              <a:bodyPr wrap="none" lIns="0" tIns="0" rIns="0" bIns="0">
                <a:spAutoFit/>
              </a:bodyPr>
              <a:lstStyle/>
              <a:p>
                <a:pPr algn="ctr"/>
                <a:r>
                  <a:rPr lang="fr-CA" sz="2646" dirty="0">
                    <a:latin typeface="+mj-lt"/>
                    <a:cs typeface="Times New Roman" pitchFamily="18" charset="0"/>
                  </a:rPr>
                  <a:t>50</a:t>
                </a:r>
                <a:endParaRPr lang="en-US" sz="2646" dirty="0">
                  <a:latin typeface="+mj-lt"/>
                  <a:cs typeface="Times New Roman" pitchFamily="18" charset="0"/>
                </a:endParaRPr>
              </a:p>
            </p:txBody>
          </p:sp>
        </p:grpSp>
        <p:grpSp>
          <p:nvGrpSpPr>
            <p:cNvPr id="116" name="Group 12"/>
            <p:cNvGrpSpPr>
              <a:grpSpLocks/>
            </p:cNvGrpSpPr>
            <p:nvPr/>
          </p:nvGrpSpPr>
          <p:grpSpPr bwMode="auto">
            <a:xfrm>
              <a:off x="2948906" y="2925539"/>
              <a:ext cx="585787" cy="585787"/>
              <a:chOff x="3665" y="2898"/>
              <a:chExt cx="369" cy="369"/>
            </a:xfrm>
          </p:grpSpPr>
          <p:sp>
            <p:nvSpPr>
              <p:cNvPr id="139" name="Oval 13"/>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646">
                  <a:latin typeface="+mj-lt"/>
                  <a:cs typeface="Times New Roman" pitchFamily="18" charset="0"/>
                </a:endParaRPr>
              </a:p>
            </p:txBody>
          </p:sp>
          <p:sp>
            <p:nvSpPr>
              <p:cNvPr id="140" name="Text Box 14"/>
              <p:cNvSpPr txBox="1">
                <a:spLocks noChangeArrowheads="1"/>
              </p:cNvSpPr>
              <p:nvPr/>
            </p:nvSpPr>
            <p:spPr bwMode="auto">
              <a:xfrm>
                <a:off x="3750" y="2998"/>
                <a:ext cx="220" cy="233"/>
              </a:xfrm>
              <a:prstGeom prst="rect">
                <a:avLst/>
              </a:prstGeom>
              <a:noFill/>
              <a:ln w="9525">
                <a:noFill/>
                <a:miter lim="800000"/>
                <a:headEnd/>
                <a:tailEnd/>
              </a:ln>
              <a:effectLst/>
            </p:spPr>
            <p:txBody>
              <a:bodyPr wrap="none" lIns="0" tIns="0" rIns="0" bIns="0">
                <a:spAutoFit/>
              </a:bodyPr>
              <a:lstStyle/>
              <a:p>
                <a:pPr algn="ctr"/>
                <a:r>
                  <a:rPr lang="fr-CA" sz="2646" dirty="0">
                    <a:latin typeface="+mj-lt"/>
                    <a:cs typeface="Times New Roman" pitchFamily="18" charset="0"/>
                  </a:rPr>
                  <a:t>30</a:t>
                </a:r>
                <a:endParaRPr lang="en-US" sz="2646" dirty="0">
                  <a:latin typeface="+mj-lt"/>
                  <a:cs typeface="Times New Roman" pitchFamily="18" charset="0"/>
                </a:endParaRPr>
              </a:p>
            </p:txBody>
          </p:sp>
        </p:grpSp>
        <p:grpSp>
          <p:nvGrpSpPr>
            <p:cNvPr id="117" name="Group 15"/>
            <p:cNvGrpSpPr>
              <a:grpSpLocks/>
            </p:cNvGrpSpPr>
            <p:nvPr/>
          </p:nvGrpSpPr>
          <p:grpSpPr bwMode="auto">
            <a:xfrm>
              <a:off x="4460206" y="2925539"/>
              <a:ext cx="585787" cy="585787"/>
              <a:chOff x="3665" y="2898"/>
              <a:chExt cx="369" cy="369"/>
            </a:xfrm>
          </p:grpSpPr>
          <p:sp>
            <p:nvSpPr>
              <p:cNvPr id="137" name="Oval 16"/>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646">
                  <a:latin typeface="+mj-lt"/>
                  <a:cs typeface="Times New Roman" pitchFamily="18" charset="0"/>
                </a:endParaRPr>
              </a:p>
            </p:txBody>
          </p:sp>
          <p:sp>
            <p:nvSpPr>
              <p:cNvPr id="138" name="Text Box 17"/>
              <p:cNvSpPr txBox="1">
                <a:spLocks noChangeArrowheads="1"/>
              </p:cNvSpPr>
              <p:nvPr/>
            </p:nvSpPr>
            <p:spPr bwMode="auto">
              <a:xfrm>
                <a:off x="3749" y="2998"/>
                <a:ext cx="220" cy="233"/>
              </a:xfrm>
              <a:prstGeom prst="rect">
                <a:avLst/>
              </a:prstGeom>
              <a:noFill/>
              <a:ln w="9525">
                <a:noFill/>
                <a:miter lim="800000"/>
                <a:headEnd/>
                <a:tailEnd/>
              </a:ln>
              <a:effectLst/>
            </p:spPr>
            <p:txBody>
              <a:bodyPr wrap="none" lIns="0" tIns="0" rIns="0" bIns="0">
                <a:spAutoFit/>
              </a:bodyPr>
              <a:lstStyle/>
              <a:p>
                <a:pPr algn="ctr"/>
                <a:r>
                  <a:rPr lang="fr-CA" sz="2646" dirty="0">
                    <a:latin typeface="+mj-lt"/>
                    <a:cs typeface="Times New Roman" pitchFamily="18" charset="0"/>
                  </a:rPr>
                  <a:t>80</a:t>
                </a:r>
                <a:endParaRPr lang="en-US" sz="2646" dirty="0">
                  <a:latin typeface="+mj-lt"/>
                  <a:cs typeface="Times New Roman" pitchFamily="18" charset="0"/>
                </a:endParaRPr>
              </a:p>
            </p:txBody>
          </p:sp>
        </p:grpSp>
        <p:grpSp>
          <p:nvGrpSpPr>
            <p:cNvPr id="118" name="Group 18"/>
            <p:cNvGrpSpPr>
              <a:grpSpLocks/>
            </p:cNvGrpSpPr>
            <p:nvPr/>
          </p:nvGrpSpPr>
          <p:grpSpPr bwMode="auto">
            <a:xfrm>
              <a:off x="6188993" y="2061939"/>
              <a:ext cx="585788" cy="585787"/>
              <a:chOff x="3665" y="2898"/>
              <a:chExt cx="369" cy="369"/>
            </a:xfrm>
          </p:grpSpPr>
          <p:sp>
            <p:nvSpPr>
              <p:cNvPr id="135" name="Oval 19"/>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646">
                  <a:latin typeface="+mj-lt"/>
                  <a:cs typeface="Times New Roman" pitchFamily="18" charset="0"/>
                </a:endParaRPr>
              </a:p>
            </p:txBody>
          </p:sp>
          <p:sp>
            <p:nvSpPr>
              <p:cNvPr id="136" name="Text Box 20"/>
              <p:cNvSpPr txBox="1">
                <a:spLocks noChangeArrowheads="1"/>
              </p:cNvSpPr>
              <p:nvPr/>
            </p:nvSpPr>
            <p:spPr bwMode="auto">
              <a:xfrm>
                <a:off x="3700" y="2998"/>
                <a:ext cx="330" cy="233"/>
              </a:xfrm>
              <a:prstGeom prst="rect">
                <a:avLst/>
              </a:prstGeom>
              <a:noFill/>
              <a:ln w="9525">
                <a:noFill/>
                <a:miter lim="800000"/>
                <a:headEnd/>
                <a:tailEnd/>
              </a:ln>
              <a:effectLst/>
            </p:spPr>
            <p:txBody>
              <a:bodyPr wrap="none" lIns="0" tIns="0" rIns="0" bIns="0">
                <a:spAutoFit/>
              </a:bodyPr>
              <a:lstStyle/>
              <a:p>
                <a:pPr algn="ctr"/>
                <a:r>
                  <a:rPr lang="en-US" sz="2646" dirty="0">
                    <a:latin typeface="+mj-lt"/>
                    <a:cs typeface="Times New Roman" pitchFamily="18" charset="0"/>
                  </a:rPr>
                  <a:t>200</a:t>
                </a:r>
              </a:p>
            </p:txBody>
          </p:sp>
        </p:grpSp>
        <p:grpSp>
          <p:nvGrpSpPr>
            <p:cNvPr id="119" name="Group 21"/>
            <p:cNvGrpSpPr>
              <a:grpSpLocks/>
            </p:cNvGrpSpPr>
            <p:nvPr/>
          </p:nvGrpSpPr>
          <p:grpSpPr bwMode="auto">
            <a:xfrm>
              <a:off x="2228181" y="4078064"/>
              <a:ext cx="585787" cy="585787"/>
              <a:chOff x="3665" y="2898"/>
              <a:chExt cx="369" cy="369"/>
            </a:xfrm>
          </p:grpSpPr>
          <p:sp>
            <p:nvSpPr>
              <p:cNvPr id="133" name="Oval 22"/>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646">
                  <a:latin typeface="+mj-lt"/>
                  <a:cs typeface="Times New Roman" pitchFamily="18" charset="0"/>
                </a:endParaRPr>
              </a:p>
            </p:txBody>
          </p:sp>
          <p:sp>
            <p:nvSpPr>
              <p:cNvPr id="134" name="Text Box 23"/>
              <p:cNvSpPr txBox="1">
                <a:spLocks noChangeArrowheads="1"/>
              </p:cNvSpPr>
              <p:nvPr/>
            </p:nvSpPr>
            <p:spPr bwMode="auto">
              <a:xfrm>
                <a:off x="3750" y="2998"/>
                <a:ext cx="220" cy="233"/>
              </a:xfrm>
              <a:prstGeom prst="rect">
                <a:avLst/>
              </a:prstGeom>
              <a:noFill/>
              <a:ln w="9525">
                <a:noFill/>
                <a:miter lim="800000"/>
                <a:headEnd/>
                <a:tailEnd/>
              </a:ln>
              <a:effectLst/>
            </p:spPr>
            <p:txBody>
              <a:bodyPr wrap="none" lIns="0" tIns="0" rIns="0" bIns="0">
                <a:spAutoFit/>
              </a:bodyPr>
              <a:lstStyle/>
              <a:p>
                <a:pPr algn="ctr"/>
                <a:r>
                  <a:rPr lang="fr-CA" sz="2646" dirty="0">
                    <a:latin typeface="+mj-lt"/>
                    <a:cs typeface="Times New Roman" pitchFamily="18" charset="0"/>
                  </a:rPr>
                  <a:t>10</a:t>
                </a:r>
                <a:endParaRPr lang="en-US" sz="2646" dirty="0">
                  <a:latin typeface="+mj-lt"/>
                  <a:cs typeface="Times New Roman" pitchFamily="18" charset="0"/>
                </a:endParaRPr>
              </a:p>
            </p:txBody>
          </p:sp>
        </p:grpSp>
        <p:grpSp>
          <p:nvGrpSpPr>
            <p:cNvPr id="120" name="Group 24"/>
            <p:cNvGrpSpPr>
              <a:grpSpLocks/>
            </p:cNvGrpSpPr>
            <p:nvPr/>
          </p:nvGrpSpPr>
          <p:grpSpPr bwMode="auto">
            <a:xfrm>
              <a:off x="5468268" y="2925539"/>
              <a:ext cx="585788" cy="585787"/>
              <a:chOff x="3665" y="2898"/>
              <a:chExt cx="369" cy="369"/>
            </a:xfrm>
          </p:grpSpPr>
          <p:sp>
            <p:nvSpPr>
              <p:cNvPr id="131" name="Oval 25"/>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646">
                  <a:latin typeface="+mj-lt"/>
                  <a:cs typeface="Times New Roman" pitchFamily="18" charset="0"/>
                </a:endParaRPr>
              </a:p>
            </p:txBody>
          </p:sp>
          <p:sp>
            <p:nvSpPr>
              <p:cNvPr id="132" name="Text Box 26"/>
              <p:cNvSpPr txBox="1">
                <a:spLocks noChangeArrowheads="1"/>
              </p:cNvSpPr>
              <p:nvPr/>
            </p:nvSpPr>
            <p:spPr bwMode="auto">
              <a:xfrm>
                <a:off x="3700" y="2998"/>
                <a:ext cx="330" cy="233"/>
              </a:xfrm>
              <a:prstGeom prst="rect">
                <a:avLst/>
              </a:prstGeom>
              <a:noFill/>
              <a:ln w="9525">
                <a:noFill/>
                <a:miter lim="800000"/>
                <a:headEnd/>
                <a:tailEnd/>
              </a:ln>
              <a:effectLst/>
            </p:spPr>
            <p:txBody>
              <a:bodyPr wrap="none" lIns="0" tIns="0" rIns="0" bIns="0">
                <a:spAutoFit/>
              </a:bodyPr>
              <a:lstStyle/>
              <a:p>
                <a:pPr algn="ctr"/>
                <a:r>
                  <a:rPr lang="fr-CA" sz="2646" dirty="0">
                    <a:latin typeface="+mj-lt"/>
                    <a:cs typeface="Times New Roman" pitchFamily="18" charset="0"/>
                  </a:rPr>
                  <a:t>150</a:t>
                </a:r>
                <a:endParaRPr lang="en-US" sz="2646" dirty="0">
                  <a:latin typeface="+mj-lt"/>
                  <a:cs typeface="Times New Roman" pitchFamily="18" charset="0"/>
                </a:endParaRPr>
              </a:p>
            </p:txBody>
          </p:sp>
        </p:grpSp>
        <p:grpSp>
          <p:nvGrpSpPr>
            <p:cNvPr id="121" name="Group 27"/>
            <p:cNvGrpSpPr>
              <a:grpSpLocks/>
            </p:cNvGrpSpPr>
            <p:nvPr/>
          </p:nvGrpSpPr>
          <p:grpSpPr bwMode="auto">
            <a:xfrm>
              <a:off x="3596606" y="4078064"/>
              <a:ext cx="585787" cy="585787"/>
              <a:chOff x="3665" y="2898"/>
              <a:chExt cx="369" cy="369"/>
            </a:xfrm>
          </p:grpSpPr>
          <p:sp>
            <p:nvSpPr>
              <p:cNvPr id="129" name="Oval 28"/>
              <p:cNvSpPr>
                <a:spLocks noChangeArrowheads="1"/>
              </p:cNvSpPr>
              <p:nvPr/>
            </p:nvSpPr>
            <p:spPr bwMode="auto">
              <a:xfrm>
                <a:off x="3665" y="2898"/>
                <a:ext cx="369" cy="369"/>
              </a:xfrm>
              <a:prstGeom prst="ellipse">
                <a:avLst/>
              </a:prstGeom>
              <a:noFill/>
              <a:ln w="9525">
                <a:solidFill>
                  <a:schemeClr val="tx1"/>
                </a:solidFill>
                <a:round/>
                <a:headEnd/>
                <a:tailEnd/>
              </a:ln>
              <a:effectLst/>
            </p:spPr>
            <p:txBody>
              <a:bodyPr wrap="none" anchor="ctr"/>
              <a:lstStyle/>
              <a:p>
                <a:endParaRPr lang="fr-FR" sz="2646">
                  <a:latin typeface="+mj-lt"/>
                  <a:cs typeface="Times New Roman" pitchFamily="18" charset="0"/>
                </a:endParaRPr>
              </a:p>
            </p:txBody>
          </p:sp>
          <p:sp>
            <p:nvSpPr>
              <p:cNvPr id="130" name="Text Box 29"/>
              <p:cNvSpPr txBox="1">
                <a:spLocks noChangeArrowheads="1"/>
              </p:cNvSpPr>
              <p:nvPr/>
            </p:nvSpPr>
            <p:spPr bwMode="auto">
              <a:xfrm>
                <a:off x="3750" y="2998"/>
                <a:ext cx="220" cy="233"/>
              </a:xfrm>
              <a:prstGeom prst="rect">
                <a:avLst/>
              </a:prstGeom>
              <a:noFill/>
              <a:ln w="9525">
                <a:noFill/>
                <a:miter lim="800000"/>
                <a:headEnd/>
                <a:tailEnd/>
              </a:ln>
              <a:effectLst/>
            </p:spPr>
            <p:txBody>
              <a:bodyPr wrap="none" lIns="0" tIns="0" rIns="0" bIns="0">
                <a:spAutoFit/>
              </a:bodyPr>
              <a:lstStyle/>
              <a:p>
                <a:pPr algn="ctr"/>
                <a:r>
                  <a:rPr lang="en-US" sz="2646" dirty="0">
                    <a:latin typeface="+mj-lt"/>
                    <a:cs typeface="Times New Roman" pitchFamily="18" charset="0"/>
                  </a:rPr>
                  <a:t>40</a:t>
                </a:r>
              </a:p>
            </p:txBody>
          </p:sp>
        </p:grpSp>
        <p:sp>
          <p:nvSpPr>
            <p:cNvPr id="122" name="Line 30"/>
            <p:cNvSpPr>
              <a:spLocks noChangeShapeType="1"/>
            </p:cNvSpPr>
            <p:nvPr/>
          </p:nvSpPr>
          <p:spPr bwMode="auto">
            <a:xfrm flipH="1">
              <a:off x="4099843" y="1630139"/>
              <a:ext cx="792163" cy="503237"/>
            </a:xfrm>
            <a:prstGeom prst="line">
              <a:avLst/>
            </a:prstGeom>
            <a:noFill/>
            <a:ln w="9525">
              <a:solidFill>
                <a:schemeClr val="tx1"/>
              </a:solidFill>
              <a:round/>
              <a:headEnd/>
              <a:tailEnd/>
            </a:ln>
            <a:effectLst/>
          </p:spPr>
          <p:txBody>
            <a:bodyPr/>
            <a:lstStyle/>
            <a:p>
              <a:endParaRPr lang="fr-FR" sz="2646">
                <a:latin typeface="+mj-lt"/>
                <a:cs typeface="Times New Roman" pitchFamily="18" charset="0"/>
              </a:endParaRPr>
            </a:p>
          </p:txBody>
        </p:sp>
        <p:sp>
          <p:nvSpPr>
            <p:cNvPr id="123" name="Line 31"/>
            <p:cNvSpPr>
              <a:spLocks noChangeShapeType="1"/>
            </p:cNvSpPr>
            <p:nvPr/>
          </p:nvSpPr>
          <p:spPr bwMode="auto">
            <a:xfrm>
              <a:off x="5349206" y="1557114"/>
              <a:ext cx="911225" cy="576262"/>
            </a:xfrm>
            <a:prstGeom prst="line">
              <a:avLst/>
            </a:prstGeom>
            <a:noFill/>
            <a:ln w="9525">
              <a:solidFill>
                <a:schemeClr val="tx1"/>
              </a:solidFill>
              <a:round/>
              <a:headEnd/>
              <a:tailEnd/>
            </a:ln>
            <a:effectLst/>
          </p:spPr>
          <p:txBody>
            <a:bodyPr/>
            <a:lstStyle/>
            <a:p>
              <a:endParaRPr lang="fr-FR" sz="2646">
                <a:latin typeface="+mj-lt"/>
                <a:cs typeface="Times New Roman" pitchFamily="18" charset="0"/>
              </a:endParaRPr>
            </a:p>
          </p:txBody>
        </p:sp>
        <p:sp>
          <p:nvSpPr>
            <p:cNvPr id="124" name="Line 32"/>
            <p:cNvSpPr>
              <a:spLocks noChangeShapeType="1"/>
            </p:cNvSpPr>
            <p:nvPr/>
          </p:nvSpPr>
          <p:spPr bwMode="auto">
            <a:xfrm flipH="1">
              <a:off x="5900068" y="2565176"/>
              <a:ext cx="360363" cy="360363"/>
            </a:xfrm>
            <a:prstGeom prst="line">
              <a:avLst/>
            </a:prstGeom>
            <a:noFill/>
            <a:ln w="9525">
              <a:solidFill>
                <a:schemeClr val="tx1"/>
              </a:solidFill>
              <a:round/>
              <a:headEnd/>
              <a:tailEnd/>
            </a:ln>
            <a:effectLst/>
          </p:spPr>
          <p:txBody>
            <a:bodyPr/>
            <a:lstStyle/>
            <a:p>
              <a:endParaRPr lang="fr-FR" sz="2646">
                <a:latin typeface="+mj-lt"/>
                <a:cs typeface="Times New Roman" pitchFamily="18" charset="0"/>
              </a:endParaRPr>
            </a:p>
          </p:txBody>
        </p:sp>
        <p:sp>
          <p:nvSpPr>
            <p:cNvPr id="125" name="Line 33"/>
            <p:cNvSpPr>
              <a:spLocks noChangeShapeType="1"/>
            </p:cNvSpPr>
            <p:nvPr/>
          </p:nvSpPr>
          <p:spPr bwMode="auto">
            <a:xfrm>
              <a:off x="4244306" y="2638201"/>
              <a:ext cx="334962" cy="360363"/>
            </a:xfrm>
            <a:prstGeom prst="line">
              <a:avLst/>
            </a:prstGeom>
            <a:noFill/>
            <a:ln w="9525">
              <a:solidFill>
                <a:schemeClr val="tx1"/>
              </a:solidFill>
              <a:round/>
              <a:headEnd/>
              <a:tailEnd/>
            </a:ln>
            <a:effectLst/>
          </p:spPr>
          <p:txBody>
            <a:bodyPr/>
            <a:lstStyle/>
            <a:p>
              <a:endParaRPr lang="fr-FR" sz="2646">
                <a:latin typeface="+mj-lt"/>
                <a:cs typeface="Times New Roman" pitchFamily="18" charset="0"/>
              </a:endParaRPr>
            </a:p>
          </p:txBody>
        </p:sp>
        <p:sp>
          <p:nvSpPr>
            <p:cNvPr id="126" name="Line 34"/>
            <p:cNvSpPr>
              <a:spLocks noChangeShapeType="1"/>
            </p:cNvSpPr>
            <p:nvPr/>
          </p:nvSpPr>
          <p:spPr bwMode="auto">
            <a:xfrm flipH="1">
              <a:off x="3380706" y="2638201"/>
              <a:ext cx="431800" cy="287338"/>
            </a:xfrm>
            <a:prstGeom prst="line">
              <a:avLst/>
            </a:prstGeom>
            <a:noFill/>
            <a:ln w="9525">
              <a:solidFill>
                <a:schemeClr val="tx1"/>
              </a:solidFill>
              <a:round/>
              <a:headEnd/>
              <a:tailEnd/>
            </a:ln>
            <a:effectLst/>
          </p:spPr>
          <p:txBody>
            <a:bodyPr/>
            <a:lstStyle/>
            <a:p>
              <a:endParaRPr lang="fr-FR" sz="2646">
                <a:latin typeface="+mj-lt"/>
                <a:cs typeface="Times New Roman" pitchFamily="18" charset="0"/>
              </a:endParaRPr>
            </a:p>
          </p:txBody>
        </p:sp>
        <p:sp>
          <p:nvSpPr>
            <p:cNvPr id="127" name="Line 35"/>
            <p:cNvSpPr>
              <a:spLocks noChangeShapeType="1"/>
            </p:cNvSpPr>
            <p:nvPr/>
          </p:nvSpPr>
          <p:spPr bwMode="auto">
            <a:xfrm>
              <a:off x="3380706" y="3501801"/>
              <a:ext cx="358775" cy="576263"/>
            </a:xfrm>
            <a:prstGeom prst="line">
              <a:avLst/>
            </a:prstGeom>
            <a:noFill/>
            <a:ln w="9525">
              <a:solidFill>
                <a:schemeClr val="tx1"/>
              </a:solidFill>
              <a:round/>
              <a:headEnd/>
              <a:tailEnd/>
            </a:ln>
            <a:effectLst/>
          </p:spPr>
          <p:txBody>
            <a:bodyPr/>
            <a:lstStyle/>
            <a:p>
              <a:endParaRPr lang="fr-FR" sz="2646">
                <a:latin typeface="+mj-lt"/>
                <a:cs typeface="Times New Roman" pitchFamily="18" charset="0"/>
              </a:endParaRPr>
            </a:p>
          </p:txBody>
        </p:sp>
        <p:sp>
          <p:nvSpPr>
            <p:cNvPr id="128" name="Line 36"/>
            <p:cNvSpPr>
              <a:spLocks noChangeShapeType="1"/>
            </p:cNvSpPr>
            <p:nvPr/>
          </p:nvSpPr>
          <p:spPr bwMode="auto">
            <a:xfrm flipH="1">
              <a:off x="2588543" y="3430364"/>
              <a:ext cx="431800" cy="647700"/>
            </a:xfrm>
            <a:prstGeom prst="line">
              <a:avLst/>
            </a:prstGeom>
            <a:noFill/>
            <a:ln w="9525">
              <a:solidFill>
                <a:schemeClr val="tx1"/>
              </a:solidFill>
              <a:round/>
              <a:headEnd/>
              <a:tailEnd/>
            </a:ln>
            <a:effectLst/>
          </p:spPr>
          <p:txBody>
            <a:bodyPr/>
            <a:lstStyle/>
            <a:p>
              <a:endParaRPr lang="fr-FR" sz="2646">
                <a:latin typeface="+mj-lt"/>
                <a:cs typeface="Times New Roman" pitchFamily="18" charset="0"/>
              </a:endParaRPr>
            </a:p>
          </p:txBody>
        </p:sp>
      </p:grpSp>
      <p:cxnSp>
        <p:nvCxnSpPr>
          <p:cNvPr id="146" name="Connecteur droit 147"/>
          <p:cNvCxnSpPr/>
          <p:nvPr/>
        </p:nvCxnSpPr>
        <p:spPr>
          <a:xfrm>
            <a:off x="7822069" y="2307915"/>
            <a:ext cx="2336809" cy="273"/>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7" name="Connecteur droit 148"/>
          <p:cNvCxnSpPr/>
          <p:nvPr/>
        </p:nvCxnSpPr>
        <p:spPr>
          <a:xfrm>
            <a:off x="6666357" y="3419445"/>
            <a:ext cx="3492521"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8" name="Connecteur droit 149"/>
          <p:cNvCxnSpPr/>
          <p:nvPr/>
        </p:nvCxnSpPr>
        <p:spPr>
          <a:xfrm>
            <a:off x="5793226" y="4371951"/>
            <a:ext cx="4365652"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9" name="Connecteur droit 150"/>
          <p:cNvCxnSpPr/>
          <p:nvPr/>
        </p:nvCxnSpPr>
        <p:spPr>
          <a:xfrm>
            <a:off x="4999471" y="5562583"/>
            <a:ext cx="5159407"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57" name="Groupe 113"/>
          <p:cNvGrpSpPr/>
          <p:nvPr/>
        </p:nvGrpSpPr>
        <p:grpSpPr>
          <a:xfrm flipH="1">
            <a:off x="6507606" y="5562583"/>
            <a:ext cx="807235" cy="967228"/>
            <a:chOff x="971600" y="5081551"/>
            <a:chExt cx="732309" cy="877452"/>
          </a:xfrm>
        </p:grpSpPr>
        <p:sp>
          <p:nvSpPr>
            <p:cNvPr id="158" name="Oval 6"/>
            <p:cNvSpPr>
              <a:spLocks noChangeArrowheads="1"/>
            </p:cNvSpPr>
            <p:nvPr/>
          </p:nvSpPr>
          <p:spPr bwMode="auto">
            <a:xfrm>
              <a:off x="971600" y="5373216"/>
              <a:ext cx="575210" cy="585787"/>
            </a:xfrm>
            <a:prstGeom prst="ellipse">
              <a:avLst/>
            </a:prstGeom>
            <a:solidFill>
              <a:srgbClr val="FFFF00"/>
            </a:solidFill>
            <a:ln w="9525">
              <a:solidFill>
                <a:schemeClr val="tx1"/>
              </a:solidFill>
              <a:round/>
              <a:headEnd/>
              <a:tailEnd/>
            </a:ln>
            <a:effectLst/>
          </p:spPr>
          <p:txBody>
            <a:bodyPr wrap="none" anchor="ctr"/>
            <a:lstStyle/>
            <a:p>
              <a:endParaRPr lang="fr-FR" sz="2646">
                <a:latin typeface="+mj-lt"/>
                <a:cs typeface="Times New Roman" pitchFamily="18" charset="0"/>
              </a:endParaRPr>
            </a:p>
          </p:txBody>
        </p:sp>
        <p:sp>
          <p:nvSpPr>
            <p:cNvPr id="159" name="Text Box 7"/>
            <p:cNvSpPr txBox="1">
              <a:spLocks noChangeArrowheads="1"/>
            </p:cNvSpPr>
            <p:nvPr/>
          </p:nvSpPr>
          <p:spPr bwMode="auto">
            <a:xfrm>
              <a:off x="1085084" y="5445224"/>
              <a:ext cx="343195" cy="369371"/>
            </a:xfrm>
            <a:prstGeom prst="rect">
              <a:avLst/>
            </a:prstGeom>
            <a:noFill/>
            <a:ln w="9525">
              <a:noFill/>
              <a:miter lim="800000"/>
              <a:headEnd/>
              <a:tailEnd/>
            </a:ln>
            <a:effectLst/>
          </p:spPr>
          <p:txBody>
            <a:bodyPr wrap="none" lIns="0" tIns="0" rIns="0" bIns="0">
              <a:spAutoFit/>
            </a:bodyPr>
            <a:lstStyle/>
            <a:p>
              <a:pPr algn="ctr"/>
              <a:r>
                <a:rPr lang="fr-CA" sz="2646" dirty="0">
                  <a:latin typeface="+mj-lt"/>
                  <a:cs typeface="Times New Roman" pitchFamily="18" charset="0"/>
                </a:rPr>
                <a:t>45</a:t>
              </a:r>
              <a:endParaRPr lang="en-US" sz="2646" dirty="0">
                <a:latin typeface="+mj-lt"/>
                <a:cs typeface="Times New Roman" pitchFamily="18" charset="0"/>
              </a:endParaRPr>
            </a:p>
          </p:txBody>
        </p:sp>
        <p:cxnSp>
          <p:nvCxnSpPr>
            <p:cNvPr id="160" name="Connecteur droit 163"/>
            <p:cNvCxnSpPr>
              <a:endCxn id="158" idx="7"/>
            </p:cNvCxnSpPr>
            <p:nvPr/>
          </p:nvCxnSpPr>
          <p:spPr>
            <a:xfrm flipH="1">
              <a:off x="1462572" y="5081551"/>
              <a:ext cx="241337" cy="377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1" name="ZoneTexte 164"/>
          <p:cNvSpPr txBox="1"/>
          <p:nvPr/>
        </p:nvSpPr>
        <p:spPr>
          <a:xfrm>
            <a:off x="6428230" y="6038836"/>
            <a:ext cx="295274" cy="329770"/>
          </a:xfrm>
          <a:prstGeom prst="rect">
            <a:avLst/>
          </a:prstGeom>
          <a:noFill/>
        </p:spPr>
        <p:txBody>
          <a:bodyPr wrap="none" rtlCol="0">
            <a:spAutoFit/>
          </a:bodyPr>
          <a:lstStyle/>
          <a:p>
            <a:r>
              <a:rPr lang="fr-FR" sz="1543" dirty="0">
                <a:solidFill>
                  <a:srgbClr val="0070C0"/>
                </a:solidFill>
                <a:latin typeface="+mj-lt"/>
                <a:cs typeface="Times New Roman" pitchFamily="18" charset="0"/>
              </a:rPr>
              <a:t>0</a:t>
            </a:r>
          </a:p>
        </p:txBody>
      </p:sp>
      <p:sp>
        <p:nvSpPr>
          <p:cNvPr id="162" name="ZoneTexte 165"/>
          <p:cNvSpPr txBox="1"/>
          <p:nvPr/>
        </p:nvSpPr>
        <p:spPr>
          <a:xfrm>
            <a:off x="4046965" y="5324457"/>
            <a:ext cx="295274" cy="329770"/>
          </a:xfrm>
          <a:prstGeom prst="rect">
            <a:avLst/>
          </a:prstGeom>
          <a:noFill/>
        </p:spPr>
        <p:txBody>
          <a:bodyPr wrap="none" rtlCol="0">
            <a:spAutoFit/>
          </a:bodyPr>
          <a:lstStyle/>
          <a:p>
            <a:r>
              <a:rPr lang="fr-FR" sz="1543" dirty="0">
                <a:solidFill>
                  <a:srgbClr val="0070C0"/>
                </a:solidFill>
                <a:latin typeface="+mj-lt"/>
                <a:cs typeface="Times New Roman" pitchFamily="18" charset="0"/>
              </a:rPr>
              <a:t>0</a:t>
            </a:r>
          </a:p>
        </p:txBody>
      </p:sp>
      <p:sp>
        <p:nvSpPr>
          <p:cNvPr id="163" name="ZoneTexte 166"/>
          <p:cNvSpPr txBox="1"/>
          <p:nvPr/>
        </p:nvSpPr>
        <p:spPr>
          <a:xfrm>
            <a:off x="4920096" y="4133825"/>
            <a:ext cx="360996" cy="329770"/>
          </a:xfrm>
          <a:prstGeom prst="rect">
            <a:avLst/>
          </a:prstGeom>
          <a:noFill/>
        </p:spPr>
        <p:txBody>
          <a:bodyPr wrap="none" rtlCol="0">
            <a:spAutoFit/>
          </a:bodyPr>
          <a:lstStyle/>
          <a:p>
            <a:r>
              <a:rPr lang="fr-FR" sz="1543" dirty="0">
                <a:solidFill>
                  <a:srgbClr val="0070C0"/>
                </a:solidFill>
                <a:latin typeface="+mj-lt"/>
                <a:cs typeface="Times New Roman" pitchFamily="18" charset="0"/>
              </a:rPr>
              <a:t>-1</a:t>
            </a:r>
          </a:p>
        </p:txBody>
      </p:sp>
      <p:sp>
        <p:nvSpPr>
          <p:cNvPr id="164" name="ZoneTexte 167"/>
          <p:cNvSpPr txBox="1"/>
          <p:nvPr/>
        </p:nvSpPr>
        <p:spPr>
          <a:xfrm>
            <a:off x="5634475" y="5324457"/>
            <a:ext cx="360996" cy="329770"/>
          </a:xfrm>
          <a:prstGeom prst="rect">
            <a:avLst/>
          </a:prstGeom>
          <a:noFill/>
        </p:spPr>
        <p:txBody>
          <a:bodyPr wrap="none" rtlCol="0">
            <a:spAutoFit/>
          </a:bodyPr>
          <a:lstStyle/>
          <a:p>
            <a:r>
              <a:rPr lang="fr-FR" sz="1543" dirty="0">
                <a:solidFill>
                  <a:srgbClr val="0070C0"/>
                </a:solidFill>
                <a:latin typeface="+mj-lt"/>
                <a:cs typeface="Times New Roman" pitchFamily="18" charset="0"/>
              </a:rPr>
              <a:t>-1</a:t>
            </a:r>
          </a:p>
        </p:txBody>
      </p:sp>
      <p:sp>
        <p:nvSpPr>
          <p:cNvPr id="165" name="ZoneTexte 168"/>
          <p:cNvSpPr txBox="1"/>
          <p:nvPr/>
        </p:nvSpPr>
        <p:spPr>
          <a:xfrm>
            <a:off x="8412617" y="3181319"/>
            <a:ext cx="410690" cy="329770"/>
          </a:xfrm>
          <a:prstGeom prst="rect">
            <a:avLst/>
          </a:prstGeom>
          <a:noFill/>
        </p:spPr>
        <p:txBody>
          <a:bodyPr wrap="none" rtlCol="0">
            <a:spAutoFit/>
          </a:bodyPr>
          <a:lstStyle/>
          <a:p>
            <a:r>
              <a:rPr lang="fr-FR" sz="1543" dirty="0">
                <a:solidFill>
                  <a:srgbClr val="0070C0"/>
                </a:solidFill>
                <a:latin typeface="+mj-lt"/>
                <a:cs typeface="Times New Roman" pitchFamily="18" charset="0"/>
              </a:rPr>
              <a:t>+1</a:t>
            </a:r>
          </a:p>
        </p:txBody>
      </p:sp>
      <p:sp>
        <p:nvSpPr>
          <p:cNvPr id="166" name="Rectangle 165"/>
          <p:cNvSpPr/>
          <p:nvPr/>
        </p:nvSpPr>
        <p:spPr>
          <a:xfrm>
            <a:off x="5793226" y="2863817"/>
            <a:ext cx="1111257" cy="79375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84">
              <a:latin typeface="+mj-lt"/>
            </a:endParaRPr>
          </a:p>
        </p:txBody>
      </p:sp>
      <p:sp>
        <p:nvSpPr>
          <p:cNvPr id="167" name="ZoneTexte 170"/>
          <p:cNvSpPr txBox="1"/>
          <p:nvPr/>
        </p:nvSpPr>
        <p:spPr>
          <a:xfrm>
            <a:off x="6666356" y="4213200"/>
            <a:ext cx="295274" cy="329770"/>
          </a:xfrm>
          <a:prstGeom prst="rect">
            <a:avLst/>
          </a:prstGeom>
          <a:noFill/>
        </p:spPr>
        <p:txBody>
          <a:bodyPr wrap="none" rtlCol="0">
            <a:spAutoFit/>
          </a:bodyPr>
          <a:lstStyle/>
          <a:p>
            <a:r>
              <a:rPr lang="fr-FR" sz="1543" dirty="0">
                <a:solidFill>
                  <a:srgbClr val="0070C0"/>
                </a:solidFill>
                <a:latin typeface="+mj-lt"/>
                <a:cs typeface="Times New Roman" pitchFamily="18" charset="0"/>
              </a:rPr>
              <a:t>0</a:t>
            </a:r>
          </a:p>
        </p:txBody>
      </p:sp>
      <p:sp>
        <p:nvSpPr>
          <p:cNvPr id="168" name="ZoneTexte 171"/>
          <p:cNvSpPr txBox="1"/>
          <p:nvPr/>
        </p:nvSpPr>
        <p:spPr>
          <a:xfrm>
            <a:off x="7777613" y="4213200"/>
            <a:ext cx="295274" cy="329770"/>
          </a:xfrm>
          <a:prstGeom prst="rect">
            <a:avLst/>
          </a:prstGeom>
          <a:noFill/>
        </p:spPr>
        <p:txBody>
          <a:bodyPr wrap="none" rtlCol="0">
            <a:spAutoFit/>
          </a:bodyPr>
          <a:lstStyle/>
          <a:p>
            <a:r>
              <a:rPr lang="fr-FR" sz="1543" dirty="0">
                <a:solidFill>
                  <a:srgbClr val="0070C0"/>
                </a:solidFill>
                <a:latin typeface="+mj-lt"/>
                <a:cs typeface="Times New Roman" pitchFamily="18" charset="0"/>
              </a:rPr>
              <a:t>0</a:t>
            </a:r>
          </a:p>
        </p:txBody>
      </p:sp>
      <p:sp>
        <p:nvSpPr>
          <p:cNvPr id="169" name="ZoneTexte 172"/>
          <p:cNvSpPr txBox="1"/>
          <p:nvPr/>
        </p:nvSpPr>
        <p:spPr>
          <a:xfrm>
            <a:off x="5713850" y="3260694"/>
            <a:ext cx="410690" cy="329770"/>
          </a:xfrm>
          <a:prstGeom prst="rect">
            <a:avLst/>
          </a:prstGeom>
          <a:noFill/>
        </p:spPr>
        <p:txBody>
          <a:bodyPr wrap="none" rtlCol="0">
            <a:spAutoFit/>
          </a:bodyPr>
          <a:lstStyle/>
          <a:p>
            <a:r>
              <a:rPr lang="fr-FR" sz="1543" dirty="0">
                <a:solidFill>
                  <a:srgbClr val="FF0000"/>
                </a:solidFill>
                <a:latin typeface="+mj-lt"/>
                <a:cs typeface="Times New Roman" pitchFamily="18" charset="0"/>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checkerboard(across)">
                                      <p:cBhvr>
                                        <p:cTn id="7" dur="500"/>
                                        <p:tgtEl>
                                          <p:spTgt spid="15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checkerboard(across)">
                                      <p:cBhvr>
                                        <p:cTn id="12" dur="500"/>
                                        <p:tgtEl>
                                          <p:spTgt spid="161"/>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62"/>
                                        </p:tgtEl>
                                        <p:attrNameLst>
                                          <p:attrName>style.visibility</p:attrName>
                                        </p:attrNameLst>
                                      </p:cBhvr>
                                      <p:to>
                                        <p:strVal val="visible"/>
                                      </p:to>
                                    </p:set>
                                    <p:animEffect transition="in" filter="checkerboard(across)">
                                      <p:cBhvr>
                                        <p:cTn id="15" dur="500"/>
                                        <p:tgtEl>
                                          <p:spTgt spid="162"/>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63"/>
                                        </p:tgtEl>
                                        <p:attrNameLst>
                                          <p:attrName>style.visibility</p:attrName>
                                        </p:attrNameLst>
                                      </p:cBhvr>
                                      <p:to>
                                        <p:strVal val="visible"/>
                                      </p:to>
                                    </p:set>
                                    <p:animEffect transition="in" filter="checkerboard(across)">
                                      <p:cBhvr>
                                        <p:cTn id="18" dur="500"/>
                                        <p:tgtEl>
                                          <p:spTgt spid="163"/>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64"/>
                                        </p:tgtEl>
                                        <p:attrNameLst>
                                          <p:attrName>style.visibility</p:attrName>
                                        </p:attrNameLst>
                                      </p:cBhvr>
                                      <p:to>
                                        <p:strVal val="visible"/>
                                      </p:to>
                                    </p:set>
                                    <p:animEffect transition="in" filter="checkerboard(across)">
                                      <p:cBhvr>
                                        <p:cTn id="21" dur="500"/>
                                        <p:tgtEl>
                                          <p:spTgt spid="164"/>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65"/>
                                        </p:tgtEl>
                                        <p:attrNameLst>
                                          <p:attrName>style.visibility</p:attrName>
                                        </p:attrNameLst>
                                      </p:cBhvr>
                                      <p:to>
                                        <p:strVal val="visible"/>
                                      </p:to>
                                    </p:set>
                                    <p:animEffect transition="in" filter="checkerboard(across)">
                                      <p:cBhvr>
                                        <p:cTn id="24" dur="500"/>
                                        <p:tgtEl>
                                          <p:spTgt spid="165"/>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67"/>
                                        </p:tgtEl>
                                        <p:attrNameLst>
                                          <p:attrName>style.visibility</p:attrName>
                                        </p:attrNameLst>
                                      </p:cBhvr>
                                      <p:to>
                                        <p:strVal val="visible"/>
                                      </p:to>
                                    </p:set>
                                    <p:animEffect transition="in" filter="checkerboard(across)">
                                      <p:cBhvr>
                                        <p:cTn id="27" dur="500"/>
                                        <p:tgtEl>
                                          <p:spTgt spid="167"/>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68"/>
                                        </p:tgtEl>
                                        <p:attrNameLst>
                                          <p:attrName>style.visibility</p:attrName>
                                        </p:attrNameLst>
                                      </p:cBhvr>
                                      <p:to>
                                        <p:strVal val="visible"/>
                                      </p:to>
                                    </p:set>
                                    <p:animEffect transition="in" filter="checkerboard(across)">
                                      <p:cBhvr>
                                        <p:cTn id="30" dur="500"/>
                                        <p:tgtEl>
                                          <p:spTgt spid="168"/>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69"/>
                                        </p:tgtEl>
                                        <p:attrNameLst>
                                          <p:attrName>style.visibility</p:attrName>
                                        </p:attrNameLst>
                                      </p:cBhvr>
                                      <p:to>
                                        <p:strVal val="visible"/>
                                      </p:to>
                                    </p:set>
                                    <p:animEffect transition="in" filter="checkerboard(across)">
                                      <p:cBhvr>
                                        <p:cTn id="33" dur="500"/>
                                        <p:tgtEl>
                                          <p:spTgt spid="169"/>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66"/>
                                        </p:tgtEl>
                                        <p:attrNameLst>
                                          <p:attrName>style.visibility</p:attrName>
                                        </p:attrNameLst>
                                      </p:cBhvr>
                                      <p:to>
                                        <p:strVal val="visible"/>
                                      </p:to>
                                    </p:set>
                                    <p:animEffect transition="in" filter="checkerboard(across)">
                                      <p:cBhvr>
                                        <p:cTn id="38" dur="500"/>
                                        <p:tgtEl>
                                          <p:spTgt spid="166"/>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100"/>
                                        </p:tgtEl>
                                        <p:attrNameLst>
                                          <p:attrName>style.visibility</p:attrName>
                                        </p:attrNameLst>
                                      </p:cBhvr>
                                      <p:to>
                                        <p:strVal val="visible"/>
                                      </p:to>
                                    </p:set>
                                    <p:animEffect transition="in" filter="checkerboard(across)">
                                      <p:cBhvr>
                                        <p:cTn id="43"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61" grpId="0"/>
      <p:bldP spid="162" grpId="0"/>
      <p:bldP spid="163" grpId="0"/>
      <p:bldP spid="164" grpId="0"/>
      <p:bldP spid="165" grpId="0"/>
      <p:bldP spid="166" grpId="0" animBg="1"/>
      <p:bldP spid="167" grpId="0"/>
      <p:bldP spid="168" grpId="0"/>
      <p:bldP spid="16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5"/>
          </p:nvPr>
        </p:nvSpPr>
        <p:spPr/>
        <p:txBody>
          <a:bodyPr/>
          <a:lstStyle/>
          <a:p>
            <a:fld id="{CF4668DC-857F-487D-BFFA-8C0CA5037977}" type="slidenum">
              <a:rPr lang="fr-BE" smtClean="0"/>
              <a:pPr/>
              <a:t>9</a:t>
            </a:fld>
            <a:endParaRPr lang="fr-BE"/>
          </a:p>
        </p:txBody>
      </p:sp>
      <p:sp>
        <p:nvSpPr>
          <p:cNvPr id="10" name="Titre 1"/>
          <p:cNvSpPr txBox="1">
            <a:spLocks/>
          </p:cNvSpPr>
          <p:nvPr/>
        </p:nvSpPr>
        <p:spPr>
          <a:xfrm>
            <a:off x="504507" y="-823941"/>
            <a:ext cx="8822081" cy="1651464"/>
          </a:xfrm>
          <a:prstGeom prst="rect">
            <a:avLst/>
          </a:prstGeom>
        </p:spPr>
        <p:txBody>
          <a:bodyPr vert="horz" anchor="b">
            <a:normAutofit/>
          </a:bodyPr>
          <a:lstStyle/>
          <a:p>
            <a:pPr algn="ctr">
              <a:lnSpc>
                <a:spcPct val="150000"/>
              </a:lnSpc>
              <a:spcBef>
                <a:spcPct val="0"/>
              </a:spcBef>
            </a:pPr>
            <a:r>
              <a:rPr lang="fr-FR" sz="3968" b="1" cap="small" dirty="0">
                <a:solidFill>
                  <a:srgbClr val="575F6D"/>
                </a:solidFill>
                <a:latin typeface="+mj-lt"/>
                <a:ea typeface="+mj-ea"/>
                <a:cs typeface="+mj-cs"/>
              </a:rPr>
              <a:t>Techniques d’équilibrage</a:t>
            </a:r>
            <a:endParaRPr lang="fr-FR" sz="3086" cap="small" dirty="0">
              <a:solidFill>
                <a:schemeClr val="tx2"/>
              </a:solidFill>
              <a:latin typeface="+mj-lt"/>
              <a:ea typeface="+mj-ea"/>
              <a:cs typeface="+mj-cs"/>
            </a:endParaRPr>
          </a:p>
        </p:txBody>
      </p:sp>
      <p:sp>
        <p:nvSpPr>
          <p:cNvPr id="11" name="Espace réservé du contenu 2"/>
          <p:cNvSpPr txBox="1">
            <a:spLocks/>
          </p:cNvSpPr>
          <p:nvPr/>
        </p:nvSpPr>
        <p:spPr>
          <a:xfrm>
            <a:off x="529" y="3144833"/>
            <a:ext cx="9525058" cy="1984387"/>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endParaRPr lang="fr-FR" sz="2646" dirty="0"/>
          </a:p>
        </p:txBody>
      </p:sp>
      <p:sp>
        <p:nvSpPr>
          <p:cNvPr id="71" name="Espace réservé du contenu 2"/>
          <p:cNvSpPr txBox="1">
            <a:spLocks/>
          </p:cNvSpPr>
          <p:nvPr/>
        </p:nvSpPr>
        <p:spPr>
          <a:xfrm>
            <a:off x="119032" y="866192"/>
            <a:ext cx="9525058" cy="6693483"/>
          </a:xfrm>
          <a:prstGeom prst="rect">
            <a:avLst/>
          </a:prstGeom>
        </p:spPr>
        <p:txBody>
          <a:bodyPr vert="horz">
            <a:normAutofit/>
          </a:bodyPr>
          <a:lstStyle/>
          <a:p>
            <a:pPr marL="302383" indent="-302383" algn="just">
              <a:lnSpc>
                <a:spcPct val="150000"/>
              </a:lnSpc>
              <a:spcBef>
                <a:spcPts val="661"/>
              </a:spcBef>
              <a:buClr>
                <a:schemeClr val="accent1"/>
              </a:buClr>
              <a:buSzPct val="70000"/>
              <a:buFont typeface="Wingdings" pitchFamily="2" charset="2"/>
              <a:buChar char="v"/>
            </a:pPr>
            <a:r>
              <a:rPr lang="fr-FR" sz="2000" dirty="0"/>
              <a:t> L’opération d’équilibrage, appelée </a:t>
            </a:r>
            <a:r>
              <a:rPr lang="fr-FR" sz="2000" b="1" dirty="0"/>
              <a:t>rotation</a:t>
            </a:r>
            <a:r>
              <a:rPr lang="fr-FR" sz="2000" dirty="0"/>
              <a:t>, s’applique à tous les arbres binaires. </a:t>
            </a:r>
          </a:p>
          <a:p>
            <a:pPr marL="302383" indent="-302383" algn="just">
              <a:lnSpc>
                <a:spcPct val="150000"/>
              </a:lnSpc>
              <a:spcBef>
                <a:spcPts val="661"/>
              </a:spcBef>
              <a:buClr>
                <a:schemeClr val="accent1"/>
              </a:buClr>
              <a:buSzPct val="70000"/>
              <a:buFont typeface="Wingdings" pitchFamily="2" charset="2"/>
              <a:buChar char="v"/>
            </a:pPr>
            <a:r>
              <a:rPr lang="fr-FR" sz="2000" dirty="0"/>
              <a:t>Le but des rotations est de pouvoir rééquilibrer un ABR.</a:t>
            </a:r>
          </a:p>
          <a:p>
            <a:pPr marL="806354" lvl="1" indent="-302383" algn="just">
              <a:lnSpc>
                <a:spcPct val="150000"/>
              </a:lnSpc>
              <a:spcBef>
                <a:spcPts val="661"/>
              </a:spcBef>
              <a:buClr>
                <a:schemeClr val="accent1"/>
              </a:buClr>
              <a:buSzPct val="70000"/>
              <a:buFont typeface="Wingdings" pitchFamily="2" charset="2"/>
              <a:buChar char="Ø"/>
            </a:pPr>
            <a:r>
              <a:rPr lang="fr-FR" sz="2000" dirty="0"/>
              <a:t>On opère donc une </a:t>
            </a:r>
            <a:r>
              <a:rPr lang="fr-FR" sz="2000" b="1" dirty="0"/>
              <a:t>rotation gauche </a:t>
            </a:r>
            <a:r>
              <a:rPr lang="fr-FR" sz="2000" dirty="0"/>
              <a:t>lorsque l’arbre est </a:t>
            </a:r>
            <a:r>
              <a:rPr lang="fr-FR" sz="2000" b="1" dirty="0"/>
              <a:t>«déséquilibré à droite»</a:t>
            </a:r>
            <a:r>
              <a:rPr lang="fr-FR" sz="2000" dirty="0"/>
              <a:t>, i.e. son sous-arbre droit est plus haut que son sous-arbre gauche. </a:t>
            </a:r>
          </a:p>
          <a:p>
            <a:pPr marL="806354" lvl="1" indent="-302383" algn="just">
              <a:lnSpc>
                <a:spcPct val="150000"/>
              </a:lnSpc>
              <a:spcBef>
                <a:spcPts val="661"/>
              </a:spcBef>
              <a:buClr>
                <a:schemeClr val="accent1"/>
              </a:buClr>
              <a:buSzPct val="70000"/>
              <a:buFont typeface="Wingdings" pitchFamily="2" charset="2"/>
              <a:buChar char="Ø"/>
            </a:pPr>
            <a:r>
              <a:rPr lang="fr-FR" sz="2000" dirty="0"/>
              <a:t>On opère une </a:t>
            </a:r>
            <a:r>
              <a:rPr lang="fr-FR" sz="2000" b="1" dirty="0"/>
              <a:t>rotation droite </a:t>
            </a:r>
            <a:r>
              <a:rPr lang="fr-FR" sz="2000" dirty="0"/>
              <a:t>dans le cas contraire à savoir son sous-arbre gauche est plus haut que son sous-arbre droit.</a:t>
            </a:r>
          </a:p>
          <a:p>
            <a:pPr marL="302383" indent="-302383" algn="just">
              <a:lnSpc>
                <a:spcPct val="150000"/>
              </a:lnSpc>
              <a:spcBef>
                <a:spcPts val="661"/>
              </a:spcBef>
              <a:buClr>
                <a:schemeClr val="accent1"/>
              </a:buClr>
              <a:buSzPct val="70000"/>
              <a:buFont typeface="Wingdings" pitchFamily="2" charset="2"/>
              <a:buChar char="v"/>
            </a:pPr>
            <a:r>
              <a:rPr lang="fr-FR" sz="2000" dirty="0"/>
              <a:t>Les rotations ne sont donc définies que pour les arbres binaires non vides dont le sous-arbre gauche (pour rotation gauche) et sous-arbre droit (pour rotation droite) n’est pas vide.</a:t>
            </a:r>
          </a:p>
          <a:p>
            <a:pPr marL="302383" indent="-302383" algn="just">
              <a:lnSpc>
                <a:spcPct val="150000"/>
              </a:lnSpc>
              <a:spcBef>
                <a:spcPts val="661"/>
              </a:spcBef>
              <a:buClr>
                <a:schemeClr val="accent1"/>
              </a:buClr>
              <a:buSzPct val="70000"/>
              <a:buFont typeface="Wingdings" pitchFamily="2" charset="2"/>
              <a:buChar char="v"/>
            </a:pPr>
            <a:r>
              <a:rPr lang="fr-FR" sz="2000" dirty="0"/>
              <a:t>Les rotations préservent l’ordre des données d’un ABR (parcours </a:t>
            </a:r>
            <a:r>
              <a:rPr lang="fr-FR" sz="2000" dirty="0" err="1"/>
              <a:t>inordre</a:t>
            </a:r>
            <a:r>
              <a:rPr lang="fr-FR" sz="2000" dirty="0"/>
              <a:t>). </a:t>
            </a:r>
          </a:p>
          <a:p>
            <a:pPr marL="302383" indent="-302383" algn="just">
              <a:lnSpc>
                <a:spcPct val="150000"/>
              </a:lnSpc>
              <a:spcBef>
                <a:spcPts val="661"/>
              </a:spcBef>
              <a:buClr>
                <a:schemeClr val="accent1"/>
              </a:buClr>
              <a:buSzPct val="70000"/>
              <a:buFont typeface="Wingdings" pitchFamily="2" charset="2"/>
              <a:buChar char="v"/>
            </a:pPr>
            <a:endParaRPr lang="fr-F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48290</TotalTime>
  <Words>2856</Words>
  <Application>Microsoft Office PowerPoint</Application>
  <PresentationFormat>Personnalisé</PresentationFormat>
  <Paragraphs>963</Paragraphs>
  <Slides>38</Slides>
  <Notes>38</Notes>
  <HiddenSlides>0</HiddenSlides>
  <MMClips>0</MMClips>
  <ScaleCrop>false</ScaleCrop>
  <HeadingPairs>
    <vt:vector size="6" baseType="variant">
      <vt:variant>
        <vt:lpstr>Polices utilisées</vt:lpstr>
      </vt:variant>
      <vt:variant>
        <vt:i4>8</vt:i4>
      </vt:variant>
      <vt:variant>
        <vt:lpstr>Thème</vt:lpstr>
      </vt:variant>
      <vt:variant>
        <vt:i4>4</vt:i4>
      </vt:variant>
      <vt:variant>
        <vt:lpstr>Titres des diapositives</vt:lpstr>
      </vt:variant>
      <vt:variant>
        <vt:i4>38</vt:i4>
      </vt:variant>
    </vt:vector>
  </HeadingPairs>
  <TitlesOfParts>
    <vt:vector size="50" baseType="lpstr">
      <vt:lpstr>Arial</vt:lpstr>
      <vt:lpstr>Calibri</vt:lpstr>
      <vt:lpstr>DejaVu Sans</vt:lpstr>
      <vt:lpstr>Lucida Sans Unicode</vt:lpstr>
      <vt:lpstr>Symbol</vt:lpstr>
      <vt:lpstr>Tahoma</vt:lpstr>
      <vt:lpstr>Times New Roman</vt:lpstr>
      <vt:lpstr>Wingdings</vt:lpstr>
      <vt:lpstr>Office Theme</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Wassim Swaileh (CYU</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ZUST-PPT2</dc:title>
  <dc:subject>Cours notes template</dc:subject>
  <dc:creator>Brahim Derdouri</dc:creator>
  <dc:description/>
  <cp:lastModifiedBy>Abderrahmane Maaradji</cp:lastModifiedBy>
  <cp:revision>491</cp:revision>
  <dcterms:created xsi:type="dcterms:W3CDTF">2019-12-04T12:27:05Z</dcterms:created>
  <dcterms:modified xsi:type="dcterms:W3CDTF">2021-06-15T07:18:04Z</dcterms:modified>
  <cp:contentStatus/>
  <dc:language>fr-FR</dc:language>
</cp:coreProperties>
</file>