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4"/>
  </p:notesMasterIdLst>
  <p:sldIdLst>
    <p:sldId id="256" r:id="rId5"/>
    <p:sldId id="257" r:id="rId6"/>
    <p:sldId id="463" r:id="rId7"/>
    <p:sldId id="464" r:id="rId8"/>
    <p:sldId id="469" r:id="rId9"/>
    <p:sldId id="470" r:id="rId10"/>
    <p:sldId id="466" r:id="rId11"/>
    <p:sldId id="471" r:id="rId12"/>
    <p:sldId id="472" r:id="rId13"/>
    <p:sldId id="473" r:id="rId14"/>
    <p:sldId id="475" r:id="rId15"/>
    <p:sldId id="476" r:id="rId16"/>
    <p:sldId id="478" r:id="rId17"/>
    <p:sldId id="467" r:id="rId18"/>
    <p:sldId id="477" r:id="rId19"/>
    <p:sldId id="468" r:id="rId20"/>
    <p:sldId id="479" r:id="rId21"/>
    <p:sldId id="480" r:id="rId22"/>
    <p:sldId id="481" r:id="rId23"/>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8" autoAdjust="0"/>
    <p:restoredTop sz="75491" autoAdjust="0"/>
  </p:normalViewPr>
  <p:slideViewPr>
    <p:cSldViewPr snapToGrid="0" showGuides="1">
      <p:cViewPr varScale="1">
        <p:scale>
          <a:sx n="76" d="100"/>
          <a:sy n="76" d="100"/>
        </p:scale>
        <p:origin x="2034" y="96"/>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13/04/2021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3031192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1473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2085446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2671618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2437382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611603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249370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3008688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1929204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3441092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3079159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3520757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1674772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414517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269885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2430688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3397862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7 : Les </a:t>
            </a:r>
            <a:r>
              <a:rPr lang="fr-FR" sz="2670" b="0" strike="noStrike" spc="-1" dirty="0">
                <a:solidFill>
                  <a:srgbClr val="666666"/>
                </a:solidFill>
                <a:latin typeface="Arial"/>
                <a:ea typeface="Lucida Sans Unicode"/>
              </a:rPr>
              <a:t>Piles</a:t>
            </a:r>
            <a:r>
              <a:rPr lang="fr-FR" sz="2670" spc="-1" dirty="0">
                <a:solidFill>
                  <a:srgbClr val="666666"/>
                </a:solidFill>
                <a:ea typeface="Lucida Sans Unicode"/>
              </a:rPr>
              <a:t> (2)</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504000" y="1152000"/>
            <a:ext cx="9071640" cy="4025118"/>
          </a:xfrm>
          <a:prstGeom prst="rect">
            <a:avLst/>
          </a:prstGeom>
          <a:noFill/>
          <a:ln>
            <a:noFill/>
          </a:ln>
        </p:spPr>
        <p:txBody>
          <a:bodyPr lIns="0" tIns="0" rIns="0" bIns="0">
            <a:normAutofit fontScale="92500" lnSpcReduction="20000"/>
          </a:bodyPr>
          <a:lstStyle/>
          <a:p>
            <a:pPr marL="432000" indent="-324000">
              <a:spcBef>
                <a:spcPts val="938"/>
              </a:spcBef>
              <a:buSzPct val="100000"/>
              <a:buBlip>
                <a:blip r:embed="rId3"/>
              </a:buBlip>
            </a:pPr>
            <a:r>
              <a:rPr lang="fr-FR" sz="2670" b="1" spc="-1" dirty="0">
                <a:solidFill>
                  <a:srgbClr val="000000"/>
                </a:solidFill>
              </a:rPr>
              <a:t>Expressions infixes, préfixes et postfixes :</a:t>
            </a:r>
          </a:p>
          <a:p>
            <a:pPr marL="889200" lvl="1" indent="-324000">
              <a:spcBef>
                <a:spcPts val="938"/>
              </a:spcBef>
              <a:buSzPct val="100000"/>
              <a:buBlip>
                <a:blip r:embed="rId3"/>
              </a:buBlip>
            </a:pPr>
            <a:r>
              <a:rPr lang="fr-FR" sz="2670" b="1" spc="-1" dirty="0">
                <a:solidFill>
                  <a:srgbClr val="000000"/>
                </a:solidFill>
                <a:effectLst>
                  <a:outerShdw blurRad="38100" dist="38100" dir="2700000" algn="tl">
                    <a:srgbClr val="000000">
                      <a:alpha val="43137"/>
                    </a:srgbClr>
                  </a:outerShdw>
                </a:effectLst>
              </a:rPr>
              <a:t>Expression infixe</a:t>
            </a:r>
            <a:r>
              <a:rPr lang="fr-FR" sz="2670" spc="-1" dirty="0">
                <a:solidFill>
                  <a:srgbClr val="000000"/>
                </a:solidFill>
              </a:rPr>
              <a:t>: dans cette notation, nous plaçons l'opérateur au milieu des opérandes.</a:t>
            </a:r>
          </a:p>
          <a:p>
            <a:pPr marL="565200" lvl="1" algn="ctr">
              <a:spcBef>
                <a:spcPts val="938"/>
              </a:spcBef>
              <a:buSzPct val="100000"/>
            </a:pPr>
            <a:r>
              <a:rPr lang="fr-FR" sz="2670" spc="-1" dirty="0">
                <a:solidFill>
                  <a:srgbClr val="000000"/>
                </a:solidFill>
              </a:rPr>
              <a:t>&lt;opérande&gt; &lt;opérateur&gt; &lt;opérande&gt;</a:t>
            </a:r>
          </a:p>
          <a:p>
            <a:pPr marL="889200" lvl="1" indent="-324000">
              <a:spcBef>
                <a:spcPts val="938"/>
              </a:spcBef>
              <a:buSzPct val="100000"/>
              <a:buBlip>
                <a:blip r:embed="rId3"/>
              </a:buBlip>
            </a:pPr>
            <a:r>
              <a:rPr lang="fr-FR" sz="2670" b="1" spc="-1" dirty="0">
                <a:solidFill>
                  <a:srgbClr val="000000"/>
                </a:solidFill>
                <a:effectLst>
                  <a:outerShdw blurRad="38100" dist="38100" dir="2700000" algn="tl">
                    <a:srgbClr val="000000">
                      <a:alpha val="43137"/>
                    </a:srgbClr>
                  </a:outerShdw>
                </a:effectLst>
              </a:rPr>
              <a:t>Expressions de préfixe</a:t>
            </a:r>
            <a:r>
              <a:rPr lang="fr-FR" sz="2670" spc="-1" dirty="0">
                <a:solidFill>
                  <a:srgbClr val="000000"/>
                </a:solidFill>
              </a:rPr>
              <a:t>: dans cette notation, nous plaçons l'opérateur au début des opérandes.</a:t>
            </a:r>
          </a:p>
          <a:p>
            <a:pPr marL="565200" lvl="1" algn="ctr">
              <a:spcBef>
                <a:spcPts val="938"/>
              </a:spcBef>
              <a:buSzPct val="100000"/>
            </a:pPr>
            <a:r>
              <a:rPr lang="fr-FR" sz="2670" spc="-1" dirty="0">
                <a:solidFill>
                  <a:srgbClr val="000000"/>
                </a:solidFill>
              </a:rPr>
              <a:t>&lt;opérateur&gt; &lt;opérande&gt; &lt;opérande&gt;</a:t>
            </a:r>
          </a:p>
          <a:p>
            <a:pPr marL="889200" lvl="1" indent="-324000">
              <a:spcBef>
                <a:spcPts val="938"/>
              </a:spcBef>
              <a:buSzPct val="100000"/>
              <a:buBlip>
                <a:blip r:embed="rId3"/>
              </a:buBlip>
            </a:pPr>
            <a:r>
              <a:rPr lang="fr-FR" sz="2670" b="1" spc="-1" dirty="0">
                <a:solidFill>
                  <a:srgbClr val="000000"/>
                </a:solidFill>
                <a:effectLst>
                  <a:outerShdw blurRad="38100" dist="38100" dir="2700000" algn="tl">
                    <a:srgbClr val="000000">
                      <a:alpha val="43137"/>
                    </a:srgbClr>
                  </a:outerShdw>
                </a:effectLst>
              </a:rPr>
              <a:t>Expression </a:t>
            </a:r>
            <a:r>
              <a:rPr lang="fr-FR" sz="2670" b="1" spc="-1" dirty="0" err="1">
                <a:solidFill>
                  <a:srgbClr val="000000"/>
                </a:solidFill>
                <a:effectLst>
                  <a:outerShdw blurRad="38100" dist="38100" dir="2700000" algn="tl">
                    <a:srgbClr val="000000">
                      <a:alpha val="43137"/>
                    </a:srgbClr>
                  </a:outerShdw>
                </a:effectLst>
              </a:rPr>
              <a:t>Postfix</a:t>
            </a:r>
            <a:r>
              <a:rPr lang="fr-FR" sz="2670" spc="-1" dirty="0">
                <a:solidFill>
                  <a:srgbClr val="000000"/>
                </a:solidFill>
              </a:rPr>
              <a:t>: Dans cette notation, nous plaçons l'opérateur à la fin des opérandes.</a:t>
            </a:r>
          </a:p>
          <a:p>
            <a:pPr marL="565200" lvl="1" algn="ctr">
              <a:spcBef>
                <a:spcPts val="938"/>
              </a:spcBef>
              <a:buSzPct val="100000"/>
            </a:pPr>
            <a:r>
              <a:rPr lang="fr-FR" sz="2670" spc="-1" dirty="0">
                <a:solidFill>
                  <a:srgbClr val="000000"/>
                </a:solidFill>
              </a:rPr>
              <a:t>&lt;opérande&gt; &lt;opérande&gt; &lt;opérateur&gt;. </a:t>
            </a:r>
          </a:p>
        </p:txBody>
      </p:sp>
      <p:graphicFrame>
        <p:nvGraphicFramePr>
          <p:cNvPr id="3" name="Tableau 2">
            <a:extLst>
              <a:ext uri="{FF2B5EF4-FFF2-40B4-BE49-F238E27FC236}">
                <a16:creationId xmlns:a16="http://schemas.microsoft.com/office/drawing/2014/main" id="{10ADA28B-B099-4989-A0EA-8091BACCE931}"/>
              </a:ext>
            </a:extLst>
          </p:cNvPr>
          <p:cNvGraphicFramePr>
            <a:graphicFrameLocks noGrp="1"/>
          </p:cNvGraphicFramePr>
          <p:nvPr>
            <p:extLst>
              <p:ext uri="{D42A27DB-BD31-4B8C-83A1-F6EECF244321}">
                <p14:modId xmlns:p14="http://schemas.microsoft.com/office/powerpoint/2010/main" val="1619726472"/>
              </p:ext>
            </p:extLst>
          </p:nvPr>
        </p:nvGraphicFramePr>
        <p:xfrm>
          <a:off x="1507963" y="5199443"/>
          <a:ext cx="6498336" cy="1280160"/>
        </p:xfrm>
        <a:graphic>
          <a:graphicData uri="http://schemas.openxmlformats.org/drawingml/2006/table">
            <a:tbl>
              <a:tblPr/>
              <a:tblGrid>
                <a:gridCol w="2166112">
                  <a:extLst>
                    <a:ext uri="{9D8B030D-6E8A-4147-A177-3AD203B41FA5}">
                      <a16:colId xmlns:a16="http://schemas.microsoft.com/office/drawing/2014/main" val="785475862"/>
                    </a:ext>
                  </a:extLst>
                </a:gridCol>
                <a:gridCol w="2166112">
                  <a:extLst>
                    <a:ext uri="{9D8B030D-6E8A-4147-A177-3AD203B41FA5}">
                      <a16:colId xmlns:a16="http://schemas.microsoft.com/office/drawing/2014/main" val="913369868"/>
                    </a:ext>
                  </a:extLst>
                </a:gridCol>
                <a:gridCol w="2166112">
                  <a:extLst>
                    <a:ext uri="{9D8B030D-6E8A-4147-A177-3AD203B41FA5}">
                      <a16:colId xmlns:a16="http://schemas.microsoft.com/office/drawing/2014/main" val="2464706937"/>
                    </a:ext>
                  </a:extLst>
                </a:gridCol>
              </a:tblGrid>
              <a:tr h="0">
                <a:tc>
                  <a:txBody>
                    <a:bodyPr/>
                    <a:lstStyle/>
                    <a:p>
                      <a:pPr algn="l"/>
                      <a:r>
                        <a:rPr lang="en-GB" b="1">
                          <a:effectLst>
                            <a:outerShdw blurRad="38100" dist="38100" dir="2700000" algn="tl">
                              <a:srgbClr val="000000">
                                <a:alpha val="43137"/>
                              </a:srgbClr>
                            </a:outerShdw>
                          </a:effectLst>
                        </a:rPr>
                        <a:t>nfix</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tc>
                  <a:txBody>
                    <a:bodyPr/>
                    <a:lstStyle/>
                    <a:p>
                      <a:pPr algn="l"/>
                      <a:r>
                        <a:rPr lang="en-GB" b="1">
                          <a:effectLst>
                            <a:outerShdw blurRad="38100" dist="38100" dir="2700000" algn="tl">
                              <a:srgbClr val="000000">
                                <a:alpha val="43137"/>
                              </a:srgbClr>
                            </a:outerShdw>
                          </a:effectLst>
                        </a:rPr>
                        <a:t>Prefix</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tc>
                  <a:txBody>
                    <a:bodyPr/>
                    <a:lstStyle/>
                    <a:p>
                      <a:pPr algn="l"/>
                      <a:r>
                        <a:rPr lang="en-GB" b="1" dirty="0">
                          <a:effectLst>
                            <a:outerShdw blurRad="38100" dist="38100" dir="2700000" algn="tl">
                              <a:srgbClr val="000000">
                                <a:alpha val="43137"/>
                              </a:srgbClr>
                            </a:outerShdw>
                          </a:effectLst>
                        </a:rPr>
                        <a:t>Postfix</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extLst>
                  <a:ext uri="{0D108BD9-81ED-4DB2-BD59-A6C34878D82A}">
                    <a16:rowId xmlns:a16="http://schemas.microsoft.com/office/drawing/2014/main" val="1234521674"/>
                  </a:ext>
                </a:extLst>
              </a:tr>
              <a:tr h="0">
                <a:tc>
                  <a:txBody>
                    <a:bodyPr/>
                    <a:lstStyle/>
                    <a:p>
                      <a:pPr algn="l"/>
                      <a:r>
                        <a:rPr lang="en-GB">
                          <a:effectLst/>
                        </a:rPr>
                        <a:t>a + b</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GB">
                          <a:effectLst/>
                        </a:rPr>
                        <a:t>+ a b</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GB">
                          <a:effectLst/>
                        </a:rPr>
                        <a:t>a b +</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44831043"/>
                  </a:ext>
                </a:extLst>
              </a:tr>
              <a:tr h="0">
                <a:tc>
                  <a:txBody>
                    <a:bodyPr/>
                    <a:lstStyle/>
                    <a:p>
                      <a:pPr algn="l"/>
                      <a:r>
                        <a:rPr lang="en-GB">
                          <a:effectLst/>
                        </a:rPr>
                        <a:t>a + b * c</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tc>
                  <a:txBody>
                    <a:bodyPr/>
                    <a:lstStyle/>
                    <a:p>
                      <a:pPr algn="l"/>
                      <a:r>
                        <a:rPr lang="en-GB">
                          <a:effectLst/>
                        </a:rPr>
                        <a:t>+ a * b c</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tc>
                  <a:txBody>
                    <a:bodyPr/>
                    <a:lstStyle/>
                    <a:p>
                      <a:pPr algn="l"/>
                      <a:r>
                        <a:rPr lang="en-GB">
                          <a:effectLst/>
                        </a:rPr>
                        <a:t>a b c * +</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4F4F8"/>
                    </a:solidFill>
                  </a:tcPr>
                </a:tc>
                <a:extLst>
                  <a:ext uri="{0D108BD9-81ED-4DB2-BD59-A6C34878D82A}">
                    <a16:rowId xmlns:a16="http://schemas.microsoft.com/office/drawing/2014/main" val="1622273465"/>
                  </a:ext>
                </a:extLst>
              </a:tr>
              <a:tr h="0">
                <a:tc>
                  <a:txBody>
                    <a:bodyPr/>
                    <a:lstStyle/>
                    <a:p>
                      <a:pPr algn="l"/>
                      <a:r>
                        <a:rPr lang="en-GB">
                          <a:effectLst/>
                        </a:rPr>
                        <a:t>(a + b) * (c - d)</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GB">
                          <a:effectLst/>
                        </a:rPr>
                        <a:t>* + a b - c d</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GB" dirty="0">
                          <a:effectLst/>
                        </a:rPr>
                        <a:t>a b + c d - *</a:t>
                      </a:r>
                    </a:p>
                  </a:txBody>
                  <a:tcPr marL="22860" marR="22860" marT="22860" marB="228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10385028"/>
                  </a:ext>
                </a:extLst>
              </a:tr>
            </a:tbl>
          </a:graphicData>
        </a:graphic>
      </p:graphicFrame>
      <p:sp>
        <p:nvSpPr>
          <p:cNvPr id="7" name="Rectangle 6">
            <a:extLst>
              <a:ext uri="{FF2B5EF4-FFF2-40B4-BE49-F238E27FC236}">
                <a16:creationId xmlns:a16="http://schemas.microsoft.com/office/drawing/2014/main" id="{89C35417-D5FE-4B21-8E48-F2EF66547D1D}"/>
              </a:ext>
            </a:extLst>
          </p:cNvPr>
          <p:cNvSpPr/>
          <p:nvPr/>
        </p:nvSpPr>
        <p:spPr>
          <a:xfrm>
            <a:off x="0" y="6762758"/>
            <a:ext cx="1008062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fr-FR" spc="-1" dirty="0">
                <a:solidFill>
                  <a:srgbClr val="000000"/>
                </a:solidFill>
              </a:rPr>
              <a:t>Les expressions infixes sont ambiguës et ont besoin de parenthèses pour les rendre sans ambiguïté. Alors que les notations de </a:t>
            </a:r>
            <a:r>
              <a:rPr lang="fr-FR" spc="-1" dirty="0" err="1">
                <a:solidFill>
                  <a:srgbClr val="000000"/>
                </a:solidFill>
              </a:rPr>
              <a:t>Postfix</a:t>
            </a:r>
            <a:r>
              <a:rPr lang="fr-FR" spc="-1" dirty="0">
                <a:solidFill>
                  <a:srgbClr val="000000"/>
                </a:solidFill>
              </a:rPr>
              <a:t> et de préfixe n'ont pas besoin de parenthèses</a:t>
            </a:r>
            <a:endParaRPr lang="fr-FR" dirty="0"/>
          </a:p>
        </p:txBody>
      </p:sp>
    </p:spTree>
    <p:extLst>
      <p:ext uri="{BB962C8B-B14F-4D97-AF65-F5344CB8AC3E}">
        <p14:creationId xmlns:p14="http://schemas.microsoft.com/office/powerpoint/2010/main" val="393722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504000" y="1151999"/>
            <a:ext cx="9071640" cy="5719447"/>
          </a:xfrm>
          <a:prstGeom prst="rect">
            <a:avLst/>
          </a:prstGeom>
          <a:noFill/>
          <a:ln>
            <a:noFill/>
          </a:ln>
        </p:spPr>
        <p:txBody>
          <a:bodyPr lIns="0" tIns="0" rIns="0" bIns="0">
            <a:normAutofit fontScale="77500" lnSpcReduction="20000"/>
          </a:bodyPr>
          <a:lstStyle/>
          <a:p>
            <a:pPr marL="432000" indent="-324000">
              <a:spcBef>
                <a:spcPts val="938"/>
              </a:spcBef>
              <a:buSzPct val="100000"/>
              <a:buBlip>
                <a:blip r:embed="rId3"/>
              </a:buBlip>
            </a:pPr>
            <a:r>
              <a:rPr lang="fr-FR" sz="2670" b="1" spc="-1" dirty="0">
                <a:solidFill>
                  <a:srgbClr val="000000"/>
                </a:solidFill>
              </a:rPr>
              <a:t>Conversion d'infixe en </a:t>
            </a:r>
            <a:r>
              <a:rPr lang="fr-FR" sz="2670" b="1" spc="-1" dirty="0" err="1">
                <a:solidFill>
                  <a:srgbClr val="000000"/>
                </a:solidFill>
              </a:rPr>
              <a:t>postfix</a:t>
            </a:r>
            <a:endParaRPr lang="fr-FR" sz="2670" b="1" spc="-1" dirty="0">
              <a:solidFill>
                <a:srgbClr val="000000"/>
              </a:solidFill>
            </a:endParaRPr>
          </a:p>
          <a:p>
            <a:pPr marL="1079550" lvl="1" indent="-514350">
              <a:spcBef>
                <a:spcPts val="938"/>
              </a:spcBef>
              <a:buSzPct val="100000"/>
              <a:buFont typeface="+mj-lt"/>
              <a:buAutoNum type="arabicPeriod"/>
            </a:pPr>
            <a:r>
              <a:rPr lang="fr-FR" sz="2670" spc="-1" dirty="0">
                <a:solidFill>
                  <a:srgbClr val="000000"/>
                </a:solidFill>
              </a:rPr>
              <a:t>Parcourez l'expression d'infixe de gauche à droite.</a:t>
            </a:r>
          </a:p>
          <a:p>
            <a:pPr marL="1079550" lvl="1" indent="-514350">
              <a:spcBef>
                <a:spcPts val="938"/>
              </a:spcBef>
              <a:buSzPct val="100000"/>
              <a:buFont typeface="+mj-lt"/>
              <a:buAutoNum type="arabicPeriod"/>
            </a:pPr>
            <a:r>
              <a:rPr lang="fr-FR" sz="2670" spc="-1" dirty="0">
                <a:solidFill>
                  <a:srgbClr val="000000"/>
                </a:solidFill>
              </a:rPr>
              <a:t>Lire les symboles un par un</a:t>
            </a:r>
          </a:p>
          <a:p>
            <a:pPr marL="1536750" lvl="2" indent="-514350">
              <a:spcBef>
                <a:spcPts val="938"/>
              </a:spcBef>
              <a:buSzPct val="100000"/>
              <a:buFont typeface="+mj-lt"/>
              <a:buAutoNum type="alphaLcParenR"/>
            </a:pPr>
            <a:r>
              <a:rPr lang="fr-FR" sz="2670" spc="-1" dirty="0">
                <a:solidFill>
                  <a:srgbClr val="000000"/>
                </a:solidFill>
              </a:rPr>
              <a:t>Si le symbole lu est une parenthèses gauche " (", empilez-le dans la pile.</a:t>
            </a:r>
          </a:p>
          <a:p>
            <a:pPr marL="1536750" lvl="2" indent="-514350">
              <a:spcBef>
                <a:spcPts val="938"/>
              </a:spcBef>
              <a:buSzPct val="100000"/>
              <a:buFont typeface="+mj-lt"/>
              <a:buAutoNum type="alphaLcParenR"/>
            </a:pPr>
            <a:r>
              <a:rPr lang="fr-FR" sz="2670" spc="-1" dirty="0">
                <a:solidFill>
                  <a:srgbClr val="000000"/>
                </a:solidFill>
              </a:rPr>
              <a:t>Si le symbole lu est un opérande (nombre ou caractère), affichez-le directement dans l'expression postfixe (sortie).</a:t>
            </a:r>
          </a:p>
          <a:p>
            <a:pPr marL="1079550" lvl="1" indent="-514350">
              <a:spcBef>
                <a:spcPts val="938"/>
              </a:spcBef>
              <a:buSzPct val="100000"/>
              <a:buFont typeface="+mj-lt"/>
              <a:buAutoNum type="arabicPeriod"/>
            </a:pPr>
            <a:r>
              <a:rPr lang="fr-FR" sz="2670" spc="-1" dirty="0">
                <a:solidFill>
                  <a:srgbClr val="000000"/>
                </a:solidFill>
              </a:rPr>
              <a:t>Si le symbole lu est une parenthèse droite " )", </a:t>
            </a:r>
          </a:p>
          <a:p>
            <a:pPr marL="1536750" lvl="2" indent="-514350">
              <a:spcBef>
                <a:spcPts val="938"/>
              </a:spcBef>
              <a:buSzPct val="100000"/>
              <a:buFont typeface="+mj-lt"/>
              <a:buAutoNum type="alphaLcParenR"/>
            </a:pPr>
            <a:r>
              <a:rPr lang="fr-FR" sz="2670" spc="-1" dirty="0">
                <a:solidFill>
                  <a:srgbClr val="000000"/>
                </a:solidFill>
              </a:rPr>
              <a:t>continuez à </a:t>
            </a:r>
            <a:r>
              <a:rPr lang="fr-FR" sz="2670" spc="-1" dirty="0" err="1">
                <a:solidFill>
                  <a:srgbClr val="000000"/>
                </a:solidFill>
              </a:rPr>
              <a:t>depiler</a:t>
            </a:r>
            <a:r>
              <a:rPr lang="fr-FR" sz="2670" spc="-1" dirty="0">
                <a:solidFill>
                  <a:srgbClr val="000000"/>
                </a:solidFill>
              </a:rPr>
              <a:t> tous les éléments de la pile et affichez-les dans l'expression </a:t>
            </a:r>
            <a:r>
              <a:rPr lang="fr-FR" sz="2670" spc="-1" dirty="0" err="1">
                <a:solidFill>
                  <a:srgbClr val="000000"/>
                </a:solidFill>
              </a:rPr>
              <a:t>postfix</a:t>
            </a:r>
            <a:r>
              <a:rPr lang="fr-FR" sz="2670" spc="-1" dirty="0">
                <a:solidFill>
                  <a:srgbClr val="000000"/>
                </a:solidFill>
              </a:rPr>
              <a:t> jusqu'à ce que nous obtenions la parenthèse gauche " ("  correspondante. </a:t>
            </a:r>
          </a:p>
          <a:p>
            <a:pPr marL="1536750" lvl="2" indent="-514350">
              <a:spcBef>
                <a:spcPts val="938"/>
              </a:spcBef>
              <a:buSzPct val="100000"/>
              <a:buFont typeface="+mj-lt"/>
              <a:buAutoNum type="alphaLcParenR"/>
            </a:pPr>
            <a:r>
              <a:rPr lang="fr-FR" sz="2670" spc="-1" dirty="0">
                <a:solidFill>
                  <a:srgbClr val="000000"/>
                </a:solidFill>
              </a:rPr>
              <a:t>Dépiler "(" de la pile et ne l’ajoutez pas à l'expression </a:t>
            </a:r>
            <a:r>
              <a:rPr lang="fr-FR" sz="2670" spc="-1" dirty="0" err="1">
                <a:solidFill>
                  <a:srgbClr val="000000"/>
                </a:solidFill>
              </a:rPr>
              <a:t>postfix</a:t>
            </a:r>
            <a:r>
              <a:rPr lang="fr-FR" sz="2670" spc="-1" dirty="0">
                <a:solidFill>
                  <a:srgbClr val="000000"/>
                </a:solidFill>
              </a:rPr>
              <a:t> </a:t>
            </a:r>
          </a:p>
          <a:p>
            <a:pPr marL="1079550" lvl="1" indent="-514350">
              <a:spcBef>
                <a:spcPts val="938"/>
              </a:spcBef>
              <a:buSzPct val="100000"/>
              <a:buFont typeface="+mj-lt"/>
              <a:buAutoNum type="arabicPeriod"/>
            </a:pPr>
            <a:r>
              <a:rPr lang="fr-FR" sz="2670" spc="-1" dirty="0">
                <a:solidFill>
                  <a:srgbClr val="000000"/>
                </a:solidFill>
              </a:rPr>
              <a:t>Si le symbole lu est un opérateur, continuez à dépiler tous les opérateurs de la pile et affichez-les dans l'expression postfixe, si et seulement si la priorité de l'opérateur qui se trouve au sommet de la pile est supérieure à (ou supérieure à ou égal) à la priorité de l'opérateur lu et ensuite empiler l'opérateur scanné sur la pile, sinon, empiler l'opérateur scanné sur la pile.</a:t>
            </a:r>
          </a:p>
        </p:txBody>
      </p:sp>
    </p:spTree>
    <p:extLst>
      <p:ext uri="{BB962C8B-B14F-4D97-AF65-F5344CB8AC3E}">
        <p14:creationId xmlns:p14="http://schemas.microsoft.com/office/powerpoint/2010/main" val="242806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504000" y="1151999"/>
            <a:ext cx="9071640" cy="6095966"/>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Priorité des opérateurs</a:t>
            </a: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r>
              <a:rPr lang="fr-FR" sz="2670" b="1" spc="-1" dirty="0">
                <a:solidFill>
                  <a:srgbClr val="000000"/>
                </a:solidFill>
              </a:rPr>
              <a:t>Exemple: </a:t>
            </a:r>
            <a:r>
              <a:rPr lang="fr-FR" sz="2670" spc="-1" dirty="0">
                <a:solidFill>
                  <a:srgbClr val="000000"/>
                </a:solidFill>
              </a:rPr>
              <a:t>La méthode de conversion de l'expression infixe A + B * C en forme postfixe est</a:t>
            </a:r>
          </a:p>
          <a:p>
            <a:pPr marL="889200" lvl="1" indent="-324000">
              <a:spcBef>
                <a:spcPts val="938"/>
              </a:spcBef>
              <a:buSzPct val="100000"/>
              <a:buBlip>
                <a:blip r:embed="rId3"/>
              </a:buBlip>
            </a:pPr>
            <a:r>
              <a:rPr lang="en-GB" sz="2670" spc="-1" dirty="0">
                <a:solidFill>
                  <a:srgbClr val="000000"/>
                </a:solidFill>
              </a:rPr>
              <a:t>A + B * C 		Infix expression</a:t>
            </a:r>
          </a:p>
          <a:p>
            <a:pPr marL="889200" lvl="1" indent="-324000">
              <a:spcBef>
                <a:spcPts val="938"/>
              </a:spcBef>
              <a:buSzPct val="100000"/>
              <a:buBlip>
                <a:blip r:embed="rId3"/>
              </a:buBlip>
            </a:pPr>
            <a:r>
              <a:rPr lang="en-GB" sz="2670" spc="-1" dirty="0">
                <a:solidFill>
                  <a:srgbClr val="000000"/>
                </a:solidFill>
              </a:rPr>
              <a:t>A + (B * C) 		Expression parentheses</a:t>
            </a:r>
          </a:p>
          <a:p>
            <a:pPr marL="889200" lvl="1" indent="-324000">
              <a:spcBef>
                <a:spcPts val="938"/>
              </a:spcBef>
              <a:buSzPct val="100000"/>
              <a:buBlip>
                <a:blip r:embed="rId3"/>
              </a:buBlip>
            </a:pPr>
            <a:r>
              <a:rPr lang="en-GB" sz="2670" spc="-1" dirty="0">
                <a:solidFill>
                  <a:srgbClr val="000000"/>
                </a:solidFill>
              </a:rPr>
              <a:t>A + (B C *) 		</a:t>
            </a:r>
            <a:r>
              <a:rPr lang="en-GB" sz="2670" spc="-1" dirty="0" err="1">
                <a:solidFill>
                  <a:srgbClr val="000000"/>
                </a:solidFill>
              </a:rPr>
              <a:t>Convertir</a:t>
            </a:r>
            <a:r>
              <a:rPr lang="en-GB" sz="2670" spc="-1" dirty="0">
                <a:solidFill>
                  <a:srgbClr val="000000"/>
                </a:solidFill>
              </a:rPr>
              <a:t> la multiplication</a:t>
            </a:r>
          </a:p>
          <a:p>
            <a:pPr marL="889200" lvl="1" indent="-324000">
              <a:spcBef>
                <a:spcPts val="938"/>
              </a:spcBef>
              <a:buSzPct val="100000"/>
              <a:buBlip>
                <a:blip r:embed="rId3"/>
              </a:buBlip>
            </a:pPr>
            <a:r>
              <a:rPr lang="en-GB" sz="2670" spc="-1" dirty="0">
                <a:solidFill>
                  <a:srgbClr val="000000"/>
                </a:solidFill>
              </a:rPr>
              <a:t>A (B C *) + 		</a:t>
            </a:r>
            <a:r>
              <a:rPr lang="en-GB" sz="2670" spc="-1" dirty="0" err="1">
                <a:solidFill>
                  <a:srgbClr val="000000"/>
                </a:solidFill>
              </a:rPr>
              <a:t>Convertir</a:t>
            </a:r>
            <a:r>
              <a:rPr lang="en-GB" sz="2670" spc="-1" dirty="0">
                <a:solidFill>
                  <a:srgbClr val="000000"/>
                </a:solidFill>
              </a:rPr>
              <a:t> </a:t>
            </a:r>
            <a:r>
              <a:rPr lang="en-GB" sz="2670" spc="-1" dirty="0" err="1">
                <a:solidFill>
                  <a:srgbClr val="000000"/>
                </a:solidFill>
              </a:rPr>
              <a:t>l'addition</a:t>
            </a:r>
            <a:endParaRPr lang="en-GB" sz="2670" spc="-1" dirty="0">
              <a:solidFill>
                <a:srgbClr val="000000"/>
              </a:solidFill>
            </a:endParaRPr>
          </a:p>
          <a:p>
            <a:pPr marL="889200" lvl="1" indent="-324000">
              <a:spcBef>
                <a:spcPts val="938"/>
              </a:spcBef>
              <a:buSzPct val="100000"/>
              <a:buBlip>
                <a:blip r:embed="rId3"/>
              </a:buBlip>
            </a:pPr>
            <a:r>
              <a:rPr lang="en-GB" sz="2670" spc="-1" dirty="0">
                <a:solidFill>
                  <a:srgbClr val="000000"/>
                </a:solidFill>
              </a:rPr>
              <a:t>A B C * + 		Postfix expression</a:t>
            </a:r>
            <a:endParaRPr lang="fr-FR" sz="2670"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108000">
              <a:spcBef>
                <a:spcPts val="938"/>
              </a:spcBef>
              <a:buSzPct val="100000"/>
            </a:pPr>
            <a:endParaRPr lang="fr-FR" sz="2670" b="1" spc="-1" dirty="0">
              <a:solidFill>
                <a:srgbClr val="000000"/>
              </a:solidFill>
            </a:endParaRPr>
          </a:p>
        </p:txBody>
      </p:sp>
      <p:graphicFrame>
        <p:nvGraphicFramePr>
          <p:cNvPr id="4" name="Tableau 3">
            <a:extLst>
              <a:ext uri="{FF2B5EF4-FFF2-40B4-BE49-F238E27FC236}">
                <a16:creationId xmlns:a16="http://schemas.microsoft.com/office/drawing/2014/main" id="{1B96E8A1-6BBE-4D8F-AD9A-8FF2A373E799}"/>
              </a:ext>
            </a:extLst>
          </p:cNvPr>
          <p:cNvGraphicFramePr>
            <a:graphicFrameLocks noGrp="1"/>
          </p:cNvGraphicFramePr>
          <p:nvPr>
            <p:extLst>
              <p:ext uri="{D42A27DB-BD31-4B8C-83A1-F6EECF244321}">
                <p14:modId xmlns:p14="http://schemas.microsoft.com/office/powerpoint/2010/main" val="920583801"/>
              </p:ext>
            </p:extLst>
          </p:nvPr>
        </p:nvGraphicFramePr>
        <p:xfrm>
          <a:off x="900954" y="1801909"/>
          <a:ext cx="7974105" cy="1893310"/>
        </p:xfrm>
        <a:graphic>
          <a:graphicData uri="http://schemas.openxmlformats.org/drawingml/2006/table">
            <a:tbl>
              <a:tblPr firstRow="1" bandRow="1">
                <a:tableStyleId>{5C22544A-7EE6-4342-B048-85BDC9FD1C3A}</a:tableStyleId>
              </a:tblPr>
              <a:tblGrid>
                <a:gridCol w="2658035">
                  <a:extLst>
                    <a:ext uri="{9D8B030D-6E8A-4147-A177-3AD203B41FA5}">
                      <a16:colId xmlns:a16="http://schemas.microsoft.com/office/drawing/2014/main" val="2782920969"/>
                    </a:ext>
                  </a:extLst>
                </a:gridCol>
                <a:gridCol w="2658035">
                  <a:extLst>
                    <a:ext uri="{9D8B030D-6E8A-4147-A177-3AD203B41FA5}">
                      <a16:colId xmlns:a16="http://schemas.microsoft.com/office/drawing/2014/main" val="2026312697"/>
                    </a:ext>
                  </a:extLst>
                </a:gridCol>
                <a:gridCol w="2658035">
                  <a:extLst>
                    <a:ext uri="{9D8B030D-6E8A-4147-A177-3AD203B41FA5}">
                      <a16:colId xmlns:a16="http://schemas.microsoft.com/office/drawing/2014/main" val="1846753276"/>
                    </a:ext>
                  </a:extLst>
                </a:gridCol>
              </a:tblGrid>
              <a:tr h="836303">
                <a:tc>
                  <a:txBody>
                    <a:bodyPr/>
                    <a:lstStyle/>
                    <a:p>
                      <a:r>
                        <a:rPr lang="fr-FR" dirty="0"/>
                        <a:t>Opérateur exponentiel</a:t>
                      </a:r>
                    </a:p>
                  </a:txBody>
                  <a:tcPr/>
                </a:tc>
                <a:tc>
                  <a:txBody>
                    <a:bodyPr/>
                    <a:lstStyle/>
                    <a:p>
                      <a:pPr algn="ctr"/>
                      <a:r>
                        <a:rPr lang="fr-FR" sz="3600" dirty="0"/>
                        <a:t>^</a:t>
                      </a:r>
                      <a:endParaRPr lang="fr-FR" dirty="0"/>
                    </a:p>
                  </a:txBody>
                  <a:tcPr/>
                </a:tc>
                <a:tc>
                  <a:txBody>
                    <a:bodyPr/>
                    <a:lstStyle/>
                    <a:p>
                      <a:r>
                        <a:rPr lang="fr-FR" dirty="0"/>
                        <a:t>Priorité la plus élevée</a:t>
                      </a:r>
                    </a:p>
                  </a:txBody>
                  <a:tcPr/>
                </a:tc>
                <a:extLst>
                  <a:ext uri="{0D108BD9-81ED-4DB2-BD59-A6C34878D82A}">
                    <a16:rowId xmlns:a16="http://schemas.microsoft.com/office/drawing/2014/main" val="3824309695"/>
                  </a:ext>
                </a:extLst>
              </a:tr>
              <a:tr h="494954">
                <a:tc>
                  <a:txBody>
                    <a:bodyPr/>
                    <a:lstStyle/>
                    <a:p>
                      <a:r>
                        <a:rPr lang="fr-FR" dirty="0"/>
                        <a:t>Multiplication / Division</a:t>
                      </a:r>
                    </a:p>
                  </a:txBody>
                  <a:tcPr/>
                </a:tc>
                <a:tc>
                  <a:txBody>
                    <a:bodyPr/>
                    <a:lstStyle/>
                    <a:p>
                      <a:pPr algn="ctr"/>
                      <a:r>
                        <a:rPr lang="fr-FR" sz="3200" b="0" i="0" u="none" strike="noStrike" kern="1200" baseline="0" dirty="0">
                          <a:solidFill>
                            <a:schemeClr val="dk1"/>
                          </a:solidFill>
                          <a:latin typeface="+mn-lt"/>
                          <a:ea typeface="+mn-ea"/>
                          <a:cs typeface="+mn-cs"/>
                        </a:rPr>
                        <a:t>*, /</a:t>
                      </a:r>
                      <a:endParaRPr lang="fr-FR" sz="3200" dirty="0"/>
                    </a:p>
                  </a:txBody>
                  <a:tcPr/>
                </a:tc>
                <a:tc>
                  <a:txBody>
                    <a:bodyPr/>
                    <a:lstStyle/>
                    <a:p>
                      <a:r>
                        <a:rPr lang="fr-FR" dirty="0"/>
                        <a:t>Priorité suivante</a:t>
                      </a:r>
                    </a:p>
                  </a:txBody>
                  <a:tcPr/>
                </a:tc>
                <a:extLst>
                  <a:ext uri="{0D108BD9-81ED-4DB2-BD59-A6C34878D82A}">
                    <a16:rowId xmlns:a16="http://schemas.microsoft.com/office/drawing/2014/main" val="4187684612"/>
                  </a:ext>
                </a:extLst>
              </a:tr>
              <a:tr h="477887">
                <a:tc>
                  <a:txBody>
                    <a:bodyPr/>
                    <a:lstStyle/>
                    <a:p>
                      <a:r>
                        <a:rPr lang="fr-FR" dirty="0"/>
                        <a:t>Addition soustraction</a:t>
                      </a:r>
                    </a:p>
                  </a:txBody>
                  <a:tcPr/>
                </a:tc>
                <a:tc>
                  <a:txBody>
                    <a:bodyPr/>
                    <a:lstStyle/>
                    <a:p>
                      <a:pPr algn="ctr"/>
                      <a:r>
                        <a:rPr lang="fr-FR" sz="2400" b="0" i="0" u="none" strike="noStrike" kern="1200" baseline="0" dirty="0">
                          <a:solidFill>
                            <a:schemeClr val="dk1"/>
                          </a:solidFill>
                          <a:latin typeface="+mn-lt"/>
                          <a:ea typeface="+mn-ea"/>
                          <a:cs typeface="+mn-cs"/>
                        </a:rPr>
                        <a:t>+, -</a:t>
                      </a:r>
                      <a:endParaRPr lang="fr-FR" sz="2400" dirty="0"/>
                    </a:p>
                  </a:txBody>
                  <a:tcPr/>
                </a:tc>
                <a:tc>
                  <a:txBody>
                    <a:bodyPr/>
                    <a:lstStyle/>
                    <a:p>
                      <a:r>
                        <a:rPr lang="fr-FR" dirty="0"/>
                        <a:t>moins priorité</a:t>
                      </a:r>
                    </a:p>
                  </a:txBody>
                  <a:tcPr/>
                </a:tc>
                <a:extLst>
                  <a:ext uri="{0D108BD9-81ED-4DB2-BD59-A6C34878D82A}">
                    <a16:rowId xmlns:a16="http://schemas.microsoft.com/office/drawing/2014/main" val="3109023618"/>
                  </a:ext>
                </a:extLst>
              </a:tr>
            </a:tbl>
          </a:graphicData>
        </a:graphic>
      </p:graphicFrame>
    </p:spTree>
    <p:extLst>
      <p:ext uri="{BB962C8B-B14F-4D97-AF65-F5344CB8AC3E}">
        <p14:creationId xmlns:p14="http://schemas.microsoft.com/office/powerpoint/2010/main" val="332127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423318" y="345179"/>
            <a:ext cx="9071640" cy="6095966"/>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P=A + ( B / C - ( D * E ^ F ) + G ) * H</a:t>
            </a: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108000">
              <a:spcBef>
                <a:spcPts val="938"/>
              </a:spcBef>
              <a:buSzPct val="100000"/>
            </a:pPr>
            <a:endParaRPr lang="fr-FR" sz="2670" b="1" spc="-1" dirty="0">
              <a:solidFill>
                <a:srgbClr val="000000"/>
              </a:solidFill>
            </a:endParaRPr>
          </a:p>
          <a:p>
            <a:pPr marL="432000" indent="-324000">
              <a:spcBef>
                <a:spcPts val="938"/>
              </a:spcBef>
              <a:buSzPct val="100000"/>
              <a:buBlip>
                <a:blip r:embed="rId3"/>
              </a:buBlip>
            </a:pPr>
            <a:endParaRPr lang="fr-FR" sz="2670" b="1" spc="-1" dirty="0">
              <a:solidFill>
                <a:srgbClr val="000000"/>
              </a:solidFill>
            </a:endParaRPr>
          </a:p>
          <a:p>
            <a:pPr marL="108000">
              <a:spcBef>
                <a:spcPts val="938"/>
              </a:spcBef>
              <a:buSzPct val="100000"/>
            </a:pPr>
            <a:endParaRPr lang="fr-FR" sz="2670" b="1" spc="-1" dirty="0">
              <a:solidFill>
                <a:srgbClr val="000000"/>
              </a:solidFill>
            </a:endParaRPr>
          </a:p>
        </p:txBody>
      </p:sp>
      <p:graphicFrame>
        <p:nvGraphicFramePr>
          <p:cNvPr id="4" name="Tableau 3">
            <a:extLst>
              <a:ext uri="{FF2B5EF4-FFF2-40B4-BE49-F238E27FC236}">
                <a16:creationId xmlns:a16="http://schemas.microsoft.com/office/drawing/2014/main" id="{1B96E8A1-6BBE-4D8F-AD9A-8FF2A373E799}"/>
              </a:ext>
            </a:extLst>
          </p:cNvPr>
          <p:cNvGraphicFramePr>
            <a:graphicFrameLocks noGrp="1"/>
          </p:cNvGraphicFramePr>
          <p:nvPr>
            <p:extLst>
              <p:ext uri="{D42A27DB-BD31-4B8C-83A1-F6EECF244321}">
                <p14:modId xmlns:p14="http://schemas.microsoft.com/office/powerpoint/2010/main" val="3651974462"/>
              </p:ext>
            </p:extLst>
          </p:nvPr>
        </p:nvGraphicFramePr>
        <p:xfrm>
          <a:off x="860613" y="806832"/>
          <a:ext cx="7974105" cy="6603051"/>
        </p:xfrm>
        <a:graphic>
          <a:graphicData uri="http://schemas.openxmlformats.org/drawingml/2006/table">
            <a:tbl>
              <a:tblPr firstRow="1" bandRow="1">
                <a:tableStyleId>{5C22544A-7EE6-4342-B048-85BDC9FD1C3A}</a:tableStyleId>
              </a:tblPr>
              <a:tblGrid>
                <a:gridCol w="1627093">
                  <a:extLst>
                    <a:ext uri="{9D8B030D-6E8A-4147-A177-3AD203B41FA5}">
                      <a16:colId xmlns:a16="http://schemas.microsoft.com/office/drawing/2014/main" val="2782920969"/>
                    </a:ext>
                  </a:extLst>
                </a:gridCol>
                <a:gridCol w="2622177">
                  <a:extLst>
                    <a:ext uri="{9D8B030D-6E8A-4147-A177-3AD203B41FA5}">
                      <a16:colId xmlns:a16="http://schemas.microsoft.com/office/drawing/2014/main" val="2026312697"/>
                    </a:ext>
                  </a:extLst>
                </a:gridCol>
                <a:gridCol w="3724835">
                  <a:extLst>
                    <a:ext uri="{9D8B030D-6E8A-4147-A177-3AD203B41FA5}">
                      <a16:colId xmlns:a16="http://schemas.microsoft.com/office/drawing/2014/main" val="1846753276"/>
                    </a:ext>
                  </a:extLst>
                </a:gridCol>
              </a:tblGrid>
              <a:tr h="346962">
                <a:tc>
                  <a:txBody>
                    <a:bodyPr/>
                    <a:lstStyle/>
                    <a:p>
                      <a:r>
                        <a:rPr lang="fr-FR" dirty="0"/>
                        <a:t>Symbole lu</a:t>
                      </a:r>
                    </a:p>
                  </a:txBody>
                  <a:tcPr/>
                </a:tc>
                <a:tc>
                  <a:txBody>
                    <a:bodyPr/>
                    <a:lstStyle/>
                    <a:p>
                      <a:pPr algn="ctr"/>
                      <a:r>
                        <a:rPr lang="fr-FR" sz="1800" dirty="0"/>
                        <a:t>pile</a:t>
                      </a:r>
                    </a:p>
                  </a:txBody>
                  <a:tcPr/>
                </a:tc>
                <a:tc>
                  <a:txBody>
                    <a:bodyPr/>
                    <a:lstStyle/>
                    <a:p>
                      <a:r>
                        <a:rPr lang="fr-FR" dirty="0" err="1"/>
                        <a:t>Postfix</a:t>
                      </a:r>
                      <a:r>
                        <a:rPr lang="fr-FR" dirty="0"/>
                        <a:t> expression (output)</a:t>
                      </a:r>
                    </a:p>
                  </a:txBody>
                  <a:tcPr/>
                </a:tc>
                <a:extLst>
                  <a:ext uri="{0D108BD9-81ED-4DB2-BD59-A6C34878D82A}">
                    <a16:rowId xmlns:a16="http://schemas.microsoft.com/office/drawing/2014/main" val="3824309695"/>
                  </a:ext>
                </a:extLst>
              </a:tr>
              <a:tr h="373967">
                <a:tc>
                  <a:txBody>
                    <a:bodyPr/>
                    <a:lstStyle/>
                    <a:p>
                      <a:r>
                        <a:rPr lang="fr-FR" sz="1200" dirty="0"/>
                        <a:t>A</a:t>
                      </a:r>
                    </a:p>
                  </a:txBody>
                  <a:tcPr/>
                </a:tc>
                <a:tc>
                  <a:txBody>
                    <a:bodyPr/>
                    <a:lstStyle/>
                    <a:p>
                      <a:pPr algn="l"/>
                      <a:endParaRPr lang="fr-FR" sz="1200" dirty="0"/>
                    </a:p>
                  </a:txBody>
                  <a:tcPr/>
                </a:tc>
                <a:tc>
                  <a:txBody>
                    <a:bodyPr/>
                    <a:lstStyle/>
                    <a:p>
                      <a:r>
                        <a:rPr lang="fr-FR" sz="1200" dirty="0"/>
                        <a:t>A</a:t>
                      </a:r>
                    </a:p>
                  </a:txBody>
                  <a:tcPr/>
                </a:tc>
                <a:extLst>
                  <a:ext uri="{0D108BD9-81ED-4DB2-BD59-A6C34878D82A}">
                    <a16:rowId xmlns:a16="http://schemas.microsoft.com/office/drawing/2014/main" val="4187684612"/>
                  </a:ext>
                </a:extLst>
              </a:tr>
              <a:tr h="308596">
                <a:tc>
                  <a:txBody>
                    <a:bodyPr/>
                    <a:lstStyle/>
                    <a:p>
                      <a:r>
                        <a:rPr lang="fr-FR" sz="1200" dirty="0"/>
                        <a:t>+</a:t>
                      </a:r>
                    </a:p>
                  </a:txBody>
                  <a:tcPr/>
                </a:tc>
                <a:tc>
                  <a:txBody>
                    <a:bodyPr/>
                    <a:lstStyle/>
                    <a:p>
                      <a:pPr algn="l"/>
                      <a:r>
                        <a:rPr lang="fr-FR" sz="1200" b="0" i="0" u="none" strike="noStrike" kern="1200" baseline="0" dirty="0">
                          <a:solidFill>
                            <a:schemeClr val="dk1"/>
                          </a:solidFill>
                          <a:latin typeface="+mn-lt"/>
                          <a:ea typeface="+mn-ea"/>
                          <a:cs typeface="+mn-cs"/>
                        </a:rPr>
                        <a:t>+</a:t>
                      </a:r>
                      <a:endParaRPr lang="fr-FR" sz="1200" dirty="0"/>
                    </a:p>
                  </a:txBody>
                  <a:tcPr/>
                </a:tc>
                <a:tc>
                  <a:txBody>
                    <a:bodyPr/>
                    <a:lstStyle/>
                    <a:p>
                      <a:r>
                        <a:rPr lang="fr-FR" sz="1200" dirty="0"/>
                        <a:t>A</a:t>
                      </a:r>
                    </a:p>
                  </a:txBody>
                  <a:tcPr/>
                </a:tc>
                <a:extLst>
                  <a:ext uri="{0D108BD9-81ED-4DB2-BD59-A6C34878D82A}">
                    <a16:rowId xmlns:a16="http://schemas.microsoft.com/office/drawing/2014/main" val="3109023618"/>
                  </a:ext>
                </a:extLst>
              </a:tr>
              <a:tr h="308596">
                <a:tc>
                  <a:txBody>
                    <a:bodyPr/>
                    <a:lstStyle/>
                    <a:p>
                      <a:r>
                        <a:rPr lang="fr-FR" sz="1200" dirty="0"/>
                        <a:t>(</a:t>
                      </a:r>
                    </a:p>
                  </a:txBody>
                  <a:tcPr/>
                </a:tc>
                <a:tc>
                  <a:txBody>
                    <a:bodyPr/>
                    <a:lstStyle/>
                    <a:p>
                      <a:pPr algn="l"/>
                      <a:r>
                        <a:rPr lang="fr-FR" sz="1200" dirty="0"/>
                        <a:t>+ (</a:t>
                      </a:r>
                    </a:p>
                  </a:txBody>
                  <a:tcPr/>
                </a:tc>
                <a:tc>
                  <a:txBody>
                    <a:bodyPr/>
                    <a:lstStyle/>
                    <a:p>
                      <a:r>
                        <a:rPr lang="fr-FR" sz="1200" dirty="0"/>
                        <a:t>A</a:t>
                      </a:r>
                    </a:p>
                  </a:txBody>
                  <a:tcPr/>
                </a:tc>
                <a:extLst>
                  <a:ext uri="{0D108BD9-81ED-4DB2-BD59-A6C34878D82A}">
                    <a16:rowId xmlns:a16="http://schemas.microsoft.com/office/drawing/2014/main" val="1389128565"/>
                  </a:ext>
                </a:extLst>
              </a:tr>
              <a:tr h="308596">
                <a:tc>
                  <a:txBody>
                    <a:bodyPr/>
                    <a:lstStyle/>
                    <a:p>
                      <a:r>
                        <a:rPr lang="fr-FR" sz="1200" dirty="0"/>
                        <a:t>B</a:t>
                      </a:r>
                    </a:p>
                  </a:txBody>
                  <a:tcPr/>
                </a:tc>
                <a:tc>
                  <a:txBody>
                    <a:bodyPr/>
                    <a:lstStyle/>
                    <a:p>
                      <a:pPr algn="l"/>
                      <a:r>
                        <a:rPr lang="fr-FR" sz="1200" dirty="0"/>
                        <a:t>+ (</a:t>
                      </a:r>
                    </a:p>
                  </a:txBody>
                  <a:tcPr/>
                </a:tc>
                <a:tc>
                  <a:txBody>
                    <a:bodyPr/>
                    <a:lstStyle/>
                    <a:p>
                      <a:r>
                        <a:rPr lang="fr-FR" sz="1200" dirty="0"/>
                        <a:t>A B</a:t>
                      </a:r>
                    </a:p>
                  </a:txBody>
                  <a:tcPr/>
                </a:tc>
                <a:extLst>
                  <a:ext uri="{0D108BD9-81ED-4DB2-BD59-A6C34878D82A}">
                    <a16:rowId xmlns:a16="http://schemas.microsoft.com/office/drawing/2014/main" val="3287701818"/>
                  </a:ext>
                </a:extLst>
              </a:tr>
              <a:tr h="308596">
                <a:tc>
                  <a:txBody>
                    <a:bodyPr/>
                    <a:lstStyle/>
                    <a:p>
                      <a:r>
                        <a:rPr lang="fr-FR" sz="1200" dirty="0"/>
                        <a:t>/</a:t>
                      </a:r>
                    </a:p>
                  </a:txBody>
                  <a:tcPr/>
                </a:tc>
                <a:tc>
                  <a:txBody>
                    <a:bodyPr/>
                    <a:lstStyle/>
                    <a:p>
                      <a:pPr algn="l"/>
                      <a:r>
                        <a:rPr lang="fr-FR" sz="1200" dirty="0"/>
                        <a:t>+ ( /</a:t>
                      </a:r>
                    </a:p>
                  </a:txBody>
                  <a:tcPr/>
                </a:tc>
                <a:tc>
                  <a:txBody>
                    <a:bodyPr/>
                    <a:lstStyle/>
                    <a:p>
                      <a:r>
                        <a:rPr lang="fr-FR" sz="1200" dirty="0"/>
                        <a:t>A B</a:t>
                      </a:r>
                    </a:p>
                  </a:txBody>
                  <a:tcPr/>
                </a:tc>
                <a:extLst>
                  <a:ext uri="{0D108BD9-81ED-4DB2-BD59-A6C34878D82A}">
                    <a16:rowId xmlns:a16="http://schemas.microsoft.com/office/drawing/2014/main" val="2238374352"/>
                  </a:ext>
                </a:extLst>
              </a:tr>
              <a:tr h="308596">
                <a:tc>
                  <a:txBody>
                    <a:bodyPr/>
                    <a:lstStyle/>
                    <a:p>
                      <a:r>
                        <a:rPr lang="fr-FR" sz="1200" dirty="0"/>
                        <a:t>C</a:t>
                      </a:r>
                    </a:p>
                  </a:txBody>
                  <a:tcPr/>
                </a:tc>
                <a:tc>
                  <a:txBody>
                    <a:bodyPr/>
                    <a:lstStyle/>
                    <a:p>
                      <a:pPr algn="l"/>
                      <a:r>
                        <a:rPr lang="fr-FR" sz="1200" dirty="0"/>
                        <a:t>+ ( /</a:t>
                      </a:r>
                    </a:p>
                  </a:txBody>
                  <a:tcPr/>
                </a:tc>
                <a:tc>
                  <a:txBody>
                    <a:bodyPr/>
                    <a:lstStyle/>
                    <a:p>
                      <a:r>
                        <a:rPr lang="fr-FR" sz="1200" dirty="0"/>
                        <a:t>A B C</a:t>
                      </a:r>
                    </a:p>
                  </a:txBody>
                  <a:tcPr/>
                </a:tc>
                <a:extLst>
                  <a:ext uri="{0D108BD9-81ED-4DB2-BD59-A6C34878D82A}">
                    <a16:rowId xmlns:a16="http://schemas.microsoft.com/office/drawing/2014/main" val="2909535076"/>
                  </a:ext>
                </a:extLst>
              </a:tr>
              <a:tr h="308596">
                <a:tc>
                  <a:txBody>
                    <a:bodyPr/>
                    <a:lstStyle/>
                    <a:p>
                      <a:r>
                        <a:rPr lang="fr-FR" sz="1200" dirty="0"/>
                        <a:t>-</a:t>
                      </a:r>
                    </a:p>
                  </a:txBody>
                  <a:tcPr/>
                </a:tc>
                <a:tc>
                  <a:txBody>
                    <a:bodyPr/>
                    <a:lstStyle/>
                    <a:p>
                      <a:pPr algn="l"/>
                      <a:r>
                        <a:rPr lang="fr-FR" sz="1200" dirty="0"/>
                        <a:t>+ ( -</a:t>
                      </a:r>
                    </a:p>
                  </a:txBody>
                  <a:tcPr/>
                </a:tc>
                <a:tc>
                  <a:txBody>
                    <a:bodyPr/>
                    <a:lstStyle/>
                    <a:p>
                      <a:r>
                        <a:rPr lang="fr-FR" sz="1200" dirty="0"/>
                        <a:t>A B C /</a:t>
                      </a:r>
                    </a:p>
                  </a:txBody>
                  <a:tcPr/>
                </a:tc>
                <a:extLst>
                  <a:ext uri="{0D108BD9-81ED-4DB2-BD59-A6C34878D82A}">
                    <a16:rowId xmlns:a16="http://schemas.microsoft.com/office/drawing/2014/main" val="3048105803"/>
                  </a:ext>
                </a:extLst>
              </a:tr>
              <a:tr h="308596">
                <a:tc>
                  <a:txBody>
                    <a:bodyPr/>
                    <a:lstStyle/>
                    <a:p>
                      <a:r>
                        <a:rPr lang="fr-FR" sz="1200" dirty="0"/>
                        <a:t>(</a:t>
                      </a:r>
                    </a:p>
                  </a:txBody>
                  <a:tcPr/>
                </a:tc>
                <a:tc>
                  <a:txBody>
                    <a:bodyPr/>
                    <a:lstStyle/>
                    <a:p>
                      <a:pPr algn="l"/>
                      <a:r>
                        <a:rPr lang="fr-FR" sz="1200" dirty="0"/>
                        <a:t>+ ( - (</a:t>
                      </a:r>
                    </a:p>
                  </a:txBody>
                  <a:tcPr/>
                </a:tc>
                <a:tc>
                  <a:txBody>
                    <a:bodyPr/>
                    <a:lstStyle/>
                    <a:p>
                      <a:r>
                        <a:rPr lang="fr-FR" sz="1200" dirty="0"/>
                        <a:t>A B C /</a:t>
                      </a:r>
                    </a:p>
                  </a:txBody>
                  <a:tcPr/>
                </a:tc>
                <a:extLst>
                  <a:ext uri="{0D108BD9-81ED-4DB2-BD59-A6C34878D82A}">
                    <a16:rowId xmlns:a16="http://schemas.microsoft.com/office/drawing/2014/main" val="2083267478"/>
                  </a:ext>
                </a:extLst>
              </a:tr>
              <a:tr h="308596">
                <a:tc>
                  <a:txBody>
                    <a:bodyPr/>
                    <a:lstStyle/>
                    <a:p>
                      <a:r>
                        <a:rPr lang="fr-FR" sz="1200" dirty="0"/>
                        <a:t>D</a:t>
                      </a:r>
                    </a:p>
                  </a:txBody>
                  <a:tcPr/>
                </a:tc>
                <a:tc>
                  <a:txBody>
                    <a:bodyPr/>
                    <a:lstStyle/>
                    <a:p>
                      <a:pPr algn="l"/>
                      <a:r>
                        <a:rPr lang="fr-FR" sz="1200" dirty="0"/>
                        <a:t>+ ( - (</a:t>
                      </a:r>
                    </a:p>
                  </a:txBody>
                  <a:tcPr/>
                </a:tc>
                <a:tc>
                  <a:txBody>
                    <a:bodyPr/>
                    <a:lstStyle/>
                    <a:p>
                      <a:r>
                        <a:rPr lang="fr-FR" sz="1200" dirty="0"/>
                        <a:t>A B C / D</a:t>
                      </a:r>
                    </a:p>
                  </a:txBody>
                  <a:tcPr/>
                </a:tc>
                <a:extLst>
                  <a:ext uri="{0D108BD9-81ED-4DB2-BD59-A6C34878D82A}">
                    <a16:rowId xmlns:a16="http://schemas.microsoft.com/office/drawing/2014/main" val="3254306634"/>
                  </a:ext>
                </a:extLst>
              </a:tr>
              <a:tr h="308596">
                <a:tc>
                  <a:txBody>
                    <a:bodyPr/>
                    <a:lstStyle/>
                    <a:p>
                      <a:r>
                        <a:rPr lang="fr-FR" sz="1200" dirty="0"/>
                        <a:t>*</a:t>
                      </a:r>
                    </a:p>
                  </a:txBody>
                  <a:tcPr/>
                </a:tc>
                <a:tc>
                  <a:txBody>
                    <a:bodyPr/>
                    <a:lstStyle/>
                    <a:p>
                      <a:pPr algn="l"/>
                      <a:r>
                        <a:rPr lang="fr-FR" sz="1200" dirty="0"/>
                        <a:t>+ ( - ( *</a:t>
                      </a:r>
                    </a:p>
                  </a:txBody>
                  <a:tcPr/>
                </a:tc>
                <a:tc>
                  <a:txBody>
                    <a:bodyPr/>
                    <a:lstStyle/>
                    <a:p>
                      <a:r>
                        <a:rPr lang="fr-FR" sz="1200" dirty="0"/>
                        <a:t>A B C / D</a:t>
                      </a:r>
                    </a:p>
                  </a:txBody>
                  <a:tcPr/>
                </a:tc>
                <a:extLst>
                  <a:ext uri="{0D108BD9-81ED-4DB2-BD59-A6C34878D82A}">
                    <a16:rowId xmlns:a16="http://schemas.microsoft.com/office/drawing/2014/main" val="1488563710"/>
                  </a:ext>
                </a:extLst>
              </a:tr>
              <a:tr h="308596">
                <a:tc>
                  <a:txBody>
                    <a:bodyPr/>
                    <a:lstStyle/>
                    <a:p>
                      <a:r>
                        <a:rPr lang="fr-FR" sz="1200" dirty="0"/>
                        <a:t>E</a:t>
                      </a:r>
                    </a:p>
                  </a:txBody>
                  <a:tcPr/>
                </a:tc>
                <a:tc>
                  <a:txBody>
                    <a:bodyPr/>
                    <a:lstStyle/>
                    <a:p>
                      <a:pPr algn="l"/>
                      <a:r>
                        <a:rPr lang="fr-FR" sz="1200" dirty="0"/>
                        <a:t>+ ( - ( *</a:t>
                      </a:r>
                    </a:p>
                  </a:txBody>
                  <a:tcPr/>
                </a:tc>
                <a:tc>
                  <a:txBody>
                    <a:bodyPr/>
                    <a:lstStyle/>
                    <a:p>
                      <a:r>
                        <a:rPr lang="fr-FR" sz="1200" dirty="0"/>
                        <a:t>A B C / D E</a:t>
                      </a:r>
                    </a:p>
                  </a:txBody>
                  <a:tcPr/>
                </a:tc>
                <a:extLst>
                  <a:ext uri="{0D108BD9-81ED-4DB2-BD59-A6C34878D82A}">
                    <a16:rowId xmlns:a16="http://schemas.microsoft.com/office/drawing/2014/main" val="1853191223"/>
                  </a:ext>
                </a:extLst>
              </a:tr>
              <a:tr h="308596">
                <a:tc>
                  <a:txBody>
                    <a:bodyPr/>
                    <a:lstStyle/>
                    <a:p>
                      <a:r>
                        <a:rPr lang="fr-FR" sz="1200" dirty="0"/>
                        <a:t>^</a:t>
                      </a:r>
                    </a:p>
                  </a:txBody>
                  <a:tcPr/>
                </a:tc>
                <a:tc>
                  <a:txBody>
                    <a:bodyPr/>
                    <a:lstStyle/>
                    <a:p>
                      <a:pPr algn="l"/>
                      <a:r>
                        <a:rPr lang="fr-FR" sz="1200" dirty="0"/>
                        <a:t>+ ( - ( * ^</a:t>
                      </a:r>
                    </a:p>
                  </a:txBody>
                  <a:tcPr/>
                </a:tc>
                <a:tc>
                  <a:txBody>
                    <a:bodyPr/>
                    <a:lstStyle/>
                    <a:p>
                      <a:r>
                        <a:rPr lang="fr-FR" sz="1200" dirty="0"/>
                        <a:t>A B C / D E</a:t>
                      </a:r>
                    </a:p>
                  </a:txBody>
                  <a:tcPr/>
                </a:tc>
                <a:extLst>
                  <a:ext uri="{0D108BD9-81ED-4DB2-BD59-A6C34878D82A}">
                    <a16:rowId xmlns:a16="http://schemas.microsoft.com/office/drawing/2014/main" val="1180226947"/>
                  </a:ext>
                </a:extLst>
              </a:tr>
              <a:tr h="308596">
                <a:tc>
                  <a:txBody>
                    <a:bodyPr/>
                    <a:lstStyle/>
                    <a:p>
                      <a:r>
                        <a:rPr lang="fr-FR" sz="1200" dirty="0"/>
                        <a:t>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 (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a:t>
                      </a:r>
                    </a:p>
                  </a:txBody>
                  <a:tcPr/>
                </a:tc>
                <a:extLst>
                  <a:ext uri="{0D108BD9-81ED-4DB2-BD59-A6C34878D82A}">
                    <a16:rowId xmlns:a16="http://schemas.microsoft.com/office/drawing/2014/main" val="2467968048"/>
                  </a:ext>
                </a:extLst>
              </a:tr>
              <a:tr h="308596">
                <a:tc>
                  <a:txBody>
                    <a:bodyPr/>
                    <a:lstStyle/>
                    <a:p>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a:t>
                      </a:r>
                    </a:p>
                  </a:txBody>
                  <a:tcPr/>
                </a:tc>
                <a:extLst>
                  <a:ext uri="{0D108BD9-81ED-4DB2-BD59-A6C34878D82A}">
                    <a16:rowId xmlns:a16="http://schemas.microsoft.com/office/drawing/2014/main" val="1883152113"/>
                  </a:ext>
                </a:extLst>
              </a:tr>
              <a:tr h="308596">
                <a:tc>
                  <a:txBody>
                    <a:bodyPr/>
                    <a:lstStyle/>
                    <a:p>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a:t>
                      </a:r>
                    </a:p>
                  </a:txBody>
                  <a:tcPr/>
                </a:tc>
                <a:extLst>
                  <a:ext uri="{0D108BD9-81ED-4DB2-BD59-A6C34878D82A}">
                    <a16:rowId xmlns:a16="http://schemas.microsoft.com/office/drawing/2014/main" val="3154794733"/>
                  </a:ext>
                </a:extLst>
              </a:tr>
              <a:tr h="308596">
                <a:tc>
                  <a:txBody>
                    <a:bodyPr/>
                    <a:lstStyle/>
                    <a:p>
                      <a:r>
                        <a:rPr lang="fr-FR" sz="1200" dirty="0"/>
                        <a:t>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a:t>
                      </a:r>
                    </a:p>
                  </a:txBody>
                  <a:tcPr/>
                </a:tc>
                <a:extLst>
                  <a:ext uri="{0D108BD9-81ED-4DB2-BD59-A6C34878D82A}">
                    <a16:rowId xmlns:a16="http://schemas.microsoft.com/office/drawing/2014/main" val="3385243345"/>
                  </a:ext>
                </a:extLst>
              </a:tr>
              <a:tr h="308596">
                <a:tc>
                  <a:txBody>
                    <a:bodyPr/>
                    <a:lstStyle/>
                    <a:p>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 +</a:t>
                      </a:r>
                    </a:p>
                  </a:txBody>
                  <a:tcPr/>
                </a:tc>
                <a:extLst>
                  <a:ext uri="{0D108BD9-81ED-4DB2-BD59-A6C34878D82A}">
                    <a16:rowId xmlns:a16="http://schemas.microsoft.com/office/drawing/2014/main" val="4118282723"/>
                  </a:ext>
                </a:extLst>
              </a:tr>
              <a:tr h="308596">
                <a:tc>
                  <a:txBody>
                    <a:bodyPr/>
                    <a:lstStyle/>
                    <a:p>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 +</a:t>
                      </a:r>
                    </a:p>
                  </a:txBody>
                  <a:tcPr/>
                </a:tc>
                <a:extLst>
                  <a:ext uri="{0D108BD9-81ED-4DB2-BD59-A6C34878D82A}">
                    <a16:rowId xmlns:a16="http://schemas.microsoft.com/office/drawing/2014/main" val="2003993394"/>
                  </a:ext>
                </a:extLst>
              </a:tr>
              <a:tr h="308596">
                <a:tc>
                  <a:txBody>
                    <a:bodyPr/>
                    <a:lstStyle/>
                    <a:p>
                      <a:r>
                        <a:rPr lang="fr-FR" sz="1200" dirty="0"/>
                        <a: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 + H</a:t>
                      </a:r>
                    </a:p>
                  </a:txBody>
                  <a:tcPr/>
                </a:tc>
                <a:extLst>
                  <a:ext uri="{0D108BD9-81ED-4DB2-BD59-A6C34878D82A}">
                    <a16:rowId xmlns:a16="http://schemas.microsoft.com/office/drawing/2014/main" val="1820629309"/>
                  </a:ext>
                </a:extLst>
              </a:tr>
              <a:tr h="308596">
                <a:tc>
                  <a:txBody>
                    <a:bodyPr/>
                    <a:lstStyle/>
                    <a:p>
                      <a:r>
                        <a:rPr lang="fr-FR"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 B C / D E F ^ * - G + H * +</a:t>
                      </a:r>
                    </a:p>
                  </a:txBody>
                  <a:tcPr/>
                </a:tc>
                <a:extLst>
                  <a:ext uri="{0D108BD9-81ED-4DB2-BD59-A6C34878D82A}">
                    <a16:rowId xmlns:a16="http://schemas.microsoft.com/office/drawing/2014/main" val="680547065"/>
                  </a:ext>
                </a:extLst>
              </a:tr>
            </a:tbl>
          </a:graphicData>
        </a:graphic>
      </p:graphicFrame>
    </p:spTree>
    <p:extLst>
      <p:ext uri="{BB962C8B-B14F-4D97-AF65-F5344CB8AC3E}">
        <p14:creationId xmlns:p14="http://schemas.microsoft.com/office/powerpoint/2010/main" val="14777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 gestion de polynômes</a:t>
            </a:r>
            <a:endParaRPr lang="fr-FR" sz="3200" b="0" strike="noStrike" cap="small" spc="-1" dirty="0">
              <a:solidFill>
                <a:srgbClr val="666666"/>
              </a:solidFill>
              <a:latin typeface="Arial"/>
            </a:endParaRPr>
          </a:p>
        </p:txBody>
      </p:sp>
      <p:sp>
        <p:nvSpPr>
          <p:cNvPr id="193" name="TextShape 2"/>
          <p:cNvSpPr txBox="1"/>
          <p:nvPr/>
        </p:nvSpPr>
        <p:spPr>
          <a:xfrm>
            <a:off x="530894" y="170364"/>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437777" y="92636"/>
            <a:ext cx="8991600" cy="752513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050" dirty="0" err="1">
                <a:solidFill>
                  <a:srgbClr val="8000FF"/>
                </a:solidFill>
                <a:highlight>
                  <a:srgbClr val="FFFFFF"/>
                </a:highlight>
              </a:rPr>
              <a:t>void</a:t>
            </a:r>
            <a:r>
              <a:rPr lang="fr-FR" sz="1050" dirty="0">
                <a:solidFill>
                  <a:srgbClr val="000000"/>
                </a:solidFill>
                <a:highlight>
                  <a:srgbClr val="FFFFFF"/>
                </a:highlight>
              </a:rPr>
              <a:t> infix2Postfix</a:t>
            </a:r>
            <a:r>
              <a:rPr lang="fr-FR" sz="1050" b="1" dirty="0">
                <a:solidFill>
                  <a:srgbClr val="000080"/>
                </a:solidFill>
                <a:highlight>
                  <a:srgbClr val="FFFFFF"/>
                </a:highlight>
              </a:rPr>
              <a:t>(</a:t>
            </a:r>
            <a:r>
              <a:rPr lang="fr-FR" sz="1050" dirty="0">
                <a:solidFill>
                  <a:srgbClr val="8000FF"/>
                </a:solidFill>
                <a:highlight>
                  <a:srgbClr val="FFFFFF"/>
                </a:highlight>
              </a:rPr>
              <a:t>char</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err="1">
                <a:solidFill>
                  <a:srgbClr val="000000"/>
                </a:solidFill>
                <a:highlight>
                  <a:srgbClr val="FFFFFF"/>
                </a:highlight>
              </a:rPr>
              <a:t>expn</a:t>
            </a:r>
            <a:r>
              <a:rPr lang="fr-FR" sz="1050" b="1" dirty="0" err="1">
                <a:solidFill>
                  <a:srgbClr val="000080"/>
                </a:solidFill>
                <a:highlight>
                  <a:srgbClr val="FFFFFF"/>
                </a:highlight>
              </a:rPr>
              <a:t>,</a:t>
            </a:r>
            <a:r>
              <a:rPr lang="fr-FR" sz="1050" dirty="0" err="1">
                <a:solidFill>
                  <a:srgbClr val="8000FF"/>
                </a:solidFill>
                <a:highlight>
                  <a:srgbClr val="FFFFFF"/>
                </a:highlight>
              </a:rPr>
              <a:t>char</a:t>
            </a:r>
            <a:r>
              <a:rPr lang="fr-FR" sz="1050" b="1" dirty="0">
                <a:solidFill>
                  <a:srgbClr val="000080"/>
                </a:solidFill>
                <a:highlight>
                  <a:srgbClr val="FFFFFF"/>
                </a:highlight>
              </a:rPr>
              <a:t>*</a:t>
            </a:r>
            <a:r>
              <a:rPr lang="fr-FR" sz="1050" dirty="0">
                <a:solidFill>
                  <a:srgbClr val="000000"/>
                </a:solidFill>
                <a:highlight>
                  <a:srgbClr val="FFFFFF"/>
                </a:highlight>
              </a:rPr>
              <a:t> output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b="1" dirty="0">
                <a:solidFill>
                  <a:srgbClr val="000080"/>
                </a:solidFill>
                <a:highlight>
                  <a:srgbClr val="FFFFFF"/>
                </a:highlight>
              </a:rPr>
              <a:t>{</a:t>
            </a:r>
            <a:r>
              <a:rPr lang="fr-FR" sz="1050" dirty="0">
                <a:solidFill>
                  <a:srgbClr val="000000"/>
                </a:solidFill>
                <a:highlight>
                  <a:srgbClr val="FFFFFF"/>
                </a:highlight>
              </a:rPr>
              <a:t>	Pile *</a:t>
            </a:r>
            <a:r>
              <a:rPr lang="fr-FR" sz="1050" dirty="0" err="1">
                <a:solidFill>
                  <a:srgbClr val="000000"/>
                </a:solidFill>
                <a:highlight>
                  <a:srgbClr val="FFFFFF"/>
                </a:highlight>
              </a:rPr>
              <a:t>stk</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dirty="0" err="1">
                <a:solidFill>
                  <a:srgbClr val="000000"/>
                </a:solidFill>
                <a:highlight>
                  <a:srgbClr val="FFFFFF"/>
                </a:highlight>
              </a:rPr>
              <a:t>stk</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initialisation</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dirty="0">
                <a:solidFill>
                  <a:srgbClr val="8000FF"/>
                </a:solidFill>
                <a:highlight>
                  <a:srgbClr val="FFFFFF"/>
                </a:highlight>
              </a:rPr>
              <a:t>char</a:t>
            </a:r>
            <a:r>
              <a:rPr lang="fr-FR" sz="1050" dirty="0">
                <a:solidFill>
                  <a:srgbClr val="000000"/>
                </a:solidFill>
                <a:highlight>
                  <a:srgbClr val="FFFFFF"/>
                </a:highlight>
              </a:rPr>
              <a:t> </a:t>
            </a:r>
            <a:r>
              <a:rPr lang="fr-FR" sz="1050" dirty="0" err="1">
                <a:solidFill>
                  <a:srgbClr val="000000"/>
                </a:solidFill>
                <a:highlight>
                  <a:srgbClr val="FFFFFF"/>
                </a:highlight>
              </a:rPr>
              <a:t>ch</a:t>
            </a:r>
            <a:r>
              <a:rPr lang="fr-FR" sz="1050" b="1" dirty="0">
                <a:solidFill>
                  <a:srgbClr val="000080"/>
                </a:solidFill>
                <a:highlight>
                  <a:srgbClr val="FFFFFF"/>
                </a:highlight>
              </a:rPr>
              <a:t>,</a:t>
            </a:r>
            <a:r>
              <a:rPr lang="fr-FR" sz="1050" dirty="0">
                <a:solidFill>
                  <a:srgbClr val="000000"/>
                </a:solidFill>
                <a:highlight>
                  <a:srgbClr val="FFFFFF"/>
                </a:highlight>
              </a:rPr>
              <a:t> op</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dirty="0" err="1">
                <a:solidFill>
                  <a:srgbClr val="8000FF"/>
                </a:solidFill>
                <a:highlight>
                  <a:srgbClr val="FFFFFF"/>
                </a:highlight>
              </a:rPr>
              <a:t>int</a:t>
            </a:r>
            <a:r>
              <a:rPr lang="fr-FR" sz="1050" dirty="0">
                <a:solidFill>
                  <a:srgbClr val="000000"/>
                </a:solidFill>
                <a:highlight>
                  <a:srgbClr val="FFFFFF"/>
                </a:highlight>
              </a:rPr>
              <a:t> i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FF8000"/>
                </a:solidFill>
                <a:highlight>
                  <a:srgbClr val="FFFFFF"/>
                </a:highlight>
              </a:rPr>
              <a:t>0</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dirty="0" err="1">
                <a:solidFill>
                  <a:srgbClr val="8000FF"/>
                </a:solidFill>
                <a:highlight>
                  <a:srgbClr val="FFFFFF"/>
                </a:highlight>
              </a:rPr>
              <a:t>int</a:t>
            </a:r>
            <a:r>
              <a:rPr lang="fr-FR" sz="1050" dirty="0">
                <a:solidFill>
                  <a:srgbClr val="000000"/>
                </a:solidFill>
                <a:highlight>
                  <a:srgbClr val="FFFFFF"/>
                </a:highlight>
              </a:rPr>
              <a:t> index </a:t>
            </a:r>
            <a:r>
              <a:rPr lang="fr-FR" sz="1050" b="1" dirty="0">
                <a:solidFill>
                  <a:srgbClr val="000080"/>
                </a:solidFill>
                <a:highlight>
                  <a:srgbClr val="FFFFFF"/>
                </a:highlight>
              </a:rPr>
              <a:t>=</a:t>
            </a:r>
            <a:r>
              <a:rPr lang="fr-FR" sz="1050" dirty="0">
                <a:solidFill>
                  <a:srgbClr val="FF8000"/>
                </a:solidFill>
                <a:highlight>
                  <a:srgbClr val="FFFFFF"/>
                </a:highlight>
              </a:rPr>
              <a:t>0</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dirty="0" err="1">
                <a:solidFill>
                  <a:srgbClr val="8000FF"/>
                </a:solidFill>
                <a:highlight>
                  <a:srgbClr val="FFFFFF"/>
                </a:highlight>
              </a:rPr>
              <a:t>int</a:t>
            </a:r>
            <a:r>
              <a:rPr lang="fr-FR" sz="1050" dirty="0">
                <a:solidFill>
                  <a:srgbClr val="000000"/>
                </a:solidFill>
                <a:highlight>
                  <a:srgbClr val="FFFFFF"/>
                </a:highlight>
              </a:rPr>
              <a:t> digit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FF8000"/>
                </a:solidFill>
                <a:highlight>
                  <a:srgbClr val="FFFFFF"/>
                </a:highlight>
              </a:rPr>
              <a:t>0</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en-GB" sz="1050" dirty="0">
                <a:solidFill>
                  <a:srgbClr val="000000"/>
                </a:solidFill>
                <a:highlight>
                  <a:srgbClr val="FFFFFF"/>
                </a:highlight>
              </a:rPr>
              <a:t>	</a:t>
            </a:r>
            <a:r>
              <a:rPr lang="en-GB" sz="1050" b="1" dirty="0">
                <a:solidFill>
                  <a:srgbClr val="0000FF"/>
                </a:solidFill>
                <a:highlight>
                  <a:srgbClr val="FFFFFF"/>
                </a:highlight>
              </a:rPr>
              <a:t>while</a:t>
            </a:r>
            <a:r>
              <a:rPr lang="en-GB" sz="1050" dirty="0">
                <a:solidFill>
                  <a:srgbClr val="000000"/>
                </a:solidFill>
                <a:highlight>
                  <a:srgbClr val="FFFFFF"/>
                </a:highlight>
              </a:rPr>
              <a:t> </a:t>
            </a:r>
            <a:r>
              <a:rPr lang="en-GB" sz="1050" b="1" dirty="0">
                <a:solidFill>
                  <a:srgbClr val="000080"/>
                </a:solidFill>
                <a:highlight>
                  <a:srgbClr val="FFFFFF"/>
                </a:highlight>
              </a:rPr>
              <a:t>((</a:t>
            </a:r>
            <a:r>
              <a:rPr lang="en-GB" sz="1050" dirty="0" err="1">
                <a:solidFill>
                  <a:srgbClr val="000000"/>
                </a:solidFill>
                <a:highlight>
                  <a:srgbClr val="FFFFFF"/>
                </a:highlight>
              </a:rPr>
              <a:t>ch</a:t>
            </a:r>
            <a:r>
              <a:rPr lang="en-GB" sz="1050" dirty="0">
                <a:solidFill>
                  <a:srgbClr val="000000"/>
                </a:solidFill>
                <a:highlight>
                  <a:srgbClr val="FFFFFF"/>
                </a:highlight>
              </a:rPr>
              <a:t> </a:t>
            </a:r>
            <a:r>
              <a:rPr lang="en-GB" sz="1050" b="1" dirty="0">
                <a:solidFill>
                  <a:srgbClr val="000080"/>
                </a:solidFill>
                <a:highlight>
                  <a:srgbClr val="FFFFFF"/>
                </a:highlight>
              </a:rPr>
              <a:t>=</a:t>
            </a:r>
            <a:r>
              <a:rPr lang="en-GB" sz="1050" dirty="0">
                <a:solidFill>
                  <a:srgbClr val="000000"/>
                </a:solidFill>
                <a:highlight>
                  <a:srgbClr val="FFFFFF"/>
                </a:highlight>
              </a:rPr>
              <a:t> </a:t>
            </a:r>
            <a:r>
              <a:rPr lang="en-GB" sz="1050" dirty="0" err="1">
                <a:solidFill>
                  <a:srgbClr val="000000"/>
                </a:solidFill>
                <a:highlight>
                  <a:srgbClr val="FFFFFF"/>
                </a:highlight>
              </a:rPr>
              <a:t>expn</a:t>
            </a:r>
            <a:r>
              <a:rPr lang="en-GB" sz="1050" b="1" dirty="0">
                <a:solidFill>
                  <a:srgbClr val="000080"/>
                </a:solidFill>
                <a:highlight>
                  <a:srgbClr val="FFFFFF"/>
                </a:highlight>
              </a:rPr>
              <a:t>[</a:t>
            </a:r>
            <a:r>
              <a:rPr lang="en-GB" sz="1050" dirty="0" err="1">
                <a:solidFill>
                  <a:srgbClr val="000000"/>
                </a:solidFill>
                <a:highlight>
                  <a:srgbClr val="FFFFFF"/>
                </a:highlight>
              </a:rPr>
              <a:t>i</a:t>
            </a:r>
            <a:r>
              <a:rPr lang="en-GB" sz="1050" b="1" dirty="0">
                <a:solidFill>
                  <a:srgbClr val="000080"/>
                </a:solidFill>
                <a:highlight>
                  <a:srgbClr val="FFFFFF"/>
                </a:highlight>
              </a:rPr>
              <a:t>++])</a:t>
            </a:r>
            <a:r>
              <a:rPr lang="en-GB" sz="1050" dirty="0">
                <a:solidFill>
                  <a:srgbClr val="000000"/>
                </a:solidFill>
                <a:highlight>
                  <a:srgbClr val="FFFFFF"/>
                </a:highlight>
              </a:rPr>
              <a:t> </a:t>
            </a:r>
            <a:r>
              <a:rPr lang="en-GB" sz="1050" b="1" dirty="0">
                <a:solidFill>
                  <a:srgbClr val="000080"/>
                </a:solidFill>
                <a:highlight>
                  <a:srgbClr val="FFFFFF"/>
                </a:highlight>
              </a:rPr>
              <a:t>!=</a:t>
            </a:r>
            <a:r>
              <a:rPr lang="en-GB" sz="1050" dirty="0">
                <a:solidFill>
                  <a:srgbClr val="000000"/>
                </a:solidFill>
                <a:highlight>
                  <a:srgbClr val="FFFFFF"/>
                </a:highlight>
              </a:rPr>
              <a:t> </a:t>
            </a:r>
            <a:r>
              <a:rPr lang="en-GB" sz="1050" dirty="0">
                <a:solidFill>
                  <a:srgbClr val="808080"/>
                </a:solidFill>
                <a:highlight>
                  <a:srgbClr val="FFFFFF"/>
                </a:highlight>
              </a:rPr>
              <a:t>'\0'</a:t>
            </a:r>
            <a:r>
              <a:rPr lang="en-GB" sz="1050" b="1" dirty="0">
                <a:solidFill>
                  <a:srgbClr val="000080"/>
                </a:solidFill>
                <a:highlight>
                  <a:srgbClr val="FFFFFF"/>
                </a:highlight>
              </a:rPr>
              <a:t>){</a:t>
            </a:r>
            <a:endParaRPr lang="en-GB"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if</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err="1">
                <a:solidFill>
                  <a:srgbClr val="000000"/>
                </a:solidFill>
                <a:highlight>
                  <a:srgbClr val="FFFFFF"/>
                </a:highlight>
              </a:rPr>
              <a:t>isdigit</a:t>
            </a:r>
            <a:r>
              <a:rPr lang="fr-FR" sz="1050" b="1" dirty="0">
                <a:solidFill>
                  <a:srgbClr val="000080"/>
                </a:solidFill>
                <a:highlight>
                  <a:srgbClr val="FFFFFF"/>
                </a:highlight>
              </a:rPr>
              <a:t>(</a:t>
            </a:r>
            <a:r>
              <a:rPr lang="fr-FR" sz="1050" dirty="0" err="1">
                <a:solidFill>
                  <a:srgbClr val="000000"/>
                </a:solidFill>
                <a:highlight>
                  <a:srgbClr val="FFFFFF"/>
                </a:highlight>
              </a:rPr>
              <a:t>ch</a:t>
            </a:r>
            <a:r>
              <a:rPr lang="fr-FR" sz="1050" b="1" dirty="0">
                <a:solidFill>
                  <a:srgbClr val="000080"/>
                </a:solidFill>
                <a:highlight>
                  <a:srgbClr val="FFFFFF"/>
                </a:highlight>
              </a:rPr>
              <a:t>)){</a:t>
            </a:r>
            <a:r>
              <a:rPr lang="fr-FR" sz="1050" dirty="0">
                <a:solidFill>
                  <a:srgbClr val="000000"/>
                </a:solidFill>
                <a:highlight>
                  <a:srgbClr val="FFFFFF"/>
                </a:highlight>
              </a:rPr>
              <a:t>output</a:t>
            </a:r>
            <a:r>
              <a:rPr lang="fr-FR" sz="1050" b="1" dirty="0">
                <a:solidFill>
                  <a:srgbClr val="000080"/>
                </a:solidFill>
                <a:highlight>
                  <a:srgbClr val="FFFFFF"/>
                </a:highlight>
              </a:rPr>
              <a:t>[</a:t>
            </a:r>
            <a:r>
              <a:rPr lang="fr-FR" sz="1050" dirty="0">
                <a:solidFill>
                  <a:srgbClr val="000000"/>
                </a:solidFill>
                <a:highlight>
                  <a:srgbClr val="FFFFFF"/>
                </a:highlight>
              </a:rPr>
              <a:t>index</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err="1">
                <a:solidFill>
                  <a:srgbClr val="000000"/>
                </a:solidFill>
                <a:highlight>
                  <a:srgbClr val="FFFFFF"/>
                </a:highlight>
              </a:rPr>
              <a:t>ch</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digit</a:t>
            </a:r>
            <a:r>
              <a:rPr lang="fr-FR" sz="1050" b="1" dirty="0">
                <a:solidFill>
                  <a:srgbClr val="000080"/>
                </a:solidFill>
                <a:highlight>
                  <a:srgbClr val="FFFFFF"/>
                </a:highlight>
              </a:rPr>
              <a:t>=</a:t>
            </a:r>
            <a:r>
              <a:rPr lang="fr-FR" sz="1050" dirty="0">
                <a:solidFill>
                  <a:srgbClr val="FF8000"/>
                </a:solidFill>
                <a:highlight>
                  <a:srgbClr val="FFFFFF"/>
                </a:highlight>
              </a:rPr>
              <a:t>1</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b="1" dirty="0" err="1">
                <a:solidFill>
                  <a:srgbClr val="0000FF"/>
                </a:solidFill>
                <a:highlight>
                  <a:srgbClr val="FFFFFF"/>
                </a:highlight>
              </a:rPr>
              <a:t>else</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if</a:t>
            </a:r>
            <a:r>
              <a:rPr lang="fr-FR" sz="1050" b="1" dirty="0">
                <a:solidFill>
                  <a:srgbClr val="000080"/>
                </a:solidFill>
                <a:highlight>
                  <a:srgbClr val="FFFFFF"/>
                </a:highlight>
              </a:rPr>
              <a:t>(</a:t>
            </a:r>
            <a:r>
              <a:rPr lang="fr-FR" sz="1050" dirty="0">
                <a:solidFill>
                  <a:srgbClr val="000000"/>
                </a:solidFill>
                <a:highlight>
                  <a:srgbClr val="FFFFFF"/>
                </a:highlight>
              </a:rPr>
              <a:t>digit</a:t>
            </a:r>
            <a:r>
              <a:rPr lang="fr-FR" sz="1050" b="1" dirty="0">
                <a:solidFill>
                  <a:srgbClr val="000080"/>
                </a:solidFill>
                <a:highlight>
                  <a:srgbClr val="FFFFFF"/>
                </a:highlight>
              </a:rPr>
              <a:t>){</a:t>
            </a:r>
            <a:r>
              <a:rPr lang="fr-FR" sz="1050" dirty="0">
                <a:solidFill>
                  <a:srgbClr val="000000"/>
                </a:solidFill>
                <a:highlight>
                  <a:srgbClr val="FFFFFF"/>
                </a:highlight>
              </a:rPr>
              <a:t>	output</a:t>
            </a:r>
            <a:r>
              <a:rPr lang="fr-FR" sz="1050" b="1" dirty="0">
                <a:solidFill>
                  <a:srgbClr val="000080"/>
                </a:solidFill>
                <a:highlight>
                  <a:srgbClr val="FFFFFF"/>
                </a:highlight>
              </a:rPr>
              <a:t>[</a:t>
            </a:r>
            <a:r>
              <a:rPr lang="fr-FR" sz="1050" dirty="0">
                <a:solidFill>
                  <a:srgbClr val="000000"/>
                </a:solidFill>
                <a:highlight>
                  <a:srgbClr val="FFFFFF"/>
                </a:highlight>
              </a:rPr>
              <a:t>index</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 '</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digit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FF8000"/>
                </a:solidFill>
                <a:highlight>
                  <a:srgbClr val="FFFFFF"/>
                </a:highlight>
              </a:rPr>
              <a:t>0</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switch</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err="1">
                <a:solidFill>
                  <a:srgbClr val="000000"/>
                </a:solidFill>
                <a:highlight>
                  <a:srgbClr val="FFFFFF"/>
                </a:highlight>
              </a:rPr>
              <a:t>ch</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case</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case</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case</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case</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case</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case</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en-GB" sz="1050" dirty="0">
                <a:solidFill>
                  <a:srgbClr val="000000"/>
                </a:solidFill>
                <a:highlight>
                  <a:srgbClr val="FFFFFF"/>
                </a:highlight>
              </a:rPr>
              <a:t>				</a:t>
            </a:r>
            <a:r>
              <a:rPr lang="en-GB" sz="1050" b="1" dirty="0">
                <a:solidFill>
                  <a:srgbClr val="0000FF"/>
                </a:solidFill>
                <a:highlight>
                  <a:srgbClr val="FFFFFF"/>
                </a:highlight>
              </a:rPr>
              <a:t>while</a:t>
            </a:r>
            <a:r>
              <a:rPr lang="en-GB" sz="1050" dirty="0">
                <a:solidFill>
                  <a:srgbClr val="000000"/>
                </a:solidFill>
                <a:highlight>
                  <a:srgbClr val="FFFFFF"/>
                </a:highlight>
              </a:rPr>
              <a:t> </a:t>
            </a:r>
            <a:r>
              <a:rPr lang="en-GB" sz="1050" b="1" dirty="0">
                <a:solidFill>
                  <a:srgbClr val="000080"/>
                </a:solidFill>
                <a:highlight>
                  <a:srgbClr val="FFFFFF"/>
                </a:highlight>
              </a:rPr>
              <a:t>(!</a:t>
            </a:r>
            <a:r>
              <a:rPr lang="en-GB" sz="1050" dirty="0" err="1">
                <a:solidFill>
                  <a:srgbClr val="000000"/>
                </a:solidFill>
                <a:highlight>
                  <a:srgbClr val="FFFFFF"/>
                </a:highlight>
              </a:rPr>
              <a:t>estVide</a:t>
            </a:r>
            <a:r>
              <a:rPr lang="en-GB" sz="1050" b="1" dirty="0">
                <a:solidFill>
                  <a:srgbClr val="000080"/>
                </a:solidFill>
                <a:highlight>
                  <a:srgbClr val="FFFFFF"/>
                </a:highlight>
              </a:rPr>
              <a:t>(</a:t>
            </a:r>
            <a:r>
              <a:rPr lang="en-GB" sz="1050" dirty="0" err="1">
                <a:solidFill>
                  <a:srgbClr val="000000"/>
                </a:solidFill>
                <a:highlight>
                  <a:srgbClr val="FFFFFF"/>
                </a:highlight>
              </a:rPr>
              <a:t>stk</a:t>
            </a:r>
            <a:r>
              <a:rPr lang="en-GB" sz="1050" b="1" dirty="0">
                <a:solidFill>
                  <a:srgbClr val="000080"/>
                </a:solidFill>
                <a:highlight>
                  <a:srgbClr val="FFFFFF"/>
                </a:highlight>
              </a:rPr>
              <a:t>)</a:t>
            </a:r>
            <a:r>
              <a:rPr lang="en-GB" sz="1050" dirty="0">
                <a:solidFill>
                  <a:srgbClr val="000000"/>
                </a:solidFill>
                <a:highlight>
                  <a:srgbClr val="FFFFFF"/>
                </a:highlight>
              </a:rPr>
              <a:t> </a:t>
            </a:r>
            <a:r>
              <a:rPr lang="en-GB" sz="1050" b="1" dirty="0">
                <a:solidFill>
                  <a:srgbClr val="000080"/>
                </a:solidFill>
                <a:highlight>
                  <a:srgbClr val="FFFFFF"/>
                </a:highlight>
              </a:rPr>
              <a:t>&amp;&amp;</a:t>
            </a:r>
            <a:r>
              <a:rPr lang="en-GB" sz="1050" dirty="0">
                <a:solidFill>
                  <a:srgbClr val="000000"/>
                </a:solidFill>
                <a:highlight>
                  <a:srgbClr val="FFFFFF"/>
                </a:highlight>
              </a:rPr>
              <a:t> precedence</a:t>
            </a:r>
            <a:r>
              <a:rPr lang="en-GB" sz="1050" b="1" dirty="0">
                <a:solidFill>
                  <a:srgbClr val="000080"/>
                </a:solidFill>
                <a:highlight>
                  <a:srgbClr val="FFFFFF"/>
                </a:highlight>
              </a:rPr>
              <a:t>(</a:t>
            </a:r>
            <a:r>
              <a:rPr lang="en-GB" sz="1050" dirty="0" err="1">
                <a:solidFill>
                  <a:srgbClr val="000000"/>
                </a:solidFill>
                <a:highlight>
                  <a:srgbClr val="FFFFFF"/>
                </a:highlight>
              </a:rPr>
              <a:t>ch</a:t>
            </a:r>
            <a:r>
              <a:rPr lang="en-GB" sz="1050" b="1" dirty="0">
                <a:solidFill>
                  <a:srgbClr val="000080"/>
                </a:solidFill>
                <a:highlight>
                  <a:srgbClr val="FFFFFF"/>
                </a:highlight>
              </a:rPr>
              <a:t>)</a:t>
            </a:r>
            <a:r>
              <a:rPr lang="en-GB" sz="1050" dirty="0">
                <a:solidFill>
                  <a:srgbClr val="000000"/>
                </a:solidFill>
                <a:highlight>
                  <a:srgbClr val="FFFFFF"/>
                </a:highlight>
              </a:rPr>
              <a:t> </a:t>
            </a:r>
            <a:r>
              <a:rPr lang="en-GB" sz="1050" b="1" dirty="0">
                <a:solidFill>
                  <a:srgbClr val="000080"/>
                </a:solidFill>
                <a:highlight>
                  <a:srgbClr val="FFFFFF"/>
                </a:highlight>
              </a:rPr>
              <a:t>&lt;=</a:t>
            </a:r>
            <a:r>
              <a:rPr lang="en-GB" sz="1050" dirty="0">
                <a:solidFill>
                  <a:srgbClr val="000000"/>
                </a:solidFill>
                <a:highlight>
                  <a:srgbClr val="FFFFFF"/>
                </a:highlight>
              </a:rPr>
              <a:t> precedence</a:t>
            </a:r>
            <a:r>
              <a:rPr lang="en-GB" sz="1050" b="1" dirty="0">
                <a:solidFill>
                  <a:srgbClr val="000080"/>
                </a:solidFill>
                <a:highlight>
                  <a:srgbClr val="FFFFFF"/>
                </a:highlight>
              </a:rPr>
              <a:t>(</a:t>
            </a:r>
            <a:r>
              <a:rPr lang="en-GB" sz="1050" dirty="0" err="1">
                <a:solidFill>
                  <a:srgbClr val="000000"/>
                </a:solidFill>
                <a:highlight>
                  <a:srgbClr val="FFFFFF"/>
                </a:highlight>
              </a:rPr>
              <a:t>Sommet</a:t>
            </a:r>
            <a:r>
              <a:rPr lang="en-GB" sz="1050" b="1" dirty="0">
                <a:solidFill>
                  <a:srgbClr val="000080"/>
                </a:solidFill>
                <a:highlight>
                  <a:srgbClr val="FFFFFF"/>
                </a:highlight>
              </a:rPr>
              <a:t>(</a:t>
            </a:r>
            <a:r>
              <a:rPr lang="en-GB" sz="1050" dirty="0" err="1">
                <a:solidFill>
                  <a:srgbClr val="000000"/>
                </a:solidFill>
                <a:highlight>
                  <a:srgbClr val="FFFFFF"/>
                </a:highlight>
              </a:rPr>
              <a:t>stk</a:t>
            </a:r>
            <a:r>
              <a:rPr lang="en-GB" sz="1050" b="1" dirty="0">
                <a:solidFill>
                  <a:srgbClr val="000080"/>
                </a:solidFill>
                <a:highlight>
                  <a:srgbClr val="FFFFFF"/>
                </a:highlight>
              </a:rPr>
              <a:t>)))</a:t>
            </a:r>
            <a:endParaRPr lang="en-GB"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op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err="1">
                <a:solidFill>
                  <a:srgbClr val="000000"/>
                </a:solidFill>
                <a:highlight>
                  <a:srgbClr val="FFFFFF"/>
                </a:highlight>
              </a:rPr>
              <a:t>depiler</a:t>
            </a:r>
            <a:r>
              <a:rPr lang="fr-FR" sz="1050" b="1" dirty="0">
                <a:solidFill>
                  <a:srgbClr val="000080"/>
                </a:solidFill>
                <a:highlight>
                  <a:srgbClr val="FFFFFF"/>
                </a:highlight>
              </a:rPr>
              <a:t>(</a:t>
            </a:r>
            <a:r>
              <a:rPr lang="fr-FR" sz="1050" dirty="0" err="1">
                <a:solidFill>
                  <a:srgbClr val="000000"/>
                </a:solidFill>
                <a:highlight>
                  <a:srgbClr val="FFFFFF"/>
                </a:highlight>
              </a:rPr>
              <a:t>stk</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output</a:t>
            </a:r>
            <a:r>
              <a:rPr lang="fr-FR" sz="1050" b="1" dirty="0">
                <a:solidFill>
                  <a:srgbClr val="000080"/>
                </a:solidFill>
                <a:highlight>
                  <a:srgbClr val="FFFFFF"/>
                </a:highlight>
              </a:rPr>
              <a:t>[</a:t>
            </a:r>
            <a:r>
              <a:rPr lang="fr-FR" sz="1050" dirty="0">
                <a:solidFill>
                  <a:srgbClr val="000000"/>
                </a:solidFill>
                <a:highlight>
                  <a:srgbClr val="FFFFFF"/>
                </a:highlight>
              </a:rPr>
              <a:t>index</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op</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output</a:t>
            </a:r>
            <a:r>
              <a:rPr lang="fr-FR" sz="1050" b="1" dirty="0">
                <a:solidFill>
                  <a:srgbClr val="000080"/>
                </a:solidFill>
                <a:highlight>
                  <a:srgbClr val="FFFFFF"/>
                </a:highlight>
              </a:rPr>
              <a:t>[</a:t>
            </a:r>
            <a:r>
              <a:rPr lang="fr-FR" sz="1050" dirty="0">
                <a:solidFill>
                  <a:srgbClr val="000000"/>
                </a:solidFill>
                <a:highlight>
                  <a:srgbClr val="FFFFFF"/>
                </a:highlight>
              </a:rPr>
              <a:t>index</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 '</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empiler</a:t>
            </a:r>
            <a:r>
              <a:rPr lang="fr-FR" sz="1050" b="1" dirty="0">
                <a:solidFill>
                  <a:srgbClr val="000080"/>
                </a:solidFill>
                <a:highlight>
                  <a:srgbClr val="FFFFFF"/>
                </a:highlight>
              </a:rPr>
              <a:t>(</a:t>
            </a:r>
            <a:r>
              <a:rPr lang="fr-FR" sz="1050" dirty="0" err="1">
                <a:solidFill>
                  <a:srgbClr val="000000"/>
                </a:solidFill>
                <a:highlight>
                  <a:srgbClr val="FFFFFF"/>
                </a:highlight>
              </a:rPr>
              <a:t>stk</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err="1">
                <a:solidFill>
                  <a:srgbClr val="000000"/>
                </a:solidFill>
                <a:highlight>
                  <a:srgbClr val="FFFFFF"/>
                </a:highlight>
              </a:rPr>
              <a:t>ch</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break</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case</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r>
              <a:rPr lang="fr-FR" sz="1050" b="1" dirty="0">
                <a:solidFill>
                  <a:srgbClr val="000000"/>
                </a:solidFill>
                <a:highlight>
                  <a:srgbClr val="FFFFFF"/>
                </a:highlight>
              </a:rPr>
              <a:t>	</a:t>
            </a:r>
            <a:r>
              <a:rPr lang="fr-FR" sz="1050" dirty="0">
                <a:solidFill>
                  <a:srgbClr val="000000"/>
                </a:solidFill>
                <a:highlight>
                  <a:srgbClr val="FFFFFF"/>
                </a:highlight>
              </a:rPr>
              <a:t>empiler</a:t>
            </a:r>
            <a:r>
              <a:rPr lang="fr-FR" sz="1050" b="1" dirty="0">
                <a:solidFill>
                  <a:srgbClr val="000080"/>
                </a:solidFill>
                <a:highlight>
                  <a:srgbClr val="FFFFFF"/>
                </a:highlight>
              </a:rPr>
              <a:t>(</a:t>
            </a:r>
            <a:r>
              <a:rPr lang="fr-FR" sz="1050" dirty="0" err="1">
                <a:solidFill>
                  <a:srgbClr val="000000"/>
                </a:solidFill>
                <a:highlight>
                  <a:srgbClr val="FFFFFF"/>
                </a:highlight>
              </a:rPr>
              <a:t>stk</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err="1">
                <a:solidFill>
                  <a:srgbClr val="000000"/>
                </a:solidFill>
                <a:highlight>
                  <a:srgbClr val="FFFFFF"/>
                </a:highlight>
              </a:rPr>
              <a:t>ch</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break</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case</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da-DK" sz="1050" dirty="0">
                <a:solidFill>
                  <a:srgbClr val="000000"/>
                </a:solidFill>
                <a:highlight>
                  <a:srgbClr val="FFFFFF"/>
                </a:highlight>
              </a:rPr>
              <a:t>				</a:t>
            </a:r>
            <a:r>
              <a:rPr lang="da-DK" sz="1050" b="1" dirty="0">
                <a:solidFill>
                  <a:srgbClr val="0000FF"/>
                </a:solidFill>
                <a:highlight>
                  <a:srgbClr val="FFFFFF"/>
                </a:highlight>
              </a:rPr>
              <a:t>while</a:t>
            </a:r>
            <a:r>
              <a:rPr lang="da-DK" sz="1050" dirty="0">
                <a:solidFill>
                  <a:srgbClr val="000000"/>
                </a:solidFill>
                <a:highlight>
                  <a:srgbClr val="FFFFFF"/>
                </a:highlight>
              </a:rPr>
              <a:t> </a:t>
            </a:r>
            <a:r>
              <a:rPr lang="da-DK" sz="1050" b="1" dirty="0">
                <a:solidFill>
                  <a:srgbClr val="000080"/>
                </a:solidFill>
                <a:highlight>
                  <a:srgbClr val="FFFFFF"/>
                </a:highlight>
              </a:rPr>
              <a:t>(!</a:t>
            </a:r>
            <a:r>
              <a:rPr lang="da-DK" sz="1050" dirty="0">
                <a:solidFill>
                  <a:srgbClr val="000000"/>
                </a:solidFill>
                <a:highlight>
                  <a:srgbClr val="FFFFFF"/>
                </a:highlight>
              </a:rPr>
              <a:t>estVide</a:t>
            </a:r>
            <a:r>
              <a:rPr lang="da-DK" sz="1050" b="1" dirty="0">
                <a:solidFill>
                  <a:srgbClr val="000080"/>
                </a:solidFill>
                <a:highlight>
                  <a:srgbClr val="FFFFFF"/>
                </a:highlight>
              </a:rPr>
              <a:t>(</a:t>
            </a:r>
            <a:r>
              <a:rPr lang="da-DK" sz="1050" dirty="0">
                <a:solidFill>
                  <a:srgbClr val="000000"/>
                </a:solidFill>
                <a:highlight>
                  <a:srgbClr val="FFFFFF"/>
                </a:highlight>
              </a:rPr>
              <a:t>stk</a:t>
            </a:r>
            <a:r>
              <a:rPr lang="da-DK" sz="1050" b="1" dirty="0">
                <a:solidFill>
                  <a:srgbClr val="000080"/>
                </a:solidFill>
                <a:highlight>
                  <a:srgbClr val="FFFFFF"/>
                </a:highlight>
              </a:rPr>
              <a:t>)</a:t>
            </a:r>
            <a:r>
              <a:rPr lang="da-DK" sz="1050" dirty="0">
                <a:solidFill>
                  <a:srgbClr val="000000"/>
                </a:solidFill>
                <a:highlight>
                  <a:srgbClr val="FFFFFF"/>
                </a:highlight>
              </a:rPr>
              <a:t> </a:t>
            </a:r>
            <a:r>
              <a:rPr lang="da-DK" sz="1050" b="1" dirty="0">
                <a:solidFill>
                  <a:srgbClr val="000080"/>
                </a:solidFill>
                <a:highlight>
                  <a:srgbClr val="FFFFFF"/>
                </a:highlight>
              </a:rPr>
              <a:t>&amp;&amp;</a:t>
            </a:r>
            <a:r>
              <a:rPr lang="da-DK" sz="1050" dirty="0">
                <a:solidFill>
                  <a:srgbClr val="000000"/>
                </a:solidFill>
                <a:highlight>
                  <a:srgbClr val="FFFFFF"/>
                </a:highlight>
              </a:rPr>
              <a:t> </a:t>
            </a:r>
            <a:r>
              <a:rPr lang="da-DK" sz="1050" b="1" dirty="0">
                <a:solidFill>
                  <a:srgbClr val="000080"/>
                </a:solidFill>
                <a:highlight>
                  <a:srgbClr val="FFFFFF"/>
                </a:highlight>
              </a:rPr>
              <a:t>(</a:t>
            </a:r>
            <a:r>
              <a:rPr lang="da-DK" sz="1050" dirty="0">
                <a:solidFill>
                  <a:srgbClr val="000000"/>
                </a:solidFill>
                <a:highlight>
                  <a:srgbClr val="FFFFFF"/>
                </a:highlight>
              </a:rPr>
              <a:t>op </a:t>
            </a:r>
            <a:r>
              <a:rPr lang="da-DK" sz="1050" b="1" dirty="0">
                <a:solidFill>
                  <a:srgbClr val="000080"/>
                </a:solidFill>
                <a:highlight>
                  <a:srgbClr val="FFFFFF"/>
                </a:highlight>
              </a:rPr>
              <a:t>=</a:t>
            </a:r>
            <a:r>
              <a:rPr lang="da-DK" sz="1050" dirty="0">
                <a:solidFill>
                  <a:srgbClr val="000000"/>
                </a:solidFill>
                <a:highlight>
                  <a:srgbClr val="FFFFFF"/>
                </a:highlight>
              </a:rPr>
              <a:t> depiler</a:t>
            </a:r>
            <a:r>
              <a:rPr lang="da-DK" sz="1050" b="1" dirty="0">
                <a:solidFill>
                  <a:srgbClr val="000080"/>
                </a:solidFill>
                <a:highlight>
                  <a:srgbClr val="FFFFFF"/>
                </a:highlight>
              </a:rPr>
              <a:t>(</a:t>
            </a:r>
            <a:r>
              <a:rPr lang="da-DK" sz="1050" dirty="0">
                <a:solidFill>
                  <a:srgbClr val="000000"/>
                </a:solidFill>
                <a:highlight>
                  <a:srgbClr val="FFFFFF"/>
                </a:highlight>
              </a:rPr>
              <a:t>stk</a:t>
            </a:r>
            <a:r>
              <a:rPr lang="da-DK" sz="1050" b="1" dirty="0">
                <a:solidFill>
                  <a:srgbClr val="000080"/>
                </a:solidFill>
                <a:highlight>
                  <a:srgbClr val="FFFFFF"/>
                </a:highlight>
              </a:rPr>
              <a:t>))</a:t>
            </a:r>
            <a:r>
              <a:rPr lang="da-DK" sz="1050" dirty="0">
                <a:solidFill>
                  <a:srgbClr val="000000"/>
                </a:solidFill>
                <a:highlight>
                  <a:srgbClr val="FFFFFF"/>
                </a:highlight>
              </a:rPr>
              <a:t> </a:t>
            </a:r>
            <a:r>
              <a:rPr lang="da-DK" sz="1050" b="1" dirty="0">
                <a:solidFill>
                  <a:srgbClr val="000080"/>
                </a:solidFill>
                <a:highlight>
                  <a:srgbClr val="FFFFFF"/>
                </a:highlight>
              </a:rPr>
              <a:t>!=</a:t>
            </a:r>
            <a:r>
              <a:rPr lang="da-DK" sz="1050" dirty="0">
                <a:solidFill>
                  <a:srgbClr val="000000"/>
                </a:solidFill>
                <a:highlight>
                  <a:srgbClr val="FFFFFF"/>
                </a:highlight>
              </a:rPr>
              <a:t> </a:t>
            </a:r>
            <a:r>
              <a:rPr lang="da-DK" sz="1050" dirty="0">
                <a:solidFill>
                  <a:srgbClr val="808080"/>
                </a:solidFill>
                <a:highlight>
                  <a:srgbClr val="FFFFFF"/>
                </a:highlight>
              </a:rPr>
              <a:t>'('</a:t>
            </a:r>
            <a:r>
              <a:rPr lang="da-DK" sz="1050" b="1" dirty="0">
                <a:solidFill>
                  <a:srgbClr val="000080"/>
                </a:solidFill>
                <a:highlight>
                  <a:srgbClr val="FFFFFF"/>
                </a:highlight>
              </a:rPr>
              <a:t>)</a:t>
            </a:r>
            <a:endParaRPr lang="da-DK"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output</a:t>
            </a:r>
            <a:r>
              <a:rPr lang="fr-FR" sz="1050" b="1" dirty="0">
                <a:solidFill>
                  <a:srgbClr val="000080"/>
                </a:solidFill>
                <a:highlight>
                  <a:srgbClr val="FFFFFF"/>
                </a:highlight>
              </a:rPr>
              <a:t>[</a:t>
            </a:r>
            <a:r>
              <a:rPr lang="fr-FR" sz="1050" dirty="0">
                <a:solidFill>
                  <a:srgbClr val="000000"/>
                </a:solidFill>
                <a:highlight>
                  <a:srgbClr val="FFFFFF"/>
                </a:highlight>
              </a:rPr>
              <a:t>index</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op</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output</a:t>
            </a:r>
            <a:r>
              <a:rPr lang="fr-FR" sz="1050" b="1" dirty="0">
                <a:solidFill>
                  <a:srgbClr val="000080"/>
                </a:solidFill>
                <a:highlight>
                  <a:srgbClr val="FFFFFF"/>
                </a:highlight>
              </a:rPr>
              <a:t>[</a:t>
            </a:r>
            <a:r>
              <a:rPr lang="fr-FR" sz="1050" dirty="0">
                <a:solidFill>
                  <a:srgbClr val="000000"/>
                </a:solidFill>
                <a:highlight>
                  <a:srgbClr val="FFFFFF"/>
                </a:highlight>
              </a:rPr>
              <a:t>index</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 '</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break</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	}	</a:t>
            </a:r>
            <a:r>
              <a:rPr lang="fr-FR" sz="1050" b="1" dirty="0">
                <a:solidFill>
                  <a:srgbClr val="000080"/>
                </a:solidFill>
                <a:highlight>
                  <a:srgbClr val="FFFFFF"/>
                </a:highlight>
              </a:rPr>
              <a:t>}</a:t>
            </a:r>
            <a:r>
              <a:rPr lang="fr-FR" sz="1050" dirty="0">
                <a:solidFill>
                  <a:srgbClr val="000000"/>
                </a:solidFill>
                <a:highlight>
                  <a:srgbClr val="FFFFFF"/>
                </a:highlight>
              </a:rPr>
              <a:t>			</a:t>
            </a:r>
          </a:p>
          <a:p>
            <a:r>
              <a:rPr lang="fr-FR" sz="1050" dirty="0">
                <a:solidFill>
                  <a:srgbClr val="000000"/>
                </a:solidFill>
                <a:highlight>
                  <a:srgbClr val="FFFFFF"/>
                </a:highlight>
              </a:rPr>
              <a:t>	</a:t>
            </a:r>
            <a:r>
              <a:rPr lang="fr-FR" sz="1050" b="1" dirty="0" err="1">
                <a:solidFill>
                  <a:srgbClr val="0000FF"/>
                </a:solidFill>
                <a:highlight>
                  <a:srgbClr val="FFFFFF"/>
                </a:highlight>
              </a:rPr>
              <a:t>while</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err="1">
                <a:solidFill>
                  <a:srgbClr val="000000"/>
                </a:solidFill>
                <a:highlight>
                  <a:srgbClr val="FFFFFF"/>
                </a:highlight>
              </a:rPr>
              <a:t>estVide</a:t>
            </a:r>
            <a:r>
              <a:rPr lang="fr-FR" sz="1050" b="1" dirty="0">
                <a:solidFill>
                  <a:srgbClr val="000080"/>
                </a:solidFill>
                <a:highlight>
                  <a:srgbClr val="FFFFFF"/>
                </a:highlight>
              </a:rPr>
              <a:t>(</a:t>
            </a:r>
            <a:r>
              <a:rPr lang="fr-FR" sz="1050" dirty="0" err="1">
                <a:solidFill>
                  <a:srgbClr val="000000"/>
                </a:solidFill>
                <a:highlight>
                  <a:srgbClr val="FFFFFF"/>
                </a:highlight>
              </a:rPr>
              <a:t>stk</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op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err="1">
                <a:solidFill>
                  <a:srgbClr val="000000"/>
                </a:solidFill>
                <a:highlight>
                  <a:srgbClr val="FFFFFF"/>
                </a:highlight>
              </a:rPr>
              <a:t>StackPop</a:t>
            </a:r>
            <a:r>
              <a:rPr lang="fr-FR" sz="1050" b="1" dirty="0">
                <a:solidFill>
                  <a:srgbClr val="000080"/>
                </a:solidFill>
                <a:highlight>
                  <a:srgbClr val="FFFFFF"/>
                </a:highlight>
              </a:rPr>
              <a:t>(&amp;</a:t>
            </a:r>
            <a:r>
              <a:rPr lang="fr-FR" sz="1050" dirty="0" err="1">
                <a:solidFill>
                  <a:srgbClr val="000000"/>
                </a:solidFill>
                <a:highlight>
                  <a:srgbClr val="FFFFFF"/>
                </a:highlight>
              </a:rPr>
              <a:t>stk</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output</a:t>
            </a:r>
            <a:r>
              <a:rPr lang="fr-FR" sz="1050" b="1" dirty="0">
                <a:solidFill>
                  <a:srgbClr val="000080"/>
                </a:solidFill>
                <a:highlight>
                  <a:srgbClr val="FFFFFF"/>
                </a:highlight>
              </a:rPr>
              <a:t>[</a:t>
            </a:r>
            <a:r>
              <a:rPr lang="fr-FR" sz="1050" dirty="0">
                <a:solidFill>
                  <a:srgbClr val="000000"/>
                </a:solidFill>
                <a:highlight>
                  <a:srgbClr val="FFFFFF"/>
                </a:highlight>
              </a:rPr>
              <a:t>index</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op</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output</a:t>
            </a:r>
            <a:r>
              <a:rPr lang="fr-FR" sz="1050" b="1" dirty="0">
                <a:solidFill>
                  <a:srgbClr val="000080"/>
                </a:solidFill>
                <a:highlight>
                  <a:srgbClr val="FFFFFF"/>
                </a:highlight>
              </a:rPr>
              <a:t>[</a:t>
            </a:r>
            <a:r>
              <a:rPr lang="fr-FR" sz="1050" dirty="0">
                <a:solidFill>
                  <a:srgbClr val="000000"/>
                </a:solidFill>
                <a:highlight>
                  <a:srgbClr val="FFFFFF"/>
                </a:highlight>
              </a:rPr>
              <a:t>index</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 '</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output</a:t>
            </a:r>
            <a:r>
              <a:rPr lang="fr-FR" sz="1050" b="1" dirty="0">
                <a:solidFill>
                  <a:srgbClr val="000080"/>
                </a:solidFill>
                <a:highlight>
                  <a:srgbClr val="FFFFFF"/>
                </a:highlight>
              </a:rPr>
              <a:t>[</a:t>
            </a:r>
            <a:r>
              <a:rPr lang="fr-FR" sz="1050" dirty="0">
                <a:solidFill>
                  <a:srgbClr val="000000"/>
                </a:solidFill>
                <a:highlight>
                  <a:srgbClr val="FFFFFF"/>
                </a:highlight>
              </a:rPr>
              <a:t>index</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'\0'</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b="1" dirty="0">
                <a:solidFill>
                  <a:srgbClr val="000080"/>
                </a:solidFill>
                <a:highlight>
                  <a:srgbClr val="FFFFFF"/>
                </a:highlight>
              </a:rPr>
              <a:t>}</a:t>
            </a:r>
            <a:endParaRPr lang="fr-FR" sz="1050" dirty="0">
              <a:solidFill>
                <a:srgbClr val="000000"/>
              </a:solidFill>
              <a:highlight>
                <a:srgbClr val="FFFFFF"/>
              </a:highlight>
            </a:endParaRPr>
          </a:p>
        </p:txBody>
      </p:sp>
    </p:spTree>
    <p:extLst>
      <p:ext uri="{BB962C8B-B14F-4D97-AF65-F5344CB8AC3E}">
        <p14:creationId xmlns:p14="http://schemas.microsoft.com/office/powerpoint/2010/main" val="8802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 gestion de polynômes</a:t>
            </a:r>
            <a:endParaRPr lang="fr-FR" sz="3200" b="0" strike="noStrike" cap="small" spc="-1" dirty="0">
              <a:solidFill>
                <a:srgbClr val="666666"/>
              </a:solidFill>
              <a:latin typeface="Arial"/>
            </a:endParaRPr>
          </a:p>
        </p:txBody>
      </p:sp>
      <p:sp>
        <p:nvSpPr>
          <p:cNvPr id="193" name="TextShape 2"/>
          <p:cNvSpPr txBox="1"/>
          <p:nvPr/>
        </p:nvSpPr>
        <p:spPr>
          <a:xfrm>
            <a:off x="530894" y="170364"/>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437777" y="92636"/>
            <a:ext cx="89916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050" dirty="0" err="1">
                <a:solidFill>
                  <a:srgbClr val="8000FF"/>
                </a:solidFill>
                <a:highlight>
                  <a:srgbClr val="FFFFFF"/>
                </a:highlight>
              </a:rPr>
              <a:t>int</a:t>
            </a:r>
            <a:r>
              <a:rPr lang="fr-FR" sz="1050" dirty="0">
                <a:solidFill>
                  <a:srgbClr val="000000"/>
                </a:solidFill>
                <a:highlight>
                  <a:srgbClr val="FFFFFF"/>
                </a:highlight>
              </a:rPr>
              <a:t> </a:t>
            </a:r>
            <a:r>
              <a:rPr lang="fr-FR" sz="1050" dirty="0" err="1">
                <a:solidFill>
                  <a:srgbClr val="000000"/>
                </a:solidFill>
                <a:highlight>
                  <a:srgbClr val="FFFFFF"/>
                </a:highlight>
              </a:rPr>
              <a:t>precedence</a:t>
            </a:r>
            <a:r>
              <a:rPr lang="fr-FR" sz="1050" b="1" dirty="0">
                <a:solidFill>
                  <a:srgbClr val="000080"/>
                </a:solidFill>
                <a:highlight>
                  <a:srgbClr val="FFFFFF"/>
                </a:highlight>
              </a:rPr>
              <a:t>(</a:t>
            </a:r>
            <a:r>
              <a:rPr lang="fr-FR" sz="1050" dirty="0">
                <a:solidFill>
                  <a:srgbClr val="8000FF"/>
                </a:solidFill>
                <a:highlight>
                  <a:srgbClr val="FFFFFF"/>
                </a:highlight>
              </a:rPr>
              <a:t>char</a:t>
            </a:r>
            <a:r>
              <a:rPr lang="fr-FR" sz="1050" dirty="0">
                <a:solidFill>
                  <a:srgbClr val="000000"/>
                </a:solidFill>
                <a:highlight>
                  <a:srgbClr val="FFFFFF"/>
                </a:highlight>
              </a:rPr>
              <a:t> x</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if</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x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return</a:t>
            </a:r>
            <a:r>
              <a:rPr lang="fr-FR" sz="1050" b="1" dirty="0">
                <a:solidFill>
                  <a:srgbClr val="000080"/>
                </a:solidFill>
                <a:highlight>
                  <a:srgbClr val="FFFFFF"/>
                </a:highlight>
              </a:rPr>
              <a:t>(</a:t>
            </a:r>
            <a:r>
              <a:rPr lang="fr-FR" sz="1050" dirty="0">
                <a:solidFill>
                  <a:srgbClr val="FF8000"/>
                </a:solidFill>
                <a:highlight>
                  <a:srgbClr val="FFFFFF"/>
                </a:highlight>
              </a:rPr>
              <a:t>0</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if</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x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x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return</a:t>
            </a:r>
            <a:r>
              <a:rPr lang="fr-FR" sz="1050" b="1" dirty="0">
                <a:solidFill>
                  <a:srgbClr val="000080"/>
                </a:solidFill>
                <a:highlight>
                  <a:srgbClr val="FFFFFF"/>
                </a:highlight>
              </a:rPr>
              <a:t>(</a:t>
            </a:r>
            <a:r>
              <a:rPr lang="fr-FR" sz="1050" dirty="0">
                <a:solidFill>
                  <a:srgbClr val="FF8000"/>
                </a:solidFill>
                <a:highlight>
                  <a:srgbClr val="FFFFFF"/>
                </a:highlight>
              </a:rPr>
              <a:t>1</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if</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x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x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 x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return</a:t>
            </a:r>
            <a:r>
              <a:rPr lang="fr-FR" sz="1050" b="1" dirty="0">
                <a:solidFill>
                  <a:srgbClr val="000080"/>
                </a:solidFill>
                <a:highlight>
                  <a:srgbClr val="FFFFFF"/>
                </a:highlight>
              </a:rPr>
              <a:t>(</a:t>
            </a:r>
            <a:r>
              <a:rPr lang="fr-FR" sz="1050" dirty="0">
                <a:solidFill>
                  <a:srgbClr val="FF8000"/>
                </a:solidFill>
                <a:highlight>
                  <a:srgbClr val="FFFFFF"/>
                </a:highlight>
              </a:rPr>
              <a:t>2</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if</a:t>
            </a:r>
            <a:r>
              <a:rPr lang="fr-FR" sz="1050" dirty="0">
                <a:solidFill>
                  <a:srgbClr val="000000"/>
                </a:solidFill>
                <a:highlight>
                  <a:srgbClr val="FFFFFF"/>
                </a:highlight>
              </a:rPr>
              <a:t> </a:t>
            </a:r>
            <a:r>
              <a:rPr lang="fr-FR" sz="1050" b="1" dirty="0">
                <a:solidFill>
                  <a:srgbClr val="000080"/>
                </a:solidFill>
                <a:highlight>
                  <a:srgbClr val="FFFFFF"/>
                </a:highlight>
              </a:rPr>
              <a:t>(</a:t>
            </a:r>
            <a:r>
              <a:rPr lang="fr-FR" sz="1050" dirty="0">
                <a:solidFill>
                  <a:srgbClr val="000000"/>
                </a:solidFill>
                <a:highlight>
                  <a:srgbClr val="FFFFFF"/>
                </a:highlight>
              </a:rPr>
              <a:t>x </a:t>
            </a:r>
            <a:r>
              <a:rPr lang="fr-FR" sz="1050" b="1" dirty="0">
                <a:solidFill>
                  <a:srgbClr val="000080"/>
                </a:solidFill>
                <a:highlight>
                  <a:srgbClr val="FFFFFF"/>
                </a:highlight>
              </a:rPr>
              <a:t>==</a:t>
            </a:r>
            <a:r>
              <a:rPr lang="fr-FR" sz="1050" dirty="0">
                <a:solidFill>
                  <a:srgbClr val="000000"/>
                </a:solidFill>
                <a:highlight>
                  <a:srgbClr val="FFFFFF"/>
                </a:highlight>
              </a:rPr>
              <a:t> </a:t>
            </a:r>
            <a:r>
              <a:rPr lang="fr-FR" sz="1050" dirty="0">
                <a:solidFill>
                  <a:srgbClr val="808080"/>
                </a:solidFill>
                <a:highlight>
                  <a:srgbClr val="FFFFFF"/>
                </a:highlight>
              </a:rPr>
              <a:t>'^'</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return</a:t>
            </a:r>
            <a:r>
              <a:rPr lang="fr-FR" sz="1050" b="1" dirty="0">
                <a:solidFill>
                  <a:srgbClr val="000080"/>
                </a:solidFill>
                <a:highlight>
                  <a:srgbClr val="FFFFFF"/>
                </a:highlight>
              </a:rPr>
              <a:t>(</a:t>
            </a:r>
            <a:r>
              <a:rPr lang="fr-FR" sz="1050" dirty="0">
                <a:solidFill>
                  <a:srgbClr val="FF8000"/>
                </a:solidFill>
                <a:highlight>
                  <a:srgbClr val="FFFFFF"/>
                </a:highlight>
              </a:rPr>
              <a:t>3</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dirty="0">
                <a:solidFill>
                  <a:srgbClr val="000000"/>
                </a:solidFill>
                <a:highlight>
                  <a:srgbClr val="FFFFFF"/>
                </a:highlight>
              </a:rPr>
              <a:t>	</a:t>
            </a:r>
            <a:r>
              <a:rPr lang="fr-FR" sz="1050" b="1" dirty="0">
                <a:solidFill>
                  <a:srgbClr val="0000FF"/>
                </a:solidFill>
                <a:highlight>
                  <a:srgbClr val="FFFFFF"/>
                </a:highlight>
              </a:rPr>
              <a:t>return</a:t>
            </a:r>
            <a:r>
              <a:rPr lang="fr-FR" sz="1050" b="1" dirty="0">
                <a:solidFill>
                  <a:srgbClr val="000080"/>
                </a:solidFill>
                <a:highlight>
                  <a:srgbClr val="FFFFFF"/>
                </a:highlight>
              </a:rPr>
              <a:t>(</a:t>
            </a:r>
            <a:r>
              <a:rPr lang="fr-FR" sz="1050" dirty="0">
                <a:solidFill>
                  <a:srgbClr val="FF8000"/>
                </a:solidFill>
                <a:highlight>
                  <a:srgbClr val="FFFFFF"/>
                </a:highlight>
              </a:rPr>
              <a:t>4</a:t>
            </a:r>
            <a:r>
              <a:rPr lang="fr-FR" sz="1050" b="1" dirty="0">
                <a:solidFill>
                  <a:srgbClr val="000080"/>
                </a:solidFill>
                <a:highlight>
                  <a:srgbClr val="FFFFFF"/>
                </a:highlight>
              </a:rPr>
              <a:t>);</a:t>
            </a:r>
            <a:endParaRPr lang="fr-FR" sz="1050" dirty="0">
              <a:solidFill>
                <a:srgbClr val="000000"/>
              </a:solidFill>
              <a:highlight>
                <a:srgbClr val="FFFFFF"/>
              </a:highlight>
            </a:endParaRPr>
          </a:p>
          <a:p>
            <a:r>
              <a:rPr lang="fr-FR" sz="1050" b="1" dirty="0">
                <a:solidFill>
                  <a:srgbClr val="000080"/>
                </a:solidFill>
                <a:highlight>
                  <a:srgbClr val="FFFFFF"/>
                </a:highlight>
              </a:rPr>
              <a:t>}</a:t>
            </a:r>
            <a:endParaRPr lang="fr-FR" sz="1050" dirty="0">
              <a:highlight>
                <a:srgbClr val="FFFFFF"/>
              </a:highlight>
            </a:endParaRPr>
          </a:p>
        </p:txBody>
      </p:sp>
    </p:spTree>
    <p:extLst>
      <p:ext uri="{BB962C8B-B14F-4D97-AF65-F5344CB8AC3E}">
        <p14:creationId xmlns:p14="http://schemas.microsoft.com/office/powerpoint/2010/main" val="182325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en-GB" sz="2670" b="1" spc="-1" dirty="0" err="1">
                <a:solidFill>
                  <a:srgbClr val="000000"/>
                </a:solidFill>
                <a:effectLst>
                  <a:outerShdw blurRad="38100" dist="38100" dir="2700000" algn="tl">
                    <a:srgbClr val="000000">
                      <a:alpha val="43137"/>
                    </a:srgbClr>
                  </a:outerShdw>
                </a:effectLst>
              </a:rPr>
              <a:t>Évaluation</a:t>
            </a:r>
            <a:r>
              <a:rPr lang="en-GB" sz="2670" b="1" spc="-1" dirty="0">
                <a:solidFill>
                  <a:srgbClr val="000000"/>
                </a:solidFill>
                <a:effectLst>
                  <a:outerShdw blurRad="38100" dist="38100" dir="2700000" algn="tl">
                    <a:srgbClr val="000000">
                      <a:alpha val="43137"/>
                    </a:srgbClr>
                  </a:outerShdw>
                </a:effectLst>
              </a:rPr>
              <a:t> de </a:t>
            </a:r>
            <a:r>
              <a:rPr lang="en-GB" sz="2670" b="1" spc="-1" dirty="0" err="1">
                <a:solidFill>
                  <a:srgbClr val="000000"/>
                </a:solidFill>
                <a:effectLst>
                  <a:outerShdw blurRad="38100" dist="38100" dir="2700000" algn="tl">
                    <a:srgbClr val="000000">
                      <a:alpha val="43137"/>
                    </a:srgbClr>
                  </a:outerShdw>
                </a:effectLst>
              </a:rPr>
              <a:t>l'expression</a:t>
            </a:r>
            <a:r>
              <a:rPr lang="en-GB" sz="2670" b="1" spc="-1" dirty="0">
                <a:solidFill>
                  <a:srgbClr val="000000"/>
                </a:solidFill>
                <a:effectLst>
                  <a:outerShdw blurRad="38100" dist="38100" dir="2700000" algn="tl">
                    <a:srgbClr val="000000">
                      <a:alpha val="43137"/>
                    </a:srgbClr>
                  </a:outerShdw>
                </a:effectLst>
              </a:rPr>
              <a:t> postfix</a:t>
            </a:r>
          </a:p>
          <a:p>
            <a:pPr marL="889200" lvl="1" indent="-324000">
              <a:spcBef>
                <a:spcPts val="938"/>
              </a:spcBef>
              <a:buSzPct val="100000"/>
              <a:buBlip>
                <a:blip r:embed="rId3"/>
              </a:buBlip>
            </a:pPr>
            <a:r>
              <a:rPr lang="fr-FR" sz="2670" spc="-1" dirty="0">
                <a:solidFill>
                  <a:srgbClr val="000000"/>
                </a:solidFill>
              </a:rPr>
              <a:t>Créez une pile pour stocker des valeurs ou des opérandes.</a:t>
            </a:r>
          </a:p>
          <a:p>
            <a:pPr marL="889200" lvl="1" indent="-324000">
              <a:spcBef>
                <a:spcPts val="938"/>
              </a:spcBef>
              <a:buSzPct val="100000"/>
              <a:buBlip>
                <a:blip r:embed="rId3"/>
              </a:buBlip>
            </a:pPr>
            <a:r>
              <a:rPr lang="fr-FR" sz="2670" spc="-1" dirty="0">
                <a:solidFill>
                  <a:srgbClr val="000000"/>
                </a:solidFill>
              </a:rPr>
              <a:t>Parcourez l'expression donnée et procédez comme suit pour chaque élément:</a:t>
            </a:r>
          </a:p>
          <a:p>
            <a:pPr marL="1346400" lvl="2" indent="-324000">
              <a:spcBef>
                <a:spcPts val="938"/>
              </a:spcBef>
              <a:buSzPct val="100000"/>
              <a:buBlip>
                <a:blip r:embed="rId3"/>
              </a:buBlip>
            </a:pPr>
            <a:r>
              <a:rPr lang="fr-FR" sz="2670" spc="-1" dirty="0">
                <a:solidFill>
                  <a:srgbClr val="000000"/>
                </a:solidFill>
              </a:rPr>
              <a:t>Si l'élément est un nombre, empiler-le dans la pile.</a:t>
            </a:r>
          </a:p>
          <a:p>
            <a:pPr marL="1346400" lvl="2" indent="-324000">
              <a:spcBef>
                <a:spcPts val="938"/>
              </a:spcBef>
              <a:buSzPct val="100000"/>
              <a:buBlip>
                <a:blip r:embed="rId3"/>
              </a:buBlip>
            </a:pPr>
            <a:r>
              <a:rPr lang="fr-FR" sz="2670" spc="-1" dirty="0">
                <a:solidFill>
                  <a:srgbClr val="000000"/>
                </a:solidFill>
              </a:rPr>
              <a:t>Si l'élément est un opérateur, dépiler deux valeurs de la pile. Évaluez l'opérateur sur les valeurs et insérez le résultat dans la pile.</a:t>
            </a:r>
          </a:p>
          <a:p>
            <a:pPr marL="1346400" lvl="2" indent="-324000">
              <a:spcBef>
                <a:spcPts val="938"/>
              </a:spcBef>
              <a:buSzPct val="100000"/>
              <a:buBlip>
                <a:blip r:embed="rId3"/>
              </a:buBlip>
            </a:pPr>
            <a:r>
              <a:rPr lang="fr-FR" sz="2670" spc="-1" dirty="0">
                <a:solidFill>
                  <a:srgbClr val="000000"/>
                </a:solidFill>
              </a:rPr>
              <a:t>Lorsque l'expression est complètement analysée, le nombre au sommet de la pile est le résultat.</a:t>
            </a:r>
          </a:p>
        </p:txBody>
      </p:sp>
    </p:spTree>
    <p:extLst>
      <p:ext uri="{BB962C8B-B14F-4D97-AF65-F5344CB8AC3E}">
        <p14:creationId xmlns:p14="http://schemas.microsoft.com/office/powerpoint/2010/main" val="145568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en-GB" sz="2670" b="1" spc="-1" dirty="0" err="1">
                <a:solidFill>
                  <a:srgbClr val="000000"/>
                </a:solidFill>
                <a:effectLst>
                  <a:outerShdw blurRad="38100" dist="38100" dir="2700000" algn="tl">
                    <a:srgbClr val="000000">
                      <a:alpha val="43137"/>
                    </a:srgbClr>
                  </a:outerShdw>
                </a:effectLst>
              </a:rPr>
              <a:t>Exemple</a:t>
            </a:r>
            <a:endParaRPr lang="en-GB" sz="2670" b="1" spc="-1" dirty="0">
              <a:solidFill>
                <a:srgbClr val="000000"/>
              </a:solidFill>
              <a:effectLst>
                <a:outerShdw blurRad="38100" dist="38100" dir="2700000" algn="tl">
                  <a:srgbClr val="000000">
                    <a:alpha val="43137"/>
                  </a:srgbClr>
                </a:outerShdw>
              </a:effectLst>
            </a:endParaRPr>
          </a:p>
          <a:p>
            <a:pPr marL="889200" lvl="1" indent="-324000">
              <a:spcBef>
                <a:spcPts val="938"/>
              </a:spcBef>
              <a:buSzPct val="100000"/>
              <a:buBlip>
                <a:blip r:embed="rId3"/>
              </a:buBlip>
            </a:pPr>
            <a:r>
              <a:rPr lang="fr-FR" sz="2670" spc="-1" dirty="0">
                <a:solidFill>
                  <a:srgbClr val="000000"/>
                </a:solidFill>
              </a:rPr>
              <a:t>Évaluez l'expression </a:t>
            </a:r>
            <a:r>
              <a:rPr lang="fr-FR" sz="2670" spc="-1" dirty="0" err="1">
                <a:solidFill>
                  <a:srgbClr val="000000"/>
                </a:solidFill>
              </a:rPr>
              <a:t>postfix</a:t>
            </a:r>
            <a:r>
              <a:rPr lang="fr-FR" sz="2670" spc="-1" dirty="0">
                <a:solidFill>
                  <a:srgbClr val="000000"/>
                </a:solidFill>
              </a:rPr>
              <a:t>: 6 5 2 3 + 8 * + 3 + *</a:t>
            </a:r>
          </a:p>
        </p:txBody>
      </p:sp>
      <p:graphicFrame>
        <p:nvGraphicFramePr>
          <p:cNvPr id="2" name="Tableau 1">
            <a:extLst>
              <a:ext uri="{FF2B5EF4-FFF2-40B4-BE49-F238E27FC236}">
                <a16:creationId xmlns:a16="http://schemas.microsoft.com/office/drawing/2014/main" id="{A6A24DB9-03BC-4500-9784-C342AC6ED718}"/>
              </a:ext>
            </a:extLst>
          </p:cNvPr>
          <p:cNvGraphicFramePr>
            <a:graphicFrameLocks noGrp="1"/>
          </p:cNvGraphicFramePr>
          <p:nvPr>
            <p:extLst>
              <p:ext uri="{D42A27DB-BD31-4B8C-83A1-F6EECF244321}">
                <p14:modId xmlns:p14="http://schemas.microsoft.com/office/powerpoint/2010/main" val="342542322"/>
              </p:ext>
            </p:extLst>
          </p:nvPr>
        </p:nvGraphicFramePr>
        <p:xfrm>
          <a:off x="416859" y="2238945"/>
          <a:ext cx="9170894" cy="4450080"/>
        </p:xfrm>
        <a:graphic>
          <a:graphicData uri="http://schemas.openxmlformats.org/drawingml/2006/table">
            <a:tbl>
              <a:tblPr firstRow="1" bandRow="1">
                <a:tableStyleId>{5C22544A-7EE6-4342-B048-85BDC9FD1C3A}</a:tableStyleId>
              </a:tblPr>
              <a:tblGrid>
                <a:gridCol w="1834179">
                  <a:extLst>
                    <a:ext uri="{9D8B030D-6E8A-4147-A177-3AD203B41FA5}">
                      <a16:colId xmlns:a16="http://schemas.microsoft.com/office/drawing/2014/main" val="3992322115"/>
                    </a:ext>
                  </a:extLst>
                </a:gridCol>
                <a:gridCol w="1910342">
                  <a:extLst>
                    <a:ext uri="{9D8B030D-6E8A-4147-A177-3AD203B41FA5}">
                      <a16:colId xmlns:a16="http://schemas.microsoft.com/office/drawing/2014/main" val="935249517"/>
                    </a:ext>
                  </a:extLst>
                </a:gridCol>
                <a:gridCol w="1758015">
                  <a:extLst>
                    <a:ext uri="{9D8B030D-6E8A-4147-A177-3AD203B41FA5}">
                      <a16:colId xmlns:a16="http://schemas.microsoft.com/office/drawing/2014/main" val="3765117617"/>
                    </a:ext>
                  </a:extLst>
                </a:gridCol>
                <a:gridCol w="1834179">
                  <a:extLst>
                    <a:ext uri="{9D8B030D-6E8A-4147-A177-3AD203B41FA5}">
                      <a16:colId xmlns:a16="http://schemas.microsoft.com/office/drawing/2014/main" val="4176018216"/>
                    </a:ext>
                  </a:extLst>
                </a:gridCol>
                <a:gridCol w="1834179">
                  <a:extLst>
                    <a:ext uri="{9D8B030D-6E8A-4147-A177-3AD203B41FA5}">
                      <a16:colId xmlns:a16="http://schemas.microsoft.com/office/drawing/2014/main" val="1894799078"/>
                    </a:ext>
                  </a:extLst>
                </a:gridCol>
              </a:tblGrid>
              <a:tr h="370840">
                <a:tc>
                  <a:txBody>
                    <a:bodyPr/>
                    <a:lstStyle/>
                    <a:p>
                      <a:r>
                        <a:rPr lang="fr-FR" dirty="0"/>
                        <a:t>Symbole</a:t>
                      </a:r>
                    </a:p>
                  </a:txBody>
                  <a:tcPr/>
                </a:tc>
                <a:tc>
                  <a:txBody>
                    <a:bodyPr/>
                    <a:lstStyle/>
                    <a:p>
                      <a:r>
                        <a:rPr lang="fr-FR" dirty="0"/>
                        <a:t>Opérande 1</a:t>
                      </a:r>
                    </a:p>
                  </a:txBody>
                  <a:tcPr/>
                </a:tc>
                <a:tc>
                  <a:txBody>
                    <a:bodyPr/>
                    <a:lstStyle/>
                    <a:p>
                      <a:r>
                        <a:rPr lang="fr-FR" dirty="0"/>
                        <a:t>Opérande 2</a:t>
                      </a:r>
                    </a:p>
                  </a:txBody>
                  <a:tcPr/>
                </a:tc>
                <a:tc>
                  <a:txBody>
                    <a:bodyPr/>
                    <a:lstStyle/>
                    <a:p>
                      <a:r>
                        <a:rPr lang="fr-FR" dirty="0"/>
                        <a:t>Valeur</a:t>
                      </a:r>
                    </a:p>
                  </a:txBody>
                  <a:tcPr/>
                </a:tc>
                <a:tc>
                  <a:txBody>
                    <a:bodyPr/>
                    <a:lstStyle/>
                    <a:p>
                      <a:r>
                        <a:rPr lang="fr-FR" dirty="0"/>
                        <a:t>Pile</a:t>
                      </a:r>
                    </a:p>
                  </a:txBody>
                  <a:tcPr/>
                </a:tc>
                <a:extLst>
                  <a:ext uri="{0D108BD9-81ED-4DB2-BD59-A6C34878D82A}">
                    <a16:rowId xmlns:a16="http://schemas.microsoft.com/office/drawing/2014/main" val="3837442898"/>
                  </a:ext>
                </a:extLst>
              </a:tr>
              <a:tr h="370840">
                <a:tc>
                  <a:txBody>
                    <a:bodyPr/>
                    <a:lstStyle/>
                    <a:p>
                      <a:r>
                        <a:rPr lang="fr-FR" dirty="0"/>
                        <a:t>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6</a:t>
                      </a:r>
                    </a:p>
                  </a:txBody>
                  <a:tcPr/>
                </a:tc>
                <a:extLst>
                  <a:ext uri="{0D108BD9-81ED-4DB2-BD59-A6C34878D82A}">
                    <a16:rowId xmlns:a16="http://schemas.microsoft.com/office/drawing/2014/main" val="4115271718"/>
                  </a:ext>
                </a:extLst>
              </a:tr>
              <a:tr h="370840">
                <a:tc>
                  <a:txBody>
                    <a:bodyPr/>
                    <a:lstStyle/>
                    <a:p>
                      <a:r>
                        <a:rPr lang="fr-FR" dirty="0"/>
                        <a:t>5</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6, 5</a:t>
                      </a:r>
                    </a:p>
                  </a:txBody>
                  <a:tcPr/>
                </a:tc>
                <a:extLst>
                  <a:ext uri="{0D108BD9-81ED-4DB2-BD59-A6C34878D82A}">
                    <a16:rowId xmlns:a16="http://schemas.microsoft.com/office/drawing/2014/main" val="3285254814"/>
                  </a:ext>
                </a:extLst>
              </a:tr>
              <a:tr h="370840">
                <a:tc>
                  <a:txBody>
                    <a:bodyPr/>
                    <a:lstStyle/>
                    <a:p>
                      <a:r>
                        <a:rPr lang="fr-FR" dirty="0"/>
                        <a:t>2</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6, 5, 2</a:t>
                      </a:r>
                    </a:p>
                  </a:txBody>
                  <a:tcPr/>
                </a:tc>
                <a:extLst>
                  <a:ext uri="{0D108BD9-81ED-4DB2-BD59-A6C34878D82A}">
                    <a16:rowId xmlns:a16="http://schemas.microsoft.com/office/drawing/2014/main" val="751094713"/>
                  </a:ext>
                </a:extLst>
              </a:tr>
              <a:tr h="370840">
                <a:tc>
                  <a:txBody>
                    <a:bodyPr/>
                    <a:lstStyle/>
                    <a:p>
                      <a:r>
                        <a:rPr lang="fr-FR" dirty="0"/>
                        <a:t>3</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r>
                        <a:rPr lang="fr-FR" dirty="0"/>
                        <a:t>6, 5, 2, 3</a:t>
                      </a:r>
                    </a:p>
                  </a:txBody>
                  <a:tcPr/>
                </a:tc>
                <a:extLst>
                  <a:ext uri="{0D108BD9-81ED-4DB2-BD59-A6C34878D82A}">
                    <a16:rowId xmlns:a16="http://schemas.microsoft.com/office/drawing/2014/main" val="666589909"/>
                  </a:ext>
                </a:extLst>
              </a:tr>
              <a:tr h="370840">
                <a:tc>
                  <a:txBody>
                    <a:bodyPr/>
                    <a:lstStyle/>
                    <a:p>
                      <a:r>
                        <a:rPr lang="fr-FR" dirty="0"/>
                        <a:t>+</a:t>
                      </a:r>
                    </a:p>
                  </a:txBody>
                  <a:tcPr/>
                </a:tc>
                <a:tc>
                  <a:txBody>
                    <a:bodyPr/>
                    <a:lstStyle/>
                    <a:p>
                      <a:r>
                        <a:rPr lang="fr-FR" dirty="0"/>
                        <a:t>2</a:t>
                      </a:r>
                    </a:p>
                  </a:txBody>
                  <a:tcPr/>
                </a:tc>
                <a:tc>
                  <a:txBody>
                    <a:bodyPr/>
                    <a:lstStyle/>
                    <a:p>
                      <a:r>
                        <a:rPr lang="fr-FR" dirty="0"/>
                        <a:t>3</a:t>
                      </a:r>
                    </a:p>
                  </a:txBody>
                  <a:tcPr/>
                </a:tc>
                <a:tc>
                  <a:txBody>
                    <a:bodyPr/>
                    <a:lstStyle/>
                    <a:p>
                      <a:r>
                        <a:rPr lang="fr-FR" dirty="0"/>
                        <a:t>5</a:t>
                      </a:r>
                    </a:p>
                  </a:txBody>
                  <a:tcPr/>
                </a:tc>
                <a:tc>
                  <a:txBody>
                    <a:bodyPr/>
                    <a:lstStyle/>
                    <a:p>
                      <a:r>
                        <a:rPr lang="fr-FR" dirty="0"/>
                        <a:t>6, 5, 5</a:t>
                      </a:r>
                    </a:p>
                  </a:txBody>
                  <a:tcPr/>
                </a:tc>
                <a:extLst>
                  <a:ext uri="{0D108BD9-81ED-4DB2-BD59-A6C34878D82A}">
                    <a16:rowId xmlns:a16="http://schemas.microsoft.com/office/drawing/2014/main" val="3956010597"/>
                  </a:ext>
                </a:extLst>
              </a:tr>
              <a:tr h="370840">
                <a:tc>
                  <a:txBody>
                    <a:bodyPr/>
                    <a:lstStyle/>
                    <a:p>
                      <a:r>
                        <a:rPr lang="fr-FR" dirty="0"/>
                        <a:t>8</a:t>
                      </a:r>
                    </a:p>
                  </a:txBody>
                  <a:tcPr/>
                </a:tc>
                <a:tc>
                  <a:txBody>
                    <a:bodyPr/>
                    <a:lstStyle/>
                    <a:p>
                      <a:r>
                        <a:rPr lang="fr-FR" dirty="0"/>
                        <a:t>2</a:t>
                      </a:r>
                    </a:p>
                  </a:txBody>
                  <a:tcPr/>
                </a:tc>
                <a:tc>
                  <a:txBody>
                    <a:bodyPr/>
                    <a:lstStyle/>
                    <a:p>
                      <a:r>
                        <a:rPr lang="fr-FR" dirty="0"/>
                        <a:t>3</a:t>
                      </a:r>
                    </a:p>
                  </a:txBody>
                  <a:tcPr/>
                </a:tc>
                <a:tc>
                  <a:txBody>
                    <a:bodyPr/>
                    <a:lstStyle/>
                    <a:p>
                      <a:r>
                        <a:rPr lang="fr-FR" dirty="0"/>
                        <a:t>5</a:t>
                      </a:r>
                    </a:p>
                  </a:txBody>
                  <a:tcPr/>
                </a:tc>
                <a:tc>
                  <a:txBody>
                    <a:bodyPr/>
                    <a:lstStyle/>
                    <a:p>
                      <a:r>
                        <a:rPr lang="fr-FR" dirty="0"/>
                        <a:t>6, 5, 5, 8</a:t>
                      </a:r>
                    </a:p>
                  </a:txBody>
                  <a:tcPr/>
                </a:tc>
                <a:extLst>
                  <a:ext uri="{0D108BD9-81ED-4DB2-BD59-A6C34878D82A}">
                    <a16:rowId xmlns:a16="http://schemas.microsoft.com/office/drawing/2014/main" val="3023375942"/>
                  </a:ext>
                </a:extLst>
              </a:tr>
              <a:tr h="370840">
                <a:tc>
                  <a:txBody>
                    <a:bodyPr/>
                    <a:lstStyle/>
                    <a:p>
                      <a:r>
                        <a:rPr lang="fr-FR" dirty="0"/>
                        <a:t>*</a:t>
                      </a:r>
                    </a:p>
                  </a:txBody>
                  <a:tcPr/>
                </a:tc>
                <a:tc>
                  <a:txBody>
                    <a:bodyPr/>
                    <a:lstStyle/>
                    <a:p>
                      <a:r>
                        <a:rPr lang="fr-FR" dirty="0"/>
                        <a:t>5</a:t>
                      </a:r>
                    </a:p>
                  </a:txBody>
                  <a:tcPr/>
                </a:tc>
                <a:tc>
                  <a:txBody>
                    <a:bodyPr/>
                    <a:lstStyle/>
                    <a:p>
                      <a:r>
                        <a:rPr lang="fr-FR" dirty="0"/>
                        <a:t>8</a:t>
                      </a:r>
                    </a:p>
                  </a:txBody>
                  <a:tcPr/>
                </a:tc>
                <a:tc>
                  <a:txBody>
                    <a:bodyPr/>
                    <a:lstStyle/>
                    <a:p>
                      <a:r>
                        <a:rPr lang="fr-FR" dirty="0"/>
                        <a:t>40</a:t>
                      </a:r>
                    </a:p>
                  </a:txBody>
                  <a:tcPr/>
                </a:tc>
                <a:tc>
                  <a:txBody>
                    <a:bodyPr/>
                    <a:lstStyle/>
                    <a:p>
                      <a:r>
                        <a:rPr lang="fr-FR" dirty="0"/>
                        <a:t>6, 5, 40</a:t>
                      </a:r>
                    </a:p>
                  </a:txBody>
                  <a:tcPr/>
                </a:tc>
                <a:extLst>
                  <a:ext uri="{0D108BD9-81ED-4DB2-BD59-A6C34878D82A}">
                    <a16:rowId xmlns:a16="http://schemas.microsoft.com/office/drawing/2014/main" val="2985252230"/>
                  </a:ext>
                </a:extLst>
              </a:tr>
              <a:tr h="370840">
                <a:tc>
                  <a:txBody>
                    <a:bodyPr/>
                    <a:lstStyle/>
                    <a:p>
                      <a:r>
                        <a:rPr lang="fr-FR" dirty="0"/>
                        <a:t>+</a:t>
                      </a:r>
                    </a:p>
                  </a:txBody>
                  <a:tcPr/>
                </a:tc>
                <a:tc>
                  <a:txBody>
                    <a:bodyPr/>
                    <a:lstStyle/>
                    <a:p>
                      <a:r>
                        <a:rPr lang="fr-FR" dirty="0"/>
                        <a:t>5</a:t>
                      </a:r>
                    </a:p>
                  </a:txBody>
                  <a:tcPr/>
                </a:tc>
                <a:tc>
                  <a:txBody>
                    <a:bodyPr/>
                    <a:lstStyle/>
                    <a:p>
                      <a:r>
                        <a:rPr lang="fr-FR" dirty="0"/>
                        <a:t>40</a:t>
                      </a:r>
                    </a:p>
                  </a:txBody>
                  <a:tcPr/>
                </a:tc>
                <a:tc>
                  <a:txBody>
                    <a:bodyPr/>
                    <a:lstStyle/>
                    <a:p>
                      <a:r>
                        <a:rPr lang="fr-FR" dirty="0"/>
                        <a:t>45</a:t>
                      </a:r>
                    </a:p>
                  </a:txBody>
                  <a:tcPr/>
                </a:tc>
                <a:tc>
                  <a:txBody>
                    <a:bodyPr/>
                    <a:lstStyle/>
                    <a:p>
                      <a:r>
                        <a:rPr lang="fr-FR" dirty="0"/>
                        <a:t>6, 45</a:t>
                      </a:r>
                    </a:p>
                  </a:txBody>
                  <a:tcPr/>
                </a:tc>
                <a:extLst>
                  <a:ext uri="{0D108BD9-81ED-4DB2-BD59-A6C34878D82A}">
                    <a16:rowId xmlns:a16="http://schemas.microsoft.com/office/drawing/2014/main" val="1734939979"/>
                  </a:ext>
                </a:extLst>
              </a:tr>
              <a:tr h="370840">
                <a:tc>
                  <a:txBody>
                    <a:bodyPr/>
                    <a:lstStyle/>
                    <a:p>
                      <a:r>
                        <a:rPr lang="fr-FR" dirty="0"/>
                        <a:t>3</a:t>
                      </a:r>
                    </a:p>
                  </a:txBody>
                  <a:tcPr/>
                </a:tc>
                <a:tc>
                  <a:txBody>
                    <a:bodyPr/>
                    <a:lstStyle/>
                    <a:p>
                      <a:r>
                        <a:rPr lang="fr-FR" dirty="0"/>
                        <a:t>5</a:t>
                      </a:r>
                    </a:p>
                  </a:txBody>
                  <a:tcPr/>
                </a:tc>
                <a:tc>
                  <a:txBody>
                    <a:bodyPr/>
                    <a:lstStyle/>
                    <a:p>
                      <a:r>
                        <a:rPr lang="fr-FR" dirty="0"/>
                        <a:t>40</a:t>
                      </a:r>
                    </a:p>
                  </a:txBody>
                  <a:tcPr/>
                </a:tc>
                <a:tc>
                  <a:txBody>
                    <a:bodyPr/>
                    <a:lstStyle/>
                    <a:p>
                      <a:r>
                        <a:rPr lang="fr-FR" dirty="0"/>
                        <a:t>45</a:t>
                      </a:r>
                    </a:p>
                  </a:txBody>
                  <a:tcPr/>
                </a:tc>
                <a:tc>
                  <a:txBody>
                    <a:bodyPr/>
                    <a:lstStyle/>
                    <a:p>
                      <a:r>
                        <a:rPr lang="fr-FR" dirty="0"/>
                        <a:t>6, 45, 3</a:t>
                      </a:r>
                    </a:p>
                  </a:txBody>
                  <a:tcPr/>
                </a:tc>
                <a:extLst>
                  <a:ext uri="{0D108BD9-81ED-4DB2-BD59-A6C34878D82A}">
                    <a16:rowId xmlns:a16="http://schemas.microsoft.com/office/drawing/2014/main" val="2129909214"/>
                  </a:ext>
                </a:extLst>
              </a:tr>
              <a:tr h="370840">
                <a:tc>
                  <a:txBody>
                    <a:bodyPr/>
                    <a:lstStyle/>
                    <a:p>
                      <a:r>
                        <a:rPr lang="fr-FR" dirty="0"/>
                        <a:t>+</a:t>
                      </a:r>
                    </a:p>
                  </a:txBody>
                  <a:tcPr/>
                </a:tc>
                <a:tc>
                  <a:txBody>
                    <a:bodyPr/>
                    <a:lstStyle/>
                    <a:p>
                      <a:r>
                        <a:rPr lang="fr-FR" dirty="0"/>
                        <a:t>45</a:t>
                      </a:r>
                    </a:p>
                  </a:txBody>
                  <a:tcPr/>
                </a:tc>
                <a:tc>
                  <a:txBody>
                    <a:bodyPr/>
                    <a:lstStyle/>
                    <a:p>
                      <a:r>
                        <a:rPr lang="fr-FR" dirty="0"/>
                        <a:t>3</a:t>
                      </a:r>
                    </a:p>
                  </a:txBody>
                  <a:tcPr/>
                </a:tc>
                <a:tc>
                  <a:txBody>
                    <a:bodyPr/>
                    <a:lstStyle/>
                    <a:p>
                      <a:r>
                        <a:rPr lang="fr-FR" dirty="0"/>
                        <a:t>48</a:t>
                      </a:r>
                    </a:p>
                  </a:txBody>
                  <a:tcPr/>
                </a:tc>
                <a:tc>
                  <a:txBody>
                    <a:bodyPr/>
                    <a:lstStyle/>
                    <a:p>
                      <a:r>
                        <a:rPr lang="fr-FR" dirty="0"/>
                        <a:t>6, 48</a:t>
                      </a:r>
                    </a:p>
                  </a:txBody>
                  <a:tcPr/>
                </a:tc>
                <a:extLst>
                  <a:ext uri="{0D108BD9-81ED-4DB2-BD59-A6C34878D82A}">
                    <a16:rowId xmlns:a16="http://schemas.microsoft.com/office/drawing/2014/main" val="1547326866"/>
                  </a:ext>
                </a:extLst>
              </a:tr>
              <a:tr h="370840">
                <a:tc>
                  <a:txBody>
                    <a:bodyPr/>
                    <a:lstStyle/>
                    <a:p>
                      <a:r>
                        <a:rPr lang="fr-FR" dirty="0"/>
                        <a:t>*</a:t>
                      </a:r>
                    </a:p>
                  </a:txBody>
                  <a:tcPr/>
                </a:tc>
                <a:tc>
                  <a:txBody>
                    <a:bodyPr/>
                    <a:lstStyle/>
                    <a:p>
                      <a:r>
                        <a:rPr lang="fr-FR" dirty="0"/>
                        <a:t>6</a:t>
                      </a:r>
                    </a:p>
                  </a:txBody>
                  <a:tcPr/>
                </a:tc>
                <a:tc>
                  <a:txBody>
                    <a:bodyPr/>
                    <a:lstStyle/>
                    <a:p>
                      <a:r>
                        <a:rPr lang="fr-FR" dirty="0"/>
                        <a:t>48</a:t>
                      </a:r>
                    </a:p>
                  </a:txBody>
                  <a:tcPr/>
                </a:tc>
                <a:tc>
                  <a:txBody>
                    <a:bodyPr/>
                    <a:lstStyle/>
                    <a:p>
                      <a:r>
                        <a:rPr lang="fr-FR" dirty="0"/>
                        <a:t>288</a:t>
                      </a:r>
                    </a:p>
                  </a:txBody>
                  <a:tcPr/>
                </a:tc>
                <a:tc>
                  <a:txBody>
                    <a:bodyPr/>
                    <a:lstStyle/>
                    <a:p>
                      <a:r>
                        <a:rPr lang="fr-FR" dirty="0"/>
                        <a:t>288</a:t>
                      </a:r>
                    </a:p>
                  </a:txBody>
                  <a:tcPr/>
                </a:tc>
                <a:extLst>
                  <a:ext uri="{0D108BD9-81ED-4DB2-BD59-A6C34878D82A}">
                    <a16:rowId xmlns:a16="http://schemas.microsoft.com/office/drawing/2014/main" val="4104477447"/>
                  </a:ext>
                </a:extLst>
              </a:tr>
            </a:tbl>
          </a:graphicData>
        </a:graphic>
      </p:graphicFrame>
    </p:spTree>
    <p:extLst>
      <p:ext uri="{BB962C8B-B14F-4D97-AF65-F5344CB8AC3E}">
        <p14:creationId xmlns:p14="http://schemas.microsoft.com/office/powerpoint/2010/main" val="1635700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501347" y="1120681"/>
            <a:ext cx="9193981" cy="63401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400" dirty="0" err="1">
                <a:solidFill>
                  <a:srgbClr val="8000FF"/>
                </a:solidFill>
                <a:highlight>
                  <a:srgbClr val="FFFFFF"/>
                </a:highlight>
              </a:rPr>
              <a:t>int</a:t>
            </a:r>
            <a:r>
              <a:rPr lang="fr-FR" sz="1400" dirty="0">
                <a:solidFill>
                  <a:srgbClr val="000000"/>
                </a:solidFill>
                <a:highlight>
                  <a:srgbClr val="FFFFFF"/>
                </a:highlight>
              </a:rPr>
              <a:t> </a:t>
            </a:r>
            <a:r>
              <a:rPr lang="fr-FR" sz="1400" dirty="0" err="1">
                <a:solidFill>
                  <a:srgbClr val="000000"/>
                </a:solidFill>
                <a:highlight>
                  <a:srgbClr val="FFFFFF"/>
                </a:highlight>
              </a:rPr>
              <a:t>postfixEvaluate</a:t>
            </a:r>
            <a:r>
              <a:rPr lang="fr-FR" sz="1400" b="1" dirty="0">
                <a:solidFill>
                  <a:srgbClr val="000080"/>
                </a:solidFill>
                <a:highlight>
                  <a:srgbClr val="FFFFFF"/>
                </a:highlight>
              </a:rPr>
              <a:t>(</a:t>
            </a:r>
            <a:r>
              <a:rPr lang="fr-FR" sz="1400" dirty="0">
                <a:solidFill>
                  <a:srgbClr val="8000FF"/>
                </a:solidFill>
                <a:highlight>
                  <a:srgbClr val="FFFFFF"/>
                </a:highlight>
              </a:rPr>
              <a:t>char</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postfx</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Pile </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s </a:t>
            </a:r>
            <a:r>
              <a:rPr lang="fr-FR" sz="1400" b="1" dirty="0">
                <a:solidFill>
                  <a:srgbClr val="000080"/>
                </a:solidFill>
                <a:highlight>
                  <a:srgbClr val="FFFFFF"/>
                </a:highlight>
              </a:rPr>
              <a:t>=</a:t>
            </a:r>
            <a:r>
              <a:rPr lang="fr-FR" sz="1400" dirty="0">
                <a:solidFill>
                  <a:srgbClr val="000000"/>
                </a:solidFill>
                <a:highlight>
                  <a:srgbClr val="FFFFFF"/>
                </a:highlight>
              </a:rPr>
              <a:t> initialisation</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da-DK" sz="1400" dirty="0">
                <a:solidFill>
                  <a:srgbClr val="000000"/>
                </a:solidFill>
                <a:highlight>
                  <a:srgbClr val="FFFFFF"/>
                </a:highlight>
              </a:rPr>
              <a:t>	</a:t>
            </a:r>
            <a:r>
              <a:rPr lang="da-DK" sz="1400" dirty="0">
                <a:solidFill>
                  <a:srgbClr val="8000FF"/>
                </a:solidFill>
                <a:highlight>
                  <a:srgbClr val="FFFFFF"/>
                </a:highlight>
              </a:rPr>
              <a:t>int</a:t>
            </a:r>
            <a:r>
              <a:rPr lang="da-DK" sz="1400" dirty="0">
                <a:solidFill>
                  <a:srgbClr val="000000"/>
                </a:solidFill>
                <a:highlight>
                  <a:srgbClr val="FFFFFF"/>
                </a:highlight>
              </a:rPr>
              <a:t> i </a:t>
            </a:r>
            <a:r>
              <a:rPr lang="da-DK" sz="1400" b="1" dirty="0">
                <a:solidFill>
                  <a:srgbClr val="000080"/>
                </a:solidFill>
                <a:highlight>
                  <a:srgbClr val="FFFFFF"/>
                </a:highlight>
              </a:rPr>
              <a:t>=</a:t>
            </a:r>
            <a:r>
              <a:rPr lang="da-DK" sz="1400" dirty="0">
                <a:solidFill>
                  <a:srgbClr val="000000"/>
                </a:solidFill>
                <a:highlight>
                  <a:srgbClr val="FFFFFF"/>
                </a:highlight>
              </a:rPr>
              <a:t> </a:t>
            </a:r>
            <a:r>
              <a:rPr lang="da-DK" sz="1400" dirty="0">
                <a:solidFill>
                  <a:srgbClr val="FF8000"/>
                </a:solidFill>
                <a:highlight>
                  <a:srgbClr val="FFFFFF"/>
                </a:highlight>
              </a:rPr>
              <a:t>0</a:t>
            </a:r>
            <a:r>
              <a:rPr lang="da-DK" sz="1400" b="1" dirty="0">
                <a:solidFill>
                  <a:srgbClr val="000080"/>
                </a:solidFill>
                <a:highlight>
                  <a:srgbClr val="FFFFFF"/>
                </a:highlight>
              </a:rPr>
              <a:t>,</a:t>
            </a:r>
            <a:r>
              <a:rPr lang="da-DK" sz="1400" dirty="0">
                <a:solidFill>
                  <a:srgbClr val="000000"/>
                </a:solidFill>
                <a:highlight>
                  <a:srgbClr val="FFFFFF"/>
                </a:highlight>
              </a:rPr>
              <a:t> op1</a:t>
            </a:r>
            <a:r>
              <a:rPr lang="da-DK" sz="1400" b="1" dirty="0">
                <a:solidFill>
                  <a:srgbClr val="000080"/>
                </a:solidFill>
                <a:highlight>
                  <a:srgbClr val="FFFFFF"/>
                </a:highlight>
              </a:rPr>
              <a:t>,</a:t>
            </a:r>
            <a:r>
              <a:rPr lang="da-DK" sz="1400" dirty="0">
                <a:solidFill>
                  <a:srgbClr val="000000"/>
                </a:solidFill>
                <a:highlight>
                  <a:srgbClr val="FFFFFF"/>
                </a:highlight>
              </a:rPr>
              <a:t> op2</a:t>
            </a:r>
            <a:r>
              <a:rPr lang="da-DK" sz="1400" b="1" dirty="0">
                <a:solidFill>
                  <a:srgbClr val="000080"/>
                </a:solidFill>
                <a:highlight>
                  <a:srgbClr val="FFFFFF"/>
                </a:highlight>
              </a:rPr>
              <a:t>;</a:t>
            </a:r>
            <a:endParaRPr lang="da-DK"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8000FF"/>
                </a:solidFill>
                <a:highlight>
                  <a:srgbClr val="FFFFFF"/>
                </a:highlight>
              </a:rPr>
              <a:t>char</a:t>
            </a:r>
            <a:r>
              <a:rPr lang="fr-FR" sz="1400" dirty="0">
                <a:solidFill>
                  <a:srgbClr val="000000"/>
                </a:solidFill>
                <a:highlight>
                  <a:srgbClr val="FFFFFF"/>
                </a:highlight>
              </a:rPr>
              <a:t> </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value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err="1">
                <a:solidFill>
                  <a:srgbClr val="0000FF"/>
                </a:solidFill>
                <a:highlight>
                  <a:srgbClr val="FFFFFF"/>
                </a:highlight>
              </a:rPr>
              <a:t>while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postfx</a:t>
            </a:r>
            <a:r>
              <a:rPr lang="fr-FR" sz="1400" b="1" dirty="0">
                <a:solidFill>
                  <a:srgbClr val="000080"/>
                </a:solidFill>
                <a:highlight>
                  <a:srgbClr val="FFFFFF"/>
                </a:highlight>
              </a:rPr>
              <a:t>[</a:t>
            </a:r>
            <a:r>
              <a:rPr lang="fr-FR" sz="1400" dirty="0">
                <a:solidFill>
                  <a:srgbClr val="000000"/>
                </a:solidFill>
                <a:highlight>
                  <a:srgbClr val="FFFFFF"/>
                </a:highlight>
              </a:rPr>
              <a:t>i</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isdigit</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1</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GB" sz="1400" dirty="0">
                <a:solidFill>
                  <a:srgbClr val="000000"/>
                </a:solidFill>
                <a:highlight>
                  <a:srgbClr val="FFFFFF"/>
                </a:highlight>
              </a:rPr>
              <a:t>			value </a:t>
            </a:r>
            <a:r>
              <a:rPr lang="en-GB" sz="1400" b="1" dirty="0">
                <a:solidFill>
                  <a:srgbClr val="000080"/>
                </a:solidFill>
                <a:highlight>
                  <a:srgbClr val="FFFFFF"/>
                </a:highlight>
              </a:rPr>
              <a:t>=</a:t>
            </a:r>
            <a:r>
              <a:rPr lang="en-GB" sz="1400" dirty="0">
                <a:solidFill>
                  <a:srgbClr val="000000"/>
                </a:solidFill>
                <a:highlight>
                  <a:srgbClr val="FFFFFF"/>
                </a:highlight>
              </a:rPr>
              <a:t> value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a:solidFill>
                  <a:srgbClr val="FF8000"/>
                </a:solidFill>
                <a:highlight>
                  <a:srgbClr val="FFFFFF"/>
                </a:highlight>
              </a:rPr>
              <a:t>10</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err="1">
                <a:solidFill>
                  <a:srgbClr val="000000"/>
                </a:solidFill>
                <a:highlight>
                  <a:srgbClr val="FFFFFF"/>
                </a:highlight>
              </a:rPr>
              <a:t>ch</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a:solidFill>
                  <a:srgbClr val="808080"/>
                </a:solidFill>
                <a:highlight>
                  <a:srgbClr val="FFFFFF"/>
                </a:highlight>
              </a:rPr>
              <a:t>'0'</a:t>
            </a:r>
            <a:r>
              <a:rPr lang="en-GB" sz="1400" b="1" dirty="0">
                <a:solidFill>
                  <a:srgbClr val="000080"/>
                </a:solidFill>
                <a:highlight>
                  <a:srgbClr val="FFFFFF"/>
                </a:highlight>
              </a:rPr>
              <a:t>);</a:t>
            </a:r>
            <a:endParaRPr lang="en-GB"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FF"/>
                </a:solidFill>
                <a:highlight>
                  <a:srgbClr val="FFFFFF"/>
                </a:highlight>
              </a:rPr>
              <a:t>else</a:t>
            </a:r>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1</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value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digit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value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FF"/>
                </a:solidFill>
                <a:highlight>
                  <a:srgbClr val="FFFFFF"/>
                </a:highlight>
              </a:rPr>
              <a:t>else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op2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depiler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depiler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switch</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op2</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op2</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op2</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dirty="0">
                <a:solidFill>
                  <a:srgbClr val="000000"/>
                </a:solidFill>
                <a:highlight>
                  <a:srgbClr val="FFFFFF"/>
                </a:highlight>
              </a:rPr>
              <a:t>s</a:t>
            </a:r>
            <a:r>
              <a:rPr lang="fr-FR" sz="1400" b="1" dirty="0">
                <a:solidFill>
                  <a:srgbClr val="000080"/>
                </a:solidFill>
                <a:highlight>
                  <a:srgbClr val="FFFFFF"/>
                </a:highlight>
              </a:rPr>
              <a:t>,</a:t>
            </a:r>
            <a:r>
              <a:rPr lang="fr-FR" sz="1400" dirty="0">
                <a:solidFill>
                  <a:srgbClr val="000000"/>
                </a:solidFill>
                <a:highlight>
                  <a:srgbClr val="FFFFFF"/>
                </a:highlight>
              </a:rPr>
              <a:t> op1 </a:t>
            </a:r>
            <a:r>
              <a:rPr lang="fr-FR" sz="1400" b="1" dirty="0">
                <a:solidFill>
                  <a:srgbClr val="000080"/>
                </a:solidFill>
                <a:highlight>
                  <a:srgbClr val="FFFFFF"/>
                </a:highlight>
              </a:rPr>
              <a:t>/</a:t>
            </a:r>
            <a:r>
              <a:rPr lang="fr-FR" sz="1400" dirty="0">
                <a:solidFill>
                  <a:srgbClr val="000000"/>
                </a:solidFill>
                <a:highlight>
                  <a:srgbClr val="FFFFFF"/>
                </a:highlight>
              </a:rPr>
              <a:t> op2</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a:t>
            </a:r>
            <a:r>
              <a:rPr lang="fr-FR" sz="1400" dirty="0" err="1">
                <a:solidFill>
                  <a:srgbClr val="000000"/>
                </a:solidFill>
                <a:highlight>
                  <a:srgbClr val="FFFFFF"/>
                </a:highlight>
              </a:rPr>
              <a:t>StackTop</a:t>
            </a:r>
            <a:r>
              <a:rPr lang="fr-FR" sz="1400" b="1" dirty="0">
                <a:solidFill>
                  <a:srgbClr val="000080"/>
                </a:solidFill>
                <a:highlight>
                  <a:srgbClr val="FFFFFF"/>
                </a:highlight>
              </a:rPr>
              <a:t>(&amp;</a:t>
            </a:r>
            <a:r>
              <a:rPr lang="fr-FR" sz="1400" dirty="0">
                <a:solidFill>
                  <a:srgbClr val="000000"/>
                </a:solidFill>
                <a:highlight>
                  <a:srgbClr val="FFFFFF"/>
                </a:highlight>
              </a:rPr>
              <a:t>s</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400" dirty="0"/>
          </a:p>
        </p:txBody>
      </p:sp>
    </p:spTree>
    <p:extLst>
      <p:ext uri="{BB962C8B-B14F-4D97-AF65-F5344CB8AC3E}">
        <p14:creationId xmlns:p14="http://schemas.microsoft.com/office/powerpoint/2010/main" val="72899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407218" y="2304022"/>
            <a:ext cx="9193981" cy="206210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err="1">
                <a:solidFill>
                  <a:srgbClr val="8000FF"/>
                </a:solidFill>
                <a:highlight>
                  <a:srgbClr val="FFFFFF"/>
                </a:highlight>
              </a:rPr>
              <a:t>int</a:t>
            </a:r>
            <a:r>
              <a:rPr lang="fr-FR" sz="1600" dirty="0">
                <a:solidFill>
                  <a:srgbClr val="000000"/>
                </a:solidFill>
                <a:highlight>
                  <a:srgbClr val="FFFFFF"/>
                </a:highlight>
              </a:rPr>
              <a:t> main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sv-SE" sz="1600" dirty="0">
                <a:solidFill>
                  <a:srgbClr val="000000"/>
                </a:solidFill>
                <a:highlight>
                  <a:srgbClr val="FFFFFF"/>
                </a:highlight>
              </a:rPr>
              <a:t>	</a:t>
            </a:r>
            <a:r>
              <a:rPr lang="sv-SE" sz="1600" dirty="0">
                <a:solidFill>
                  <a:srgbClr val="8000FF"/>
                </a:solidFill>
                <a:highlight>
                  <a:srgbClr val="FFFFFF"/>
                </a:highlight>
              </a:rPr>
              <a:t>char</a:t>
            </a:r>
            <a:r>
              <a:rPr lang="sv-SE" sz="1600" dirty="0">
                <a:solidFill>
                  <a:srgbClr val="000000"/>
                </a:solidFill>
                <a:highlight>
                  <a:srgbClr val="FFFFFF"/>
                </a:highlight>
              </a:rPr>
              <a:t> postfx</a:t>
            </a:r>
            <a:r>
              <a:rPr lang="sv-SE" sz="1600" b="1" dirty="0">
                <a:solidFill>
                  <a:srgbClr val="000080"/>
                </a:solidFill>
                <a:highlight>
                  <a:srgbClr val="FFFFFF"/>
                </a:highlight>
              </a:rPr>
              <a:t>[</a:t>
            </a:r>
            <a:r>
              <a:rPr lang="sv-SE" sz="1600" dirty="0">
                <a:solidFill>
                  <a:srgbClr val="FF8000"/>
                </a:solidFill>
                <a:highlight>
                  <a:srgbClr val="FFFFFF"/>
                </a:highlight>
              </a:rPr>
              <a:t>50</a:t>
            </a:r>
            <a:r>
              <a:rPr lang="sv-SE" sz="1600" b="1" dirty="0">
                <a:solidFill>
                  <a:srgbClr val="000080"/>
                </a:solidFill>
                <a:highlight>
                  <a:srgbClr val="FFFFFF"/>
                </a:highlight>
              </a:rPr>
              <a:t>]</a:t>
            </a:r>
            <a:r>
              <a:rPr lang="sv-SE" sz="1600" dirty="0">
                <a:solidFill>
                  <a:srgbClr val="000000"/>
                </a:solidFill>
                <a:highlight>
                  <a:srgbClr val="FFFFFF"/>
                </a:highlight>
              </a:rPr>
              <a:t> </a:t>
            </a:r>
            <a:r>
              <a:rPr lang="sv-SE" sz="1600" b="1" dirty="0">
                <a:solidFill>
                  <a:srgbClr val="000080"/>
                </a:solidFill>
                <a:highlight>
                  <a:srgbClr val="FFFFFF"/>
                </a:highlight>
              </a:rPr>
              <a:t>=</a:t>
            </a:r>
            <a:r>
              <a:rPr lang="sv-SE" sz="1600" dirty="0">
                <a:solidFill>
                  <a:srgbClr val="000000"/>
                </a:solidFill>
                <a:highlight>
                  <a:srgbClr val="FFFFFF"/>
                </a:highlight>
              </a:rPr>
              <a:t> </a:t>
            </a:r>
            <a:r>
              <a:rPr lang="sv-SE" sz="1600" dirty="0">
                <a:solidFill>
                  <a:srgbClr val="808080"/>
                </a:solidFill>
                <a:highlight>
                  <a:srgbClr val="FFFFFF"/>
                </a:highlight>
              </a:rPr>
              <a:t>"6 5 2 3 + 8 * + 3 + *"</a:t>
            </a:r>
            <a:r>
              <a:rPr lang="sv-SE" sz="1600" b="1" dirty="0">
                <a:solidFill>
                  <a:srgbClr val="000080"/>
                </a:solidFill>
                <a:highlight>
                  <a:srgbClr val="FFFFFF"/>
                </a:highlight>
              </a:rPr>
              <a:t>;</a:t>
            </a:r>
            <a:endParaRPr lang="sv-SE"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value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postfixEvaluate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postfx</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pt-BR" sz="1600" dirty="0">
                <a:solidFill>
                  <a:srgbClr val="000000"/>
                </a:solidFill>
                <a:highlight>
                  <a:srgbClr val="FFFFFF"/>
                </a:highlight>
              </a:rPr>
              <a:t>	printf</a:t>
            </a:r>
            <a:r>
              <a:rPr lang="pt-BR" sz="1600" b="1" dirty="0">
                <a:solidFill>
                  <a:srgbClr val="000080"/>
                </a:solidFill>
                <a:highlight>
                  <a:srgbClr val="FFFFFF"/>
                </a:highlight>
              </a:rPr>
              <a:t>(</a:t>
            </a:r>
            <a:r>
              <a:rPr lang="pt-BR" sz="1600" dirty="0">
                <a:solidFill>
                  <a:srgbClr val="808080"/>
                </a:solidFill>
                <a:highlight>
                  <a:srgbClr val="FFFFFF"/>
                </a:highlight>
              </a:rPr>
              <a:t>"\n Postfix Expression: %s\n"</a:t>
            </a:r>
            <a:r>
              <a:rPr lang="pt-BR" sz="1600" b="1" dirty="0">
                <a:solidFill>
                  <a:srgbClr val="000080"/>
                </a:solidFill>
                <a:highlight>
                  <a:srgbClr val="FFFFFF"/>
                </a:highlight>
              </a:rPr>
              <a:t>,</a:t>
            </a:r>
            <a:r>
              <a:rPr lang="pt-BR" sz="1600" dirty="0">
                <a:solidFill>
                  <a:srgbClr val="000000"/>
                </a:solidFill>
                <a:highlight>
                  <a:srgbClr val="FFFFFF"/>
                </a:highlight>
              </a:rPr>
              <a:t> postfx</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 </a:t>
            </a:r>
            <a:r>
              <a:rPr lang="fr-FR" sz="1600" dirty="0" err="1">
                <a:solidFill>
                  <a:srgbClr val="808080"/>
                </a:solidFill>
                <a:highlight>
                  <a:srgbClr val="FFFFFF"/>
                </a:highlight>
              </a:rPr>
              <a:t>Resultat</a:t>
            </a:r>
            <a:r>
              <a:rPr lang="fr-FR" sz="1600" dirty="0">
                <a:solidFill>
                  <a:srgbClr val="808080"/>
                </a:solidFill>
                <a:highlight>
                  <a:srgbClr val="FFFFFF"/>
                </a:highlight>
              </a:rPr>
              <a:t> après l' évaluation: %d\n"</a:t>
            </a:r>
            <a:r>
              <a:rPr lang="fr-FR" sz="1600" b="1" dirty="0">
                <a:solidFill>
                  <a:srgbClr val="000080"/>
                </a:solidFill>
                <a:highlight>
                  <a:srgbClr val="FFFFFF"/>
                </a:highlight>
              </a:rPr>
              <a:t>,</a:t>
            </a:r>
            <a:r>
              <a:rPr lang="fr-FR" sz="1600" dirty="0">
                <a:solidFill>
                  <a:srgbClr val="000000"/>
                </a:solidFill>
                <a:highlight>
                  <a:srgbClr val="FFFFFF"/>
                </a:highlight>
              </a:rPr>
              <a:t> value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dirty="0">
                <a:solidFill>
                  <a:srgbClr val="000000"/>
                </a:solidFill>
                <a:highlight>
                  <a:srgbClr val="FFFFFF"/>
                </a:highlight>
              </a:rPr>
              <a:t> </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p>
        </p:txBody>
      </p:sp>
    </p:spTree>
    <p:extLst>
      <p:ext uri="{BB962C8B-B14F-4D97-AF65-F5344CB8AC3E}">
        <p14:creationId xmlns:p14="http://schemas.microsoft.com/office/powerpoint/2010/main" val="107975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Applications des piles.</a:t>
            </a:r>
          </a:p>
          <a:p>
            <a:pPr marL="889200" lvl="1" indent="-324000">
              <a:spcBef>
                <a:spcPts val="938"/>
              </a:spcBef>
              <a:buSzPct val="100000"/>
              <a:buBlip>
                <a:blip r:embed="rId3"/>
              </a:buBlip>
            </a:pPr>
            <a:r>
              <a:rPr lang="fr-FR" sz="2670" spc="-1" dirty="0">
                <a:solidFill>
                  <a:srgbClr val="000000"/>
                </a:solidFill>
              </a:rPr>
              <a:t>Inverser une pile </a:t>
            </a:r>
          </a:p>
          <a:p>
            <a:pPr marL="889200" lvl="1" indent="-324000">
              <a:spcBef>
                <a:spcPts val="938"/>
              </a:spcBef>
              <a:buSzPct val="100000"/>
              <a:buBlip>
                <a:blip r:embed="rId3"/>
              </a:buBlip>
            </a:pPr>
            <a:r>
              <a:rPr lang="fr-FR" sz="2670" spc="-1" dirty="0">
                <a:solidFill>
                  <a:srgbClr val="000000"/>
                </a:solidFill>
              </a:rPr>
              <a:t>Vérificateur de parenthèses</a:t>
            </a:r>
          </a:p>
          <a:p>
            <a:pPr marL="889200" lvl="1" indent="-324000">
              <a:spcBef>
                <a:spcPts val="938"/>
              </a:spcBef>
              <a:buSzPct val="100000"/>
              <a:buBlip>
                <a:blip r:embed="rId3"/>
              </a:buBlip>
            </a:pPr>
            <a:r>
              <a:rPr lang="fr-FR" sz="2670" spc="-1" dirty="0">
                <a:solidFill>
                  <a:srgbClr val="000000"/>
                </a:solidFill>
              </a:rPr>
              <a:t>Conversion d'une expression mathématique</a:t>
            </a:r>
          </a:p>
          <a:p>
            <a:pPr marL="1346400" lvl="2" indent="-324000">
              <a:spcBef>
                <a:spcPts val="938"/>
              </a:spcBef>
              <a:buSzPct val="100000"/>
              <a:buBlip>
                <a:blip r:embed="rId3"/>
              </a:buBlip>
            </a:pPr>
            <a:r>
              <a:rPr lang="fr-FR" sz="2000" b="1" u="sng" spc="-1" dirty="0" err="1">
                <a:solidFill>
                  <a:srgbClr val="000000"/>
                </a:solidFill>
                <a:effectLst>
                  <a:outerShdw blurRad="38100" dist="38100" dir="2700000" algn="tl">
                    <a:srgbClr val="000000">
                      <a:alpha val="43137"/>
                    </a:srgbClr>
                  </a:outerShdw>
                </a:effectLst>
              </a:rPr>
              <a:t>Inifix</a:t>
            </a:r>
            <a:r>
              <a:rPr lang="fr-FR" sz="2000" b="1" u="sng" spc="-1" dirty="0">
                <a:solidFill>
                  <a:srgbClr val="000000"/>
                </a:solidFill>
                <a:effectLst>
                  <a:outerShdw blurRad="38100" dist="38100" dir="2700000" algn="tl">
                    <a:srgbClr val="000000">
                      <a:alpha val="43137"/>
                    </a:srgbClr>
                  </a:outerShdw>
                </a:effectLst>
              </a:rPr>
              <a:t> to </a:t>
            </a:r>
            <a:r>
              <a:rPr lang="fr-FR" sz="2000" b="1" u="sng" spc="-1" dirty="0" err="1">
                <a:solidFill>
                  <a:srgbClr val="000000"/>
                </a:solidFill>
                <a:effectLst>
                  <a:outerShdw blurRad="38100" dist="38100" dir="2700000" algn="tl">
                    <a:srgbClr val="000000">
                      <a:alpha val="43137"/>
                    </a:srgbClr>
                  </a:outerShdw>
                </a:effectLst>
              </a:rPr>
              <a:t>postfix</a:t>
            </a:r>
            <a:endParaRPr lang="fr-FR" sz="2000" b="1" u="sng" spc="-1" dirty="0">
              <a:solidFill>
                <a:srgbClr val="000000"/>
              </a:solidFill>
              <a:effectLst>
                <a:outerShdw blurRad="38100" dist="38100" dir="2700000" algn="tl">
                  <a:srgbClr val="000000">
                    <a:alpha val="43137"/>
                  </a:srgbClr>
                </a:outerShdw>
              </a:effectLst>
            </a:endParaRPr>
          </a:p>
          <a:p>
            <a:pPr marL="1346400" lvl="2" indent="-324000">
              <a:spcBef>
                <a:spcPts val="938"/>
              </a:spcBef>
              <a:buSzPct val="100000"/>
              <a:buBlip>
                <a:blip r:embed="rId3"/>
              </a:buBlip>
            </a:pPr>
            <a:r>
              <a:rPr lang="fr-FR" sz="2000" spc="-1" dirty="0" err="1">
                <a:solidFill>
                  <a:srgbClr val="000000"/>
                </a:solidFill>
              </a:rPr>
              <a:t>Inifix</a:t>
            </a:r>
            <a:r>
              <a:rPr lang="fr-FR" sz="2000" spc="-1" dirty="0">
                <a:solidFill>
                  <a:srgbClr val="000000"/>
                </a:solidFill>
              </a:rPr>
              <a:t> to </a:t>
            </a:r>
            <a:r>
              <a:rPr lang="fr-FR" sz="2000" spc="-1" dirty="0" err="1">
                <a:solidFill>
                  <a:srgbClr val="000000"/>
                </a:solidFill>
              </a:rPr>
              <a:t>prefix</a:t>
            </a:r>
            <a:endParaRPr lang="fr-FR" sz="2000" spc="-1" dirty="0">
              <a:solidFill>
                <a:srgbClr val="000000"/>
              </a:solidFill>
            </a:endParaRPr>
          </a:p>
          <a:p>
            <a:pPr marL="1346400" lvl="2" indent="-324000">
              <a:spcBef>
                <a:spcPts val="938"/>
              </a:spcBef>
              <a:buSzPct val="100000"/>
              <a:buBlip>
                <a:blip r:embed="rId3"/>
              </a:buBlip>
            </a:pPr>
            <a:r>
              <a:rPr lang="fr-FR" sz="2000" spc="-1" dirty="0" err="1">
                <a:solidFill>
                  <a:srgbClr val="000000"/>
                </a:solidFill>
              </a:rPr>
              <a:t>Postfix</a:t>
            </a:r>
            <a:r>
              <a:rPr lang="fr-FR" sz="2000" spc="-1" dirty="0">
                <a:solidFill>
                  <a:srgbClr val="000000"/>
                </a:solidFill>
              </a:rPr>
              <a:t> to </a:t>
            </a:r>
            <a:r>
              <a:rPr lang="fr-FR" sz="2000" spc="-1" dirty="0" err="1">
                <a:solidFill>
                  <a:srgbClr val="000000"/>
                </a:solidFill>
              </a:rPr>
              <a:t>inifix</a:t>
            </a:r>
            <a:endParaRPr lang="fr-FR" sz="2000" spc="-1" dirty="0">
              <a:solidFill>
                <a:srgbClr val="000000"/>
              </a:solidFill>
            </a:endParaRPr>
          </a:p>
          <a:p>
            <a:pPr marL="1346400" lvl="2" indent="-324000">
              <a:spcBef>
                <a:spcPts val="938"/>
              </a:spcBef>
              <a:buSzPct val="100000"/>
              <a:buBlip>
                <a:blip r:embed="rId3"/>
              </a:buBlip>
            </a:pPr>
            <a:r>
              <a:rPr lang="fr-FR" sz="2000" spc="-1" dirty="0" err="1">
                <a:solidFill>
                  <a:srgbClr val="000000"/>
                </a:solidFill>
              </a:rPr>
              <a:t>Postfix</a:t>
            </a:r>
            <a:r>
              <a:rPr lang="fr-FR" sz="2000" spc="-1" dirty="0">
                <a:solidFill>
                  <a:srgbClr val="000000"/>
                </a:solidFill>
              </a:rPr>
              <a:t> to </a:t>
            </a:r>
            <a:r>
              <a:rPr lang="fr-FR" sz="2000" spc="-1" dirty="0" err="1">
                <a:solidFill>
                  <a:srgbClr val="000000"/>
                </a:solidFill>
              </a:rPr>
              <a:t>prefix</a:t>
            </a:r>
            <a:endParaRPr lang="fr-FR" sz="2000" spc="-1" dirty="0">
              <a:solidFill>
                <a:srgbClr val="000000"/>
              </a:solidFill>
            </a:endParaRPr>
          </a:p>
          <a:p>
            <a:pPr marL="1346400" lvl="2" indent="-324000">
              <a:spcBef>
                <a:spcPts val="938"/>
              </a:spcBef>
              <a:buSzPct val="100000"/>
              <a:buBlip>
                <a:blip r:embed="rId3"/>
              </a:buBlip>
            </a:pPr>
            <a:r>
              <a:rPr lang="fr-FR" sz="2000" spc="-1" dirty="0" err="1">
                <a:solidFill>
                  <a:srgbClr val="000000"/>
                </a:solidFill>
              </a:rPr>
              <a:t>Prefix</a:t>
            </a:r>
            <a:r>
              <a:rPr lang="fr-FR" sz="2000" spc="-1" dirty="0">
                <a:solidFill>
                  <a:srgbClr val="000000"/>
                </a:solidFill>
              </a:rPr>
              <a:t> to </a:t>
            </a:r>
            <a:r>
              <a:rPr lang="fr-FR" sz="2000" spc="-1" dirty="0" err="1">
                <a:solidFill>
                  <a:srgbClr val="000000"/>
                </a:solidFill>
              </a:rPr>
              <a:t>postfix</a:t>
            </a:r>
            <a:endParaRPr lang="fr-FR" sz="2000" spc="-1" dirty="0">
              <a:solidFill>
                <a:srgbClr val="000000"/>
              </a:solidFill>
            </a:endParaRPr>
          </a:p>
          <a:p>
            <a:pPr marL="889200" lvl="1" indent="-324000">
              <a:spcBef>
                <a:spcPts val="938"/>
              </a:spcBef>
              <a:buSzPct val="100000"/>
              <a:buBlip>
                <a:blip r:embed="rId3"/>
              </a:buBlip>
            </a:pPr>
            <a:r>
              <a:rPr lang="en-GB" sz="2670" spc="-1" dirty="0" err="1">
                <a:solidFill>
                  <a:srgbClr val="000000"/>
                </a:solidFill>
              </a:rPr>
              <a:t>Évaluation</a:t>
            </a:r>
            <a:r>
              <a:rPr lang="en-GB" sz="2670" spc="-1" dirty="0">
                <a:solidFill>
                  <a:srgbClr val="000000"/>
                </a:solidFill>
              </a:rPr>
              <a:t> </a:t>
            </a:r>
            <a:r>
              <a:rPr lang="en-GB" sz="2670" spc="-1" dirty="0" err="1">
                <a:solidFill>
                  <a:srgbClr val="000000"/>
                </a:solidFill>
              </a:rPr>
              <a:t>d'une</a:t>
            </a:r>
            <a:r>
              <a:rPr lang="en-GB" sz="2670" spc="-1" dirty="0">
                <a:solidFill>
                  <a:srgbClr val="000000"/>
                </a:solidFill>
              </a:rPr>
              <a:t> expression postfix</a:t>
            </a:r>
          </a:p>
          <a:p>
            <a:pPr marL="889200" lvl="1" indent="-324000">
              <a:spcBef>
                <a:spcPts val="938"/>
              </a:spcBef>
              <a:buSzPct val="100000"/>
              <a:buBlip>
                <a:blip r:embed="rId3"/>
              </a:buBlip>
            </a:pPr>
            <a:r>
              <a:rPr lang="fr-FR" sz="2670" spc="-1" dirty="0">
                <a:solidFill>
                  <a:srgbClr val="000000"/>
                </a:solidFill>
              </a:rPr>
              <a:t>Récursion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Inverser une pile </a:t>
            </a:r>
          </a:p>
          <a:p>
            <a:pPr marL="889200" lvl="1" indent="-324000">
              <a:spcBef>
                <a:spcPts val="938"/>
              </a:spcBef>
              <a:buSzPct val="100000"/>
              <a:buBlip>
                <a:blip r:embed="rId3"/>
              </a:buBlip>
            </a:pPr>
            <a:r>
              <a:rPr lang="fr-FR" sz="2670" spc="-1" dirty="0">
                <a:solidFill>
                  <a:srgbClr val="000000"/>
                </a:solidFill>
              </a:rPr>
              <a:t>Comment inverser les éléments de la pile sans utiliser aucune autre structure de données ni une autre pile. </a:t>
            </a:r>
          </a:p>
          <a:p>
            <a:pPr marL="1346400" lvl="2" indent="-324000">
              <a:spcBef>
                <a:spcPts val="938"/>
              </a:spcBef>
              <a:buSzPct val="100000"/>
              <a:buBlip>
                <a:blip r:embed="rId3"/>
              </a:buBlip>
            </a:pPr>
            <a:r>
              <a:rPr lang="fr-FR" sz="2670" spc="-1" dirty="0">
                <a:solidFill>
                  <a:srgbClr val="000000"/>
                </a:solidFill>
              </a:rPr>
              <a:t>En utilisant la récursivité (pile du système.)</a:t>
            </a:r>
          </a:p>
          <a:p>
            <a:pPr marL="1803600" lvl="3" indent="-324000">
              <a:spcBef>
                <a:spcPts val="938"/>
              </a:spcBef>
              <a:buSzPct val="100000"/>
              <a:buBlip>
                <a:blip r:embed="rId3"/>
              </a:buBlip>
            </a:pPr>
            <a:r>
              <a:rPr lang="fr-FR" sz="2670" spc="-1" dirty="0">
                <a:solidFill>
                  <a:srgbClr val="000000"/>
                </a:solidFill>
              </a:rPr>
              <a:t>Lorsque vous entrez dans la pile, faites dépiler les éléments de pile à chaque appel suivant jusqu'à ce que la pile soit vide. </a:t>
            </a:r>
          </a:p>
          <a:p>
            <a:pPr marL="1803600" lvl="3" indent="-324000">
              <a:spcBef>
                <a:spcPts val="938"/>
              </a:spcBef>
              <a:buSzPct val="100000"/>
              <a:buBlip>
                <a:blip r:embed="rId3"/>
              </a:buBlip>
            </a:pPr>
            <a:r>
              <a:rPr lang="fr-FR" sz="2670" spc="-1" dirty="0">
                <a:solidFill>
                  <a:srgbClr val="000000"/>
                </a:solidFill>
              </a:rPr>
              <a:t>Puis poussez ces éléments un par un en sortant de la récursivité. Les éléments seront inversés</a:t>
            </a:r>
          </a:p>
          <a:p>
            <a:pPr marL="565200" lvl="1">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92967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1397000" y="1167319"/>
            <a:ext cx="7357894" cy="59093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inverserPile</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pile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d</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estVide</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d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depiler</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inverserPile</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inserEnbas</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d</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p>
          <a:p>
            <a:endParaRPr lang="fr-FR" b="1" dirty="0">
              <a:solidFill>
                <a:srgbClr val="000080"/>
              </a:solidFill>
              <a:highlight>
                <a:srgbClr val="FFFFFF"/>
              </a:highlight>
            </a:endParaRPr>
          </a:p>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inserEnbas</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pile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v</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estVide</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empiler</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value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err="1">
                <a:solidFill>
                  <a:srgbClr val="0000FF"/>
                </a:solidFill>
                <a:highlight>
                  <a:srgbClr val="FFFFFF"/>
                </a:highlight>
              </a:rPr>
              <a:t>else</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temp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depiler</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inserEnbas</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value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empiler</a:t>
            </a:r>
            <a:r>
              <a:rPr lang="fr-FR" b="1" dirty="0">
                <a:solidFill>
                  <a:srgbClr val="000080"/>
                </a:solidFill>
                <a:highlight>
                  <a:srgbClr val="FFFFFF"/>
                </a:highlight>
              </a:rPr>
              <a:t>(</a:t>
            </a:r>
            <a:r>
              <a:rPr lang="fr-FR" dirty="0">
                <a:solidFill>
                  <a:srgbClr val="000000"/>
                </a:solidFill>
                <a:highlight>
                  <a:srgbClr val="FFFFFF"/>
                </a:highlight>
              </a:rPr>
              <a:t>pile</a:t>
            </a:r>
            <a:r>
              <a:rPr lang="fr-FR" b="1" dirty="0">
                <a:solidFill>
                  <a:srgbClr val="000080"/>
                </a:solidFill>
                <a:highlight>
                  <a:srgbClr val="FFFFFF"/>
                </a:highlight>
              </a:rPr>
              <a:t>,</a:t>
            </a:r>
            <a:r>
              <a:rPr lang="fr-FR" dirty="0">
                <a:solidFill>
                  <a:srgbClr val="000000"/>
                </a:solidFill>
                <a:highlight>
                  <a:srgbClr val="FFFFFF"/>
                </a:highlight>
              </a:rPr>
              <a:t> temp</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p:txBody>
      </p:sp>
    </p:spTree>
    <p:extLst>
      <p:ext uri="{BB962C8B-B14F-4D97-AF65-F5344CB8AC3E}">
        <p14:creationId xmlns:p14="http://schemas.microsoft.com/office/powerpoint/2010/main" val="132134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Vérificateur de correspondance des parenthèses</a:t>
            </a:r>
          </a:p>
          <a:p>
            <a:pPr marL="889200" lvl="1" indent="-324000">
              <a:spcBef>
                <a:spcPts val="938"/>
              </a:spcBef>
              <a:buSzPct val="100000"/>
              <a:buBlip>
                <a:blip r:embed="rId3"/>
              </a:buBlip>
            </a:pPr>
            <a:r>
              <a:rPr lang="fr-FR" sz="2670" spc="-1" dirty="0">
                <a:solidFill>
                  <a:srgbClr val="000000"/>
                </a:solidFill>
              </a:rPr>
              <a:t>Étant donné une expression entre parenthèses, testez si l'expression est correctement entre parenthèses. </a:t>
            </a:r>
          </a:p>
          <a:p>
            <a:pPr marL="1346400" lvl="2" indent="-324000">
              <a:spcBef>
                <a:spcPts val="938"/>
              </a:spcBef>
              <a:buSzPct val="100000"/>
              <a:buBlip>
                <a:blip r:embed="rId3"/>
              </a:buBlip>
            </a:pPr>
            <a:r>
              <a:rPr lang="en-GB" sz="2670" spc="-1" dirty="0" err="1">
                <a:solidFill>
                  <a:srgbClr val="000000"/>
                </a:solidFill>
              </a:rPr>
              <a:t>Exemples</a:t>
            </a:r>
            <a:r>
              <a:rPr lang="en-GB" sz="2670" spc="-1" dirty="0">
                <a:solidFill>
                  <a:srgbClr val="000000"/>
                </a:solidFill>
              </a:rPr>
              <a:t>:</a:t>
            </a:r>
          </a:p>
          <a:p>
            <a:pPr marL="1346400" lvl="2" indent="-324000">
              <a:spcBef>
                <a:spcPts val="938"/>
              </a:spcBef>
              <a:buSzPct val="100000"/>
              <a:buBlip>
                <a:blip r:embed="rId3"/>
              </a:buBlip>
            </a:pPr>
            <a:r>
              <a:rPr lang="en-GB" sz="2670" spc="-1" dirty="0">
                <a:solidFill>
                  <a:srgbClr val="000000"/>
                </a:solidFill>
              </a:rPr>
              <a:t>( )( { } [ ( { } { } ( ) ) ] )  	</a:t>
            </a:r>
            <a:r>
              <a:rPr lang="en-GB" sz="2670" spc="-1" dirty="0" err="1">
                <a:solidFill>
                  <a:srgbClr val="000000"/>
                </a:solidFill>
              </a:rPr>
              <a:t>est</a:t>
            </a:r>
            <a:r>
              <a:rPr lang="en-GB" sz="2670" spc="-1" dirty="0">
                <a:solidFill>
                  <a:srgbClr val="000000"/>
                </a:solidFill>
              </a:rPr>
              <a:t> convenable</a:t>
            </a:r>
          </a:p>
          <a:p>
            <a:pPr marL="1346400" lvl="2" indent="-324000">
              <a:spcBef>
                <a:spcPts val="938"/>
              </a:spcBef>
              <a:buSzPct val="100000"/>
              <a:buBlip>
                <a:blip r:embed="rId3"/>
              </a:buBlip>
            </a:pPr>
            <a:r>
              <a:rPr lang="en-GB" sz="2670" spc="-1" dirty="0">
                <a:solidFill>
                  <a:srgbClr val="000000"/>
                </a:solidFill>
              </a:rPr>
              <a:t>( ){ [ ] 		</a:t>
            </a:r>
            <a:r>
              <a:rPr lang="en-GB" sz="2670" spc="-1" dirty="0" err="1">
                <a:solidFill>
                  <a:srgbClr val="000000"/>
                </a:solidFill>
              </a:rPr>
              <a:t>n'est</a:t>
            </a:r>
            <a:r>
              <a:rPr lang="en-GB" sz="2670" spc="-1" dirty="0">
                <a:solidFill>
                  <a:srgbClr val="000000"/>
                </a:solidFill>
              </a:rPr>
              <a:t> pas convenable</a:t>
            </a:r>
          </a:p>
          <a:p>
            <a:pPr marL="1346400" lvl="2" indent="-324000">
              <a:spcBef>
                <a:spcPts val="938"/>
              </a:spcBef>
              <a:buSzPct val="100000"/>
              <a:buBlip>
                <a:blip r:embed="rId3"/>
              </a:buBlip>
            </a:pPr>
            <a:r>
              <a:rPr lang="en-GB" sz="2670" spc="-1" dirty="0">
                <a:solidFill>
                  <a:srgbClr val="000000"/>
                </a:solidFill>
              </a:rPr>
              <a:t>( { ) } 		</a:t>
            </a:r>
            <a:r>
              <a:rPr lang="en-GB" sz="2670" spc="-1" dirty="0" err="1">
                <a:solidFill>
                  <a:srgbClr val="000000"/>
                </a:solidFill>
              </a:rPr>
              <a:t>n'est</a:t>
            </a:r>
            <a:r>
              <a:rPr lang="en-GB" sz="2670" spc="-1" dirty="0">
                <a:solidFill>
                  <a:srgbClr val="000000"/>
                </a:solidFill>
              </a:rPr>
              <a:t> pas convenable</a:t>
            </a:r>
          </a:p>
          <a:p>
            <a:pPr marL="1346400" lvl="2" indent="-324000">
              <a:spcBef>
                <a:spcPts val="938"/>
              </a:spcBef>
              <a:buSzPct val="100000"/>
              <a:buBlip>
                <a:blip r:embed="rId3"/>
              </a:buBlip>
            </a:pPr>
            <a:r>
              <a:rPr lang="en-GB" sz="2670" spc="-1" dirty="0">
                <a:solidFill>
                  <a:srgbClr val="000000"/>
                </a:solidFill>
              </a:rPr>
              <a:t>)([ ]		</a:t>
            </a:r>
            <a:r>
              <a:rPr lang="en-GB" sz="2670" spc="-1" dirty="0" err="1">
                <a:solidFill>
                  <a:srgbClr val="000000"/>
                </a:solidFill>
              </a:rPr>
              <a:t>n'est</a:t>
            </a:r>
            <a:r>
              <a:rPr lang="en-GB" sz="2670" spc="-1" dirty="0">
                <a:solidFill>
                  <a:srgbClr val="000000"/>
                </a:solidFill>
              </a:rPr>
              <a:t> pas convenable</a:t>
            </a:r>
          </a:p>
          <a:p>
            <a:pPr marL="1346400" lvl="2" indent="-324000">
              <a:spcBef>
                <a:spcPts val="938"/>
              </a:spcBef>
              <a:buSzPct val="100000"/>
              <a:buBlip>
                <a:blip r:embed="rId3"/>
              </a:buBlip>
            </a:pPr>
            <a:r>
              <a:rPr lang="en-GB" sz="2670" spc="-1" dirty="0">
                <a:solidFill>
                  <a:srgbClr val="000000"/>
                </a:solidFill>
              </a:rPr>
              <a:t>( [ ] ) )		</a:t>
            </a:r>
            <a:r>
              <a:rPr lang="en-GB" sz="2670" spc="-1" dirty="0" err="1">
                <a:solidFill>
                  <a:srgbClr val="000000"/>
                </a:solidFill>
              </a:rPr>
              <a:t>n'est</a:t>
            </a:r>
            <a:r>
              <a:rPr lang="en-GB" sz="2670" spc="-1" dirty="0">
                <a:solidFill>
                  <a:srgbClr val="000000"/>
                </a:solidFill>
              </a:rPr>
              <a:t> pas convenable</a:t>
            </a:r>
          </a:p>
          <a:p>
            <a:pPr marL="565200" lvl="1">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295599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Approche :</a:t>
            </a:r>
          </a:p>
          <a:p>
            <a:pPr marL="889200" lvl="1" indent="-324000">
              <a:spcBef>
                <a:spcPts val="938"/>
              </a:spcBef>
              <a:buSzPct val="100000"/>
              <a:buBlip>
                <a:blip r:embed="rId3"/>
              </a:buBlip>
            </a:pPr>
            <a:r>
              <a:rPr lang="fr-FR" sz="2670" spc="-1" dirty="0">
                <a:solidFill>
                  <a:srgbClr val="000000"/>
                </a:solidFill>
              </a:rPr>
              <a:t>Chaque fois qu'une parenthèse gauche est rencontrée, elle est empiler dans la pile</a:t>
            </a:r>
          </a:p>
          <a:p>
            <a:pPr marL="889200" lvl="1" indent="-324000">
              <a:spcBef>
                <a:spcPts val="938"/>
              </a:spcBef>
              <a:buSzPct val="100000"/>
              <a:buBlip>
                <a:blip r:embed="rId3"/>
              </a:buBlip>
            </a:pPr>
            <a:r>
              <a:rPr lang="fr-FR" sz="2670" spc="-1" dirty="0">
                <a:solidFill>
                  <a:srgbClr val="000000"/>
                </a:solidFill>
              </a:rPr>
              <a:t>Chaque fois qu'une parenthèse droite est rencontrée, </a:t>
            </a:r>
            <a:r>
              <a:rPr lang="fr-FR" sz="2670" spc="-1" dirty="0" err="1">
                <a:solidFill>
                  <a:srgbClr val="000000"/>
                </a:solidFill>
              </a:rPr>
              <a:t>depiler</a:t>
            </a:r>
            <a:r>
              <a:rPr lang="fr-FR" sz="2670" spc="-1" dirty="0">
                <a:solidFill>
                  <a:srgbClr val="000000"/>
                </a:solidFill>
              </a:rPr>
              <a:t> de la pile et vérifiez si les parenthèses correspondent </a:t>
            </a:r>
          </a:p>
          <a:p>
            <a:pPr marL="889200" lvl="1" indent="-324000">
              <a:spcBef>
                <a:spcPts val="938"/>
              </a:spcBef>
              <a:buSzPct val="100000"/>
              <a:buBlip>
                <a:blip r:embed="rId3"/>
              </a:buBlip>
            </a:pPr>
            <a:r>
              <a:rPr lang="fr-FR" sz="2670" spc="-1" dirty="0">
                <a:solidFill>
                  <a:srgbClr val="000000"/>
                </a:solidFill>
              </a:rPr>
              <a:t>Fonctionner pour plusieurs types de parenthèses </a:t>
            </a:r>
          </a:p>
          <a:p>
            <a:pPr marL="1022400" lvl="2">
              <a:spcBef>
                <a:spcPts val="938"/>
              </a:spcBef>
              <a:buSzPct val="100000"/>
            </a:pPr>
            <a:r>
              <a:rPr lang="fr-FR" sz="2670" spc="-1" dirty="0">
                <a:solidFill>
                  <a:srgbClr val="000000"/>
                </a:solidFill>
              </a:rPr>
              <a:t>(), {}, []</a:t>
            </a:r>
          </a:p>
        </p:txBody>
      </p:sp>
    </p:spTree>
    <p:extLst>
      <p:ext uri="{BB962C8B-B14F-4D97-AF65-F5344CB8AC3E}">
        <p14:creationId xmlns:p14="http://schemas.microsoft.com/office/powerpoint/2010/main" val="360907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407218" y="1065157"/>
            <a:ext cx="9193981" cy="63401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400" dirty="0" err="1">
                <a:solidFill>
                  <a:srgbClr val="8000FF"/>
                </a:solidFill>
                <a:highlight>
                  <a:srgbClr val="FFFFFF"/>
                </a:highlight>
              </a:rPr>
              <a:t>int</a:t>
            </a:r>
            <a:r>
              <a:rPr lang="fr-FR" sz="1400" dirty="0">
                <a:solidFill>
                  <a:srgbClr val="000000"/>
                </a:solidFill>
                <a:highlight>
                  <a:srgbClr val="FFFFFF"/>
                </a:highlight>
              </a:rPr>
              <a:t> </a:t>
            </a:r>
            <a:r>
              <a:rPr lang="fr-FR" sz="1400" dirty="0" err="1">
                <a:solidFill>
                  <a:srgbClr val="000000"/>
                </a:solidFill>
                <a:highlight>
                  <a:srgbClr val="FFFFFF"/>
                </a:highlight>
              </a:rPr>
              <a:t>estParenthesesEquilibrees</a:t>
            </a:r>
            <a:r>
              <a:rPr lang="fr-FR" sz="1400" b="1" dirty="0">
                <a:solidFill>
                  <a:srgbClr val="000080"/>
                </a:solidFill>
                <a:highlight>
                  <a:srgbClr val="FFFFFF"/>
                </a:highlight>
              </a:rPr>
              <a:t>(</a:t>
            </a:r>
            <a:r>
              <a:rPr lang="fr-FR" sz="1400" dirty="0">
                <a:solidFill>
                  <a:srgbClr val="8000FF"/>
                </a:solidFill>
                <a:highlight>
                  <a:srgbClr val="FFFFFF"/>
                </a:highlight>
              </a:rPr>
              <a:t>char</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expn</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Pile </a:t>
            </a:r>
            <a:r>
              <a:rPr lang="fr-FR" sz="1400" b="1" dirty="0">
                <a:solidFill>
                  <a:srgbClr val="000080"/>
                </a:solidFill>
                <a:highlight>
                  <a:srgbClr val="FFFFFF"/>
                </a:highlight>
              </a:rPr>
              <a:t>*</a:t>
            </a:r>
            <a:r>
              <a:rPr lang="fr-FR" sz="1400" dirty="0">
                <a:solidFill>
                  <a:srgbClr val="000000"/>
                </a:solidFill>
                <a:highlight>
                  <a:srgbClr val="FFFFFF"/>
                </a:highlight>
              </a:rPr>
              <a:t>pile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pile </a:t>
            </a:r>
            <a:r>
              <a:rPr lang="fr-FR" sz="1400" b="1" dirty="0">
                <a:solidFill>
                  <a:srgbClr val="000080"/>
                </a:solidFill>
                <a:highlight>
                  <a:srgbClr val="FFFFFF"/>
                </a:highlight>
              </a:rPr>
              <a:t>=</a:t>
            </a:r>
            <a:r>
              <a:rPr lang="fr-FR" sz="1400" dirty="0">
                <a:solidFill>
                  <a:srgbClr val="000000"/>
                </a:solidFill>
                <a:highlight>
                  <a:srgbClr val="FFFFFF"/>
                </a:highlight>
              </a:rPr>
              <a:t> initialiser</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i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8000FF"/>
                </a:solidFill>
                <a:highlight>
                  <a:srgbClr val="FFFFFF"/>
                </a:highlight>
              </a:rPr>
              <a:t>char</a:t>
            </a:r>
            <a:r>
              <a:rPr lang="fr-FR" sz="1400" dirty="0">
                <a:solidFill>
                  <a:srgbClr val="000000"/>
                </a:solidFill>
                <a:highlight>
                  <a:srgbClr val="FFFFFF"/>
                </a:highlight>
              </a:rPr>
              <a:t> </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en-GB" sz="1400" dirty="0">
                <a:solidFill>
                  <a:srgbClr val="000000"/>
                </a:solidFill>
                <a:highlight>
                  <a:srgbClr val="FFFFFF"/>
                </a:highlight>
              </a:rPr>
              <a:t>	</a:t>
            </a:r>
            <a:r>
              <a:rPr lang="en-GB" sz="1400" b="1" dirty="0">
                <a:solidFill>
                  <a:srgbClr val="0000FF"/>
                </a:solidFill>
                <a:highlight>
                  <a:srgbClr val="FFFFFF"/>
                </a:highlight>
              </a:rPr>
              <a:t>while</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err="1">
                <a:solidFill>
                  <a:srgbClr val="000000"/>
                </a:solidFill>
                <a:highlight>
                  <a:srgbClr val="FFFFFF"/>
                </a:highlight>
              </a:rPr>
              <a:t>ch</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err="1">
                <a:solidFill>
                  <a:srgbClr val="000000"/>
                </a:solidFill>
                <a:highlight>
                  <a:srgbClr val="FFFFFF"/>
                </a:highlight>
              </a:rPr>
              <a:t>expn</a:t>
            </a:r>
            <a:r>
              <a:rPr lang="en-GB" sz="1400" b="1" dirty="0">
                <a:solidFill>
                  <a:srgbClr val="000080"/>
                </a:solidFill>
                <a:highlight>
                  <a:srgbClr val="FFFFFF"/>
                </a:highlight>
              </a:rPr>
              <a:t>[</a:t>
            </a:r>
            <a:r>
              <a:rPr lang="en-GB" sz="1400" dirty="0" err="1">
                <a:solidFill>
                  <a:srgbClr val="000000"/>
                </a:solidFill>
                <a:highlight>
                  <a:srgbClr val="FFFFFF"/>
                </a:highlight>
              </a:rPr>
              <a:t>i</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b="1" dirty="0">
                <a:solidFill>
                  <a:srgbClr val="000080"/>
                </a:solidFill>
                <a:highlight>
                  <a:srgbClr val="FFFFFF"/>
                </a:highlight>
              </a:rPr>
              <a:t>!=</a:t>
            </a:r>
            <a:r>
              <a:rPr lang="en-GB" sz="1400" dirty="0">
                <a:solidFill>
                  <a:srgbClr val="000000"/>
                </a:solidFill>
                <a:highlight>
                  <a:srgbClr val="FFFFFF"/>
                </a:highlight>
              </a:rPr>
              <a:t> </a:t>
            </a:r>
            <a:r>
              <a:rPr lang="en-GB" sz="1400" dirty="0">
                <a:solidFill>
                  <a:srgbClr val="808080"/>
                </a:solidFill>
                <a:highlight>
                  <a:srgbClr val="FFFFFF"/>
                </a:highlight>
              </a:rPr>
              <a:t>'\0'</a:t>
            </a:r>
            <a:r>
              <a:rPr lang="en-GB" sz="1400" b="1" dirty="0">
                <a:solidFill>
                  <a:srgbClr val="000080"/>
                </a:solidFill>
                <a:highlight>
                  <a:srgbClr val="FFFFFF"/>
                </a:highlight>
              </a:rPr>
              <a:t>)</a:t>
            </a:r>
            <a:endParaRPr lang="en-GB"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switch</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empiler</a:t>
            </a:r>
            <a:r>
              <a:rPr lang="fr-FR" sz="1400" b="1" dirty="0">
                <a:solidFill>
                  <a:srgbClr val="000080"/>
                </a:solidFill>
                <a:highlight>
                  <a:srgbClr val="FFFFFF"/>
                </a:highlight>
              </a:rPr>
              <a:t>(</a:t>
            </a:r>
            <a:r>
              <a:rPr lang="fr-FR" sz="1400" b="1" dirty="0" err="1">
                <a:solidFill>
                  <a:srgbClr val="000080"/>
                </a:solidFill>
                <a:highlight>
                  <a:srgbClr val="FFFFFF"/>
                </a:highlight>
              </a:rPr>
              <a:t>pile,</a:t>
            </a:r>
            <a:r>
              <a:rPr lang="fr-FR" sz="1400" dirty="0" err="1">
                <a:solidFill>
                  <a:srgbClr val="000000"/>
                </a:solidFill>
                <a:highlight>
                  <a:srgbClr val="FFFFFF"/>
                </a:highlight>
              </a:rPr>
              <a:t>ch</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00"/>
                </a:solidFill>
                <a:highlight>
                  <a:srgbClr val="FFFFFF"/>
                </a:highlight>
              </a:rPr>
              <a:t>depiler</a:t>
            </a:r>
            <a:r>
              <a:rPr lang="fr-FR" sz="1400" b="1" dirty="0">
                <a:solidFill>
                  <a:srgbClr val="000080"/>
                </a:solidFill>
                <a:highlight>
                  <a:srgbClr val="FFFFFF"/>
                </a:highlight>
              </a:rPr>
              <a:t>(pile)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00"/>
                </a:solidFill>
                <a:highlight>
                  <a:srgbClr val="FFFFFF"/>
                </a:highlight>
              </a:rPr>
              <a:t>depiler</a:t>
            </a:r>
            <a:r>
              <a:rPr lang="fr-FR" sz="1400" b="1" dirty="0">
                <a:solidFill>
                  <a:srgbClr val="000080"/>
                </a:solidFill>
                <a:highlight>
                  <a:srgbClr val="FFFFFF"/>
                </a:highlight>
              </a:rPr>
              <a:t>(pile)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case</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b="1" dirty="0" err="1">
                <a:solidFill>
                  <a:srgbClr val="000000"/>
                </a:solidFill>
                <a:highlight>
                  <a:srgbClr val="FFFFFF"/>
                </a:highlight>
              </a:rPr>
              <a:t>depiler</a:t>
            </a:r>
            <a:r>
              <a:rPr lang="fr-FR" sz="1400" b="1" dirty="0">
                <a:solidFill>
                  <a:srgbClr val="000080"/>
                </a:solidFill>
                <a:highlight>
                  <a:srgbClr val="FFFFFF"/>
                </a:highlight>
              </a:rPr>
              <a:t>(pile)</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a:solidFill>
                  <a:srgbClr val="808080"/>
                </a:solidFill>
                <a:highlight>
                  <a:srgbClr val="FFFFFF"/>
                </a:highlight>
              </a:rPr>
              <a:t>'('</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a:t>
            </a:r>
            <a:r>
              <a:rPr lang="fr-FR" sz="1400" dirty="0">
                <a:solidFill>
                  <a:srgbClr val="FF8000"/>
                </a:solidFill>
                <a:highlight>
                  <a:srgbClr val="FFFFFF"/>
                </a:highlight>
              </a:rPr>
              <a:t>0</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break</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return</a:t>
            </a:r>
            <a:r>
              <a:rPr lang="fr-FR" sz="1400" dirty="0">
                <a:solidFill>
                  <a:srgbClr val="000000"/>
                </a:solidFill>
                <a:highlight>
                  <a:srgbClr val="FFFFFF"/>
                </a:highlight>
              </a:rPr>
              <a:t> </a:t>
            </a:r>
            <a:r>
              <a:rPr lang="fr-FR" sz="1400" dirty="0" err="1">
                <a:solidFill>
                  <a:srgbClr val="000000"/>
                </a:solidFill>
                <a:highlight>
                  <a:srgbClr val="FFFFFF"/>
                </a:highlight>
              </a:rPr>
              <a:t>estVide</a:t>
            </a:r>
            <a:r>
              <a:rPr lang="fr-FR" sz="1400" b="1" dirty="0">
                <a:solidFill>
                  <a:srgbClr val="000080"/>
                </a:solidFill>
                <a:highlight>
                  <a:srgbClr val="FFFFFF"/>
                </a:highlight>
              </a:rPr>
              <a:t>(</a:t>
            </a:r>
            <a:r>
              <a:rPr lang="fr-FR" sz="1400" dirty="0">
                <a:solidFill>
                  <a:srgbClr val="000000"/>
                </a:solidFill>
                <a:highlight>
                  <a:srgbClr val="FFFFFF"/>
                </a:highlight>
              </a:rPr>
              <a:t>pile</a:t>
            </a:r>
            <a:r>
              <a:rPr lang="fr-FR" sz="1400" b="1" dirty="0">
                <a:solidFill>
                  <a:srgbClr val="000080"/>
                </a:solidFill>
                <a:highlight>
                  <a:srgbClr val="FFFFFF"/>
                </a:highlight>
              </a:rPr>
              <a:t>); }</a:t>
            </a:r>
            <a:endParaRPr lang="fr-FR" sz="1400" dirty="0"/>
          </a:p>
        </p:txBody>
      </p:sp>
    </p:spTree>
    <p:extLst>
      <p:ext uri="{BB962C8B-B14F-4D97-AF65-F5344CB8AC3E}">
        <p14:creationId xmlns:p14="http://schemas.microsoft.com/office/powerpoint/2010/main" val="275989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407218" y="2304022"/>
            <a:ext cx="9193981" cy="21236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err="1">
                <a:solidFill>
                  <a:srgbClr val="8000FF"/>
                </a:solidFill>
                <a:highlight>
                  <a:srgbClr val="FFFFFF"/>
                </a:highlight>
              </a:rPr>
              <a:t>int</a:t>
            </a:r>
            <a:r>
              <a:rPr lang="fr-FR" sz="1600" dirty="0">
                <a:solidFill>
                  <a:srgbClr val="000000"/>
                </a:solidFill>
                <a:highlight>
                  <a:srgbClr val="FFFFFF"/>
                </a:highlight>
              </a:rPr>
              <a:t> main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8000FF"/>
                </a:solidFill>
                <a:highlight>
                  <a:srgbClr val="FFFFFF"/>
                </a:highlight>
              </a:rPr>
              <a:t>char</a:t>
            </a:r>
            <a:r>
              <a:rPr lang="fr-FR" sz="1600" dirty="0">
                <a:solidFill>
                  <a:srgbClr val="000000"/>
                </a:solidFill>
                <a:highlight>
                  <a:srgbClr val="FFFFFF"/>
                </a:highlight>
              </a:rPr>
              <a:t> </a:t>
            </a:r>
            <a:r>
              <a:rPr lang="fr-FR" sz="1600" dirty="0" err="1">
                <a:solidFill>
                  <a:srgbClr val="000000"/>
                </a:solidFill>
                <a:highlight>
                  <a:srgbClr val="FFFFFF"/>
                </a:highlight>
              </a:rPr>
              <a:t>expn</a:t>
            </a:r>
            <a:r>
              <a:rPr lang="fr-FR" sz="1600" b="1" dirty="0">
                <a:solidFill>
                  <a:srgbClr val="000080"/>
                </a:solidFill>
                <a:highlight>
                  <a:srgbClr val="FFFFFF"/>
                </a:highlight>
              </a:rPr>
              <a:t>[</a:t>
            </a:r>
            <a:r>
              <a:rPr lang="fr-FR" sz="1600" dirty="0">
                <a:solidFill>
                  <a:srgbClr val="FF8000"/>
                </a:solidFill>
                <a:highlight>
                  <a:srgbClr val="FFFFFF"/>
                </a:highlight>
              </a:rPr>
              <a:t>50</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808080"/>
                </a:solidFill>
                <a:highlight>
                  <a:srgbClr val="FFFFFF"/>
                </a:highlight>
              </a:rPr>
              <a: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valeur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estParenthesesEquilibrees</a:t>
            </a:r>
            <a:r>
              <a:rPr lang="fr-FR" sz="1600" b="1" dirty="0">
                <a:solidFill>
                  <a:srgbClr val="000080"/>
                </a:solidFill>
                <a:highlight>
                  <a:srgbClr val="FFFFFF"/>
                </a:highlight>
              </a:rPr>
              <a:t>(</a:t>
            </a:r>
            <a:r>
              <a:rPr lang="fr-FR" sz="1600" dirty="0" err="1">
                <a:solidFill>
                  <a:srgbClr val="000000"/>
                </a:solidFill>
                <a:highlight>
                  <a:srgbClr val="FFFFFF"/>
                </a:highlight>
              </a:rPr>
              <a:t>expn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 Expression donnée: %s\n"</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expn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 </a:t>
            </a:r>
            <a:r>
              <a:rPr lang="fr-FR" sz="1600" dirty="0" err="1">
                <a:solidFill>
                  <a:srgbClr val="808080"/>
                </a:solidFill>
                <a:highlight>
                  <a:srgbClr val="FFFFFF"/>
                </a:highlight>
              </a:rPr>
              <a:t>Resultat</a:t>
            </a:r>
            <a:r>
              <a:rPr lang="fr-FR" sz="1600" dirty="0">
                <a:solidFill>
                  <a:srgbClr val="808080"/>
                </a:solidFill>
                <a:highlight>
                  <a:srgbClr val="FFFFFF"/>
                </a:highlight>
              </a:rPr>
              <a:t> après la vérification par </a:t>
            </a:r>
            <a:r>
              <a:rPr lang="fr-FR" sz="1600" dirty="0" err="1">
                <a:solidFill>
                  <a:srgbClr val="808080"/>
                </a:solidFill>
                <a:highlight>
                  <a:srgbClr val="FFFFFF"/>
                </a:highlight>
              </a:rPr>
              <a:t>estParenthesesEquilibrees</a:t>
            </a:r>
            <a:r>
              <a:rPr lang="fr-FR" sz="1600" dirty="0">
                <a:solidFill>
                  <a:srgbClr val="808080"/>
                </a:solidFill>
                <a:highlight>
                  <a:srgbClr val="FFFFFF"/>
                </a:highlight>
              </a:rPr>
              <a:t>: %d\n"</a:t>
            </a:r>
            <a:r>
              <a:rPr lang="fr-FR" sz="1600" b="1" dirty="0">
                <a:solidFill>
                  <a:srgbClr val="000080"/>
                </a:solidFill>
                <a:highlight>
                  <a:srgbClr val="FFFFFF"/>
                </a:highlight>
              </a:rPr>
              <a:t>,</a:t>
            </a:r>
            <a:r>
              <a:rPr lang="fr-FR" sz="1600" dirty="0">
                <a:solidFill>
                  <a:srgbClr val="000000"/>
                </a:solidFill>
                <a:highlight>
                  <a:srgbClr val="FFFFFF"/>
                </a:highlight>
              </a:rPr>
              <a:t> valeur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dirty="0">
                <a:solidFill>
                  <a:srgbClr val="000000"/>
                </a:solidFill>
                <a:highlight>
                  <a:srgbClr val="FFFFFF"/>
                </a:highlight>
              </a:rPr>
              <a:t> </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p>
        </p:txBody>
      </p:sp>
    </p:spTree>
    <p:extLst>
      <p:ext uri="{BB962C8B-B14F-4D97-AF65-F5344CB8AC3E}">
        <p14:creationId xmlns:p14="http://schemas.microsoft.com/office/powerpoint/2010/main" val="375629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Applications des piles</a:t>
            </a:r>
          </a:p>
        </p:txBody>
      </p:sp>
      <p:sp>
        <p:nvSpPr>
          <p:cNvPr id="6" name="TextShape 2">
            <a:extLst>
              <a:ext uri="{FF2B5EF4-FFF2-40B4-BE49-F238E27FC236}">
                <a16:creationId xmlns:a16="http://schemas.microsoft.com/office/drawing/2014/main" id="{6B7E1029-BDC8-4F52-ABAB-AFAE440D47FC}"/>
              </a:ext>
            </a:extLst>
          </p:cNvPr>
          <p:cNvSpPr txBox="1"/>
          <p:nvPr/>
        </p:nvSpPr>
        <p:spPr>
          <a:xfrm>
            <a:off x="504000" y="1152000"/>
            <a:ext cx="9071640" cy="5663880"/>
          </a:xfrm>
          <a:prstGeom prst="rect">
            <a:avLst/>
          </a:prstGeom>
          <a:noFill/>
          <a:ln>
            <a:noFill/>
          </a:ln>
        </p:spPr>
        <p:txBody>
          <a:bodyPr lIns="0" tIns="0" rIns="0" bIns="0">
            <a:normAutofit fontScale="92500"/>
          </a:bodyPr>
          <a:lstStyle/>
          <a:p>
            <a:pPr marL="432000" indent="-324000">
              <a:spcBef>
                <a:spcPts val="938"/>
              </a:spcBef>
              <a:buSzPct val="100000"/>
              <a:buBlip>
                <a:blip r:embed="rId3"/>
              </a:buBlip>
            </a:pPr>
            <a:r>
              <a:rPr lang="fr-FR" sz="2670" b="1" spc="-1" dirty="0">
                <a:solidFill>
                  <a:srgbClr val="000000"/>
                </a:solidFill>
              </a:rPr>
              <a:t>Expressions infixes, préfixes et postfixes :</a:t>
            </a:r>
          </a:p>
          <a:p>
            <a:pPr marL="889200" lvl="1" indent="-324000">
              <a:spcBef>
                <a:spcPts val="938"/>
              </a:spcBef>
              <a:buSzPct val="100000"/>
              <a:buBlip>
                <a:blip r:embed="rId3"/>
              </a:buBlip>
            </a:pPr>
            <a:r>
              <a:rPr lang="fr-FR" sz="2670" spc="-1" dirty="0">
                <a:solidFill>
                  <a:srgbClr val="000000"/>
                </a:solidFill>
              </a:rPr>
              <a:t>Lorsque nous avons une expression algébrique comme A + B, nous savons que la variable A est ajoutée à la variable B. </a:t>
            </a:r>
          </a:p>
          <a:p>
            <a:pPr marL="889200" lvl="1" indent="-324000">
              <a:spcBef>
                <a:spcPts val="938"/>
              </a:spcBef>
              <a:buSzPct val="100000"/>
              <a:buBlip>
                <a:blip r:embed="rId3"/>
              </a:buBlip>
            </a:pPr>
            <a:r>
              <a:rPr lang="fr-FR" sz="2670" spc="-1" dirty="0">
                <a:solidFill>
                  <a:srgbClr val="000000"/>
                </a:solidFill>
              </a:rPr>
              <a:t>Ce type d'expression est appelé expression infixe car l'opérateur «+» est entre les opérandes A et l'opérande B.</a:t>
            </a:r>
          </a:p>
          <a:p>
            <a:pPr marL="889200" lvl="1" indent="-324000">
              <a:spcBef>
                <a:spcPts val="938"/>
              </a:spcBef>
              <a:buSzPct val="100000"/>
              <a:buBlip>
                <a:blip r:embed="rId3"/>
              </a:buBlip>
            </a:pPr>
            <a:r>
              <a:rPr lang="fr-FR" sz="2670" spc="-1" dirty="0">
                <a:solidFill>
                  <a:srgbClr val="000000"/>
                </a:solidFill>
              </a:rPr>
              <a:t>Considérons une autre expression infixe A + B * C. </a:t>
            </a:r>
          </a:p>
          <a:p>
            <a:pPr marL="1346400" lvl="2" indent="-324000">
              <a:spcBef>
                <a:spcPts val="938"/>
              </a:spcBef>
              <a:buSzPct val="100000"/>
              <a:buBlip>
                <a:blip r:embed="rId3"/>
              </a:buBlip>
            </a:pPr>
            <a:r>
              <a:rPr lang="fr-FR" sz="2670" spc="-1" dirty="0">
                <a:solidFill>
                  <a:srgbClr val="000000"/>
                </a:solidFill>
              </a:rPr>
              <a:t>il y a un problème dans lequel l'ordre + et * fonctionne. </a:t>
            </a:r>
          </a:p>
          <a:p>
            <a:pPr marL="1346400" lvl="2" indent="-324000">
              <a:spcBef>
                <a:spcPts val="938"/>
              </a:spcBef>
              <a:buSzPct val="100000"/>
              <a:buBlip>
                <a:blip r:embed="rId3"/>
              </a:buBlip>
            </a:pPr>
            <a:r>
              <a:rPr lang="fr-FR" sz="2670" spc="-1" dirty="0">
                <a:solidFill>
                  <a:srgbClr val="000000"/>
                </a:solidFill>
              </a:rPr>
              <a:t>Est-ce que A et B sont ajoutés en premier, puis le résultat est multiplié. </a:t>
            </a:r>
          </a:p>
          <a:p>
            <a:pPr marL="1346400" lvl="2" indent="-324000">
              <a:spcBef>
                <a:spcPts val="938"/>
              </a:spcBef>
              <a:buSzPct val="100000"/>
              <a:buBlip>
                <a:blip r:embed="rId3"/>
              </a:buBlip>
            </a:pPr>
            <a:r>
              <a:rPr lang="fr-FR" sz="2670" spc="-1" dirty="0">
                <a:solidFill>
                  <a:srgbClr val="000000"/>
                </a:solidFill>
              </a:rPr>
              <a:t>Ou bien B et C sont multipliés en premier, puis le résultat est ajouté à A. </a:t>
            </a:r>
          </a:p>
        </p:txBody>
      </p:sp>
      <p:sp>
        <p:nvSpPr>
          <p:cNvPr id="2" name="Rectangle 1">
            <a:extLst>
              <a:ext uri="{FF2B5EF4-FFF2-40B4-BE49-F238E27FC236}">
                <a16:creationId xmlns:a16="http://schemas.microsoft.com/office/drawing/2014/main" id="{6C07932B-EB03-4B3D-815D-B212E3D00A45}"/>
              </a:ext>
            </a:extLst>
          </p:cNvPr>
          <p:cNvSpPr/>
          <p:nvPr/>
        </p:nvSpPr>
        <p:spPr>
          <a:xfrm>
            <a:off x="0" y="6561053"/>
            <a:ext cx="10080625"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fr-FR" spc="-1" dirty="0">
                <a:solidFill>
                  <a:srgbClr val="000000"/>
                </a:solidFill>
              </a:rPr>
              <a:t>Cela rend l'expression ambiguë. Pour faire face à cette ambiguïté, nous définissons la règle de priorité ou utilisons des parenthèses pour supprimer l'ambiguïté.</a:t>
            </a:r>
          </a:p>
          <a:p>
            <a:r>
              <a:rPr lang="fr-FR" spc="-1" dirty="0">
                <a:solidFill>
                  <a:srgbClr val="000000"/>
                </a:solidFill>
              </a:rPr>
              <a:t>Exemple : </a:t>
            </a:r>
            <a:r>
              <a:rPr lang="pt-BR" spc="-1" dirty="0">
                <a:solidFill>
                  <a:srgbClr val="000000"/>
                </a:solidFill>
              </a:rPr>
              <a:t>A + B * C = 4 + 3 * 7 = 7 * 7 = 49</a:t>
            </a:r>
            <a:endParaRPr lang="fr-FR" dirty="0"/>
          </a:p>
        </p:txBody>
      </p:sp>
    </p:spTree>
    <p:extLst>
      <p:ext uri="{BB962C8B-B14F-4D97-AF65-F5344CB8AC3E}">
        <p14:creationId xmlns:p14="http://schemas.microsoft.com/office/powerpoint/2010/main" val="1473179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55901</TotalTime>
  <Words>2455</Words>
  <Application>Microsoft Office PowerPoint</Application>
  <PresentationFormat>Personnalisé</PresentationFormat>
  <Paragraphs>412</Paragraphs>
  <Slides>19</Slides>
  <Notes>19</Notes>
  <HiddenSlides>0</HiddenSlides>
  <MMClips>0</MMClips>
  <ScaleCrop>false</ScaleCrop>
  <HeadingPairs>
    <vt:vector size="6" baseType="variant">
      <vt:variant>
        <vt:lpstr>Polices utilisées</vt:lpstr>
      </vt:variant>
      <vt:variant>
        <vt:i4>8</vt:i4>
      </vt:variant>
      <vt:variant>
        <vt:lpstr>Thème</vt:lpstr>
      </vt:variant>
      <vt:variant>
        <vt:i4>4</vt:i4>
      </vt:variant>
      <vt:variant>
        <vt:lpstr>Titres des diapositives</vt:lpstr>
      </vt:variant>
      <vt:variant>
        <vt:i4>19</vt:i4>
      </vt:variant>
    </vt:vector>
  </HeadingPairs>
  <TitlesOfParts>
    <vt:vector size="31" baseType="lpstr">
      <vt:lpstr>Arial</vt:lpstr>
      <vt:lpstr>Calibri</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superviseur</cp:lastModifiedBy>
  <cp:revision>390</cp:revision>
  <dcterms:created xsi:type="dcterms:W3CDTF">2019-12-04T12:27:05Z</dcterms:created>
  <dcterms:modified xsi:type="dcterms:W3CDTF">2021-04-20T01:08:48Z</dcterms:modified>
  <cp:contentStatus/>
  <dc:language>fr-FR</dc:language>
</cp:coreProperties>
</file>