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9"/>
  </p:notesMasterIdLst>
  <p:sldIdLst>
    <p:sldId id="256" r:id="rId5"/>
    <p:sldId id="365" r:id="rId6"/>
    <p:sldId id="257" r:id="rId7"/>
    <p:sldId id="471" r:id="rId8"/>
    <p:sldId id="472" r:id="rId9"/>
    <p:sldId id="478" r:id="rId10"/>
    <p:sldId id="358" r:id="rId11"/>
    <p:sldId id="427" r:id="rId12"/>
    <p:sldId id="441" r:id="rId13"/>
    <p:sldId id="325" r:id="rId14"/>
    <p:sldId id="440" r:id="rId15"/>
    <p:sldId id="442" r:id="rId16"/>
    <p:sldId id="443" r:id="rId17"/>
    <p:sldId id="445" r:id="rId18"/>
    <p:sldId id="446" r:id="rId19"/>
    <p:sldId id="447" r:id="rId20"/>
    <p:sldId id="448" r:id="rId21"/>
    <p:sldId id="449" r:id="rId22"/>
    <p:sldId id="450" r:id="rId23"/>
    <p:sldId id="451" r:id="rId24"/>
    <p:sldId id="477" r:id="rId25"/>
    <p:sldId id="475" r:id="rId26"/>
    <p:sldId id="452" r:id="rId27"/>
    <p:sldId id="453" r:id="rId28"/>
    <p:sldId id="454" r:id="rId29"/>
    <p:sldId id="455" r:id="rId30"/>
    <p:sldId id="456" r:id="rId31"/>
    <p:sldId id="457" r:id="rId32"/>
    <p:sldId id="458" r:id="rId33"/>
    <p:sldId id="459" r:id="rId34"/>
    <p:sldId id="460" r:id="rId35"/>
    <p:sldId id="462" r:id="rId36"/>
    <p:sldId id="476" r:id="rId37"/>
    <p:sldId id="461" r:id="rId38"/>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75491" autoAdjust="0"/>
  </p:normalViewPr>
  <p:slideViewPr>
    <p:cSldViewPr snapToGrid="0" showGuides="1">
      <p:cViewPr varScale="1">
        <p:scale>
          <a:sx n="47" d="100"/>
          <a:sy n="47" d="100"/>
        </p:scale>
        <p:origin x="-1780" y="-52"/>
      </p:cViewPr>
      <p:guideLst>
        <p:guide orient="horz" pos="2381"/>
        <p:guide pos="31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t>
        <a:bodyPr/>
        <a:lstStyle/>
        <a:p>
          <a:endParaRPr lang="en-US"/>
        </a:p>
      </dgm:t>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t>
        <a:bodyPr/>
        <a:lstStyle/>
        <a:p>
          <a:endParaRPr lang="en-US"/>
        </a:p>
      </dgm:t>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t>
        <a:bodyPr/>
        <a:lstStyle/>
        <a:p>
          <a:endParaRPr lang="en-US"/>
        </a:p>
      </dgm:t>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t>
        <a:bodyPr/>
        <a:lstStyle/>
        <a:p>
          <a:endParaRPr lang="en-US"/>
        </a:p>
      </dgm:t>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t>
        <a:bodyPr/>
        <a:lstStyle/>
        <a:p>
          <a:endParaRPr lang="en-US"/>
        </a:p>
      </dgm:t>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t>
        <a:bodyPr/>
        <a:lstStyle/>
        <a:p>
          <a:endParaRPr lang="en-US"/>
        </a:p>
      </dgm:t>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t>
        <a:bodyPr/>
        <a:lstStyle/>
        <a:p>
          <a:endParaRPr lang="en-US"/>
        </a:p>
      </dgm:t>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t>
        <a:bodyPr/>
        <a:lstStyle/>
        <a:p>
          <a:endParaRPr lang="en-US"/>
        </a:p>
      </dgm:t>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t>
        <a:bodyPr/>
        <a:lstStyle/>
        <a:p>
          <a:endParaRPr lang="en-US"/>
        </a:p>
      </dgm:t>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t>
        <a:bodyPr/>
        <a:lstStyle/>
        <a:p>
          <a:endParaRPr lang="en-US"/>
        </a:p>
      </dgm:t>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t>
        <a:bodyPr/>
        <a:lstStyle/>
        <a:p>
          <a:endParaRPr lang="en-US"/>
        </a:p>
      </dgm:t>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t>
        <a:bodyPr/>
        <a:lstStyle/>
        <a:p>
          <a:endParaRPr lang="en-US"/>
        </a:p>
      </dgm:t>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t>
        <a:bodyPr/>
        <a:lstStyle/>
        <a:p>
          <a:endParaRPr lang="en-US"/>
        </a:p>
      </dgm:t>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t>
        <a:bodyPr/>
        <a:lstStyle/>
        <a:p>
          <a:endParaRPr lang="en-US"/>
        </a:p>
      </dgm:t>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t>
        <a:bodyPr/>
        <a:lstStyle/>
        <a:p>
          <a:endParaRPr lang="en-US"/>
        </a:p>
      </dgm:t>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t>
        <a:bodyPr/>
        <a:lstStyle/>
        <a:p>
          <a:endParaRPr lang="en-US"/>
        </a:p>
      </dgm:t>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t>
        <a:bodyPr/>
        <a:lstStyle/>
        <a:p>
          <a:endParaRPr lang="en-US"/>
        </a:p>
      </dgm:t>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t>
        <a:bodyPr/>
        <a:lstStyle/>
        <a:p>
          <a:endParaRPr lang="en-US"/>
        </a:p>
      </dgm:t>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t>
        <a:bodyPr/>
        <a:lstStyle/>
        <a:p>
          <a:endParaRPr lang="en-US"/>
        </a:p>
      </dgm:t>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dgm:pt>
    <dgm:pt modelId="{40753B1C-2377-482A-A5DA-4F8C4098A3F1}" type="pres">
      <dgm:prSet presAssocID="{C6BAFA3D-8E84-4C3C-B04D-BC9CF50B04C8}" presName="text4" presStyleLbl="fgAcc4" presStyleIdx="3" presStyleCnt="6">
        <dgm:presLayoutVars>
          <dgm:chPref val="3"/>
        </dgm:presLayoutVars>
      </dgm:prSet>
      <dgm:spPr/>
      <dgm:t>
        <a:bodyPr/>
        <a:lstStyle/>
        <a:p>
          <a:endParaRPr lang="en-US"/>
        </a:p>
      </dgm:t>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t>
        <a:bodyPr/>
        <a:lstStyle/>
        <a:p>
          <a:endParaRPr lang="en-US"/>
        </a:p>
      </dgm:t>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t>
        <a:bodyPr/>
        <a:lstStyle/>
        <a:p>
          <a:endParaRPr lang="en-US"/>
        </a:p>
      </dgm:t>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t>
        <a:bodyPr/>
        <a:lstStyle/>
        <a:p>
          <a:endParaRPr lang="en-US"/>
        </a:p>
      </dgm:t>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t>
        <a:bodyPr/>
        <a:lstStyle/>
        <a:p>
          <a:endParaRPr lang="en-US"/>
        </a:p>
      </dgm:t>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t>
        <a:bodyPr/>
        <a:lstStyle/>
        <a:p>
          <a:endParaRPr lang="en-US"/>
        </a:p>
      </dgm:t>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t>
        <a:bodyPr/>
        <a:lstStyle/>
        <a:p>
          <a:endParaRPr lang="en-US"/>
        </a:p>
      </dgm:t>
    </dgm:pt>
    <dgm:pt modelId="{F16530E9-6F81-45E2-A935-E7CFBDB5A1DC}" type="pres">
      <dgm:prSet presAssocID="{5C06A179-F361-4D5B-9A3D-99A2D3C563F3}" presName="hierChild5" presStyleCnt="0"/>
      <dgm:spPr/>
    </dgm:pt>
  </dgm:ptLst>
  <dgm:cxnLst>
    <dgm:cxn modelId="{8F8FA7A9-F022-49AB-ADA2-9B4B2218C43F}" type="presOf" srcId="{F6325719-94D3-47E2-888B-2BD35DD3863D}" destId="{94712A2D-4EBA-4D15-8FF3-7393E070CE18}"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AD8B03F9-544B-4176-868E-DA4E61397028}" type="presOf" srcId="{88FF2505-29C2-458B-AB7E-95A376A78786}" destId="{4F6352C4-5A0A-4F3C-A0F1-572DDED71A08}" srcOrd="0" destOrd="0" presId="urn:microsoft.com/office/officeart/2005/8/layout/hierarchy1"/>
    <dgm:cxn modelId="{4D0FFBD5-5851-4F55-86D6-20037F581F8A}" type="presOf" srcId="{42272D8A-5A8C-43B6-88BF-EFF21E52F4A4}" destId="{BF688B16-1835-4814-AADD-56D59F6C3193}"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4DF02BA7-C104-46C1-9217-C40F219F4373}" type="presOf" srcId="{6F4061A7-A3FD-407D-B471-A480F2A1178D}" destId="{3421CABB-AD06-49E6-A274-50F8FAD5F89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656F4E17-0240-4926-B368-D95B228EEB05}" srcId="{12B619F9-99AF-487B-8A93-C0C781466AB9}" destId="{F6325719-94D3-47E2-888B-2BD35DD3863D}" srcOrd="1" destOrd="0" parTransId="{158A8D96-A6EA-41CA-A3E8-434F7BBF65B8}" sibTransId="{0E1B3258-129D-4BB1-9C08-27694945F9CC}"/>
    <dgm:cxn modelId="{345E23D8-9A78-4223-AE8C-71DBEBE572E1}" type="presOf" srcId="{347F5D33-1417-41B1-97B9-2F9E40C7E0F7}" destId="{513456E5-1F2C-444E-B462-C6035F7CEB4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8214692D-E391-42FD-9505-2FF47ECAA956}" srcId="{12B619F9-99AF-487B-8A93-C0C781466AB9}" destId="{77602443-8520-4584-A8C1-8A75B81DA0CB}" srcOrd="2" destOrd="0" parTransId="{5DE5F5B4-2467-4740-94A8-9E4BA7FC0C3D}" sibTransId="{3A7D897B-AB53-45E7-8BA0-5ED5C0DB5D53}"/>
    <dgm:cxn modelId="{991FBCDC-F1B2-4EF3-9693-C86B39CCF006}" type="presOf" srcId="{12B619F9-99AF-487B-8A93-C0C781466AB9}" destId="{E37CEFF6-D972-4A84-BB54-B57712FBD98F}"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9C0F225B-B4B6-406E-973D-B2C862785501}" type="presOf" srcId="{9FD0BEF3-7069-44BE-8824-9B631EE43B6E}" destId="{840192C8-4F5F-4C8C-AF2F-6C849059EDB1}" srcOrd="0" destOrd="0" presId="urn:microsoft.com/office/officeart/2005/8/layout/hierarchy1"/>
    <dgm:cxn modelId="{018FDAEA-6B0A-4026-A196-6F292D086184}" type="presOf" srcId="{DDDC9F98-28D1-4664-98BE-38C1D18C5B9D}" destId="{32AEE768-F0E7-4D0C-992B-DDBCF4E818F4}"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A95B3374-8DD0-40B7-813D-193882071D96}" type="presOf" srcId="{959DD063-A84A-4638-BD78-339ED48B5E61}" destId="{CB9BCE26-C66B-4703-86DE-2742B4A33081}" srcOrd="0" destOrd="0" presId="urn:microsoft.com/office/officeart/2005/8/layout/hierarchy1"/>
    <dgm:cxn modelId="{21A1D534-0C1D-47DC-A256-104970B42769}" type="presOf" srcId="{5C06A179-F361-4D5B-9A3D-99A2D3C563F3}" destId="{8E6860F0-BA0F-4572-84E7-7289A09DC9E7}"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079E0A7F-D4C7-4A19-9F45-CCBA0FB3058B}" srcId="{4089F5A9-591A-4CA4-B84D-61BFDD9B1E29}" destId="{763154E1-D60E-4F36-A42E-B977FAA9CF5E}" srcOrd="0" destOrd="0" parTransId="{7DA86AEF-A7CC-40D4-A6CD-2D2B6644E52F}" sibTransId="{2E52A442-CCCF-417D-88E9-825C6A588BDF}"/>
    <dgm:cxn modelId="{3EE5B2F6-799A-4858-92CF-19EC6BEA21EF}" srcId="{763154E1-D60E-4F36-A42E-B977FAA9CF5E}" destId="{1847FD4F-F0B9-4245-A171-5439D6F95597}" srcOrd="0" destOrd="0" parTransId="{E0738665-D58B-4B6E-A4A4-5D4EA14F262C}" sibTransId="{8E967D2E-5022-48F5-BA77-59AC61E04CD9}"/>
    <dgm:cxn modelId="{7AD76DCD-A9E4-449A-A84D-198457D08857}" type="presOf" srcId="{763154E1-D60E-4F36-A42E-B977FAA9CF5E}" destId="{BD48720C-1303-497F-9E90-5B46FC8B9A91}"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A9A890CF-F32E-4ED9-A1B0-4A1C1F2FB6DC}" srcId="{1847FD4F-F0B9-4245-A171-5439D6F95597}" destId="{6F4061A7-A3FD-407D-B471-A480F2A1178D}" srcOrd="0" destOrd="0" parTransId="{9FD0BEF3-7069-44BE-8824-9B631EE43B6E}" sibTransId="{FA5AF8FB-6D1B-4E34-97A0-DA025FBAEE1B}"/>
    <dgm:cxn modelId="{804F8CCC-4277-4F05-B42C-171C1025BC42}" type="presOf" srcId="{5870541A-E3BA-4103-AA43-5F70458807E1}" destId="{B7DBBDE9-7D15-45CF-BD87-6477C46E26E9}"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3A10921-E467-4B79-A4C0-8DC31C4262E5}" type="presOf" srcId="{1847FD4F-F0B9-4245-A171-5439D6F95597}" destId="{62F20CA2-7782-4611-A040-71A12CD1CCF9}" srcOrd="0" destOrd="0" presId="urn:microsoft.com/office/officeart/2005/8/layout/hierarchy1"/>
    <dgm:cxn modelId="{A3D0F20C-2E7E-4AD5-8F8F-D959A60F3956}" type="presOf" srcId="{0EF4450A-D309-4F5C-A504-6D2C90DD7E5F}" destId="{A325D539-AB84-494D-9752-F47FF3371F73}"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C9A97BF2-5BF1-4CE6-97AD-8E3336BFE0E8}" srcId="{1847FD4F-F0B9-4245-A171-5439D6F95597}" destId="{2B303ABC-C5E0-4466-A3A1-D5AA359E1CFF}" srcOrd="1" destOrd="0" parTransId="{5A63C823-7496-48D0-89B5-5AC02211A237}" sibTransId="{416DD148-AE44-4449-82B7-61FB59C62B2C}"/>
    <dgm:cxn modelId="{C4B9E68F-42F5-4124-B9CC-955B4E208B69}" type="presOf" srcId="{77602443-8520-4584-A8C1-8A75B81DA0CB}" destId="{266C977B-905B-4969-B524-1F2E385E5916}"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6D4E55BD-E41A-42EE-8918-D34FE266D016}" type="presOf" srcId="{8120ADB7-9E7E-4A66-9110-9CD485685927}" destId="{920C41B1-8015-4A5A-A007-65CD167B3DEA}"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15/06/2022</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424263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4274829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1875349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4294403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405594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2467587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3703089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3212780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67659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569231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999310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3028468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3159281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202350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1290650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319715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1752497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48310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103615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24866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xmlns="" id="{A1CFFCE3-9B73-4EB4-8BC5-DFCECB6AA6B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xmlns=""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xmlns=""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xmlns="" id="{43274CF0-60B7-4EAD-A53A-35537DEFED90}"/>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xmlns=""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xmlns="" id="{35E241AF-3DAE-44AB-9D4E-B6E2829388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xmlns=""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xmlns="" id="{AF464D8C-9331-416B-971B-95E88AEBDE27}"/>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1.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7 : Les </a:t>
            </a:r>
            <a:r>
              <a:rPr lang="fr-FR" sz="2670" b="0" strike="noStrike" spc="-1" dirty="0">
                <a:solidFill>
                  <a:srgbClr val="666666"/>
                </a:solidFill>
                <a:latin typeface="Arial"/>
                <a:ea typeface="Lucida Sans Unicode"/>
              </a:rPr>
              <a:t>Files</a:t>
            </a:r>
            <a:r>
              <a:rPr lang="fr-FR" sz="2670" spc="-1" dirty="0">
                <a:solidFill>
                  <a:srgbClr val="666666"/>
                </a:solidFill>
                <a:ea typeface="Lucida Sans Unicode"/>
              </a:rPr>
              <a:t> (1)</a:t>
            </a:r>
            <a:endParaRPr lang="en-GB" sz="2670" b="0" strike="noStrike" spc="-1" dirty="0">
              <a:latin typeface="Arial"/>
            </a:endParaRPr>
          </a:p>
        </p:txBody>
      </p:sp>
      <p:sp>
        <p:nvSpPr>
          <p:cNvPr id="4" name="TextShape 1">
            <a:extLst>
              <a:ext uri="{FF2B5EF4-FFF2-40B4-BE49-F238E27FC236}">
                <a16:creationId xmlns:a16="http://schemas.microsoft.com/office/drawing/2014/main" xmlns=""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xmlns=""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xmlns="" id="{EDE76FBA-AC3D-4BAF-968F-E4A9EEA16C6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xmlns="" id="{DE954F38-4260-4F6E-8D74-EF7201EA7ABB}"/>
              </a:ext>
            </a:extLst>
          </p:cNvPr>
          <p:cNvSpPr txBox="1"/>
          <p:nvPr/>
        </p:nvSpPr>
        <p:spPr>
          <a:xfrm>
            <a:off x="1371600" y="1201162"/>
            <a:ext cx="8064500"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Une pile </a:t>
            </a:r>
            <a:r>
              <a:rPr lang="fr-FR" b="1" i="1" dirty="0" err="1">
                <a:effectLst>
                  <a:outerShdw blurRad="38100" dist="38100" dir="2700000" algn="tl">
                    <a:srgbClr val="000000">
                      <a:alpha val="43137"/>
                    </a:srgbClr>
                  </a:outerShdw>
                </a:effectLst>
              </a:rPr>
              <a:t>Pile</a:t>
            </a:r>
            <a:r>
              <a:rPr lang="fr-FR" b="1" i="1" dirty="0">
                <a:effectLst>
                  <a:outerShdw blurRad="38100" dist="38100" dir="2700000" algn="tl">
                    <a:srgbClr val="000000">
                      <a:alpha val="43137"/>
                    </a:srgbClr>
                  </a:outerShdw>
                </a:effectLst>
              </a:rPr>
              <a:t> </a:t>
            </a:r>
            <a:r>
              <a:rPr lang="fr-FR" b="1" dirty="0">
                <a:effectLst>
                  <a:outerShdw blurRad="38100" dist="38100" dir="2700000" algn="tl">
                    <a:srgbClr val="000000">
                      <a:alpha val="43137"/>
                    </a:srgbClr>
                  </a:outerShdw>
                </a:effectLst>
              </a:rPr>
              <a:t>représentée par un liste chaînée est déclarée comme la suit :</a:t>
            </a:r>
          </a:p>
          <a:p>
            <a:endParaRPr lang="fr-FR" b="1" dirty="0">
              <a:solidFill>
                <a:srgbClr val="0000FF"/>
              </a:solidFill>
              <a:highlight>
                <a:srgbClr val="FFFFFF"/>
              </a:highlight>
            </a:endParaRP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float</a:t>
            </a:r>
            <a:r>
              <a:rPr lang="fr-FR" dirty="0">
                <a:solidFill>
                  <a:srgbClr val="000000"/>
                </a:solidFill>
                <a:highlight>
                  <a:srgbClr val="FFFFFF"/>
                </a:highlight>
              </a:rPr>
              <a:t> </a:t>
            </a:r>
            <a:r>
              <a:rPr lang="fr-FR" dirty="0" err="1">
                <a:solidFill>
                  <a:srgbClr val="000000"/>
                </a:solidFill>
                <a:highlight>
                  <a:srgbClr val="FFFFFF"/>
                </a:highlight>
              </a:rPr>
              <a:t>TypeDonnee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Cell</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TypeDonnee</a:t>
            </a:r>
            <a:r>
              <a:rPr lang="fr-FR" dirty="0">
                <a:solidFill>
                  <a:srgbClr val="000000"/>
                </a:solidFill>
                <a:highlight>
                  <a:srgbClr val="FFFFFF"/>
                </a:highlight>
              </a:rPr>
              <a:t> </a:t>
            </a:r>
            <a:r>
              <a:rPr lang="fr-FR" dirty="0" err="1">
                <a:solidFill>
                  <a:srgbClr val="000000"/>
                </a:solidFill>
                <a:highlight>
                  <a:srgbClr val="FFFFFF"/>
                </a:highlight>
              </a:rPr>
              <a:t>donnee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8000FF"/>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Cell</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suivant</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sur la cellule suivante */</a:t>
            </a:r>
            <a:endParaRPr lang="fr-FR" dirty="0">
              <a:solidFill>
                <a:srgbClr val="000000"/>
              </a:solidFill>
              <a:highlight>
                <a:srgbClr val="FFFFFF"/>
              </a:highlight>
            </a:endParaRPr>
          </a:p>
          <a:p>
            <a:r>
              <a:rPr lang="fr-FR" b="1" dirty="0">
                <a:solidFill>
                  <a:srgbClr val="000080"/>
                </a:solidFill>
                <a:highlight>
                  <a:srgbClr val="FFFFFF"/>
                </a:highlight>
              </a:rPr>
              <a:t>} </a:t>
            </a:r>
            <a:r>
              <a:rPr lang="fr-FR" dirty="0" err="1">
                <a:solidFill>
                  <a:srgbClr val="000000"/>
                </a:solidFill>
                <a:highlight>
                  <a:srgbClr val="FFFFFF"/>
                </a:highlight>
              </a:rPr>
              <a:t>TypeCellule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000000"/>
                </a:solidFill>
                <a:highlight>
                  <a:srgbClr val="FFFFFF"/>
                </a:highlight>
              </a:rPr>
              <a:t>TypeCellule</a:t>
            </a:r>
            <a:r>
              <a:rPr lang="fr-FR" b="1" dirty="0">
                <a:solidFill>
                  <a:srgbClr val="000080"/>
                </a:solidFill>
                <a:highlight>
                  <a:srgbClr val="FFFFFF"/>
                </a:highlight>
              </a:rPr>
              <a:t>*</a:t>
            </a:r>
            <a:r>
              <a:rPr lang="fr-FR" dirty="0">
                <a:solidFill>
                  <a:srgbClr val="000000"/>
                </a:solidFill>
                <a:highlight>
                  <a:srgbClr val="FFFFFF"/>
                </a:highlight>
              </a:rPr>
              <a:t> Pile</a:t>
            </a:r>
            <a:r>
              <a:rPr lang="fr-FR" b="1" dirty="0">
                <a:solidFill>
                  <a:srgbClr val="000080"/>
                </a:solidFill>
                <a:highlight>
                  <a:srgbClr val="FFFFFF"/>
                </a:highlight>
              </a:rPr>
              <a:t>;</a:t>
            </a:r>
          </a:p>
          <a:p>
            <a:r>
              <a:rPr lang="fr-FR" dirty="0">
                <a:solidFill>
                  <a:srgbClr val="000000"/>
                </a:solidFill>
                <a:highlight>
                  <a:srgbClr val="FFFFFF"/>
                </a:highlight>
              </a:rPr>
              <a:t> </a:t>
            </a:r>
            <a:endParaRPr lang="fr-FR" sz="4000" dirty="0"/>
          </a:p>
          <a:p>
            <a:r>
              <a:rPr lang="fr-FR" b="1" dirty="0">
                <a:effectLst>
                  <a:outerShdw blurRad="38100" dist="38100" dir="2700000" algn="tl">
                    <a:srgbClr val="000000">
                      <a:alpha val="43137"/>
                    </a:srgbClr>
                  </a:outerShdw>
                </a:effectLst>
              </a:rPr>
              <a:t>Est-il possible de retrouver le nombre d’éléments de la pile</a:t>
            </a:r>
            <a:r>
              <a:rPr lang="fr-FR" dirty="0">
                <a:effectLst>
                  <a:outerShdw blurRad="38100" dist="38100" dir="2700000" algn="tl">
                    <a:srgbClr val="000000">
                      <a:alpha val="43137"/>
                    </a:srgbClr>
                  </a:outerShdw>
                </a:effectLst>
              </a:rPr>
              <a: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Oui</a:t>
            </a:r>
          </a:p>
          <a:p>
            <a:pPr lvl="1"/>
            <a:r>
              <a:rPr lang="fr-FR" sz="1600" dirty="0">
                <a:effectLst>
                  <a:outerShdw blurRad="38100" dist="38100" dir="2700000" algn="tl">
                    <a:srgbClr val="000000">
                      <a:alpha val="43137"/>
                    </a:srgbClr>
                  </a:outerShdw>
                </a:effectLst>
              </a:rPr>
              <a:t>B- 	Non</a:t>
            </a:r>
          </a:p>
        </p:txBody>
      </p:sp>
      <p:sp>
        <p:nvSpPr>
          <p:cNvPr id="2" name="ZoneTexte 1">
            <a:extLst>
              <a:ext uri="{FF2B5EF4-FFF2-40B4-BE49-F238E27FC236}">
                <a16:creationId xmlns:a16="http://schemas.microsoft.com/office/drawing/2014/main" xmlns="" id="{97429A1F-5C23-46AD-B2F3-BA9F32D635B1}"/>
              </a:ext>
            </a:extLst>
          </p:cNvPr>
          <p:cNvSpPr txBox="1"/>
          <p:nvPr/>
        </p:nvSpPr>
        <p:spPr>
          <a:xfrm>
            <a:off x="6145862" y="34548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File</a:t>
            </a:r>
          </a:p>
        </p:txBody>
      </p:sp>
      <p:sp>
        <p:nvSpPr>
          <p:cNvPr id="193" name="TextShape 2"/>
          <p:cNvSpPr txBox="1"/>
          <p:nvPr/>
        </p:nvSpPr>
        <p:spPr>
          <a:xfrm>
            <a:off x="503999" y="1152000"/>
            <a:ext cx="9033701" cy="5960000"/>
          </a:xfrm>
          <a:prstGeom prst="rect">
            <a:avLst/>
          </a:prstGeom>
          <a:noFill/>
          <a:ln>
            <a:noFill/>
          </a:ln>
        </p:spPr>
        <p:txBody>
          <a:bodyPr lIns="0" tIns="0" rIns="0" bIns="0">
            <a:normAutofit fontScale="92500" lnSpcReduction="10000"/>
          </a:bodyPr>
          <a:lstStyle/>
          <a:p>
            <a:pPr marL="432000" indent="-324000">
              <a:spcBef>
                <a:spcPts val="938"/>
              </a:spcBef>
              <a:buSzPct val="100000"/>
              <a:buBlip>
                <a:blip r:embed="rId3"/>
              </a:buBlip>
            </a:pPr>
            <a:r>
              <a:rPr lang="fr-FR" sz="2400" b="1" spc="-1" dirty="0">
                <a:solidFill>
                  <a:srgbClr val="000000"/>
                </a:solidFill>
              </a:rPr>
              <a:t>Les primitives de gestion des Files</a:t>
            </a:r>
          </a:p>
          <a:p>
            <a:pPr marL="889200" lvl="1" indent="-324000">
              <a:spcBef>
                <a:spcPts val="938"/>
              </a:spcBef>
              <a:buSzPct val="100000"/>
              <a:buBlip>
                <a:blip r:embed="rId3"/>
              </a:buBlip>
            </a:pPr>
            <a:r>
              <a:rPr lang="fr-FR" sz="2400" spc="-1" dirty="0">
                <a:solidFill>
                  <a:srgbClr val="0000FF"/>
                </a:solidFill>
                <a:effectLst>
                  <a:outerShdw blurRad="38100" dist="38100" dir="2700000" algn="tl">
                    <a:srgbClr val="000000">
                      <a:alpha val="43137"/>
                    </a:srgbClr>
                  </a:outerShdw>
                </a:effectLst>
              </a:rPr>
              <a:t>Initialiser</a:t>
            </a:r>
            <a:r>
              <a:rPr lang="fr-FR" sz="2400" spc="-1" dirty="0">
                <a:solidFill>
                  <a:srgbClr val="000000"/>
                </a:solidFill>
              </a:rPr>
              <a:t> : cette fonction crée une file vide.</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EstVide</a:t>
            </a:r>
            <a:r>
              <a:rPr lang="fr-FR" sz="2400" spc="-1" dirty="0">
                <a:solidFill>
                  <a:srgbClr val="000000"/>
                </a:solidFill>
              </a:rPr>
              <a:t> : renvoie 1 si la file est vide, 0 sinon.</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EstPleine</a:t>
            </a:r>
            <a:r>
              <a:rPr lang="fr-FR" sz="2400" spc="-1" dirty="0">
                <a:solidFill>
                  <a:srgbClr val="000000"/>
                </a:solidFill>
              </a:rPr>
              <a:t> : renvoie 1 si la file est pleine, 0 sinon.</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AccederTete</a:t>
            </a:r>
            <a:r>
              <a:rPr lang="fr-FR" sz="2400" spc="-1" dirty="0">
                <a:solidFill>
                  <a:srgbClr val="000000"/>
                </a:solidFill>
              </a:rPr>
              <a:t> : cette fonction permet l’accès à l’information contenue dans la tête</a:t>
            </a:r>
          </a:p>
          <a:p>
            <a:pPr marL="889200" lvl="1" indent="-324000">
              <a:spcBef>
                <a:spcPts val="938"/>
              </a:spcBef>
              <a:buSzPct val="100000"/>
              <a:buBlip>
                <a:blip r:embed="rId3"/>
              </a:buBlip>
            </a:pPr>
            <a:r>
              <a:rPr lang="fr-FR" sz="2400" spc="-1" dirty="0">
                <a:solidFill>
                  <a:srgbClr val="000000"/>
                </a:solidFill>
              </a:rPr>
              <a:t>de file.</a:t>
            </a:r>
          </a:p>
          <a:p>
            <a:pPr marL="889200" lvl="1" indent="-324000">
              <a:spcBef>
                <a:spcPts val="938"/>
              </a:spcBef>
              <a:buSzPct val="100000"/>
              <a:buBlip>
                <a:blip r:embed="rId3"/>
              </a:buBlip>
            </a:pPr>
            <a:r>
              <a:rPr lang="fr-FR" sz="2400" spc="-1" dirty="0">
                <a:solidFill>
                  <a:srgbClr val="0000FF"/>
                </a:solidFill>
                <a:effectLst>
                  <a:outerShdw blurRad="38100" dist="38100" dir="2700000" algn="tl">
                    <a:srgbClr val="000000">
                      <a:alpha val="43137"/>
                    </a:srgbClr>
                  </a:outerShdw>
                </a:effectLst>
              </a:rPr>
              <a:t>Enfiler</a:t>
            </a:r>
            <a:r>
              <a:rPr lang="fr-FR" sz="2400" spc="-1" dirty="0">
                <a:solidFill>
                  <a:srgbClr val="000000"/>
                </a:solidFill>
              </a:rPr>
              <a:t> : cette fonction permet d’ajouter un élément à la queue de la file. </a:t>
            </a:r>
          </a:p>
          <a:p>
            <a:pPr marL="1346400" lvl="2" indent="-324000">
              <a:spcBef>
                <a:spcPts val="938"/>
              </a:spcBef>
              <a:buSzPct val="100000"/>
              <a:buBlip>
                <a:blip r:embed="rId3"/>
              </a:buBlip>
            </a:pPr>
            <a:r>
              <a:rPr lang="fr-FR" spc="-1" dirty="0">
                <a:solidFill>
                  <a:srgbClr val="FF0000"/>
                </a:solidFill>
              </a:rPr>
              <a:t>La fonction renvoie un code d’erreur si besoin en cas de manque de mémoire.</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Defiler</a:t>
            </a:r>
            <a:r>
              <a:rPr lang="fr-FR" sz="2400" spc="-1" dirty="0">
                <a:solidFill>
                  <a:srgbClr val="000000"/>
                </a:solidFill>
              </a:rPr>
              <a:t> : cette fonction supprime le début de la file. L’élément supprimé est retourné par la fonction </a:t>
            </a:r>
            <a:r>
              <a:rPr lang="fr-FR" sz="2400" spc="-1" dirty="0" err="1">
                <a:solidFill>
                  <a:srgbClr val="000000"/>
                </a:solidFill>
              </a:rPr>
              <a:t>Defiler</a:t>
            </a:r>
            <a:r>
              <a:rPr lang="fr-FR" sz="2400" spc="-1" dirty="0">
                <a:solidFill>
                  <a:srgbClr val="000000"/>
                </a:solidFill>
              </a:rPr>
              <a:t> pour pouvoir être utilisé.</a:t>
            </a:r>
          </a:p>
          <a:p>
            <a:pPr marL="889200" lvl="1" indent="-324000">
              <a:spcBef>
                <a:spcPts val="938"/>
              </a:spcBef>
              <a:buSzPct val="100000"/>
              <a:buBlip>
                <a:blip r:embed="rId3"/>
              </a:buBlip>
            </a:pPr>
            <a:r>
              <a:rPr lang="fr-FR" sz="2400" spc="-1" dirty="0">
                <a:solidFill>
                  <a:srgbClr val="0000FF"/>
                </a:solidFill>
                <a:effectLst>
                  <a:outerShdw blurRad="38100" dist="38100" dir="2700000" algn="tl">
                    <a:srgbClr val="000000">
                      <a:alpha val="43137"/>
                    </a:srgbClr>
                  </a:outerShdw>
                </a:effectLst>
              </a:rPr>
              <a:t>Vider</a:t>
            </a:r>
            <a:r>
              <a:rPr lang="fr-FR" sz="2400" spc="-1" dirty="0">
                <a:solidFill>
                  <a:srgbClr val="000000"/>
                </a:solidFill>
              </a:rPr>
              <a:t> : cette fonction vide la file.</a:t>
            </a:r>
          </a:p>
          <a:p>
            <a:pPr marL="889200" lvl="1" indent="-324000">
              <a:spcBef>
                <a:spcPts val="938"/>
              </a:spcBef>
              <a:buSzPct val="100000"/>
              <a:buBlip>
                <a:blip r:embed="rId3"/>
              </a:buBlip>
            </a:pPr>
            <a:r>
              <a:rPr lang="fr-FR" sz="2400" spc="-1" dirty="0" err="1">
                <a:solidFill>
                  <a:srgbClr val="0000FF"/>
                </a:solidFill>
                <a:effectLst>
                  <a:outerShdw blurRad="38100" dist="38100" dir="2700000" algn="tl">
                    <a:srgbClr val="000000">
                      <a:alpha val="43137"/>
                    </a:srgbClr>
                  </a:outerShdw>
                </a:effectLst>
              </a:rPr>
              <a:t>Detruire</a:t>
            </a:r>
            <a:r>
              <a:rPr lang="fr-FR" sz="2400" spc="-1" dirty="0">
                <a:solidFill>
                  <a:srgbClr val="000000"/>
                </a:solidFill>
              </a:rPr>
              <a:t> : cette fonction permet de détruire la file.</a:t>
            </a:r>
            <a:endParaRPr lang="fr-FR" sz="2400" b="1" spc="-1" dirty="0">
              <a:solidFill>
                <a:srgbClr val="000000"/>
              </a:solidFill>
            </a:endParaRPr>
          </a:p>
        </p:txBody>
      </p:sp>
    </p:spTree>
    <p:extLst>
      <p:ext uri="{BB962C8B-B14F-4D97-AF65-F5344CB8AC3E}">
        <p14:creationId xmlns:p14="http://schemas.microsoft.com/office/powerpoint/2010/main" val="916685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File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Représentation contiguë (par tableau)</a:t>
            </a:r>
          </a:p>
          <a:p>
            <a:pPr marL="889200" lvl="1" indent="-324000">
              <a:spcBef>
                <a:spcPts val="938"/>
              </a:spcBef>
              <a:buSzPct val="100000"/>
              <a:buBlip>
                <a:blip r:embed="rId3"/>
              </a:buBlip>
            </a:pPr>
            <a:r>
              <a:rPr lang="fr-FR" sz="2670" spc="-1" dirty="0">
                <a:solidFill>
                  <a:srgbClr val="000000"/>
                </a:solidFill>
              </a:rPr>
              <a:t>Les éléments de la file sont rangés dans un tableau</a:t>
            </a:r>
          </a:p>
          <a:p>
            <a:pPr marL="889200" lvl="1" indent="-324000">
              <a:spcBef>
                <a:spcPts val="938"/>
              </a:spcBef>
              <a:buSzPct val="100000"/>
              <a:buBlip>
                <a:blip r:embed="rId3"/>
              </a:buBlip>
            </a:pPr>
            <a:r>
              <a:rPr lang="fr-FR" sz="2800" dirty="0"/>
              <a:t>Deux indices sont nécessaires pour indiquer respectivement la tête et la queue de la file</a:t>
            </a:r>
            <a:r>
              <a:rPr lang="fr-FR" sz="2670" spc="-1" dirty="0">
                <a:solidFill>
                  <a:srgbClr val="000000"/>
                </a:solidFill>
              </a:rPr>
              <a:t> </a:t>
            </a:r>
          </a:p>
          <a:p>
            <a:pPr marL="1022400" lvl="2">
              <a:spcBef>
                <a:spcPts val="938"/>
              </a:spcBef>
              <a:buSzPct val="100000"/>
            </a:pPr>
            <a:endParaRPr lang="fr-FR" sz="2670" spc="-1" dirty="0">
              <a:solidFill>
                <a:srgbClr val="000000"/>
              </a:solidFill>
            </a:endParaRPr>
          </a:p>
        </p:txBody>
      </p:sp>
      <p:sp>
        <p:nvSpPr>
          <p:cNvPr id="4" name="Text Box 24">
            <a:extLst>
              <a:ext uri="{FF2B5EF4-FFF2-40B4-BE49-F238E27FC236}">
                <a16:creationId xmlns:a16="http://schemas.microsoft.com/office/drawing/2014/main" xmlns="" id="{DDB17676-2E17-45CE-8D21-4B49EA2FAAEC}"/>
              </a:ext>
            </a:extLst>
          </p:cNvPr>
          <p:cNvSpPr txBox="1">
            <a:spLocks noChangeArrowheads="1"/>
          </p:cNvSpPr>
          <p:nvPr/>
        </p:nvSpPr>
        <p:spPr bwMode="auto">
          <a:xfrm>
            <a:off x="2443202" y="4059797"/>
            <a:ext cx="5080000" cy="1631216"/>
          </a:xfrm>
          <a:prstGeom prst="rect">
            <a:avLst/>
          </a:prstGeom>
          <a:solidFill>
            <a:schemeClr val="bg1"/>
          </a:solidFill>
          <a:ln w="9525">
            <a:solidFill>
              <a:schemeClr val="tx1"/>
            </a:solidFill>
            <a:miter lim="800000"/>
            <a:headEnd/>
            <a:tailEnd/>
          </a:ln>
          <a:effectLst/>
        </p:spPr>
        <p:txBody>
          <a:bodyPr wrap="square">
            <a:spAutoFit/>
          </a:bodyPr>
          <a:lstStyle/>
          <a:p>
            <a:r>
              <a:rPr lang="fr-FR" sz="2000" dirty="0"/>
              <a:t>Ceci n'est pas totalement trivial :  La difficulté provient du fait que, au cours des évolutions de la file, ces indices peuvent « faire le tour » du tableau, qui doit alors être considéré comme un anneau.</a:t>
            </a:r>
            <a:endParaRPr lang="fr-CA" altLang="en-US" sz="2000" dirty="0">
              <a:solidFill>
                <a:srgbClr val="00B050"/>
              </a:solidFill>
            </a:endParaRPr>
          </a:p>
        </p:txBody>
      </p:sp>
      <p:pic>
        <p:nvPicPr>
          <p:cNvPr id="5" name="Graphique 4" descr="Avertissement">
            <a:extLst>
              <a:ext uri="{FF2B5EF4-FFF2-40B4-BE49-F238E27FC236}">
                <a16:creationId xmlns:a16="http://schemas.microsoft.com/office/drawing/2014/main" xmlns="" id="{9F7C2F80-E97C-4D31-9466-26CC26738A9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473155" y="3216022"/>
            <a:ext cx="939800" cy="939800"/>
          </a:xfrm>
          <a:prstGeom prst="rect">
            <a:avLst/>
          </a:prstGeom>
        </p:spPr>
      </p:pic>
    </p:spTree>
    <p:extLst>
      <p:ext uri="{BB962C8B-B14F-4D97-AF65-F5344CB8AC3E}">
        <p14:creationId xmlns:p14="http://schemas.microsoft.com/office/powerpoint/2010/main" val="1987162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139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Gestion naïve</a:t>
            </a:r>
          </a:p>
          <a:p>
            <a:pPr marL="889200" lvl="1" indent="-324000">
              <a:spcBef>
                <a:spcPts val="938"/>
              </a:spcBef>
              <a:buSzPct val="100000"/>
              <a:buBlip>
                <a:blip r:embed="rId3"/>
              </a:buBlip>
            </a:pPr>
            <a:r>
              <a:rPr lang="fr-FR" sz="2670" spc="-1" dirty="0">
                <a:solidFill>
                  <a:srgbClr val="000000"/>
                </a:solidFill>
              </a:rPr>
              <a:t>Pour implémenter une file sous forme de tableau, on crée la structure de données suivante.</a:t>
            </a:r>
          </a:p>
        </p:txBody>
      </p:sp>
      <p:sp>
        <p:nvSpPr>
          <p:cNvPr id="2" name="Rectangle 1">
            <a:extLst>
              <a:ext uri="{FF2B5EF4-FFF2-40B4-BE49-F238E27FC236}">
                <a16:creationId xmlns:a16="http://schemas.microsoft.com/office/drawing/2014/main" xmlns="" id="{48320668-3ADB-4351-AEE2-D1DA67C423A2}"/>
              </a:ext>
            </a:extLst>
          </p:cNvPr>
          <p:cNvSpPr/>
          <p:nvPr/>
        </p:nvSpPr>
        <p:spPr>
          <a:xfrm>
            <a:off x="711200" y="2433063"/>
            <a:ext cx="89535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b="1" dirty="0" err="1">
                <a:solidFill>
                  <a:srgbClr val="0000FF"/>
                </a:solidFill>
                <a:highlight>
                  <a:srgbClr val="FFFFFF"/>
                </a:highlight>
                <a:latin typeface="+mj-lt"/>
              </a:rPr>
              <a:t>typedef</a:t>
            </a:r>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float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err="1">
                <a:solidFill>
                  <a:srgbClr val="0000FF"/>
                </a:solidFill>
                <a:highlight>
                  <a:srgbClr val="FFFFFF"/>
                </a:highlight>
                <a:latin typeface="+mj-lt"/>
              </a:rPr>
              <a:t>typedef</a:t>
            </a:r>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struct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nb_elem_max</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nombre d’éléments du tableau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indice_tete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indice_queue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indice de tête et queue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tableau des éléments */</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File</a:t>
            </a:r>
            <a:r>
              <a:rPr lang="fr-FR" sz="2400" b="1" dirty="0">
                <a:solidFill>
                  <a:srgbClr val="000080"/>
                </a:solidFill>
                <a:highlight>
                  <a:srgbClr val="FFFFFF"/>
                </a:highlight>
                <a:latin typeface="+mj-lt"/>
              </a:rPr>
              <a:t>;</a:t>
            </a:r>
            <a:endParaRPr lang="fr-FR" sz="2400" dirty="0">
              <a:latin typeface="+mj-lt"/>
            </a:endParaRPr>
          </a:p>
        </p:txBody>
      </p:sp>
      <p:sp>
        <p:nvSpPr>
          <p:cNvPr id="5" name="Rectangle : coins arrondis 4">
            <a:extLst>
              <a:ext uri="{FF2B5EF4-FFF2-40B4-BE49-F238E27FC236}">
                <a16:creationId xmlns:a16="http://schemas.microsoft.com/office/drawing/2014/main" xmlns="" id="{643616A3-D2E8-40C4-A0C8-6C0224DBD8F8}"/>
              </a:ext>
            </a:extLst>
          </p:cNvPr>
          <p:cNvSpPr/>
          <p:nvPr/>
        </p:nvSpPr>
        <p:spPr>
          <a:xfrm>
            <a:off x="2311400" y="5144470"/>
            <a:ext cx="4597400" cy="17135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xmlns="" id="{6546EE22-1C22-4D5E-B234-30D0C86A87AF}"/>
              </a:ext>
            </a:extLst>
          </p:cNvPr>
          <p:cNvGraphicFramePr>
            <a:graphicFrameLocks noGrp="1"/>
          </p:cNvGraphicFramePr>
          <p:nvPr>
            <p:extLst>
              <p:ext uri="{D42A27DB-BD31-4B8C-83A1-F6EECF244321}">
                <p14:modId xmlns:p14="http://schemas.microsoft.com/office/powerpoint/2010/main" val="738518259"/>
              </p:ext>
            </p:extLst>
          </p:nvPr>
        </p:nvGraphicFramePr>
        <p:xfrm>
          <a:off x="3098800" y="5768798"/>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xmlns="" val="436594950"/>
                    </a:ext>
                  </a:extLst>
                </a:gridCol>
                <a:gridCol w="320622">
                  <a:extLst>
                    <a:ext uri="{9D8B030D-6E8A-4147-A177-3AD203B41FA5}">
                      <a16:colId xmlns:a16="http://schemas.microsoft.com/office/drawing/2014/main" xmlns="" val="4277946360"/>
                    </a:ext>
                  </a:extLst>
                </a:gridCol>
                <a:gridCol w="320622">
                  <a:extLst>
                    <a:ext uri="{9D8B030D-6E8A-4147-A177-3AD203B41FA5}">
                      <a16:colId xmlns:a16="http://schemas.microsoft.com/office/drawing/2014/main" xmlns="" val="2466902705"/>
                    </a:ext>
                  </a:extLst>
                </a:gridCol>
                <a:gridCol w="320622">
                  <a:extLst>
                    <a:ext uri="{9D8B030D-6E8A-4147-A177-3AD203B41FA5}">
                      <a16:colId xmlns:a16="http://schemas.microsoft.com/office/drawing/2014/main" xmlns="" val="2214463590"/>
                    </a:ext>
                  </a:extLst>
                </a:gridCol>
                <a:gridCol w="320622">
                  <a:extLst>
                    <a:ext uri="{9D8B030D-6E8A-4147-A177-3AD203B41FA5}">
                      <a16:colId xmlns:a16="http://schemas.microsoft.com/office/drawing/2014/main" xmlns="" val="3153226605"/>
                    </a:ext>
                  </a:extLst>
                </a:gridCol>
                <a:gridCol w="320622">
                  <a:extLst>
                    <a:ext uri="{9D8B030D-6E8A-4147-A177-3AD203B41FA5}">
                      <a16:colId xmlns:a16="http://schemas.microsoft.com/office/drawing/2014/main" xmlns="" val="1241086429"/>
                    </a:ext>
                  </a:extLst>
                </a:gridCol>
                <a:gridCol w="320622">
                  <a:extLst>
                    <a:ext uri="{9D8B030D-6E8A-4147-A177-3AD203B41FA5}">
                      <a16:colId xmlns:a16="http://schemas.microsoft.com/office/drawing/2014/main" xmlns="" val="201054048"/>
                    </a:ext>
                  </a:extLst>
                </a:gridCol>
                <a:gridCol w="320622">
                  <a:extLst>
                    <a:ext uri="{9D8B030D-6E8A-4147-A177-3AD203B41FA5}">
                      <a16:colId xmlns:a16="http://schemas.microsoft.com/office/drawing/2014/main" xmlns="" val="2581318527"/>
                    </a:ext>
                  </a:extLst>
                </a:gridCol>
                <a:gridCol w="320622">
                  <a:extLst>
                    <a:ext uri="{9D8B030D-6E8A-4147-A177-3AD203B41FA5}">
                      <a16:colId xmlns:a16="http://schemas.microsoft.com/office/drawing/2014/main" xmlns="" val="27792339"/>
                    </a:ext>
                  </a:extLst>
                </a:gridCol>
                <a:gridCol w="320622">
                  <a:extLst>
                    <a:ext uri="{9D8B030D-6E8A-4147-A177-3AD203B41FA5}">
                      <a16:colId xmlns:a16="http://schemas.microsoft.com/office/drawing/2014/main" xmlns=""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xmlns="" val="1853712422"/>
                  </a:ext>
                </a:extLst>
              </a:tr>
            </a:tbl>
          </a:graphicData>
        </a:graphic>
      </p:graphicFrame>
      <p:sp>
        <p:nvSpPr>
          <p:cNvPr id="7" name="Flèche : bas 6">
            <a:extLst>
              <a:ext uri="{FF2B5EF4-FFF2-40B4-BE49-F238E27FC236}">
                <a16:creationId xmlns:a16="http://schemas.microsoft.com/office/drawing/2014/main" xmlns="" id="{52D8AFE7-3C2E-4092-8536-FB94C6797BD5}"/>
              </a:ext>
            </a:extLst>
          </p:cNvPr>
          <p:cNvSpPr/>
          <p:nvPr/>
        </p:nvSpPr>
        <p:spPr>
          <a:xfrm rot="10800000">
            <a:off x="5473700" y="615950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xmlns="" id="{87200F97-707F-49C2-9097-EA914CDD60EB}"/>
              </a:ext>
            </a:extLst>
          </p:cNvPr>
          <p:cNvSpPr txBox="1"/>
          <p:nvPr/>
        </p:nvSpPr>
        <p:spPr>
          <a:xfrm>
            <a:off x="3723732" y="5144470"/>
            <a:ext cx="1633781" cy="369332"/>
          </a:xfrm>
          <a:prstGeom prst="rect">
            <a:avLst/>
          </a:prstGeom>
          <a:noFill/>
        </p:spPr>
        <p:txBody>
          <a:bodyPr wrap="none" rtlCol="0">
            <a:spAutoFit/>
          </a:bodyPr>
          <a:lstStyle/>
          <a:p>
            <a:r>
              <a:rPr lang="fr-FR" dirty="0" err="1">
                <a:solidFill>
                  <a:srgbClr val="000000"/>
                </a:solidFill>
                <a:highlight>
                  <a:srgbClr val="FFFFFF"/>
                </a:highlight>
              </a:rPr>
              <a:t>nb_elem_max</a:t>
            </a:r>
            <a:endParaRPr lang="fr-FR" dirty="0"/>
          </a:p>
        </p:txBody>
      </p:sp>
      <p:sp>
        <p:nvSpPr>
          <p:cNvPr id="9" name="Flèche : bas 8">
            <a:extLst>
              <a:ext uri="{FF2B5EF4-FFF2-40B4-BE49-F238E27FC236}">
                <a16:creationId xmlns:a16="http://schemas.microsoft.com/office/drawing/2014/main" xmlns="" id="{4D3C2335-7F6B-4396-8589-2DA9B2CDA8D8}"/>
              </a:ext>
            </a:extLst>
          </p:cNvPr>
          <p:cNvSpPr/>
          <p:nvPr/>
        </p:nvSpPr>
        <p:spPr>
          <a:xfrm rot="10800000">
            <a:off x="3479800" y="6172200"/>
            <a:ext cx="127000" cy="2413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xmlns="" id="{0F608F9C-DA1E-4099-91A8-A87F6BC377C9}"/>
              </a:ext>
            </a:extLst>
          </p:cNvPr>
          <p:cNvSpPr txBox="1"/>
          <p:nvPr/>
        </p:nvSpPr>
        <p:spPr>
          <a:xfrm>
            <a:off x="3055034" y="6364874"/>
            <a:ext cx="1300356" cy="369332"/>
          </a:xfrm>
          <a:prstGeom prst="rect">
            <a:avLst/>
          </a:prstGeom>
          <a:noFill/>
        </p:spPr>
        <p:txBody>
          <a:bodyPr wrap="none" rtlCol="0">
            <a:spAutoFit/>
          </a:bodyPr>
          <a:lstStyle/>
          <a:p>
            <a:r>
              <a:rPr lang="fr-FR" dirty="0" err="1">
                <a:solidFill>
                  <a:srgbClr val="000000"/>
                </a:solidFill>
                <a:highlight>
                  <a:srgbClr val="FFFFFF"/>
                </a:highlight>
              </a:rPr>
              <a:t>indice_tete</a:t>
            </a:r>
            <a:endParaRPr lang="fr-FR" dirty="0"/>
          </a:p>
        </p:txBody>
      </p:sp>
      <p:sp>
        <p:nvSpPr>
          <p:cNvPr id="3" name="Accolade ouvrante 2">
            <a:extLst>
              <a:ext uri="{FF2B5EF4-FFF2-40B4-BE49-F238E27FC236}">
                <a16:creationId xmlns:a16="http://schemas.microsoft.com/office/drawing/2014/main" xmlns="" id="{22711DFA-0DD6-4C2C-80F7-478E894CE929}"/>
              </a:ext>
            </a:extLst>
          </p:cNvPr>
          <p:cNvSpPr/>
          <p:nvPr/>
        </p:nvSpPr>
        <p:spPr>
          <a:xfrm rot="5400000">
            <a:off x="4396249" y="4518941"/>
            <a:ext cx="288000" cy="2120900"/>
          </a:xfrm>
          <a:prstGeom prst="leftBrace">
            <a:avLst/>
          </a:prstGeom>
          <a:ln w="28575"/>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3" name="ZoneTexte 12">
            <a:extLst>
              <a:ext uri="{FF2B5EF4-FFF2-40B4-BE49-F238E27FC236}">
                <a16:creationId xmlns:a16="http://schemas.microsoft.com/office/drawing/2014/main" xmlns="" id="{536EEEED-2A7B-4E7F-BE74-F0BFAC31041D}"/>
              </a:ext>
            </a:extLst>
          </p:cNvPr>
          <p:cNvSpPr txBox="1"/>
          <p:nvPr/>
        </p:nvSpPr>
        <p:spPr>
          <a:xfrm>
            <a:off x="4934118" y="6503213"/>
            <a:ext cx="1556836" cy="369332"/>
          </a:xfrm>
          <a:prstGeom prst="rect">
            <a:avLst/>
          </a:prstGeom>
          <a:noFill/>
        </p:spPr>
        <p:txBody>
          <a:bodyPr wrap="none" rtlCol="0">
            <a:spAutoFit/>
          </a:bodyPr>
          <a:lstStyle/>
          <a:p>
            <a:r>
              <a:rPr lang="fr-FR" dirty="0" err="1">
                <a:solidFill>
                  <a:srgbClr val="000000"/>
                </a:solidFill>
                <a:highlight>
                  <a:srgbClr val="FFFFFF"/>
                </a:highlight>
              </a:rPr>
              <a:t>indice_queue</a:t>
            </a:r>
            <a:endParaRPr lang="fr-FR" dirty="0"/>
          </a:p>
        </p:txBody>
      </p:sp>
    </p:spTree>
    <p:extLst>
      <p:ext uri="{BB962C8B-B14F-4D97-AF65-F5344CB8AC3E}">
        <p14:creationId xmlns:p14="http://schemas.microsoft.com/office/powerpoint/2010/main" val="825912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file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xmlns="" id="{48320668-3ADB-4351-AEE2-D1DA67C423A2}"/>
              </a:ext>
            </a:extLst>
          </p:cNvPr>
          <p:cNvSpPr/>
          <p:nvPr/>
        </p:nvSpPr>
        <p:spPr>
          <a:xfrm>
            <a:off x="952500" y="2521963"/>
            <a:ext cx="78105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latin typeface="+mj-lt"/>
              </a:rPr>
              <a:t>File Initialiser</a:t>
            </a:r>
            <a:r>
              <a:rPr lang="fr-FR" sz="2000" b="1" dirty="0">
                <a:solidFill>
                  <a:srgbClr val="000080"/>
                </a:solidFill>
                <a:highlight>
                  <a:srgbClr val="FFFFFF"/>
                </a:highlight>
                <a:latin typeface="+mj-lt"/>
              </a:rPr>
              <a:t>(</a:t>
            </a:r>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File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dirty="0">
                <a:solidFill>
                  <a:srgbClr val="FF8000"/>
                </a:solidFill>
                <a:highlight>
                  <a:srgbClr val="FFFFFF"/>
                </a:highlight>
                <a:latin typeface="+mj-lt"/>
              </a:rPr>
              <a:t>0</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la file est vide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indice_queue</a:t>
            </a:r>
            <a:r>
              <a:rPr lang="fr-FR" sz="2000" b="1" dirty="0">
                <a:solidFill>
                  <a:srgbClr val="000080"/>
                </a:solidFill>
                <a:highlight>
                  <a:srgbClr val="FFFFFF"/>
                </a:highlight>
                <a:latin typeface="+mj-lt"/>
              </a:rPr>
              <a:t>=-</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nb_elem_max</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capacité </a:t>
            </a:r>
            <a:r>
              <a:rPr lang="fr-FR" sz="2000" dirty="0" err="1">
                <a:solidFill>
                  <a:srgbClr val="008000"/>
                </a:solidFill>
                <a:highlight>
                  <a:srgbClr val="FFFFFF"/>
                </a:highlight>
                <a:latin typeface="+mj-lt"/>
              </a:rPr>
              <a:t>nb_max</a:t>
            </a:r>
            <a:r>
              <a:rPr lang="fr-FR" sz="2000" dirty="0">
                <a:solidFill>
                  <a:srgbClr val="008000"/>
                </a:solidFill>
                <a:highlight>
                  <a:srgbClr val="FFFFFF"/>
                </a:highlight>
                <a:latin typeface="+mj-lt"/>
              </a:rPr>
              <a: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allocation des éléments :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malloc</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nb_max</a:t>
            </a:r>
            <a:r>
              <a:rPr lang="fr-FR" sz="2000" b="1" dirty="0">
                <a:solidFill>
                  <a:srgbClr val="000080"/>
                </a:solidFill>
                <a:highlight>
                  <a:srgbClr val="FFFFFF"/>
                </a:highlight>
                <a:latin typeface="+mj-lt"/>
              </a:rPr>
              <a:t>*</a:t>
            </a:r>
            <a:r>
              <a:rPr lang="fr-FR" sz="2000" b="1" dirty="0" err="1">
                <a:solidFill>
                  <a:srgbClr val="0000FF"/>
                </a:solidFill>
                <a:highlight>
                  <a:srgbClr val="FFFFFF"/>
                </a:highlight>
                <a:latin typeface="+mj-lt"/>
              </a:rPr>
              <a:t>sizeof</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TypeDonnee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filevide</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p:spTree>
    <p:extLst>
      <p:ext uri="{BB962C8B-B14F-4D97-AF65-F5344CB8AC3E}">
        <p14:creationId xmlns:p14="http://schemas.microsoft.com/office/powerpoint/2010/main" val="2212102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vide, </a:t>
            </a:r>
          </a:p>
          <a:p>
            <a:pPr marL="889200" lvl="1" indent="-324000">
              <a:spcBef>
                <a:spcPts val="938"/>
              </a:spcBef>
              <a:buSzPct val="100000"/>
              <a:buBlip>
                <a:blip r:embed="rId3"/>
              </a:buBlip>
            </a:pPr>
            <a:r>
              <a:rPr lang="fr-FR" sz="2400" spc="-1" dirty="0">
                <a:solidFill>
                  <a:srgbClr val="000000"/>
                </a:solidFill>
              </a:rPr>
              <a:t>La fonction permettant de savoir si la file est vide est la suivante. La fonction renvoie</a:t>
            </a:r>
          </a:p>
          <a:p>
            <a:pPr marL="1346400" lvl="2" indent="-324000">
              <a:spcBef>
                <a:spcPts val="938"/>
              </a:spcBef>
              <a:buSzPct val="100000"/>
              <a:buBlip>
                <a:blip r:embed="rId3"/>
              </a:buBlip>
            </a:pPr>
            <a:r>
              <a:rPr lang="fr-FR" sz="2400" spc="-1" dirty="0">
                <a:solidFill>
                  <a:srgbClr val="000000"/>
                </a:solidFill>
              </a:rPr>
              <a:t>1 si le nombre d’éléments est égal à 0. </a:t>
            </a:r>
          </a:p>
          <a:p>
            <a:pPr marL="1346400" lvl="2" indent="-324000">
              <a:spcBef>
                <a:spcPts val="938"/>
              </a:spcBef>
              <a:buSzPct val="100000"/>
              <a:buBlip>
                <a:blip r:embed="rId3"/>
              </a:buBlip>
            </a:pPr>
            <a:r>
              <a:rPr lang="fr-FR" sz="2400" spc="-1" dirty="0">
                <a:solidFill>
                  <a:srgbClr val="000000"/>
                </a:solidFill>
              </a:rPr>
              <a:t>La fonction renvoie 0 dans le cas contraire</a:t>
            </a:r>
            <a:r>
              <a:rPr lang="fr-FR" spc="-1" dirty="0">
                <a:solidFill>
                  <a:srgbClr val="000000"/>
                </a:solidFill>
              </a:rPr>
              <a:t>.</a:t>
            </a: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xmlns="" id="{48320668-3ADB-4351-AEE2-D1DA67C423A2}"/>
              </a:ext>
            </a:extLst>
          </p:cNvPr>
          <p:cNvSpPr/>
          <p:nvPr/>
        </p:nvSpPr>
        <p:spPr>
          <a:xfrm>
            <a:off x="1409700" y="3779263"/>
            <a:ext cx="69088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EstVide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renvoie 1 si l’indice de queue est plus petit */</a:t>
            </a:r>
            <a:endParaRPr lang="fr-FR" sz="2400" dirty="0">
              <a:solidFill>
                <a:srgbClr val="000000"/>
              </a:solidFill>
              <a:highlight>
                <a:srgbClr val="FFFFFF"/>
              </a:highlight>
              <a:latin typeface="+mj-lt"/>
            </a:endParaRPr>
          </a:p>
          <a:p>
            <a:r>
              <a:rPr lang="it-IT" sz="2400" dirty="0">
                <a:solidFill>
                  <a:srgbClr val="000000"/>
                </a:solidFill>
                <a:highlight>
                  <a:srgbClr val="FFFFFF"/>
                </a:highlight>
                <a:latin typeface="+mj-lt"/>
              </a:rPr>
              <a:t>  </a:t>
            </a:r>
            <a:r>
              <a:rPr lang="it-IT" sz="2400" b="1" dirty="0">
                <a:solidFill>
                  <a:srgbClr val="0000FF"/>
                </a:solidFill>
                <a:highlight>
                  <a:srgbClr val="FFFFFF"/>
                </a:highlight>
                <a:latin typeface="+mj-lt"/>
              </a:rPr>
              <a:t>return</a:t>
            </a:r>
            <a:r>
              <a:rPr lang="it-IT" sz="2400" dirty="0">
                <a:solidFill>
                  <a:srgbClr val="000000"/>
                </a:solidFill>
                <a:highlight>
                  <a:srgbClr val="FFFFFF"/>
                </a:highlight>
                <a:latin typeface="+mj-lt"/>
              </a:rPr>
              <a:t>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F</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indice_tete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F</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indice_queue</a:t>
            </a:r>
            <a:r>
              <a:rPr lang="it-IT" sz="2400" b="1" dirty="0">
                <a:solidFill>
                  <a:srgbClr val="000080"/>
                </a:solidFill>
                <a:highlight>
                  <a:srgbClr val="FFFFFF"/>
                </a:highlight>
                <a:latin typeface="+mj-lt"/>
              </a:rPr>
              <a:t>+</a:t>
            </a:r>
            <a:r>
              <a:rPr lang="it-IT" sz="2400" dirty="0">
                <a:solidFill>
                  <a:srgbClr val="FF8000"/>
                </a:solidFill>
                <a:highlight>
                  <a:srgbClr val="FFFFFF"/>
                </a:highlight>
                <a:latin typeface="+mj-lt"/>
              </a:rPr>
              <a:t>1</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a:t>
            </a:r>
            <a:r>
              <a:rPr lang="it-IT" sz="2400" dirty="0">
                <a:solidFill>
                  <a:srgbClr val="FF8000"/>
                </a:solidFill>
                <a:highlight>
                  <a:srgbClr val="FFFFFF"/>
                </a:highlight>
                <a:latin typeface="+mj-lt"/>
              </a:rPr>
              <a:t>1</a:t>
            </a:r>
            <a:r>
              <a:rPr lang="it-IT" sz="2400" dirty="0">
                <a:solidFill>
                  <a:srgbClr val="000000"/>
                </a:solidFill>
                <a:highlight>
                  <a:srgbClr val="FFFFFF"/>
                </a:highlight>
                <a:latin typeface="+mj-lt"/>
              </a:rPr>
              <a:t> </a:t>
            </a:r>
            <a:r>
              <a:rPr lang="it-IT" sz="2400" b="1" dirty="0">
                <a:solidFill>
                  <a:srgbClr val="000080"/>
                </a:solidFill>
                <a:highlight>
                  <a:srgbClr val="FFFFFF"/>
                </a:highlight>
                <a:latin typeface="+mj-lt"/>
              </a:rPr>
              <a:t>:</a:t>
            </a:r>
            <a:r>
              <a:rPr lang="it-IT" sz="2400" dirty="0">
                <a:solidFill>
                  <a:srgbClr val="000000"/>
                </a:solidFill>
                <a:highlight>
                  <a:srgbClr val="FFFFFF"/>
                </a:highlight>
                <a:latin typeface="+mj-lt"/>
              </a:rPr>
              <a:t> </a:t>
            </a:r>
            <a:r>
              <a:rPr lang="it-IT" sz="2400" dirty="0">
                <a:solidFill>
                  <a:srgbClr val="FF8000"/>
                </a:solidFill>
                <a:highlight>
                  <a:srgbClr val="FFFFFF"/>
                </a:highlight>
                <a:latin typeface="+mj-lt"/>
              </a:rPr>
              <a:t>0</a:t>
            </a:r>
            <a:r>
              <a:rPr lang="it-IT" sz="2400" b="1" dirty="0">
                <a:solidFill>
                  <a:srgbClr val="000080"/>
                </a:solidFill>
                <a:highlight>
                  <a:srgbClr val="FFFFFF"/>
                </a:highlight>
                <a:latin typeface="+mj-lt"/>
              </a:rPr>
              <a:t>;</a:t>
            </a:r>
            <a:endParaRPr lang="it-IT"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4800" dirty="0">
              <a:latin typeface="+mj-lt"/>
            </a:endParaRPr>
          </a:p>
        </p:txBody>
      </p:sp>
    </p:spTree>
    <p:extLst>
      <p:ext uri="{BB962C8B-B14F-4D97-AF65-F5344CB8AC3E}">
        <p14:creationId xmlns:p14="http://schemas.microsoft.com/office/powerpoint/2010/main" val="1880328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pleine</a:t>
            </a:r>
          </a:p>
          <a:p>
            <a:pPr marL="889200" lvl="1" indent="-324000">
              <a:spcBef>
                <a:spcPts val="938"/>
              </a:spcBef>
              <a:buSzPct val="100000"/>
              <a:buBlip>
                <a:blip r:embed="rId3"/>
              </a:buBlip>
            </a:pPr>
            <a:r>
              <a:rPr lang="fr-FR" sz="2400" spc="-1" dirty="0">
                <a:solidFill>
                  <a:srgbClr val="000000"/>
                </a:solidFill>
              </a:rPr>
              <a:t>La fonction permettant de savoir si la file est pleine est la suivante :</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xmlns="" id="{7E4E4E7F-56F7-40C3-8124-B825E979DD30}"/>
              </a:ext>
            </a:extLst>
          </p:cNvPr>
          <p:cNvSpPr/>
          <p:nvPr/>
        </p:nvSpPr>
        <p:spPr>
          <a:xfrm>
            <a:off x="1219200" y="2814063"/>
            <a:ext cx="7505700" cy="163121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EstPleine</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la file est pleine quand la queue est au bout du tableau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err="1">
                <a:solidFill>
                  <a:srgbClr val="000000"/>
                </a:solidFill>
                <a:highlight>
                  <a:srgbClr val="FFFFFF"/>
                </a:highlight>
                <a:latin typeface="+mj-lt"/>
              </a:rPr>
              <a:t>F</a:t>
            </a:r>
            <a:r>
              <a:rPr lang="fr-FR" sz="2000"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indice_queue</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F</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nb_elem_max</a:t>
            </a:r>
            <a:r>
              <a:rPr lang="fr-FR" sz="2000" dirty="0">
                <a:solidFill>
                  <a:srgbClr val="000080"/>
                </a:solidFill>
                <a:highlight>
                  <a:srgbClr val="FFFFFF"/>
                </a:highlight>
                <a:latin typeface="+mj-lt"/>
              </a:rPr>
              <a:t>-</a:t>
            </a:r>
            <a:r>
              <a:rPr lang="fr-FR" sz="2000" dirty="0">
                <a:solidFill>
                  <a:srgbClr val="FF8000"/>
                </a:solidFill>
                <a:highlight>
                  <a:srgbClr val="FFFFFF"/>
                </a:highlight>
                <a:latin typeface="+mj-lt"/>
              </a:rPr>
              <a:t>1</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1</a:t>
            </a:r>
            <a:r>
              <a:rPr lang="fr-FR" sz="2000" dirty="0">
                <a:solidFill>
                  <a:srgbClr val="000000"/>
                </a:solidFill>
                <a:highlight>
                  <a:srgbClr val="FFFFFF"/>
                </a:highlight>
                <a:latin typeface="+mj-lt"/>
              </a:rPr>
              <a:t> </a:t>
            </a:r>
            <a:r>
              <a:rPr lang="fr-FR" sz="2000"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0</a:t>
            </a:r>
            <a:r>
              <a:rPr lang="fr-FR" sz="2000"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80"/>
                </a:solidFill>
                <a:highlight>
                  <a:srgbClr val="FFFFFF"/>
                </a:highlight>
                <a:latin typeface="+mj-lt"/>
              </a:rPr>
              <a:t>}</a:t>
            </a:r>
            <a:endParaRPr lang="fr-FR" sz="2000" dirty="0">
              <a:latin typeface="+mj-lt"/>
            </a:endParaRPr>
          </a:p>
        </p:txBody>
      </p:sp>
    </p:spTree>
    <p:extLst>
      <p:ext uri="{BB962C8B-B14F-4D97-AF65-F5344CB8AC3E}">
        <p14:creationId xmlns:p14="http://schemas.microsoft.com/office/powerpoint/2010/main" val="1043190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à la tête de la file</a:t>
            </a:r>
          </a:p>
          <a:p>
            <a:pPr marL="889200" lvl="1" indent="-324000">
              <a:spcBef>
                <a:spcPts val="938"/>
              </a:spcBef>
              <a:buSzPct val="100000"/>
              <a:buBlip>
                <a:blip r:embed="rId3"/>
              </a:buBlip>
            </a:pPr>
            <a:r>
              <a:rPr lang="fr-FR" sz="2400" spc="-1" dirty="0">
                <a:solidFill>
                  <a:srgbClr val="000000"/>
                </a:solidFill>
              </a:rPr>
              <a:t>La fonction effectue un passage par adresse pour ressortir le tête de la file</a:t>
            </a:r>
          </a:p>
          <a:p>
            <a:pPr marL="1346400" lvl="2" indent="-324000">
              <a:spcBef>
                <a:spcPts val="938"/>
              </a:spcBef>
              <a:buSzPct val="100000"/>
              <a:buBlip>
                <a:blip r:embed="rId3"/>
              </a:buBlip>
            </a:pPr>
            <a:r>
              <a:rPr lang="fr-FR" spc="-1" dirty="0">
                <a:solidFill>
                  <a:srgbClr val="FF0000"/>
                </a:solidFill>
              </a:rPr>
              <a:t>La tête de la file est le premier élément entré, qui est l’élément du tableau avec l’indice </a:t>
            </a:r>
            <a:r>
              <a:rPr lang="fr-FR" b="1" i="1" spc="-1" dirty="0" err="1">
                <a:solidFill>
                  <a:srgbClr val="FF0000"/>
                </a:solidFill>
              </a:rPr>
              <a:t>indice_tete</a:t>
            </a:r>
            <a:endParaRPr lang="fr-FR" b="1" i="1" spc="-1" dirty="0">
              <a:solidFill>
                <a:srgbClr val="FF0000"/>
              </a:solidFill>
            </a:endParaRPr>
          </a:p>
          <a:p>
            <a:pPr marL="889200" lvl="1" indent="-324000">
              <a:spcBef>
                <a:spcPts val="938"/>
              </a:spcBef>
              <a:buSzPct val="100000"/>
              <a:buBlip>
                <a:blip r:embed="rId3"/>
              </a:buBlip>
            </a:pPr>
            <a:r>
              <a:rPr lang="fr-FR" sz="2400" spc="-1" dirty="0">
                <a:solidFill>
                  <a:srgbClr val="000000"/>
                </a:solidFill>
              </a:rPr>
              <a:t>La fonction permet d’accéder à la tête de la file et renvoie le code d’erreur 1 en cas de liste vide et 0 sinon</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xmlns="" id="{7E4E4E7F-56F7-40C3-8124-B825E979DD30}"/>
              </a:ext>
            </a:extLst>
          </p:cNvPr>
          <p:cNvSpPr/>
          <p:nvPr/>
        </p:nvSpPr>
        <p:spPr>
          <a:xfrm>
            <a:off x="1231900" y="4096763"/>
            <a:ext cx="77978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int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AccederTete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File F</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TypeDonnee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if</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EstVide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1</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retourne un code d’erreur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pelem</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tab</a:t>
            </a:r>
            <a:r>
              <a:rPr lang="fr-FR" sz="2000" b="1" dirty="0">
                <a:solidFill>
                  <a:srgbClr val="000080"/>
                </a:solidFill>
                <a:highlight>
                  <a:srgbClr val="FFFFFF"/>
                </a:highlight>
                <a:latin typeface="+mj-lt"/>
              </a:rPr>
              <a:t>[</a:t>
            </a:r>
            <a:r>
              <a:rPr lang="fr-FR" sz="2000" dirty="0" err="1">
                <a:solidFill>
                  <a:srgbClr val="000000"/>
                </a:solidFill>
                <a:highlight>
                  <a:srgbClr val="FFFFFF"/>
                </a:highlight>
                <a:latin typeface="+mj-lt"/>
              </a:rPr>
              <a:t>F</a:t>
            </a:r>
            <a:r>
              <a:rPr lang="fr-FR" sz="2000" b="1" dirty="0" err="1">
                <a:solidFill>
                  <a:srgbClr val="000080"/>
                </a:solidFill>
                <a:highlight>
                  <a:srgbClr val="FFFFFF"/>
                </a:highlight>
                <a:latin typeface="+mj-lt"/>
              </a:rPr>
              <a:t>.</a:t>
            </a:r>
            <a:r>
              <a:rPr lang="fr-FR" sz="2000" dirty="0" err="1">
                <a:solidFill>
                  <a:srgbClr val="000000"/>
                </a:solidFill>
                <a:highlight>
                  <a:srgbClr val="FFFFFF"/>
                </a:highlight>
                <a:latin typeface="+mj-lt"/>
              </a:rPr>
              <a:t>indice_tete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on renvoie l’élément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return</a:t>
            </a:r>
            <a:r>
              <a:rPr lang="fr-FR" sz="2000" dirty="0">
                <a:solidFill>
                  <a:srgbClr val="000000"/>
                </a:solidFill>
                <a:highlight>
                  <a:srgbClr val="FFFFFF"/>
                </a:highlight>
                <a:latin typeface="+mj-lt"/>
              </a:rPr>
              <a:t> </a:t>
            </a:r>
            <a:r>
              <a:rPr lang="fr-FR" sz="2000" dirty="0">
                <a:solidFill>
                  <a:srgbClr val="FF8000"/>
                </a:solidFill>
                <a:highlight>
                  <a:srgbClr val="FFFFFF"/>
                </a:highlight>
                <a:latin typeface="+mj-lt"/>
              </a:rPr>
              <a:t>0</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p:spTree>
    <p:extLst>
      <p:ext uri="{BB962C8B-B14F-4D97-AF65-F5344CB8AC3E}">
        <p14:creationId xmlns:p14="http://schemas.microsoft.com/office/powerpoint/2010/main" val="789043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t>
            </a:r>
          </a:p>
          <a:p>
            <a:pPr marL="889200" lvl="1" indent="-324000">
              <a:spcBef>
                <a:spcPts val="938"/>
              </a:spcBef>
              <a:buSzPct val="100000"/>
              <a:buBlip>
                <a:blip r:embed="rId3"/>
              </a:buBlip>
            </a:pPr>
            <a:r>
              <a:rPr lang="fr-FR" sz="2400" spc="-1" dirty="0">
                <a:solidFill>
                  <a:srgbClr val="000000"/>
                </a:solidFill>
              </a:rPr>
              <a:t>Pour modifier le nombre d’éléments de la file, il faut passer la file par adresse. La fonction Enfiler, qui renvoie 1 en cas d’erreur et 0 dans le cas contraire, est la suivante :</a:t>
            </a:r>
            <a:endParaRPr lang="fr-FR" spc="-1" dirty="0">
              <a:solidFill>
                <a:srgbClr val="000000"/>
              </a:solidFill>
            </a:endParaRPr>
          </a:p>
        </p:txBody>
      </p:sp>
      <p:sp>
        <p:nvSpPr>
          <p:cNvPr id="5" name="Rectangle 4">
            <a:extLst>
              <a:ext uri="{FF2B5EF4-FFF2-40B4-BE49-F238E27FC236}">
                <a16:creationId xmlns:a16="http://schemas.microsoft.com/office/drawing/2014/main" xmlns="" id="{7E4E4E7F-56F7-40C3-8124-B825E979DD30}"/>
              </a:ext>
            </a:extLst>
          </p:cNvPr>
          <p:cNvSpPr/>
          <p:nvPr/>
        </p:nvSpPr>
        <p:spPr>
          <a:xfrm>
            <a:off x="1231900" y="3144263"/>
            <a:ext cx="83058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Enfiler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elem</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if</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nb_elem_max</a:t>
            </a:r>
            <a:r>
              <a:rPr lang="fr-FR" sz="2400" b="1" dirty="0">
                <a:solidFill>
                  <a:srgbClr val="000080"/>
                </a:solidFill>
                <a:highlight>
                  <a:srgbClr val="FFFFFF"/>
                </a:highlight>
                <a:latin typeface="+mj-lt"/>
              </a:rPr>
              <a:t>-</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erreur : file pleine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on insère un élément en queue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elem</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nouvel élément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p:spTree>
    <p:extLst>
      <p:ext uri="{BB962C8B-B14F-4D97-AF65-F5344CB8AC3E}">
        <p14:creationId xmlns:p14="http://schemas.microsoft.com/office/powerpoint/2010/main" val="22464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400" spc="-1" dirty="0">
                <a:solidFill>
                  <a:srgbClr val="000000"/>
                </a:solidFill>
              </a:rPr>
              <a:t>La fonction </a:t>
            </a:r>
            <a:r>
              <a:rPr lang="fr-FR" sz="2400" spc="-1" dirty="0" err="1">
                <a:solidFill>
                  <a:srgbClr val="000000"/>
                </a:solidFill>
              </a:rPr>
              <a:t>Defiler</a:t>
            </a:r>
            <a:r>
              <a:rPr lang="fr-FR" sz="2400" spc="-1" dirty="0">
                <a:solidFill>
                  <a:srgbClr val="000000"/>
                </a:solidFill>
              </a:rPr>
              <a:t> supprime la tête de la file en cas de file non vide. La fonction renvoie 1 en cas d’erreur (file vide), et 0 en cas de succès.</a:t>
            </a:r>
            <a:endParaRPr lang="fr-FR" spc="-1" dirty="0">
              <a:solidFill>
                <a:srgbClr val="000000"/>
              </a:solidFill>
            </a:endParaRPr>
          </a:p>
        </p:txBody>
      </p:sp>
      <p:sp>
        <p:nvSpPr>
          <p:cNvPr id="5" name="Rectangle 4">
            <a:extLst>
              <a:ext uri="{FF2B5EF4-FFF2-40B4-BE49-F238E27FC236}">
                <a16:creationId xmlns:a16="http://schemas.microsoft.com/office/drawing/2014/main" xmlns="" id="{7E4E4E7F-56F7-40C3-8124-B825E979DD30}"/>
              </a:ext>
            </a:extLst>
          </p:cNvPr>
          <p:cNvSpPr/>
          <p:nvPr/>
        </p:nvSpPr>
        <p:spPr>
          <a:xfrm>
            <a:off x="977900" y="3144263"/>
            <a:ext cx="85598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int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Defiler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TypeDonnee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err="1">
                <a:solidFill>
                  <a:srgbClr val="000000"/>
                </a:solidFill>
                <a:highlight>
                  <a:srgbClr val="FFFFFF"/>
                </a:highlight>
                <a:latin typeface="+mj-lt"/>
              </a:rPr>
              <a:t>pelem</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if</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indice_tete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smtClean="0">
                <a:solidFill>
                  <a:srgbClr val="000000"/>
                </a:solidFill>
                <a:highlight>
                  <a:srgbClr val="FFFFFF"/>
                </a:highlight>
                <a:latin typeface="+mj-lt"/>
              </a:rPr>
              <a:t>indice_queue</a:t>
            </a:r>
            <a:r>
              <a:rPr lang="en-US" altLang="zh-CN" sz="2400" b="1" dirty="0">
                <a:solidFill>
                  <a:srgbClr val="000080"/>
                </a:solidFill>
                <a:highlight>
                  <a:srgbClr val="FFFFFF"/>
                </a:highlight>
                <a:latin typeface="+mj-lt"/>
              </a:rPr>
              <a:t>+</a:t>
            </a:r>
            <a:r>
              <a:rPr lang="fr-FR" sz="2400" dirty="0" smtClean="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erreur : file vide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err="1">
                <a:solidFill>
                  <a:srgbClr val="000000"/>
                </a:solidFill>
                <a:highlight>
                  <a:srgbClr val="FFFFFF"/>
                </a:highlight>
                <a:latin typeface="+mj-lt"/>
              </a:rPr>
              <a:t>pelem</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on renvoie la tête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supprime l’élément de tête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a:t>
            </a:r>
            <a:r>
              <a:rPr lang="fr-FR" sz="2400" b="1" dirty="0">
                <a:solidFill>
                  <a:srgbClr val="0000FF"/>
                </a:solidFill>
                <a:highlight>
                  <a:srgbClr val="FFFFFF"/>
                </a:highlight>
                <a:latin typeface="+mj-lt"/>
              </a:rPr>
              <a:t>return</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p:spTree>
    <p:extLst>
      <p:ext uri="{BB962C8B-B14F-4D97-AF65-F5344CB8AC3E}">
        <p14:creationId xmlns:p14="http://schemas.microsoft.com/office/powerpoint/2010/main" val="1877942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xmlns="" id="{20A05A76-9D5F-4FE0-BE3F-4D1C29418B45}"/>
              </a:ext>
            </a:extLst>
          </p:cNvPr>
          <p:cNvGraphicFramePr/>
          <p:nvPr>
            <p:extLst>
              <p:ext uri="{D42A27DB-BD31-4B8C-83A1-F6EECF244321}">
                <p14:modId xmlns:p14="http://schemas.microsoft.com/office/powerpoint/2010/main" val="170729840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p:txBody>
      </p:sp>
      <p:sp>
        <p:nvSpPr>
          <p:cNvPr id="5" name="Rectangle 4">
            <a:extLst>
              <a:ext uri="{FF2B5EF4-FFF2-40B4-BE49-F238E27FC236}">
                <a16:creationId xmlns:a16="http://schemas.microsoft.com/office/drawing/2014/main" xmlns="" id="{7E4E4E7F-56F7-40C3-8124-B825E979DD30}"/>
              </a:ext>
            </a:extLst>
          </p:cNvPr>
          <p:cNvSpPr/>
          <p:nvPr/>
        </p:nvSpPr>
        <p:spPr>
          <a:xfrm>
            <a:off x="774700" y="1886963"/>
            <a:ext cx="85598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Vider</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indice_tete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réinitialisation des indices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indice_queue</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FF8000"/>
                </a:solidFill>
                <a:highlight>
                  <a:srgbClr val="FFFFFF"/>
                </a:highlight>
                <a:latin typeface="+mj-lt"/>
              </a:rPr>
              <a:t>1</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dirty="0" err="1">
                <a:solidFill>
                  <a:srgbClr val="8000FF"/>
                </a:solidFill>
                <a:highlight>
                  <a:srgbClr val="FFFFFF"/>
                </a:highlight>
                <a:latin typeface="+mj-lt"/>
              </a:rPr>
              <a:t>void</a:t>
            </a:r>
            <a:r>
              <a:rPr lang="fr-FR" sz="2400" dirty="0">
                <a:solidFill>
                  <a:srgbClr val="000000"/>
                </a:solidFill>
                <a:highlight>
                  <a:srgbClr val="FFFFFF"/>
                </a:highlight>
                <a:latin typeface="+mj-lt"/>
              </a:rPr>
              <a:t> </a:t>
            </a:r>
            <a:r>
              <a:rPr lang="fr-FR" sz="2400" dirty="0" err="1">
                <a:solidFill>
                  <a:srgbClr val="000000"/>
                </a:solidFill>
                <a:highlight>
                  <a:srgbClr val="FFFFFF"/>
                </a:highlight>
                <a:latin typeface="+mj-lt"/>
              </a:rPr>
              <a:t>Detruire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File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solidFill>
                <a:srgbClr val="000000"/>
              </a:solidFill>
              <a:highlight>
                <a:srgbClr val="FFFFFF"/>
              </a:highlight>
              <a:latin typeface="+mj-lt"/>
            </a:endParaRPr>
          </a:p>
          <a:p>
            <a:r>
              <a:rPr lang="en-US" sz="2400" dirty="0">
                <a:solidFill>
                  <a:srgbClr val="000000"/>
                </a:solidFill>
                <a:highlight>
                  <a:srgbClr val="FFFFFF"/>
                </a:highlight>
                <a:latin typeface="+mj-lt"/>
              </a:rPr>
              <a:t>  </a:t>
            </a:r>
            <a:r>
              <a:rPr lang="en-US" sz="2400" b="1" dirty="0">
                <a:solidFill>
                  <a:srgbClr val="0000FF"/>
                </a:solidFill>
                <a:highlight>
                  <a:srgbClr val="FFFFFF"/>
                </a:highlight>
                <a:latin typeface="+mj-lt"/>
              </a:rPr>
              <a:t>if</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pF</a:t>
            </a:r>
            <a:r>
              <a:rPr lang="en-US" sz="2400" b="1" dirty="0">
                <a:solidFill>
                  <a:srgbClr val="000080"/>
                </a:solidFill>
                <a:highlight>
                  <a:srgbClr val="FFFFFF"/>
                </a:highlight>
                <a:latin typeface="+mj-lt"/>
              </a:rPr>
              <a:t>-&gt;</a:t>
            </a:r>
            <a:r>
              <a:rPr lang="en-US" sz="2400" dirty="0" err="1">
                <a:solidFill>
                  <a:srgbClr val="000000"/>
                </a:solidFill>
                <a:highlight>
                  <a:srgbClr val="FFFFFF"/>
                </a:highlight>
                <a:latin typeface="+mj-lt"/>
              </a:rPr>
              <a:t>nb_elem_max</a:t>
            </a:r>
            <a:r>
              <a:rPr lang="en-US" sz="2400" dirty="0">
                <a:solidFill>
                  <a:srgbClr val="000000"/>
                </a:solidFill>
                <a:highlight>
                  <a:srgbClr val="FFFFFF"/>
                </a:highlight>
                <a:latin typeface="+mj-lt"/>
              </a:rPr>
              <a:t> </a:t>
            </a:r>
            <a:r>
              <a:rPr lang="en-US" sz="2400" b="1" dirty="0">
                <a:solidFill>
                  <a:srgbClr val="000080"/>
                </a:solidFill>
                <a:highlight>
                  <a:srgbClr val="FFFFFF"/>
                </a:highlight>
                <a:latin typeface="+mj-lt"/>
              </a:rPr>
              <a:t>!=</a:t>
            </a:r>
            <a:r>
              <a:rPr lang="en-US" sz="2400" dirty="0">
                <a:solidFill>
                  <a:srgbClr val="000000"/>
                </a:solidFill>
                <a:highlight>
                  <a:srgbClr val="FFFFFF"/>
                </a:highlight>
                <a:latin typeface="+mj-lt"/>
              </a:rPr>
              <a:t> </a:t>
            </a:r>
            <a:r>
              <a:rPr lang="en-US" sz="2400" dirty="0">
                <a:solidFill>
                  <a:srgbClr val="FF8000"/>
                </a:solidFill>
                <a:highlight>
                  <a:srgbClr val="FFFFFF"/>
                </a:highlight>
                <a:latin typeface="+mj-lt"/>
              </a:rPr>
              <a:t>0</a:t>
            </a:r>
            <a:r>
              <a:rPr lang="en-US" sz="2400" b="1" dirty="0">
                <a:solidFill>
                  <a:srgbClr val="000080"/>
                </a:solidFill>
                <a:highlight>
                  <a:srgbClr val="FFFFFF"/>
                </a:highlight>
                <a:latin typeface="+mj-lt"/>
              </a:rPr>
              <a:t>)</a:t>
            </a:r>
            <a:endParaRPr lang="en-US" sz="2400" dirty="0">
              <a:solidFill>
                <a:srgbClr val="000000"/>
              </a:solidFill>
              <a:highlight>
                <a:srgbClr val="FFFFFF"/>
              </a:highlight>
              <a:latin typeface="+mj-lt"/>
            </a:endParaRPr>
          </a:p>
          <a:p>
            <a:r>
              <a:rPr lang="fr-FR" sz="2400" dirty="0">
                <a:solidFill>
                  <a:srgbClr val="000000"/>
                </a:solidFill>
                <a:highlight>
                  <a:srgbClr val="FFFFFF"/>
                </a:highlight>
                <a:latin typeface="+mj-lt"/>
              </a:rPr>
              <a:t>    free</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pF</a:t>
            </a:r>
            <a:r>
              <a:rPr lang="fr-FR" sz="2400" b="1" dirty="0">
                <a:solidFill>
                  <a:srgbClr val="000080"/>
                </a:solidFill>
                <a:highlight>
                  <a:srgbClr val="FFFFFF"/>
                </a:highlight>
                <a:latin typeface="+mj-lt"/>
              </a:rPr>
              <a:t>-&gt;</a:t>
            </a:r>
            <a:r>
              <a:rPr lang="fr-FR" sz="2400" dirty="0">
                <a:solidFill>
                  <a:srgbClr val="000000"/>
                </a:solidFill>
                <a:highlight>
                  <a:srgbClr val="FFFFFF"/>
                </a:highlight>
                <a:latin typeface="+mj-lt"/>
              </a:rPr>
              <a:t>tab</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libération de mémoire */</a:t>
            </a:r>
            <a:endParaRPr lang="fr-FR" sz="2400" dirty="0">
              <a:solidFill>
                <a:srgbClr val="000000"/>
              </a:solidFill>
              <a:highlight>
                <a:srgbClr val="FFFFFF"/>
              </a:highlight>
              <a:latin typeface="+mj-lt"/>
            </a:endParaRPr>
          </a:p>
          <a:p>
            <a:r>
              <a:rPr lang="fr-FR" sz="2400" dirty="0">
                <a:solidFill>
                  <a:srgbClr val="000000"/>
                </a:solidFill>
                <a:highlight>
                  <a:srgbClr val="FFFFFF"/>
                </a:highlight>
                <a:latin typeface="+mj-lt"/>
              </a:rPr>
              <a:t>  pF</a:t>
            </a:r>
            <a:r>
              <a:rPr lang="fr-FR" sz="2400" b="1" dirty="0">
                <a:solidFill>
                  <a:srgbClr val="000080"/>
                </a:solidFill>
                <a:highlight>
                  <a:srgbClr val="FFFFFF"/>
                </a:highlight>
                <a:latin typeface="+mj-lt"/>
              </a:rPr>
              <a:t>-&gt;</a:t>
            </a:r>
            <a:r>
              <a:rPr lang="fr-FR" sz="2400" dirty="0" err="1">
                <a:solidFill>
                  <a:srgbClr val="000000"/>
                </a:solidFill>
                <a:highlight>
                  <a:srgbClr val="FFFFFF"/>
                </a:highlight>
                <a:latin typeface="+mj-lt"/>
              </a:rPr>
              <a:t>nb_elem_max</a:t>
            </a:r>
            <a:r>
              <a:rPr lang="fr-FR" sz="2400" dirty="0">
                <a:solidFill>
                  <a:srgbClr val="000000"/>
                </a:solidFill>
                <a:highlight>
                  <a:srgbClr val="FFFFFF"/>
                </a:highlight>
                <a:latin typeface="+mj-lt"/>
              </a:rPr>
              <a:t> </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FF8000"/>
                </a:solidFill>
                <a:highlight>
                  <a:srgbClr val="FFFFFF"/>
                </a:highlight>
                <a:latin typeface="+mj-lt"/>
              </a:rPr>
              <a:t>0</a:t>
            </a:r>
            <a:r>
              <a:rPr lang="fr-FR" sz="2400" b="1" dirty="0">
                <a:solidFill>
                  <a:srgbClr val="000080"/>
                </a:solidFill>
                <a:highlight>
                  <a:srgbClr val="FFFFFF"/>
                </a:highlight>
                <a:latin typeface="+mj-lt"/>
              </a:rPr>
              <a:t>;</a:t>
            </a:r>
            <a:r>
              <a:rPr lang="fr-FR" sz="2400" dirty="0">
                <a:solidFill>
                  <a:srgbClr val="000000"/>
                </a:solidFill>
                <a:highlight>
                  <a:srgbClr val="FFFFFF"/>
                </a:highlight>
                <a:latin typeface="+mj-lt"/>
              </a:rPr>
              <a:t> </a:t>
            </a:r>
            <a:r>
              <a:rPr lang="fr-FR" sz="2400" dirty="0">
                <a:solidFill>
                  <a:srgbClr val="008000"/>
                </a:solidFill>
                <a:highlight>
                  <a:srgbClr val="FFFFFF"/>
                </a:highlight>
                <a:latin typeface="+mj-lt"/>
              </a:rPr>
              <a:t>/* file de taille 0 */</a:t>
            </a:r>
            <a:endParaRPr lang="fr-FR" sz="2400" dirty="0">
              <a:solidFill>
                <a:srgbClr val="000000"/>
              </a:solidFill>
              <a:highlight>
                <a:srgbClr val="FFFFFF"/>
              </a:highlight>
              <a:latin typeface="+mj-lt"/>
            </a:endParaRPr>
          </a:p>
          <a:p>
            <a:r>
              <a:rPr lang="fr-FR" sz="2400" b="1" dirty="0">
                <a:solidFill>
                  <a:srgbClr val="000080"/>
                </a:solidFill>
                <a:highlight>
                  <a:srgbClr val="FFFFFF"/>
                </a:highlight>
                <a:latin typeface="+mj-lt"/>
              </a:rPr>
              <a:t>}</a:t>
            </a:r>
            <a:endParaRPr lang="fr-FR" sz="2400" dirty="0">
              <a:latin typeface="+mj-lt"/>
            </a:endParaRPr>
          </a:p>
        </p:txBody>
      </p:sp>
      <p:sp>
        <p:nvSpPr>
          <p:cNvPr id="9" name="Rectangle : coins arrondis 8">
            <a:extLst>
              <a:ext uri="{FF2B5EF4-FFF2-40B4-BE49-F238E27FC236}">
                <a16:creationId xmlns:a16="http://schemas.microsoft.com/office/drawing/2014/main" xmlns="" id="{B6C0E715-2A36-44FB-91BF-11394F39B2FF}"/>
              </a:ext>
            </a:extLst>
          </p:cNvPr>
          <p:cNvSpPr/>
          <p:nvPr/>
        </p:nvSpPr>
        <p:spPr>
          <a:xfrm>
            <a:off x="4216400" y="1181100"/>
            <a:ext cx="5715000" cy="1231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graphicFrame>
        <p:nvGraphicFramePr>
          <p:cNvPr id="2" name="Tableau 1">
            <a:extLst>
              <a:ext uri="{FF2B5EF4-FFF2-40B4-BE49-F238E27FC236}">
                <a16:creationId xmlns:a16="http://schemas.microsoft.com/office/drawing/2014/main" xmlns="" id="{DC218BB5-0FBD-42DD-8098-32DDF7F62A72}"/>
              </a:ext>
            </a:extLst>
          </p:cNvPr>
          <p:cNvGraphicFramePr>
            <a:graphicFrameLocks noGrp="1"/>
          </p:cNvGraphicFramePr>
          <p:nvPr>
            <p:extLst>
              <p:ext uri="{D42A27DB-BD31-4B8C-83A1-F6EECF244321}">
                <p14:modId xmlns:p14="http://schemas.microsoft.com/office/powerpoint/2010/main" val="2293977331"/>
              </p:ext>
            </p:extLst>
          </p:nvPr>
        </p:nvGraphicFramePr>
        <p:xfrm>
          <a:off x="5003800" y="1730198"/>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xmlns="" val="436594950"/>
                    </a:ext>
                  </a:extLst>
                </a:gridCol>
                <a:gridCol w="320622">
                  <a:extLst>
                    <a:ext uri="{9D8B030D-6E8A-4147-A177-3AD203B41FA5}">
                      <a16:colId xmlns:a16="http://schemas.microsoft.com/office/drawing/2014/main" xmlns="" val="4277946360"/>
                    </a:ext>
                  </a:extLst>
                </a:gridCol>
                <a:gridCol w="320622">
                  <a:extLst>
                    <a:ext uri="{9D8B030D-6E8A-4147-A177-3AD203B41FA5}">
                      <a16:colId xmlns:a16="http://schemas.microsoft.com/office/drawing/2014/main" xmlns="" val="2466902705"/>
                    </a:ext>
                  </a:extLst>
                </a:gridCol>
                <a:gridCol w="320622">
                  <a:extLst>
                    <a:ext uri="{9D8B030D-6E8A-4147-A177-3AD203B41FA5}">
                      <a16:colId xmlns:a16="http://schemas.microsoft.com/office/drawing/2014/main" xmlns="" val="2214463590"/>
                    </a:ext>
                  </a:extLst>
                </a:gridCol>
                <a:gridCol w="320622">
                  <a:extLst>
                    <a:ext uri="{9D8B030D-6E8A-4147-A177-3AD203B41FA5}">
                      <a16:colId xmlns:a16="http://schemas.microsoft.com/office/drawing/2014/main" xmlns="" val="3153226605"/>
                    </a:ext>
                  </a:extLst>
                </a:gridCol>
                <a:gridCol w="320622">
                  <a:extLst>
                    <a:ext uri="{9D8B030D-6E8A-4147-A177-3AD203B41FA5}">
                      <a16:colId xmlns:a16="http://schemas.microsoft.com/office/drawing/2014/main" xmlns="" val="1241086429"/>
                    </a:ext>
                  </a:extLst>
                </a:gridCol>
                <a:gridCol w="320622">
                  <a:extLst>
                    <a:ext uri="{9D8B030D-6E8A-4147-A177-3AD203B41FA5}">
                      <a16:colId xmlns:a16="http://schemas.microsoft.com/office/drawing/2014/main" xmlns="" val="201054048"/>
                    </a:ext>
                  </a:extLst>
                </a:gridCol>
                <a:gridCol w="320622">
                  <a:extLst>
                    <a:ext uri="{9D8B030D-6E8A-4147-A177-3AD203B41FA5}">
                      <a16:colId xmlns:a16="http://schemas.microsoft.com/office/drawing/2014/main" xmlns="" val="2581318527"/>
                    </a:ext>
                  </a:extLst>
                </a:gridCol>
                <a:gridCol w="320622">
                  <a:extLst>
                    <a:ext uri="{9D8B030D-6E8A-4147-A177-3AD203B41FA5}">
                      <a16:colId xmlns:a16="http://schemas.microsoft.com/office/drawing/2014/main" xmlns="" val="27792339"/>
                    </a:ext>
                  </a:extLst>
                </a:gridCol>
                <a:gridCol w="320622">
                  <a:extLst>
                    <a:ext uri="{9D8B030D-6E8A-4147-A177-3AD203B41FA5}">
                      <a16:colId xmlns:a16="http://schemas.microsoft.com/office/drawing/2014/main" xmlns=""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xmlns="" val="1853712422"/>
                  </a:ext>
                </a:extLst>
              </a:tr>
            </a:tbl>
          </a:graphicData>
        </a:graphic>
      </p:graphicFrame>
      <p:sp>
        <p:nvSpPr>
          <p:cNvPr id="3" name="Flèche : bas 2">
            <a:extLst>
              <a:ext uri="{FF2B5EF4-FFF2-40B4-BE49-F238E27FC236}">
                <a16:creationId xmlns:a16="http://schemas.microsoft.com/office/drawing/2014/main" xmlns="" id="{7DFBC484-75CC-488F-8894-286ACA590200}"/>
              </a:ext>
            </a:extLst>
          </p:cNvPr>
          <p:cNvSpPr/>
          <p:nvPr/>
        </p:nvSpPr>
        <p:spPr>
          <a:xfrm rot="10800000">
            <a:off x="7378700" y="2120900"/>
            <a:ext cx="127000" cy="241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xmlns="" id="{B7865DB5-E36F-46D8-A240-68424FE84DD2}"/>
              </a:ext>
            </a:extLst>
          </p:cNvPr>
          <p:cNvSpPr txBox="1"/>
          <p:nvPr/>
        </p:nvSpPr>
        <p:spPr>
          <a:xfrm>
            <a:off x="7531100" y="2057400"/>
            <a:ext cx="877163" cy="369332"/>
          </a:xfrm>
          <a:prstGeom prst="rect">
            <a:avLst/>
          </a:prstGeom>
          <a:noFill/>
        </p:spPr>
        <p:txBody>
          <a:bodyPr wrap="none" rtlCol="0">
            <a:spAutoFit/>
          </a:bodyPr>
          <a:lstStyle/>
          <a:p>
            <a:r>
              <a:rPr lang="fr-FR" dirty="0"/>
              <a:t>Queue</a:t>
            </a:r>
          </a:p>
        </p:txBody>
      </p:sp>
      <p:cxnSp>
        <p:nvCxnSpPr>
          <p:cNvPr id="7" name="Connecteur droit avec flèche 6">
            <a:extLst>
              <a:ext uri="{FF2B5EF4-FFF2-40B4-BE49-F238E27FC236}">
                <a16:creationId xmlns:a16="http://schemas.microsoft.com/office/drawing/2014/main" xmlns="" id="{BE716A37-8355-4A7A-BD55-DD283C8AFE85}"/>
              </a:ext>
            </a:extLst>
          </p:cNvPr>
          <p:cNvCxnSpPr/>
          <p:nvPr/>
        </p:nvCxnSpPr>
        <p:spPr>
          <a:xfrm flipH="1">
            <a:off x="5511800" y="2235200"/>
            <a:ext cx="184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èche : bas 9">
            <a:extLst>
              <a:ext uri="{FF2B5EF4-FFF2-40B4-BE49-F238E27FC236}">
                <a16:creationId xmlns:a16="http://schemas.microsoft.com/office/drawing/2014/main" xmlns="" id="{517044D8-D4B5-42F9-9445-5EBF2768D522}"/>
              </a:ext>
            </a:extLst>
          </p:cNvPr>
          <p:cNvSpPr/>
          <p:nvPr/>
        </p:nvSpPr>
        <p:spPr>
          <a:xfrm rot="10800000">
            <a:off x="5384800" y="2133600"/>
            <a:ext cx="127000" cy="2413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xmlns="" id="{6703339E-C527-4463-80F4-7E5210F3787B}"/>
              </a:ext>
            </a:extLst>
          </p:cNvPr>
          <p:cNvSpPr txBox="1"/>
          <p:nvPr/>
        </p:nvSpPr>
        <p:spPr>
          <a:xfrm>
            <a:off x="6019800" y="1320800"/>
            <a:ext cx="1308100" cy="369332"/>
          </a:xfrm>
          <a:prstGeom prst="rect">
            <a:avLst/>
          </a:prstGeom>
          <a:noFill/>
        </p:spPr>
        <p:txBody>
          <a:bodyPr wrap="square" rtlCol="0">
            <a:spAutoFit/>
          </a:bodyPr>
          <a:lstStyle/>
          <a:p>
            <a:r>
              <a:rPr lang="fr-FR" dirty="0"/>
              <a:t>Vider</a:t>
            </a:r>
          </a:p>
        </p:txBody>
      </p:sp>
      <p:sp>
        <p:nvSpPr>
          <p:cNvPr id="13" name="Rectangle : coins arrondis 12">
            <a:extLst>
              <a:ext uri="{FF2B5EF4-FFF2-40B4-BE49-F238E27FC236}">
                <a16:creationId xmlns:a16="http://schemas.microsoft.com/office/drawing/2014/main" xmlns="" id="{F1E05C17-D22E-448B-A29C-FDC98408FF1F}"/>
              </a:ext>
            </a:extLst>
          </p:cNvPr>
          <p:cNvSpPr/>
          <p:nvPr/>
        </p:nvSpPr>
        <p:spPr>
          <a:xfrm>
            <a:off x="4721658" y="5624385"/>
            <a:ext cx="5715000" cy="1231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aphicFrame>
        <p:nvGraphicFramePr>
          <p:cNvPr id="14" name="Tableau 13">
            <a:extLst>
              <a:ext uri="{FF2B5EF4-FFF2-40B4-BE49-F238E27FC236}">
                <a16:creationId xmlns:a16="http://schemas.microsoft.com/office/drawing/2014/main" xmlns="" id="{D88CA9EB-8D8D-449C-9363-C8D0BBD944AF}"/>
              </a:ext>
            </a:extLst>
          </p:cNvPr>
          <p:cNvGraphicFramePr>
            <a:graphicFrameLocks noGrp="1"/>
          </p:cNvGraphicFramePr>
          <p:nvPr>
            <p:extLst>
              <p:ext uri="{D42A27DB-BD31-4B8C-83A1-F6EECF244321}">
                <p14:modId xmlns:p14="http://schemas.microsoft.com/office/powerpoint/2010/main" val="1113973728"/>
              </p:ext>
            </p:extLst>
          </p:nvPr>
        </p:nvGraphicFramePr>
        <p:xfrm>
          <a:off x="5509058" y="6173483"/>
          <a:ext cx="3206220" cy="370840"/>
        </p:xfrm>
        <a:graphic>
          <a:graphicData uri="http://schemas.openxmlformats.org/drawingml/2006/table">
            <a:tbl>
              <a:tblPr firstRow="1" bandRow="1">
                <a:tableStyleId>{5C22544A-7EE6-4342-B048-85BDC9FD1C3A}</a:tableStyleId>
              </a:tblPr>
              <a:tblGrid>
                <a:gridCol w="320622">
                  <a:extLst>
                    <a:ext uri="{9D8B030D-6E8A-4147-A177-3AD203B41FA5}">
                      <a16:colId xmlns:a16="http://schemas.microsoft.com/office/drawing/2014/main" xmlns="" val="436594950"/>
                    </a:ext>
                  </a:extLst>
                </a:gridCol>
                <a:gridCol w="320622">
                  <a:extLst>
                    <a:ext uri="{9D8B030D-6E8A-4147-A177-3AD203B41FA5}">
                      <a16:colId xmlns:a16="http://schemas.microsoft.com/office/drawing/2014/main" xmlns="" val="4277946360"/>
                    </a:ext>
                  </a:extLst>
                </a:gridCol>
                <a:gridCol w="320622">
                  <a:extLst>
                    <a:ext uri="{9D8B030D-6E8A-4147-A177-3AD203B41FA5}">
                      <a16:colId xmlns:a16="http://schemas.microsoft.com/office/drawing/2014/main" xmlns="" val="2466902705"/>
                    </a:ext>
                  </a:extLst>
                </a:gridCol>
                <a:gridCol w="320622">
                  <a:extLst>
                    <a:ext uri="{9D8B030D-6E8A-4147-A177-3AD203B41FA5}">
                      <a16:colId xmlns:a16="http://schemas.microsoft.com/office/drawing/2014/main" xmlns="" val="2214463590"/>
                    </a:ext>
                  </a:extLst>
                </a:gridCol>
                <a:gridCol w="320622">
                  <a:extLst>
                    <a:ext uri="{9D8B030D-6E8A-4147-A177-3AD203B41FA5}">
                      <a16:colId xmlns:a16="http://schemas.microsoft.com/office/drawing/2014/main" xmlns="" val="3153226605"/>
                    </a:ext>
                  </a:extLst>
                </a:gridCol>
                <a:gridCol w="320622">
                  <a:extLst>
                    <a:ext uri="{9D8B030D-6E8A-4147-A177-3AD203B41FA5}">
                      <a16:colId xmlns:a16="http://schemas.microsoft.com/office/drawing/2014/main" xmlns="" val="1241086429"/>
                    </a:ext>
                  </a:extLst>
                </a:gridCol>
                <a:gridCol w="320622">
                  <a:extLst>
                    <a:ext uri="{9D8B030D-6E8A-4147-A177-3AD203B41FA5}">
                      <a16:colId xmlns:a16="http://schemas.microsoft.com/office/drawing/2014/main" xmlns="" val="201054048"/>
                    </a:ext>
                  </a:extLst>
                </a:gridCol>
                <a:gridCol w="320622">
                  <a:extLst>
                    <a:ext uri="{9D8B030D-6E8A-4147-A177-3AD203B41FA5}">
                      <a16:colId xmlns:a16="http://schemas.microsoft.com/office/drawing/2014/main" xmlns="" val="2581318527"/>
                    </a:ext>
                  </a:extLst>
                </a:gridCol>
                <a:gridCol w="320622">
                  <a:extLst>
                    <a:ext uri="{9D8B030D-6E8A-4147-A177-3AD203B41FA5}">
                      <a16:colId xmlns:a16="http://schemas.microsoft.com/office/drawing/2014/main" xmlns="" val="27792339"/>
                    </a:ext>
                  </a:extLst>
                </a:gridCol>
                <a:gridCol w="320622">
                  <a:extLst>
                    <a:ext uri="{9D8B030D-6E8A-4147-A177-3AD203B41FA5}">
                      <a16:colId xmlns:a16="http://schemas.microsoft.com/office/drawing/2014/main" xmlns="" val="1538478571"/>
                    </a:ext>
                  </a:extLst>
                </a:gridCol>
              </a:tblGrid>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xmlns="" val="1853712422"/>
                  </a:ext>
                </a:extLst>
              </a:tr>
            </a:tbl>
          </a:graphicData>
        </a:graphic>
      </p:graphicFrame>
      <p:sp>
        <p:nvSpPr>
          <p:cNvPr id="15" name="ZoneTexte 14">
            <a:extLst>
              <a:ext uri="{FF2B5EF4-FFF2-40B4-BE49-F238E27FC236}">
                <a16:creationId xmlns:a16="http://schemas.microsoft.com/office/drawing/2014/main" xmlns="" id="{A53E19F5-EC72-4BC9-9718-DB9098A4D8A8}"/>
              </a:ext>
            </a:extLst>
          </p:cNvPr>
          <p:cNvSpPr txBox="1"/>
          <p:nvPr/>
        </p:nvSpPr>
        <p:spPr>
          <a:xfrm>
            <a:off x="6525058" y="5764085"/>
            <a:ext cx="1308100" cy="369332"/>
          </a:xfrm>
          <a:prstGeom prst="rect">
            <a:avLst/>
          </a:prstGeom>
          <a:noFill/>
        </p:spPr>
        <p:txBody>
          <a:bodyPr wrap="square" rtlCol="0">
            <a:spAutoFit/>
          </a:bodyPr>
          <a:lstStyle/>
          <a:p>
            <a:r>
              <a:rPr lang="fr-FR" dirty="0" err="1"/>
              <a:t>Detruire</a:t>
            </a:r>
            <a:endParaRPr lang="fr-FR" dirty="0"/>
          </a:p>
        </p:txBody>
      </p:sp>
      <p:cxnSp>
        <p:nvCxnSpPr>
          <p:cNvPr id="12" name="Connecteur droit 11">
            <a:extLst>
              <a:ext uri="{FF2B5EF4-FFF2-40B4-BE49-F238E27FC236}">
                <a16:creationId xmlns:a16="http://schemas.microsoft.com/office/drawing/2014/main" xmlns="" id="{821D7280-7131-4955-ABBD-CB8EC149CF56}"/>
              </a:ext>
            </a:extLst>
          </p:cNvPr>
          <p:cNvCxnSpPr/>
          <p:nvPr/>
        </p:nvCxnSpPr>
        <p:spPr>
          <a:xfrm>
            <a:off x="5445558" y="6132385"/>
            <a:ext cx="3378200" cy="3683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Connecteur droit 16">
            <a:extLst>
              <a:ext uri="{FF2B5EF4-FFF2-40B4-BE49-F238E27FC236}">
                <a16:creationId xmlns:a16="http://schemas.microsoft.com/office/drawing/2014/main" xmlns="" id="{62376D19-684F-48AA-B92E-9E7B423A6B71}"/>
              </a:ext>
            </a:extLst>
          </p:cNvPr>
          <p:cNvCxnSpPr/>
          <p:nvPr/>
        </p:nvCxnSpPr>
        <p:spPr>
          <a:xfrm flipH="1">
            <a:off x="5369358" y="6056185"/>
            <a:ext cx="3429000" cy="495300"/>
          </a:xfrm>
          <a:prstGeom prst="line">
            <a:avLst/>
          </a:prstGeom>
        </p:spPr>
        <p:style>
          <a:lnRef idx="3">
            <a:schemeClr val="accent2"/>
          </a:lnRef>
          <a:fillRef idx="0">
            <a:schemeClr val="accent2"/>
          </a:fillRef>
          <a:effectRef idx="2">
            <a:schemeClr val="accent2"/>
          </a:effectRef>
          <a:fontRef idx="minor">
            <a:schemeClr val="tx1"/>
          </a:fontRef>
        </p:style>
      </p:cxnSp>
      <p:sp>
        <p:nvSpPr>
          <p:cNvPr id="18" name="ZoneTexte 17">
            <a:extLst>
              <a:ext uri="{FF2B5EF4-FFF2-40B4-BE49-F238E27FC236}">
                <a16:creationId xmlns:a16="http://schemas.microsoft.com/office/drawing/2014/main" xmlns="" id="{62953839-65FF-44E2-99CB-372544939BC5}"/>
              </a:ext>
            </a:extLst>
          </p:cNvPr>
          <p:cNvSpPr txBox="1"/>
          <p:nvPr/>
        </p:nvSpPr>
        <p:spPr>
          <a:xfrm>
            <a:off x="4622800" y="2070100"/>
            <a:ext cx="646331" cy="369332"/>
          </a:xfrm>
          <a:prstGeom prst="rect">
            <a:avLst/>
          </a:prstGeom>
          <a:noFill/>
        </p:spPr>
        <p:txBody>
          <a:bodyPr wrap="none" rtlCol="0">
            <a:spAutoFit/>
          </a:bodyPr>
          <a:lstStyle/>
          <a:p>
            <a:r>
              <a:rPr lang="fr-FR" dirty="0"/>
              <a:t>Tête</a:t>
            </a:r>
          </a:p>
        </p:txBody>
      </p:sp>
    </p:spTree>
    <p:extLst>
      <p:ext uri="{BB962C8B-B14F-4D97-AF65-F5344CB8AC3E}">
        <p14:creationId xmlns:p14="http://schemas.microsoft.com/office/powerpoint/2010/main" val="2376418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 problème dans cette gestion des files par tableaux est qu’à mesure qu’on insère et qu’on supprime des éléments, les indice de tête et de queue ne font qu’augmenter.</a:t>
            </a:r>
          </a:p>
          <a:p>
            <a:pPr marL="432000" indent="-324000">
              <a:spcBef>
                <a:spcPts val="938"/>
              </a:spcBef>
              <a:buSzPct val="100000"/>
              <a:buBlip>
                <a:blip r:embed="rId3"/>
              </a:buBlip>
            </a:pPr>
            <a:r>
              <a:rPr lang="fr-FR" sz="2670" spc="-1" dirty="0">
                <a:solidFill>
                  <a:srgbClr val="000000"/>
                </a:solidFill>
              </a:rPr>
              <a:t>L’utilisation d’une telle file est donc limitée dans le temps, et </a:t>
            </a:r>
            <a:r>
              <a:rPr lang="fr-FR" sz="2670" spc="-1" dirty="0" err="1">
                <a:solidFill>
                  <a:srgbClr val="000000"/>
                </a:solidFill>
              </a:rPr>
              <a:t>nb_elem_max</a:t>
            </a:r>
            <a:r>
              <a:rPr lang="fr-FR" sz="2670" spc="-1" dirty="0">
                <a:solidFill>
                  <a:srgbClr val="000000"/>
                </a:solidFill>
              </a:rPr>
              <a:t> est le nombre total d’éléments qui pourront jamais être insérés dans la file.</a:t>
            </a:r>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Tree>
    <p:extLst>
      <p:ext uri="{BB962C8B-B14F-4D97-AF65-F5344CB8AC3E}">
        <p14:creationId xmlns:p14="http://schemas.microsoft.com/office/powerpoint/2010/main" val="3215371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B19666-6661-4C76-B04B-79746714957D}"/>
              </a:ext>
            </a:extLst>
          </p:cNvPr>
          <p:cNvSpPr>
            <a:spLocks noGrp="1"/>
          </p:cNvSpPr>
          <p:nvPr>
            <p:ph type="title"/>
          </p:nvPr>
        </p:nvSpPr>
        <p:spPr/>
        <p:txBody>
          <a:bodyPr/>
          <a:lstStyle/>
          <a:p>
            <a:r>
              <a:rPr lang="fr-FR" cap="small" spc="-1" dirty="0">
                <a:solidFill>
                  <a:srgbClr val="666666"/>
                </a:solidFill>
              </a:rPr>
              <a:t>Représentation d’une File</a:t>
            </a:r>
            <a:endParaRPr lang="fr-FR" dirty="0"/>
          </a:p>
        </p:txBody>
      </p:sp>
      <p:sp>
        <p:nvSpPr>
          <p:cNvPr id="3" name="Espace réservé du texte 2">
            <a:extLst>
              <a:ext uri="{FF2B5EF4-FFF2-40B4-BE49-F238E27FC236}">
                <a16:creationId xmlns:a16="http://schemas.microsoft.com/office/drawing/2014/main" xmlns="" id="{15A6BE13-7557-4A62-A657-59A212082839}"/>
              </a:ext>
            </a:extLst>
          </p:cNvPr>
          <p:cNvSpPr>
            <a:spLocks noGrp="1"/>
          </p:cNvSpPr>
          <p:nvPr>
            <p:ph type="body"/>
          </p:nvPr>
        </p:nvSpPr>
        <p:spPr>
          <a:xfrm>
            <a:off x="369135" y="1051293"/>
            <a:ext cx="9071640" cy="3463378"/>
          </a:xfrm>
        </p:spPr>
        <p:txBody>
          <a:bodyPr>
            <a:noAutofit/>
          </a:bodyPr>
          <a:lstStyle/>
          <a:p>
            <a:pPr marL="432000" indent="-324000">
              <a:spcBef>
                <a:spcPts val="938"/>
              </a:spcBef>
              <a:buSzPct val="100000"/>
              <a:buBlip>
                <a:blip r:embed="rId2"/>
              </a:buBlip>
            </a:pPr>
            <a:r>
              <a:rPr lang="fr-FR" sz="2670" b="1" spc="-1" dirty="0">
                <a:solidFill>
                  <a:srgbClr val="000000"/>
                </a:solidFill>
              </a:rPr>
              <a:t>Représentation chaînée (par pointeurs </a:t>
            </a:r>
            <a:r>
              <a:rPr lang="fr-FR" sz="2670" b="1" spc="-1" dirty="0">
                <a:solidFill>
                  <a:srgbClr val="000000"/>
                </a:solidFill>
                <a:sym typeface="Wingdings" panose="05000000000000000000" pitchFamily="2" charset="2"/>
              </a:rPr>
              <a:t> liste chaînée)</a:t>
            </a:r>
          </a:p>
          <a:p>
            <a:pPr marL="889200" lvl="1" indent="-324000">
              <a:spcBef>
                <a:spcPts val="938"/>
              </a:spcBef>
              <a:buSzPct val="100000"/>
              <a:buBlip>
                <a:blip r:embed="rId2"/>
              </a:buBlip>
            </a:pPr>
            <a:r>
              <a:rPr lang="fr-FR" sz="2670" spc="-1" dirty="0">
                <a:solidFill>
                  <a:srgbClr val="000000"/>
                </a:solidFill>
                <a:sym typeface="Wingdings" panose="05000000000000000000" pitchFamily="2" charset="2"/>
              </a:rPr>
              <a:t>Les éléments de la file sont chaînés entre eux</a:t>
            </a:r>
          </a:p>
          <a:p>
            <a:pPr marL="889200" lvl="1" indent="-324000">
              <a:spcBef>
                <a:spcPts val="938"/>
              </a:spcBef>
              <a:buSzPct val="100000"/>
              <a:buBlip>
                <a:blip r:embed="rId2"/>
              </a:buBlip>
            </a:pPr>
            <a:r>
              <a:rPr lang="fr-FR" sz="2800" dirty="0"/>
              <a:t>Un pointeur vers le premier maillon de la liste</a:t>
            </a:r>
          </a:p>
          <a:p>
            <a:pPr marL="889200" lvl="1" indent="-324000">
              <a:spcBef>
                <a:spcPts val="938"/>
              </a:spcBef>
              <a:buSzPct val="100000"/>
              <a:buBlip>
                <a:blip r:embed="rId2"/>
              </a:buBlip>
            </a:pPr>
            <a:r>
              <a:rPr lang="fr-FR" sz="2800" dirty="0"/>
              <a:t>Un pointeur vers le </a:t>
            </a:r>
            <a:r>
              <a:rPr lang="fr-FR" sz="2800" i="1" dirty="0"/>
              <a:t>dernier</a:t>
            </a:r>
            <a:r>
              <a:rPr lang="fr-FR" sz="2800" dirty="0"/>
              <a:t> maillon</a:t>
            </a:r>
          </a:p>
          <a:p>
            <a:pPr marL="889200" lvl="1" indent="-324000">
              <a:spcBef>
                <a:spcPts val="938"/>
              </a:spcBef>
              <a:buSzPct val="100000"/>
              <a:buBlip>
                <a:blip r:embed="rId2"/>
              </a:buBlip>
            </a:pPr>
            <a:r>
              <a:rPr lang="fr-FR" sz="2800" dirty="0"/>
              <a:t>La liste chaînée sera donc orientée de la tête vers la queue </a:t>
            </a:r>
            <a:endParaRPr lang="fr-FR" sz="2670" spc="-1" dirty="0">
              <a:solidFill>
                <a:srgbClr val="000000"/>
              </a:solidFill>
              <a:sym typeface="Wingdings" panose="05000000000000000000" pitchFamily="2" charset="2"/>
            </a:endParaRPr>
          </a:p>
        </p:txBody>
      </p:sp>
      <p:grpSp>
        <p:nvGrpSpPr>
          <p:cNvPr id="6" name="Groupe 5">
            <a:extLst>
              <a:ext uri="{FF2B5EF4-FFF2-40B4-BE49-F238E27FC236}">
                <a16:creationId xmlns:a16="http://schemas.microsoft.com/office/drawing/2014/main" xmlns="" id="{A6AE8E33-C9E0-4AEE-A385-71FBFF8B74F5}"/>
              </a:ext>
            </a:extLst>
          </p:cNvPr>
          <p:cNvGrpSpPr/>
          <p:nvPr/>
        </p:nvGrpSpPr>
        <p:grpSpPr>
          <a:xfrm>
            <a:off x="2549439" y="5914768"/>
            <a:ext cx="5872459" cy="498912"/>
            <a:chOff x="2653687" y="5260388"/>
            <a:chExt cx="6097530" cy="745571"/>
          </a:xfrm>
        </p:grpSpPr>
        <p:grpSp>
          <p:nvGrpSpPr>
            <p:cNvPr id="11" name="Groupe 10">
              <a:extLst>
                <a:ext uri="{FF2B5EF4-FFF2-40B4-BE49-F238E27FC236}">
                  <a16:creationId xmlns:a16="http://schemas.microsoft.com/office/drawing/2014/main" xmlns="" id="{0C9671A4-EDA2-404F-AFC5-380349D5AF0C}"/>
                </a:ext>
              </a:extLst>
            </p:cNvPr>
            <p:cNvGrpSpPr/>
            <p:nvPr/>
          </p:nvGrpSpPr>
          <p:grpSpPr>
            <a:xfrm>
              <a:off x="4696162" y="5268244"/>
              <a:ext cx="1349193" cy="715720"/>
              <a:chOff x="4253102" y="5447353"/>
              <a:chExt cx="1349193" cy="715720"/>
            </a:xfrm>
          </p:grpSpPr>
          <p:sp>
            <p:nvSpPr>
              <p:cNvPr id="26" name="Rectangle 25">
                <a:extLst>
                  <a:ext uri="{FF2B5EF4-FFF2-40B4-BE49-F238E27FC236}">
                    <a16:creationId xmlns:a16="http://schemas.microsoft.com/office/drawing/2014/main" xmlns="" id="{63DA2587-FEB6-494E-8D7E-EFEA01CDDC9E}"/>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7" name="Connecteur droit 26">
                <a:extLst>
                  <a:ext uri="{FF2B5EF4-FFF2-40B4-BE49-F238E27FC236}">
                    <a16:creationId xmlns:a16="http://schemas.microsoft.com/office/drawing/2014/main" xmlns="" id="{2FB5F909-4BF4-4774-AF5E-A97F08C66A97}"/>
                  </a:ext>
                </a:extLst>
              </p:cNvPr>
              <p:cNvCxnSpPr/>
              <p:nvPr/>
            </p:nvCxnSpPr>
            <p:spPr>
              <a:xfrm flipH="1">
                <a:off x="5205060" y="5447353"/>
                <a:ext cx="0" cy="715720"/>
              </a:xfrm>
              <a:prstGeom prst="line">
                <a:avLst/>
              </a:prstGeom>
              <a:noFill/>
              <a:ln>
                <a:solidFill>
                  <a:schemeClr val="tx1"/>
                </a:solidFill>
                <a:miter lim="800000"/>
              </a:ln>
            </p:spPr>
          </p:cxnSp>
        </p:grpSp>
        <p:grpSp>
          <p:nvGrpSpPr>
            <p:cNvPr id="12" name="Groupe 11">
              <a:extLst>
                <a:ext uri="{FF2B5EF4-FFF2-40B4-BE49-F238E27FC236}">
                  <a16:creationId xmlns:a16="http://schemas.microsoft.com/office/drawing/2014/main" xmlns="" id="{9855EE89-2E55-46C5-95BA-1321E5027FA5}"/>
                </a:ext>
              </a:extLst>
            </p:cNvPr>
            <p:cNvGrpSpPr/>
            <p:nvPr/>
          </p:nvGrpSpPr>
          <p:grpSpPr>
            <a:xfrm>
              <a:off x="6733923" y="5260388"/>
              <a:ext cx="1349193" cy="715720"/>
              <a:chOff x="4253102" y="5447353"/>
              <a:chExt cx="1349193" cy="715720"/>
            </a:xfrm>
          </p:grpSpPr>
          <p:sp>
            <p:nvSpPr>
              <p:cNvPr id="23" name="Rectangle 22">
                <a:extLst>
                  <a:ext uri="{FF2B5EF4-FFF2-40B4-BE49-F238E27FC236}">
                    <a16:creationId xmlns:a16="http://schemas.microsoft.com/office/drawing/2014/main" xmlns="" id="{8D4F3C58-6CF4-41B6-A34A-166C5712D47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4" name="Connecteur droit 23">
                <a:extLst>
                  <a:ext uri="{FF2B5EF4-FFF2-40B4-BE49-F238E27FC236}">
                    <a16:creationId xmlns:a16="http://schemas.microsoft.com/office/drawing/2014/main" xmlns="" id="{CE32826B-D724-47AD-B3B4-8C38AF83C063}"/>
                  </a:ext>
                </a:extLst>
              </p:cNvPr>
              <p:cNvCxnSpPr/>
              <p:nvPr/>
            </p:nvCxnSpPr>
            <p:spPr>
              <a:xfrm flipH="1">
                <a:off x="5205060" y="5447353"/>
                <a:ext cx="0" cy="715720"/>
              </a:xfrm>
              <a:prstGeom prst="line">
                <a:avLst/>
              </a:prstGeom>
              <a:noFill/>
              <a:ln>
                <a:solidFill>
                  <a:schemeClr val="tx1"/>
                </a:solidFill>
                <a:miter lim="800000"/>
              </a:ln>
            </p:spPr>
          </p:cxnSp>
        </p:grpSp>
        <p:grpSp>
          <p:nvGrpSpPr>
            <p:cNvPr id="13" name="Groupe 12">
              <a:extLst>
                <a:ext uri="{FF2B5EF4-FFF2-40B4-BE49-F238E27FC236}">
                  <a16:creationId xmlns:a16="http://schemas.microsoft.com/office/drawing/2014/main" xmlns="" id="{43E940A5-2117-4239-BDF3-E6AFCC38A6A2}"/>
                </a:ext>
              </a:extLst>
            </p:cNvPr>
            <p:cNvGrpSpPr/>
            <p:nvPr/>
          </p:nvGrpSpPr>
          <p:grpSpPr>
            <a:xfrm>
              <a:off x="2653687" y="5290239"/>
              <a:ext cx="1349193" cy="715720"/>
              <a:chOff x="4253102" y="5447353"/>
              <a:chExt cx="1349193" cy="715720"/>
            </a:xfrm>
          </p:grpSpPr>
          <p:sp>
            <p:nvSpPr>
              <p:cNvPr id="20" name="Rectangle 19">
                <a:extLst>
                  <a:ext uri="{FF2B5EF4-FFF2-40B4-BE49-F238E27FC236}">
                    <a16:creationId xmlns:a16="http://schemas.microsoft.com/office/drawing/2014/main" xmlns="" id="{A2387C50-DBF9-4BA9-B50C-C21756B720B1}"/>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1" name="Connecteur droit 20">
                <a:extLst>
                  <a:ext uri="{FF2B5EF4-FFF2-40B4-BE49-F238E27FC236}">
                    <a16:creationId xmlns:a16="http://schemas.microsoft.com/office/drawing/2014/main" xmlns="" id="{FA22579B-993E-4AFB-8307-5EC5E8717E09}"/>
                  </a:ext>
                </a:extLst>
              </p:cNvPr>
              <p:cNvCxnSpPr/>
              <p:nvPr/>
            </p:nvCxnSpPr>
            <p:spPr>
              <a:xfrm flipH="1">
                <a:off x="5205060" y="5447353"/>
                <a:ext cx="0" cy="715720"/>
              </a:xfrm>
              <a:prstGeom prst="line">
                <a:avLst/>
              </a:prstGeom>
              <a:noFill/>
              <a:ln>
                <a:solidFill>
                  <a:schemeClr val="tx1"/>
                </a:solidFill>
                <a:miter lim="800000"/>
              </a:ln>
            </p:spPr>
          </p:cxnSp>
        </p:grpSp>
        <p:cxnSp>
          <p:nvCxnSpPr>
            <p:cNvPr id="14" name="Connecteur droit avec flèche 13">
              <a:extLst>
                <a:ext uri="{FF2B5EF4-FFF2-40B4-BE49-F238E27FC236}">
                  <a16:creationId xmlns:a16="http://schemas.microsoft.com/office/drawing/2014/main" xmlns="" id="{468A6B4E-D769-4A1E-B8A6-66C757F9F6CA}"/>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xmlns="" id="{D542DCEF-12C5-4E9C-A3E3-C4AA9B5A0A36}"/>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6" name="Connecteur droit avec flèche 15">
              <a:extLst>
                <a:ext uri="{FF2B5EF4-FFF2-40B4-BE49-F238E27FC236}">
                  <a16:creationId xmlns:a16="http://schemas.microsoft.com/office/drawing/2014/main" xmlns="" id="{28548B5E-C953-45D5-A995-467276ACCD1B}"/>
                </a:ext>
              </a:extLst>
            </p:cNvPr>
            <p:cNvCxnSpPr>
              <a:cxnSpLocks/>
            </p:cNvCxnSpPr>
            <p:nvPr/>
          </p:nvCxnSpPr>
          <p:spPr>
            <a:xfrm>
              <a:off x="7890236" y="5395275"/>
              <a:ext cx="860981"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7" name="Groupe 6">
            <a:extLst>
              <a:ext uri="{FF2B5EF4-FFF2-40B4-BE49-F238E27FC236}">
                <a16:creationId xmlns:a16="http://schemas.microsoft.com/office/drawing/2014/main" xmlns="" id="{157C0548-F155-4498-9488-5A47CA736189}"/>
              </a:ext>
            </a:extLst>
          </p:cNvPr>
          <p:cNvGrpSpPr/>
          <p:nvPr/>
        </p:nvGrpSpPr>
        <p:grpSpPr>
          <a:xfrm>
            <a:off x="1101750" y="4571515"/>
            <a:ext cx="840980" cy="1009397"/>
            <a:chOff x="1388220" y="1563513"/>
            <a:chExt cx="873212" cy="1508435"/>
          </a:xfrm>
        </p:grpSpPr>
        <p:sp>
          <p:nvSpPr>
            <p:cNvPr id="9" name="Rectangle 8">
              <a:extLst>
                <a:ext uri="{FF2B5EF4-FFF2-40B4-BE49-F238E27FC236}">
                  <a16:creationId xmlns:a16="http://schemas.microsoft.com/office/drawing/2014/main" xmlns="" id="{F1331E9F-836B-46EF-B9D0-3861FADB9320}"/>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10" name="Connecteur droit 9">
              <a:extLst>
                <a:ext uri="{FF2B5EF4-FFF2-40B4-BE49-F238E27FC236}">
                  <a16:creationId xmlns:a16="http://schemas.microsoft.com/office/drawing/2014/main" xmlns="" id="{CE56DBF8-F1E0-4527-82A3-EE0BF6AF94F2}"/>
                </a:ext>
              </a:extLst>
            </p:cNvPr>
            <p:cNvCxnSpPr/>
            <p:nvPr/>
          </p:nvCxnSpPr>
          <p:spPr>
            <a:xfrm>
              <a:off x="1388220" y="2279232"/>
              <a:ext cx="873212" cy="0"/>
            </a:xfrm>
            <a:prstGeom prst="line">
              <a:avLst/>
            </a:prstGeom>
            <a:noFill/>
            <a:ln>
              <a:solidFill>
                <a:schemeClr val="tx1"/>
              </a:solidFill>
              <a:miter lim="800000"/>
            </a:ln>
          </p:spPr>
        </p:cxnSp>
      </p:grpSp>
      <p:cxnSp>
        <p:nvCxnSpPr>
          <p:cNvPr id="8" name="Connecteur droit 7">
            <a:extLst>
              <a:ext uri="{FF2B5EF4-FFF2-40B4-BE49-F238E27FC236}">
                <a16:creationId xmlns:a16="http://schemas.microsoft.com/office/drawing/2014/main" xmlns="" id="{6F1F0478-F26C-4847-B7D3-67E1853DE50C}"/>
              </a:ext>
            </a:extLst>
          </p:cNvPr>
          <p:cNvCxnSpPr>
            <a:cxnSpLocks/>
            <a:stCxn id="43" idx="1"/>
            <a:endCxn id="20" idx="0"/>
          </p:cNvCxnSpPr>
          <p:nvPr/>
        </p:nvCxnSpPr>
        <p:spPr>
          <a:xfrm rot="10800000" flipH="1" flipV="1">
            <a:off x="1108585" y="4847663"/>
            <a:ext cx="2090549" cy="1087080"/>
          </a:xfrm>
          <a:prstGeom prst="bentConnector4">
            <a:avLst>
              <a:gd name="adj1" fmla="val -10935"/>
              <a:gd name="adj2" fmla="val 78355"/>
            </a:avLst>
          </a:prstGeom>
          <a:ln>
            <a:tailEnd type="triangle" w="lg" len="lg"/>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xmlns="" id="{DE5905D6-E206-4393-A560-2D7D1C8771B2}"/>
              </a:ext>
            </a:extLst>
          </p:cNvPr>
          <p:cNvSpPr/>
          <p:nvPr/>
        </p:nvSpPr>
        <p:spPr>
          <a:xfrm>
            <a:off x="8408789" y="5826940"/>
            <a:ext cx="774571" cy="369332"/>
          </a:xfrm>
          <a:prstGeom prst="rect">
            <a:avLst/>
          </a:prstGeom>
        </p:spPr>
        <p:txBody>
          <a:bodyPr wrap="none">
            <a:spAutoFit/>
          </a:bodyPr>
          <a:lstStyle/>
          <a:p>
            <a:r>
              <a:rPr lang="fr-FR" dirty="0">
                <a:effectLst>
                  <a:outerShdw blurRad="38100" dist="38100" dir="2700000" algn="tl">
                    <a:srgbClr val="000000">
                      <a:alpha val="43137"/>
                    </a:srgbClr>
                  </a:outerShdw>
                </a:effectLst>
              </a:rPr>
              <a:t>NULL</a:t>
            </a:r>
            <a:endParaRPr lang="fr-FR" dirty="0"/>
          </a:p>
        </p:txBody>
      </p:sp>
      <p:cxnSp>
        <p:nvCxnSpPr>
          <p:cNvPr id="35" name="Connecteur droit 34">
            <a:extLst>
              <a:ext uri="{FF2B5EF4-FFF2-40B4-BE49-F238E27FC236}">
                <a16:creationId xmlns:a16="http://schemas.microsoft.com/office/drawing/2014/main" xmlns="" id="{2575889E-F501-42F6-849D-75385067EE46}"/>
              </a:ext>
            </a:extLst>
          </p:cNvPr>
          <p:cNvCxnSpPr>
            <a:cxnSpLocks/>
            <a:stCxn id="44" idx="3"/>
            <a:endCxn id="23" idx="0"/>
          </p:cNvCxnSpPr>
          <p:nvPr/>
        </p:nvCxnSpPr>
        <p:spPr>
          <a:xfrm>
            <a:off x="1960821" y="5307628"/>
            <a:ext cx="5167941" cy="607140"/>
          </a:xfrm>
          <a:prstGeom prst="bentConnector2">
            <a:avLst/>
          </a:prstGeom>
          <a:ln>
            <a:tailEnd type="triangle" w="lg" len="lg"/>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xmlns="" id="{43105CD3-936A-436E-8370-184331BEA61D}"/>
              </a:ext>
            </a:extLst>
          </p:cNvPr>
          <p:cNvSpPr/>
          <p:nvPr/>
        </p:nvSpPr>
        <p:spPr>
          <a:xfrm>
            <a:off x="6569027" y="5952179"/>
            <a:ext cx="312906" cy="369332"/>
          </a:xfrm>
          <a:prstGeom prst="rect">
            <a:avLst/>
          </a:prstGeom>
        </p:spPr>
        <p:txBody>
          <a:bodyPr wrap="none">
            <a:spAutoFit/>
          </a:bodyPr>
          <a:lstStyle/>
          <a:p>
            <a:r>
              <a:rPr lang="fr-FR" dirty="0">
                <a:effectLst>
                  <a:outerShdw blurRad="38100" dist="38100" dir="2700000" algn="tl">
                    <a:srgbClr val="000000">
                      <a:alpha val="43137"/>
                    </a:srgbClr>
                  </a:outerShdw>
                </a:effectLst>
              </a:rPr>
              <a:t>5</a:t>
            </a:r>
            <a:endParaRPr lang="fr-FR" dirty="0"/>
          </a:p>
        </p:txBody>
      </p:sp>
      <p:sp>
        <p:nvSpPr>
          <p:cNvPr id="41" name="Rectangle 40">
            <a:extLst>
              <a:ext uri="{FF2B5EF4-FFF2-40B4-BE49-F238E27FC236}">
                <a16:creationId xmlns:a16="http://schemas.microsoft.com/office/drawing/2014/main" xmlns="" id="{65706352-C30E-42CF-9CA9-3FE0C6EA0185}"/>
              </a:ext>
            </a:extLst>
          </p:cNvPr>
          <p:cNvSpPr/>
          <p:nvPr/>
        </p:nvSpPr>
        <p:spPr>
          <a:xfrm>
            <a:off x="4592049" y="5984209"/>
            <a:ext cx="312906" cy="369332"/>
          </a:xfrm>
          <a:prstGeom prst="rect">
            <a:avLst/>
          </a:prstGeom>
        </p:spPr>
        <p:txBody>
          <a:bodyPr wrap="none">
            <a:spAutoFit/>
          </a:bodyPr>
          <a:lstStyle/>
          <a:p>
            <a:r>
              <a:rPr lang="fr-FR" dirty="0">
                <a:effectLst>
                  <a:outerShdw blurRad="38100" dist="38100" dir="2700000" algn="tl">
                    <a:srgbClr val="000000">
                      <a:alpha val="43137"/>
                    </a:srgbClr>
                  </a:outerShdw>
                </a:effectLst>
              </a:rPr>
              <a:t>3</a:t>
            </a:r>
            <a:endParaRPr lang="fr-FR" dirty="0"/>
          </a:p>
        </p:txBody>
      </p:sp>
      <p:sp>
        <p:nvSpPr>
          <p:cNvPr id="42" name="Rectangle 41">
            <a:extLst>
              <a:ext uri="{FF2B5EF4-FFF2-40B4-BE49-F238E27FC236}">
                <a16:creationId xmlns:a16="http://schemas.microsoft.com/office/drawing/2014/main" xmlns="" id="{3BD7A3AD-0101-400B-8531-1E91F4579A75}"/>
              </a:ext>
            </a:extLst>
          </p:cNvPr>
          <p:cNvSpPr/>
          <p:nvPr/>
        </p:nvSpPr>
        <p:spPr>
          <a:xfrm>
            <a:off x="2589808" y="6003310"/>
            <a:ext cx="312906" cy="369332"/>
          </a:xfrm>
          <a:prstGeom prst="rect">
            <a:avLst/>
          </a:prstGeom>
        </p:spPr>
        <p:txBody>
          <a:bodyPr wrap="none">
            <a:spAutoFit/>
          </a:bodyPr>
          <a:lstStyle/>
          <a:p>
            <a:r>
              <a:rPr lang="fr-FR" dirty="0">
                <a:effectLst>
                  <a:outerShdw blurRad="38100" dist="38100" dir="2700000" algn="tl">
                    <a:srgbClr val="000000">
                      <a:alpha val="43137"/>
                    </a:srgbClr>
                  </a:outerShdw>
                </a:effectLst>
              </a:rPr>
              <a:t>2</a:t>
            </a:r>
            <a:endParaRPr lang="fr-FR" dirty="0"/>
          </a:p>
        </p:txBody>
      </p:sp>
      <p:sp>
        <p:nvSpPr>
          <p:cNvPr id="43" name="Rectangle 42">
            <a:extLst>
              <a:ext uri="{FF2B5EF4-FFF2-40B4-BE49-F238E27FC236}">
                <a16:creationId xmlns:a16="http://schemas.microsoft.com/office/drawing/2014/main" xmlns="" id="{3B7B09F3-63C3-48BA-8532-A67F53AA31B6}"/>
              </a:ext>
            </a:extLst>
          </p:cNvPr>
          <p:cNvSpPr/>
          <p:nvPr/>
        </p:nvSpPr>
        <p:spPr>
          <a:xfrm>
            <a:off x="1108586" y="4662997"/>
            <a:ext cx="646331" cy="369332"/>
          </a:xfrm>
          <a:prstGeom prst="rect">
            <a:avLst/>
          </a:prstGeom>
        </p:spPr>
        <p:txBody>
          <a:bodyPr wrap="none">
            <a:spAutoFit/>
          </a:bodyPr>
          <a:lstStyle/>
          <a:p>
            <a:r>
              <a:rPr lang="fr-FR" dirty="0">
                <a:effectLst>
                  <a:outerShdw blurRad="38100" dist="38100" dir="2700000" algn="tl">
                    <a:srgbClr val="000000">
                      <a:alpha val="43137"/>
                    </a:srgbClr>
                  </a:outerShdw>
                </a:effectLst>
              </a:rPr>
              <a:t>Tête</a:t>
            </a:r>
            <a:endParaRPr lang="fr-FR" dirty="0"/>
          </a:p>
        </p:txBody>
      </p:sp>
      <p:sp>
        <p:nvSpPr>
          <p:cNvPr id="44" name="Rectangle 43">
            <a:extLst>
              <a:ext uri="{FF2B5EF4-FFF2-40B4-BE49-F238E27FC236}">
                <a16:creationId xmlns:a16="http://schemas.microsoft.com/office/drawing/2014/main" xmlns="" id="{A652E6FB-023A-4D1C-B118-E490164B5DDA}"/>
              </a:ext>
            </a:extLst>
          </p:cNvPr>
          <p:cNvSpPr/>
          <p:nvPr/>
        </p:nvSpPr>
        <p:spPr>
          <a:xfrm>
            <a:off x="1083658" y="5122962"/>
            <a:ext cx="877163" cy="369332"/>
          </a:xfrm>
          <a:prstGeom prst="rect">
            <a:avLst/>
          </a:prstGeom>
        </p:spPr>
        <p:txBody>
          <a:bodyPr wrap="none">
            <a:spAutoFit/>
          </a:bodyPr>
          <a:lstStyle/>
          <a:p>
            <a:r>
              <a:rPr lang="fr-FR" dirty="0">
                <a:effectLst>
                  <a:outerShdw blurRad="38100" dist="38100" dir="2700000" algn="tl">
                    <a:srgbClr val="000000">
                      <a:alpha val="43137"/>
                    </a:srgbClr>
                  </a:outerShdw>
                </a:effectLst>
              </a:rPr>
              <a:t>Queue</a:t>
            </a:r>
            <a:endParaRPr lang="fr-FR" dirty="0"/>
          </a:p>
        </p:txBody>
      </p:sp>
    </p:spTree>
    <p:extLst>
      <p:ext uri="{BB962C8B-B14F-4D97-AF65-F5344CB8AC3E}">
        <p14:creationId xmlns:p14="http://schemas.microsoft.com/office/powerpoint/2010/main" val="1119658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Types</a:t>
            </a:r>
          </a:p>
          <a:p>
            <a:pPr marL="889200" lvl="1" indent="-324000">
              <a:spcBef>
                <a:spcPts val="938"/>
              </a:spcBef>
              <a:buSzPct val="100000"/>
              <a:buBlip>
                <a:blip r:embed="rId3"/>
              </a:buBlip>
            </a:pPr>
            <a:r>
              <a:rPr lang="fr-FR" sz="2670" spc="-1" dirty="0">
                <a:solidFill>
                  <a:srgbClr val="000000"/>
                </a:solidFill>
              </a:rPr>
              <a:t>Pour implémenter une file sous forme de liste chaînée, on crée la structure de données suivante.</a:t>
            </a:r>
          </a:p>
        </p:txBody>
      </p:sp>
      <p:sp>
        <p:nvSpPr>
          <p:cNvPr id="2" name="Rectangle 1">
            <a:extLst>
              <a:ext uri="{FF2B5EF4-FFF2-40B4-BE49-F238E27FC236}">
                <a16:creationId xmlns:a16="http://schemas.microsoft.com/office/drawing/2014/main" xmlns="" id="{48320668-3ADB-4351-AEE2-D1DA67C423A2}"/>
              </a:ext>
            </a:extLst>
          </p:cNvPr>
          <p:cNvSpPr/>
          <p:nvPr/>
        </p:nvSpPr>
        <p:spPr>
          <a:xfrm>
            <a:off x="711200" y="2979163"/>
            <a:ext cx="89535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b="1" dirty="0" err="1">
                <a:solidFill>
                  <a:srgbClr val="0000FF"/>
                </a:solidFill>
                <a:highlight>
                  <a:srgbClr val="FFFFFF"/>
                </a:highlight>
              </a:rPr>
              <a:t>typedef</a:t>
            </a:r>
            <a:r>
              <a:rPr lang="fr-FR" sz="2000" dirty="0">
                <a:solidFill>
                  <a:srgbClr val="000000"/>
                </a:solidFill>
                <a:highlight>
                  <a:srgbClr val="FFFFFF"/>
                </a:highlight>
              </a:rPr>
              <a:t> </a:t>
            </a:r>
            <a:r>
              <a:rPr lang="fr-FR" sz="2000" dirty="0" err="1">
                <a:solidFill>
                  <a:srgbClr val="8000FF"/>
                </a:solidFill>
                <a:highlight>
                  <a:srgbClr val="FFFFFF"/>
                </a:highlight>
              </a:rPr>
              <a:t>float</a:t>
            </a:r>
            <a:r>
              <a:rPr lang="fr-FR" sz="2000" dirty="0">
                <a:solidFill>
                  <a:srgbClr val="000000"/>
                </a:solidFill>
                <a:highlight>
                  <a:srgbClr val="FFFFFF"/>
                </a:highlight>
              </a:rPr>
              <a:t> </a:t>
            </a:r>
            <a:r>
              <a:rPr lang="fr-FR" sz="2000" dirty="0" err="1">
                <a:solidFill>
                  <a:srgbClr val="000000"/>
                </a:solidFill>
                <a:highlight>
                  <a:srgbClr val="FFFFFF"/>
                </a:highlight>
              </a:rPr>
              <a:t>TypeDonnee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err="1">
                <a:solidFill>
                  <a:srgbClr val="0000FF"/>
                </a:solidFill>
                <a:highlight>
                  <a:srgbClr val="FFFFFF"/>
                </a:highlight>
              </a:rPr>
              <a:t>typedef</a:t>
            </a:r>
            <a:r>
              <a:rPr lang="fr-FR" sz="2000" dirty="0">
                <a:solidFill>
                  <a:srgbClr val="000000"/>
                </a:solidFill>
                <a:highlight>
                  <a:srgbClr val="FFFFFF"/>
                </a:highlight>
              </a:rPr>
              <a:t> </a:t>
            </a:r>
            <a:r>
              <a:rPr lang="fr-FR" sz="2000" dirty="0" err="1">
                <a:solidFill>
                  <a:srgbClr val="8000FF"/>
                </a:solidFill>
                <a:highlight>
                  <a:srgbClr val="FFFFFF"/>
                </a:highlight>
              </a:rPr>
              <a:t>struct</a:t>
            </a:r>
            <a:r>
              <a:rPr lang="fr-FR" sz="2000" dirty="0">
                <a:solidFill>
                  <a:srgbClr val="000000"/>
                </a:solidFill>
                <a:highlight>
                  <a:srgbClr val="FFFFFF"/>
                </a:highlight>
              </a:rPr>
              <a:t> </a:t>
            </a:r>
            <a:r>
              <a:rPr lang="fr-FR" sz="2000" dirty="0" err="1">
                <a:solidFill>
                  <a:srgbClr val="000000"/>
                </a:solidFill>
                <a:highlight>
                  <a:srgbClr val="FFFFFF"/>
                </a:highlight>
              </a:rPr>
              <a:t>Cell</a:t>
            </a:r>
            <a:r>
              <a:rPr lang="fr-FR" sz="2000" dirty="0">
                <a:solidFill>
                  <a:srgbClr val="000000"/>
                </a:solidFill>
                <a:highlight>
                  <a:srgbClr val="FFFFFF"/>
                </a:highlight>
              </a:rPr>
              <a:t> </a:t>
            </a:r>
            <a:r>
              <a:rPr lang="fr-FR" sz="2000" dirty="0">
                <a:solidFill>
                  <a:srgbClr val="008000"/>
                </a:solidFill>
                <a:highlight>
                  <a:srgbClr val="FFFFFF"/>
                </a:highlight>
              </a:rPr>
              <a:t>/* déclaration de la liste chaînée */</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TypeDonnee</a:t>
            </a:r>
            <a:r>
              <a:rPr lang="fr-FR" sz="2000" dirty="0">
                <a:solidFill>
                  <a:srgbClr val="000000"/>
                </a:solidFill>
                <a:highlight>
                  <a:srgbClr val="FFFFFF"/>
                </a:highlight>
              </a:rPr>
              <a:t> </a:t>
            </a:r>
            <a:r>
              <a:rPr lang="fr-FR" sz="2000" dirty="0" err="1">
                <a:solidFill>
                  <a:srgbClr val="000000"/>
                </a:solidFill>
                <a:highlight>
                  <a:srgbClr val="FFFFFF"/>
                </a:highlight>
              </a:rPr>
              <a:t>donnee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8000FF"/>
                </a:solidFill>
                <a:highlight>
                  <a:srgbClr val="FFFFFF"/>
                </a:highlight>
              </a:rPr>
              <a:t>struct</a:t>
            </a:r>
            <a:r>
              <a:rPr lang="fr-FR" sz="2000" dirty="0">
                <a:solidFill>
                  <a:srgbClr val="000000"/>
                </a:solidFill>
                <a:highlight>
                  <a:srgbClr val="FFFFFF"/>
                </a:highlight>
              </a:rPr>
              <a:t> </a:t>
            </a:r>
            <a:r>
              <a:rPr lang="fr-FR" sz="2000" dirty="0" err="1">
                <a:solidFill>
                  <a:srgbClr val="000000"/>
                </a:solidFill>
                <a:highlight>
                  <a:srgbClr val="FFFFFF"/>
                </a:highlight>
              </a:rPr>
              <a:t>Cell</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suivant</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err="1">
                <a:solidFill>
                  <a:srgbClr val="0000FF"/>
                </a:solidFill>
                <a:highlight>
                  <a:srgbClr val="FFFFFF"/>
                </a:highlight>
              </a:rPr>
              <a:t>typedef</a:t>
            </a:r>
            <a:r>
              <a:rPr lang="fr-FR" sz="2000" dirty="0">
                <a:solidFill>
                  <a:srgbClr val="000000"/>
                </a:solidFill>
                <a:highlight>
                  <a:srgbClr val="FFFFFF"/>
                </a:highlight>
              </a:rPr>
              <a:t> </a:t>
            </a:r>
            <a:r>
              <a:rPr lang="fr-FR" sz="2000" dirty="0" err="1">
                <a:solidFill>
                  <a:srgbClr val="8000FF"/>
                </a:solidFill>
                <a:highlight>
                  <a:srgbClr val="FFFFFF"/>
                </a:highlight>
              </a:rPr>
              <a:t>struct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tete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queue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pointeurs sur la première et dernière cellule */</a:t>
            </a:r>
            <a:endParaRPr lang="fr-FR" sz="2000" dirty="0">
              <a:solidFill>
                <a:srgbClr val="000000"/>
              </a:solidFill>
              <a:highlight>
                <a:srgbClr val="FFFFFF"/>
              </a:highlight>
            </a:endParaRPr>
          </a:p>
          <a:p>
            <a:r>
              <a:rPr lang="fr-FR" sz="2000" b="1" dirty="0">
                <a:solidFill>
                  <a:srgbClr val="000080"/>
                </a:solidFill>
                <a:highlight>
                  <a:srgbClr val="FFFFFF"/>
                </a:highlight>
              </a:rPr>
              <a:t>}</a:t>
            </a:r>
            <a:r>
              <a:rPr lang="fr-FR" sz="2000" dirty="0">
                <a:solidFill>
                  <a:srgbClr val="000000"/>
                </a:solidFill>
                <a:highlight>
                  <a:srgbClr val="FFFFFF"/>
                </a:highlight>
              </a:rPr>
              <a:t> File</a:t>
            </a:r>
            <a:r>
              <a:rPr lang="fr-FR" sz="2000" b="1" dirty="0">
                <a:solidFill>
                  <a:srgbClr val="000080"/>
                </a:solidFill>
                <a:highlight>
                  <a:srgbClr val="FFFFFF"/>
                </a:highlight>
              </a:rPr>
              <a:t>;</a:t>
            </a:r>
            <a:endParaRPr lang="fr-FR" sz="2000" dirty="0"/>
          </a:p>
        </p:txBody>
      </p:sp>
    </p:spTree>
    <p:extLst>
      <p:ext uri="{BB962C8B-B14F-4D97-AF65-F5344CB8AC3E}">
        <p14:creationId xmlns:p14="http://schemas.microsoft.com/office/powerpoint/2010/main" val="3287807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file vide</a:t>
            </a:r>
          </a:p>
          <a:p>
            <a:pPr marL="889200" lvl="1" indent="-324000">
              <a:spcBef>
                <a:spcPts val="938"/>
              </a:spcBef>
              <a:buSzPct val="100000"/>
              <a:buBlip>
                <a:blip r:embed="rId3"/>
              </a:buBlip>
            </a:pPr>
            <a:r>
              <a:rPr lang="fr-FR" sz="2670" spc="-1" dirty="0">
                <a:solidFill>
                  <a:srgbClr val="000000"/>
                </a:solidFill>
              </a:rPr>
              <a:t>La fonction permettant de créer une file vide est la suivante :</a:t>
            </a:r>
          </a:p>
        </p:txBody>
      </p:sp>
      <p:sp>
        <p:nvSpPr>
          <p:cNvPr id="2" name="Rectangle 1">
            <a:extLst>
              <a:ext uri="{FF2B5EF4-FFF2-40B4-BE49-F238E27FC236}">
                <a16:creationId xmlns:a16="http://schemas.microsoft.com/office/drawing/2014/main" xmlns="" id="{48320668-3ADB-4351-AEE2-D1DA67C423A2}"/>
              </a:ext>
            </a:extLst>
          </p:cNvPr>
          <p:cNvSpPr/>
          <p:nvPr/>
        </p:nvSpPr>
        <p:spPr>
          <a:xfrm>
            <a:off x="711200" y="2979163"/>
            <a:ext cx="89535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a:solidFill>
                  <a:srgbClr val="000000"/>
                </a:solidFill>
                <a:highlight>
                  <a:srgbClr val="FFFFFF"/>
                </a:highlight>
              </a:rPr>
              <a:t>File Initialiser</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File </a:t>
            </a:r>
            <a:r>
              <a:rPr lang="fr-FR" sz="2800" dirty="0" err="1">
                <a:solidFill>
                  <a:srgbClr val="000000"/>
                </a:solidFill>
                <a:highlight>
                  <a:srgbClr val="FFFFFF"/>
                </a:highlight>
              </a:rPr>
              <a:t>filevide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err="1">
                <a:solidFill>
                  <a:srgbClr val="000000"/>
                </a:solidFill>
                <a:highlight>
                  <a:srgbClr val="FFFFFF"/>
                </a:highlight>
              </a:rPr>
              <a:t>filevide</a:t>
            </a:r>
            <a:r>
              <a:rPr lang="fr-FR" sz="2800" b="1" dirty="0" err="1">
                <a:solidFill>
                  <a:srgbClr val="000080"/>
                </a:solidFill>
                <a:highlight>
                  <a:srgbClr val="FFFFFF"/>
                </a:highlight>
              </a:rPr>
              <a:t>.</a:t>
            </a:r>
            <a:r>
              <a:rPr lang="fr-FR" sz="2800" dirty="0" err="1">
                <a:solidFill>
                  <a:srgbClr val="000000"/>
                </a:solidFill>
                <a:highlight>
                  <a:srgbClr val="FFFFFF"/>
                </a:highlight>
              </a:rPr>
              <a:t>tete</a:t>
            </a:r>
            <a:r>
              <a:rPr lang="fr-FR" sz="2800" b="1" dirty="0">
                <a:solidFill>
                  <a:srgbClr val="000080"/>
                </a:solidFill>
                <a:highlight>
                  <a:srgbClr val="FFFFFF"/>
                </a:highlight>
              </a:rPr>
              <a:t>=</a:t>
            </a:r>
            <a:r>
              <a:rPr lang="fr-FR" sz="2800" b="1" dirty="0">
                <a:solidFill>
                  <a:srgbClr val="0000FF"/>
                </a:solidFill>
                <a:highlight>
                  <a:srgbClr val="FFFFFF"/>
                </a:highlight>
              </a:rPr>
              <a:t>NULL</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liste vide : NULL */</a:t>
            </a:r>
            <a:endParaRPr lang="fr-FR" sz="2800" dirty="0">
              <a:solidFill>
                <a:srgbClr val="000000"/>
              </a:solidFill>
              <a:highlight>
                <a:srgbClr val="FFFFFF"/>
              </a:highlight>
            </a:endParaRPr>
          </a:p>
          <a:p>
            <a:r>
              <a:rPr lang="fr-FR" sz="2800" b="1" dirty="0">
                <a:solidFill>
                  <a:srgbClr val="0000FF"/>
                </a:solidFill>
                <a:highlight>
                  <a:srgbClr val="FFFFFF"/>
                </a:highlight>
              </a:rPr>
              <a:t>  return</a:t>
            </a:r>
            <a:r>
              <a:rPr lang="fr-FR" sz="2800" dirty="0">
                <a:solidFill>
                  <a:srgbClr val="000000"/>
                </a:solidFill>
                <a:highlight>
                  <a:srgbClr val="FFFFFF"/>
                </a:highlight>
              </a:rPr>
              <a:t> </a:t>
            </a:r>
            <a:r>
              <a:rPr lang="fr-FR" sz="2800" dirty="0" err="1">
                <a:solidFill>
                  <a:srgbClr val="000000"/>
                </a:solidFill>
                <a:highlight>
                  <a:srgbClr val="FFFFFF"/>
                </a:highlight>
              </a:rPr>
              <a:t>filevide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418438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vide</a:t>
            </a:r>
          </a:p>
          <a:p>
            <a:pPr marL="889200" lvl="1" indent="-324000">
              <a:spcBef>
                <a:spcPts val="938"/>
              </a:spcBef>
              <a:buSzPct val="100000"/>
              <a:buBlip>
                <a:blip r:embed="rId3"/>
              </a:buBlip>
            </a:pPr>
            <a:r>
              <a:rPr lang="fr-FR" sz="2670" spc="-1" dirty="0">
                <a:solidFill>
                  <a:srgbClr val="000000"/>
                </a:solidFill>
              </a:rPr>
              <a:t>La fonction permettant de savoir si la file est vide est la suivante. La fonction renvoie 1 si la file est vide, et renvoie 0 dans le cas contraire.</a:t>
            </a:r>
          </a:p>
          <a:p>
            <a:pPr marL="565200" lvl="1">
              <a:spcBef>
                <a:spcPts val="938"/>
              </a:spcBef>
              <a:buSzPct val="100000"/>
            </a:pPr>
            <a:endParaRPr lang="fr-FR" sz="2670" spc="-1" dirty="0">
              <a:solidFill>
                <a:srgbClr val="000000"/>
              </a:solidFill>
            </a:endParaRPr>
          </a:p>
        </p:txBody>
      </p:sp>
      <p:sp>
        <p:nvSpPr>
          <p:cNvPr id="2" name="Rectangle 1">
            <a:extLst>
              <a:ext uri="{FF2B5EF4-FFF2-40B4-BE49-F238E27FC236}">
                <a16:creationId xmlns:a16="http://schemas.microsoft.com/office/drawing/2014/main" xmlns="" id="{48320668-3ADB-4351-AEE2-D1DA67C423A2}"/>
              </a:ext>
            </a:extLst>
          </p:cNvPr>
          <p:cNvSpPr/>
          <p:nvPr/>
        </p:nvSpPr>
        <p:spPr>
          <a:xfrm>
            <a:off x="711200" y="3106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EstVide</a:t>
            </a:r>
            <a:r>
              <a:rPr lang="fr-FR" sz="2800" b="1" dirty="0">
                <a:solidFill>
                  <a:srgbClr val="000080"/>
                </a:solidFill>
                <a:highlight>
                  <a:srgbClr val="FFFFFF"/>
                </a:highlight>
              </a:rPr>
              <a:t>(</a:t>
            </a:r>
            <a:r>
              <a:rPr lang="fr-FR" sz="2800" dirty="0">
                <a:solidFill>
                  <a:srgbClr val="000000"/>
                </a:solidFill>
                <a:highlight>
                  <a:srgbClr val="FFFFFF"/>
                </a:highlight>
              </a:rPr>
              <a:t>File F</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en-US" sz="2800" b="1" dirty="0">
                <a:solidFill>
                  <a:srgbClr val="000000"/>
                </a:solidFill>
                <a:highlight>
                  <a:srgbClr val="FFFFFF"/>
                </a:highlight>
              </a:rPr>
              <a:t>  </a:t>
            </a:r>
            <a:r>
              <a:rPr lang="en-US" sz="2800" b="1" dirty="0">
                <a:solidFill>
                  <a:srgbClr val="0000FF"/>
                </a:solidFill>
                <a:highlight>
                  <a:srgbClr val="FFFFFF"/>
                </a:highlight>
              </a:rPr>
              <a:t>return</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err="1">
                <a:solidFill>
                  <a:srgbClr val="000000"/>
                </a:solidFill>
                <a:highlight>
                  <a:srgbClr val="FFFFFF"/>
                </a:highlight>
              </a:rPr>
              <a:t>F</a:t>
            </a:r>
            <a:r>
              <a:rPr lang="en-US" sz="2800" b="1" dirty="0" err="1">
                <a:solidFill>
                  <a:srgbClr val="000080"/>
                </a:solidFill>
                <a:highlight>
                  <a:srgbClr val="FFFFFF"/>
                </a:highlight>
              </a:rPr>
              <a:t>.</a:t>
            </a:r>
            <a:r>
              <a:rPr lang="en-US" sz="2800" dirty="0" err="1">
                <a:solidFill>
                  <a:srgbClr val="000000"/>
                </a:solidFill>
                <a:highlight>
                  <a:srgbClr val="FFFFFF"/>
                </a:highlight>
              </a:rPr>
              <a:t>tete</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b="1" dirty="0">
                <a:solidFill>
                  <a:srgbClr val="0000FF"/>
                </a:solidFill>
                <a:highlight>
                  <a:srgbClr val="FFFFFF"/>
                </a:highlight>
              </a:rPr>
              <a:t>NULL</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FF8000"/>
                </a:solidFill>
                <a:highlight>
                  <a:srgbClr val="FFFFFF"/>
                </a:highlight>
              </a:rPr>
              <a:t>1</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FF8000"/>
                </a:solidFill>
                <a:highlight>
                  <a:srgbClr val="FFFFFF"/>
                </a:highlight>
              </a:rPr>
              <a:t>0</a:t>
            </a:r>
            <a:r>
              <a:rPr lang="en-US" sz="2800" b="1" dirty="0">
                <a:solidFill>
                  <a:srgbClr val="000080"/>
                </a:solidFill>
                <a:highlight>
                  <a:srgbClr val="FFFFFF"/>
                </a:highlight>
              </a:rPr>
              <a:t>;</a:t>
            </a:r>
            <a:endParaRPr lang="en-US"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563541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File pleine</a:t>
            </a:r>
          </a:p>
          <a:p>
            <a:pPr marL="889200" lvl="1" indent="-324000">
              <a:spcBef>
                <a:spcPts val="938"/>
              </a:spcBef>
              <a:buSzPct val="100000"/>
              <a:buBlip>
                <a:blip r:embed="rId3"/>
              </a:buBlip>
            </a:pPr>
            <a:r>
              <a:rPr lang="fr-FR" sz="2670" spc="-1" dirty="0">
                <a:solidFill>
                  <a:srgbClr val="000000"/>
                </a:solidFill>
              </a:rPr>
              <a:t>La fonction permettant de savoir si la file est pleine est la suivante :</a:t>
            </a:r>
          </a:p>
        </p:txBody>
      </p:sp>
      <p:sp>
        <p:nvSpPr>
          <p:cNvPr id="2" name="Rectangle 1">
            <a:extLst>
              <a:ext uri="{FF2B5EF4-FFF2-40B4-BE49-F238E27FC236}">
                <a16:creationId xmlns:a16="http://schemas.microsoft.com/office/drawing/2014/main" xmlns="" id="{48320668-3ADB-4351-AEE2-D1DA67C423A2}"/>
              </a:ext>
            </a:extLst>
          </p:cNvPr>
          <p:cNvSpPr/>
          <p:nvPr/>
        </p:nvSpPr>
        <p:spPr>
          <a:xfrm>
            <a:off x="711200" y="2979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EstPleine</a:t>
            </a:r>
            <a:r>
              <a:rPr lang="fr-FR" sz="2800" b="1" dirty="0">
                <a:solidFill>
                  <a:srgbClr val="000080"/>
                </a:solidFill>
                <a:highlight>
                  <a:srgbClr val="FFFFFF"/>
                </a:highlight>
              </a:rPr>
              <a:t>(</a:t>
            </a:r>
            <a:r>
              <a:rPr lang="fr-FR" sz="2800" dirty="0">
                <a:solidFill>
                  <a:srgbClr val="000000"/>
                </a:solidFill>
                <a:highlight>
                  <a:srgbClr val="FFFFFF"/>
                </a:highlight>
              </a:rPr>
              <a:t>File F</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00"/>
                </a:solidFill>
                <a:highlight>
                  <a:srgbClr val="FFFFFF"/>
                </a:highlight>
              </a:rPr>
              <a:t>  </a:t>
            </a:r>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0</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une liste chaînée n’est jamais pleine */</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4169124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à la tête de la file</a:t>
            </a:r>
          </a:p>
          <a:p>
            <a:pPr marL="889200" lvl="1" indent="-324000">
              <a:spcBef>
                <a:spcPts val="938"/>
              </a:spcBef>
              <a:buSzPct val="100000"/>
              <a:buBlip>
                <a:blip r:embed="rId3"/>
              </a:buBlip>
            </a:pPr>
            <a:r>
              <a:rPr lang="fr-FR" sz="2670" spc="-1" dirty="0">
                <a:solidFill>
                  <a:srgbClr val="000000"/>
                </a:solidFill>
              </a:rPr>
              <a:t>La tête de la file est le premier élément entré qui est la tête de liste. La fonction renvoie 1 en cas de file vide, 0 sinon:</a:t>
            </a:r>
          </a:p>
        </p:txBody>
      </p:sp>
      <p:sp>
        <p:nvSpPr>
          <p:cNvPr id="2" name="Rectangle 1">
            <a:extLst>
              <a:ext uri="{FF2B5EF4-FFF2-40B4-BE49-F238E27FC236}">
                <a16:creationId xmlns:a16="http://schemas.microsoft.com/office/drawing/2014/main" xmlns="" id="{48320668-3ADB-4351-AEE2-D1DA67C423A2}"/>
              </a:ext>
            </a:extLst>
          </p:cNvPr>
          <p:cNvSpPr/>
          <p:nvPr/>
        </p:nvSpPr>
        <p:spPr>
          <a:xfrm>
            <a:off x="711200" y="2979163"/>
            <a:ext cx="89535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AccederTete</a:t>
            </a:r>
            <a:r>
              <a:rPr lang="fr-FR" sz="2400" b="1" dirty="0">
                <a:solidFill>
                  <a:srgbClr val="000080"/>
                </a:solidFill>
                <a:highlight>
                  <a:srgbClr val="FFFFFF"/>
                </a:highlight>
              </a:rPr>
              <a:t>(</a:t>
            </a:r>
            <a:r>
              <a:rPr lang="fr-FR" sz="2400" dirty="0">
                <a:solidFill>
                  <a:srgbClr val="000000"/>
                </a:solidFill>
                <a:highlight>
                  <a:srgbClr val="FFFFFF"/>
                </a:highlight>
              </a:rPr>
              <a:t>File 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retourne un code d’erreur */</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F</a:t>
            </a:r>
            <a:r>
              <a:rPr lang="fr-FR" sz="2400" b="1" dirty="0" err="1">
                <a:solidFill>
                  <a:srgbClr val="000080"/>
                </a:solidFill>
                <a:highlight>
                  <a:srgbClr val="FFFFFF"/>
                </a:highlight>
              </a:rPr>
              <a:t>.</a:t>
            </a:r>
            <a:r>
              <a:rPr lang="fr-FR" sz="2400" dirty="0" err="1">
                <a:solidFill>
                  <a:srgbClr val="000000"/>
                </a:solidFill>
                <a:highlight>
                  <a:srgbClr val="FFFFFF"/>
                </a:highlight>
              </a:rPr>
              <a:t>tete</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la donnée de tête */</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p>
        </p:txBody>
      </p:sp>
    </p:spTree>
    <p:extLst>
      <p:ext uri="{BB962C8B-B14F-4D97-AF65-F5344CB8AC3E}">
        <p14:creationId xmlns:p14="http://schemas.microsoft.com/office/powerpoint/2010/main" val="2506745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t>
            </a:r>
          </a:p>
          <a:p>
            <a:pPr marL="889200" lvl="1" indent="-324000">
              <a:spcBef>
                <a:spcPts val="938"/>
              </a:spcBef>
              <a:buSzPct val="100000"/>
              <a:buBlip>
                <a:blip r:embed="rId3"/>
              </a:buBlip>
            </a:pPr>
            <a:r>
              <a:rPr lang="fr-FR" sz="2670" spc="-1" dirty="0">
                <a:solidFill>
                  <a:srgbClr val="000000"/>
                </a:solidFill>
              </a:rPr>
              <a:t>La fonction d’ajout d’un élément </a:t>
            </a:r>
            <a:r>
              <a:rPr lang="fr-FR" sz="2670" b="1" spc="-1" dirty="0">
                <a:solidFill>
                  <a:srgbClr val="000000"/>
                </a:solidFill>
              </a:rPr>
              <a:t>Enfiler</a:t>
            </a:r>
            <a:r>
              <a:rPr lang="fr-FR" sz="2670" spc="-1" dirty="0">
                <a:solidFill>
                  <a:srgbClr val="000000"/>
                </a:solidFill>
              </a:rPr>
              <a:t> est une fonction d’insertion en queue de liste</a:t>
            </a:r>
          </a:p>
        </p:txBody>
      </p:sp>
      <p:sp>
        <p:nvSpPr>
          <p:cNvPr id="2" name="Rectangle 1">
            <a:extLst>
              <a:ext uri="{FF2B5EF4-FFF2-40B4-BE49-F238E27FC236}">
                <a16:creationId xmlns:a16="http://schemas.microsoft.com/office/drawing/2014/main" xmlns="" id="{48320668-3ADB-4351-AEE2-D1DA67C423A2}"/>
              </a:ext>
            </a:extLst>
          </p:cNvPr>
          <p:cNvSpPr/>
          <p:nvPr/>
        </p:nvSpPr>
        <p:spPr>
          <a:xfrm>
            <a:off x="571500" y="2712463"/>
            <a:ext cx="89789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nn-NO" sz="1600" dirty="0">
                <a:solidFill>
                  <a:srgbClr val="8000FF"/>
                </a:solidFill>
                <a:highlight>
                  <a:srgbClr val="FFFFFF"/>
                </a:highlight>
              </a:rPr>
              <a:t>void</a:t>
            </a:r>
            <a:r>
              <a:rPr lang="nn-NO" sz="1600" dirty="0">
                <a:solidFill>
                  <a:srgbClr val="000000"/>
                </a:solidFill>
                <a:highlight>
                  <a:srgbClr val="FFFFFF"/>
                </a:highlight>
              </a:rPr>
              <a:t> Enfiler</a:t>
            </a:r>
            <a:r>
              <a:rPr lang="nn-NO" sz="1600" b="1" dirty="0">
                <a:solidFill>
                  <a:srgbClr val="000080"/>
                </a:solidFill>
                <a:highlight>
                  <a:srgbClr val="FFFFFF"/>
                </a:highlight>
              </a:rPr>
              <a:t>(</a:t>
            </a:r>
            <a:r>
              <a:rPr lang="nn-NO" sz="1600" dirty="0">
                <a:solidFill>
                  <a:srgbClr val="000000"/>
                </a:solidFill>
                <a:highlight>
                  <a:srgbClr val="FFFFFF"/>
                </a:highlight>
              </a:rPr>
              <a:t>File </a:t>
            </a:r>
            <a:r>
              <a:rPr lang="nn-NO" sz="1600" b="1" dirty="0">
                <a:solidFill>
                  <a:srgbClr val="000080"/>
                </a:solidFill>
                <a:highlight>
                  <a:srgbClr val="FFFFFF"/>
                </a:highlight>
              </a:rPr>
              <a:t>*</a:t>
            </a:r>
            <a:r>
              <a:rPr lang="nn-NO" sz="1600" dirty="0">
                <a:solidFill>
                  <a:srgbClr val="000000"/>
                </a:solidFill>
                <a:highlight>
                  <a:srgbClr val="FFFFFF"/>
                </a:highlight>
              </a:rPr>
              <a:t>pF</a:t>
            </a:r>
            <a:r>
              <a:rPr lang="nn-NO" sz="1600" b="1" dirty="0">
                <a:solidFill>
                  <a:srgbClr val="000080"/>
                </a:solidFill>
                <a:highlight>
                  <a:srgbClr val="FFFFFF"/>
                </a:highlight>
              </a:rPr>
              <a:t>,</a:t>
            </a:r>
            <a:r>
              <a:rPr lang="nn-NO" sz="1600" dirty="0">
                <a:solidFill>
                  <a:srgbClr val="000000"/>
                </a:solidFill>
                <a:highlight>
                  <a:srgbClr val="FFFFFF"/>
                </a:highlight>
              </a:rPr>
              <a:t> TypeDonnee elem</a:t>
            </a:r>
            <a:r>
              <a:rPr lang="nn-NO" sz="1600" b="1" dirty="0">
                <a:solidFill>
                  <a:srgbClr val="000080"/>
                </a:solidFill>
                <a:highlight>
                  <a:srgbClr val="FFFFFF"/>
                </a:highlight>
              </a:rPr>
              <a:t>)</a:t>
            </a:r>
            <a:endParaRPr lang="nn-NO"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TypeCellule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q</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q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TypeCellule</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TypeCellule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008000"/>
                </a:solidFill>
                <a:highlight>
                  <a:srgbClr val="FFFFFF"/>
                </a:highlight>
              </a:rPr>
              <a:t>/* allocation */</a:t>
            </a:r>
            <a:endParaRPr lang="fr-FR" sz="1600" dirty="0">
              <a:solidFill>
                <a:srgbClr val="000000"/>
              </a:solidFill>
              <a:highlight>
                <a:srgbClr val="FFFFFF"/>
              </a:highlight>
            </a:endParaRPr>
          </a:p>
          <a:p>
            <a:r>
              <a:rPr lang="fr-FR" sz="1600" dirty="0">
                <a:solidFill>
                  <a:srgbClr val="000000"/>
                </a:solidFill>
                <a:highlight>
                  <a:srgbClr val="FFFFFF"/>
                </a:highlight>
              </a:rPr>
              <a:t>  q</a:t>
            </a:r>
            <a:r>
              <a:rPr lang="fr-FR" sz="1600" b="1" dirty="0">
                <a:solidFill>
                  <a:srgbClr val="000080"/>
                </a:solidFill>
                <a:highlight>
                  <a:srgbClr val="FFFFFF"/>
                </a:highlight>
              </a:rPr>
              <a:t>-&gt;</a:t>
            </a:r>
            <a:r>
              <a:rPr lang="fr-FR" sz="1600" dirty="0" err="1">
                <a:solidFill>
                  <a:srgbClr val="000000"/>
                </a:solidFill>
                <a:highlight>
                  <a:srgbClr val="FFFFFF"/>
                </a:highlight>
              </a:rPr>
              <a:t>donnee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q</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008000"/>
                </a:solidFill>
                <a:highlight>
                  <a:srgbClr val="FFFFFF"/>
                </a:highlight>
              </a:rPr>
              <a:t>/* suivant de la dernière cellule NULL */</a:t>
            </a:r>
            <a:endParaRPr lang="fr-FR" sz="1600" dirty="0">
              <a:solidFill>
                <a:srgbClr val="000000"/>
              </a:solidFill>
              <a:highlight>
                <a:srgbClr val="FFFFFF"/>
              </a:highlight>
            </a:endParaRPr>
          </a:p>
          <a:p>
            <a:r>
              <a:rPr lang="it-IT" sz="1600" dirty="0">
                <a:solidFill>
                  <a:srgbClr val="000000"/>
                </a:solidFill>
                <a:highlight>
                  <a:srgbClr val="FFFFFF"/>
                </a:highlight>
              </a:rPr>
              <a:t>  </a:t>
            </a:r>
            <a:r>
              <a:rPr lang="it-IT" sz="1600" b="1" dirty="0">
                <a:solidFill>
                  <a:srgbClr val="0000FF"/>
                </a:solidFill>
                <a:highlight>
                  <a:srgbClr val="FFFFFF"/>
                </a:highlight>
              </a:rPr>
              <a:t>if</a:t>
            </a:r>
            <a:r>
              <a:rPr lang="it-IT" sz="1600" dirty="0">
                <a:solidFill>
                  <a:srgbClr val="000000"/>
                </a:solidFill>
                <a:highlight>
                  <a:srgbClr val="FFFFFF"/>
                </a:highlight>
              </a:rPr>
              <a:t> </a:t>
            </a:r>
            <a:r>
              <a:rPr lang="it-IT" sz="1600" b="1" dirty="0">
                <a:solidFill>
                  <a:srgbClr val="000080"/>
                </a:solidFill>
                <a:highlight>
                  <a:srgbClr val="FFFFFF"/>
                </a:highlight>
              </a:rPr>
              <a:t>(</a:t>
            </a:r>
            <a:r>
              <a:rPr lang="it-IT" sz="1600" dirty="0">
                <a:solidFill>
                  <a:srgbClr val="000000"/>
                </a:solidFill>
                <a:highlight>
                  <a:srgbClr val="FFFFFF"/>
                </a:highlight>
              </a:rPr>
              <a:t>pF</a:t>
            </a:r>
            <a:r>
              <a:rPr lang="it-IT" sz="1600" b="1" dirty="0">
                <a:solidFill>
                  <a:srgbClr val="000080"/>
                </a:solidFill>
                <a:highlight>
                  <a:srgbClr val="FFFFFF"/>
                </a:highlight>
              </a:rPr>
              <a:t>-&gt;</a:t>
            </a:r>
            <a:r>
              <a:rPr lang="it-IT" sz="1600" dirty="0">
                <a:solidFill>
                  <a:srgbClr val="000000"/>
                </a:solidFill>
                <a:highlight>
                  <a:srgbClr val="FFFFFF"/>
                </a:highlight>
              </a:rPr>
              <a:t>tete </a:t>
            </a:r>
            <a:r>
              <a:rPr lang="it-IT" sz="1600" b="1" dirty="0">
                <a:solidFill>
                  <a:srgbClr val="000080"/>
                </a:solidFill>
                <a:highlight>
                  <a:srgbClr val="FFFFFF"/>
                </a:highlight>
              </a:rPr>
              <a:t>==</a:t>
            </a:r>
            <a:r>
              <a:rPr lang="it-IT" sz="1600" dirty="0">
                <a:solidFill>
                  <a:srgbClr val="000000"/>
                </a:solidFill>
                <a:highlight>
                  <a:srgbClr val="FFFFFF"/>
                </a:highlight>
              </a:rPr>
              <a:t> </a:t>
            </a:r>
            <a:r>
              <a:rPr lang="it-IT" sz="1600" b="1" dirty="0">
                <a:solidFill>
                  <a:srgbClr val="0000FF"/>
                </a:solidFill>
                <a:highlight>
                  <a:srgbClr val="FFFFFF"/>
                </a:highlight>
              </a:rPr>
              <a:t>NULL</a:t>
            </a:r>
            <a:r>
              <a:rPr lang="it-IT" sz="1600" b="1" dirty="0">
                <a:solidFill>
                  <a:srgbClr val="000080"/>
                </a:solidFill>
                <a:highlight>
                  <a:srgbClr val="FFFFFF"/>
                </a:highlight>
              </a:rPr>
              <a:t>)</a:t>
            </a:r>
            <a:r>
              <a:rPr lang="it-IT" sz="1600" dirty="0">
                <a:solidFill>
                  <a:srgbClr val="000000"/>
                </a:solidFill>
                <a:highlight>
                  <a:srgbClr val="FFFFFF"/>
                </a:highlight>
              </a:rPr>
              <a:t> </a:t>
            </a:r>
            <a:r>
              <a:rPr lang="it-IT" sz="1600" dirty="0">
                <a:solidFill>
                  <a:srgbClr val="008000"/>
                </a:solidFill>
                <a:highlight>
                  <a:srgbClr val="FFFFFF"/>
                </a:highlight>
              </a:rPr>
              <a:t>/* si file vide */</a:t>
            </a:r>
            <a:endParaRPr lang="it-IT"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de-DE" sz="1600" dirty="0">
                <a:solidFill>
                  <a:srgbClr val="000000"/>
                </a:solidFill>
                <a:highlight>
                  <a:srgbClr val="FFFFFF"/>
                </a:highlight>
              </a:rPr>
              <a:t>      </a:t>
            </a:r>
            <a:r>
              <a:rPr lang="de-DE" sz="1600" dirty="0" err="1">
                <a:solidFill>
                  <a:srgbClr val="000000"/>
                </a:solidFill>
                <a:highlight>
                  <a:srgbClr val="FFFFFF"/>
                </a:highlight>
              </a:rPr>
              <a:t>pF</a:t>
            </a:r>
            <a:r>
              <a:rPr lang="de-DE" sz="1600" b="1" dirty="0">
                <a:solidFill>
                  <a:srgbClr val="000080"/>
                </a:solidFill>
                <a:highlight>
                  <a:srgbClr val="FFFFFF"/>
                </a:highlight>
              </a:rPr>
              <a:t>-&gt;</a:t>
            </a:r>
            <a:r>
              <a:rPr lang="de-DE" sz="1600" dirty="0" err="1">
                <a:solidFill>
                  <a:srgbClr val="000000"/>
                </a:solidFill>
                <a:highlight>
                  <a:srgbClr val="FFFFFF"/>
                </a:highlight>
              </a:rPr>
              <a:t>queue</a:t>
            </a:r>
            <a:r>
              <a:rPr lang="de-DE" sz="1600" dirty="0">
                <a:solidFill>
                  <a:srgbClr val="000000"/>
                </a:solidFill>
                <a:highlight>
                  <a:srgbClr val="FFFFFF"/>
                </a:highlight>
              </a:rPr>
              <a:t> </a:t>
            </a:r>
            <a:r>
              <a:rPr lang="de-DE" sz="1600" b="1" dirty="0">
                <a:solidFill>
                  <a:srgbClr val="000080"/>
                </a:solidFill>
                <a:highlight>
                  <a:srgbClr val="FFFFFF"/>
                </a:highlight>
              </a:rPr>
              <a:t>=</a:t>
            </a:r>
            <a:r>
              <a:rPr lang="de-DE" sz="1600" dirty="0">
                <a:solidFill>
                  <a:srgbClr val="000000"/>
                </a:solidFill>
                <a:highlight>
                  <a:srgbClr val="FFFFFF"/>
                </a:highlight>
              </a:rPr>
              <a:t> </a:t>
            </a:r>
            <a:r>
              <a:rPr lang="de-DE" sz="1600" dirty="0" err="1">
                <a:solidFill>
                  <a:srgbClr val="000000"/>
                </a:solidFill>
                <a:highlight>
                  <a:srgbClr val="FFFFFF"/>
                </a:highlight>
              </a:rPr>
              <a:t>pF</a:t>
            </a:r>
            <a:r>
              <a:rPr lang="de-DE" sz="1600" b="1" dirty="0">
                <a:solidFill>
                  <a:srgbClr val="000080"/>
                </a:solidFill>
                <a:highlight>
                  <a:srgbClr val="FFFFFF"/>
                </a:highlight>
              </a:rPr>
              <a:t>-&gt;</a:t>
            </a:r>
            <a:r>
              <a:rPr lang="de-DE" sz="1600" dirty="0" err="1">
                <a:solidFill>
                  <a:srgbClr val="000000"/>
                </a:solidFill>
                <a:highlight>
                  <a:srgbClr val="FFFFFF"/>
                </a:highlight>
              </a:rPr>
              <a:t>tete</a:t>
            </a:r>
            <a:r>
              <a:rPr lang="de-DE" sz="1600" dirty="0">
                <a:solidFill>
                  <a:srgbClr val="000000"/>
                </a:solidFill>
                <a:highlight>
                  <a:srgbClr val="FFFFFF"/>
                </a:highlight>
              </a:rPr>
              <a:t> </a:t>
            </a:r>
            <a:r>
              <a:rPr lang="de-DE" sz="1600" b="1" dirty="0">
                <a:solidFill>
                  <a:srgbClr val="000080"/>
                </a:solidFill>
                <a:highlight>
                  <a:srgbClr val="FFFFFF"/>
                </a:highlight>
              </a:rPr>
              <a:t>=</a:t>
            </a:r>
            <a:r>
              <a:rPr lang="de-DE" sz="1600" dirty="0">
                <a:solidFill>
                  <a:srgbClr val="000000"/>
                </a:solidFill>
                <a:highlight>
                  <a:srgbClr val="FFFFFF"/>
                </a:highlight>
              </a:rPr>
              <a:t> q</a:t>
            </a:r>
            <a:r>
              <a:rPr lang="de-DE" sz="1600" b="1" dirty="0">
                <a:solidFill>
                  <a:srgbClr val="000080"/>
                </a:solidFill>
                <a:highlight>
                  <a:srgbClr val="FFFFFF"/>
                </a:highlight>
              </a:rPr>
              <a:t>;</a:t>
            </a:r>
            <a:endParaRPr lang="de-DE"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pF</a:t>
            </a:r>
            <a:r>
              <a:rPr lang="fr-FR" sz="1600" b="1" dirty="0">
                <a:solidFill>
                  <a:srgbClr val="000080"/>
                </a:solidFill>
                <a:highlight>
                  <a:srgbClr val="FFFFFF"/>
                </a:highlight>
              </a:rPr>
              <a:t>-&gt;</a:t>
            </a:r>
            <a:r>
              <a:rPr lang="fr-FR" sz="1600" dirty="0">
                <a:solidFill>
                  <a:srgbClr val="000000"/>
                </a:solidFill>
                <a:highlight>
                  <a:srgbClr val="FFFFFF"/>
                </a:highlight>
              </a:rPr>
              <a:t>queue</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q</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008000"/>
                </a:solidFill>
                <a:highlight>
                  <a:srgbClr val="FFFFFF"/>
                </a:highlight>
              </a:rPr>
              <a:t>/* insertion en queue de file */</a:t>
            </a:r>
            <a:endParaRPr lang="fr-FR" sz="1600" dirty="0">
              <a:solidFill>
                <a:srgbClr val="000000"/>
              </a:solidFill>
              <a:highlight>
                <a:srgbClr val="FFFFFF"/>
              </a:highlight>
            </a:endParaRPr>
          </a:p>
          <a:p>
            <a:r>
              <a:rPr lang="fr-FR" sz="1600" dirty="0">
                <a:solidFill>
                  <a:srgbClr val="000000"/>
                </a:solidFill>
                <a:highlight>
                  <a:srgbClr val="FFFFFF"/>
                </a:highlight>
              </a:rPr>
              <a:t>    pF</a:t>
            </a:r>
            <a:r>
              <a:rPr lang="fr-FR" sz="1600" b="1" dirty="0">
                <a:solidFill>
                  <a:srgbClr val="000080"/>
                </a:solidFill>
                <a:highlight>
                  <a:srgbClr val="FFFFFF"/>
                </a:highlight>
              </a:rPr>
              <a:t>-&gt;</a:t>
            </a:r>
            <a:r>
              <a:rPr lang="fr-FR" sz="1600" dirty="0">
                <a:solidFill>
                  <a:srgbClr val="000000"/>
                </a:solidFill>
                <a:highlight>
                  <a:srgbClr val="FFFFFF"/>
                </a:highlight>
              </a:rPr>
              <a:t>queue </a:t>
            </a:r>
            <a:r>
              <a:rPr lang="fr-FR" sz="1600" b="1" dirty="0">
                <a:solidFill>
                  <a:srgbClr val="000080"/>
                </a:solidFill>
                <a:highlight>
                  <a:srgbClr val="FFFFFF"/>
                </a:highlight>
              </a:rPr>
              <a:t>=</a:t>
            </a:r>
            <a:r>
              <a:rPr lang="fr-FR" sz="1600" dirty="0">
                <a:solidFill>
                  <a:srgbClr val="000000"/>
                </a:solidFill>
                <a:highlight>
                  <a:srgbClr val="FFFFFF"/>
                </a:highlight>
              </a:rPr>
              <a:t> q</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3600" dirty="0"/>
          </a:p>
        </p:txBody>
      </p:sp>
    </p:spTree>
    <p:extLst>
      <p:ext uri="{BB962C8B-B14F-4D97-AF65-F5344CB8AC3E}">
        <p14:creationId xmlns:p14="http://schemas.microsoft.com/office/powerpoint/2010/main" val="3795562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670" spc="-1" dirty="0">
                <a:solidFill>
                  <a:srgbClr val="000000"/>
                </a:solidFill>
              </a:rPr>
              <a:t>La fonction </a:t>
            </a:r>
            <a:r>
              <a:rPr lang="fr-FR" sz="2670" b="1" spc="-1" dirty="0" err="1">
                <a:solidFill>
                  <a:srgbClr val="000000"/>
                </a:solidFill>
              </a:rPr>
              <a:t>Defiler</a:t>
            </a:r>
            <a:r>
              <a:rPr lang="fr-FR" sz="2670" spc="-1" dirty="0">
                <a:solidFill>
                  <a:srgbClr val="000000"/>
                </a:solidFill>
              </a:rPr>
              <a:t> supprime la tête de liste en cas de file non vide. La fonction renvoie 1 en cas d’erreur, et 0 en cas de succès. La file est passée par adresse, on a donc un double pointeur</a:t>
            </a:r>
          </a:p>
        </p:txBody>
      </p:sp>
      <p:sp>
        <p:nvSpPr>
          <p:cNvPr id="2" name="Rectangle 1">
            <a:extLst>
              <a:ext uri="{FF2B5EF4-FFF2-40B4-BE49-F238E27FC236}">
                <a16:creationId xmlns:a16="http://schemas.microsoft.com/office/drawing/2014/main" xmlns="" id="{48320668-3ADB-4351-AEE2-D1DA67C423A2}"/>
              </a:ext>
            </a:extLst>
          </p:cNvPr>
          <p:cNvSpPr/>
          <p:nvPr/>
        </p:nvSpPr>
        <p:spPr>
          <a:xfrm>
            <a:off x="584200" y="3322063"/>
            <a:ext cx="8978900"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rPr>
              <a:t>int</a:t>
            </a:r>
            <a:r>
              <a:rPr lang="fr-FR" sz="2000" dirty="0">
                <a:solidFill>
                  <a:srgbClr val="000000"/>
                </a:solidFill>
                <a:highlight>
                  <a:srgbClr val="FFFFFF"/>
                </a:highlight>
              </a:rPr>
              <a:t> </a:t>
            </a:r>
            <a:r>
              <a:rPr lang="fr-FR" sz="2000" dirty="0" err="1">
                <a:solidFill>
                  <a:srgbClr val="000000"/>
                </a:solidFill>
                <a:highlight>
                  <a:srgbClr val="FFFFFF"/>
                </a:highlight>
              </a:rPr>
              <a:t>Defiler</a:t>
            </a:r>
            <a:r>
              <a:rPr lang="fr-FR" sz="2000" b="1" dirty="0">
                <a:solidFill>
                  <a:srgbClr val="000080"/>
                </a:solidFill>
                <a:highlight>
                  <a:srgbClr val="FFFFFF"/>
                </a:highlight>
              </a:rPr>
              <a:t>(</a:t>
            </a:r>
            <a:r>
              <a:rPr lang="fr-FR" sz="2000" dirty="0">
                <a:solidFill>
                  <a:srgbClr val="000000"/>
                </a:solidFill>
                <a:highlight>
                  <a:srgbClr val="FFFFFF"/>
                </a:highlight>
              </a:rPr>
              <a:t>File </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err="1">
                <a:solidFill>
                  <a:srgbClr val="000000"/>
                </a:solidFill>
                <a:highlight>
                  <a:srgbClr val="FFFFFF"/>
                </a:highlight>
              </a:rPr>
              <a:t>TypeDonnee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pelem</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FF"/>
                </a:solidFill>
                <a:highlight>
                  <a:srgbClr val="FFFFFF"/>
                </a:highlight>
              </a:rPr>
              <a:t>if</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EstVide</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FF"/>
                </a:solidFill>
                <a:highlight>
                  <a:srgbClr val="FFFFFF"/>
                </a:highlight>
              </a:rPr>
              <a:t>return</a:t>
            </a:r>
            <a:r>
              <a:rPr lang="fr-FR" sz="2000" dirty="0">
                <a:solidFill>
                  <a:srgbClr val="000000"/>
                </a:solidFill>
                <a:highlight>
                  <a:srgbClr val="FFFFFF"/>
                </a:highlight>
              </a:rPr>
              <a:t> </a:t>
            </a:r>
            <a:r>
              <a:rPr lang="fr-FR" sz="2000" dirty="0">
                <a:solidFill>
                  <a:srgbClr val="FF8000"/>
                </a:solidFill>
                <a:highlight>
                  <a:srgbClr val="FFFFFF"/>
                </a:highlight>
              </a:rPr>
              <a:t>1</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retour d’un code d’erreur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pelem</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-&gt;</a:t>
            </a:r>
            <a:r>
              <a:rPr lang="fr-FR" sz="2000" dirty="0" err="1">
                <a:solidFill>
                  <a:srgbClr val="000000"/>
                </a:solidFill>
                <a:highlight>
                  <a:srgbClr val="FFFFFF"/>
                </a:highlight>
              </a:rPr>
              <a:t>donnee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on renvoie l’élément */</a:t>
            </a:r>
            <a:endParaRPr lang="fr-FR" sz="2000" dirty="0">
              <a:solidFill>
                <a:srgbClr val="000000"/>
              </a:solidFill>
              <a:highlight>
                <a:srgbClr val="FFFFFF"/>
              </a:highlight>
            </a:endParaRPr>
          </a:p>
          <a:p>
            <a:r>
              <a:rPr lang="fr-FR" sz="2000" dirty="0">
                <a:solidFill>
                  <a:srgbClr val="000000"/>
                </a:solidFill>
                <a:highlight>
                  <a:srgbClr val="FFFFFF"/>
                </a:highlight>
              </a:rPr>
              <a:t>  p </a:t>
            </a:r>
            <a:r>
              <a:rPr lang="fr-FR" sz="2000" b="1" dirty="0">
                <a:solidFill>
                  <a:srgbClr val="000080"/>
                </a:solidFill>
                <a:highlight>
                  <a:srgbClr val="FFFFFF"/>
                </a:highlight>
              </a:rPr>
              <a:t>=</a:t>
            </a:r>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mémorisation de la tête de liste */</a:t>
            </a:r>
            <a:endParaRPr lang="fr-FR" sz="2000" dirty="0">
              <a:solidFill>
                <a:srgbClr val="000000"/>
              </a:solidFill>
              <a:highlight>
                <a:srgbClr val="FFFFFF"/>
              </a:highlight>
            </a:endParaRPr>
          </a:p>
          <a:p>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-&gt;</a:t>
            </a:r>
            <a:r>
              <a:rPr lang="fr-FR" sz="2000" dirty="0">
                <a:solidFill>
                  <a:srgbClr val="000000"/>
                </a:solidFill>
                <a:highlight>
                  <a:srgbClr val="FFFFFF"/>
                </a:highlight>
              </a:rPr>
              <a:t>suivant</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passage au suivant */</a:t>
            </a:r>
            <a:endParaRPr lang="fr-FR" sz="2000" dirty="0">
              <a:solidFill>
                <a:srgbClr val="000000"/>
              </a:solidFill>
              <a:highlight>
                <a:srgbClr val="FFFFFF"/>
              </a:highlight>
            </a:endParaRPr>
          </a:p>
          <a:p>
            <a:r>
              <a:rPr lang="fr-FR" sz="2000" dirty="0">
                <a:solidFill>
                  <a:srgbClr val="000000"/>
                </a:solidFill>
                <a:highlight>
                  <a:srgbClr val="FFFFFF"/>
                </a:highlight>
              </a:rPr>
              <a:t>  free</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destruction de l’ancienne tête de liste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FF"/>
                </a:solidFill>
                <a:highlight>
                  <a:srgbClr val="FFFFFF"/>
                </a:highlight>
              </a:rPr>
              <a:t>return</a:t>
            </a:r>
            <a:r>
              <a:rPr lang="fr-FR" sz="2000" dirty="0">
                <a:solidFill>
                  <a:srgbClr val="000000"/>
                </a:solidFill>
                <a:highlight>
                  <a:srgbClr val="FFFFFF"/>
                </a:highlight>
              </a:rPr>
              <a:t> </a:t>
            </a:r>
            <a:r>
              <a:rPr lang="fr-FR" sz="2000" dirty="0">
                <a:solidFill>
                  <a:srgbClr val="FF8000"/>
                </a:solidFill>
                <a:highlight>
                  <a:srgbClr val="FFFFFF"/>
                </a:highlight>
              </a:rPr>
              <a:t>0</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4400" dirty="0"/>
          </a:p>
        </p:txBody>
      </p:sp>
    </p:spTree>
    <p:extLst>
      <p:ext uri="{BB962C8B-B14F-4D97-AF65-F5344CB8AC3E}">
        <p14:creationId xmlns:p14="http://schemas.microsoft.com/office/powerpoint/2010/main" val="1740576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t>Introduction</a:t>
            </a:r>
          </a:p>
          <a:p>
            <a:pPr marL="432000" indent="-324000">
              <a:spcBef>
                <a:spcPts val="938"/>
              </a:spcBef>
              <a:buSzPct val="100000"/>
              <a:buBlip>
                <a:blip r:embed="rId3"/>
              </a:buBlip>
            </a:pPr>
            <a:r>
              <a:rPr lang="fr-FR" sz="2670" spc="-1" dirty="0"/>
              <a:t>Définition</a:t>
            </a:r>
          </a:p>
          <a:p>
            <a:pPr marL="432000" indent="-324000">
              <a:spcBef>
                <a:spcPts val="938"/>
              </a:spcBef>
              <a:buSzPct val="100000"/>
              <a:buBlip>
                <a:blip r:embed="rId3"/>
              </a:buBlip>
            </a:pPr>
            <a:r>
              <a:rPr lang="fr-FR" sz="2670" spc="-1" dirty="0"/>
              <a:t>Applications</a:t>
            </a:r>
          </a:p>
          <a:p>
            <a:pPr marL="432000" indent="-324000">
              <a:spcBef>
                <a:spcPts val="938"/>
              </a:spcBef>
              <a:buSzPct val="100000"/>
              <a:buBlip>
                <a:blip r:embed="rId3"/>
              </a:buBlip>
            </a:pPr>
            <a:r>
              <a:rPr lang="fr-FR" sz="2670" spc="-1" dirty="0">
                <a:solidFill>
                  <a:srgbClr val="000000"/>
                </a:solidFill>
              </a:rPr>
              <a:t>Les Files</a:t>
            </a:r>
          </a:p>
          <a:p>
            <a:pPr marL="889200" lvl="1" indent="-324000">
              <a:spcBef>
                <a:spcPts val="938"/>
              </a:spcBef>
              <a:buSzPct val="100000"/>
              <a:buBlip>
                <a:blip r:embed="rId3"/>
              </a:buBlip>
            </a:pPr>
            <a:r>
              <a:rPr lang="fr-FR" sz="2670" spc="-1" dirty="0">
                <a:solidFill>
                  <a:srgbClr val="000000"/>
                </a:solidFill>
              </a:rPr>
              <a:t>Représentation contiguë</a:t>
            </a:r>
          </a:p>
          <a:p>
            <a:pPr marL="889200" lvl="1" indent="-324000">
              <a:spcBef>
                <a:spcPts val="938"/>
              </a:spcBef>
              <a:buSzPct val="100000"/>
              <a:buBlip>
                <a:blip r:embed="rId3"/>
              </a:buBlip>
            </a:pPr>
            <a:r>
              <a:rPr lang="fr-FR" sz="2670" spc="-1" dirty="0">
                <a:solidFill>
                  <a:srgbClr val="000000"/>
                </a:solidFill>
              </a:rPr>
              <a:t>Représentation chaînée</a:t>
            </a:r>
          </a:p>
          <a:p>
            <a:pPr marL="432000" indent="-324000">
              <a:spcBef>
                <a:spcPts val="938"/>
              </a:spcBef>
              <a:buSzPct val="100000"/>
              <a:buBlip>
                <a:blip r:embed="rId3"/>
              </a:buBlip>
            </a:pPr>
            <a:r>
              <a:rPr lang="fr-FR" sz="2670" spc="-1" dirty="0">
                <a:solidFill>
                  <a:srgbClr val="000000"/>
                </a:solidFill>
              </a:rPr>
              <a:t>Les services (Opérations) des Files</a:t>
            </a:r>
          </a:p>
          <a:p>
            <a:pPr marL="1346400" lvl="2" indent="-324000">
              <a:spcBef>
                <a:spcPts val="938"/>
              </a:spcBef>
              <a:buSzPct val="100000"/>
              <a:buBlip>
                <a:blip r:embed="rId3">
                  <a:extLst/>
                </a:blip>
              </a:buBlip>
            </a:pPr>
            <a:r>
              <a:rPr lang="fr-FR" sz="2670" spc="-1" dirty="0">
                <a:solidFill>
                  <a:srgbClr val="000000"/>
                </a:solidFill>
              </a:rPr>
              <a:t>Création</a:t>
            </a:r>
          </a:p>
          <a:p>
            <a:pPr marL="1346400" lvl="2" indent="-324000">
              <a:spcBef>
                <a:spcPts val="938"/>
              </a:spcBef>
              <a:buSzPct val="100000"/>
              <a:buBlip>
                <a:blip r:embed="rId3">
                  <a:extLst/>
                </a:blip>
              </a:buBlip>
            </a:pPr>
            <a:r>
              <a:rPr lang="fr-FR" sz="2670" spc="-1" dirty="0">
                <a:solidFill>
                  <a:srgbClr val="000000"/>
                </a:solidFill>
              </a:rPr>
              <a:t>Ajout</a:t>
            </a:r>
          </a:p>
          <a:p>
            <a:pPr marL="1346400" lvl="2" indent="-324000">
              <a:spcBef>
                <a:spcPts val="938"/>
              </a:spcBef>
              <a:buSzPct val="100000"/>
              <a:buBlip>
                <a:blip r:embed="rId3">
                  <a:extLst/>
                </a:blip>
              </a:buBlip>
            </a:pPr>
            <a:r>
              <a:rPr lang="fr-FR" sz="2670" spc="-1" dirty="0">
                <a:solidFill>
                  <a:srgbClr val="000000"/>
                </a:solidFill>
              </a:rPr>
              <a:t>Suppression</a:t>
            </a:r>
          </a:p>
          <a:p>
            <a:pPr marL="1346400" lvl="2" indent="-324000">
              <a:spcBef>
                <a:spcPts val="938"/>
              </a:spcBef>
              <a:buSzPct val="100000"/>
              <a:buBlip>
                <a:blip r:embed="rId3">
                  <a:extLst/>
                </a:blip>
              </a:buBlip>
            </a:pPr>
            <a:r>
              <a:rPr lang="fr-FR" sz="2670" spc="-1" dirty="0">
                <a:solidFill>
                  <a:srgbClr val="000000"/>
                </a:solidFill>
              </a:rPr>
              <a:t>Consultation/recherche</a:t>
            </a: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xmlns="" id="{48320668-3ADB-4351-AEE2-D1DA67C423A2}"/>
              </a:ext>
            </a:extLst>
          </p:cNvPr>
          <p:cNvSpPr/>
          <p:nvPr/>
        </p:nvSpPr>
        <p:spPr>
          <a:xfrm>
            <a:off x="660400" y="2534663"/>
            <a:ext cx="8978900"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rPr>
              <a:t>void</a:t>
            </a:r>
            <a:r>
              <a:rPr lang="fr-FR" sz="2000" dirty="0">
                <a:solidFill>
                  <a:srgbClr val="000000"/>
                </a:solidFill>
                <a:highlight>
                  <a:srgbClr val="FFFFFF"/>
                </a:highlight>
              </a:rPr>
              <a:t> </a:t>
            </a:r>
            <a:r>
              <a:rPr lang="fr-FR" sz="2000" dirty="0" err="1">
                <a:solidFill>
                  <a:srgbClr val="000000"/>
                </a:solidFill>
                <a:highlight>
                  <a:srgbClr val="FFFFFF"/>
                </a:highlight>
              </a:rPr>
              <a:t>Detruire</a:t>
            </a:r>
            <a:r>
              <a:rPr lang="fr-FR" sz="2000" b="1" dirty="0">
                <a:solidFill>
                  <a:srgbClr val="000080"/>
                </a:solidFill>
                <a:highlight>
                  <a:srgbClr val="FFFFFF"/>
                </a:highlight>
              </a:rPr>
              <a:t>(</a:t>
            </a:r>
            <a:r>
              <a:rPr lang="fr-FR" sz="2000" dirty="0">
                <a:solidFill>
                  <a:srgbClr val="000000"/>
                </a:solidFill>
                <a:highlight>
                  <a:srgbClr val="FFFFFF"/>
                </a:highlight>
              </a:rPr>
              <a:t>File </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dirty="0" err="1">
                <a:solidFill>
                  <a:srgbClr val="000000"/>
                </a:solidFill>
                <a:highlight>
                  <a:srgbClr val="FFFFFF"/>
                </a:highlight>
              </a:rPr>
              <a:t>TypeCellule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q</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p</a:t>
            </a:r>
            <a:r>
              <a:rPr lang="fr-FR" sz="2000" b="1" dirty="0">
                <a:solidFill>
                  <a:srgbClr val="000080"/>
                </a:solidFill>
                <a:highlight>
                  <a:srgbClr val="FFFFFF"/>
                </a:highlight>
              </a:rPr>
              <a:t>=</a:t>
            </a:r>
            <a:r>
              <a:rPr lang="fr-FR" sz="2000" dirty="0">
                <a:solidFill>
                  <a:srgbClr val="000000"/>
                </a:solidFill>
                <a:highlight>
                  <a:srgbClr val="FFFFFF"/>
                </a:highlight>
              </a:rPr>
              <a:t>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initialisation pour parcours de liste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err="1">
                <a:solidFill>
                  <a:srgbClr val="0000FF"/>
                </a:solidFill>
                <a:highlight>
                  <a:srgbClr val="FFFFFF"/>
                </a:highlight>
              </a:rPr>
              <a:t>while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FF"/>
                </a:solidFill>
                <a:highlight>
                  <a:srgbClr val="FFFFFF"/>
                </a:highlight>
              </a:rPr>
              <a:t>NULL</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q </a:t>
            </a:r>
            <a:r>
              <a:rPr lang="fr-FR" sz="2000" b="1" dirty="0">
                <a:solidFill>
                  <a:srgbClr val="000080"/>
                </a:solidFill>
                <a:highlight>
                  <a:srgbClr val="FFFFFF"/>
                </a:highlight>
              </a:rPr>
              <a:t>=</a:t>
            </a:r>
            <a:r>
              <a:rPr lang="fr-FR" sz="2000" dirty="0">
                <a:solidFill>
                  <a:srgbClr val="000000"/>
                </a:solidFill>
                <a:highlight>
                  <a:srgbClr val="FFFFFF"/>
                </a:highlight>
              </a:rPr>
              <a:t> p</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mémorisation de l’adresse */</a:t>
            </a:r>
            <a:endParaRPr lang="fr-FR" sz="2000" dirty="0">
              <a:solidFill>
                <a:srgbClr val="000000"/>
              </a:solidFill>
              <a:highlight>
                <a:srgbClr val="FFFFFF"/>
              </a:highlight>
            </a:endParaRPr>
          </a:p>
          <a:p>
            <a:r>
              <a:rPr lang="fr-FR" sz="2000" dirty="0">
                <a:solidFill>
                  <a:srgbClr val="000000"/>
                </a:solidFill>
                <a:highlight>
                  <a:srgbClr val="FFFFFF"/>
                </a:highlight>
              </a:rPr>
              <a:t>      p </a:t>
            </a:r>
            <a:r>
              <a:rPr lang="fr-FR" sz="2000" b="1" dirty="0">
                <a:solidFill>
                  <a:srgbClr val="000080"/>
                </a:solidFill>
                <a:highlight>
                  <a:srgbClr val="FFFFFF"/>
                </a:highlight>
              </a:rPr>
              <a:t>=</a:t>
            </a:r>
            <a:r>
              <a:rPr lang="fr-FR" sz="2000" dirty="0">
                <a:solidFill>
                  <a:srgbClr val="000000"/>
                </a:solidFill>
                <a:highlight>
                  <a:srgbClr val="FFFFFF"/>
                </a:highlight>
              </a:rPr>
              <a:t> p</a:t>
            </a:r>
            <a:r>
              <a:rPr lang="fr-FR" sz="2000" b="1" dirty="0">
                <a:solidFill>
                  <a:srgbClr val="000080"/>
                </a:solidFill>
                <a:highlight>
                  <a:srgbClr val="FFFFFF"/>
                </a:highlight>
              </a:rPr>
              <a:t>-&gt;</a:t>
            </a:r>
            <a:r>
              <a:rPr lang="fr-FR" sz="2000" dirty="0">
                <a:solidFill>
                  <a:srgbClr val="000000"/>
                </a:solidFill>
                <a:highlight>
                  <a:srgbClr val="FFFFFF"/>
                </a:highlight>
              </a:rPr>
              <a:t>suivant</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passage au suivant avant destruction */</a:t>
            </a:r>
            <a:endParaRPr lang="fr-FR" sz="2000" dirty="0">
              <a:solidFill>
                <a:srgbClr val="000000"/>
              </a:solidFill>
              <a:highlight>
                <a:srgbClr val="FFFFFF"/>
              </a:highlight>
            </a:endParaRPr>
          </a:p>
          <a:p>
            <a:r>
              <a:rPr lang="fr-FR" sz="2000" dirty="0">
                <a:solidFill>
                  <a:srgbClr val="000000"/>
                </a:solidFill>
                <a:highlight>
                  <a:srgbClr val="FFFFFF"/>
                </a:highlight>
              </a:rPr>
              <a:t>      free</a:t>
            </a:r>
            <a:r>
              <a:rPr lang="fr-FR" sz="2000" b="1" dirty="0">
                <a:solidFill>
                  <a:srgbClr val="000080"/>
                </a:solidFill>
                <a:highlight>
                  <a:srgbClr val="FFFFFF"/>
                </a:highlight>
              </a:rPr>
              <a:t>(</a:t>
            </a:r>
            <a:r>
              <a:rPr lang="fr-FR" sz="2000" dirty="0">
                <a:solidFill>
                  <a:srgbClr val="000000"/>
                </a:solidFill>
                <a:highlight>
                  <a:srgbClr val="FFFFFF"/>
                </a:highlight>
              </a:rPr>
              <a:t>q</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destruction de la cellule */</a:t>
            </a:r>
            <a:endParaRPr lang="fr-FR" sz="2000" dirty="0">
              <a:solidFill>
                <a:srgbClr val="000000"/>
              </a:solidFill>
              <a:highlight>
                <a:srgbClr val="FFFFFF"/>
              </a:highlight>
            </a:endParaRPr>
          </a:p>
          <a:p>
            <a:r>
              <a:rPr lang="fr-FR" sz="2000" dirty="0">
                <a:solidFill>
                  <a:srgbClr val="000000"/>
                </a:solidFill>
                <a:highlight>
                  <a:srgbClr val="FFFFFF"/>
                </a:highlight>
              </a:rPr>
              <a:t>    </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  pF</a:t>
            </a:r>
            <a:r>
              <a:rPr lang="fr-FR" sz="2000" b="1" dirty="0">
                <a:solidFill>
                  <a:srgbClr val="000080"/>
                </a:solidFill>
                <a:highlight>
                  <a:srgbClr val="FFFFFF"/>
                </a:highlight>
              </a:rPr>
              <a:t>-&gt;</a:t>
            </a:r>
            <a:r>
              <a:rPr lang="fr-FR" sz="2000" dirty="0" err="1">
                <a:solidFill>
                  <a:srgbClr val="000000"/>
                </a:solidFill>
                <a:highlight>
                  <a:srgbClr val="FFFFFF"/>
                </a:highlight>
              </a:rPr>
              <a:t>tete</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FF"/>
                </a:solidFill>
                <a:highlight>
                  <a:srgbClr val="FFFFFF"/>
                </a:highlight>
              </a:rPr>
              <a:t>NULL</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on met la liste à vide */</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p>
        </p:txBody>
      </p:sp>
    </p:spTree>
    <p:extLst>
      <p:ext uri="{BB962C8B-B14F-4D97-AF65-F5344CB8AC3E}">
        <p14:creationId xmlns:p14="http://schemas.microsoft.com/office/powerpoint/2010/main" val="562843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xmlns="" id="{48320668-3ADB-4351-AEE2-D1DA67C423A2}"/>
              </a:ext>
            </a:extLst>
          </p:cNvPr>
          <p:cNvSpPr/>
          <p:nvPr/>
        </p:nvSpPr>
        <p:spPr>
          <a:xfrm>
            <a:off x="660400" y="2534663"/>
            <a:ext cx="89789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Vider</a:t>
            </a:r>
            <a:r>
              <a:rPr lang="fr-FR" sz="2400" b="1" dirty="0">
                <a:solidFill>
                  <a:srgbClr val="000080"/>
                </a:solidFill>
                <a:highlight>
                  <a:srgbClr val="FFFFFF"/>
                </a:highlight>
              </a:rPr>
              <a:t>(</a:t>
            </a:r>
            <a:r>
              <a:rPr lang="fr-FR" sz="2400" dirty="0">
                <a:solidFill>
                  <a:srgbClr val="000000"/>
                </a:solidFill>
                <a:highlight>
                  <a:srgbClr val="FFFFFF"/>
                </a:highlight>
              </a:rPr>
              <a:t>File </a:t>
            </a:r>
            <a:r>
              <a:rPr lang="fr-FR" sz="2400" b="1" dirty="0">
                <a:solidFill>
                  <a:srgbClr val="000080"/>
                </a:solidFill>
                <a:highlight>
                  <a:srgbClr val="FFFFFF"/>
                </a:highlight>
              </a:rPr>
              <a:t>*</a:t>
            </a:r>
            <a:r>
              <a:rPr lang="fr-FR" sz="2400" dirty="0">
                <a:solidFill>
                  <a:srgbClr val="000000"/>
                </a:solidFill>
                <a:highlight>
                  <a:srgbClr val="FFFFFF"/>
                </a:highlight>
              </a:rPr>
              <a:t>pF</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a:solidFill>
                  <a:srgbClr val="000000"/>
                </a:solidFill>
                <a:highlight>
                  <a:srgbClr val="FFFFFF"/>
                </a:highlight>
              </a:rPr>
              <a:t>pF</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liste */</a:t>
            </a:r>
            <a:endParaRPr lang="fr-FR" sz="2400" dirty="0">
              <a:solidFill>
                <a:srgbClr val="000000"/>
              </a:solidFill>
              <a:highlight>
                <a:srgbClr val="FFFFFF"/>
              </a:highlight>
            </a:endParaRPr>
          </a:p>
          <a:p>
            <a:r>
              <a:rPr lang="da-DK" sz="2400" dirty="0">
                <a:solidFill>
                  <a:srgbClr val="000000"/>
                </a:solidFill>
                <a:highlight>
                  <a:srgbClr val="FFFFFF"/>
                </a:highlight>
              </a:rPr>
              <a:t>  pF</a:t>
            </a:r>
            <a:r>
              <a:rPr lang="da-DK" sz="2400" b="1" dirty="0">
                <a:solidFill>
                  <a:srgbClr val="000080"/>
                </a:solidFill>
                <a:highlight>
                  <a:srgbClr val="FFFFFF"/>
                </a:highlight>
              </a:rPr>
              <a:t>-&gt;</a:t>
            </a:r>
            <a:r>
              <a:rPr lang="da-DK" sz="2400" dirty="0">
                <a:solidFill>
                  <a:srgbClr val="000000"/>
                </a:solidFill>
                <a:highlight>
                  <a:srgbClr val="FFFFFF"/>
                </a:highlight>
              </a:rPr>
              <a:t>tete </a:t>
            </a:r>
            <a:r>
              <a:rPr lang="da-DK" sz="2400" b="1" dirty="0">
                <a:solidFill>
                  <a:srgbClr val="000080"/>
                </a:solidFill>
                <a:highlight>
                  <a:srgbClr val="FFFFFF"/>
                </a:highlight>
              </a:rPr>
              <a:t>=</a:t>
            </a:r>
            <a:r>
              <a:rPr lang="da-DK" sz="2400" dirty="0">
                <a:solidFill>
                  <a:srgbClr val="000000"/>
                </a:solidFill>
                <a:highlight>
                  <a:srgbClr val="FFFFFF"/>
                </a:highlight>
              </a:rPr>
              <a:t> </a:t>
            </a:r>
            <a:r>
              <a:rPr lang="da-DK" sz="2400" b="1" dirty="0">
                <a:solidFill>
                  <a:srgbClr val="0000FF"/>
                </a:solidFill>
                <a:highlight>
                  <a:srgbClr val="FFFFFF"/>
                </a:highlight>
              </a:rPr>
              <a:t>NULL</a:t>
            </a:r>
            <a:r>
              <a:rPr lang="da-DK" sz="2400" b="1" dirty="0">
                <a:solidFill>
                  <a:srgbClr val="000080"/>
                </a:solidFill>
                <a:highlight>
                  <a:srgbClr val="FFFFFF"/>
                </a:highlight>
              </a:rPr>
              <a:t>;</a:t>
            </a:r>
            <a:r>
              <a:rPr lang="da-DK" sz="2400" dirty="0">
                <a:solidFill>
                  <a:srgbClr val="000000"/>
                </a:solidFill>
                <a:highlight>
                  <a:srgbClr val="FFFFFF"/>
                </a:highlight>
              </a:rPr>
              <a:t> </a:t>
            </a:r>
            <a:r>
              <a:rPr lang="da-DK" sz="2400" dirty="0">
                <a:solidFill>
                  <a:srgbClr val="008000"/>
                </a:solidFill>
                <a:highlight>
                  <a:srgbClr val="FFFFFF"/>
                </a:highlight>
              </a:rPr>
              <a:t>/* liste vide */</a:t>
            </a:r>
            <a:endParaRPr lang="da-DK"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p>
        </p:txBody>
      </p:sp>
    </p:spTree>
    <p:extLst>
      <p:ext uri="{BB962C8B-B14F-4D97-AF65-F5344CB8AC3E}">
        <p14:creationId xmlns:p14="http://schemas.microsoft.com/office/powerpoint/2010/main" val="4218084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une liste chaînée </a:t>
            </a:r>
          </a:p>
        </p:txBody>
      </p:sp>
    </p:spTree>
    <p:extLst>
      <p:ext uri="{BB962C8B-B14F-4D97-AF65-F5344CB8AC3E}">
        <p14:creationId xmlns:p14="http://schemas.microsoft.com/office/powerpoint/2010/main" val="978695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la fonction qui affiche les éléments d’une file d’attente représentée avec une liste chaînée </a:t>
            </a:r>
          </a:p>
        </p:txBody>
      </p:sp>
      <p:sp>
        <p:nvSpPr>
          <p:cNvPr id="4" name="Rectangle 3">
            <a:extLst>
              <a:ext uri="{FF2B5EF4-FFF2-40B4-BE49-F238E27FC236}">
                <a16:creationId xmlns:a16="http://schemas.microsoft.com/office/drawing/2014/main" xmlns="" id="{5A970882-0E29-4BC1-8E99-9D08929DE369}"/>
              </a:ext>
            </a:extLst>
          </p:cNvPr>
          <p:cNvSpPr/>
          <p:nvPr/>
        </p:nvSpPr>
        <p:spPr>
          <a:xfrm>
            <a:off x="660400" y="2534663"/>
            <a:ext cx="8978900" cy="31700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err="1">
                <a:solidFill>
                  <a:srgbClr val="8000FF"/>
                </a:solidFill>
                <a:highlight>
                  <a:srgbClr val="FFFFFF"/>
                </a:highlight>
                <a:latin typeface="+mj-lt"/>
              </a:rPr>
              <a:t>void</a:t>
            </a:r>
            <a:r>
              <a:rPr lang="fr-FR" sz="2000" dirty="0">
                <a:solidFill>
                  <a:srgbClr val="000000"/>
                </a:solidFill>
                <a:highlight>
                  <a:srgbClr val="FFFFFF"/>
                </a:highlight>
                <a:latin typeface="+mj-lt"/>
              </a:rPr>
              <a:t> Affichage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File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pF</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dirty="0" err="1">
                <a:solidFill>
                  <a:srgbClr val="000000"/>
                </a:solidFill>
                <a:highlight>
                  <a:srgbClr val="FFFFFF"/>
                </a:highlight>
                <a:latin typeface="+mj-lt"/>
              </a:rPr>
              <a:t>TypeCellule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p</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p</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pF</a:t>
            </a:r>
            <a:r>
              <a:rPr lang="fr-FR" sz="2000" b="1" dirty="0">
                <a:solidFill>
                  <a:srgbClr val="000080"/>
                </a:solidFill>
                <a:highlight>
                  <a:srgbClr val="FFFFFF"/>
                </a:highlight>
                <a:latin typeface="+mj-lt"/>
              </a:rPr>
              <a:t>-&gt;</a:t>
            </a:r>
            <a:r>
              <a:rPr lang="fr-FR" sz="2000" dirty="0" err="1">
                <a:solidFill>
                  <a:srgbClr val="000000"/>
                </a:solidFill>
                <a:highlight>
                  <a:srgbClr val="FFFFFF"/>
                </a:highlight>
                <a:latin typeface="+mj-lt"/>
              </a:rPr>
              <a:t>tete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initialisation pour parcours de liste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err="1">
                <a:solidFill>
                  <a:srgbClr val="0000FF"/>
                </a:solidFill>
                <a:highlight>
                  <a:srgbClr val="FFFFFF"/>
                </a:highlight>
                <a:latin typeface="+mj-lt"/>
              </a:rPr>
              <a:t>while</a:t>
            </a:r>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p</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b="1" dirty="0">
                <a:solidFill>
                  <a:srgbClr val="0000FF"/>
                </a:solidFill>
                <a:highlight>
                  <a:srgbClr val="FFFFFF"/>
                </a:highlight>
                <a:latin typeface="+mj-lt"/>
              </a:rPr>
              <a:t>NULL</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printf</a:t>
            </a:r>
            <a:r>
              <a:rPr lang="fr-FR" sz="2000" b="1" dirty="0">
                <a:solidFill>
                  <a:srgbClr val="000080"/>
                </a:solidFill>
                <a:highlight>
                  <a:srgbClr val="FFFFFF"/>
                </a:highlight>
                <a:latin typeface="+mj-lt"/>
              </a:rPr>
              <a:t>(</a:t>
            </a:r>
            <a:r>
              <a:rPr lang="fr-FR" sz="2000" dirty="0">
                <a:solidFill>
                  <a:srgbClr val="808080"/>
                </a:solidFill>
                <a:highlight>
                  <a:srgbClr val="FFFFFF"/>
                </a:highlight>
                <a:latin typeface="+mj-lt"/>
              </a:rPr>
              <a:t>"%f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p</a:t>
            </a:r>
            <a:r>
              <a:rPr lang="fr-FR" sz="2000" b="1" dirty="0">
                <a:solidFill>
                  <a:srgbClr val="000080"/>
                </a:solidFill>
                <a:highlight>
                  <a:srgbClr val="FFFFFF"/>
                </a:highlight>
                <a:latin typeface="+mj-lt"/>
              </a:rPr>
              <a:t>-&gt;</a:t>
            </a:r>
            <a:r>
              <a:rPr lang="fr-FR" sz="2000" dirty="0" err="1">
                <a:solidFill>
                  <a:srgbClr val="000000"/>
                </a:solidFill>
                <a:highlight>
                  <a:srgbClr val="FFFFFF"/>
                </a:highlight>
                <a:latin typeface="+mj-lt"/>
              </a:rPr>
              <a:t>donnee</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affichage de l'élément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p </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p</a:t>
            </a:r>
            <a:r>
              <a:rPr lang="fr-FR" sz="2000" b="1" dirty="0">
                <a:solidFill>
                  <a:srgbClr val="000080"/>
                </a:solidFill>
                <a:highlight>
                  <a:srgbClr val="FFFFFF"/>
                </a:highlight>
                <a:latin typeface="+mj-lt"/>
              </a:rPr>
              <a:t>-&gt;</a:t>
            </a:r>
            <a:r>
              <a:rPr lang="fr-FR" sz="2000" dirty="0">
                <a:solidFill>
                  <a:srgbClr val="000000"/>
                </a:solidFill>
                <a:highlight>
                  <a:srgbClr val="FFFFFF"/>
                </a:highlight>
                <a:latin typeface="+mj-lt"/>
              </a:rPr>
              <a:t>suivant</a:t>
            </a:r>
            <a:r>
              <a:rPr lang="fr-FR" sz="2000" b="1" dirty="0">
                <a:solidFill>
                  <a:srgbClr val="000080"/>
                </a:solidFill>
                <a:highlight>
                  <a:srgbClr val="FFFFFF"/>
                </a:highlight>
                <a:latin typeface="+mj-lt"/>
              </a:rPr>
              <a:t>;</a:t>
            </a:r>
            <a:r>
              <a:rPr lang="fr-FR" sz="2000" dirty="0">
                <a:solidFill>
                  <a:srgbClr val="000000"/>
                </a:solidFill>
                <a:highlight>
                  <a:srgbClr val="FFFFFF"/>
                </a:highlight>
                <a:latin typeface="+mj-lt"/>
              </a:rPr>
              <a:t> </a:t>
            </a:r>
            <a:r>
              <a:rPr lang="fr-FR" sz="2000" dirty="0">
                <a:solidFill>
                  <a:srgbClr val="008000"/>
                </a:solidFill>
                <a:highlight>
                  <a:srgbClr val="FFFFFF"/>
                </a:highlight>
                <a:latin typeface="+mj-lt"/>
              </a:rPr>
              <a:t>/* passage au suivant */</a:t>
            </a:r>
            <a:endParaRPr lang="fr-FR" sz="2000" dirty="0">
              <a:solidFill>
                <a:srgbClr val="000000"/>
              </a:solidFill>
              <a:highlight>
                <a:srgbClr val="FFFFFF"/>
              </a:highlight>
              <a:latin typeface="+mj-lt"/>
            </a:endParaRPr>
          </a:p>
          <a:p>
            <a:r>
              <a:rPr lang="fr-FR" sz="2000" dirty="0">
                <a:solidFill>
                  <a:srgbClr val="000000"/>
                </a:solidFill>
                <a:highlight>
                  <a:srgbClr val="FFFFFF"/>
                </a:highlight>
                <a:latin typeface="+mj-lt"/>
              </a:rPr>
              <a:t>    </a:t>
            </a:r>
            <a:r>
              <a:rPr lang="fr-FR" sz="2000" b="1" dirty="0">
                <a:solidFill>
                  <a:srgbClr val="000080"/>
                </a:solidFill>
                <a:highlight>
                  <a:srgbClr val="FFFFFF"/>
                </a:highlight>
                <a:latin typeface="+mj-lt"/>
              </a:rPr>
              <a:t>}</a:t>
            </a:r>
            <a:endParaRPr lang="fr-FR" sz="2000" dirty="0">
              <a:solidFill>
                <a:srgbClr val="000000"/>
              </a:solidFill>
              <a:highlight>
                <a:srgbClr val="FFFFFF"/>
              </a:highlight>
              <a:latin typeface="+mj-lt"/>
            </a:endParaRPr>
          </a:p>
          <a:p>
            <a:r>
              <a:rPr lang="fr-FR" sz="2000" b="1" dirty="0">
                <a:solidFill>
                  <a:srgbClr val="000080"/>
                </a:solidFill>
                <a:highlight>
                  <a:srgbClr val="FFFFFF"/>
                </a:highlight>
                <a:latin typeface="+mj-lt"/>
              </a:rPr>
              <a:t>}</a:t>
            </a:r>
            <a:endParaRPr lang="fr-FR" sz="4400" dirty="0">
              <a:latin typeface="+mj-lt"/>
            </a:endParaRPr>
          </a:p>
        </p:txBody>
      </p:sp>
    </p:spTree>
    <p:extLst>
      <p:ext uri="{BB962C8B-B14F-4D97-AF65-F5344CB8AC3E}">
        <p14:creationId xmlns:p14="http://schemas.microsoft.com/office/powerpoint/2010/main" val="40250002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COMPARAISON ENTRE TABLEAUX ET LISTES CHAÎNÉES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Dans les deux types de gestion des files, chaque primitive ne prend que quelques opérations (complexité en temps constant). </a:t>
            </a:r>
          </a:p>
          <a:p>
            <a:pPr marL="108000">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670" spc="-1" dirty="0">
                <a:solidFill>
                  <a:srgbClr val="000000"/>
                </a:solidFill>
              </a:rPr>
              <a:t>Par contre, la gestion par listes chaînées, présente l’énorme avantage que la file a une capacité virtuellement illimitée (limitée seulement par la capacité de la mémoire centrale), la mémoire étant allouée à mesure des besoins.</a:t>
            </a:r>
          </a:p>
          <a:p>
            <a:pPr marL="108000">
              <a:spcBef>
                <a:spcPts val="938"/>
              </a:spcBef>
              <a:buSzPct val="100000"/>
            </a:pPr>
            <a:r>
              <a:rPr lang="fr-FR" sz="2670" spc="-1" dirty="0">
                <a:solidFill>
                  <a:srgbClr val="000000"/>
                </a:solidFill>
              </a:rPr>
              <a:t> </a:t>
            </a:r>
          </a:p>
          <a:p>
            <a:pPr marL="432000" indent="-324000">
              <a:spcBef>
                <a:spcPts val="938"/>
              </a:spcBef>
              <a:buSzPct val="100000"/>
              <a:buBlip>
                <a:blip r:embed="rId3"/>
              </a:buBlip>
            </a:pPr>
            <a:r>
              <a:rPr lang="fr-FR" sz="2670" spc="-1" dirty="0">
                <a:solidFill>
                  <a:srgbClr val="000000"/>
                </a:solidFill>
              </a:rPr>
              <a:t>Au contraire, dans la gestion par tableaux, la mémoire est allouée au départ avec une capacité fixée.</a:t>
            </a:r>
          </a:p>
        </p:txBody>
      </p:sp>
    </p:spTree>
    <p:extLst>
      <p:ext uri="{BB962C8B-B14F-4D97-AF65-F5344CB8AC3E}">
        <p14:creationId xmlns:p14="http://schemas.microsoft.com/office/powerpoint/2010/main" val="1642831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(1)</a:t>
            </a:r>
          </a:p>
        </p:txBody>
      </p:sp>
      <p:pic>
        <p:nvPicPr>
          <p:cNvPr id="1026" name="Picture 2" descr="File d'attente | Saison 1 | Sur demande | UnisTV">
            <a:extLst>
              <a:ext uri="{FF2B5EF4-FFF2-40B4-BE49-F238E27FC236}">
                <a16:creationId xmlns:a16="http://schemas.microsoft.com/office/drawing/2014/main" xmlns="" id="{4868AC74-2AE6-465F-BC0F-40C116B35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888" y="1241124"/>
            <a:ext cx="9551772" cy="537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57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(2)</a:t>
            </a:r>
          </a:p>
        </p:txBody>
      </p:sp>
      <p:pic>
        <p:nvPicPr>
          <p:cNvPr id="4" name="Image 3">
            <a:extLst>
              <a:ext uri="{FF2B5EF4-FFF2-40B4-BE49-F238E27FC236}">
                <a16:creationId xmlns:a16="http://schemas.microsoft.com/office/drawing/2014/main" xmlns="" id="{336F8A21-AB45-4EC8-9D7E-F7881729307F}"/>
              </a:ext>
            </a:extLst>
          </p:cNvPr>
          <p:cNvPicPr>
            <a:picLocks noChangeAspect="1"/>
          </p:cNvPicPr>
          <p:nvPr/>
        </p:nvPicPr>
        <p:blipFill>
          <a:blip r:embed="rId2"/>
          <a:stretch>
            <a:fillRect/>
          </a:stretch>
        </p:blipFill>
        <p:spPr>
          <a:xfrm>
            <a:off x="852616" y="1129740"/>
            <a:ext cx="8602722" cy="5444055"/>
          </a:xfrm>
          <a:prstGeom prst="rect">
            <a:avLst/>
          </a:prstGeom>
        </p:spPr>
      </p:pic>
      <p:sp>
        <p:nvSpPr>
          <p:cNvPr id="5" name="ZoneTexte 4">
            <a:extLst>
              <a:ext uri="{FF2B5EF4-FFF2-40B4-BE49-F238E27FC236}">
                <a16:creationId xmlns:a16="http://schemas.microsoft.com/office/drawing/2014/main" xmlns="" id="{1357D743-534A-4867-8276-9101236E6F37}"/>
              </a:ext>
            </a:extLst>
          </p:cNvPr>
          <p:cNvSpPr txBox="1"/>
          <p:nvPr/>
        </p:nvSpPr>
        <p:spPr>
          <a:xfrm>
            <a:off x="1124465" y="1383956"/>
            <a:ext cx="1124464" cy="923330"/>
          </a:xfrm>
          <a:prstGeom prst="rect">
            <a:avLst/>
          </a:prstGeom>
          <a:solidFill>
            <a:schemeClr val="bg1"/>
          </a:solidFill>
        </p:spPr>
        <p:txBody>
          <a:bodyPr wrap="square" rtlCol="0">
            <a:spAutoFit/>
          </a:bodyPr>
          <a:lstStyle/>
          <a:p>
            <a:r>
              <a:rPr lang="fr-FR" dirty="0"/>
              <a:t>Queue (fin) de la file</a:t>
            </a:r>
          </a:p>
        </p:txBody>
      </p:sp>
      <p:sp>
        <p:nvSpPr>
          <p:cNvPr id="6" name="ZoneTexte 5">
            <a:extLst>
              <a:ext uri="{FF2B5EF4-FFF2-40B4-BE49-F238E27FC236}">
                <a16:creationId xmlns:a16="http://schemas.microsoft.com/office/drawing/2014/main" xmlns="" id="{8E0634EF-7163-4844-8940-48CA28B60A1C}"/>
              </a:ext>
            </a:extLst>
          </p:cNvPr>
          <p:cNvSpPr txBox="1"/>
          <p:nvPr/>
        </p:nvSpPr>
        <p:spPr>
          <a:xfrm>
            <a:off x="5585254" y="1383955"/>
            <a:ext cx="1124464" cy="923330"/>
          </a:xfrm>
          <a:prstGeom prst="rect">
            <a:avLst/>
          </a:prstGeom>
          <a:solidFill>
            <a:schemeClr val="bg1"/>
          </a:solidFill>
        </p:spPr>
        <p:txBody>
          <a:bodyPr wrap="square" rtlCol="0">
            <a:spAutoFit/>
          </a:bodyPr>
          <a:lstStyle/>
          <a:p>
            <a:r>
              <a:rPr lang="fr-FR" dirty="0"/>
              <a:t>tête (début) de la file</a:t>
            </a:r>
          </a:p>
        </p:txBody>
      </p:sp>
      <p:sp>
        <p:nvSpPr>
          <p:cNvPr id="7" name="ZoneTexte 6">
            <a:extLst>
              <a:ext uri="{FF2B5EF4-FFF2-40B4-BE49-F238E27FC236}">
                <a16:creationId xmlns:a16="http://schemas.microsoft.com/office/drawing/2014/main" xmlns="" id="{4CB11782-6CAA-4774-A27B-892A75AFBB92}"/>
              </a:ext>
            </a:extLst>
          </p:cNvPr>
          <p:cNvSpPr txBox="1"/>
          <p:nvPr/>
        </p:nvSpPr>
        <p:spPr>
          <a:xfrm>
            <a:off x="6796216" y="3904732"/>
            <a:ext cx="1124464" cy="369332"/>
          </a:xfrm>
          <a:prstGeom prst="rect">
            <a:avLst/>
          </a:prstGeom>
          <a:solidFill>
            <a:schemeClr val="bg1"/>
          </a:solidFill>
        </p:spPr>
        <p:txBody>
          <a:bodyPr wrap="square" rtlCol="0">
            <a:spAutoFit/>
          </a:bodyPr>
          <a:lstStyle/>
          <a:p>
            <a:r>
              <a:rPr lang="fr-FR" dirty="0"/>
              <a:t>Payer</a:t>
            </a:r>
          </a:p>
        </p:txBody>
      </p:sp>
      <p:sp>
        <p:nvSpPr>
          <p:cNvPr id="9" name="Bulle narrative : rectangle à coins arrondis 8">
            <a:extLst>
              <a:ext uri="{FF2B5EF4-FFF2-40B4-BE49-F238E27FC236}">
                <a16:creationId xmlns:a16="http://schemas.microsoft.com/office/drawing/2014/main" xmlns="" id="{060AA140-9D58-455E-ADC0-491BDF9810BA}"/>
              </a:ext>
            </a:extLst>
          </p:cNvPr>
          <p:cNvSpPr/>
          <p:nvPr/>
        </p:nvSpPr>
        <p:spPr>
          <a:xfrm>
            <a:off x="6752966" y="1849451"/>
            <a:ext cx="1167713" cy="782544"/>
          </a:xfrm>
          <a:prstGeom prst="wedgeRoundRectCallout">
            <a:avLst>
              <a:gd name="adj1" fmla="val 60799"/>
              <a:gd name="adj2" fmla="val 35708"/>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Au prochain</a:t>
            </a:r>
          </a:p>
        </p:txBody>
      </p:sp>
    </p:spTree>
    <p:extLst>
      <p:ext uri="{BB962C8B-B14F-4D97-AF65-F5344CB8AC3E}">
        <p14:creationId xmlns:p14="http://schemas.microsoft.com/office/powerpoint/2010/main" val="350487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A37A78-915B-4934-A587-C385647E2BEC}"/>
              </a:ext>
            </a:extLst>
          </p:cNvPr>
          <p:cNvSpPr>
            <a:spLocks noGrp="1"/>
          </p:cNvSpPr>
          <p:nvPr>
            <p:ph type="title"/>
          </p:nvPr>
        </p:nvSpPr>
        <p:spPr/>
        <p:txBody>
          <a:bodyPr/>
          <a:lstStyle/>
          <a:p>
            <a:r>
              <a:rPr lang="fr-FR" spc="-1" dirty="0">
                <a:solidFill>
                  <a:srgbClr val="000000"/>
                </a:solidFill>
              </a:rPr>
              <a:t>Introduction</a:t>
            </a:r>
            <a:r>
              <a:rPr lang="fr-FR" dirty="0"/>
              <a:t> (3)</a:t>
            </a:r>
          </a:p>
        </p:txBody>
      </p:sp>
      <p:sp>
        <p:nvSpPr>
          <p:cNvPr id="3" name="Espace réservé du texte 2">
            <a:extLst>
              <a:ext uri="{FF2B5EF4-FFF2-40B4-BE49-F238E27FC236}">
                <a16:creationId xmlns:a16="http://schemas.microsoft.com/office/drawing/2014/main" xmlns="" id="{C02B19F5-2232-4310-9F65-D5E50901A714}"/>
              </a:ext>
            </a:extLst>
          </p:cNvPr>
          <p:cNvSpPr>
            <a:spLocks noGrp="1"/>
          </p:cNvSpPr>
          <p:nvPr>
            <p:ph type="body"/>
          </p:nvPr>
        </p:nvSpPr>
        <p:spPr/>
        <p:txBody>
          <a:bodyPr>
            <a:normAutofit fontScale="47500" lnSpcReduction="20000"/>
          </a:bodyPr>
          <a:lstStyle/>
          <a:p>
            <a:r>
              <a:rPr lang="fr-FR" sz="2400" dirty="0"/>
              <a:t>La file est une structure permettant, comme un tableau ou une pile, des éléments ayant tous le même type. </a:t>
            </a:r>
          </a:p>
          <a:p>
            <a:r>
              <a:rPr lang="fr-FR" sz="2400" dirty="0"/>
              <a:t>Comme dans une pile, l'ordre dans lequel les éléments d'une file sont accessibles dépend de l'ordre dans lequel ils ont été ajouté. </a:t>
            </a:r>
          </a:p>
          <a:p>
            <a:r>
              <a:rPr lang="fr-FR" sz="2400" dirty="0"/>
              <a:t>La spécificité d'une file est que l'élément accessible est toujours le </a:t>
            </a:r>
            <a:r>
              <a:rPr lang="fr-FR" sz="2400" i="1" dirty="0"/>
              <a:t>plus ancien</a:t>
            </a:r>
            <a:r>
              <a:rPr lang="fr-FR" sz="2400" dirty="0"/>
              <a:t>. </a:t>
            </a:r>
          </a:p>
          <a:p>
            <a:r>
              <a:rPr lang="fr-FR" sz="2400" dirty="0"/>
              <a:t>C'est le principe d'une file d'attente à un guichet, ou la personne servie, celle qui se trouve en </a:t>
            </a:r>
            <a:r>
              <a:rPr lang="fr-FR" sz="2400" i="1" dirty="0"/>
              <a:t>tête</a:t>
            </a:r>
            <a:r>
              <a:rPr lang="fr-FR" sz="2400" dirty="0"/>
              <a:t> de file, est celle qui attend depuis le plus longtemps dans la file, tandis qu'un nouvel arrivant sera placé en </a:t>
            </a:r>
            <a:r>
              <a:rPr lang="fr-FR" sz="2400" i="1" dirty="0"/>
              <a:t>queue</a:t>
            </a:r>
            <a:r>
              <a:rPr lang="fr-FR" sz="2400" dirty="0"/>
              <a:t> de file.</a:t>
            </a:r>
          </a:p>
          <a:p>
            <a:endParaRPr lang="fr-FR" sz="2400" dirty="0"/>
          </a:p>
        </p:txBody>
      </p:sp>
    </p:spTree>
    <p:extLst>
      <p:ext uri="{BB962C8B-B14F-4D97-AF65-F5344CB8AC3E}">
        <p14:creationId xmlns:p14="http://schemas.microsoft.com/office/powerpoint/2010/main" val="95396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(1)</a:t>
            </a:r>
            <a:endParaRPr lang="fr-FR" sz="2800" cap="small" spc="-1" dirty="0">
              <a:solidFill>
                <a:srgbClr val="666666"/>
              </a:solidFill>
            </a:endParaRPr>
          </a:p>
        </p:txBody>
      </p:sp>
      <p:sp>
        <p:nvSpPr>
          <p:cNvPr id="193" name="TextShape 2"/>
          <p:cNvSpPr txBox="1"/>
          <p:nvPr/>
        </p:nvSpPr>
        <p:spPr>
          <a:xfrm>
            <a:off x="504000" y="1152001"/>
            <a:ext cx="4941457" cy="5603641"/>
          </a:xfrm>
          <a:prstGeom prst="rect">
            <a:avLst/>
          </a:prstGeom>
          <a:solidFill>
            <a:schemeClr val="bg1"/>
          </a:solidFill>
          <a:ln>
            <a:noFill/>
          </a:ln>
        </p:spPr>
        <p:txBody>
          <a:bodyPr lIns="0" tIns="0" rIns="0" bIns="0">
            <a:normAutofit/>
          </a:bodyPr>
          <a:lstStyle/>
          <a:p>
            <a:pPr marL="565200" lvl="1">
              <a:spcBef>
                <a:spcPts val="938"/>
              </a:spcBef>
              <a:buSzPct val="100000"/>
            </a:pPr>
            <a:r>
              <a:rPr lang="fr-FR" sz="2670" b="0" strike="noStrike" spc="-1" dirty="0">
                <a:solidFill>
                  <a:srgbClr val="000000"/>
                </a:solidFill>
                <a:effectLst>
                  <a:outerShdw blurRad="38100" dist="38100" dir="2700000" algn="tl">
                    <a:srgbClr val="000000">
                      <a:alpha val="43137"/>
                    </a:srgbClr>
                  </a:outerShdw>
                </a:effectLst>
                <a:latin typeface="Arial"/>
              </a:rPr>
              <a:t>File (Queue en anglais)</a:t>
            </a:r>
          </a:p>
          <a:p>
            <a:pPr marL="1346400" lvl="2" indent="-324000">
              <a:spcBef>
                <a:spcPts val="938"/>
              </a:spcBef>
              <a:buSzPct val="100000"/>
              <a:buBlip>
                <a:blip r:embed="rId3"/>
              </a:buBlip>
            </a:pPr>
            <a:r>
              <a:rPr lang="fr-FR" sz="2670" spc="-1" dirty="0">
                <a:solidFill>
                  <a:srgbClr val="000000"/>
                </a:solidFill>
                <a:latin typeface="Arial"/>
              </a:rPr>
              <a:t>Un espace où on peut accumuler des éléments</a:t>
            </a:r>
          </a:p>
          <a:p>
            <a:pPr marL="1346400" lvl="2" indent="-324000">
              <a:spcBef>
                <a:spcPts val="938"/>
              </a:spcBef>
              <a:buSzPct val="100000"/>
              <a:buBlip>
                <a:blip r:embed="rId3"/>
              </a:buBlip>
            </a:pPr>
            <a:r>
              <a:rPr lang="fr-FR" sz="2670" b="0" strike="noStrike" spc="-1" dirty="0">
                <a:solidFill>
                  <a:srgbClr val="000000"/>
                </a:solidFill>
                <a:latin typeface="Arial"/>
              </a:rPr>
              <a:t>On ne peut retirer que le plus vieux des éléments ajouté.</a:t>
            </a:r>
          </a:p>
          <a:p>
            <a:pPr marL="1346400" lvl="2" indent="-324000">
              <a:spcBef>
                <a:spcPts val="938"/>
              </a:spcBef>
              <a:buSzPct val="100000"/>
              <a:buBlip>
                <a:blip r:embed="rId3"/>
              </a:buBlip>
            </a:pPr>
            <a:r>
              <a:rPr lang="fr-FR" sz="2670" spc="-1" dirty="0">
                <a:solidFill>
                  <a:srgbClr val="000000"/>
                </a:solidFill>
                <a:latin typeface="Arial"/>
              </a:rPr>
              <a:t>Exemple: Distributeur de boissons gazeuses</a:t>
            </a:r>
            <a:endParaRPr lang="fr-FR" sz="2670" b="0" strike="noStrike" spc="-1" dirty="0">
              <a:solidFill>
                <a:srgbClr val="000000"/>
              </a:solidFill>
              <a:latin typeface="Arial"/>
            </a:endParaRPr>
          </a:p>
        </p:txBody>
      </p:sp>
      <p:sp>
        <p:nvSpPr>
          <p:cNvPr id="2" name="Flèche : demi-tour 1">
            <a:extLst>
              <a:ext uri="{FF2B5EF4-FFF2-40B4-BE49-F238E27FC236}">
                <a16:creationId xmlns:a16="http://schemas.microsoft.com/office/drawing/2014/main" xmlns="" id="{670D3A20-02AB-4D61-AEB9-2AD738D6B231}"/>
              </a:ext>
            </a:extLst>
          </p:cNvPr>
          <p:cNvSpPr/>
          <p:nvPr/>
        </p:nvSpPr>
        <p:spPr>
          <a:xfrm rot="10800000">
            <a:off x="5418158" y="1719618"/>
            <a:ext cx="4176218" cy="4517408"/>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xmlns="" id="{DBA6D4A8-F061-454E-843C-477DF285E8C4}"/>
              </a:ext>
            </a:extLst>
          </p:cNvPr>
          <p:cNvSpPr txBox="1"/>
          <p:nvPr/>
        </p:nvSpPr>
        <p:spPr>
          <a:xfrm>
            <a:off x="5322627" y="2374710"/>
            <a:ext cx="2511188" cy="4339989"/>
          </a:xfrm>
          <a:prstGeom prst="rect">
            <a:avLst/>
          </a:prstGeom>
          <a:solidFill>
            <a:schemeClr val="bg1"/>
          </a:solidFill>
        </p:spPr>
        <p:txBody>
          <a:bodyPr wrap="square" rtlCol="0">
            <a:spAutoFit/>
          </a:bodyPr>
          <a:lstStyle/>
          <a:p>
            <a:endParaRPr lang="fr-FR" dirty="0"/>
          </a:p>
        </p:txBody>
      </p:sp>
      <p:sp>
        <p:nvSpPr>
          <p:cNvPr id="6" name="Organigramme : Connecteur 5">
            <a:extLst>
              <a:ext uri="{FF2B5EF4-FFF2-40B4-BE49-F238E27FC236}">
                <a16:creationId xmlns:a16="http://schemas.microsoft.com/office/drawing/2014/main" xmlns="" id="{33340A63-0DFA-489A-8911-486AE58BCC9F}"/>
              </a:ext>
            </a:extLst>
          </p:cNvPr>
          <p:cNvSpPr/>
          <p:nvPr/>
        </p:nvSpPr>
        <p:spPr>
          <a:xfrm>
            <a:off x="7942996" y="5090616"/>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3" name="Organigramme : Connecteur 12">
            <a:extLst>
              <a:ext uri="{FF2B5EF4-FFF2-40B4-BE49-F238E27FC236}">
                <a16:creationId xmlns:a16="http://schemas.microsoft.com/office/drawing/2014/main" xmlns="" id="{1E4B7E85-A4D2-4081-8929-A79A61C4574C}"/>
              </a:ext>
            </a:extLst>
          </p:cNvPr>
          <p:cNvSpPr/>
          <p:nvPr/>
        </p:nvSpPr>
        <p:spPr>
          <a:xfrm>
            <a:off x="8532125" y="4314963"/>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4" name="Organigramme : Connecteur 13">
            <a:extLst>
              <a:ext uri="{FF2B5EF4-FFF2-40B4-BE49-F238E27FC236}">
                <a16:creationId xmlns:a16="http://schemas.microsoft.com/office/drawing/2014/main" xmlns="" id="{D633E25A-D60C-4E80-A0A5-DB856BCAD43E}"/>
              </a:ext>
            </a:extLst>
          </p:cNvPr>
          <p:cNvSpPr/>
          <p:nvPr/>
        </p:nvSpPr>
        <p:spPr>
          <a:xfrm>
            <a:off x="8588989" y="3375537"/>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5" name="Organigramme : Connecteur 14">
            <a:extLst>
              <a:ext uri="{FF2B5EF4-FFF2-40B4-BE49-F238E27FC236}">
                <a16:creationId xmlns:a16="http://schemas.microsoft.com/office/drawing/2014/main" xmlns="" id="{3A022156-A15B-4513-BCC1-07AF4C58A593}"/>
              </a:ext>
            </a:extLst>
          </p:cNvPr>
          <p:cNvSpPr/>
          <p:nvPr/>
        </p:nvSpPr>
        <p:spPr>
          <a:xfrm>
            <a:off x="8591261" y="2422467"/>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Flèche : virage 10">
            <a:extLst>
              <a:ext uri="{FF2B5EF4-FFF2-40B4-BE49-F238E27FC236}">
                <a16:creationId xmlns:a16="http://schemas.microsoft.com/office/drawing/2014/main" xmlns="" id="{3D34BCDC-99EE-4759-A9A5-13209429382F}"/>
              </a:ext>
            </a:extLst>
          </p:cNvPr>
          <p:cNvSpPr/>
          <p:nvPr/>
        </p:nvSpPr>
        <p:spPr>
          <a:xfrm rot="5400000">
            <a:off x="8215952" y="641446"/>
            <a:ext cx="1323833" cy="682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Flèche : droite à entaille 11">
            <a:extLst>
              <a:ext uri="{FF2B5EF4-FFF2-40B4-BE49-F238E27FC236}">
                <a16:creationId xmlns:a16="http://schemas.microsoft.com/office/drawing/2014/main" xmlns="" id="{F251AA4C-FFCE-4EDD-93DB-C1FE19FFF078}"/>
              </a:ext>
            </a:extLst>
          </p:cNvPr>
          <p:cNvSpPr/>
          <p:nvPr/>
        </p:nvSpPr>
        <p:spPr>
          <a:xfrm rot="10800000">
            <a:off x="6755641" y="5377218"/>
            <a:ext cx="696036" cy="75062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1203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(2)</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QU’EST-CE QU’UNE FILE ?</a:t>
            </a:r>
          </a:p>
          <a:p>
            <a:pPr marL="889200" lvl="1" indent="-324000">
              <a:spcBef>
                <a:spcPts val="938"/>
              </a:spcBef>
              <a:buSzPct val="100000"/>
              <a:buBlip>
                <a:blip r:embed="rId3"/>
              </a:buBlip>
            </a:pPr>
            <a:r>
              <a:rPr lang="fr-FR" sz="2670" spc="-1" dirty="0">
                <a:solidFill>
                  <a:srgbClr val="000000"/>
                </a:solidFill>
              </a:rPr>
              <a:t>Une file est une structure de données dans laquelle on peut ajouter et supprimer des éléments suivant la règle du dernier arrivé premier sorti </a:t>
            </a:r>
          </a:p>
          <a:p>
            <a:pPr marL="1346400" lvl="2" indent="-324000">
              <a:spcBef>
                <a:spcPts val="938"/>
              </a:spcBef>
              <a:buSzPct val="100000"/>
              <a:buBlip>
                <a:blip r:embed="rId3"/>
              </a:buBlip>
            </a:pPr>
            <a:r>
              <a:rPr lang="fr-FR" sz="2670" spc="-1" dirty="0">
                <a:solidFill>
                  <a:srgbClr val="000000"/>
                </a:solidFill>
              </a:rPr>
              <a:t>ou encore FIFO (First In First Out).</a:t>
            </a:r>
          </a:p>
        </p:txBody>
      </p:sp>
      <p:pic>
        <p:nvPicPr>
          <p:cNvPr id="5" name="Image 4">
            <a:extLst>
              <a:ext uri="{FF2B5EF4-FFF2-40B4-BE49-F238E27FC236}">
                <a16:creationId xmlns:a16="http://schemas.microsoft.com/office/drawing/2014/main" xmlns="" id="{D51E79C3-B039-4640-8168-266A761869C1}"/>
              </a:ext>
            </a:extLst>
          </p:cNvPr>
          <p:cNvPicPr>
            <a:picLocks noChangeAspect="1"/>
          </p:cNvPicPr>
          <p:nvPr/>
        </p:nvPicPr>
        <p:blipFill>
          <a:blip r:embed="rId4"/>
          <a:stretch>
            <a:fillRect/>
          </a:stretch>
        </p:blipFill>
        <p:spPr>
          <a:xfrm>
            <a:off x="1319588" y="3779837"/>
            <a:ext cx="7402522" cy="2066238"/>
          </a:xfrm>
          <a:prstGeom prst="rect">
            <a:avLst/>
          </a:prstGeom>
        </p:spPr>
      </p:pic>
    </p:spTree>
    <p:extLst>
      <p:ext uri="{BB962C8B-B14F-4D97-AF65-F5344CB8AC3E}">
        <p14:creationId xmlns:p14="http://schemas.microsoft.com/office/powerpoint/2010/main" val="2016172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10000"/>
          </a:bodyPr>
          <a:lstStyle/>
          <a:p>
            <a:pPr marL="108000" algn="just">
              <a:spcBef>
                <a:spcPts val="938"/>
              </a:spcBef>
              <a:buSzPct val="100000"/>
            </a:pPr>
            <a:r>
              <a:rPr lang="fr-FR" sz="2670" spc="-1" dirty="0">
                <a:solidFill>
                  <a:srgbClr val="000000"/>
                </a:solidFill>
              </a:rPr>
              <a:t>De nombreuse applications s’appuient sur l’utilisation d’une file, on peut citer: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sont largement utilisées comme listes d'attente pour une seule ressource partagée comme une imprimante, un disque, un processeur.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d'attente sont utilisées pour transférer des données entre deux processus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d'attente sont utilisées comme tampons sur les lecteurs MP3 et les lecteurs de CD portables, les listes de lecture iPod.</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Les files d'attente sont utilisées dans le système d'exploitation pour gérer les interruptions. Si les interruptions doivent être traitées dans l'ordre d'arrivée, une file d'attente FIFO est la structure de données appropriée.</a:t>
            </a:r>
          </a:p>
        </p:txBody>
      </p:sp>
    </p:spTree>
    <p:extLst>
      <p:ext uri="{BB962C8B-B14F-4D97-AF65-F5344CB8AC3E}">
        <p14:creationId xmlns:p14="http://schemas.microsoft.com/office/powerpoint/2010/main" val="3986381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46688</TotalTime>
  <Words>2367</Words>
  <Application>Microsoft Office PowerPoint</Application>
  <PresentationFormat>自定义</PresentationFormat>
  <Paragraphs>362</Paragraphs>
  <Slides>34</Slides>
  <Notes>30</Notes>
  <HiddenSlides>0</HiddenSlides>
  <MMClips>0</MMClips>
  <ScaleCrop>false</ScaleCrop>
  <HeadingPairs>
    <vt:vector size="4" baseType="variant">
      <vt:variant>
        <vt:lpstr>主题</vt:lpstr>
      </vt:variant>
      <vt:variant>
        <vt:i4>4</vt:i4>
      </vt:variant>
      <vt:variant>
        <vt:lpstr>幻灯片标题</vt:lpstr>
      </vt:variant>
      <vt:variant>
        <vt:i4>34</vt:i4>
      </vt:variant>
    </vt:vector>
  </HeadingPairs>
  <TitlesOfParts>
    <vt:vector size="38" baseType="lpstr">
      <vt:lpstr>Office Theme</vt:lpstr>
      <vt:lpstr>Office Theme</vt:lpstr>
      <vt:lpstr>Office Theme</vt:lpstr>
      <vt:lpstr>Office Theme</vt:lpstr>
      <vt:lpstr>PowerPoint 演示文稿</vt:lpstr>
      <vt:lpstr>PowerPoint 演示文稿</vt:lpstr>
      <vt:lpstr>PowerPoint 演示文稿</vt:lpstr>
      <vt:lpstr>Introduction (1)</vt:lpstr>
      <vt:lpstr>Introduction (2)</vt:lpstr>
      <vt:lpstr>Introduction (3)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Représentation d’une 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Wassim Swaileh (CYU</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dell</cp:lastModifiedBy>
  <cp:revision>385</cp:revision>
  <dcterms:created xsi:type="dcterms:W3CDTF">2019-12-04T12:27:05Z</dcterms:created>
  <dcterms:modified xsi:type="dcterms:W3CDTF">2022-06-15T07:22:11Z</dcterms:modified>
  <cp:contentStatus/>
  <dc:language>fr-FR</dc:language>
</cp:coreProperties>
</file>