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 id="2147483687" r:id="rId4"/>
  </p:sldMasterIdLst>
  <p:notesMasterIdLst>
    <p:notesMasterId r:id="rId32"/>
  </p:notesMasterIdLst>
  <p:sldIdLst>
    <p:sldId id="256" r:id="rId5"/>
    <p:sldId id="384" r:id="rId6"/>
    <p:sldId id="468" r:id="rId7"/>
    <p:sldId id="469" r:id="rId8"/>
    <p:sldId id="470" r:id="rId9"/>
    <p:sldId id="471" r:id="rId10"/>
    <p:sldId id="472" r:id="rId11"/>
    <p:sldId id="473" r:id="rId12"/>
    <p:sldId id="474" r:id="rId13"/>
    <p:sldId id="475" r:id="rId14"/>
    <p:sldId id="476" r:id="rId15"/>
    <p:sldId id="477" r:id="rId16"/>
    <p:sldId id="478" r:id="rId17"/>
    <p:sldId id="479" r:id="rId18"/>
    <p:sldId id="259" r:id="rId19"/>
    <p:sldId id="480" r:id="rId20"/>
    <p:sldId id="482" r:id="rId21"/>
    <p:sldId id="481" r:id="rId22"/>
    <p:sldId id="483" r:id="rId23"/>
    <p:sldId id="484" r:id="rId24"/>
    <p:sldId id="485" r:id="rId25"/>
    <p:sldId id="486" r:id="rId26"/>
    <p:sldId id="257" r:id="rId27"/>
    <p:sldId id="490" r:id="rId28"/>
    <p:sldId id="487" r:id="rId29"/>
    <p:sldId id="488" r:id="rId30"/>
    <p:sldId id="489" r:id="rId31"/>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itris Kotzinos" initials="DK" lastIdx="3" clrIdx="0">
    <p:extLst>
      <p:ext uri="{19B8F6BF-5375-455C-9EA6-DF929625EA0E}">
        <p15:presenceInfo xmlns:p15="http://schemas.microsoft.com/office/powerpoint/2012/main" userId="Dimitris Kotzin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varScale="1">
        <p:scale>
          <a:sx n="72" d="100"/>
          <a:sy n="72" d="100"/>
        </p:scale>
        <p:origin x="14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C89A7D3C-B6B9-469E-9ACB-A298F6646EB7}" type="datetimeFigureOut">
              <a:rPr lang="fr-FR" smtClean="0"/>
              <a:t>17/09/2020</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FA92333-AEE8-4EC1-8C1F-A99882C31A39}" type="slidenum">
              <a:rPr lang="fr-FR" smtClean="0"/>
              <a:t>‹N°›</a:t>
            </a:fld>
            <a:endParaRPr lang="fr-FR"/>
          </a:p>
        </p:txBody>
      </p:sp>
    </p:spTree>
    <p:extLst>
      <p:ext uri="{BB962C8B-B14F-4D97-AF65-F5344CB8AC3E}">
        <p14:creationId xmlns:p14="http://schemas.microsoft.com/office/powerpoint/2010/main" val="1157127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6FA92333-AEE8-4EC1-8C1F-A99882C31A39}" type="slidenum">
              <a:rPr lang="fr-FR" smtClean="0"/>
              <a:t>27</a:t>
            </a:fld>
            <a:endParaRPr lang="fr-FR"/>
          </a:p>
        </p:txBody>
      </p:sp>
    </p:spTree>
    <p:extLst>
      <p:ext uri="{BB962C8B-B14F-4D97-AF65-F5344CB8AC3E}">
        <p14:creationId xmlns:p14="http://schemas.microsoft.com/office/powerpoint/2010/main" val="2619901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4.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4.jpg"/><Relationship Id="rId2" Type="http://schemas.openxmlformats.org/officeDocument/2006/relationships/slideLayout" Target="../slideLayouts/slideLayout38.xml"/><Relationship Id="rId16" Type="http://schemas.openxmlformats.org/officeDocument/2006/relationships/image" Target="../media/image3.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fld id="{111B6213-BF30-4BA8-9C0B-605BDC3F3A16}" type="datetime1">
              <a:rPr lang="fr-FR" sz="1400" b="0" strike="noStrike" spc="-1" smtClean="0">
                <a:latin typeface="Times New Roman"/>
              </a:rPr>
              <a:t>17/09/2020</a:t>
            </a:fld>
            <a:endParaRPr lang="en-GB" sz="1400" b="0" strike="noStrike" spc="-1">
              <a:latin typeface="Times New Roman"/>
            </a:endParaRP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lecture 1</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01B6335D-6D50-43AE-94F8-A1175CCAB122}"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8" name="Image 17">
            <a:extLst>
              <a:ext uri="{FF2B5EF4-FFF2-40B4-BE49-F238E27FC236}">
                <a16:creationId xmlns:a16="http://schemas.microsoft.com/office/drawing/2014/main" id="{4C48EE38-310C-4BAF-B130-4F074E95D201}"/>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44204" y="6926743"/>
            <a:ext cx="1539551" cy="509236"/>
          </a:xfrm>
          <a:prstGeom prst="rect">
            <a:avLst/>
          </a:prstGeom>
        </p:spPr>
      </p:pic>
      <p:pic>
        <p:nvPicPr>
          <p:cNvPr id="19" name="Image 18">
            <a:extLst>
              <a:ext uri="{FF2B5EF4-FFF2-40B4-BE49-F238E27FC236}">
                <a16:creationId xmlns:a16="http://schemas.microsoft.com/office/drawing/2014/main" id="{65640E27-6AAC-4748-8DB0-1389FBE3EC3B}"/>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552054" y="6904355"/>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4" name="TextShape 4"/>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55" name="TextShape 5"/>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5FB7CEDE-74EA-4AE4-BE50-680363491F61}" type="slidenum">
              <a:rPr lang="en-GB" sz="1400" b="0" strike="noStrike" spc="-1">
                <a:latin typeface="Arial"/>
              </a:rPr>
              <a:t>‹N°›</a:t>
            </a:fld>
            <a:endParaRPr lang="en-GB" sz="1400" b="0" strike="noStrike" spc="-1">
              <a:latin typeface="Arial"/>
            </a:endParaRPr>
          </a:p>
        </p:txBody>
      </p:sp>
      <p:pic>
        <p:nvPicPr>
          <p:cNvPr id="11" name="Image 10">
            <a:extLst>
              <a:ext uri="{FF2B5EF4-FFF2-40B4-BE49-F238E27FC236}">
                <a16:creationId xmlns:a16="http://schemas.microsoft.com/office/drawing/2014/main" id="{7E53E789-AD6D-4A3C-845F-D58F76C0A7A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44204" y="6926743"/>
            <a:ext cx="1539551" cy="509236"/>
          </a:xfrm>
          <a:prstGeom prst="rect">
            <a:avLst/>
          </a:prstGeom>
        </p:spPr>
      </p:pic>
      <p:pic>
        <p:nvPicPr>
          <p:cNvPr id="12" name="Image 11">
            <a:extLst>
              <a:ext uri="{FF2B5EF4-FFF2-40B4-BE49-F238E27FC236}">
                <a16:creationId xmlns:a16="http://schemas.microsoft.com/office/drawing/2014/main" id="{F55C4526-6463-4691-AC48-72E759D6F8EB}"/>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552054" y="6904355"/>
            <a:ext cx="2034540" cy="655320"/>
          </a:xfrm>
          <a:prstGeom prst="rect">
            <a:avLst/>
          </a:prstGeom>
        </p:spPr>
      </p:pic>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D9E7873-753D-4EF6-92FF-9CE1C8D629DE}"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3" name="Image 12">
            <a:extLst>
              <a:ext uri="{FF2B5EF4-FFF2-40B4-BE49-F238E27FC236}">
                <a16:creationId xmlns:a16="http://schemas.microsoft.com/office/drawing/2014/main" id="{27A8AFB0-D682-4803-BBB6-82894A1BF2B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444204" y="6926743"/>
            <a:ext cx="1539551" cy="509236"/>
          </a:xfrm>
          <a:prstGeom prst="rect">
            <a:avLst/>
          </a:prstGeom>
        </p:spPr>
      </p:pic>
      <p:pic>
        <p:nvPicPr>
          <p:cNvPr id="14" name="Image 13">
            <a:extLst>
              <a:ext uri="{FF2B5EF4-FFF2-40B4-BE49-F238E27FC236}">
                <a16:creationId xmlns:a16="http://schemas.microsoft.com/office/drawing/2014/main" id="{BDBFDCF0-0225-4A80-A9FA-99F4C5B9720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52054" y="6904355"/>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fld id="{F745E35C-B3EF-4FF1-9A6D-715385353814}" type="datetime1">
              <a:rPr lang="fr-FR" sz="1400" b="0" strike="noStrike" spc="-1" smtClean="0">
                <a:latin typeface="Times New Roman"/>
              </a:rPr>
              <a:t>17/09/2020</a:t>
            </a:fld>
            <a:endParaRPr lang="en-GB" sz="1400" b="0" strike="noStrike" spc="-1">
              <a:latin typeface="Times New Roman"/>
            </a:endParaRP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lecture 1</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F84DAFC-8A7C-4FE4-9F79-54234F9F01FF}" type="slidenum">
              <a:rPr lang="en-GB" sz="1400" b="0" strike="noStrike" spc="-1">
                <a:latin typeface="Times New Roman"/>
              </a:rPr>
              <a:t>‹N°›</a:t>
            </a:fld>
            <a:endParaRPr lang="en-GB" sz="1400" b="0" strike="noStrike" spc="-1">
              <a:latin typeface="Times New Roman"/>
            </a:endParaRPr>
          </a:p>
        </p:txBody>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2843640" y="1919880"/>
            <a:ext cx="6912000" cy="1149480"/>
          </a:xfrm>
          <a:prstGeom prst="rect">
            <a:avLst/>
          </a:prstGeom>
          <a:noFill/>
          <a:ln>
            <a:noFill/>
          </a:ln>
        </p:spPr>
        <p:txBody>
          <a:bodyPr lIns="90000" tIns="45000" rIns="90000" bIns="45000">
            <a:noAutofit/>
          </a:bodyPr>
          <a:lstStyle/>
          <a:p>
            <a:r>
              <a:rPr lang="en-GB" sz="3740" b="0" strike="noStrike" spc="-1" dirty="0">
                <a:solidFill>
                  <a:srgbClr val="666666"/>
                </a:solidFill>
                <a:latin typeface="+mn-lt"/>
              </a:rPr>
              <a:t>Object Oriented Programming</a:t>
            </a:r>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dirty="0">
                <a:latin typeface="Arial"/>
              </a:rPr>
              <a:t>Course descriptions : semester 3, Data Science and Big Data.. </a:t>
            </a:r>
          </a:p>
        </p:txBody>
      </p:sp>
      <p:pic>
        <p:nvPicPr>
          <p:cNvPr id="14" name="Image 13">
            <a:extLst>
              <a:ext uri="{FF2B5EF4-FFF2-40B4-BE49-F238E27FC236}">
                <a16:creationId xmlns:a16="http://schemas.microsoft.com/office/drawing/2014/main" id="{24F8245A-B972-4517-9381-275996929F4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44204" y="6926743"/>
            <a:ext cx="1539551" cy="509236"/>
          </a:xfrm>
          <a:prstGeom prst="rect">
            <a:avLst/>
          </a:prstGeom>
        </p:spPr>
      </p:pic>
      <p:pic>
        <p:nvPicPr>
          <p:cNvPr id="15" name="Image 14">
            <a:extLst>
              <a:ext uri="{FF2B5EF4-FFF2-40B4-BE49-F238E27FC236}">
                <a16:creationId xmlns:a16="http://schemas.microsoft.com/office/drawing/2014/main" id="{DBD8B937-07C6-4B12-B215-89545A6BDA8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552054" y="6904355"/>
            <a:ext cx="2034540" cy="655320"/>
          </a:xfrm>
          <a:prstGeom prst="rect">
            <a:avLst/>
          </a:prstGeom>
        </p:spPr>
      </p:pic>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hyperlink" Target="http://argouml-downloads.tigris.org/argouml-0.34/" TargetMode="External"/><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spc="-1" dirty="0">
                <a:solidFill>
                  <a:srgbClr val="000000"/>
                </a:solidFill>
                <a:latin typeface="Times New Roman"/>
              </a:rPr>
              <a:t>Professor …</a:t>
            </a:r>
            <a:endParaRPr lang="en-GB" sz="2400" b="0" strike="noStrike" spc="-1" dirty="0">
              <a:solidFill>
                <a:srgbClr val="000000"/>
              </a:solidFill>
              <a:latin typeface="Times New Roman"/>
            </a:endParaRPr>
          </a:p>
        </p:txBody>
      </p:sp>
      <p:sp>
        <p:nvSpPr>
          <p:cNvPr id="3" name="TextShape 1">
            <a:extLst>
              <a:ext uri="{FF2B5EF4-FFF2-40B4-BE49-F238E27FC236}">
                <a16:creationId xmlns:a16="http://schemas.microsoft.com/office/drawing/2014/main" id="{874CE70B-4C83-403D-9301-67FD87F4089A}"/>
              </a:ext>
            </a:extLst>
          </p:cNvPr>
          <p:cNvSpPr txBox="1"/>
          <p:nvPr/>
        </p:nvSpPr>
        <p:spPr>
          <a:xfrm>
            <a:off x="3460440" y="2543145"/>
            <a:ext cx="6319664" cy="795960"/>
          </a:xfrm>
          <a:prstGeom prst="rect">
            <a:avLst/>
          </a:prstGeom>
          <a:noFill/>
          <a:ln>
            <a:noFill/>
          </a:ln>
        </p:spPr>
        <p:txBody>
          <a:bodyPr lIns="90000" tIns="45000" rIns="90000" bIns="45000">
            <a:noAutofit/>
          </a:bodyPr>
          <a:lstStyle/>
          <a:p>
            <a:r>
              <a:rPr lang="en-GB" sz="2400" spc="-1" dirty="0">
                <a:solidFill>
                  <a:srgbClr val="000000"/>
                </a:solidFill>
                <a:latin typeface="Times New Roman"/>
              </a:rPr>
              <a:t>Tutorial</a:t>
            </a:r>
            <a:r>
              <a:rPr lang="en-GB" sz="2400" b="0" strike="noStrike" spc="-1" dirty="0">
                <a:solidFill>
                  <a:srgbClr val="000000"/>
                </a:solidFill>
                <a:latin typeface="Times New Roman"/>
              </a:rPr>
              <a:t>: </a:t>
            </a:r>
          </a:p>
          <a:p>
            <a:r>
              <a:rPr lang="fr-FR" sz="2400" b="0" strike="noStrike" spc="-1" dirty="0">
                <a:solidFill>
                  <a:srgbClr val="000000"/>
                </a:solidFill>
                <a:latin typeface="Times New Roman"/>
              </a:rPr>
              <a:t>J</a:t>
            </a:r>
            <a:r>
              <a:rPr lang="en-GB" sz="2400" b="0" strike="noStrike" spc="-1" dirty="0">
                <a:solidFill>
                  <a:srgbClr val="000000"/>
                </a:solidFill>
                <a:latin typeface="Times New Roman"/>
              </a:rPr>
              <a:t>ava environment setting and end edit</a:t>
            </a:r>
            <a:r>
              <a:rPr lang="en-GB" sz="2400" spc="-1" dirty="0">
                <a:solidFill>
                  <a:srgbClr val="000000"/>
                </a:solidFill>
                <a:latin typeface="Times New Roman"/>
              </a:rPr>
              <a:t>ing tools</a:t>
            </a:r>
            <a:endParaRPr lang="en-GB" sz="2400" b="0" strike="noStrike" spc="-1" dirty="0">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GB" sz="3200" cap="small" spc="-1" dirty="0">
                <a:solidFill>
                  <a:srgbClr val="666666"/>
                </a:solidFill>
              </a:rPr>
              <a:t>Compiling using the command prompt</a:t>
            </a:r>
          </a:p>
        </p:txBody>
      </p:sp>
      <p:sp>
        <p:nvSpPr>
          <p:cNvPr id="192" name="TextShape 2"/>
          <p:cNvSpPr txBox="1"/>
          <p:nvPr/>
        </p:nvSpPr>
        <p:spPr>
          <a:xfrm>
            <a:off x="503999" y="1152000"/>
            <a:ext cx="9092487" cy="5666243"/>
          </a:xfrm>
          <a:prstGeom prst="rect">
            <a:avLst/>
          </a:prstGeom>
          <a:noFill/>
          <a:ln>
            <a:noFill/>
          </a:ln>
        </p:spPr>
        <p:txBody>
          <a:bodyPr lIns="0" tIns="0" rIns="0" bIns="0">
            <a:normAutofit/>
          </a:bodyPr>
          <a:lstStyle/>
          <a:p>
            <a:pPr marL="432000" indent="-324000">
              <a:spcBef>
                <a:spcPts val="1885"/>
              </a:spcBef>
              <a:buSzPct val="100000"/>
              <a:buBlip>
                <a:blip r:embed="rId2"/>
              </a:buBlip>
            </a:pPr>
            <a:r>
              <a:rPr lang="fr-FR" sz="2100" b="1" spc="-1" dirty="0">
                <a:solidFill>
                  <a:srgbClr val="000000"/>
                </a:solidFill>
                <a:latin typeface="Arial"/>
              </a:rPr>
              <a:t>Open a command prompt</a:t>
            </a:r>
            <a:endParaRPr lang="en-GB" sz="2100" b="1" spc="-1" dirty="0">
              <a:solidFill>
                <a:srgbClr val="000000"/>
              </a:solidFill>
              <a:latin typeface="Arial"/>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565200" lvl="1">
              <a:spcBef>
                <a:spcPts val="1885"/>
              </a:spcBef>
              <a:buSzPct val="100000"/>
            </a:pPr>
            <a:endParaRPr lang="fr-FR" sz="2600" b="1" dirty="0">
              <a:solidFill>
                <a:srgbClr val="0066FF"/>
              </a:solidFill>
              <a:latin typeface="Courier New" pitchFamily="49" charset="0"/>
              <a:cs typeface="Courier New" pitchFamily="49" charset="0"/>
            </a:endParaRPr>
          </a:p>
          <a:p>
            <a:pPr marL="889200" lvl="1" indent="-324000">
              <a:spcBef>
                <a:spcPts val="1885"/>
              </a:spcBef>
              <a:buSzPct val="100000"/>
              <a:buBlip>
                <a:blip r:embed="rId2"/>
              </a:buBlip>
            </a:pPr>
            <a:endParaRPr lang="en-GB" sz="2600" b="1" dirty="0">
              <a:solidFill>
                <a:srgbClr val="0066FF"/>
              </a:solidFill>
              <a:latin typeface="Courier New" pitchFamily="49" charset="0"/>
              <a:cs typeface="Courier New" pitchFamily="49" charset="0"/>
            </a:endParaRPr>
          </a:p>
        </p:txBody>
      </p:sp>
      <p:pic>
        <p:nvPicPr>
          <p:cNvPr id="11" name="Picture 1495">
            <a:extLst>
              <a:ext uri="{FF2B5EF4-FFF2-40B4-BE49-F238E27FC236}">
                <a16:creationId xmlns:a16="http://schemas.microsoft.com/office/drawing/2014/main" id="{022C658A-9324-4AA1-BE30-B6C053F6713C}"/>
              </a:ext>
            </a:extLst>
          </p:cNvPr>
          <p:cNvPicPr/>
          <p:nvPr/>
        </p:nvPicPr>
        <p:blipFill>
          <a:blip r:embed="rId3"/>
          <a:stretch>
            <a:fillRect/>
          </a:stretch>
        </p:blipFill>
        <p:spPr>
          <a:xfrm>
            <a:off x="915987" y="1479585"/>
            <a:ext cx="3876675" cy="4903470"/>
          </a:xfrm>
          <a:prstGeom prst="rect">
            <a:avLst/>
          </a:prstGeom>
        </p:spPr>
      </p:pic>
      <p:pic>
        <p:nvPicPr>
          <p:cNvPr id="12" name="Picture 1497">
            <a:extLst>
              <a:ext uri="{FF2B5EF4-FFF2-40B4-BE49-F238E27FC236}">
                <a16:creationId xmlns:a16="http://schemas.microsoft.com/office/drawing/2014/main" id="{1FE632C5-F751-4BAB-8B51-0F6234720400}"/>
              </a:ext>
            </a:extLst>
          </p:cNvPr>
          <p:cNvPicPr/>
          <p:nvPr/>
        </p:nvPicPr>
        <p:blipFill>
          <a:blip r:embed="rId4"/>
          <a:stretch>
            <a:fillRect/>
          </a:stretch>
        </p:blipFill>
        <p:spPr>
          <a:xfrm>
            <a:off x="5258752" y="1489110"/>
            <a:ext cx="3905885" cy="4894580"/>
          </a:xfrm>
          <a:prstGeom prst="rect">
            <a:avLst/>
          </a:prstGeom>
        </p:spPr>
      </p:pic>
      <p:sp>
        <p:nvSpPr>
          <p:cNvPr id="17" name="Shape 1498">
            <a:extLst>
              <a:ext uri="{FF2B5EF4-FFF2-40B4-BE49-F238E27FC236}">
                <a16:creationId xmlns:a16="http://schemas.microsoft.com/office/drawing/2014/main" id="{C7A4E1BA-031C-4C32-B01F-407D2914C61D}"/>
              </a:ext>
            </a:extLst>
          </p:cNvPr>
          <p:cNvSpPr/>
          <p:nvPr/>
        </p:nvSpPr>
        <p:spPr>
          <a:xfrm>
            <a:off x="1211262" y="5761390"/>
            <a:ext cx="207010" cy="1372235"/>
          </a:xfrm>
          <a:custGeom>
            <a:avLst/>
            <a:gdLst/>
            <a:ahLst/>
            <a:cxnLst/>
            <a:rect l="0" t="0" r="0" b="0"/>
            <a:pathLst>
              <a:path w="207112" h="1372692">
                <a:moveTo>
                  <a:pt x="162243" y="0"/>
                </a:moveTo>
                <a:lnTo>
                  <a:pt x="204889" y="96139"/>
                </a:lnTo>
                <a:cubicBezTo>
                  <a:pt x="207112" y="101092"/>
                  <a:pt x="204851" y="106934"/>
                  <a:pt x="199860" y="109220"/>
                </a:cubicBezTo>
                <a:cubicBezTo>
                  <a:pt x="194856" y="111379"/>
                  <a:pt x="189001" y="109093"/>
                  <a:pt x="186779" y="104140"/>
                </a:cubicBezTo>
                <a:lnTo>
                  <a:pt x="165878" y="57008"/>
                </a:lnTo>
                <a:lnTo>
                  <a:pt x="19685" y="1372692"/>
                </a:lnTo>
                <a:lnTo>
                  <a:pt x="0" y="1370508"/>
                </a:lnTo>
                <a:lnTo>
                  <a:pt x="146181" y="54839"/>
                </a:lnTo>
                <a:lnTo>
                  <a:pt x="115430" y="96266"/>
                </a:lnTo>
                <a:cubicBezTo>
                  <a:pt x="112179" y="100584"/>
                  <a:pt x="105969" y="101473"/>
                  <a:pt x="101575" y="98298"/>
                </a:cubicBezTo>
                <a:cubicBezTo>
                  <a:pt x="97180" y="94996"/>
                  <a:pt x="96266" y="88773"/>
                  <a:pt x="99530" y="84455"/>
                </a:cubicBezTo>
                <a:lnTo>
                  <a:pt x="162243" y="0"/>
                </a:lnTo>
                <a:close/>
              </a:path>
            </a:pathLst>
          </a:custGeom>
          <a:ln w="0" cap="flat">
            <a:miter lim="127000"/>
          </a:ln>
        </p:spPr>
        <p:style>
          <a:lnRef idx="0">
            <a:srgbClr val="000000">
              <a:alpha val="0"/>
            </a:srgbClr>
          </a:lnRef>
          <a:fillRef idx="1">
            <a:srgbClr val="2DA2BF"/>
          </a:fillRef>
          <a:effectRef idx="0">
            <a:scrgbClr r="0" g="0" b="0"/>
          </a:effectRef>
          <a:fontRef idx="none"/>
        </p:style>
        <p:txBody>
          <a:bodyPr/>
          <a:lstStyle/>
          <a:p>
            <a:endParaRPr lang="en-GB"/>
          </a:p>
        </p:txBody>
      </p:sp>
    </p:spTree>
    <p:extLst>
      <p:ext uri="{BB962C8B-B14F-4D97-AF65-F5344CB8AC3E}">
        <p14:creationId xmlns:p14="http://schemas.microsoft.com/office/powerpoint/2010/main" val="200631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GB" sz="3200" cap="small" spc="-1" dirty="0">
                <a:solidFill>
                  <a:srgbClr val="666666"/>
                </a:solidFill>
              </a:rPr>
              <a:t>Compiling using the command prompt</a:t>
            </a:r>
          </a:p>
        </p:txBody>
      </p:sp>
      <p:sp>
        <p:nvSpPr>
          <p:cNvPr id="192" name="TextShape 2"/>
          <p:cNvSpPr txBox="1"/>
          <p:nvPr/>
        </p:nvSpPr>
        <p:spPr>
          <a:xfrm>
            <a:off x="503999" y="1152000"/>
            <a:ext cx="9092487" cy="5666243"/>
          </a:xfrm>
          <a:prstGeom prst="rect">
            <a:avLst/>
          </a:prstGeom>
          <a:noFill/>
          <a:ln>
            <a:noFill/>
          </a:ln>
        </p:spPr>
        <p:txBody>
          <a:bodyPr lIns="0" tIns="0" rIns="0" bIns="0">
            <a:normAutofit/>
          </a:bodyPr>
          <a:lstStyle/>
          <a:p>
            <a:pPr marL="432000" indent="-324000">
              <a:spcBef>
                <a:spcPts val="1885"/>
              </a:spcBef>
              <a:buSzPct val="100000"/>
              <a:buBlip>
                <a:blip r:embed="rId2"/>
              </a:buBlip>
            </a:pPr>
            <a:r>
              <a:rPr lang="fr-FR" sz="2100" b="1" spc="-1" dirty="0">
                <a:solidFill>
                  <a:srgbClr val="000000"/>
                </a:solidFill>
                <a:latin typeface="Arial"/>
              </a:rPr>
              <a:t>Change directory to the .java file</a:t>
            </a:r>
            <a:endParaRPr lang="en-GB" sz="2100" b="1" spc="-1" dirty="0">
              <a:solidFill>
                <a:srgbClr val="000000"/>
              </a:solidFill>
              <a:latin typeface="Arial"/>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565200" lvl="1">
              <a:spcBef>
                <a:spcPts val="1885"/>
              </a:spcBef>
              <a:buSzPct val="100000"/>
            </a:pPr>
            <a:endParaRPr lang="fr-FR" sz="2600" b="1" dirty="0">
              <a:solidFill>
                <a:srgbClr val="0066FF"/>
              </a:solidFill>
              <a:latin typeface="Courier New" pitchFamily="49" charset="0"/>
              <a:cs typeface="Courier New" pitchFamily="49" charset="0"/>
            </a:endParaRPr>
          </a:p>
          <a:p>
            <a:pPr marL="889200" lvl="1" indent="-324000">
              <a:spcBef>
                <a:spcPts val="1885"/>
              </a:spcBef>
              <a:buSzPct val="100000"/>
              <a:buBlip>
                <a:blip r:embed="rId2"/>
              </a:buBlip>
            </a:pPr>
            <a:endParaRPr lang="en-GB" sz="2600" b="1" dirty="0">
              <a:solidFill>
                <a:srgbClr val="0066FF"/>
              </a:solidFill>
              <a:latin typeface="Courier New" pitchFamily="49" charset="0"/>
              <a:cs typeface="Courier New" pitchFamily="49" charset="0"/>
            </a:endParaRPr>
          </a:p>
        </p:txBody>
      </p:sp>
      <p:pic>
        <p:nvPicPr>
          <p:cNvPr id="7" name="Picture 1508">
            <a:extLst>
              <a:ext uri="{FF2B5EF4-FFF2-40B4-BE49-F238E27FC236}">
                <a16:creationId xmlns:a16="http://schemas.microsoft.com/office/drawing/2014/main" id="{7B4B6269-37BA-4B25-92E8-138F653E08C8}"/>
              </a:ext>
            </a:extLst>
          </p:cNvPr>
          <p:cNvPicPr/>
          <p:nvPr/>
        </p:nvPicPr>
        <p:blipFill>
          <a:blip r:embed="rId3"/>
          <a:stretch>
            <a:fillRect/>
          </a:stretch>
        </p:blipFill>
        <p:spPr>
          <a:xfrm>
            <a:off x="878522" y="1600200"/>
            <a:ext cx="7589617" cy="4951730"/>
          </a:xfrm>
          <a:prstGeom prst="rect">
            <a:avLst/>
          </a:prstGeom>
        </p:spPr>
      </p:pic>
    </p:spTree>
    <p:extLst>
      <p:ext uri="{BB962C8B-B14F-4D97-AF65-F5344CB8AC3E}">
        <p14:creationId xmlns:p14="http://schemas.microsoft.com/office/powerpoint/2010/main" val="302801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GB" sz="3200" cap="small" spc="-1" dirty="0">
                <a:solidFill>
                  <a:srgbClr val="666666"/>
                </a:solidFill>
              </a:rPr>
              <a:t>Compiling using the command prompt</a:t>
            </a:r>
          </a:p>
        </p:txBody>
      </p:sp>
      <p:sp>
        <p:nvSpPr>
          <p:cNvPr id="192" name="TextShape 2"/>
          <p:cNvSpPr txBox="1"/>
          <p:nvPr/>
        </p:nvSpPr>
        <p:spPr>
          <a:xfrm>
            <a:off x="503999" y="1152000"/>
            <a:ext cx="9092487" cy="5666243"/>
          </a:xfrm>
          <a:prstGeom prst="rect">
            <a:avLst/>
          </a:prstGeom>
          <a:noFill/>
          <a:ln>
            <a:noFill/>
          </a:ln>
        </p:spPr>
        <p:txBody>
          <a:bodyPr lIns="0" tIns="0" rIns="0" bIns="0">
            <a:normAutofit/>
          </a:bodyPr>
          <a:lstStyle/>
          <a:p>
            <a:pPr marL="432000" indent="-324000">
              <a:spcBef>
                <a:spcPts val="1885"/>
              </a:spcBef>
              <a:buSzPct val="100000"/>
              <a:buBlip>
                <a:blip r:embed="rId2"/>
              </a:buBlip>
            </a:pPr>
            <a:r>
              <a:rPr lang="fr-FR" sz="2100" b="1" spc="-1" dirty="0">
                <a:solidFill>
                  <a:srgbClr val="000000"/>
                </a:solidFill>
                <a:latin typeface="Arial"/>
              </a:rPr>
              <a:t>Compile </a:t>
            </a:r>
            <a:r>
              <a:rPr lang="fr-FR" sz="2100" b="1" spc="-1" dirty="0" err="1">
                <a:solidFill>
                  <a:srgbClr val="000000"/>
                </a:solidFill>
                <a:latin typeface="Arial"/>
              </a:rPr>
              <a:t>with</a:t>
            </a:r>
            <a:r>
              <a:rPr lang="fr-FR" sz="2100" b="1" spc="-1" dirty="0">
                <a:solidFill>
                  <a:srgbClr val="000000"/>
                </a:solidFill>
                <a:latin typeface="Arial"/>
              </a:rPr>
              <a:t> </a:t>
            </a:r>
            <a:r>
              <a:rPr lang="fr-FR" sz="2100" b="1" spc="-1" dirty="0" err="1">
                <a:solidFill>
                  <a:srgbClr val="000000"/>
                </a:solidFill>
                <a:latin typeface="Arial"/>
              </a:rPr>
              <a:t>javac</a:t>
            </a:r>
            <a:r>
              <a:rPr lang="fr-FR" sz="2100" b="1" spc="-1" dirty="0">
                <a:solidFill>
                  <a:srgbClr val="000000"/>
                </a:solidFill>
                <a:latin typeface="Arial"/>
              </a:rPr>
              <a:t> command</a:t>
            </a:r>
            <a:endParaRPr lang="en-GB" sz="2100" b="1" spc="-1" dirty="0">
              <a:solidFill>
                <a:srgbClr val="000000"/>
              </a:solidFill>
              <a:latin typeface="Arial"/>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565200" lvl="1">
              <a:spcBef>
                <a:spcPts val="1885"/>
              </a:spcBef>
              <a:buSzPct val="100000"/>
            </a:pPr>
            <a:endParaRPr lang="fr-FR" sz="2600" b="1" dirty="0">
              <a:solidFill>
                <a:srgbClr val="0066FF"/>
              </a:solidFill>
              <a:latin typeface="Courier New" pitchFamily="49" charset="0"/>
              <a:cs typeface="Courier New" pitchFamily="49" charset="0"/>
            </a:endParaRPr>
          </a:p>
          <a:p>
            <a:pPr marL="889200" lvl="1" indent="-324000">
              <a:spcBef>
                <a:spcPts val="1885"/>
              </a:spcBef>
              <a:buSzPct val="100000"/>
              <a:buBlip>
                <a:blip r:embed="rId2"/>
              </a:buBlip>
            </a:pPr>
            <a:endParaRPr lang="en-GB" sz="2600" b="1" dirty="0">
              <a:solidFill>
                <a:srgbClr val="0066FF"/>
              </a:solidFill>
              <a:latin typeface="Courier New" pitchFamily="49" charset="0"/>
              <a:cs typeface="Courier New" pitchFamily="49" charset="0"/>
            </a:endParaRPr>
          </a:p>
        </p:txBody>
      </p:sp>
      <p:grpSp>
        <p:nvGrpSpPr>
          <p:cNvPr id="5" name="Group 15119">
            <a:extLst>
              <a:ext uri="{FF2B5EF4-FFF2-40B4-BE49-F238E27FC236}">
                <a16:creationId xmlns:a16="http://schemas.microsoft.com/office/drawing/2014/main" id="{0BEA0A79-0755-4DE1-849C-4F7E32D31EC6}"/>
              </a:ext>
            </a:extLst>
          </p:cNvPr>
          <p:cNvGrpSpPr/>
          <p:nvPr/>
        </p:nvGrpSpPr>
        <p:grpSpPr>
          <a:xfrm>
            <a:off x="1164272" y="1912937"/>
            <a:ext cx="7752081" cy="3733800"/>
            <a:chOff x="0" y="0"/>
            <a:chExt cx="7752589" cy="3733800"/>
          </a:xfrm>
        </p:grpSpPr>
        <p:pic>
          <p:nvPicPr>
            <p:cNvPr id="6" name="Picture 1515">
              <a:extLst>
                <a:ext uri="{FF2B5EF4-FFF2-40B4-BE49-F238E27FC236}">
                  <a16:creationId xmlns:a16="http://schemas.microsoft.com/office/drawing/2014/main" id="{BB35106A-D6CA-4F69-B2ED-2CF137B2382C}"/>
                </a:ext>
              </a:extLst>
            </p:cNvPr>
            <p:cNvPicPr/>
            <p:nvPr/>
          </p:nvPicPr>
          <p:blipFill>
            <a:blip r:embed="rId3"/>
            <a:stretch>
              <a:fillRect/>
            </a:stretch>
          </p:blipFill>
          <p:spPr>
            <a:xfrm>
              <a:off x="1208532" y="0"/>
              <a:ext cx="6544057" cy="3733800"/>
            </a:xfrm>
            <a:prstGeom prst="rect">
              <a:avLst/>
            </a:prstGeom>
          </p:spPr>
        </p:pic>
        <p:sp>
          <p:nvSpPr>
            <p:cNvPr id="8" name="Rectangle 7">
              <a:extLst>
                <a:ext uri="{FF2B5EF4-FFF2-40B4-BE49-F238E27FC236}">
                  <a16:creationId xmlns:a16="http://schemas.microsoft.com/office/drawing/2014/main" id="{6E71D749-9F15-434D-89FB-44BD6A902D56}"/>
                </a:ext>
              </a:extLst>
            </p:cNvPr>
            <p:cNvSpPr/>
            <p:nvPr/>
          </p:nvSpPr>
          <p:spPr>
            <a:xfrm>
              <a:off x="0" y="2076752"/>
              <a:ext cx="1037490" cy="264422"/>
            </a:xfrm>
            <a:prstGeom prst="rect">
              <a:avLst/>
            </a:prstGeom>
            <a:ln>
              <a:noFill/>
            </a:ln>
          </p:spPr>
          <p:txBody>
            <a:bodyPr vert="horz" lIns="0" tIns="0" rIns="0" bIns="0" rtlCol="0">
              <a:noAutofit/>
            </a:bodyPr>
            <a:lstStyle/>
            <a:p>
              <a:pPr>
                <a:lnSpc>
                  <a:spcPct val="107000"/>
                </a:lnSpc>
                <a:spcAft>
                  <a:spcPts val="800"/>
                </a:spcAft>
              </a:pPr>
              <a:r>
                <a:rPr lang="en-GB" sz="1400">
                  <a:solidFill>
                    <a:srgbClr val="000000"/>
                  </a:solidFill>
                  <a:effectLst/>
                  <a:latin typeface="Arial" panose="020B0604020202020204" pitchFamily="34" charset="0"/>
                  <a:ea typeface="Arial" panose="020B0604020202020204" pitchFamily="34" charset="0"/>
                </a:rPr>
                <a:t>.class file </a:t>
              </a:r>
              <a:endParaRPr lang="en-GB"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B5D15D41-9396-4D09-8CE2-DDBFBCE70F9B}"/>
                </a:ext>
              </a:extLst>
            </p:cNvPr>
            <p:cNvSpPr/>
            <p:nvPr/>
          </p:nvSpPr>
          <p:spPr>
            <a:xfrm>
              <a:off x="0" y="2290112"/>
              <a:ext cx="1066261" cy="264422"/>
            </a:xfrm>
            <a:prstGeom prst="rect">
              <a:avLst/>
            </a:prstGeom>
            <a:ln>
              <a:noFill/>
            </a:ln>
          </p:spPr>
          <p:txBody>
            <a:bodyPr vert="horz" lIns="0" tIns="0" rIns="0" bIns="0" rtlCol="0">
              <a:noAutofit/>
            </a:bodyPr>
            <a:lstStyle/>
            <a:p>
              <a:pPr>
                <a:lnSpc>
                  <a:spcPct val="107000"/>
                </a:lnSpc>
                <a:spcAft>
                  <a:spcPts val="800"/>
                </a:spcAft>
              </a:pPr>
              <a:r>
                <a:rPr lang="en-GB" sz="1400">
                  <a:solidFill>
                    <a:srgbClr val="000000"/>
                  </a:solidFill>
                  <a:effectLst/>
                  <a:latin typeface="Arial" panose="020B0604020202020204" pitchFamily="34" charset="0"/>
                  <a:ea typeface="Arial" panose="020B0604020202020204" pitchFamily="34" charset="0"/>
                </a:rPr>
                <a:t>generated</a:t>
              </a:r>
              <a:endParaRPr lang="en-GB" sz="1100">
                <a:solidFill>
                  <a:srgbClr val="000000"/>
                </a:solidFill>
                <a:effectLst/>
                <a:latin typeface="Calibri" panose="020F0502020204030204" pitchFamily="34" charset="0"/>
                <a:ea typeface="Calibri" panose="020F0502020204030204" pitchFamily="34" charset="0"/>
              </a:endParaRPr>
            </a:p>
          </p:txBody>
        </p:sp>
        <p:sp>
          <p:nvSpPr>
            <p:cNvPr id="10" name="Shape 1521">
              <a:extLst>
                <a:ext uri="{FF2B5EF4-FFF2-40B4-BE49-F238E27FC236}">
                  <a16:creationId xmlns:a16="http://schemas.microsoft.com/office/drawing/2014/main" id="{0C1BC2FA-B49F-4906-947D-CC3C639A46A5}"/>
                </a:ext>
              </a:extLst>
            </p:cNvPr>
            <p:cNvSpPr/>
            <p:nvPr/>
          </p:nvSpPr>
          <p:spPr>
            <a:xfrm>
              <a:off x="440030" y="1387348"/>
              <a:ext cx="1678331" cy="561848"/>
            </a:xfrm>
            <a:custGeom>
              <a:avLst/>
              <a:gdLst/>
              <a:ahLst/>
              <a:cxnLst/>
              <a:rect l="0" t="0" r="0" b="0"/>
              <a:pathLst>
                <a:path w="1678331" h="561848">
                  <a:moveTo>
                    <a:pt x="1581683" y="762"/>
                  </a:moveTo>
                  <a:lnTo>
                    <a:pt x="1678331" y="22352"/>
                  </a:lnTo>
                  <a:lnTo>
                    <a:pt x="1611910" y="95885"/>
                  </a:lnTo>
                  <a:cubicBezTo>
                    <a:pt x="1609623" y="98425"/>
                    <a:pt x="1605560" y="98679"/>
                    <a:pt x="1603020" y="96393"/>
                  </a:cubicBezTo>
                  <a:cubicBezTo>
                    <a:pt x="1600352" y="93980"/>
                    <a:pt x="1600098" y="89916"/>
                    <a:pt x="1602511" y="87376"/>
                  </a:cubicBezTo>
                  <a:lnTo>
                    <a:pt x="1645833" y="39406"/>
                  </a:lnTo>
                  <a:lnTo>
                    <a:pt x="3861" y="561848"/>
                  </a:lnTo>
                  <a:lnTo>
                    <a:pt x="0" y="549656"/>
                  </a:lnTo>
                  <a:lnTo>
                    <a:pt x="1641984" y="27226"/>
                  </a:lnTo>
                  <a:lnTo>
                    <a:pt x="1578889" y="13081"/>
                  </a:lnTo>
                  <a:cubicBezTo>
                    <a:pt x="1575460" y="12319"/>
                    <a:pt x="1573301" y="8890"/>
                    <a:pt x="1574063" y="5588"/>
                  </a:cubicBezTo>
                  <a:cubicBezTo>
                    <a:pt x="1574826" y="2159"/>
                    <a:pt x="1578254" y="0"/>
                    <a:pt x="1581683" y="762"/>
                  </a:cubicBezTo>
                  <a:close/>
                </a:path>
              </a:pathLst>
            </a:custGeom>
            <a:ln w="0" cap="flat">
              <a:miter lim="127000"/>
            </a:ln>
          </p:spPr>
          <p:style>
            <a:lnRef idx="0">
              <a:srgbClr val="000000">
                <a:alpha val="0"/>
              </a:srgbClr>
            </a:lnRef>
            <a:fillRef idx="1">
              <a:srgbClr val="2DA2BF"/>
            </a:fillRef>
            <a:effectRef idx="0">
              <a:scrgbClr r="0" g="0" b="0"/>
            </a:effectRef>
            <a:fontRef idx="none"/>
          </p:style>
          <p:txBody>
            <a:bodyPr/>
            <a:lstStyle/>
            <a:p>
              <a:endParaRPr lang="en-GB"/>
            </a:p>
          </p:txBody>
        </p:sp>
      </p:grpSp>
    </p:spTree>
    <p:extLst>
      <p:ext uri="{BB962C8B-B14F-4D97-AF65-F5344CB8AC3E}">
        <p14:creationId xmlns:p14="http://schemas.microsoft.com/office/powerpoint/2010/main" val="307841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GB" sz="3200" cap="small" spc="-1" dirty="0">
                <a:solidFill>
                  <a:srgbClr val="666666"/>
                </a:solidFill>
              </a:rPr>
              <a:t>Compiling using the command prompt</a:t>
            </a:r>
          </a:p>
        </p:txBody>
      </p:sp>
      <p:sp>
        <p:nvSpPr>
          <p:cNvPr id="192" name="TextShape 2"/>
          <p:cNvSpPr txBox="1"/>
          <p:nvPr/>
        </p:nvSpPr>
        <p:spPr>
          <a:xfrm>
            <a:off x="503999" y="1152000"/>
            <a:ext cx="9092487" cy="5666243"/>
          </a:xfrm>
          <a:prstGeom prst="rect">
            <a:avLst/>
          </a:prstGeom>
          <a:noFill/>
          <a:ln>
            <a:noFill/>
          </a:ln>
        </p:spPr>
        <p:txBody>
          <a:bodyPr lIns="0" tIns="0" rIns="0" bIns="0">
            <a:normAutofit/>
          </a:bodyPr>
          <a:lstStyle/>
          <a:p>
            <a:pPr marL="432000" indent="-324000">
              <a:spcBef>
                <a:spcPts val="1885"/>
              </a:spcBef>
              <a:buSzPct val="100000"/>
              <a:buBlip>
                <a:blip r:embed="rId2"/>
              </a:buBlip>
            </a:pPr>
            <a:r>
              <a:rPr lang="fr-FR" sz="2100" b="1" spc="-1" dirty="0">
                <a:solidFill>
                  <a:srgbClr val="000000"/>
                </a:solidFill>
                <a:latin typeface="Arial"/>
              </a:rPr>
              <a:t>Run the program </a:t>
            </a:r>
            <a:r>
              <a:rPr lang="fr-FR" sz="2100" b="1" spc="-1" dirty="0" err="1">
                <a:solidFill>
                  <a:srgbClr val="000000"/>
                </a:solidFill>
                <a:latin typeface="Arial"/>
              </a:rPr>
              <a:t>with</a:t>
            </a:r>
            <a:r>
              <a:rPr lang="fr-FR" sz="2100" b="1" spc="-1" dirty="0">
                <a:solidFill>
                  <a:srgbClr val="000000"/>
                </a:solidFill>
                <a:latin typeface="Arial"/>
              </a:rPr>
              <a:t> the java command</a:t>
            </a:r>
            <a:endParaRPr lang="en-GB" sz="2100" b="1" spc="-1" dirty="0">
              <a:solidFill>
                <a:srgbClr val="000000"/>
              </a:solidFill>
              <a:latin typeface="Arial"/>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565200" lvl="1">
              <a:spcBef>
                <a:spcPts val="1885"/>
              </a:spcBef>
              <a:buSzPct val="100000"/>
            </a:pPr>
            <a:endParaRPr lang="fr-FR" sz="2600" b="1" dirty="0">
              <a:solidFill>
                <a:srgbClr val="0066FF"/>
              </a:solidFill>
              <a:latin typeface="Courier New" pitchFamily="49" charset="0"/>
              <a:cs typeface="Courier New" pitchFamily="49" charset="0"/>
            </a:endParaRPr>
          </a:p>
          <a:p>
            <a:pPr marL="889200" lvl="1" indent="-324000">
              <a:spcBef>
                <a:spcPts val="1885"/>
              </a:spcBef>
              <a:buSzPct val="100000"/>
              <a:buBlip>
                <a:blip r:embed="rId2"/>
              </a:buBlip>
            </a:pPr>
            <a:endParaRPr lang="en-GB" sz="2600" b="1" dirty="0">
              <a:solidFill>
                <a:srgbClr val="0066FF"/>
              </a:solidFill>
              <a:latin typeface="Courier New" pitchFamily="49" charset="0"/>
              <a:cs typeface="Courier New" pitchFamily="49" charset="0"/>
            </a:endParaRPr>
          </a:p>
        </p:txBody>
      </p:sp>
      <p:pic>
        <p:nvPicPr>
          <p:cNvPr id="16" name="Picture 1532">
            <a:extLst>
              <a:ext uri="{FF2B5EF4-FFF2-40B4-BE49-F238E27FC236}">
                <a16:creationId xmlns:a16="http://schemas.microsoft.com/office/drawing/2014/main" id="{4421B71A-0CC5-4922-A98C-B1CF23D27FBF}"/>
              </a:ext>
            </a:extLst>
          </p:cNvPr>
          <p:cNvPicPr/>
          <p:nvPr/>
        </p:nvPicPr>
        <p:blipFill>
          <a:blip r:embed="rId3"/>
          <a:stretch>
            <a:fillRect/>
          </a:stretch>
        </p:blipFill>
        <p:spPr>
          <a:xfrm>
            <a:off x="1247140" y="1738630"/>
            <a:ext cx="7586345" cy="4082415"/>
          </a:xfrm>
          <a:prstGeom prst="rect">
            <a:avLst/>
          </a:prstGeom>
        </p:spPr>
      </p:pic>
    </p:spTree>
    <p:extLst>
      <p:ext uri="{BB962C8B-B14F-4D97-AF65-F5344CB8AC3E}">
        <p14:creationId xmlns:p14="http://schemas.microsoft.com/office/powerpoint/2010/main" val="223906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C04587-8DAE-460B-B657-FBC0F05781D8}"/>
              </a:ext>
            </a:extLst>
          </p:cNvPr>
          <p:cNvSpPr>
            <a:spLocks noGrp="1"/>
          </p:cNvSpPr>
          <p:nvPr>
            <p:ph type="title"/>
          </p:nvPr>
        </p:nvSpPr>
        <p:spPr>
          <a:xfrm>
            <a:off x="504000" y="3143905"/>
            <a:ext cx="9071640" cy="658440"/>
          </a:xfrm>
        </p:spPr>
        <p:txBody>
          <a:bodyPr/>
          <a:lstStyle/>
          <a:p>
            <a:pPr algn="ctr"/>
            <a:r>
              <a:rPr lang="fr-FR" dirty="0" err="1"/>
              <a:t>Eclips</a:t>
            </a:r>
            <a:r>
              <a:rPr lang="fr-FR" dirty="0"/>
              <a:t> IDE</a:t>
            </a:r>
            <a:endParaRPr lang="en-GB" dirty="0"/>
          </a:p>
        </p:txBody>
      </p:sp>
    </p:spTree>
    <p:extLst>
      <p:ext uri="{BB962C8B-B14F-4D97-AF65-F5344CB8AC3E}">
        <p14:creationId xmlns:p14="http://schemas.microsoft.com/office/powerpoint/2010/main" val="2838248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504000" y="301320"/>
            <a:ext cx="9071640" cy="658440"/>
          </a:xfrm>
          <a:prstGeom prst="rect">
            <a:avLst/>
          </a:prstGeom>
          <a:noFill/>
          <a:ln>
            <a:noFill/>
          </a:ln>
        </p:spPr>
        <p:txBody>
          <a:bodyPr lIns="0" tIns="0" rIns="0" bIns="0" anchor="ctr">
            <a:noAutofit/>
          </a:bodyPr>
          <a:lstStyle/>
          <a:p>
            <a:r>
              <a:rPr lang="en-GB" sz="2800" b="0" strike="noStrike" cap="small" spc="-1" dirty="0">
                <a:solidFill>
                  <a:srgbClr val="666666"/>
                </a:solidFill>
                <a:latin typeface="Arial"/>
              </a:rPr>
              <a:t>Programming and debugging in java using </a:t>
            </a:r>
            <a:r>
              <a:rPr lang="en-GB" sz="2800" b="0" strike="noStrike" cap="small" spc="-1" dirty="0" err="1">
                <a:solidFill>
                  <a:srgbClr val="666666"/>
                </a:solidFill>
                <a:latin typeface="Arial"/>
              </a:rPr>
              <a:t>eclips</a:t>
            </a:r>
            <a:endParaRPr lang="en-GB" sz="2800" b="0" strike="noStrike" cap="small" spc="-1" dirty="0">
              <a:solidFill>
                <a:srgbClr val="666666"/>
              </a:solidFill>
              <a:latin typeface="Arial"/>
            </a:endParaRPr>
          </a:p>
        </p:txBody>
      </p:sp>
      <p:sp>
        <p:nvSpPr>
          <p:cNvPr id="196" name="TextShape 2"/>
          <p:cNvSpPr txBox="1"/>
          <p:nvPr/>
        </p:nvSpPr>
        <p:spPr>
          <a:xfrm>
            <a:off x="504000" y="1152000"/>
            <a:ext cx="9071640" cy="5663880"/>
          </a:xfrm>
          <a:prstGeom prst="rect">
            <a:avLst/>
          </a:prstGeom>
          <a:noFill/>
          <a:ln>
            <a:noFill/>
          </a:ln>
        </p:spPr>
        <p:txBody>
          <a:bodyPr lIns="0" tIns="0" rIns="0" bIns="0">
            <a:normAutofit fontScale="80500" lnSpcReduction="20000"/>
          </a:bodyPr>
          <a:lstStyle/>
          <a:p>
            <a:pPr marL="432000" indent="-324000" algn="just">
              <a:lnSpc>
                <a:spcPct val="90000"/>
              </a:lnSpc>
              <a:spcBef>
                <a:spcPts val="1885"/>
              </a:spcBef>
              <a:buSzPct val="100000"/>
              <a:buBlip>
                <a:blip r:embed="rId2"/>
              </a:buBlip>
            </a:pPr>
            <a:r>
              <a:rPr lang="en-GB" sz="2400" b="1" strike="noStrike" spc="-1" dirty="0">
                <a:solidFill>
                  <a:srgbClr val="000000"/>
                </a:solidFill>
                <a:latin typeface="Arial"/>
              </a:rPr>
              <a:t>What is </a:t>
            </a:r>
            <a:r>
              <a:rPr lang="en-GB" sz="2400" b="1" strike="noStrike" spc="-1" dirty="0" err="1">
                <a:solidFill>
                  <a:srgbClr val="000000"/>
                </a:solidFill>
                <a:latin typeface="Arial"/>
              </a:rPr>
              <a:t>Eclips</a:t>
            </a:r>
            <a:r>
              <a:rPr lang="en-GB" sz="2400" b="1" strike="noStrike" spc="-1" dirty="0">
                <a:solidFill>
                  <a:srgbClr val="000000"/>
                </a:solidFill>
                <a:latin typeface="Arial"/>
              </a:rPr>
              <a:t>?</a:t>
            </a:r>
            <a:endParaRPr lang="en-GB" sz="2400" b="0" strike="noStrike" spc="-1" dirty="0">
              <a:solidFill>
                <a:srgbClr val="000000"/>
              </a:solidFill>
              <a:latin typeface="Arial"/>
            </a:endParaRPr>
          </a:p>
          <a:p>
            <a:pPr marL="864000" lvl="1" indent="-324000">
              <a:spcBef>
                <a:spcPts val="1508"/>
              </a:spcBef>
              <a:buClr>
                <a:srgbClr val="000000"/>
              </a:buClr>
              <a:buSzPct val="45000"/>
              <a:buFont typeface="Wingdings" charset="2"/>
              <a:buChar char=""/>
            </a:pPr>
            <a:r>
              <a:rPr lang="en-GB" sz="2400" spc="-1" dirty="0">
                <a:solidFill>
                  <a:srgbClr val="000000"/>
                </a:solidFill>
              </a:rPr>
              <a:t>It is an Integrated Development Environment (IDE) where you can create, edit, compile, run, and debug your projects. It supports not only Java but also C, C++ etc. It is an open source supported by IBM and can be run on any platform with a Java Virtual Machine (JVM).</a:t>
            </a:r>
            <a:endParaRPr lang="en-GB" sz="2400" b="0" strike="noStrike" spc="-1" dirty="0">
              <a:solidFill>
                <a:srgbClr val="000000"/>
              </a:solidFill>
              <a:latin typeface="Arial"/>
            </a:endParaRPr>
          </a:p>
          <a:p>
            <a:pPr marL="432000" indent="-324000" algn="just">
              <a:lnSpc>
                <a:spcPct val="90000"/>
              </a:lnSpc>
              <a:spcBef>
                <a:spcPts val="1885"/>
              </a:spcBef>
              <a:buSzPct val="100000"/>
              <a:buBlip>
                <a:blip r:embed="rId2"/>
              </a:buBlip>
            </a:pPr>
            <a:r>
              <a:rPr lang="fr-FR" sz="2400" b="1" spc="-1" dirty="0">
                <a:solidFill>
                  <a:srgbClr val="000000"/>
                </a:solidFill>
                <a:latin typeface="Arial"/>
              </a:rPr>
              <a:t>W</a:t>
            </a:r>
            <a:r>
              <a:rPr lang="en-GB" sz="2400" b="1" spc="-1" dirty="0" err="1">
                <a:solidFill>
                  <a:srgbClr val="000000"/>
                </a:solidFill>
                <a:latin typeface="Arial"/>
              </a:rPr>
              <a:t>hy</a:t>
            </a:r>
            <a:r>
              <a:rPr lang="en-GB" sz="2400" b="1" spc="-1" dirty="0">
                <a:solidFill>
                  <a:srgbClr val="000000"/>
                </a:solidFill>
                <a:latin typeface="Arial"/>
              </a:rPr>
              <a:t> use </a:t>
            </a:r>
            <a:r>
              <a:rPr lang="en-GB" sz="2400" b="1" spc="-1" dirty="0" err="1">
                <a:solidFill>
                  <a:srgbClr val="000000"/>
                </a:solidFill>
                <a:latin typeface="Arial"/>
              </a:rPr>
              <a:t>Eclips</a:t>
            </a:r>
            <a:r>
              <a:rPr lang="en-GB" sz="2400" b="1" spc="-1" dirty="0">
                <a:solidFill>
                  <a:srgbClr val="000000"/>
                </a:solidFill>
                <a:latin typeface="Arial"/>
              </a:rPr>
              <a:t>?</a:t>
            </a:r>
            <a:endParaRPr lang="en-GB" sz="2400" b="0" strike="noStrike" spc="-1" dirty="0">
              <a:solidFill>
                <a:srgbClr val="000000"/>
              </a:solidFill>
              <a:latin typeface="Arial"/>
            </a:endParaRPr>
          </a:p>
          <a:p>
            <a:pPr marL="864000" lvl="1" indent="-324000" algn="just">
              <a:lnSpc>
                <a:spcPct val="90000"/>
              </a:lnSpc>
              <a:spcBef>
                <a:spcPts val="1508"/>
              </a:spcBef>
              <a:buClr>
                <a:srgbClr val="000000"/>
              </a:buClr>
              <a:buSzPct val="45000"/>
              <a:buFont typeface="Wingdings" charset="2"/>
              <a:buChar char=""/>
            </a:pPr>
            <a:r>
              <a:rPr lang="en-GB" sz="2400" spc="-1" dirty="0">
                <a:solidFill>
                  <a:srgbClr val="000000"/>
                </a:solidFill>
              </a:rPr>
              <a:t>It makes the programmer’s job easier. The features are provided in an integrated fashion which makes programming tasks easier in comparison to command utilities.</a:t>
            </a:r>
          </a:p>
          <a:p>
            <a:pPr marL="864000" lvl="1" indent="-324000" algn="just">
              <a:lnSpc>
                <a:spcPct val="90000"/>
              </a:lnSpc>
              <a:spcBef>
                <a:spcPts val="1508"/>
              </a:spcBef>
              <a:buClr>
                <a:srgbClr val="000000"/>
              </a:buClr>
              <a:buSzPct val="45000"/>
              <a:buFont typeface="Wingdings" charset="2"/>
              <a:buChar char=""/>
            </a:pPr>
            <a:r>
              <a:rPr lang="en-GB" sz="2400" spc="-1" dirty="0">
                <a:solidFill>
                  <a:srgbClr val="000000"/>
                </a:solidFill>
              </a:rPr>
              <a:t>Some important features include -</a:t>
            </a:r>
          </a:p>
          <a:p>
            <a:pPr marL="1321200" lvl="2" indent="-324000" algn="just">
              <a:lnSpc>
                <a:spcPct val="90000"/>
              </a:lnSpc>
              <a:spcBef>
                <a:spcPts val="1508"/>
              </a:spcBef>
              <a:buClr>
                <a:srgbClr val="000000"/>
              </a:buClr>
              <a:buSzPct val="45000"/>
              <a:buFont typeface="Wingdings" charset="2"/>
              <a:buChar char=""/>
            </a:pPr>
            <a:r>
              <a:rPr lang="en-GB" sz="2400" spc="-1" dirty="0">
                <a:solidFill>
                  <a:srgbClr val="000000"/>
                </a:solidFill>
              </a:rPr>
              <a:t>Code generation.</a:t>
            </a:r>
          </a:p>
          <a:p>
            <a:pPr marL="1321200" lvl="2" indent="-324000" algn="just">
              <a:lnSpc>
                <a:spcPct val="90000"/>
              </a:lnSpc>
              <a:spcBef>
                <a:spcPts val="1508"/>
              </a:spcBef>
              <a:buClr>
                <a:srgbClr val="000000"/>
              </a:buClr>
              <a:buSzPct val="45000"/>
              <a:buFont typeface="Wingdings" charset="2"/>
              <a:buChar char=""/>
            </a:pPr>
            <a:r>
              <a:rPr lang="en-GB" sz="2400" spc="-1" dirty="0">
                <a:solidFill>
                  <a:srgbClr val="000000"/>
                </a:solidFill>
              </a:rPr>
              <a:t>Syntax error checking.</a:t>
            </a:r>
          </a:p>
          <a:p>
            <a:pPr marL="1321200" lvl="2" indent="-324000" algn="just">
              <a:lnSpc>
                <a:spcPct val="90000"/>
              </a:lnSpc>
              <a:spcBef>
                <a:spcPts val="1508"/>
              </a:spcBef>
              <a:buClr>
                <a:srgbClr val="000000"/>
              </a:buClr>
              <a:buSzPct val="45000"/>
              <a:buFont typeface="Wingdings" charset="2"/>
              <a:buChar char=""/>
            </a:pPr>
            <a:r>
              <a:rPr lang="en-GB" sz="2400" spc="-1" dirty="0">
                <a:solidFill>
                  <a:srgbClr val="000000"/>
                </a:solidFill>
              </a:rPr>
              <a:t>Formatting and indentation.</a:t>
            </a:r>
          </a:p>
          <a:p>
            <a:pPr marL="1321200" lvl="2" indent="-324000" algn="just">
              <a:lnSpc>
                <a:spcPct val="90000"/>
              </a:lnSpc>
              <a:spcBef>
                <a:spcPts val="1508"/>
              </a:spcBef>
              <a:buClr>
                <a:srgbClr val="000000"/>
              </a:buClr>
              <a:buSzPct val="45000"/>
              <a:buFont typeface="Wingdings" charset="2"/>
              <a:buChar char=""/>
            </a:pPr>
            <a:r>
              <a:rPr lang="en-GB" sz="2400" spc="-1" dirty="0">
                <a:solidFill>
                  <a:srgbClr val="000000"/>
                </a:solidFill>
              </a:rPr>
              <a:t>Spelling mistakes.</a:t>
            </a:r>
          </a:p>
          <a:p>
            <a:pPr marL="1321200" lvl="2" indent="-324000" algn="just">
              <a:lnSpc>
                <a:spcPct val="90000"/>
              </a:lnSpc>
              <a:spcBef>
                <a:spcPts val="1508"/>
              </a:spcBef>
              <a:buClr>
                <a:srgbClr val="000000"/>
              </a:buClr>
              <a:buSzPct val="45000"/>
              <a:buFont typeface="Wingdings" charset="2"/>
              <a:buChar char=""/>
            </a:pPr>
            <a:r>
              <a:rPr lang="en-GB" sz="2400" spc="-1" dirty="0">
                <a:solidFill>
                  <a:srgbClr val="000000"/>
                </a:solidFill>
              </a:rPr>
              <a:t>Ease of debugging.</a:t>
            </a:r>
          </a:p>
          <a:p>
            <a:pPr marL="1321200" lvl="2" indent="-324000" algn="just">
              <a:lnSpc>
                <a:spcPct val="90000"/>
              </a:lnSpc>
              <a:spcBef>
                <a:spcPts val="1508"/>
              </a:spcBef>
              <a:buClr>
                <a:srgbClr val="000000"/>
              </a:buClr>
              <a:buSzPct val="45000"/>
              <a:buFont typeface="Wingdings" charset="2"/>
              <a:buChar char=""/>
            </a:pPr>
            <a:r>
              <a:rPr lang="en-GB" sz="2400" spc="-1" dirty="0">
                <a:solidFill>
                  <a:srgbClr val="000000"/>
                </a:solidFill>
              </a:rPr>
              <a:t>Suggestions for errors fixing, etc.</a:t>
            </a:r>
            <a:endParaRPr lang="en-GB" sz="1200" b="0" strike="noStrike" spc="-1" dirty="0">
              <a:solidFill>
                <a:srgbClr val="000000"/>
              </a:solidFill>
              <a:latin typeface="Arial"/>
            </a:endParaRPr>
          </a:p>
        </p:txBody>
      </p:sp>
      <p:sp>
        <p:nvSpPr>
          <p:cNvPr id="4" name="ZoneTexte 3">
            <a:extLst>
              <a:ext uri="{FF2B5EF4-FFF2-40B4-BE49-F238E27FC236}">
                <a16:creationId xmlns:a16="http://schemas.microsoft.com/office/drawing/2014/main" id="{22D7E8BE-F08A-485F-ACB1-33D440565D94}"/>
              </a:ext>
            </a:extLst>
          </p:cNvPr>
          <p:cNvSpPr txBox="1"/>
          <p:nvPr/>
        </p:nvSpPr>
        <p:spPr>
          <a:xfrm>
            <a:off x="2981739" y="6947453"/>
            <a:ext cx="3717235" cy="447261"/>
          </a:xfrm>
          <a:prstGeom prst="rect">
            <a:avLst/>
          </a:prstGeom>
          <a:solidFill>
            <a:schemeClr val="bg1"/>
          </a:solidFill>
        </p:spPr>
        <p:txBody>
          <a:bodyPr wrap="square" rtlCol="0">
            <a:spAutoFit/>
          </a:bodyPr>
          <a:lstStyle/>
          <a:p>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504000" y="301320"/>
            <a:ext cx="9071640" cy="658440"/>
          </a:xfrm>
          <a:prstGeom prst="rect">
            <a:avLst/>
          </a:prstGeom>
          <a:noFill/>
          <a:ln>
            <a:noFill/>
          </a:ln>
        </p:spPr>
        <p:txBody>
          <a:bodyPr lIns="0" tIns="0" rIns="0" bIns="0" anchor="ctr">
            <a:noAutofit/>
          </a:bodyPr>
          <a:lstStyle/>
          <a:p>
            <a:r>
              <a:rPr lang="en-GB" sz="2800" b="0" strike="noStrike" cap="small" spc="-1" dirty="0">
                <a:solidFill>
                  <a:srgbClr val="666666"/>
                </a:solidFill>
                <a:latin typeface="Arial"/>
              </a:rPr>
              <a:t>Programming and debugging in java using </a:t>
            </a:r>
            <a:r>
              <a:rPr lang="en-GB" sz="2800" b="0" strike="noStrike" cap="small" spc="-1" dirty="0" err="1">
                <a:solidFill>
                  <a:srgbClr val="666666"/>
                </a:solidFill>
                <a:latin typeface="Arial"/>
              </a:rPr>
              <a:t>eclips</a:t>
            </a:r>
            <a:endParaRPr lang="en-GB" sz="2800" b="0" strike="noStrike" cap="small" spc="-1" dirty="0">
              <a:solidFill>
                <a:srgbClr val="666666"/>
              </a:solidFill>
              <a:latin typeface="Arial"/>
            </a:endParaRPr>
          </a:p>
        </p:txBody>
      </p:sp>
      <p:sp>
        <p:nvSpPr>
          <p:cNvPr id="196" name="TextShape 2"/>
          <p:cNvSpPr txBox="1"/>
          <p:nvPr/>
        </p:nvSpPr>
        <p:spPr>
          <a:xfrm>
            <a:off x="504000" y="1152000"/>
            <a:ext cx="9071640" cy="5663880"/>
          </a:xfrm>
          <a:prstGeom prst="rect">
            <a:avLst/>
          </a:prstGeom>
          <a:noFill/>
          <a:ln>
            <a:noFill/>
          </a:ln>
        </p:spPr>
        <p:txBody>
          <a:bodyPr lIns="0" tIns="0" rIns="0" bIns="0">
            <a:normAutofit fontScale="95500"/>
          </a:bodyPr>
          <a:lstStyle/>
          <a:p>
            <a:pPr marL="432000" indent="-324000" algn="just">
              <a:lnSpc>
                <a:spcPct val="90000"/>
              </a:lnSpc>
              <a:spcBef>
                <a:spcPts val="1885"/>
              </a:spcBef>
              <a:buSzPct val="100000"/>
              <a:buBlip>
                <a:blip r:embed="rId2"/>
              </a:buBlip>
            </a:pPr>
            <a:r>
              <a:rPr lang="en-GB" sz="2400" b="1" spc="-1" dirty="0">
                <a:solidFill>
                  <a:srgbClr val="000000"/>
                </a:solidFill>
                <a:latin typeface="Arial"/>
              </a:rPr>
              <a:t>How to start </a:t>
            </a:r>
            <a:r>
              <a:rPr lang="en-GB" sz="2400" b="1" spc="-1" dirty="0" err="1">
                <a:solidFill>
                  <a:srgbClr val="000000"/>
                </a:solidFill>
                <a:latin typeface="Arial"/>
              </a:rPr>
              <a:t>Eclips</a:t>
            </a:r>
            <a:r>
              <a:rPr lang="en-GB" sz="2400" b="1" strike="noStrike" spc="-1" dirty="0">
                <a:solidFill>
                  <a:srgbClr val="000000"/>
                </a:solidFill>
                <a:latin typeface="Arial"/>
              </a:rPr>
              <a:t>?</a:t>
            </a:r>
            <a:endParaRPr lang="en-GB" sz="2400" b="0" strike="noStrike" spc="-1" dirty="0">
              <a:solidFill>
                <a:srgbClr val="000000"/>
              </a:solidFill>
              <a:latin typeface="Arial"/>
            </a:endParaRPr>
          </a:p>
          <a:p>
            <a:pPr marL="864000" lvl="1" indent="-324000">
              <a:spcBef>
                <a:spcPts val="1508"/>
              </a:spcBef>
              <a:buClr>
                <a:srgbClr val="000000"/>
              </a:buClr>
              <a:buSzPct val="45000"/>
              <a:buFont typeface="Wingdings" charset="2"/>
              <a:buChar char=""/>
            </a:pPr>
            <a:endParaRPr lang="en-GB" sz="1200" b="0" strike="noStrike" spc="-1" dirty="0">
              <a:solidFill>
                <a:srgbClr val="000000"/>
              </a:solidFill>
              <a:latin typeface="Arial"/>
            </a:endParaRPr>
          </a:p>
        </p:txBody>
      </p:sp>
      <p:sp>
        <p:nvSpPr>
          <p:cNvPr id="4" name="ZoneTexte 3">
            <a:extLst>
              <a:ext uri="{FF2B5EF4-FFF2-40B4-BE49-F238E27FC236}">
                <a16:creationId xmlns:a16="http://schemas.microsoft.com/office/drawing/2014/main" id="{22D7E8BE-F08A-485F-ACB1-33D440565D94}"/>
              </a:ext>
            </a:extLst>
          </p:cNvPr>
          <p:cNvSpPr txBox="1"/>
          <p:nvPr/>
        </p:nvSpPr>
        <p:spPr>
          <a:xfrm>
            <a:off x="2981739" y="6947453"/>
            <a:ext cx="3717235" cy="447261"/>
          </a:xfrm>
          <a:prstGeom prst="rect">
            <a:avLst/>
          </a:prstGeom>
          <a:solidFill>
            <a:schemeClr val="bg1"/>
          </a:solidFill>
        </p:spPr>
        <p:txBody>
          <a:bodyPr wrap="square" rtlCol="0">
            <a:spAutoFit/>
          </a:bodyPr>
          <a:lstStyle/>
          <a:p>
            <a:endParaRPr lang="fr-FR" dirty="0"/>
          </a:p>
        </p:txBody>
      </p:sp>
      <p:pic>
        <p:nvPicPr>
          <p:cNvPr id="2" name="Image 1">
            <a:extLst>
              <a:ext uri="{FF2B5EF4-FFF2-40B4-BE49-F238E27FC236}">
                <a16:creationId xmlns:a16="http://schemas.microsoft.com/office/drawing/2014/main" id="{13E1B673-84EC-4FEA-A594-AA7A85489C11}"/>
              </a:ext>
            </a:extLst>
          </p:cNvPr>
          <p:cNvPicPr>
            <a:picLocks noChangeAspect="1"/>
          </p:cNvPicPr>
          <p:nvPr/>
        </p:nvPicPr>
        <p:blipFill rotWithShape="1">
          <a:blip r:embed="rId3"/>
          <a:srcRect r="50011"/>
          <a:stretch/>
        </p:blipFill>
        <p:spPr>
          <a:xfrm>
            <a:off x="993913" y="1994500"/>
            <a:ext cx="8043584" cy="4525569"/>
          </a:xfrm>
          <a:prstGeom prst="rect">
            <a:avLst/>
          </a:prstGeom>
        </p:spPr>
      </p:pic>
    </p:spTree>
    <p:extLst>
      <p:ext uri="{BB962C8B-B14F-4D97-AF65-F5344CB8AC3E}">
        <p14:creationId xmlns:p14="http://schemas.microsoft.com/office/powerpoint/2010/main" val="346849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504000" y="301320"/>
            <a:ext cx="9071640" cy="658440"/>
          </a:xfrm>
          <a:prstGeom prst="rect">
            <a:avLst/>
          </a:prstGeom>
          <a:noFill/>
          <a:ln>
            <a:noFill/>
          </a:ln>
        </p:spPr>
        <p:txBody>
          <a:bodyPr lIns="0" tIns="0" rIns="0" bIns="0" anchor="ctr">
            <a:noAutofit/>
          </a:bodyPr>
          <a:lstStyle/>
          <a:p>
            <a:r>
              <a:rPr lang="en-GB" sz="2800" b="0" strike="noStrike" cap="small" spc="-1" dirty="0">
                <a:solidFill>
                  <a:srgbClr val="666666"/>
                </a:solidFill>
                <a:latin typeface="Arial"/>
              </a:rPr>
              <a:t>Programming and debugging in java using </a:t>
            </a:r>
            <a:r>
              <a:rPr lang="en-GB" sz="2800" b="0" strike="noStrike" cap="small" spc="-1" dirty="0" err="1">
                <a:solidFill>
                  <a:srgbClr val="666666"/>
                </a:solidFill>
                <a:latin typeface="Arial"/>
              </a:rPr>
              <a:t>eclips</a:t>
            </a:r>
            <a:endParaRPr lang="en-GB" sz="2800" b="0" strike="noStrike" cap="small" spc="-1" dirty="0">
              <a:solidFill>
                <a:srgbClr val="666666"/>
              </a:solidFill>
              <a:latin typeface="Arial"/>
            </a:endParaRPr>
          </a:p>
        </p:txBody>
      </p:sp>
      <p:sp>
        <p:nvSpPr>
          <p:cNvPr id="196" name="TextShape 2"/>
          <p:cNvSpPr txBox="1"/>
          <p:nvPr/>
        </p:nvSpPr>
        <p:spPr>
          <a:xfrm>
            <a:off x="504000" y="1152000"/>
            <a:ext cx="4326417" cy="5663880"/>
          </a:xfrm>
          <a:prstGeom prst="rect">
            <a:avLst/>
          </a:prstGeom>
          <a:noFill/>
          <a:ln>
            <a:noFill/>
          </a:ln>
        </p:spPr>
        <p:txBody>
          <a:bodyPr lIns="0" tIns="0" rIns="0" bIns="0">
            <a:normAutofit fontScale="73000" lnSpcReduction="20000"/>
          </a:bodyPr>
          <a:lstStyle/>
          <a:p>
            <a:pPr marL="432000" indent="-324000" algn="just">
              <a:lnSpc>
                <a:spcPct val="90000"/>
              </a:lnSpc>
              <a:spcBef>
                <a:spcPts val="1885"/>
              </a:spcBef>
              <a:buSzPct val="100000"/>
              <a:buBlip>
                <a:blip r:embed="rId2"/>
              </a:buBlip>
            </a:pPr>
            <a:r>
              <a:rPr lang="en-GB" sz="2400" b="1" spc="-1" dirty="0">
                <a:solidFill>
                  <a:srgbClr val="000000"/>
                </a:solidFill>
                <a:latin typeface="Arial"/>
              </a:rPr>
              <a:t>How to create a project</a:t>
            </a:r>
            <a:r>
              <a:rPr lang="en-GB" sz="2400" b="1" strike="noStrike" spc="-1" dirty="0">
                <a:solidFill>
                  <a:srgbClr val="000000"/>
                </a:solidFill>
                <a:latin typeface="Arial"/>
              </a:rPr>
              <a:t>?</a:t>
            </a:r>
            <a:endParaRPr lang="en-GB" sz="2400" b="0" strike="noStrike" spc="-1" dirty="0">
              <a:solidFill>
                <a:srgbClr val="000000"/>
              </a:solidFill>
              <a:latin typeface="Arial"/>
            </a:endParaRPr>
          </a:p>
          <a:p>
            <a:pPr marL="864000" lvl="1" indent="-324000">
              <a:spcBef>
                <a:spcPts val="1508"/>
              </a:spcBef>
              <a:buClr>
                <a:srgbClr val="000000"/>
              </a:buClr>
              <a:buSzPct val="45000"/>
              <a:buFont typeface="Wingdings" charset="2"/>
              <a:buChar char=""/>
            </a:pPr>
            <a:r>
              <a:rPr lang="en-GB" sz="2400" spc="-1" dirty="0">
                <a:solidFill>
                  <a:srgbClr val="000000"/>
                </a:solidFill>
              </a:rPr>
              <a:t>File&gt;New&gt;Java Project OR File&gt;New&gt;Project and choose ‘Java Project’ from the list. </a:t>
            </a:r>
          </a:p>
          <a:p>
            <a:pPr marL="864000" lvl="1" indent="-324000">
              <a:spcBef>
                <a:spcPts val="1508"/>
              </a:spcBef>
              <a:buClr>
                <a:srgbClr val="000000"/>
              </a:buClr>
              <a:buSzPct val="45000"/>
              <a:buFont typeface="Wingdings" charset="2"/>
              <a:buChar char=""/>
            </a:pPr>
            <a:r>
              <a:rPr lang="en-GB" sz="2400" spc="-1" dirty="0">
                <a:solidFill>
                  <a:srgbClr val="000000"/>
                </a:solidFill>
              </a:rPr>
              <a:t>You can then either choose to: ‘Create a new project in workspace’. </a:t>
            </a:r>
          </a:p>
          <a:p>
            <a:pPr marL="1321200" lvl="2" indent="-324000">
              <a:spcBef>
                <a:spcPts val="1508"/>
              </a:spcBef>
              <a:buClr>
                <a:srgbClr val="000000"/>
              </a:buClr>
              <a:buSzPct val="45000"/>
              <a:buFont typeface="Wingdings" charset="2"/>
              <a:buChar char=""/>
            </a:pPr>
            <a:r>
              <a:rPr lang="en-GB" sz="2400" spc="-1" dirty="0">
                <a:solidFill>
                  <a:srgbClr val="000000"/>
                </a:solidFill>
              </a:rPr>
              <a:t>Enter a name for your project and click ‘Finish’ OR ‘Create project from existing source’. </a:t>
            </a:r>
          </a:p>
          <a:p>
            <a:pPr marL="1321200" lvl="2" indent="-324000">
              <a:spcBef>
                <a:spcPts val="1508"/>
              </a:spcBef>
              <a:buClr>
                <a:srgbClr val="000000"/>
              </a:buClr>
              <a:buSzPct val="45000"/>
              <a:buFont typeface="Wingdings" charset="2"/>
              <a:buChar char=""/>
            </a:pPr>
            <a:r>
              <a:rPr lang="en-GB" sz="2400" spc="-1" dirty="0">
                <a:solidFill>
                  <a:srgbClr val="000000"/>
                </a:solidFill>
              </a:rPr>
              <a:t>Enter a name for your project, browse to the folder where the project exists, select the project, and click ‘Finish’.</a:t>
            </a:r>
          </a:p>
          <a:p>
            <a:pPr marL="864000" lvl="1" indent="-324000">
              <a:spcBef>
                <a:spcPts val="1508"/>
              </a:spcBef>
              <a:buClr>
                <a:srgbClr val="000000"/>
              </a:buClr>
              <a:buSzPct val="45000"/>
              <a:buFont typeface="Wingdings" charset="2"/>
              <a:buChar char=""/>
            </a:pPr>
            <a:r>
              <a:rPr lang="en-GB" sz="2400" b="1" spc="-1" dirty="0">
                <a:solidFill>
                  <a:srgbClr val="000000"/>
                </a:solidFill>
              </a:rPr>
              <a:t>Task 1:</a:t>
            </a:r>
            <a:r>
              <a:rPr lang="en-GB" sz="2400" spc="-1" dirty="0">
                <a:solidFill>
                  <a:srgbClr val="000000"/>
                </a:solidFill>
              </a:rPr>
              <a:t> Create a new project for the purpose of this tutorial. Once you have created the project, your project will appear in the ‘Package Explorer’.</a:t>
            </a:r>
            <a:endParaRPr lang="en-GB" sz="1200" b="0" strike="noStrike" spc="-1" dirty="0">
              <a:solidFill>
                <a:srgbClr val="000000"/>
              </a:solidFill>
              <a:latin typeface="Arial"/>
            </a:endParaRPr>
          </a:p>
        </p:txBody>
      </p:sp>
      <p:sp>
        <p:nvSpPr>
          <p:cNvPr id="4" name="ZoneTexte 3">
            <a:extLst>
              <a:ext uri="{FF2B5EF4-FFF2-40B4-BE49-F238E27FC236}">
                <a16:creationId xmlns:a16="http://schemas.microsoft.com/office/drawing/2014/main" id="{22D7E8BE-F08A-485F-ACB1-33D440565D94}"/>
              </a:ext>
            </a:extLst>
          </p:cNvPr>
          <p:cNvSpPr txBox="1"/>
          <p:nvPr/>
        </p:nvSpPr>
        <p:spPr>
          <a:xfrm>
            <a:off x="2981739" y="6947453"/>
            <a:ext cx="3717235" cy="447261"/>
          </a:xfrm>
          <a:prstGeom prst="rect">
            <a:avLst/>
          </a:prstGeom>
          <a:solidFill>
            <a:schemeClr val="bg1"/>
          </a:solidFill>
        </p:spPr>
        <p:txBody>
          <a:bodyPr wrap="square" rtlCol="0">
            <a:spAutoFit/>
          </a:bodyPr>
          <a:lstStyle/>
          <a:p>
            <a:endParaRPr lang="fr-FR" dirty="0"/>
          </a:p>
        </p:txBody>
      </p:sp>
      <p:pic>
        <p:nvPicPr>
          <p:cNvPr id="2" name="Image 1">
            <a:extLst>
              <a:ext uri="{FF2B5EF4-FFF2-40B4-BE49-F238E27FC236}">
                <a16:creationId xmlns:a16="http://schemas.microsoft.com/office/drawing/2014/main" id="{050ADDFB-F495-4C75-B1AD-558171F327FC}"/>
              </a:ext>
            </a:extLst>
          </p:cNvPr>
          <p:cNvPicPr>
            <a:picLocks noChangeAspect="1"/>
          </p:cNvPicPr>
          <p:nvPr/>
        </p:nvPicPr>
        <p:blipFill>
          <a:blip r:embed="rId3"/>
          <a:stretch>
            <a:fillRect/>
          </a:stretch>
        </p:blipFill>
        <p:spPr>
          <a:xfrm>
            <a:off x="4768564" y="2048048"/>
            <a:ext cx="5197777" cy="3696769"/>
          </a:xfrm>
          <a:prstGeom prst="rect">
            <a:avLst/>
          </a:prstGeom>
        </p:spPr>
      </p:pic>
    </p:spTree>
    <p:extLst>
      <p:ext uri="{BB962C8B-B14F-4D97-AF65-F5344CB8AC3E}">
        <p14:creationId xmlns:p14="http://schemas.microsoft.com/office/powerpoint/2010/main" val="4210283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504000" y="301320"/>
            <a:ext cx="9071640" cy="658440"/>
          </a:xfrm>
          <a:prstGeom prst="rect">
            <a:avLst/>
          </a:prstGeom>
          <a:noFill/>
          <a:ln>
            <a:noFill/>
          </a:ln>
        </p:spPr>
        <p:txBody>
          <a:bodyPr lIns="0" tIns="0" rIns="0" bIns="0" anchor="ctr">
            <a:noAutofit/>
          </a:bodyPr>
          <a:lstStyle/>
          <a:p>
            <a:r>
              <a:rPr lang="en-GB" sz="2800" b="0" strike="noStrike" cap="small" spc="-1" dirty="0">
                <a:solidFill>
                  <a:srgbClr val="666666"/>
                </a:solidFill>
                <a:latin typeface="Arial"/>
              </a:rPr>
              <a:t>Programming and debugging in java using </a:t>
            </a:r>
            <a:r>
              <a:rPr lang="en-GB" sz="2800" b="0" strike="noStrike" cap="small" spc="-1" dirty="0" err="1">
                <a:solidFill>
                  <a:srgbClr val="666666"/>
                </a:solidFill>
                <a:latin typeface="Arial"/>
              </a:rPr>
              <a:t>eclips</a:t>
            </a:r>
            <a:endParaRPr lang="en-GB" sz="2800" b="0" strike="noStrike" cap="small" spc="-1" dirty="0">
              <a:solidFill>
                <a:srgbClr val="666666"/>
              </a:solidFill>
              <a:latin typeface="Arial"/>
            </a:endParaRPr>
          </a:p>
        </p:txBody>
      </p:sp>
      <p:sp>
        <p:nvSpPr>
          <p:cNvPr id="196" name="TextShape 2"/>
          <p:cNvSpPr txBox="1"/>
          <p:nvPr/>
        </p:nvSpPr>
        <p:spPr>
          <a:xfrm>
            <a:off x="504000" y="1152000"/>
            <a:ext cx="5131487" cy="5663880"/>
          </a:xfrm>
          <a:prstGeom prst="rect">
            <a:avLst/>
          </a:prstGeom>
          <a:noFill/>
          <a:ln>
            <a:noFill/>
          </a:ln>
        </p:spPr>
        <p:txBody>
          <a:bodyPr lIns="0" tIns="0" rIns="0" bIns="0">
            <a:normAutofit fontScale="80500" lnSpcReduction="20000"/>
          </a:bodyPr>
          <a:lstStyle/>
          <a:p>
            <a:pPr marL="432000" indent="-324000" algn="just">
              <a:lnSpc>
                <a:spcPct val="90000"/>
              </a:lnSpc>
              <a:spcBef>
                <a:spcPts val="1885"/>
              </a:spcBef>
              <a:buSzPct val="100000"/>
              <a:buBlip>
                <a:blip r:embed="rId2"/>
              </a:buBlip>
            </a:pPr>
            <a:r>
              <a:rPr lang="en-GB" sz="2400" b="1" spc="-1" dirty="0">
                <a:solidFill>
                  <a:srgbClr val="000000"/>
                </a:solidFill>
                <a:latin typeface="Arial"/>
              </a:rPr>
              <a:t>How to add a new class</a:t>
            </a:r>
            <a:r>
              <a:rPr lang="en-GB" sz="2400" b="1" strike="noStrike" spc="-1" dirty="0">
                <a:solidFill>
                  <a:srgbClr val="000000"/>
                </a:solidFill>
                <a:latin typeface="Arial"/>
              </a:rPr>
              <a:t>?</a:t>
            </a:r>
            <a:endParaRPr lang="en-GB" sz="2400" b="0" strike="noStrike" spc="-1" dirty="0">
              <a:solidFill>
                <a:srgbClr val="000000"/>
              </a:solidFill>
              <a:latin typeface="Arial"/>
            </a:endParaRPr>
          </a:p>
          <a:p>
            <a:pPr marL="864000" lvl="1" indent="-324000">
              <a:spcBef>
                <a:spcPts val="1508"/>
              </a:spcBef>
              <a:buClr>
                <a:srgbClr val="000000"/>
              </a:buClr>
              <a:buSzPct val="45000"/>
              <a:buFont typeface="Wingdings" charset="2"/>
              <a:buChar char=""/>
            </a:pPr>
            <a:r>
              <a:rPr lang="en-GB" sz="2400" spc="-1" dirty="0">
                <a:solidFill>
                  <a:srgbClr val="000000"/>
                </a:solidFill>
              </a:rPr>
              <a:t>Right click the appropriate package, </a:t>
            </a:r>
          </a:p>
          <a:p>
            <a:pPr marL="1321200" lvl="2" indent="-324000">
              <a:spcBef>
                <a:spcPts val="1508"/>
              </a:spcBef>
              <a:buClr>
                <a:srgbClr val="000000"/>
              </a:buClr>
              <a:buSzPct val="45000"/>
              <a:buFont typeface="Wingdings" charset="2"/>
              <a:buChar char=""/>
            </a:pPr>
            <a:r>
              <a:rPr lang="en-GB" sz="2400" spc="-1" dirty="0">
                <a:solidFill>
                  <a:srgbClr val="000000"/>
                </a:solidFill>
              </a:rPr>
              <a:t>choose New&gt;New Class. Choose appropriate options for your class </a:t>
            </a:r>
          </a:p>
          <a:p>
            <a:pPr marL="1778400" lvl="3" indent="-324000">
              <a:spcBef>
                <a:spcPts val="1508"/>
              </a:spcBef>
              <a:buClr>
                <a:srgbClr val="000000"/>
              </a:buClr>
              <a:buSzPct val="45000"/>
              <a:buFont typeface="Wingdings" charset="2"/>
              <a:buChar char=""/>
            </a:pPr>
            <a:r>
              <a:rPr lang="en-GB" sz="2400" spc="-1" dirty="0">
                <a:solidFill>
                  <a:srgbClr val="000000"/>
                </a:solidFill>
              </a:rPr>
              <a:t>i.e., you could have your class inherit from </a:t>
            </a:r>
            <a:r>
              <a:rPr lang="en-GB" sz="2400" spc="-1" dirty="0" err="1">
                <a:solidFill>
                  <a:srgbClr val="000000"/>
                </a:solidFill>
              </a:rPr>
              <a:t>java.lang.Object</a:t>
            </a:r>
            <a:r>
              <a:rPr lang="en-GB" sz="2400" spc="-1" dirty="0">
                <a:solidFill>
                  <a:srgbClr val="000000"/>
                </a:solidFill>
              </a:rPr>
              <a:t> , </a:t>
            </a:r>
          </a:p>
          <a:p>
            <a:pPr marL="1321200" lvl="2" indent="-324000">
              <a:spcBef>
                <a:spcPts val="1508"/>
              </a:spcBef>
              <a:buClr>
                <a:srgbClr val="000000"/>
              </a:buClr>
              <a:buSzPct val="45000"/>
              <a:buFont typeface="Wingdings" charset="2"/>
              <a:buChar char=""/>
            </a:pPr>
            <a:r>
              <a:rPr lang="en-GB" sz="2400" spc="-1" dirty="0">
                <a:solidFill>
                  <a:srgbClr val="000000"/>
                </a:solidFill>
              </a:rPr>
              <a:t>you could have your new class inherit from an existing class in your package in which case you could browse the superclass as well as inherit constructors from superclass by ticking ‘Constructors from superclass’ option, </a:t>
            </a:r>
          </a:p>
          <a:p>
            <a:pPr marL="1321200" lvl="2" indent="-324000">
              <a:spcBef>
                <a:spcPts val="1508"/>
              </a:spcBef>
              <a:buClr>
                <a:srgbClr val="000000"/>
              </a:buClr>
              <a:buSzPct val="45000"/>
              <a:buFont typeface="Wingdings" charset="2"/>
              <a:buChar char=""/>
            </a:pPr>
            <a:r>
              <a:rPr lang="en-GB" sz="2400" spc="-1" dirty="0">
                <a:solidFill>
                  <a:srgbClr val="000000"/>
                </a:solidFill>
              </a:rPr>
              <a:t>include a main method in your class by clicking ‘public static void main (String[] </a:t>
            </a:r>
            <a:r>
              <a:rPr lang="en-GB" sz="2400" spc="-1" dirty="0" err="1">
                <a:solidFill>
                  <a:srgbClr val="000000"/>
                </a:solidFill>
              </a:rPr>
              <a:t>args</a:t>
            </a:r>
            <a:r>
              <a:rPr lang="en-GB" sz="2400" spc="-1" dirty="0">
                <a:solidFill>
                  <a:srgbClr val="000000"/>
                </a:solidFill>
              </a:rPr>
              <a:t>)’, add interfaces that your class needs to implement, etc. Once you have selected your options, click Finish.’.</a:t>
            </a:r>
          </a:p>
        </p:txBody>
      </p:sp>
      <p:sp>
        <p:nvSpPr>
          <p:cNvPr id="4" name="ZoneTexte 3">
            <a:extLst>
              <a:ext uri="{FF2B5EF4-FFF2-40B4-BE49-F238E27FC236}">
                <a16:creationId xmlns:a16="http://schemas.microsoft.com/office/drawing/2014/main" id="{22D7E8BE-F08A-485F-ACB1-33D440565D94}"/>
              </a:ext>
            </a:extLst>
          </p:cNvPr>
          <p:cNvSpPr txBox="1"/>
          <p:nvPr/>
        </p:nvSpPr>
        <p:spPr>
          <a:xfrm>
            <a:off x="2981739" y="6947453"/>
            <a:ext cx="3717235" cy="447261"/>
          </a:xfrm>
          <a:prstGeom prst="rect">
            <a:avLst/>
          </a:prstGeom>
          <a:solidFill>
            <a:schemeClr val="bg1"/>
          </a:solidFill>
        </p:spPr>
        <p:txBody>
          <a:bodyPr wrap="square" rtlCol="0">
            <a:spAutoFit/>
          </a:bodyPr>
          <a:lstStyle/>
          <a:p>
            <a:endParaRPr lang="fr-FR" dirty="0"/>
          </a:p>
        </p:txBody>
      </p:sp>
      <p:pic>
        <p:nvPicPr>
          <p:cNvPr id="7" name="Picture 1623">
            <a:extLst>
              <a:ext uri="{FF2B5EF4-FFF2-40B4-BE49-F238E27FC236}">
                <a16:creationId xmlns:a16="http://schemas.microsoft.com/office/drawing/2014/main" id="{19CB9188-32C3-46C4-BC18-6B3DD1D2445E}"/>
              </a:ext>
            </a:extLst>
          </p:cNvPr>
          <p:cNvPicPr/>
          <p:nvPr/>
        </p:nvPicPr>
        <p:blipFill>
          <a:blip r:embed="rId3"/>
          <a:stretch>
            <a:fillRect/>
          </a:stretch>
        </p:blipFill>
        <p:spPr>
          <a:xfrm>
            <a:off x="6292641" y="1049686"/>
            <a:ext cx="2811601" cy="3313595"/>
          </a:xfrm>
          <a:prstGeom prst="rect">
            <a:avLst/>
          </a:prstGeom>
        </p:spPr>
      </p:pic>
      <p:sp>
        <p:nvSpPr>
          <p:cNvPr id="5" name="Rectangle 4">
            <a:extLst>
              <a:ext uri="{FF2B5EF4-FFF2-40B4-BE49-F238E27FC236}">
                <a16:creationId xmlns:a16="http://schemas.microsoft.com/office/drawing/2014/main" id="{7BBF804E-34C5-4B7C-A7C9-780F7B2EFFAD}"/>
              </a:ext>
            </a:extLst>
          </p:cNvPr>
          <p:cNvSpPr/>
          <p:nvPr/>
        </p:nvSpPr>
        <p:spPr>
          <a:xfrm>
            <a:off x="5903843" y="4403037"/>
            <a:ext cx="4087331" cy="2308324"/>
          </a:xfrm>
          <a:prstGeom prst="rect">
            <a:avLst/>
          </a:prstGeom>
          <a:solidFill>
            <a:schemeClr val="bg1"/>
          </a:solidFill>
        </p:spPr>
        <p:txBody>
          <a:bodyPr wrap="square">
            <a:spAutoFit/>
          </a:bodyPr>
          <a:lstStyle/>
          <a:p>
            <a:pPr marL="540000" lvl="1" algn="just" rtl="1">
              <a:spcBef>
                <a:spcPts val="1508"/>
              </a:spcBef>
              <a:buClr>
                <a:srgbClr val="000000"/>
              </a:buClr>
              <a:buSzPct val="45000"/>
            </a:pPr>
            <a:r>
              <a:rPr lang="en-GB" sz="1200" b="1" spc="-1" dirty="0">
                <a:solidFill>
                  <a:srgbClr val="000000"/>
                </a:solidFill>
              </a:rPr>
              <a:t>Task 2. </a:t>
            </a:r>
            <a:r>
              <a:rPr lang="en-GB" sz="1200" spc="-1" dirty="0">
                <a:solidFill>
                  <a:srgbClr val="000000"/>
                </a:solidFill>
              </a:rPr>
              <a:t>Create a new class in your newly created project. Give it a meaningful name, choose to inherit from </a:t>
            </a:r>
            <a:r>
              <a:rPr lang="en-GB" sz="1200" spc="-1" dirty="0" err="1">
                <a:solidFill>
                  <a:srgbClr val="000000"/>
                </a:solidFill>
              </a:rPr>
              <a:t>java.lang.Object</a:t>
            </a:r>
            <a:r>
              <a:rPr lang="en-GB" sz="1200" spc="-1" dirty="0">
                <a:solidFill>
                  <a:srgbClr val="000000"/>
                </a:solidFill>
              </a:rPr>
              <a:t>, and include main method in the class. Include a line of code in your class that prints your name. Note how when you are adding the code, Eclipse looks up appropriate methods and presents you the list to choose from. Also include a line of erroneous code and notice how Eclipse will find and display the errors. When you double click a displayed error, Eclipse opens the file containing the error and highlights the line of code that needs to be corrected </a:t>
            </a:r>
          </a:p>
        </p:txBody>
      </p:sp>
    </p:spTree>
    <p:extLst>
      <p:ext uri="{BB962C8B-B14F-4D97-AF65-F5344CB8AC3E}">
        <p14:creationId xmlns:p14="http://schemas.microsoft.com/office/powerpoint/2010/main" val="844079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504000" y="301320"/>
            <a:ext cx="9071640" cy="658440"/>
          </a:xfrm>
          <a:prstGeom prst="rect">
            <a:avLst/>
          </a:prstGeom>
          <a:noFill/>
          <a:ln>
            <a:noFill/>
          </a:ln>
        </p:spPr>
        <p:txBody>
          <a:bodyPr lIns="0" tIns="0" rIns="0" bIns="0" anchor="ctr">
            <a:noAutofit/>
          </a:bodyPr>
          <a:lstStyle/>
          <a:p>
            <a:r>
              <a:rPr lang="en-GB" sz="2800" b="0" strike="noStrike" cap="small" spc="-1" dirty="0">
                <a:solidFill>
                  <a:srgbClr val="666666"/>
                </a:solidFill>
                <a:latin typeface="Arial"/>
              </a:rPr>
              <a:t>Programming and debugging in java using </a:t>
            </a:r>
            <a:r>
              <a:rPr lang="en-GB" sz="2800" b="0" strike="noStrike" cap="small" spc="-1" dirty="0" err="1">
                <a:solidFill>
                  <a:srgbClr val="666666"/>
                </a:solidFill>
                <a:latin typeface="Arial"/>
              </a:rPr>
              <a:t>eclips</a:t>
            </a:r>
            <a:endParaRPr lang="en-GB" sz="2800" b="0" strike="noStrike" cap="small" spc="-1" dirty="0">
              <a:solidFill>
                <a:srgbClr val="666666"/>
              </a:solidFill>
              <a:latin typeface="Arial"/>
            </a:endParaRPr>
          </a:p>
        </p:txBody>
      </p:sp>
      <p:sp>
        <p:nvSpPr>
          <p:cNvPr id="196" name="TextShape 2"/>
          <p:cNvSpPr txBox="1"/>
          <p:nvPr/>
        </p:nvSpPr>
        <p:spPr>
          <a:xfrm>
            <a:off x="504000" y="1152000"/>
            <a:ext cx="9071640" cy="5663880"/>
          </a:xfrm>
          <a:prstGeom prst="rect">
            <a:avLst/>
          </a:prstGeom>
          <a:noFill/>
          <a:ln>
            <a:noFill/>
          </a:ln>
        </p:spPr>
        <p:txBody>
          <a:bodyPr lIns="0" tIns="0" rIns="0" bIns="0">
            <a:normAutofit fontScale="73000" lnSpcReduction="20000"/>
          </a:bodyPr>
          <a:lstStyle/>
          <a:p>
            <a:pPr marL="432000" indent="-324000" algn="just">
              <a:lnSpc>
                <a:spcPct val="90000"/>
              </a:lnSpc>
              <a:spcBef>
                <a:spcPts val="1885"/>
              </a:spcBef>
              <a:buSzPct val="100000"/>
              <a:buBlip>
                <a:blip r:embed="rId2"/>
              </a:buBlip>
            </a:pPr>
            <a:r>
              <a:rPr lang="en-GB" sz="2400" b="1" spc="-1" dirty="0">
                <a:solidFill>
                  <a:srgbClr val="000000"/>
                </a:solidFill>
                <a:latin typeface="Arial"/>
              </a:rPr>
              <a:t>How to run your project</a:t>
            </a:r>
            <a:r>
              <a:rPr lang="en-GB" sz="2400" b="1" strike="noStrike" spc="-1" dirty="0">
                <a:solidFill>
                  <a:srgbClr val="000000"/>
                </a:solidFill>
                <a:latin typeface="Arial"/>
              </a:rPr>
              <a:t>?</a:t>
            </a:r>
            <a:endParaRPr lang="en-GB" sz="2400" b="0" strike="noStrike" spc="-1" dirty="0">
              <a:solidFill>
                <a:srgbClr val="000000"/>
              </a:solidFill>
              <a:latin typeface="Arial"/>
            </a:endParaRPr>
          </a:p>
          <a:p>
            <a:pPr marL="864000" lvl="1" indent="-324000">
              <a:spcBef>
                <a:spcPts val="1508"/>
              </a:spcBef>
              <a:buClr>
                <a:srgbClr val="000000"/>
              </a:buClr>
              <a:buSzPct val="45000"/>
              <a:buFont typeface="Wingdings" charset="2"/>
              <a:buChar char=""/>
            </a:pPr>
            <a:r>
              <a:rPr lang="en-GB" sz="2400" spc="-1" dirty="0">
                <a:solidFill>
                  <a:srgbClr val="000000"/>
                </a:solidFill>
              </a:rPr>
              <a:t>You can run your project by clicking the Run button located the top left side of the Eclipse IDE toolbar. You may want to choose Run As ‘Java Application’..</a:t>
            </a:r>
          </a:p>
          <a:p>
            <a:pPr marL="864000" lvl="1" indent="-324000">
              <a:spcBef>
                <a:spcPts val="1508"/>
              </a:spcBef>
              <a:buClr>
                <a:srgbClr val="000000"/>
              </a:buClr>
              <a:buSzPct val="45000"/>
              <a:buFont typeface="Wingdings" charset="2"/>
              <a:buChar char=""/>
            </a:pPr>
            <a:r>
              <a:rPr lang="en-GB" sz="2400" spc="-1" dirty="0">
                <a:solidFill>
                  <a:srgbClr val="000000"/>
                </a:solidFill>
              </a:rPr>
              <a:t>To stop a running project, click the red stop button located above the output pane. This button is enabled only when a project is running.</a:t>
            </a:r>
          </a:p>
          <a:p>
            <a:pPr marL="864000" lvl="1" indent="-324000">
              <a:spcBef>
                <a:spcPts val="1508"/>
              </a:spcBef>
              <a:buClr>
                <a:srgbClr val="000000"/>
              </a:buClr>
              <a:buSzPct val="45000"/>
              <a:buFont typeface="Wingdings" charset="2"/>
              <a:buChar char=""/>
            </a:pPr>
            <a:r>
              <a:rPr lang="en-GB" sz="2400" spc="-1" dirty="0">
                <a:solidFill>
                  <a:srgbClr val="000000"/>
                </a:solidFill>
              </a:rPr>
              <a:t>Task 3. Run your project to print your name to the output console.</a:t>
            </a:r>
            <a:endParaRPr lang="en-GB" sz="2400" b="0" strike="noStrike" spc="-1" dirty="0">
              <a:solidFill>
                <a:srgbClr val="000000"/>
              </a:solidFill>
              <a:latin typeface="Arial"/>
            </a:endParaRPr>
          </a:p>
          <a:p>
            <a:pPr marL="432000" indent="-324000" algn="just">
              <a:lnSpc>
                <a:spcPct val="90000"/>
              </a:lnSpc>
              <a:spcBef>
                <a:spcPts val="1885"/>
              </a:spcBef>
              <a:buSzPct val="100000"/>
              <a:buBlip>
                <a:blip r:embed="rId2"/>
              </a:buBlip>
            </a:pPr>
            <a:r>
              <a:rPr lang="fr-FR" sz="2400" b="1" spc="-1" dirty="0" err="1">
                <a:solidFill>
                  <a:srgbClr val="000000"/>
                </a:solidFill>
              </a:rPr>
              <a:t>What</a:t>
            </a:r>
            <a:r>
              <a:rPr lang="fr-FR" sz="2400" b="1" spc="-1" dirty="0">
                <a:solidFill>
                  <a:srgbClr val="000000"/>
                </a:solidFill>
              </a:rPr>
              <a:t> are packages?</a:t>
            </a:r>
            <a:endParaRPr lang="en-GB" sz="2400" spc="-1" dirty="0">
              <a:solidFill>
                <a:srgbClr val="000000"/>
              </a:solidFill>
            </a:endParaRPr>
          </a:p>
          <a:p>
            <a:pPr marL="864000" lvl="1" indent="-324000" algn="just">
              <a:lnSpc>
                <a:spcPct val="90000"/>
              </a:lnSpc>
              <a:spcBef>
                <a:spcPts val="1508"/>
              </a:spcBef>
              <a:buClr>
                <a:srgbClr val="000000"/>
              </a:buClr>
              <a:buSzPct val="45000"/>
              <a:buFont typeface="Wingdings" charset="2"/>
              <a:buChar char=""/>
            </a:pPr>
            <a:r>
              <a:rPr lang="en-GB" sz="2400" spc="-1" dirty="0">
                <a:solidFill>
                  <a:srgbClr val="000000"/>
                </a:solidFill>
              </a:rPr>
              <a:t>Packages are used in Java programming to organize the code. </a:t>
            </a:r>
          </a:p>
          <a:p>
            <a:pPr marL="864000" lvl="1" indent="-324000" algn="just">
              <a:lnSpc>
                <a:spcPct val="90000"/>
              </a:lnSpc>
              <a:spcBef>
                <a:spcPts val="1508"/>
              </a:spcBef>
              <a:buClr>
                <a:srgbClr val="000000"/>
              </a:buClr>
              <a:buSzPct val="45000"/>
              <a:buFont typeface="Wingdings" charset="2"/>
              <a:buChar char=""/>
            </a:pPr>
            <a:r>
              <a:rPr lang="en-GB" sz="2400" spc="-1" dirty="0">
                <a:solidFill>
                  <a:srgbClr val="000000"/>
                </a:solidFill>
              </a:rPr>
              <a:t>The files are contained within the packages. </a:t>
            </a:r>
          </a:p>
          <a:p>
            <a:pPr marL="1321200" lvl="2" indent="-324000" algn="just">
              <a:lnSpc>
                <a:spcPct val="90000"/>
              </a:lnSpc>
              <a:spcBef>
                <a:spcPts val="1508"/>
              </a:spcBef>
              <a:buClr>
                <a:srgbClr val="000000"/>
              </a:buClr>
              <a:buSzPct val="45000"/>
              <a:buFont typeface="Wingdings" charset="2"/>
              <a:buChar char=""/>
            </a:pPr>
            <a:r>
              <a:rPr lang="en-GB" sz="2400" spc="-1" dirty="0">
                <a:solidFill>
                  <a:srgbClr val="000000"/>
                </a:solidFill>
              </a:rPr>
              <a:t>Note how the class you created is contained within the ‘default package’. You can also create your own packages by clicking </a:t>
            </a:r>
          </a:p>
          <a:p>
            <a:pPr marL="1778400" lvl="3" indent="-324000" algn="just">
              <a:lnSpc>
                <a:spcPct val="90000"/>
              </a:lnSpc>
              <a:spcBef>
                <a:spcPts val="1508"/>
              </a:spcBef>
              <a:buClr>
                <a:srgbClr val="000000"/>
              </a:buClr>
              <a:buSzPct val="45000"/>
              <a:buFont typeface="Wingdings" charset="2"/>
              <a:buChar char=""/>
            </a:pPr>
            <a:r>
              <a:rPr lang="en-GB" sz="2400" spc="-1" dirty="0">
                <a:solidFill>
                  <a:srgbClr val="000000"/>
                </a:solidFill>
              </a:rPr>
              <a:t>New&gt;Package in Eclipse and then create your code files within the package. </a:t>
            </a:r>
          </a:p>
          <a:p>
            <a:pPr marL="1321200" lvl="2" indent="-324000" algn="just">
              <a:lnSpc>
                <a:spcPct val="90000"/>
              </a:lnSpc>
              <a:spcBef>
                <a:spcPts val="1508"/>
              </a:spcBef>
              <a:buClr>
                <a:srgbClr val="000000"/>
              </a:buClr>
              <a:buSzPct val="45000"/>
              <a:buFont typeface="Wingdings" charset="2"/>
              <a:buChar char=""/>
            </a:pPr>
            <a:r>
              <a:rPr lang="en-GB" sz="2400" spc="-1" dirty="0">
                <a:solidFill>
                  <a:srgbClr val="000000"/>
                </a:solidFill>
              </a:rPr>
              <a:t>The files contained within the package have the line ‘package &lt;</a:t>
            </a:r>
            <a:r>
              <a:rPr lang="en-GB" sz="2400" spc="-1" dirty="0" err="1">
                <a:solidFill>
                  <a:srgbClr val="000000"/>
                </a:solidFill>
              </a:rPr>
              <a:t>package_name</a:t>
            </a:r>
            <a:r>
              <a:rPr lang="en-GB" sz="2400" spc="-1" dirty="0">
                <a:solidFill>
                  <a:srgbClr val="000000"/>
                </a:solidFill>
              </a:rPr>
              <a:t>&gt;’ on their top. </a:t>
            </a:r>
          </a:p>
          <a:p>
            <a:pPr marL="1321200" lvl="2" indent="-324000" algn="just">
              <a:lnSpc>
                <a:spcPct val="90000"/>
              </a:lnSpc>
              <a:spcBef>
                <a:spcPts val="1508"/>
              </a:spcBef>
              <a:buClr>
                <a:srgbClr val="000000"/>
              </a:buClr>
              <a:buSzPct val="45000"/>
              <a:buFont typeface="Wingdings" charset="2"/>
              <a:buChar char=""/>
            </a:pPr>
            <a:r>
              <a:rPr lang="en-GB" sz="2400" spc="-1" dirty="0">
                <a:solidFill>
                  <a:srgbClr val="000000"/>
                </a:solidFill>
              </a:rPr>
              <a:t>You could also import other packages and files within other packages in your Java </a:t>
            </a:r>
            <a:r>
              <a:rPr lang="en-GB" sz="2400" spc="-1" dirty="0" err="1">
                <a:solidFill>
                  <a:srgbClr val="000000"/>
                </a:solidFill>
              </a:rPr>
              <a:t>classes.Code</a:t>
            </a:r>
            <a:r>
              <a:rPr lang="en-GB" sz="2400" spc="-1" dirty="0">
                <a:solidFill>
                  <a:srgbClr val="000000"/>
                </a:solidFill>
              </a:rPr>
              <a:t> generation.</a:t>
            </a:r>
          </a:p>
        </p:txBody>
      </p:sp>
      <p:sp>
        <p:nvSpPr>
          <p:cNvPr id="4" name="ZoneTexte 3">
            <a:extLst>
              <a:ext uri="{FF2B5EF4-FFF2-40B4-BE49-F238E27FC236}">
                <a16:creationId xmlns:a16="http://schemas.microsoft.com/office/drawing/2014/main" id="{22D7E8BE-F08A-485F-ACB1-33D440565D94}"/>
              </a:ext>
            </a:extLst>
          </p:cNvPr>
          <p:cNvSpPr txBox="1"/>
          <p:nvPr/>
        </p:nvSpPr>
        <p:spPr>
          <a:xfrm>
            <a:off x="2981739" y="6947453"/>
            <a:ext cx="3717235" cy="447261"/>
          </a:xfrm>
          <a:prstGeom prst="rect">
            <a:avLst/>
          </a:prstGeom>
          <a:solidFill>
            <a:schemeClr val="bg1"/>
          </a:solidFill>
        </p:spPr>
        <p:txBody>
          <a:bodyPr wrap="square" rtlCol="0">
            <a:spAutoFit/>
          </a:bodyPr>
          <a:lstStyle/>
          <a:p>
            <a:endParaRPr lang="fr-FR" dirty="0"/>
          </a:p>
        </p:txBody>
      </p:sp>
    </p:spTree>
    <p:extLst>
      <p:ext uri="{BB962C8B-B14F-4D97-AF65-F5344CB8AC3E}">
        <p14:creationId xmlns:p14="http://schemas.microsoft.com/office/powerpoint/2010/main" val="283507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US" sz="3200" b="0" strike="noStrike" cap="small" spc="-1" dirty="0">
                <a:solidFill>
                  <a:srgbClr val="666666"/>
                </a:solidFill>
                <a:latin typeface="Arial"/>
              </a:rPr>
              <a:t>Test-Driving a java app</a:t>
            </a:r>
            <a:r>
              <a:rPr lang="en-US" sz="3200" cap="small" spc="-1" dirty="0">
                <a:solidFill>
                  <a:srgbClr val="666666"/>
                </a:solidFill>
                <a:latin typeface="Arial"/>
              </a:rPr>
              <a:t>lication using </a:t>
            </a:r>
            <a:r>
              <a:rPr lang="en-US" sz="3200" cap="small" spc="-1" dirty="0" err="1">
                <a:solidFill>
                  <a:srgbClr val="666666"/>
                </a:solidFill>
                <a:latin typeface="Arial"/>
              </a:rPr>
              <a:t>javac</a:t>
            </a:r>
            <a:endParaRPr lang="en-GB" sz="3200" b="0" strike="noStrike" cap="small" spc="-1" dirty="0">
              <a:solidFill>
                <a:srgbClr val="666666"/>
              </a:solidFill>
              <a:latin typeface="Arial"/>
            </a:endParaRPr>
          </a:p>
        </p:txBody>
      </p:sp>
      <p:sp>
        <p:nvSpPr>
          <p:cNvPr id="192" name="TextShape 2"/>
          <p:cNvSpPr txBox="1"/>
          <p:nvPr/>
        </p:nvSpPr>
        <p:spPr>
          <a:xfrm>
            <a:off x="504000" y="1152000"/>
            <a:ext cx="9071640" cy="5663880"/>
          </a:xfrm>
          <a:prstGeom prst="rect">
            <a:avLst/>
          </a:prstGeom>
          <a:noFill/>
          <a:ln>
            <a:noFill/>
          </a:ln>
        </p:spPr>
        <p:txBody>
          <a:bodyPr lIns="0" tIns="0" rIns="0" bIns="0">
            <a:normAutofit fontScale="77500" lnSpcReduction="20000"/>
          </a:bodyPr>
          <a:lstStyle/>
          <a:p>
            <a:pPr marL="432000" indent="-324000">
              <a:spcBef>
                <a:spcPts val="1885"/>
              </a:spcBef>
              <a:buSzPct val="100000"/>
              <a:buBlip>
                <a:blip r:embed="rId2"/>
              </a:buBlip>
            </a:pPr>
            <a:r>
              <a:rPr lang="en-US" sz="2670" spc="-1" dirty="0">
                <a:solidFill>
                  <a:srgbClr val="000000"/>
                </a:solidFill>
                <a:ea typeface="Noto Sans CJK SC"/>
              </a:rPr>
              <a:t>Checking your setup. Read the Before You Begin section of the book to confirm that you’ve set up Java properly on your computer.</a:t>
            </a:r>
          </a:p>
          <a:p>
            <a:pPr marL="432000" indent="-324000">
              <a:spcBef>
                <a:spcPts val="1885"/>
              </a:spcBef>
              <a:buSzPct val="100000"/>
              <a:buBlip>
                <a:blip r:embed="rId2"/>
              </a:buBlip>
            </a:pPr>
            <a:r>
              <a:rPr lang="en-US" sz="2670" spc="-1" dirty="0">
                <a:solidFill>
                  <a:srgbClr val="000000"/>
                </a:solidFill>
                <a:ea typeface="Noto Sans CJK SC"/>
              </a:rPr>
              <a:t>Download Java at:</a:t>
            </a:r>
          </a:p>
          <a:p>
            <a:pPr marL="432000" indent="-324000">
              <a:spcBef>
                <a:spcPts val="1885"/>
              </a:spcBef>
              <a:buSzPct val="100000"/>
              <a:buBlip>
                <a:blip r:embed="rId2"/>
              </a:buBlip>
            </a:pPr>
            <a:r>
              <a:rPr lang="en-US" sz="2670" spc="-1" dirty="0">
                <a:solidFill>
                  <a:srgbClr val="000000"/>
                </a:solidFill>
                <a:ea typeface="Noto Sans CJK SC"/>
                <a:hlinkClick r:id="rId3"/>
              </a:rPr>
              <a:t>http://www.oracle.com/technetwork/java/javase/downloads/index.html</a:t>
            </a:r>
            <a:endParaRPr lang="en-US" sz="2670" spc="-1" dirty="0">
              <a:solidFill>
                <a:srgbClr val="000000"/>
              </a:solidFill>
              <a:ea typeface="Noto Sans CJK SC"/>
            </a:endParaRPr>
          </a:p>
          <a:p>
            <a:pPr marL="432000" indent="-324000">
              <a:spcBef>
                <a:spcPts val="1885"/>
              </a:spcBef>
              <a:buSzPct val="100000"/>
              <a:buBlip>
                <a:blip r:embed="rId2"/>
              </a:buBlip>
            </a:pPr>
            <a:r>
              <a:rPr lang="en-US" sz="2670" spc="-1" dirty="0">
                <a:solidFill>
                  <a:srgbClr val="000000"/>
                </a:solidFill>
                <a:ea typeface="Noto Sans CJK SC"/>
              </a:rPr>
              <a:t>Writing a simple Java Program.</a:t>
            </a:r>
          </a:p>
          <a:p>
            <a:pPr marL="889200" lvl="1" indent="-324000">
              <a:spcBef>
                <a:spcPts val="1885"/>
              </a:spcBef>
              <a:buSzPct val="100000"/>
              <a:buBlip>
                <a:blip r:embed="rId2"/>
              </a:buBlip>
            </a:pPr>
            <a:r>
              <a:rPr lang="en-US" sz="2670" spc="-1" dirty="0">
                <a:solidFill>
                  <a:srgbClr val="000000"/>
                </a:solidFill>
                <a:ea typeface="Noto Sans CJK SC"/>
              </a:rPr>
              <a:t>Welcome</a:t>
            </a:r>
          </a:p>
          <a:p>
            <a:pPr marL="889200" lvl="1" indent="-324000">
              <a:spcBef>
                <a:spcPts val="1885"/>
              </a:spcBef>
              <a:buSzPct val="100000"/>
              <a:buBlip>
                <a:blip r:embed="rId2"/>
              </a:buBlip>
            </a:pPr>
            <a:r>
              <a:rPr lang="en-US" sz="2670" spc="-1" dirty="0">
                <a:solidFill>
                  <a:srgbClr val="000000"/>
                </a:solidFill>
                <a:ea typeface="Noto Sans CJK SC"/>
              </a:rPr>
              <a:t>Perform simple operations</a:t>
            </a:r>
          </a:p>
          <a:p>
            <a:pPr marL="889200" lvl="1" indent="-324000">
              <a:spcBef>
                <a:spcPts val="1885"/>
              </a:spcBef>
              <a:buSzPct val="100000"/>
              <a:buBlip>
                <a:blip r:embed="rId2"/>
              </a:buBlip>
            </a:pPr>
            <a:r>
              <a:rPr lang="en-US" sz="2670" spc="-1" dirty="0">
                <a:solidFill>
                  <a:srgbClr val="000000"/>
                </a:solidFill>
                <a:ea typeface="Noto Sans CJK SC"/>
              </a:rPr>
              <a:t>Print to the console</a:t>
            </a:r>
          </a:p>
          <a:p>
            <a:pPr marL="432000" indent="-324000">
              <a:spcBef>
                <a:spcPts val="1885"/>
              </a:spcBef>
              <a:buSzPct val="100000"/>
              <a:buBlip>
                <a:blip r:embed="rId2"/>
              </a:buBlip>
            </a:pPr>
            <a:r>
              <a:rPr lang="en-US" sz="2670" spc="-1" dirty="0">
                <a:solidFill>
                  <a:srgbClr val="000000"/>
                </a:solidFill>
                <a:ea typeface="Noto Sans CJK SC"/>
              </a:rPr>
              <a:t>Compiling the program</a:t>
            </a:r>
          </a:p>
          <a:p>
            <a:pPr marL="889200" lvl="1" indent="-324000">
              <a:spcBef>
                <a:spcPts val="1885"/>
              </a:spcBef>
              <a:buSzPct val="100000"/>
              <a:buBlip>
                <a:blip r:embed="rId2"/>
              </a:buBlip>
            </a:pPr>
            <a:r>
              <a:rPr lang="en-US" sz="2670" spc="-1" dirty="0" err="1">
                <a:solidFill>
                  <a:srgbClr val="000000"/>
                </a:solidFill>
                <a:ea typeface="Noto Sans CJK SC"/>
              </a:rPr>
              <a:t>Javac</a:t>
            </a:r>
            <a:r>
              <a:rPr lang="en-US" sz="2670" spc="-1" dirty="0">
                <a:solidFill>
                  <a:srgbClr val="000000"/>
                </a:solidFill>
                <a:ea typeface="Noto Sans CJK SC"/>
              </a:rPr>
              <a:t> command or</a:t>
            </a:r>
          </a:p>
          <a:p>
            <a:pPr marL="432000" indent="-324000">
              <a:spcBef>
                <a:spcPts val="1885"/>
              </a:spcBef>
              <a:buSzPct val="100000"/>
              <a:buBlip>
                <a:blip r:embed="rId2"/>
              </a:buBlip>
            </a:pPr>
            <a:r>
              <a:rPr lang="en-US" sz="2670" spc="-1" dirty="0">
                <a:solidFill>
                  <a:srgbClr val="000000"/>
                </a:solidFill>
                <a:ea typeface="Noto Sans CJK SC"/>
              </a:rPr>
              <a:t>Executing</a:t>
            </a:r>
          </a:p>
          <a:p>
            <a:pPr marL="889200" lvl="1" indent="-324000">
              <a:spcBef>
                <a:spcPts val="1885"/>
              </a:spcBef>
              <a:buSzPct val="100000"/>
              <a:buBlip>
                <a:blip r:embed="rId2"/>
              </a:buBlip>
            </a:pPr>
            <a:r>
              <a:rPr lang="en-US" sz="2670" spc="-1" dirty="0">
                <a:solidFill>
                  <a:srgbClr val="000000"/>
                </a:solidFill>
                <a:ea typeface="Noto Sans CJK SC"/>
              </a:rPr>
              <a:t>The java command or</a:t>
            </a:r>
          </a:p>
          <a:p>
            <a:pPr marL="565200" lvl="1">
              <a:spcBef>
                <a:spcPts val="1885"/>
              </a:spcBef>
              <a:buSzPct val="100000"/>
            </a:pPr>
            <a:endParaRPr lang="en-US" sz="2670" spc="-1" dirty="0">
              <a:solidFill>
                <a:srgbClr val="000000"/>
              </a:solidFill>
              <a:ea typeface="Noto Sans CJK SC"/>
            </a:endParaRPr>
          </a:p>
          <a:p>
            <a:pPr marL="432000" indent="-324000">
              <a:spcBef>
                <a:spcPts val="1885"/>
              </a:spcBef>
              <a:buSzPct val="100000"/>
              <a:buBlip>
                <a:blip r:embed="rId2"/>
              </a:buBlip>
            </a:pPr>
            <a:endParaRPr lang="en-GB" sz="2670" b="0" strike="noStrike" spc="-1" dirty="0">
              <a:solidFill>
                <a:srgbClr val="000000"/>
              </a:solidFill>
              <a:latin typeface="Arial"/>
            </a:endParaRPr>
          </a:p>
        </p:txBody>
      </p:sp>
    </p:spTree>
    <p:extLst>
      <p:ext uri="{BB962C8B-B14F-4D97-AF65-F5344CB8AC3E}">
        <p14:creationId xmlns:p14="http://schemas.microsoft.com/office/powerpoint/2010/main" val="68530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504000" y="301320"/>
            <a:ext cx="9071640" cy="658440"/>
          </a:xfrm>
          <a:prstGeom prst="rect">
            <a:avLst/>
          </a:prstGeom>
          <a:noFill/>
          <a:ln>
            <a:noFill/>
          </a:ln>
        </p:spPr>
        <p:txBody>
          <a:bodyPr lIns="0" tIns="0" rIns="0" bIns="0" anchor="ctr">
            <a:noAutofit/>
          </a:bodyPr>
          <a:lstStyle/>
          <a:p>
            <a:r>
              <a:rPr lang="en-GB" sz="2800" b="0" strike="noStrike" cap="small" spc="-1" dirty="0">
                <a:solidFill>
                  <a:srgbClr val="666666"/>
                </a:solidFill>
                <a:latin typeface="Arial"/>
              </a:rPr>
              <a:t>Programming and debugging in java using </a:t>
            </a:r>
            <a:r>
              <a:rPr lang="en-GB" sz="2800" b="0" strike="noStrike" cap="small" spc="-1" dirty="0" err="1">
                <a:solidFill>
                  <a:srgbClr val="666666"/>
                </a:solidFill>
                <a:latin typeface="Arial"/>
              </a:rPr>
              <a:t>eclips</a:t>
            </a:r>
            <a:endParaRPr lang="en-GB" sz="2800" b="0" strike="noStrike" cap="small" spc="-1" dirty="0">
              <a:solidFill>
                <a:srgbClr val="666666"/>
              </a:solidFill>
              <a:latin typeface="Arial"/>
            </a:endParaRPr>
          </a:p>
        </p:txBody>
      </p:sp>
      <p:sp>
        <p:nvSpPr>
          <p:cNvPr id="196" name="TextShape 2"/>
          <p:cNvSpPr txBox="1"/>
          <p:nvPr/>
        </p:nvSpPr>
        <p:spPr>
          <a:xfrm>
            <a:off x="504000" y="1152000"/>
            <a:ext cx="9071640" cy="5663880"/>
          </a:xfrm>
          <a:prstGeom prst="rect">
            <a:avLst/>
          </a:prstGeom>
          <a:noFill/>
          <a:ln>
            <a:noFill/>
          </a:ln>
        </p:spPr>
        <p:txBody>
          <a:bodyPr lIns="0" tIns="0" rIns="0" bIns="0">
            <a:normAutofit fontScale="95500"/>
          </a:bodyPr>
          <a:lstStyle/>
          <a:p>
            <a:pPr marL="432000" indent="-324000" algn="just">
              <a:lnSpc>
                <a:spcPct val="90000"/>
              </a:lnSpc>
              <a:spcBef>
                <a:spcPts val="1885"/>
              </a:spcBef>
              <a:buSzPct val="100000"/>
              <a:buBlip>
                <a:blip r:embed="rId2"/>
              </a:buBlip>
            </a:pPr>
            <a:r>
              <a:rPr lang="en-GB" sz="2400" b="1" spc="-1" dirty="0">
                <a:solidFill>
                  <a:srgbClr val="000000"/>
                </a:solidFill>
              </a:rPr>
              <a:t>Perspectives</a:t>
            </a:r>
          </a:p>
          <a:p>
            <a:pPr marL="889200" lvl="1" indent="-324000" algn="just">
              <a:lnSpc>
                <a:spcPct val="90000"/>
              </a:lnSpc>
              <a:spcBef>
                <a:spcPts val="1885"/>
              </a:spcBef>
              <a:buSzPct val="100000"/>
              <a:buBlip>
                <a:blip r:embed="rId2"/>
              </a:buBlip>
            </a:pPr>
            <a:r>
              <a:rPr lang="en-GB" sz="2400" spc="-1" dirty="0">
                <a:solidFill>
                  <a:srgbClr val="000000"/>
                </a:solidFill>
              </a:rPr>
              <a:t>Are available to show different environments within eclipse. </a:t>
            </a:r>
          </a:p>
          <a:p>
            <a:pPr marL="889200" lvl="1" indent="-324000" algn="just">
              <a:lnSpc>
                <a:spcPct val="90000"/>
              </a:lnSpc>
              <a:spcBef>
                <a:spcPts val="1885"/>
              </a:spcBef>
              <a:buSzPct val="100000"/>
              <a:buBlip>
                <a:blip r:embed="rId2"/>
              </a:buBlip>
            </a:pPr>
            <a:r>
              <a:rPr lang="en-GB" sz="2400" spc="-1" dirty="0">
                <a:solidFill>
                  <a:srgbClr val="000000"/>
                </a:solidFill>
              </a:rPr>
              <a:t>Some examples of these perspectives or environments are ‘Java’ (for development of java code) or ‘Debugging’. </a:t>
            </a:r>
          </a:p>
          <a:p>
            <a:pPr marL="889200" lvl="1" indent="-324000" algn="just">
              <a:lnSpc>
                <a:spcPct val="90000"/>
              </a:lnSpc>
              <a:spcBef>
                <a:spcPts val="1885"/>
              </a:spcBef>
              <a:buSzPct val="100000"/>
              <a:buBlip>
                <a:blip r:embed="rId2"/>
              </a:buBlip>
            </a:pPr>
            <a:r>
              <a:rPr lang="en-GB" sz="2400" spc="-1" dirty="0">
                <a:solidFill>
                  <a:srgbClr val="000000"/>
                </a:solidFill>
              </a:rPr>
              <a:t>By toggling between perspectives we can see that our workbench has different tools available designed so that a task can be carried out easily. </a:t>
            </a:r>
          </a:p>
          <a:p>
            <a:pPr marL="889200" lvl="1" indent="-324000" algn="just">
              <a:lnSpc>
                <a:spcPct val="90000"/>
              </a:lnSpc>
              <a:spcBef>
                <a:spcPts val="1885"/>
              </a:spcBef>
              <a:buSzPct val="100000"/>
              <a:buBlip>
                <a:blip r:embed="rId2"/>
              </a:buBlip>
            </a:pPr>
            <a:r>
              <a:rPr lang="en-GB" sz="2400" spc="-1" dirty="0">
                <a:solidFill>
                  <a:srgbClr val="000000"/>
                </a:solidFill>
              </a:rPr>
              <a:t>Eclipse is also </a:t>
            </a:r>
            <a:r>
              <a:rPr lang="en-GB" sz="2400" spc="-1" dirty="0" err="1">
                <a:solidFill>
                  <a:srgbClr val="000000"/>
                </a:solidFill>
              </a:rPr>
              <a:t>dockable</a:t>
            </a:r>
            <a:r>
              <a:rPr lang="en-GB" sz="2400" spc="-1" dirty="0">
                <a:solidFill>
                  <a:srgbClr val="000000"/>
                </a:solidFill>
              </a:rPr>
              <a:t> which allows for movement of tools and windows through the perspective. Occasionally this can go wrong and it is simple to just reset the perspective back to a familiar state by choosing from the menu bar -</a:t>
            </a:r>
          </a:p>
          <a:p>
            <a:pPr marL="1346400" lvl="2" indent="-324000" algn="just">
              <a:lnSpc>
                <a:spcPct val="90000"/>
              </a:lnSpc>
              <a:spcBef>
                <a:spcPts val="1885"/>
              </a:spcBef>
              <a:buSzPct val="100000"/>
              <a:buBlip>
                <a:blip r:embed="rId2"/>
              </a:buBlip>
            </a:pPr>
            <a:r>
              <a:rPr lang="en-GB" sz="2400" spc="-1" dirty="0">
                <a:solidFill>
                  <a:srgbClr val="000000"/>
                </a:solidFill>
              </a:rPr>
              <a:t>Window -&gt; Reset Perspective.</a:t>
            </a:r>
            <a:endParaRPr lang="en-GB" sz="2400" strike="noStrike" spc="-1" dirty="0">
              <a:solidFill>
                <a:srgbClr val="000000"/>
              </a:solidFill>
              <a:latin typeface="Arial"/>
            </a:endParaRPr>
          </a:p>
        </p:txBody>
      </p:sp>
      <p:sp>
        <p:nvSpPr>
          <p:cNvPr id="4" name="ZoneTexte 3">
            <a:extLst>
              <a:ext uri="{FF2B5EF4-FFF2-40B4-BE49-F238E27FC236}">
                <a16:creationId xmlns:a16="http://schemas.microsoft.com/office/drawing/2014/main" id="{22D7E8BE-F08A-485F-ACB1-33D440565D94}"/>
              </a:ext>
            </a:extLst>
          </p:cNvPr>
          <p:cNvSpPr txBox="1"/>
          <p:nvPr/>
        </p:nvSpPr>
        <p:spPr>
          <a:xfrm>
            <a:off x="2981739" y="6947453"/>
            <a:ext cx="3717235" cy="447261"/>
          </a:xfrm>
          <a:prstGeom prst="rect">
            <a:avLst/>
          </a:prstGeom>
          <a:solidFill>
            <a:schemeClr val="bg1"/>
          </a:solidFill>
        </p:spPr>
        <p:txBody>
          <a:bodyPr wrap="square" rtlCol="0">
            <a:spAutoFit/>
          </a:bodyPr>
          <a:lstStyle/>
          <a:p>
            <a:endParaRPr lang="fr-FR" dirty="0"/>
          </a:p>
        </p:txBody>
      </p:sp>
    </p:spTree>
    <p:extLst>
      <p:ext uri="{BB962C8B-B14F-4D97-AF65-F5344CB8AC3E}">
        <p14:creationId xmlns:p14="http://schemas.microsoft.com/office/powerpoint/2010/main" val="2336496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504000" y="301320"/>
            <a:ext cx="9071640" cy="658440"/>
          </a:xfrm>
          <a:prstGeom prst="rect">
            <a:avLst/>
          </a:prstGeom>
          <a:noFill/>
          <a:ln>
            <a:noFill/>
          </a:ln>
        </p:spPr>
        <p:txBody>
          <a:bodyPr lIns="0" tIns="0" rIns="0" bIns="0" anchor="ctr">
            <a:noAutofit/>
          </a:bodyPr>
          <a:lstStyle/>
          <a:p>
            <a:r>
              <a:rPr lang="en-GB" sz="2800" b="0" strike="noStrike" cap="small" spc="-1" dirty="0">
                <a:solidFill>
                  <a:srgbClr val="666666"/>
                </a:solidFill>
                <a:latin typeface="Arial"/>
              </a:rPr>
              <a:t>Programming and debugging in java using </a:t>
            </a:r>
            <a:r>
              <a:rPr lang="en-GB" sz="2800" b="0" strike="noStrike" cap="small" spc="-1" dirty="0" err="1">
                <a:solidFill>
                  <a:srgbClr val="666666"/>
                </a:solidFill>
                <a:latin typeface="Arial"/>
              </a:rPr>
              <a:t>eclips</a:t>
            </a:r>
            <a:endParaRPr lang="en-GB" sz="2800" b="0" strike="noStrike" cap="small" spc="-1" dirty="0">
              <a:solidFill>
                <a:srgbClr val="666666"/>
              </a:solidFill>
              <a:latin typeface="Arial"/>
            </a:endParaRPr>
          </a:p>
        </p:txBody>
      </p:sp>
      <p:sp>
        <p:nvSpPr>
          <p:cNvPr id="196" name="TextShape 2"/>
          <p:cNvSpPr txBox="1"/>
          <p:nvPr/>
        </p:nvSpPr>
        <p:spPr>
          <a:xfrm>
            <a:off x="504000" y="1152000"/>
            <a:ext cx="9071640" cy="5663880"/>
          </a:xfrm>
          <a:prstGeom prst="rect">
            <a:avLst/>
          </a:prstGeom>
          <a:noFill/>
          <a:ln>
            <a:noFill/>
          </a:ln>
        </p:spPr>
        <p:txBody>
          <a:bodyPr lIns="0" tIns="0" rIns="0" bIns="0">
            <a:normAutofit fontScale="80500" lnSpcReduction="20000"/>
          </a:bodyPr>
          <a:lstStyle/>
          <a:p>
            <a:pPr marL="432000" indent="-324000" algn="just">
              <a:lnSpc>
                <a:spcPct val="90000"/>
              </a:lnSpc>
              <a:spcBef>
                <a:spcPts val="1885"/>
              </a:spcBef>
              <a:buSzPct val="100000"/>
              <a:buBlip>
                <a:blip r:embed="rId2"/>
              </a:buBlip>
            </a:pPr>
            <a:r>
              <a:rPr lang="en-GB" sz="2400" b="1" spc="-1" dirty="0">
                <a:solidFill>
                  <a:srgbClr val="000000"/>
                </a:solidFill>
              </a:rPr>
              <a:t>Debugging</a:t>
            </a:r>
          </a:p>
          <a:p>
            <a:pPr marL="889200" lvl="1" indent="-324000" algn="just">
              <a:lnSpc>
                <a:spcPct val="90000"/>
              </a:lnSpc>
              <a:spcBef>
                <a:spcPts val="1885"/>
              </a:spcBef>
              <a:buSzPct val="100000"/>
              <a:buBlip>
                <a:blip r:embed="rId2"/>
              </a:buBlip>
            </a:pPr>
            <a:r>
              <a:rPr lang="en-GB" sz="2400" spc="-1" dirty="0">
                <a:solidFill>
                  <a:srgbClr val="000000"/>
                </a:solidFill>
              </a:rPr>
              <a:t>Eclipse has powerful debugging tools that allow you to view the contents of the application state in memory. </a:t>
            </a:r>
          </a:p>
          <a:p>
            <a:pPr marL="889200" lvl="1" indent="-324000" algn="just">
              <a:lnSpc>
                <a:spcPct val="90000"/>
              </a:lnSpc>
              <a:spcBef>
                <a:spcPts val="1885"/>
              </a:spcBef>
              <a:buSzPct val="100000"/>
              <a:buBlip>
                <a:blip r:embed="rId2"/>
              </a:buBlip>
            </a:pPr>
            <a:r>
              <a:rPr lang="en-GB" sz="2400" spc="-1" dirty="0">
                <a:solidFill>
                  <a:srgbClr val="000000"/>
                </a:solidFill>
              </a:rPr>
              <a:t>It allows for developers to step through code one line at a time and stop at almost any point. </a:t>
            </a:r>
          </a:p>
          <a:p>
            <a:pPr marL="889200" lvl="1" indent="-324000" algn="just">
              <a:lnSpc>
                <a:spcPct val="90000"/>
              </a:lnSpc>
              <a:spcBef>
                <a:spcPts val="1885"/>
              </a:spcBef>
              <a:buSzPct val="100000"/>
              <a:buBlip>
                <a:blip r:embed="rId2"/>
              </a:buBlip>
            </a:pPr>
            <a:r>
              <a:rPr lang="en-GB" sz="2400" spc="-1" dirty="0">
                <a:solidFill>
                  <a:srgbClr val="000000"/>
                </a:solidFill>
              </a:rPr>
              <a:t>To allow for debugging a user must place breakpoints in their code to tell the debugger where to run to and wait for the developer’s next instruction. </a:t>
            </a:r>
          </a:p>
          <a:p>
            <a:pPr marL="1346400" lvl="2" indent="-324000" algn="just">
              <a:lnSpc>
                <a:spcPct val="90000"/>
              </a:lnSpc>
              <a:spcBef>
                <a:spcPts val="1885"/>
              </a:spcBef>
              <a:buSzPct val="100000"/>
              <a:buBlip>
                <a:blip r:embed="rId2"/>
              </a:buBlip>
            </a:pPr>
            <a:r>
              <a:rPr lang="en-GB" sz="2400" spc="-1" dirty="0">
                <a:solidFill>
                  <a:srgbClr val="000000"/>
                </a:solidFill>
              </a:rPr>
              <a:t>This point of execution may hold details of state that are pertinent to fixing or understanding a problem. </a:t>
            </a:r>
          </a:p>
          <a:p>
            <a:pPr marL="1346400" lvl="2" indent="-324000" algn="just">
              <a:lnSpc>
                <a:spcPct val="90000"/>
              </a:lnSpc>
              <a:spcBef>
                <a:spcPts val="1885"/>
              </a:spcBef>
              <a:buSzPct val="100000"/>
              <a:buBlip>
                <a:blip r:embed="rId2"/>
              </a:buBlip>
            </a:pPr>
            <a:r>
              <a:rPr lang="en-GB" sz="2400" spc="-1" dirty="0">
                <a:solidFill>
                  <a:srgbClr val="000000"/>
                </a:solidFill>
              </a:rPr>
              <a:t>Once a breakpoint has been entered and exists within the execution of code, the debugger can be started by clicking the Bug button that sits beside Run. </a:t>
            </a:r>
          </a:p>
          <a:p>
            <a:pPr marL="889200" lvl="1" indent="-324000" algn="just">
              <a:lnSpc>
                <a:spcPct val="90000"/>
              </a:lnSpc>
              <a:spcBef>
                <a:spcPts val="1885"/>
              </a:spcBef>
              <a:buSzPct val="100000"/>
              <a:buBlip>
                <a:blip r:embed="rId2"/>
              </a:buBlip>
            </a:pPr>
            <a:r>
              <a:rPr lang="en-GB" sz="2400" spc="-1" dirty="0">
                <a:solidFill>
                  <a:srgbClr val="000000"/>
                </a:solidFill>
              </a:rPr>
              <a:t>Typically Eclipse will ask the user to change to the debugging perspective which is a perspective that provides the developer with tools that help find bugs and understand code. </a:t>
            </a:r>
          </a:p>
          <a:p>
            <a:pPr marL="889200" lvl="1" indent="-324000" algn="just">
              <a:lnSpc>
                <a:spcPct val="90000"/>
              </a:lnSpc>
              <a:spcBef>
                <a:spcPts val="1885"/>
              </a:spcBef>
              <a:buSzPct val="100000"/>
              <a:buBlip>
                <a:blip r:embed="rId2"/>
              </a:buBlip>
            </a:pPr>
            <a:r>
              <a:rPr lang="en-GB" sz="2400" spc="-1" dirty="0">
                <a:solidFill>
                  <a:srgbClr val="000000"/>
                </a:solidFill>
              </a:rPr>
              <a:t>Just like the running of a normal application within Eclipse, we must either allow the execution to complete or choose to stop the application and free resources. Once either of these terminal states occurs, switch back to Java perspective to carry on developing.</a:t>
            </a:r>
          </a:p>
        </p:txBody>
      </p:sp>
      <p:sp>
        <p:nvSpPr>
          <p:cNvPr id="4" name="ZoneTexte 3">
            <a:extLst>
              <a:ext uri="{FF2B5EF4-FFF2-40B4-BE49-F238E27FC236}">
                <a16:creationId xmlns:a16="http://schemas.microsoft.com/office/drawing/2014/main" id="{22D7E8BE-F08A-485F-ACB1-33D440565D94}"/>
              </a:ext>
            </a:extLst>
          </p:cNvPr>
          <p:cNvSpPr txBox="1"/>
          <p:nvPr/>
        </p:nvSpPr>
        <p:spPr>
          <a:xfrm>
            <a:off x="2981739" y="6947453"/>
            <a:ext cx="3717235" cy="447261"/>
          </a:xfrm>
          <a:prstGeom prst="rect">
            <a:avLst/>
          </a:prstGeom>
          <a:solidFill>
            <a:schemeClr val="bg1"/>
          </a:solidFill>
        </p:spPr>
        <p:txBody>
          <a:bodyPr wrap="square" rtlCol="0">
            <a:spAutoFit/>
          </a:bodyPr>
          <a:lstStyle/>
          <a:p>
            <a:endParaRPr lang="fr-FR" dirty="0"/>
          </a:p>
        </p:txBody>
      </p:sp>
    </p:spTree>
    <p:extLst>
      <p:ext uri="{BB962C8B-B14F-4D97-AF65-F5344CB8AC3E}">
        <p14:creationId xmlns:p14="http://schemas.microsoft.com/office/powerpoint/2010/main" val="2063801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9FA71AF-67AD-4A19-832A-4268AFB3FC90}"/>
              </a:ext>
            </a:extLst>
          </p:cNvPr>
          <p:cNvSpPr>
            <a:spLocks noGrp="1"/>
          </p:cNvSpPr>
          <p:nvPr>
            <p:ph type="title"/>
          </p:nvPr>
        </p:nvSpPr>
        <p:spPr>
          <a:xfrm>
            <a:off x="504000" y="3143905"/>
            <a:ext cx="9071640" cy="658440"/>
          </a:xfrm>
        </p:spPr>
        <p:txBody>
          <a:bodyPr/>
          <a:lstStyle/>
          <a:p>
            <a:pPr algn="ctr"/>
            <a:r>
              <a:rPr lang="fr-FR" dirty="0" err="1"/>
              <a:t>ArgoUML</a:t>
            </a:r>
            <a:r>
              <a:rPr lang="fr-FR" dirty="0"/>
              <a:t> </a:t>
            </a:r>
            <a:r>
              <a:rPr lang="fr-FR" dirty="0" err="1"/>
              <a:t>tool</a:t>
            </a:r>
            <a:endParaRPr lang="en-GB" dirty="0"/>
          </a:p>
        </p:txBody>
      </p:sp>
    </p:spTree>
    <p:extLst>
      <p:ext uri="{BB962C8B-B14F-4D97-AF65-F5344CB8AC3E}">
        <p14:creationId xmlns:p14="http://schemas.microsoft.com/office/powerpoint/2010/main" val="1065924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US" sz="3200" cap="small" spc="-1" dirty="0">
                <a:solidFill>
                  <a:srgbClr val="666666"/>
                </a:solidFill>
              </a:rPr>
              <a:t>introduction to </a:t>
            </a:r>
            <a:r>
              <a:rPr lang="en-US" sz="3200" cap="small" spc="-1" dirty="0" err="1">
                <a:solidFill>
                  <a:srgbClr val="666666"/>
                </a:solidFill>
              </a:rPr>
              <a:t>ArgoUML</a:t>
            </a:r>
            <a:endParaRPr lang="en-GB" sz="3200" b="0" strike="noStrike" cap="small" spc="-1" dirty="0">
              <a:solidFill>
                <a:srgbClr val="666666"/>
              </a:solidFill>
              <a:latin typeface="Arial"/>
            </a:endParaRPr>
          </a:p>
        </p:txBody>
      </p:sp>
      <p:sp>
        <p:nvSpPr>
          <p:cNvPr id="192"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1885"/>
              </a:spcBef>
              <a:buSzPct val="100000"/>
              <a:buBlip>
                <a:blip r:embed="rId2"/>
              </a:buBlip>
            </a:pPr>
            <a:r>
              <a:rPr lang="en-US" sz="2670" b="1" spc="-1" dirty="0">
                <a:solidFill>
                  <a:srgbClr val="000000"/>
                </a:solidFill>
                <a:ea typeface="Noto Sans CJK SC"/>
              </a:rPr>
              <a:t>Installing &amp; using </a:t>
            </a:r>
            <a:r>
              <a:rPr lang="en-US" sz="2670" b="1" spc="-1" dirty="0" err="1">
                <a:solidFill>
                  <a:srgbClr val="000000"/>
                </a:solidFill>
                <a:ea typeface="Noto Sans CJK SC"/>
              </a:rPr>
              <a:t>ArgoUML</a:t>
            </a:r>
            <a:r>
              <a:rPr lang="en-US" sz="2670" b="1" spc="-1" dirty="0">
                <a:solidFill>
                  <a:srgbClr val="000000"/>
                </a:solidFill>
                <a:ea typeface="Noto Sans CJK SC"/>
              </a:rPr>
              <a:t>:</a:t>
            </a:r>
          </a:p>
          <a:p>
            <a:pPr marL="889200" lvl="1" indent="-324000">
              <a:spcBef>
                <a:spcPts val="1885"/>
              </a:spcBef>
              <a:buSzPct val="100000"/>
              <a:buBlip>
                <a:blip r:embed="rId2"/>
              </a:buBlip>
            </a:pPr>
            <a:r>
              <a:rPr lang="en-GB" sz="2000" spc="-1" dirty="0" err="1">
                <a:solidFill>
                  <a:srgbClr val="000000"/>
                </a:solidFill>
                <a:ea typeface="Noto Sans CJK SC"/>
              </a:rPr>
              <a:t>ArgoUML</a:t>
            </a:r>
            <a:r>
              <a:rPr lang="en-GB" sz="2000" spc="-1" dirty="0">
                <a:solidFill>
                  <a:srgbClr val="000000"/>
                </a:solidFill>
                <a:ea typeface="Noto Sans CJK SC"/>
              </a:rPr>
              <a:t> is a diagramming tool designed for creating and modifying UML diagrams.</a:t>
            </a:r>
          </a:p>
          <a:p>
            <a:pPr marL="1346400" lvl="2" indent="-324000">
              <a:spcBef>
                <a:spcPts val="1885"/>
              </a:spcBef>
              <a:buSzPct val="100000"/>
              <a:buBlip>
                <a:blip r:embed="rId2"/>
              </a:buBlip>
            </a:pPr>
            <a:r>
              <a:rPr lang="en-GB" sz="1700" spc="-1" dirty="0">
                <a:solidFill>
                  <a:srgbClr val="000000"/>
                </a:solidFill>
                <a:ea typeface="Noto Sans CJK SC"/>
              </a:rPr>
              <a:t>Step 1: Go to </a:t>
            </a:r>
            <a:r>
              <a:rPr lang="en-GB" sz="1700" spc="-1" dirty="0">
                <a:solidFill>
                  <a:srgbClr val="000000"/>
                </a:solidFill>
                <a:ea typeface="Noto Sans CJK SC"/>
                <a:hlinkClick r:id="rId3"/>
              </a:rPr>
              <a:t>http://argouml-downloads.tigris.org/argouml-0.34/</a:t>
            </a:r>
            <a:r>
              <a:rPr lang="en-GB" sz="1700" spc="-1" dirty="0">
                <a:solidFill>
                  <a:srgbClr val="000000"/>
                </a:solidFill>
                <a:ea typeface="Noto Sans CJK SC"/>
              </a:rPr>
              <a:t> </a:t>
            </a:r>
          </a:p>
          <a:p>
            <a:pPr marL="1346400" lvl="2" indent="-324000">
              <a:spcBef>
                <a:spcPts val="1885"/>
              </a:spcBef>
              <a:buSzPct val="100000"/>
              <a:buBlip>
                <a:blip r:embed="rId2"/>
              </a:buBlip>
            </a:pPr>
            <a:r>
              <a:rPr lang="en-GB" sz="1700" spc="-1" dirty="0">
                <a:solidFill>
                  <a:srgbClr val="000000"/>
                </a:solidFill>
                <a:ea typeface="Noto Sans CJK SC"/>
              </a:rPr>
              <a:t>Step 2: Download ArgoUML-0.34.zip - </a:t>
            </a:r>
            <a:r>
              <a:rPr lang="en-GB" sz="1700" b="1" spc="-1" dirty="0">
                <a:solidFill>
                  <a:srgbClr val="000000"/>
                </a:solidFill>
                <a:ea typeface="Noto Sans CJK SC"/>
              </a:rPr>
              <a:t>Binary distribution (.zip format).</a:t>
            </a:r>
          </a:p>
          <a:p>
            <a:pPr marL="1346400" lvl="2" indent="-324000">
              <a:spcBef>
                <a:spcPts val="1885"/>
              </a:spcBef>
              <a:buSzPct val="100000"/>
              <a:buBlip>
                <a:blip r:embed="rId2"/>
              </a:buBlip>
            </a:pPr>
            <a:r>
              <a:rPr lang="en-GB" sz="1700" spc="-1" dirty="0">
                <a:solidFill>
                  <a:srgbClr val="000000"/>
                </a:solidFill>
                <a:ea typeface="Noto Sans CJK SC"/>
              </a:rPr>
              <a:t>Step 3: Save it somewhere on your computer</a:t>
            </a:r>
          </a:p>
          <a:p>
            <a:pPr marL="1346400" lvl="2" indent="-324000">
              <a:spcBef>
                <a:spcPts val="1885"/>
              </a:spcBef>
              <a:buSzPct val="100000"/>
              <a:buBlip>
                <a:blip r:embed="rId2"/>
              </a:buBlip>
            </a:pPr>
            <a:r>
              <a:rPr lang="en-GB" sz="1700" spc="-1" dirty="0">
                <a:solidFill>
                  <a:srgbClr val="000000"/>
                </a:solidFill>
                <a:ea typeface="Noto Sans CJK SC"/>
              </a:rPr>
              <a:t>Step 4: Unzip the .zip file.</a:t>
            </a:r>
          </a:p>
          <a:p>
            <a:pPr marL="1346400" lvl="2" indent="-324000">
              <a:spcBef>
                <a:spcPts val="1885"/>
              </a:spcBef>
              <a:buSzPct val="100000"/>
              <a:buBlip>
                <a:blip r:embed="rId2"/>
              </a:buBlip>
            </a:pPr>
            <a:r>
              <a:rPr lang="en-GB" sz="1700" spc="-1" dirty="0">
                <a:solidFill>
                  <a:srgbClr val="000000"/>
                </a:solidFill>
                <a:ea typeface="Noto Sans CJK SC"/>
              </a:rPr>
              <a:t>Step 5: Inside the extracted directory, open argouml.jar</a:t>
            </a:r>
          </a:p>
          <a:p>
            <a:pPr marL="1803600" lvl="3" indent="-324000">
              <a:spcBef>
                <a:spcPts val="1885"/>
              </a:spcBef>
              <a:buSzPct val="100000"/>
              <a:buBlip>
                <a:blip r:embed="rId2"/>
              </a:buBlip>
            </a:pPr>
            <a:r>
              <a:rPr lang="en-GB" sz="1700" spc="-1" dirty="0" err="1">
                <a:solidFill>
                  <a:srgbClr val="000000"/>
                </a:solidFill>
                <a:ea typeface="Noto Sans CJK SC"/>
              </a:rPr>
              <a:t>ArgoUML</a:t>
            </a:r>
            <a:r>
              <a:rPr lang="en-GB" sz="1700" spc="-1" dirty="0">
                <a:solidFill>
                  <a:srgbClr val="000000"/>
                </a:solidFill>
                <a:ea typeface="Noto Sans CJK SC"/>
              </a:rPr>
              <a:t> should now launch</a:t>
            </a:r>
          </a:p>
          <a:p>
            <a:pPr marL="1346400" lvl="2" indent="-324000">
              <a:spcBef>
                <a:spcPts val="1885"/>
              </a:spcBef>
              <a:buSzPct val="100000"/>
              <a:buBlip>
                <a:blip r:embed="rId2"/>
              </a:buBlip>
            </a:pPr>
            <a:r>
              <a:rPr lang="en-GB" sz="1700" spc="-1" dirty="0">
                <a:solidFill>
                  <a:srgbClr val="000000"/>
                </a:solidFill>
                <a:ea typeface="Noto Sans CJK SC"/>
              </a:rPr>
              <a:t>Step 6: Use the </a:t>
            </a:r>
            <a:r>
              <a:rPr lang="en-GB" sz="1700" b="1" spc="-1" dirty="0" err="1">
                <a:solidFill>
                  <a:srgbClr val="000000"/>
                </a:solidFill>
                <a:ea typeface="Noto Sans CJK SC"/>
              </a:rPr>
              <a:t>umlexamples.zargo</a:t>
            </a:r>
            <a:r>
              <a:rPr lang="en-GB" sz="1700" b="1" spc="-1" dirty="0">
                <a:solidFill>
                  <a:srgbClr val="000000"/>
                </a:solidFill>
                <a:ea typeface="Noto Sans CJK SC"/>
              </a:rPr>
              <a:t> </a:t>
            </a:r>
            <a:r>
              <a:rPr lang="en-GB" sz="1700" spc="-1" dirty="0">
                <a:solidFill>
                  <a:srgbClr val="000000"/>
                </a:solidFill>
                <a:ea typeface="Noto Sans CJK SC"/>
              </a:rPr>
              <a:t>(found in the labs folder)</a:t>
            </a:r>
          </a:p>
          <a:p>
            <a:pPr marL="1346400" lvl="2" indent="-324000">
              <a:spcBef>
                <a:spcPts val="1885"/>
              </a:spcBef>
              <a:buSzPct val="100000"/>
              <a:buBlip>
                <a:blip r:embed="rId2"/>
              </a:buBlip>
            </a:pPr>
            <a:r>
              <a:rPr lang="en-GB" sz="1700" spc="-1" dirty="0">
                <a:solidFill>
                  <a:srgbClr val="000000"/>
                </a:solidFill>
              </a:rPr>
              <a:t>Step 7: (In </a:t>
            </a:r>
            <a:r>
              <a:rPr lang="en-GB" sz="1700" spc="-1" dirty="0" err="1">
                <a:solidFill>
                  <a:srgbClr val="000000"/>
                </a:solidFill>
              </a:rPr>
              <a:t>ArgoUML</a:t>
            </a:r>
            <a:r>
              <a:rPr lang="en-GB" sz="1700" spc="-1" dirty="0">
                <a:solidFill>
                  <a:srgbClr val="000000"/>
                </a:solidFill>
              </a:rPr>
              <a:t>) use File &gt; Open Project to open the above .</a:t>
            </a:r>
            <a:r>
              <a:rPr lang="en-GB" sz="1700" spc="-1" dirty="0" err="1">
                <a:solidFill>
                  <a:srgbClr val="000000"/>
                </a:solidFill>
              </a:rPr>
              <a:t>zargo</a:t>
            </a:r>
            <a:r>
              <a:rPr lang="en-GB" sz="1700" spc="-1" dirty="0">
                <a:solidFill>
                  <a:srgbClr val="000000"/>
                </a:solidFill>
              </a:rPr>
              <a:t> file.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US" sz="3200" cap="small" spc="-1" dirty="0">
                <a:solidFill>
                  <a:srgbClr val="666666"/>
                </a:solidFill>
              </a:rPr>
              <a:t>introduction to </a:t>
            </a:r>
            <a:r>
              <a:rPr lang="en-US" sz="3200" cap="small" spc="-1" dirty="0" err="1">
                <a:solidFill>
                  <a:srgbClr val="666666"/>
                </a:solidFill>
              </a:rPr>
              <a:t>ArgoUML</a:t>
            </a:r>
            <a:endParaRPr lang="en-GB" sz="3200" b="0" strike="noStrike" cap="small" spc="-1" dirty="0">
              <a:solidFill>
                <a:srgbClr val="666666"/>
              </a:solidFill>
              <a:latin typeface="Arial"/>
            </a:endParaRPr>
          </a:p>
        </p:txBody>
      </p:sp>
      <p:sp>
        <p:nvSpPr>
          <p:cNvPr id="192"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1885"/>
              </a:spcBef>
              <a:buSzPct val="100000"/>
              <a:buBlip>
                <a:blip r:embed="rId2"/>
              </a:buBlip>
            </a:pPr>
            <a:r>
              <a:rPr lang="en-US" sz="2670" b="1" spc="-1" dirty="0">
                <a:solidFill>
                  <a:srgbClr val="000000"/>
                </a:solidFill>
                <a:ea typeface="Noto Sans CJK SC"/>
              </a:rPr>
              <a:t>Installing &amp; using </a:t>
            </a:r>
            <a:r>
              <a:rPr lang="en-US" sz="2670" b="1" spc="-1" dirty="0" err="1">
                <a:solidFill>
                  <a:srgbClr val="000000"/>
                </a:solidFill>
                <a:ea typeface="Noto Sans CJK SC"/>
              </a:rPr>
              <a:t>ArgoUML</a:t>
            </a:r>
            <a:r>
              <a:rPr lang="en-US" sz="2670" b="1" spc="-1" dirty="0">
                <a:solidFill>
                  <a:srgbClr val="000000"/>
                </a:solidFill>
                <a:ea typeface="Noto Sans CJK SC"/>
              </a:rPr>
              <a:t>:</a:t>
            </a:r>
          </a:p>
          <a:p>
            <a:pPr marL="889200" lvl="1" indent="-324000">
              <a:spcBef>
                <a:spcPts val="1885"/>
              </a:spcBef>
              <a:buSzPct val="100000"/>
              <a:buBlip>
                <a:blip r:embed="rId2"/>
              </a:buBlip>
            </a:pPr>
            <a:r>
              <a:rPr lang="en-GB" sz="2000" spc="-1" dirty="0">
                <a:solidFill>
                  <a:srgbClr val="000000"/>
                </a:solidFill>
                <a:ea typeface="Noto Sans CJK SC"/>
              </a:rPr>
              <a:t>You should now see something like this:</a:t>
            </a:r>
          </a:p>
        </p:txBody>
      </p:sp>
      <p:sp>
        <p:nvSpPr>
          <p:cNvPr id="2" name="Rectangle 1">
            <a:extLst>
              <a:ext uri="{FF2B5EF4-FFF2-40B4-BE49-F238E27FC236}">
                <a16:creationId xmlns:a16="http://schemas.microsoft.com/office/drawing/2014/main" id="{26F0E9D3-4ED6-4C39-A300-0AC199DEC89B}"/>
              </a:ext>
            </a:extLst>
          </p:cNvPr>
          <p:cNvSpPr/>
          <p:nvPr/>
        </p:nvSpPr>
        <p:spPr>
          <a:xfrm>
            <a:off x="6795238" y="2325756"/>
            <a:ext cx="3061143" cy="3600986"/>
          </a:xfrm>
          <a:prstGeom prst="rect">
            <a:avLst/>
          </a:prstGeom>
        </p:spPr>
        <p:txBody>
          <a:bodyPr wrap="square">
            <a:spAutoFit/>
          </a:bodyPr>
          <a:lstStyle/>
          <a:p>
            <a:r>
              <a:rPr lang="en-GB" sz="1200" b="1" dirty="0">
                <a:solidFill>
                  <a:srgbClr val="FF0000"/>
                </a:solidFill>
                <a:latin typeface="AlbanyAMT-Bold"/>
              </a:rPr>
              <a:t>Aggregation i</a:t>
            </a:r>
            <a:r>
              <a:rPr lang="en-GB" sz="1200" dirty="0">
                <a:solidFill>
                  <a:srgbClr val="FF0000"/>
                </a:solidFill>
                <a:latin typeface="AlbanyAMT"/>
              </a:rPr>
              <a:t>mplies a relationship where the child can exist independently of the</a:t>
            </a:r>
          </a:p>
          <a:p>
            <a:r>
              <a:rPr lang="en-GB" sz="1200" dirty="0">
                <a:solidFill>
                  <a:srgbClr val="FF0000"/>
                </a:solidFill>
                <a:latin typeface="AlbanyAMT"/>
              </a:rPr>
              <a:t>parent. Example: Class (parent) and Student (child). Delete the Class and the Students</a:t>
            </a:r>
          </a:p>
          <a:p>
            <a:r>
              <a:rPr lang="en-GB" sz="1200" dirty="0">
                <a:solidFill>
                  <a:srgbClr val="FF0000"/>
                </a:solidFill>
                <a:latin typeface="AlbanyAMT"/>
              </a:rPr>
              <a:t>still exist.</a:t>
            </a:r>
          </a:p>
          <a:p>
            <a:r>
              <a:rPr lang="en-GB" sz="1200" b="1" dirty="0">
                <a:solidFill>
                  <a:srgbClr val="FF0000"/>
                </a:solidFill>
                <a:latin typeface="AlbanyAMT-Bold"/>
              </a:rPr>
              <a:t>Composition </a:t>
            </a:r>
            <a:r>
              <a:rPr lang="en-GB" sz="1200" dirty="0">
                <a:solidFill>
                  <a:srgbClr val="FF0000"/>
                </a:solidFill>
                <a:latin typeface="AlbanyAMT"/>
              </a:rPr>
              <a:t>implies a relationship where the child cannot exist independent of the</a:t>
            </a:r>
          </a:p>
          <a:p>
            <a:r>
              <a:rPr lang="en-GB" sz="1200" dirty="0">
                <a:solidFill>
                  <a:srgbClr val="FF0000"/>
                </a:solidFill>
                <a:latin typeface="AlbanyAMT"/>
              </a:rPr>
              <a:t>parent. Example: House (parent) and Room (child). Rooms don't exist separate to a</a:t>
            </a:r>
          </a:p>
          <a:p>
            <a:r>
              <a:rPr lang="en-GB" sz="1200" dirty="0">
                <a:solidFill>
                  <a:srgbClr val="FF0000"/>
                </a:solidFill>
                <a:latin typeface="AlbanyAMT"/>
              </a:rPr>
              <a:t>House.</a:t>
            </a:r>
          </a:p>
          <a:p>
            <a:r>
              <a:rPr lang="en-GB" sz="1200" dirty="0">
                <a:solidFill>
                  <a:srgbClr val="FF0000"/>
                </a:solidFill>
                <a:latin typeface="AlbanyAMT"/>
              </a:rPr>
              <a:t>The above two are forms of </a:t>
            </a:r>
            <a:r>
              <a:rPr lang="en-GB" sz="1200" b="1" dirty="0">
                <a:solidFill>
                  <a:srgbClr val="FF0000"/>
                </a:solidFill>
                <a:latin typeface="AlbanyAMT-Bold"/>
              </a:rPr>
              <a:t>containment </a:t>
            </a:r>
            <a:r>
              <a:rPr lang="en-GB" sz="1200" dirty="0">
                <a:solidFill>
                  <a:srgbClr val="FF0000"/>
                </a:solidFill>
                <a:latin typeface="AlbanyAMT"/>
              </a:rPr>
              <a:t>(hence the parent-child relationships).</a:t>
            </a:r>
          </a:p>
          <a:p>
            <a:r>
              <a:rPr lang="en-GB" sz="1200" b="1" dirty="0">
                <a:solidFill>
                  <a:srgbClr val="FF0000"/>
                </a:solidFill>
                <a:latin typeface="AlbanyAMT-Bold"/>
              </a:rPr>
              <a:t>Dependency </a:t>
            </a:r>
            <a:r>
              <a:rPr lang="en-GB" sz="1200" dirty="0">
                <a:solidFill>
                  <a:srgbClr val="FF0000"/>
                </a:solidFill>
                <a:latin typeface="AlbanyAMT"/>
              </a:rPr>
              <a:t>s a weaker form of relationship and in code terms indicates that a class</a:t>
            </a:r>
          </a:p>
          <a:p>
            <a:r>
              <a:rPr lang="en-GB" sz="1200" dirty="0">
                <a:solidFill>
                  <a:srgbClr val="FF0000"/>
                </a:solidFill>
                <a:latin typeface="AlbanyAMT"/>
              </a:rPr>
              <a:t>uses another by parameter or return type.</a:t>
            </a:r>
          </a:p>
          <a:p>
            <a:r>
              <a:rPr lang="en-GB" sz="1200" dirty="0">
                <a:solidFill>
                  <a:srgbClr val="FF0000"/>
                </a:solidFill>
                <a:latin typeface="AlbanyAMT"/>
              </a:rPr>
              <a:t>Dependency is a form of </a:t>
            </a:r>
            <a:r>
              <a:rPr lang="en-GB" sz="1200" b="1" dirty="0">
                <a:solidFill>
                  <a:srgbClr val="FF0000"/>
                </a:solidFill>
                <a:latin typeface="AlbanyAMT-Bold"/>
              </a:rPr>
              <a:t>association</a:t>
            </a:r>
            <a:r>
              <a:rPr lang="en-GB" sz="1200" dirty="0">
                <a:solidFill>
                  <a:srgbClr val="FF0000"/>
                </a:solidFill>
                <a:latin typeface="AlbanyAMT"/>
              </a:rPr>
              <a:t>.</a:t>
            </a:r>
            <a:endParaRPr lang="en-GB" sz="1200" dirty="0"/>
          </a:p>
        </p:txBody>
      </p:sp>
      <p:pic>
        <p:nvPicPr>
          <p:cNvPr id="3" name="Image 2">
            <a:extLst>
              <a:ext uri="{FF2B5EF4-FFF2-40B4-BE49-F238E27FC236}">
                <a16:creationId xmlns:a16="http://schemas.microsoft.com/office/drawing/2014/main" id="{27EB819E-0D88-4D02-94B9-F716BAA66461}"/>
              </a:ext>
            </a:extLst>
          </p:cNvPr>
          <p:cNvPicPr>
            <a:picLocks noChangeAspect="1"/>
          </p:cNvPicPr>
          <p:nvPr/>
        </p:nvPicPr>
        <p:blipFill>
          <a:blip r:embed="rId3"/>
          <a:stretch>
            <a:fillRect/>
          </a:stretch>
        </p:blipFill>
        <p:spPr>
          <a:xfrm>
            <a:off x="1034982" y="2128626"/>
            <a:ext cx="5678042" cy="4240275"/>
          </a:xfrm>
          <a:prstGeom prst="rect">
            <a:avLst/>
          </a:prstGeom>
        </p:spPr>
      </p:pic>
    </p:spTree>
    <p:extLst>
      <p:ext uri="{BB962C8B-B14F-4D97-AF65-F5344CB8AC3E}">
        <p14:creationId xmlns:p14="http://schemas.microsoft.com/office/powerpoint/2010/main" val="3593557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US" sz="3200" cap="small" spc="-1" dirty="0">
                <a:solidFill>
                  <a:srgbClr val="666666"/>
                </a:solidFill>
              </a:rPr>
              <a:t>introduction to </a:t>
            </a:r>
            <a:r>
              <a:rPr lang="en-US" sz="3200" cap="small" spc="-1" dirty="0" err="1">
                <a:solidFill>
                  <a:srgbClr val="666666"/>
                </a:solidFill>
              </a:rPr>
              <a:t>ArgoUML</a:t>
            </a:r>
            <a:endParaRPr lang="en-GB" sz="3200" b="0" strike="noStrike" cap="small" spc="-1" dirty="0">
              <a:solidFill>
                <a:srgbClr val="666666"/>
              </a:solidFill>
              <a:latin typeface="Arial"/>
            </a:endParaRPr>
          </a:p>
        </p:txBody>
      </p:sp>
      <p:sp>
        <p:nvSpPr>
          <p:cNvPr id="192"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1885"/>
              </a:spcBef>
              <a:buSzPct val="100000"/>
              <a:buBlip>
                <a:blip r:embed="rId2"/>
              </a:buBlip>
            </a:pPr>
            <a:r>
              <a:rPr lang="en-US" sz="2670" b="1" spc="-1" dirty="0">
                <a:solidFill>
                  <a:srgbClr val="000000"/>
                </a:solidFill>
                <a:ea typeface="Noto Sans CJK SC"/>
              </a:rPr>
              <a:t>Class Diagrams</a:t>
            </a:r>
          </a:p>
          <a:p>
            <a:pPr marL="889200" lvl="1" indent="-324000">
              <a:spcBef>
                <a:spcPts val="1885"/>
              </a:spcBef>
              <a:buSzPct val="100000"/>
              <a:buBlip>
                <a:blip r:embed="rId2"/>
              </a:buBlip>
            </a:pPr>
            <a:r>
              <a:rPr lang="en-GB" sz="2000" spc="-1" dirty="0">
                <a:solidFill>
                  <a:srgbClr val="000000"/>
                </a:solidFill>
                <a:ea typeface="Noto Sans CJK SC"/>
              </a:rPr>
              <a:t>Step 1: In </a:t>
            </a:r>
            <a:r>
              <a:rPr lang="en-GB" sz="2000" spc="-1" dirty="0" err="1">
                <a:solidFill>
                  <a:srgbClr val="000000"/>
                </a:solidFill>
                <a:ea typeface="Noto Sans CJK SC"/>
              </a:rPr>
              <a:t>ArgoUML</a:t>
            </a:r>
            <a:r>
              <a:rPr lang="en-GB" sz="2000" spc="-1" dirty="0">
                <a:solidFill>
                  <a:srgbClr val="000000"/>
                </a:solidFill>
                <a:ea typeface="Noto Sans CJK SC"/>
              </a:rPr>
              <a:t> go to Create &gt; New Class Diagram</a:t>
            </a:r>
          </a:p>
          <a:p>
            <a:pPr marL="1346400" lvl="2" indent="-324000">
              <a:spcBef>
                <a:spcPts val="1885"/>
              </a:spcBef>
              <a:buSzPct val="100000"/>
              <a:buBlip>
                <a:blip r:embed="rId2"/>
              </a:buBlip>
            </a:pPr>
            <a:r>
              <a:rPr lang="en-GB" sz="2000" spc="-1" dirty="0">
                <a:solidFill>
                  <a:srgbClr val="000000"/>
                </a:solidFill>
                <a:ea typeface="Noto Sans CJK SC"/>
              </a:rPr>
              <a:t>You should be presented with a blank canvas.</a:t>
            </a:r>
          </a:p>
          <a:p>
            <a:pPr marL="889200" lvl="1" indent="-324000">
              <a:spcBef>
                <a:spcPts val="1885"/>
              </a:spcBef>
              <a:buSzPct val="100000"/>
              <a:buBlip>
                <a:blip r:embed="rId2"/>
              </a:buBlip>
            </a:pPr>
            <a:r>
              <a:rPr lang="en-GB" sz="2000" spc="-1" dirty="0">
                <a:solidFill>
                  <a:srgbClr val="000000"/>
                </a:solidFill>
                <a:ea typeface="Noto Sans CJK SC"/>
              </a:rPr>
              <a:t>Optional Step 2: In the properties pane, you can rename your diagram by modifying the Name field illustrated below.:</a:t>
            </a:r>
          </a:p>
          <a:p>
            <a:pPr marL="889200" lvl="1" indent="-324000">
              <a:spcBef>
                <a:spcPts val="1885"/>
              </a:spcBef>
              <a:buSzPct val="100000"/>
              <a:buBlip>
                <a:blip r:embed="rId2"/>
              </a:buBlip>
            </a:pPr>
            <a:endParaRPr lang="fr-FR" sz="2000" spc="-1" dirty="0">
              <a:solidFill>
                <a:srgbClr val="000000"/>
              </a:solidFill>
            </a:endParaRPr>
          </a:p>
          <a:p>
            <a:pPr marL="889200" lvl="1" indent="-324000">
              <a:spcBef>
                <a:spcPts val="1885"/>
              </a:spcBef>
              <a:buSzPct val="100000"/>
              <a:buBlip>
                <a:blip r:embed="rId2"/>
              </a:buBlip>
            </a:pPr>
            <a:endParaRPr lang="fr-FR" sz="2000" spc="-1" dirty="0">
              <a:solidFill>
                <a:srgbClr val="000000"/>
              </a:solidFill>
            </a:endParaRPr>
          </a:p>
          <a:p>
            <a:pPr marL="889200" lvl="1" indent="-324000">
              <a:spcBef>
                <a:spcPts val="1885"/>
              </a:spcBef>
              <a:buSzPct val="100000"/>
              <a:buBlip>
                <a:blip r:embed="rId2"/>
              </a:buBlip>
            </a:pPr>
            <a:r>
              <a:rPr lang="en-GB" sz="1700" spc="-1" dirty="0">
                <a:solidFill>
                  <a:srgbClr val="000000"/>
                </a:solidFill>
              </a:rPr>
              <a:t>How to use the Class Diagram Designer</a:t>
            </a:r>
          </a:p>
        </p:txBody>
      </p:sp>
      <p:pic>
        <p:nvPicPr>
          <p:cNvPr id="5" name="Picture 418">
            <a:extLst>
              <a:ext uri="{FF2B5EF4-FFF2-40B4-BE49-F238E27FC236}">
                <a16:creationId xmlns:a16="http://schemas.microsoft.com/office/drawing/2014/main" id="{62D4811F-3CDF-485B-844B-BFB8786E3864}"/>
              </a:ext>
            </a:extLst>
          </p:cNvPr>
          <p:cNvPicPr/>
          <p:nvPr/>
        </p:nvPicPr>
        <p:blipFill>
          <a:blip r:embed="rId3"/>
          <a:stretch>
            <a:fillRect/>
          </a:stretch>
        </p:blipFill>
        <p:spPr>
          <a:xfrm>
            <a:off x="2301874" y="3548270"/>
            <a:ext cx="6265655" cy="1232448"/>
          </a:xfrm>
          <a:prstGeom prst="rect">
            <a:avLst/>
          </a:prstGeom>
        </p:spPr>
      </p:pic>
      <p:pic>
        <p:nvPicPr>
          <p:cNvPr id="3" name="Image 2">
            <a:extLst>
              <a:ext uri="{FF2B5EF4-FFF2-40B4-BE49-F238E27FC236}">
                <a16:creationId xmlns:a16="http://schemas.microsoft.com/office/drawing/2014/main" id="{FE8BC13C-D5E9-4353-93DD-B791E61B864A}"/>
              </a:ext>
            </a:extLst>
          </p:cNvPr>
          <p:cNvPicPr>
            <a:picLocks noChangeAspect="1"/>
          </p:cNvPicPr>
          <p:nvPr/>
        </p:nvPicPr>
        <p:blipFill>
          <a:blip r:embed="rId4"/>
          <a:stretch>
            <a:fillRect/>
          </a:stretch>
        </p:blipFill>
        <p:spPr>
          <a:xfrm>
            <a:off x="2208360" y="5128591"/>
            <a:ext cx="6421074" cy="1698779"/>
          </a:xfrm>
          <a:prstGeom prst="rect">
            <a:avLst/>
          </a:prstGeom>
        </p:spPr>
      </p:pic>
    </p:spTree>
    <p:extLst>
      <p:ext uri="{BB962C8B-B14F-4D97-AF65-F5344CB8AC3E}">
        <p14:creationId xmlns:p14="http://schemas.microsoft.com/office/powerpoint/2010/main" val="4175061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US" sz="3200" cap="small" spc="-1" dirty="0">
                <a:solidFill>
                  <a:srgbClr val="666666"/>
                </a:solidFill>
              </a:rPr>
              <a:t>introduction to </a:t>
            </a:r>
            <a:r>
              <a:rPr lang="en-US" sz="3200" cap="small" spc="-1" dirty="0" err="1">
                <a:solidFill>
                  <a:srgbClr val="666666"/>
                </a:solidFill>
              </a:rPr>
              <a:t>ArgoUML</a:t>
            </a:r>
            <a:endParaRPr lang="en-GB" sz="3200" b="0" strike="noStrike" cap="small" spc="-1" dirty="0">
              <a:solidFill>
                <a:srgbClr val="666666"/>
              </a:solidFill>
              <a:latin typeface="Arial"/>
            </a:endParaRPr>
          </a:p>
        </p:txBody>
      </p:sp>
      <p:sp>
        <p:nvSpPr>
          <p:cNvPr id="192" name="TextShape 2"/>
          <p:cNvSpPr txBox="1"/>
          <p:nvPr/>
        </p:nvSpPr>
        <p:spPr>
          <a:xfrm>
            <a:off x="504000" y="1152000"/>
            <a:ext cx="9071640" cy="5663880"/>
          </a:xfrm>
          <a:prstGeom prst="rect">
            <a:avLst/>
          </a:prstGeom>
          <a:noFill/>
          <a:ln>
            <a:noFill/>
          </a:ln>
        </p:spPr>
        <p:txBody>
          <a:bodyPr lIns="0" tIns="0" rIns="0" bIns="0">
            <a:normAutofit fontScale="85000" lnSpcReduction="20000"/>
          </a:bodyPr>
          <a:lstStyle/>
          <a:p>
            <a:pPr marL="432000" indent="-324000">
              <a:spcBef>
                <a:spcPts val="1885"/>
              </a:spcBef>
              <a:buSzPct val="100000"/>
              <a:buBlip>
                <a:blip r:embed="rId2"/>
              </a:buBlip>
            </a:pPr>
            <a:r>
              <a:rPr lang="en-US" sz="2670" b="1" spc="-1" dirty="0">
                <a:solidFill>
                  <a:srgbClr val="000000"/>
                </a:solidFill>
                <a:ea typeface="Noto Sans CJK SC"/>
              </a:rPr>
              <a:t>Task 1</a:t>
            </a:r>
          </a:p>
          <a:p>
            <a:pPr marL="889200" lvl="1" indent="-324000">
              <a:spcBef>
                <a:spcPts val="1885"/>
              </a:spcBef>
              <a:buSzPct val="100000"/>
              <a:buBlip>
                <a:blip r:embed="rId2"/>
              </a:buBlip>
            </a:pPr>
            <a:r>
              <a:rPr lang="en-GB" sz="2000" spc="-1" dirty="0">
                <a:solidFill>
                  <a:srgbClr val="000000"/>
                </a:solidFill>
                <a:ea typeface="Noto Sans CJK SC"/>
              </a:rPr>
              <a:t>A local pet store has contracted you to design a system to keep track of their stock, orders and customers. Before you start work on any code, they want to see what your design looks like. Draw a simple UML Class Diagram that conveys the following basic concepts. </a:t>
            </a:r>
          </a:p>
          <a:p>
            <a:pPr marL="1346400" lvl="2" indent="-324000">
              <a:spcBef>
                <a:spcPts val="1885"/>
              </a:spcBef>
              <a:buSzPct val="100000"/>
              <a:buBlip>
                <a:blip r:embed="rId2"/>
              </a:buBlip>
            </a:pPr>
            <a:r>
              <a:rPr lang="en-GB" sz="2000" spc="-1" dirty="0">
                <a:solidFill>
                  <a:srgbClr val="000000"/>
                </a:solidFill>
                <a:ea typeface="Noto Sans CJK SC"/>
              </a:rPr>
              <a:t>An “Order” class to keep track of each order a customer makes. It needs to have (at minimum) the properties of “date”, “price”, “customer”, and “animals” that were sold. </a:t>
            </a:r>
          </a:p>
          <a:p>
            <a:pPr marL="1346400" lvl="2" indent="-324000">
              <a:spcBef>
                <a:spcPts val="1885"/>
              </a:spcBef>
              <a:buSzPct val="100000"/>
              <a:buBlip>
                <a:blip r:embed="rId2"/>
              </a:buBlip>
            </a:pPr>
            <a:r>
              <a:rPr lang="en-GB" sz="2000" spc="-1" dirty="0">
                <a:solidFill>
                  <a:srgbClr val="000000"/>
                </a:solidFill>
                <a:ea typeface="Noto Sans CJK SC"/>
              </a:rPr>
              <a:t>An “Item” class  that has a properties “type”, “price” and “quantity” for items like Toys, birdcages and </a:t>
            </a:r>
            <a:r>
              <a:rPr lang="en-GB" sz="2000" spc="-1" dirty="0" err="1">
                <a:solidFill>
                  <a:srgbClr val="000000"/>
                </a:solidFill>
                <a:ea typeface="Noto Sans CJK SC"/>
              </a:rPr>
              <a:t>fishtanks</a:t>
            </a:r>
            <a:r>
              <a:rPr lang="en-GB" sz="2000" spc="-1" dirty="0">
                <a:solidFill>
                  <a:srgbClr val="000000"/>
                </a:solidFill>
                <a:ea typeface="Noto Sans CJK SC"/>
              </a:rPr>
              <a:t>. </a:t>
            </a:r>
          </a:p>
          <a:p>
            <a:pPr marL="1346400" lvl="2" indent="-324000">
              <a:spcBef>
                <a:spcPts val="1885"/>
              </a:spcBef>
              <a:buSzPct val="100000"/>
              <a:buBlip>
                <a:blip r:embed="rId2"/>
              </a:buBlip>
            </a:pPr>
            <a:r>
              <a:rPr lang="en-GB" sz="2000" spc="-1" dirty="0">
                <a:solidFill>
                  <a:srgbClr val="000000"/>
                </a:solidFill>
                <a:ea typeface="Noto Sans CJK SC"/>
              </a:rPr>
              <a:t>An “Animal” class that extends (or generalises) “Item”, to keep track of each animal in their stock. An animal needs the further properties of “breed” and “</a:t>
            </a:r>
            <a:r>
              <a:rPr lang="en-GB" sz="2000" spc="-1" dirty="0" err="1">
                <a:solidFill>
                  <a:srgbClr val="000000"/>
                </a:solidFill>
                <a:ea typeface="Noto Sans CJK SC"/>
              </a:rPr>
              <a:t>isFed</a:t>
            </a:r>
            <a:r>
              <a:rPr lang="en-GB" sz="2000" spc="-1" dirty="0">
                <a:solidFill>
                  <a:srgbClr val="000000"/>
                </a:solidFill>
                <a:ea typeface="Noto Sans CJK SC"/>
              </a:rPr>
              <a:t>”. It also needs the member (operation) of “Feed()” </a:t>
            </a:r>
          </a:p>
          <a:p>
            <a:pPr marL="1346400" lvl="2" indent="-324000">
              <a:spcBef>
                <a:spcPts val="1885"/>
              </a:spcBef>
              <a:buSzPct val="100000"/>
              <a:buBlip>
                <a:blip r:embed="rId2"/>
              </a:buBlip>
            </a:pPr>
            <a:r>
              <a:rPr lang="en-GB" sz="2000" spc="-1" dirty="0">
                <a:solidFill>
                  <a:srgbClr val="000000"/>
                </a:solidFill>
                <a:ea typeface="Noto Sans CJK SC"/>
              </a:rPr>
              <a:t>A “Customer” class to keep track of each customer, with the properties “name” and “address”. </a:t>
            </a:r>
          </a:p>
          <a:p>
            <a:pPr marL="889200" lvl="1" indent="-324000">
              <a:spcBef>
                <a:spcPts val="1885"/>
              </a:spcBef>
              <a:buSzPct val="100000"/>
              <a:buBlip>
                <a:blip r:embed="rId2"/>
              </a:buBlip>
            </a:pPr>
            <a:r>
              <a:rPr lang="en-GB" sz="2000" spc="-1" dirty="0">
                <a:solidFill>
                  <a:srgbClr val="000000"/>
                </a:solidFill>
                <a:ea typeface="Noto Sans CJK SC"/>
              </a:rPr>
              <a:t>Think about the types the following variables would need to have if they were implemented as a class. The following are some type suggestions: float, </a:t>
            </a:r>
            <a:r>
              <a:rPr lang="en-GB" sz="2000" spc="-1" dirty="0" err="1">
                <a:solidFill>
                  <a:srgbClr val="000000"/>
                </a:solidFill>
                <a:ea typeface="Noto Sans CJK SC"/>
              </a:rPr>
              <a:t>boolean</a:t>
            </a:r>
            <a:r>
              <a:rPr lang="en-GB" sz="2000" spc="-1" dirty="0">
                <a:solidFill>
                  <a:srgbClr val="000000"/>
                </a:solidFill>
                <a:ea typeface="Noto Sans CJK SC"/>
              </a:rPr>
              <a:t>, String, Date. </a:t>
            </a:r>
          </a:p>
        </p:txBody>
      </p:sp>
    </p:spTree>
    <p:extLst>
      <p:ext uri="{BB962C8B-B14F-4D97-AF65-F5344CB8AC3E}">
        <p14:creationId xmlns:p14="http://schemas.microsoft.com/office/powerpoint/2010/main" val="2080464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US" sz="3200" cap="small" spc="-1" dirty="0">
                <a:solidFill>
                  <a:srgbClr val="666666"/>
                </a:solidFill>
              </a:rPr>
              <a:t>introduction to </a:t>
            </a:r>
            <a:r>
              <a:rPr lang="en-US" sz="3200" cap="small" spc="-1" dirty="0" err="1">
                <a:solidFill>
                  <a:srgbClr val="666666"/>
                </a:solidFill>
              </a:rPr>
              <a:t>ArgoUML</a:t>
            </a:r>
            <a:endParaRPr lang="en-GB" sz="3200" b="0" strike="noStrike" cap="small" spc="-1" dirty="0">
              <a:solidFill>
                <a:srgbClr val="666666"/>
              </a:solidFill>
              <a:latin typeface="Arial"/>
            </a:endParaRPr>
          </a:p>
        </p:txBody>
      </p:sp>
      <p:sp>
        <p:nvSpPr>
          <p:cNvPr id="192"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1885"/>
              </a:spcBef>
              <a:buSzPct val="100000"/>
              <a:buBlip>
                <a:blip r:embed="rId3"/>
              </a:buBlip>
            </a:pPr>
            <a:r>
              <a:rPr lang="en-US" sz="2670" b="1" spc="-1" dirty="0">
                <a:solidFill>
                  <a:srgbClr val="000000"/>
                </a:solidFill>
                <a:ea typeface="Noto Sans CJK SC"/>
              </a:rPr>
              <a:t>Task 1 -  solution:</a:t>
            </a:r>
          </a:p>
          <a:p>
            <a:pPr marL="889200" lvl="1" indent="-324000">
              <a:spcBef>
                <a:spcPts val="1885"/>
              </a:spcBef>
              <a:buSzPct val="100000"/>
              <a:buBlip>
                <a:blip r:embed="rId3"/>
              </a:buBlip>
            </a:pPr>
            <a:r>
              <a:rPr lang="en-GB" sz="2000" spc="-1" dirty="0">
                <a:solidFill>
                  <a:srgbClr val="000000"/>
                </a:solidFill>
                <a:ea typeface="Noto Sans CJK SC"/>
              </a:rPr>
              <a:t>There are multiple solutions to this task, so your answer may differ and improve on this simple diagram in different ways</a:t>
            </a:r>
          </a:p>
        </p:txBody>
      </p:sp>
      <p:pic>
        <p:nvPicPr>
          <p:cNvPr id="4" name="Picture 448">
            <a:extLst>
              <a:ext uri="{FF2B5EF4-FFF2-40B4-BE49-F238E27FC236}">
                <a16:creationId xmlns:a16="http://schemas.microsoft.com/office/drawing/2014/main" id="{6273B9CE-B214-4D5F-BDF9-AADF3DB4CC6A}"/>
              </a:ext>
            </a:extLst>
          </p:cNvPr>
          <p:cNvPicPr/>
          <p:nvPr/>
        </p:nvPicPr>
        <p:blipFill>
          <a:blip r:embed="rId4"/>
          <a:stretch>
            <a:fillRect/>
          </a:stretch>
        </p:blipFill>
        <p:spPr>
          <a:xfrm>
            <a:off x="2529205" y="2894883"/>
            <a:ext cx="5022215" cy="3320415"/>
          </a:xfrm>
          <a:prstGeom prst="rect">
            <a:avLst/>
          </a:prstGeom>
        </p:spPr>
      </p:pic>
    </p:spTree>
    <p:extLst>
      <p:ext uri="{BB962C8B-B14F-4D97-AF65-F5344CB8AC3E}">
        <p14:creationId xmlns:p14="http://schemas.microsoft.com/office/powerpoint/2010/main" val="358468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US" sz="3200" cap="small" spc="-1" dirty="0">
                <a:solidFill>
                  <a:srgbClr val="666666"/>
                </a:solidFill>
              </a:rPr>
              <a:t>Test-Driving a java application using </a:t>
            </a:r>
            <a:r>
              <a:rPr lang="en-US" sz="3200" cap="small" spc="-1" dirty="0" err="1">
                <a:solidFill>
                  <a:srgbClr val="666666"/>
                </a:solidFill>
              </a:rPr>
              <a:t>javac</a:t>
            </a:r>
            <a:endParaRPr lang="en-GB" sz="3200" cap="small" spc="-1" dirty="0">
              <a:solidFill>
                <a:srgbClr val="666666"/>
              </a:solidFill>
            </a:endParaRPr>
          </a:p>
        </p:txBody>
      </p:sp>
      <p:sp>
        <p:nvSpPr>
          <p:cNvPr id="192" name="TextShape 2"/>
          <p:cNvSpPr txBox="1"/>
          <p:nvPr/>
        </p:nvSpPr>
        <p:spPr>
          <a:xfrm>
            <a:off x="503999" y="1152000"/>
            <a:ext cx="9092487" cy="5666243"/>
          </a:xfrm>
          <a:prstGeom prst="rect">
            <a:avLst/>
          </a:prstGeom>
          <a:noFill/>
          <a:ln>
            <a:noFill/>
          </a:ln>
        </p:spPr>
        <p:txBody>
          <a:bodyPr lIns="0" tIns="0" rIns="0" bIns="0">
            <a:normAutofit/>
          </a:bodyPr>
          <a:lstStyle/>
          <a:p>
            <a:pPr marL="432000" indent="-324000">
              <a:spcBef>
                <a:spcPts val="1885"/>
              </a:spcBef>
              <a:buSzPct val="100000"/>
              <a:buBlip>
                <a:blip r:embed="rId2"/>
              </a:buBlip>
            </a:pPr>
            <a:r>
              <a:rPr lang="fr-FR" sz="2100" b="1" spc="-1" dirty="0">
                <a:solidFill>
                  <a:srgbClr val="000000"/>
                </a:solidFill>
                <a:latin typeface="Arial"/>
              </a:rPr>
              <a:t>T</a:t>
            </a:r>
            <a:r>
              <a:rPr lang="en-GB" sz="2100" b="1" spc="-1" dirty="0" err="1">
                <a:solidFill>
                  <a:srgbClr val="000000"/>
                </a:solidFill>
                <a:latin typeface="Arial"/>
              </a:rPr>
              <a:t>est</a:t>
            </a:r>
            <a:r>
              <a:rPr lang="en-GB" sz="2100" b="1" spc="-1" dirty="0">
                <a:solidFill>
                  <a:srgbClr val="000000"/>
                </a:solidFill>
                <a:latin typeface="Arial"/>
              </a:rPr>
              <a:t> program in java</a:t>
            </a: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r>
              <a:rPr lang="fr-FR" sz="2100" b="1" spc="-1" dirty="0">
                <a:solidFill>
                  <a:srgbClr val="000000"/>
                </a:solidFill>
                <a:latin typeface="Arial"/>
              </a:rPr>
              <a:t>Save the program</a:t>
            </a:r>
          </a:p>
          <a:p>
            <a:pPr marL="889200" lvl="1" indent="-324000">
              <a:spcBef>
                <a:spcPts val="1885"/>
              </a:spcBef>
              <a:buSzPct val="100000"/>
              <a:buBlip>
                <a:blip r:embed="rId2"/>
              </a:buBlip>
            </a:pPr>
            <a:r>
              <a:rPr lang="en-GB" sz="2100" spc="-1" dirty="0">
                <a:solidFill>
                  <a:srgbClr val="000000"/>
                </a:solidFill>
              </a:rPr>
              <a:t>A file name ending with the </a:t>
            </a:r>
            <a:r>
              <a:rPr lang="en-GB" sz="2100" dirty="0">
                <a:solidFill>
                  <a:srgbClr val="0000FF"/>
                </a:solidFill>
                <a:latin typeface="Courier New" panose="02070309020205020404" pitchFamily="49" charset="0"/>
                <a:ea typeface="Courier New" panose="02070309020205020404" pitchFamily="49" charset="0"/>
              </a:rPr>
              <a:t>.java </a:t>
            </a:r>
            <a:r>
              <a:rPr lang="en-GB" sz="2100" spc="-1" dirty="0">
                <a:solidFill>
                  <a:srgbClr val="000000"/>
                </a:solidFill>
              </a:rPr>
              <a:t>extension indicates that the file contains Java source code</a:t>
            </a:r>
            <a:r>
              <a:rPr lang="en-GB" sz="2100" b="1" spc="-1" dirty="0">
                <a:solidFill>
                  <a:srgbClr val="000000"/>
                </a:solidFill>
              </a:rPr>
              <a:t>.</a:t>
            </a:r>
            <a:endParaRPr lang="fr-FR" sz="2100" b="1" spc="-1" dirty="0">
              <a:solidFill>
                <a:srgbClr val="000000"/>
              </a:solidFill>
              <a:latin typeface="Arial"/>
            </a:endParaRPr>
          </a:p>
          <a:p>
            <a:pPr marL="889200" lvl="1"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889200" lvl="1" indent="-324000">
              <a:spcBef>
                <a:spcPts val="1885"/>
              </a:spcBef>
              <a:buSzPct val="100000"/>
              <a:buBlip>
                <a:blip r:embed="rId2"/>
              </a:buBlip>
            </a:pPr>
            <a:endParaRPr lang="en-GB" sz="2600" b="1" dirty="0">
              <a:solidFill>
                <a:srgbClr val="0066FF"/>
              </a:solidFill>
              <a:latin typeface="Courier New" pitchFamily="49" charset="0"/>
              <a:cs typeface="Courier New" pitchFamily="49" charset="0"/>
            </a:endParaRPr>
          </a:p>
        </p:txBody>
      </p:sp>
      <p:sp>
        <p:nvSpPr>
          <p:cNvPr id="4" name="TextShape 3">
            <a:extLst>
              <a:ext uri="{FF2B5EF4-FFF2-40B4-BE49-F238E27FC236}">
                <a16:creationId xmlns:a16="http://schemas.microsoft.com/office/drawing/2014/main" id="{D88EE399-B7F2-41BE-975B-2215290774B1}"/>
              </a:ext>
            </a:extLst>
          </p:cNvPr>
          <p:cNvSpPr txBox="1"/>
          <p:nvPr/>
        </p:nvSpPr>
        <p:spPr>
          <a:xfrm>
            <a:off x="881073" y="1668544"/>
            <a:ext cx="8621146" cy="3032665"/>
          </a:xfrm>
          <a:prstGeom prst="rect">
            <a:avLst/>
          </a:prstGeom>
          <a:solidFill>
            <a:srgbClr val="FFFFFF"/>
          </a:solidFill>
          <a:ln>
            <a:solidFill>
              <a:schemeClr val="tx1"/>
            </a:solidFill>
          </a:ln>
          <a:effectLst>
            <a:outerShdw dist="101823" dir="2700000">
              <a:srgbClr val="808080"/>
            </a:outerShdw>
          </a:effectLst>
        </p:spPr>
        <p:txBody>
          <a:bodyPr lIns="90000" tIns="45000" rIns="90000" bIns="45000">
            <a:noAutofit/>
          </a:bodyPr>
          <a:lstStyle/>
          <a:p>
            <a:r>
              <a:rPr lang="en-GB" sz="1600" b="1" dirty="0">
                <a:solidFill>
                  <a:srgbClr val="0066FF"/>
                </a:solidFill>
                <a:latin typeface="Courier New" pitchFamily="49" charset="0"/>
                <a:cs typeface="Courier New" pitchFamily="49" charset="0"/>
              </a:rPr>
              <a:t>public class Operator {</a:t>
            </a:r>
          </a:p>
          <a:p>
            <a:r>
              <a:rPr lang="en-GB" sz="1600" b="1" dirty="0">
                <a:solidFill>
                  <a:srgbClr val="0066FF"/>
                </a:solidFill>
                <a:latin typeface="Courier New" pitchFamily="49" charset="0"/>
                <a:cs typeface="Courier New" pitchFamily="49" charset="0"/>
              </a:rPr>
              <a:t>	public static void main( String </a:t>
            </a:r>
            <a:r>
              <a:rPr lang="en-GB" sz="1600" b="1" dirty="0" err="1">
                <a:solidFill>
                  <a:srgbClr val="0066FF"/>
                </a:solidFill>
                <a:latin typeface="Courier New" pitchFamily="49" charset="0"/>
                <a:cs typeface="Courier New" pitchFamily="49" charset="0"/>
              </a:rPr>
              <a:t>args</a:t>
            </a:r>
            <a:r>
              <a:rPr lang="en-GB" sz="1600" b="1" dirty="0">
                <a:solidFill>
                  <a:srgbClr val="0066FF"/>
                </a:solidFill>
                <a:latin typeface="Courier New" pitchFamily="49" charset="0"/>
                <a:cs typeface="Courier New" pitchFamily="49" charset="0"/>
              </a:rPr>
              <a:t>[ ] ) {</a:t>
            </a:r>
          </a:p>
          <a:p>
            <a:r>
              <a:rPr lang="en-GB" sz="1600" b="1" dirty="0">
                <a:solidFill>
                  <a:srgbClr val="0066FF"/>
                </a:solidFill>
                <a:latin typeface="Courier New" pitchFamily="49" charset="0"/>
                <a:cs typeface="Courier New" pitchFamily="49" charset="0"/>
              </a:rPr>
              <a:t>	</a:t>
            </a:r>
            <a:r>
              <a:rPr lang="en-GB" sz="1600" b="1" dirty="0" err="1">
                <a:solidFill>
                  <a:srgbClr val="0066FF"/>
                </a:solidFill>
                <a:latin typeface="Courier New" pitchFamily="49" charset="0"/>
                <a:cs typeface="Courier New" pitchFamily="49" charset="0"/>
              </a:rPr>
              <a:t>System.out.println</a:t>
            </a:r>
            <a:r>
              <a:rPr lang="en-GB" sz="1600" b="1" dirty="0">
                <a:solidFill>
                  <a:srgbClr val="0066FF"/>
                </a:solidFill>
                <a:latin typeface="Courier New" pitchFamily="49" charset="0"/>
                <a:cs typeface="Courier New" pitchFamily="49" charset="0"/>
              </a:rPr>
              <a:t>("**********************************"); 	</a:t>
            </a:r>
            <a:r>
              <a:rPr lang="en-GB" sz="1600" b="1" dirty="0" err="1">
                <a:solidFill>
                  <a:srgbClr val="0066FF"/>
                </a:solidFill>
                <a:latin typeface="Courier New" pitchFamily="49" charset="0"/>
                <a:cs typeface="Courier New" pitchFamily="49" charset="0"/>
              </a:rPr>
              <a:t>System.out.println</a:t>
            </a:r>
            <a:r>
              <a:rPr lang="en-GB" sz="1600" b="1" dirty="0">
                <a:solidFill>
                  <a:srgbClr val="0066FF"/>
                </a:solidFill>
                <a:latin typeface="Courier New" pitchFamily="49" charset="0"/>
                <a:cs typeface="Courier New" pitchFamily="49" charset="0"/>
              </a:rPr>
              <a:t>( "Welcome to Java programming" ); </a:t>
            </a:r>
          </a:p>
          <a:p>
            <a:r>
              <a:rPr lang="en-GB" sz="1600" b="1" dirty="0">
                <a:solidFill>
                  <a:srgbClr val="0066FF"/>
                </a:solidFill>
                <a:latin typeface="Courier New" pitchFamily="49" charset="0"/>
                <a:cs typeface="Courier New" pitchFamily="49" charset="0"/>
              </a:rPr>
              <a:t>	int x = 30; </a:t>
            </a:r>
          </a:p>
          <a:p>
            <a:r>
              <a:rPr lang="en-GB" sz="1600" b="1" dirty="0">
                <a:solidFill>
                  <a:srgbClr val="0066FF"/>
                </a:solidFill>
                <a:latin typeface="Courier New" pitchFamily="49" charset="0"/>
                <a:cs typeface="Courier New" pitchFamily="49" charset="0"/>
              </a:rPr>
              <a:t>	int y = 2;</a:t>
            </a:r>
          </a:p>
          <a:p>
            <a:r>
              <a:rPr lang="en-GB" sz="1600" b="1" dirty="0">
                <a:solidFill>
                  <a:srgbClr val="0066FF"/>
                </a:solidFill>
                <a:latin typeface="Courier New" pitchFamily="49" charset="0"/>
                <a:cs typeface="Courier New" pitchFamily="49" charset="0"/>
              </a:rPr>
              <a:t>	int result = x * y + 9 / 3;</a:t>
            </a:r>
          </a:p>
          <a:p>
            <a:r>
              <a:rPr lang="en-GB" sz="1600" b="1" dirty="0">
                <a:solidFill>
                  <a:srgbClr val="0066FF"/>
                </a:solidFill>
                <a:latin typeface="Courier New" pitchFamily="49" charset="0"/>
                <a:cs typeface="Courier New" pitchFamily="49" charset="0"/>
              </a:rPr>
              <a:t>	</a:t>
            </a:r>
            <a:r>
              <a:rPr lang="en-GB" sz="1600" b="1" dirty="0" err="1">
                <a:solidFill>
                  <a:srgbClr val="0066FF"/>
                </a:solidFill>
                <a:latin typeface="Courier New" pitchFamily="49" charset="0"/>
                <a:cs typeface="Courier New" pitchFamily="49" charset="0"/>
              </a:rPr>
              <a:t>System.out.print</a:t>
            </a:r>
            <a:r>
              <a:rPr lang="en-GB" sz="1600" b="1" dirty="0">
                <a:solidFill>
                  <a:srgbClr val="0066FF"/>
                </a:solidFill>
                <a:latin typeface="Courier New" pitchFamily="49" charset="0"/>
                <a:cs typeface="Courier New" pitchFamily="49" charset="0"/>
              </a:rPr>
              <a:t>("The result is: ");</a:t>
            </a:r>
          </a:p>
          <a:p>
            <a:r>
              <a:rPr lang="en-GB" sz="1600" b="1" dirty="0">
                <a:solidFill>
                  <a:srgbClr val="0066FF"/>
                </a:solidFill>
                <a:latin typeface="Courier New" pitchFamily="49" charset="0"/>
                <a:cs typeface="Courier New" pitchFamily="49" charset="0"/>
              </a:rPr>
              <a:t>	</a:t>
            </a:r>
            <a:r>
              <a:rPr lang="en-GB" sz="1600" b="1" dirty="0" err="1">
                <a:solidFill>
                  <a:srgbClr val="0066FF"/>
                </a:solidFill>
                <a:latin typeface="Courier New" pitchFamily="49" charset="0"/>
                <a:cs typeface="Courier New" pitchFamily="49" charset="0"/>
              </a:rPr>
              <a:t>System.out.println</a:t>
            </a:r>
            <a:r>
              <a:rPr lang="en-GB" sz="1600" b="1" dirty="0">
                <a:solidFill>
                  <a:srgbClr val="0066FF"/>
                </a:solidFill>
                <a:latin typeface="Courier New" pitchFamily="49" charset="0"/>
                <a:cs typeface="Courier New" pitchFamily="49" charset="0"/>
              </a:rPr>
              <a:t>(result);</a:t>
            </a:r>
          </a:p>
          <a:p>
            <a:r>
              <a:rPr lang="en-GB" sz="1600" b="1" dirty="0">
                <a:solidFill>
                  <a:srgbClr val="0066FF"/>
                </a:solidFill>
                <a:latin typeface="Courier New" pitchFamily="49" charset="0"/>
                <a:cs typeface="Courier New" pitchFamily="49" charset="0"/>
              </a:rPr>
              <a:t>	</a:t>
            </a:r>
            <a:r>
              <a:rPr lang="en-GB" sz="1600" b="1" dirty="0" err="1">
                <a:solidFill>
                  <a:srgbClr val="0066FF"/>
                </a:solidFill>
                <a:latin typeface="Courier New" pitchFamily="49" charset="0"/>
                <a:cs typeface="Courier New" pitchFamily="49" charset="0"/>
              </a:rPr>
              <a:t>System.out.println</a:t>
            </a:r>
            <a:r>
              <a:rPr lang="en-GB" sz="1600" b="1" dirty="0">
                <a:solidFill>
                  <a:srgbClr val="0066FF"/>
                </a:solidFill>
                <a:latin typeface="Courier New" pitchFamily="49" charset="0"/>
                <a:cs typeface="Courier New" pitchFamily="49" charset="0"/>
              </a:rPr>
              <a:t>("**********************************");</a:t>
            </a:r>
          </a:p>
          <a:p>
            <a:r>
              <a:rPr lang="en-GB" sz="1600" b="1" dirty="0">
                <a:solidFill>
                  <a:srgbClr val="0066FF"/>
                </a:solidFill>
                <a:latin typeface="Courier New" pitchFamily="49" charset="0"/>
                <a:cs typeface="Courier New" pitchFamily="49" charset="0"/>
              </a:rPr>
              <a:t>	}</a:t>
            </a:r>
          </a:p>
          <a:p>
            <a:r>
              <a:rPr lang="en-GB" sz="1600" b="1" dirty="0">
                <a:solidFill>
                  <a:srgbClr val="0066FF"/>
                </a:solidFill>
                <a:latin typeface="Courier New" pitchFamily="49" charset="0"/>
                <a:cs typeface="Courier New" pitchFamily="49" charset="0"/>
              </a:rPr>
              <a:t>}</a:t>
            </a:r>
          </a:p>
        </p:txBody>
      </p:sp>
    </p:spTree>
    <p:extLst>
      <p:ext uri="{BB962C8B-B14F-4D97-AF65-F5344CB8AC3E}">
        <p14:creationId xmlns:p14="http://schemas.microsoft.com/office/powerpoint/2010/main" val="369255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GB" sz="3200" cap="small" spc="-1" dirty="0">
                <a:solidFill>
                  <a:srgbClr val="666666"/>
                </a:solidFill>
              </a:rPr>
              <a:t>Compiling using the command prompt</a:t>
            </a:r>
          </a:p>
        </p:txBody>
      </p:sp>
      <p:sp>
        <p:nvSpPr>
          <p:cNvPr id="192" name="TextShape 2"/>
          <p:cNvSpPr txBox="1"/>
          <p:nvPr/>
        </p:nvSpPr>
        <p:spPr>
          <a:xfrm>
            <a:off x="503999" y="1152000"/>
            <a:ext cx="9092487" cy="5666243"/>
          </a:xfrm>
          <a:prstGeom prst="rect">
            <a:avLst/>
          </a:prstGeom>
          <a:noFill/>
          <a:ln>
            <a:noFill/>
          </a:ln>
        </p:spPr>
        <p:txBody>
          <a:bodyPr lIns="0" tIns="0" rIns="0" bIns="0">
            <a:normAutofit/>
          </a:bodyPr>
          <a:lstStyle/>
          <a:p>
            <a:pPr marL="432000" indent="-324000">
              <a:spcBef>
                <a:spcPts val="1885"/>
              </a:spcBef>
              <a:buSzPct val="100000"/>
              <a:buBlip>
                <a:blip r:embed="rId2"/>
              </a:buBlip>
            </a:pPr>
            <a:r>
              <a:rPr lang="fr-FR" sz="2100" b="1" spc="-1" dirty="0">
                <a:solidFill>
                  <a:srgbClr val="000000"/>
                </a:solidFill>
                <a:latin typeface="Arial"/>
              </a:rPr>
              <a:t>Setting </a:t>
            </a:r>
            <a:r>
              <a:rPr lang="fr-FR" sz="2100" b="1" spc="-1" dirty="0" err="1">
                <a:solidFill>
                  <a:srgbClr val="000000"/>
                </a:solidFill>
                <a:latin typeface="Arial"/>
              </a:rPr>
              <a:t>environmental</a:t>
            </a:r>
            <a:r>
              <a:rPr lang="fr-FR" sz="2100" b="1" spc="-1" dirty="0">
                <a:solidFill>
                  <a:srgbClr val="000000"/>
                </a:solidFill>
                <a:latin typeface="Arial"/>
              </a:rPr>
              <a:t> variables </a:t>
            </a:r>
            <a:endParaRPr lang="en-GB" sz="2100" b="1" spc="-1" dirty="0">
              <a:solidFill>
                <a:srgbClr val="000000"/>
              </a:solidFill>
              <a:latin typeface="Arial"/>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565200" lvl="1">
              <a:spcBef>
                <a:spcPts val="1885"/>
              </a:spcBef>
              <a:buSzPct val="100000"/>
            </a:pPr>
            <a:endParaRPr lang="fr-FR" sz="2600" b="1" dirty="0">
              <a:solidFill>
                <a:srgbClr val="0066FF"/>
              </a:solidFill>
              <a:latin typeface="Courier New" pitchFamily="49" charset="0"/>
              <a:cs typeface="Courier New" pitchFamily="49" charset="0"/>
            </a:endParaRPr>
          </a:p>
          <a:p>
            <a:pPr marL="889200" lvl="1" indent="-324000">
              <a:spcBef>
                <a:spcPts val="1885"/>
              </a:spcBef>
              <a:buSzPct val="100000"/>
              <a:buBlip>
                <a:blip r:embed="rId2"/>
              </a:buBlip>
            </a:pPr>
            <a:endParaRPr lang="en-GB" sz="2600" b="1" dirty="0">
              <a:solidFill>
                <a:srgbClr val="0066FF"/>
              </a:solidFill>
              <a:latin typeface="Courier New" pitchFamily="49" charset="0"/>
              <a:cs typeface="Courier New" pitchFamily="49" charset="0"/>
            </a:endParaRPr>
          </a:p>
        </p:txBody>
      </p:sp>
      <p:grpSp>
        <p:nvGrpSpPr>
          <p:cNvPr id="5" name="Group 14873">
            <a:extLst>
              <a:ext uri="{FF2B5EF4-FFF2-40B4-BE49-F238E27FC236}">
                <a16:creationId xmlns:a16="http://schemas.microsoft.com/office/drawing/2014/main" id="{6046209D-6173-4F45-987D-EF4015FCE31B}"/>
              </a:ext>
            </a:extLst>
          </p:cNvPr>
          <p:cNvGrpSpPr/>
          <p:nvPr/>
        </p:nvGrpSpPr>
        <p:grpSpPr>
          <a:xfrm>
            <a:off x="1876425" y="1608439"/>
            <a:ext cx="6327774" cy="5058410"/>
            <a:chOff x="0" y="0"/>
            <a:chExt cx="6328029" cy="5058931"/>
          </a:xfrm>
        </p:grpSpPr>
        <p:sp>
          <p:nvSpPr>
            <p:cNvPr id="6" name="Shape 1416">
              <a:extLst>
                <a:ext uri="{FF2B5EF4-FFF2-40B4-BE49-F238E27FC236}">
                  <a16:creationId xmlns:a16="http://schemas.microsoft.com/office/drawing/2014/main" id="{2AEEDB55-CC15-4360-BE9E-CDC9BED9B598}"/>
                </a:ext>
              </a:extLst>
            </p:cNvPr>
            <p:cNvSpPr/>
            <p:nvPr/>
          </p:nvSpPr>
          <p:spPr>
            <a:xfrm>
              <a:off x="4419600" y="3834384"/>
              <a:ext cx="1908429" cy="1224547"/>
            </a:xfrm>
            <a:custGeom>
              <a:avLst/>
              <a:gdLst/>
              <a:ahLst/>
              <a:cxnLst/>
              <a:rect l="0" t="0" r="0" b="0"/>
              <a:pathLst>
                <a:path w="1908429" h="1224547">
                  <a:moveTo>
                    <a:pt x="0" y="0"/>
                  </a:moveTo>
                  <a:lnTo>
                    <a:pt x="98933" y="4064"/>
                  </a:lnTo>
                  <a:cubicBezTo>
                    <a:pt x="102489" y="4191"/>
                    <a:pt x="105283" y="7112"/>
                    <a:pt x="105029" y="10668"/>
                  </a:cubicBezTo>
                  <a:cubicBezTo>
                    <a:pt x="104902" y="14224"/>
                    <a:pt x="101981" y="16891"/>
                    <a:pt x="98425" y="16764"/>
                  </a:cubicBezTo>
                  <a:lnTo>
                    <a:pt x="33759" y="14062"/>
                  </a:lnTo>
                  <a:lnTo>
                    <a:pt x="1908429" y="1213853"/>
                  </a:lnTo>
                  <a:lnTo>
                    <a:pt x="1901571" y="1224547"/>
                  </a:lnTo>
                  <a:lnTo>
                    <a:pt x="26932" y="24750"/>
                  </a:lnTo>
                  <a:lnTo>
                    <a:pt x="56515" y="82423"/>
                  </a:lnTo>
                  <a:cubicBezTo>
                    <a:pt x="58039" y="85471"/>
                    <a:pt x="56769" y="89281"/>
                    <a:pt x="53721" y="90932"/>
                  </a:cubicBezTo>
                  <a:cubicBezTo>
                    <a:pt x="50546" y="92583"/>
                    <a:pt x="46736" y="91313"/>
                    <a:pt x="45212" y="88138"/>
                  </a:cubicBezTo>
                  <a:lnTo>
                    <a:pt x="0" y="0"/>
                  </a:lnTo>
                  <a:close/>
                </a:path>
              </a:pathLst>
            </a:custGeom>
            <a:ln w="0" cap="flat">
              <a:miter lim="127000"/>
            </a:ln>
          </p:spPr>
          <p:style>
            <a:lnRef idx="0">
              <a:srgbClr val="000000">
                <a:alpha val="0"/>
              </a:srgbClr>
            </a:lnRef>
            <a:fillRef idx="1">
              <a:srgbClr val="2DA2BF"/>
            </a:fillRef>
            <a:effectRef idx="0">
              <a:scrgbClr r="0" g="0" b="0"/>
            </a:effectRef>
            <a:fontRef idx="none"/>
          </p:style>
          <p:txBody>
            <a:bodyPr/>
            <a:lstStyle/>
            <a:p>
              <a:endParaRPr lang="en-GB"/>
            </a:p>
          </p:txBody>
        </p:sp>
        <p:pic>
          <p:nvPicPr>
            <p:cNvPr id="7" name="Picture 1418">
              <a:extLst>
                <a:ext uri="{FF2B5EF4-FFF2-40B4-BE49-F238E27FC236}">
                  <a16:creationId xmlns:a16="http://schemas.microsoft.com/office/drawing/2014/main" id="{EBBDEFF8-6D11-44F9-B635-E8A3C1432124}"/>
                </a:ext>
              </a:extLst>
            </p:cNvPr>
            <p:cNvPicPr/>
            <p:nvPr/>
          </p:nvPicPr>
          <p:blipFill>
            <a:blip r:embed="rId3"/>
            <a:stretch>
              <a:fillRect/>
            </a:stretch>
          </p:blipFill>
          <p:spPr>
            <a:xfrm>
              <a:off x="0" y="0"/>
              <a:ext cx="4343400" cy="4596384"/>
            </a:xfrm>
            <a:prstGeom prst="rect">
              <a:avLst/>
            </a:prstGeom>
          </p:spPr>
        </p:pic>
      </p:grpSp>
    </p:spTree>
    <p:extLst>
      <p:ext uri="{BB962C8B-B14F-4D97-AF65-F5344CB8AC3E}">
        <p14:creationId xmlns:p14="http://schemas.microsoft.com/office/powerpoint/2010/main" val="391780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GB" sz="3200" cap="small" spc="-1" dirty="0">
                <a:solidFill>
                  <a:srgbClr val="666666"/>
                </a:solidFill>
              </a:rPr>
              <a:t>Compiling using the command prompt</a:t>
            </a:r>
          </a:p>
        </p:txBody>
      </p:sp>
      <p:sp>
        <p:nvSpPr>
          <p:cNvPr id="192" name="TextShape 2"/>
          <p:cNvSpPr txBox="1"/>
          <p:nvPr/>
        </p:nvSpPr>
        <p:spPr>
          <a:xfrm>
            <a:off x="503999" y="1152000"/>
            <a:ext cx="9092487" cy="5666243"/>
          </a:xfrm>
          <a:prstGeom prst="rect">
            <a:avLst/>
          </a:prstGeom>
          <a:noFill/>
          <a:ln>
            <a:noFill/>
          </a:ln>
        </p:spPr>
        <p:txBody>
          <a:bodyPr lIns="0" tIns="0" rIns="0" bIns="0">
            <a:normAutofit/>
          </a:bodyPr>
          <a:lstStyle/>
          <a:p>
            <a:pPr marL="432000" indent="-324000">
              <a:spcBef>
                <a:spcPts val="1885"/>
              </a:spcBef>
              <a:buSzPct val="100000"/>
              <a:buBlip>
                <a:blip r:embed="rId2"/>
              </a:buBlip>
            </a:pPr>
            <a:r>
              <a:rPr lang="fr-FR" sz="2100" b="1" spc="-1" dirty="0">
                <a:solidFill>
                  <a:srgbClr val="000000"/>
                </a:solidFill>
                <a:latin typeface="Arial"/>
              </a:rPr>
              <a:t>Setting </a:t>
            </a:r>
            <a:r>
              <a:rPr lang="fr-FR" sz="2100" b="1" spc="-1" dirty="0" err="1">
                <a:solidFill>
                  <a:srgbClr val="000000"/>
                </a:solidFill>
                <a:latin typeface="Arial"/>
              </a:rPr>
              <a:t>environmental</a:t>
            </a:r>
            <a:r>
              <a:rPr lang="fr-FR" sz="2100" b="1" spc="-1" dirty="0">
                <a:solidFill>
                  <a:srgbClr val="000000"/>
                </a:solidFill>
                <a:latin typeface="Arial"/>
              </a:rPr>
              <a:t> variables </a:t>
            </a:r>
            <a:endParaRPr lang="en-GB" sz="2100" b="1" spc="-1" dirty="0">
              <a:solidFill>
                <a:srgbClr val="000000"/>
              </a:solidFill>
              <a:latin typeface="Arial"/>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565200" lvl="1">
              <a:spcBef>
                <a:spcPts val="1885"/>
              </a:spcBef>
              <a:buSzPct val="100000"/>
            </a:pPr>
            <a:endParaRPr lang="fr-FR" sz="2600" b="1" dirty="0">
              <a:solidFill>
                <a:srgbClr val="0066FF"/>
              </a:solidFill>
              <a:latin typeface="Courier New" pitchFamily="49" charset="0"/>
              <a:cs typeface="Courier New" pitchFamily="49" charset="0"/>
            </a:endParaRPr>
          </a:p>
          <a:p>
            <a:pPr marL="889200" lvl="1" indent="-324000">
              <a:spcBef>
                <a:spcPts val="1885"/>
              </a:spcBef>
              <a:buSzPct val="100000"/>
              <a:buBlip>
                <a:blip r:embed="rId2"/>
              </a:buBlip>
            </a:pPr>
            <a:endParaRPr lang="en-GB" sz="2600" b="1" dirty="0">
              <a:solidFill>
                <a:srgbClr val="0066FF"/>
              </a:solidFill>
              <a:latin typeface="Courier New" pitchFamily="49" charset="0"/>
              <a:cs typeface="Courier New" pitchFamily="49" charset="0"/>
            </a:endParaRPr>
          </a:p>
        </p:txBody>
      </p:sp>
      <p:grpSp>
        <p:nvGrpSpPr>
          <p:cNvPr id="8" name="Group 14917">
            <a:extLst>
              <a:ext uri="{FF2B5EF4-FFF2-40B4-BE49-F238E27FC236}">
                <a16:creationId xmlns:a16="http://schemas.microsoft.com/office/drawing/2014/main" id="{923CF3DC-78D9-4D70-9D09-4C518314F2F0}"/>
              </a:ext>
            </a:extLst>
          </p:cNvPr>
          <p:cNvGrpSpPr/>
          <p:nvPr/>
        </p:nvGrpSpPr>
        <p:grpSpPr>
          <a:xfrm>
            <a:off x="846772" y="1736239"/>
            <a:ext cx="8387080" cy="4445000"/>
            <a:chOff x="0" y="0"/>
            <a:chExt cx="8387144" cy="4445508"/>
          </a:xfrm>
        </p:grpSpPr>
        <p:pic>
          <p:nvPicPr>
            <p:cNvPr id="9" name="Picture 1429">
              <a:extLst>
                <a:ext uri="{FF2B5EF4-FFF2-40B4-BE49-F238E27FC236}">
                  <a16:creationId xmlns:a16="http://schemas.microsoft.com/office/drawing/2014/main" id="{EE094A00-4FAC-4994-A57B-312E2F9ED0C1}"/>
                </a:ext>
              </a:extLst>
            </p:cNvPr>
            <p:cNvPicPr/>
            <p:nvPr/>
          </p:nvPicPr>
          <p:blipFill>
            <a:blip r:embed="rId3"/>
            <a:stretch>
              <a:fillRect/>
            </a:stretch>
          </p:blipFill>
          <p:spPr>
            <a:xfrm>
              <a:off x="995744" y="0"/>
              <a:ext cx="7391400" cy="4445508"/>
            </a:xfrm>
            <a:prstGeom prst="rect">
              <a:avLst/>
            </a:prstGeom>
          </p:spPr>
        </p:pic>
        <p:sp>
          <p:nvSpPr>
            <p:cNvPr id="10" name="Shape 1430">
              <a:extLst>
                <a:ext uri="{FF2B5EF4-FFF2-40B4-BE49-F238E27FC236}">
                  <a16:creationId xmlns:a16="http://schemas.microsoft.com/office/drawing/2014/main" id="{7B87DDF5-2511-4637-A5D5-5457A9A0746E}"/>
                </a:ext>
              </a:extLst>
            </p:cNvPr>
            <p:cNvSpPr/>
            <p:nvPr/>
          </p:nvSpPr>
          <p:spPr>
            <a:xfrm>
              <a:off x="0" y="1524000"/>
              <a:ext cx="1605344" cy="2213483"/>
            </a:xfrm>
            <a:custGeom>
              <a:avLst/>
              <a:gdLst/>
              <a:ahLst/>
              <a:cxnLst/>
              <a:rect l="0" t="0" r="0" b="0"/>
              <a:pathLst>
                <a:path w="1605344" h="2213483">
                  <a:moveTo>
                    <a:pt x="1605344" y="0"/>
                  </a:moveTo>
                  <a:lnTo>
                    <a:pt x="1595564" y="98552"/>
                  </a:lnTo>
                  <a:cubicBezTo>
                    <a:pt x="1595311" y="102108"/>
                    <a:pt x="1592136" y="104648"/>
                    <a:pt x="1588707" y="104267"/>
                  </a:cubicBezTo>
                  <a:cubicBezTo>
                    <a:pt x="1585151" y="103886"/>
                    <a:pt x="1582611" y="100838"/>
                    <a:pt x="1582992" y="97409"/>
                  </a:cubicBezTo>
                  <a:lnTo>
                    <a:pt x="1589322" y="32986"/>
                  </a:lnTo>
                  <a:lnTo>
                    <a:pt x="10287" y="2213483"/>
                  </a:lnTo>
                  <a:lnTo>
                    <a:pt x="0" y="2206117"/>
                  </a:lnTo>
                  <a:lnTo>
                    <a:pt x="1579154" y="25456"/>
                  </a:lnTo>
                  <a:lnTo>
                    <a:pt x="1519873" y="51689"/>
                  </a:lnTo>
                  <a:cubicBezTo>
                    <a:pt x="1516570" y="53086"/>
                    <a:pt x="1512888" y="51562"/>
                    <a:pt x="1511491" y="48387"/>
                  </a:cubicBezTo>
                  <a:cubicBezTo>
                    <a:pt x="1510094" y="45212"/>
                    <a:pt x="1511491" y="41402"/>
                    <a:pt x="1514666" y="40005"/>
                  </a:cubicBezTo>
                  <a:lnTo>
                    <a:pt x="1605344" y="0"/>
                  </a:lnTo>
                  <a:close/>
                </a:path>
              </a:pathLst>
            </a:custGeom>
            <a:ln w="0" cap="flat">
              <a:miter lim="127000"/>
            </a:ln>
          </p:spPr>
          <p:style>
            <a:lnRef idx="0">
              <a:srgbClr val="000000">
                <a:alpha val="0"/>
              </a:srgbClr>
            </a:lnRef>
            <a:fillRef idx="1">
              <a:srgbClr val="2DA2BF"/>
            </a:fillRef>
            <a:effectRef idx="0">
              <a:scrgbClr r="0" g="0" b="0"/>
            </a:effectRef>
            <a:fontRef idx="none"/>
          </p:style>
          <p:txBody>
            <a:bodyPr/>
            <a:lstStyle/>
            <a:p>
              <a:endParaRPr lang="en-GB"/>
            </a:p>
          </p:txBody>
        </p:sp>
      </p:grpSp>
    </p:spTree>
    <p:extLst>
      <p:ext uri="{BB962C8B-B14F-4D97-AF65-F5344CB8AC3E}">
        <p14:creationId xmlns:p14="http://schemas.microsoft.com/office/powerpoint/2010/main" val="147854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GB" sz="3200" cap="small" spc="-1" dirty="0">
                <a:solidFill>
                  <a:srgbClr val="666666"/>
                </a:solidFill>
              </a:rPr>
              <a:t>Compiling using the command prompt</a:t>
            </a:r>
          </a:p>
        </p:txBody>
      </p:sp>
      <p:sp>
        <p:nvSpPr>
          <p:cNvPr id="192" name="TextShape 2"/>
          <p:cNvSpPr txBox="1"/>
          <p:nvPr/>
        </p:nvSpPr>
        <p:spPr>
          <a:xfrm>
            <a:off x="503999" y="1152000"/>
            <a:ext cx="9092487" cy="5666243"/>
          </a:xfrm>
          <a:prstGeom prst="rect">
            <a:avLst/>
          </a:prstGeom>
          <a:noFill/>
          <a:ln>
            <a:noFill/>
          </a:ln>
        </p:spPr>
        <p:txBody>
          <a:bodyPr lIns="0" tIns="0" rIns="0" bIns="0">
            <a:normAutofit/>
          </a:bodyPr>
          <a:lstStyle/>
          <a:p>
            <a:pPr marL="432000" indent="-324000">
              <a:spcBef>
                <a:spcPts val="1885"/>
              </a:spcBef>
              <a:buSzPct val="100000"/>
              <a:buBlip>
                <a:blip r:embed="rId2"/>
              </a:buBlip>
            </a:pPr>
            <a:r>
              <a:rPr lang="fr-FR" sz="2100" b="1" spc="-1" dirty="0">
                <a:solidFill>
                  <a:srgbClr val="000000"/>
                </a:solidFill>
                <a:latin typeface="Arial"/>
              </a:rPr>
              <a:t>Setting </a:t>
            </a:r>
            <a:r>
              <a:rPr lang="fr-FR" sz="2100" b="1" spc="-1" dirty="0" err="1">
                <a:solidFill>
                  <a:srgbClr val="000000"/>
                </a:solidFill>
                <a:latin typeface="Arial"/>
              </a:rPr>
              <a:t>environmental</a:t>
            </a:r>
            <a:r>
              <a:rPr lang="fr-FR" sz="2100" b="1" spc="-1" dirty="0">
                <a:solidFill>
                  <a:srgbClr val="000000"/>
                </a:solidFill>
                <a:latin typeface="Arial"/>
              </a:rPr>
              <a:t> variables </a:t>
            </a:r>
            <a:endParaRPr lang="en-GB" sz="2100" b="1" spc="-1" dirty="0">
              <a:solidFill>
                <a:srgbClr val="000000"/>
              </a:solidFill>
              <a:latin typeface="Arial"/>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565200" lvl="1">
              <a:spcBef>
                <a:spcPts val="1885"/>
              </a:spcBef>
              <a:buSzPct val="100000"/>
            </a:pPr>
            <a:endParaRPr lang="fr-FR" sz="2600" b="1" dirty="0">
              <a:solidFill>
                <a:srgbClr val="0066FF"/>
              </a:solidFill>
              <a:latin typeface="Courier New" pitchFamily="49" charset="0"/>
              <a:cs typeface="Courier New" pitchFamily="49" charset="0"/>
            </a:endParaRPr>
          </a:p>
          <a:p>
            <a:pPr marL="889200" lvl="1" indent="-324000">
              <a:spcBef>
                <a:spcPts val="1885"/>
              </a:spcBef>
              <a:buSzPct val="100000"/>
              <a:buBlip>
                <a:blip r:embed="rId2"/>
              </a:buBlip>
            </a:pPr>
            <a:endParaRPr lang="en-GB" sz="2600" b="1" dirty="0">
              <a:solidFill>
                <a:srgbClr val="0066FF"/>
              </a:solidFill>
              <a:latin typeface="Courier New" pitchFamily="49" charset="0"/>
              <a:cs typeface="Courier New" pitchFamily="49" charset="0"/>
            </a:endParaRPr>
          </a:p>
        </p:txBody>
      </p:sp>
      <p:grpSp>
        <p:nvGrpSpPr>
          <p:cNvPr id="11" name="Group 14952">
            <a:extLst>
              <a:ext uri="{FF2B5EF4-FFF2-40B4-BE49-F238E27FC236}">
                <a16:creationId xmlns:a16="http://schemas.microsoft.com/office/drawing/2014/main" id="{696D9DBE-9469-4331-97E5-492C9AF4CA09}"/>
              </a:ext>
            </a:extLst>
          </p:cNvPr>
          <p:cNvGrpSpPr/>
          <p:nvPr/>
        </p:nvGrpSpPr>
        <p:grpSpPr>
          <a:xfrm>
            <a:off x="1762760" y="1780539"/>
            <a:ext cx="6555105" cy="4912995"/>
            <a:chOff x="0" y="0"/>
            <a:chExt cx="6555486" cy="4913223"/>
          </a:xfrm>
        </p:grpSpPr>
        <p:pic>
          <p:nvPicPr>
            <p:cNvPr id="12" name="Picture 1441">
              <a:extLst>
                <a:ext uri="{FF2B5EF4-FFF2-40B4-BE49-F238E27FC236}">
                  <a16:creationId xmlns:a16="http://schemas.microsoft.com/office/drawing/2014/main" id="{458D4A46-CA83-42FF-AA0B-5DDDD5256DCD}"/>
                </a:ext>
              </a:extLst>
            </p:cNvPr>
            <p:cNvPicPr/>
            <p:nvPr/>
          </p:nvPicPr>
          <p:blipFill>
            <a:blip r:embed="rId3"/>
            <a:stretch>
              <a:fillRect/>
            </a:stretch>
          </p:blipFill>
          <p:spPr>
            <a:xfrm>
              <a:off x="0" y="0"/>
              <a:ext cx="4058412" cy="4515612"/>
            </a:xfrm>
            <a:prstGeom prst="rect">
              <a:avLst/>
            </a:prstGeom>
          </p:spPr>
        </p:pic>
        <p:sp>
          <p:nvSpPr>
            <p:cNvPr id="13" name="Shape 1442">
              <a:extLst>
                <a:ext uri="{FF2B5EF4-FFF2-40B4-BE49-F238E27FC236}">
                  <a16:creationId xmlns:a16="http://schemas.microsoft.com/office/drawing/2014/main" id="{79081CD1-EAD1-40DA-9696-1DD52B8A0F88}"/>
                </a:ext>
              </a:extLst>
            </p:cNvPr>
            <p:cNvSpPr/>
            <p:nvPr/>
          </p:nvSpPr>
          <p:spPr>
            <a:xfrm>
              <a:off x="3733800" y="3823462"/>
              <a:ext cx="2821686" cy="1089761"/>
            </a:xfrm>
            <a:custGeom>
              <a:avLst/>
              <a:gdLst/>
              <a:ahLst/>
              <a:cxnLst/>
              <a:rect l="0" t="0" r="0" b="0"/>
              <a:pathLst>
                <a:path w="2821686" h="1089761">
                  <a:moveTo>
                    <a:pt x="97663" y="635"/>
                  </a:moveTo>
                  <a:cubicBezTo>
                    <a:pt x="101219" y="0"/>
                    <a:pt x="104394" y="2413"/>
                    <a:pt x="105029" y="5842"/>
                  </a:cubicBezTo>
                  <a:cubicBezTo>
                    <a:pt x="105664" y="9271"/>
                    <a:pt x="103251" y="12573"/>
                    <a:pt x="99822" y="13081"/>
                  </a:cubicBezTo>
                  <a:lnTo>
                    <a:pt x="35938" y="23806"/>
                  </a:lnTo>
                  <a:lnTo>
                    <a:pt x="2821686" y="1077875"/>
                  </a:lnTo>
                  <a:lnTo>
                    <a:pt x="2817114" y="1089761"/>
                  </a:lnTo>
                  <a:lnTo>
                    <a:pt x="31474" y="35785"/>
                  </a:lnTo>
                  <a:lnTo>
                    <a:pt x="72263" y="85979"/>
                  </a:lnTo>
                  <a:cubicBezTo>
                    <a:pt x="74422" y="88773"/>
                    <a:pt x="74041" y="92710"/>
                    <a:pt x="71247" y="94996"/>
                  </a:cubicBezTo>
                  <a:cubicBezTo>
                    <a:pt x="68580" y="97155"/>
                    <a:pt x="64516" y="96774"/>
                    <a:pt x="62357" y="93980"/>
                  </a:cubicBezTo>
                  <a:lnTo>
                    <a:pt x="0" y="17018"/>
                  </a:lnTo>
                  <a:lnTo>
                    <a:pt x="97663" y="635"/>
                  </a:lnTo>
                  <a:close/>
                </a:path>
              </a:pathLst>
            </a:custGeom>
            <a:ln w="0" cap="flat">
              <a:miter lim="127000"/>
            </a:ln>
          </p:spPr>
          <p:style>
            <a:lnRef idx="0">
              <a:srgbClr val="000000">
                <a:alpha val="0"/>
              </a:srgbClr>
            </a:lnRef>
            <a:fillRef idx="1">
              <a:srgbClr val="2DA2BF"/>
            </a:fillRef>
            <a:effectRef idx="0">
              <a:scrgbClr r="0" g="0" b="0"/>
            </a:effectRef>
            <a:fontRef idx="none"/>
          </p:style>
          <p:txBody>
            <a:bodyPr/>
            <a:lstStyle/>
            <a:p>
              <a:endParaRPr lang="en-GB"/>
            </a:p>
          </p:txBody>
        </p:sp>
      </p:grpSp>
    </p:spTree>
    <p:extLst>
      <p:ext uri="{BB962C8B-B14F-4D97-AF65-F5344CB8AC3E}">
        <p14:creationId xmlns:p14="http://schemas.microsoft.com/office/powerpoint/2010/main" val="79610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GB" sz="3200" cap="small" spc="-1" dirty="0">
                <a:solidFill>
                  <a:srgbClr val="666666"/>
                </a:solidFill>
              </a:rPr>
              <a:t>Compiling using the command prompt</a:t>
            </a:r>
          </a:p>
        </p:txBody>
      </p:sp>
      <p:sp>
        <p:nvSpPr>
          <p:cNvPr id="192" name="TextShape 2"/>
          <p:cNvSpPr txBox="1"/>
          <p:nvPr/>
        </p:nvSpPr>
        <p:spPr>
          <a:xfrm>
            <a:off x="503999" y="1152000"/>
            <a:ext cx="9092487" cy="5666243"/>
          </a:xfrm>
          <a:prstGeom prst="rect">
            <a:avLst/>
          </a:prstGeom>
          <a:noFill/>
          <a:ln>
            <a:noFill/>
          </a:ln>
        </p:spPr>
        <p:txBody>
          <a:bodyPr lIns="0" tIns="0" rIns="0" bIns="0">
            <a:normAutofit/>
          </a:bodyPr>
          <a:lstStyle/>
          <a:p>
            <a:pPr marL="432000" indent="-324000">
              <a:spcBef>
                <a:spcPts val="1885"/>
              </a:spcBef>
              <a:buSzPct val="100000"/>
              <a:buBlip>
                <a:blip r:embed="rId2"/>
              </a:buBlip>
            </a:pPr>
            <a:r>
              <a:rPr lang="fr-FR" sz="2100" b="1" spc="-1" dirty="0">
                <a:solidFill>
                  <a:srgbClr val="000000"/>
                </a:solidFill>
                <a:latin typeface="Arial"/>
              </a:rPr>
              <a:t>Setting </a:t>
            </a:r>
            <a:r>
              <a:rPr lang="fr-FR" sz="2100" b="1" spc="-1" dirty="0" err="1">
                <a:solidFill>
                  <a:srgbClr val="000000"/>
                </a:solidFill>
                <a:latin typeface="Arial"/>
              </a:rPr>
              <a:t>environmental</a:t>
            </a:r>
            <a:r>
              <a:rPr lang="fr-FR" sz="2100" b="1" spc="-1" dirty="0">
                <a:solidFill>
                  <a:srgbClr val="000000"/>
                </a:solidFill>
                <a:latin typeface="Arial"/>
              </a:rPr>
              <a:t> variables </a:t>
            </a:r>
            <a:endParaRPr lang="en-GB" sz="2100" b="1" spc="-1" dirty="0">
              <a:solidFill>
                <a:srgbClr val="000000"/>
              </a:solidFill>
              <a:latin typeface="Arial"/>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565200" lvl="1">
              <a:spcBef>
                <a:spcPts val="1885"/>
              </a:spcBef>
              <a:buSzPct val="100000"/>
            </a:pPr>
            <a:endParaRPr lang="fr-FR" sz="2600" b="1" dirty="0">
              <a:solidFill>
                <a:srgbClr val="0066FF"/>
              </a:solidFill>
              <a:latin typeface="Courier New" pitchFamily="49" charset="0"/>
              <a:cs typeface="Courier New" pitchFamily="49" charset="0"/>
            </a:endParaRPr>
          </a:p>
          <a:p>
            <a:pPr marL="889200" lvl="1" indent="-324000">
              <a:spcBef>
                <a:spcPts val="1885"/>
              </a:spcBef>
              <a:buSzPct val="100000"/>
              <a:buBlip>
                <a:blip r:embed="rId2"/>
              </a:buBlip>
            </a:pPr>
            <a:endParaRPr lang="en-GB" sz="2600" b="1" dirty="0">
              <a:solidFill>
                <a:srgbClr val="0066FF"/>
              </a:solidFill>
              <a:latin typeface="Courier New" pitchFamily="49" charset="0"/>
              <a:cs typeface="Courier New" pitchFamily="49" charset="0"/>
            </a:endParaRPr>
          </a:p>
        </p:txBody>
      </p:sp>
      <p:grpSp>
        <p:nvGrpSpPr>
          <p:cNvPr id="7" name="Group 14989">
            <a:extLst>
              <a:ext uri="{FF2B5EF4-FFF2-40B4-BE49-F238E27FC236}">
                <a16:creationId xmlns:a16="http://schemas.microsoft.com/office/drawing/2014/main" id="{830958A5-3B97-4066-BA17-BEF81B21B635}"/>
              </a:ext>
            </a:extLst>
          </p:cNvPr>
          <p:cNvGrpSpPr/>
          <p:nvPr/>
        </p:nvGrpSpPr>
        <p:grpSpPr>
          <a:xfrm>
            <a:off x="2486342" y="1784184"/>
            <a:ext cx="5107940" cy="4806315"/>
            <a:chOff x="0" y="0"/>
            <a:chExt cx="5108194" cy="4806315"/>
          </a:xfrm>
        </p:grpSpPr>
        <p:pic>
          <p:nvPicPr>
            <p:cNvPr id="8" name="Picture 1453">
              <a:extLst>
                <a:ext uri="{FF2B5EF4-FFF2-40B4-BE49-F238E27FC236}">
                  <a16:creationId xmlns:a16="http://schemas.microsoft.com/office/drawing/2014/main" id="{30491774-A2FF-4416-9C49-3CD6AC7D31CC}"/>
                </a:ext>
              </a:extLst>
            </p:cNvPr>
            <p:cNvPicPr/>
            <p:nvPr/>
          </p:nvPicPr>
          <p:blipFill>
            <a:blip r:embed="rId3"/>
            <a:stretch>
              <a:fillRect/>
            </a:stretch>
          </p:blipFill>
          <p:spPr>
            <a:xfrm>
              <a:off x="0" y="0"/>
              <a:ext cx="3753612" cy="4152900"/>
            </a:xfrm>
            <a:prstGeom prst="rect">
              <a:avLst/>
            </a:prstGeom>
          </p:spPr>
        </p:pic>
        <p:sp>
          <p:nvSpPr>
            <p:cNvPr id="9" name="Shape 1454">
              <a:extLst>
                <a:ext uri="{FF2B5EF4-FFF2-40B4-BE49-F238E27FC236}">
                  <a16:creationId xmlns:a16="http://schemas.microsoft.com/office/drawing/2014/main" id="{1B8D821D-DD8C-4B47-96E6-A57119F56EC3}"/>
                </a:ext>
              </a:extLst>
            </p:cNvPr>
            <p:cNvSpPr/>
            <p:nvPr/>
          </p:nvSpPr>
          <p:spPr>
            <a:xfrm>
              <a:off x="2590800" y="3573526"/>
              <a:ext cx="2517394" cy="1232789"/>
            </a:xfrm>
            <a:custGeom>
              <a:avLst/>
              <a:gdLst/>
              <a:ahLst/>
              <a:cxnLst/>
              <a:rect l="0" t="0" r="0" b="0"/>
              <a:pathLst>
                <a:path w="2517394" h="1232789">
                  <a:moveTo>
                    <a:pt x="98806" y="254"/>
                  </a:moveTo>
                  <a:cubicBezTo>
                    <a:pt x="102235" y="0"/>
                    <a:pt x="105283" y="2667"/>
                    <a:pt x="105664" y="6096"/>
                  </a:cubicBezTo>
                  <a:cubicBezTo>
                    <a:pt x="105918" y="9652"/>
                    <a:pt x="103251" y="12700"/>
                    <a:pt x="99695" y="12954"/>
                  </a:cubicBezTo>
                  <a:lnTo>
                    <a:pt x="35166" y="17896"/>
                  </a:lnTo>
                  <a:lnTo>
                    <a:pt x="2517394" y="1221359"/>
                  </a:lnTo>
                  <a:lnTo>
                    <a:pt x="2511806" y="1232789"/>
                  </a:lnTo>
                  <a:lnTo>
                    <a:pt x="29769" y="29358"/>
                  </a:lnTo>
                  <a:lnTo>
                    <a:pt x="65786" y="83058"/>
                  </a:lnTo>
                  <a:cubicBezTo>
                    <a:pt x="67691" y="85979"/>
                    <a:pt x="66929" y="89916"/>
                    <a:pt x="64008" y="91821"/>
                  </a:cubicBezTo>
                  <a:cubicBezTo>
                    <a:pt x="61087" y="93853"/>
                    <a:pt x="57150" y="93091"/>
                    <a:pt x="55245" y="90170"/>
                  </a:cubicBezTo>
                  <a:lnTo>
                    <a:pt x="0" y="7874"/>
                  </a:lnTo>
                  <a:lnTo>
                    <a:pt x="98806" y="254"/>
                  </a:lnTo>
                  <a:close/>
                </a:path>
              </a:pathLst>
            </a:custGeom>
            <a:ln w="0" cap="flat">
              <a:miter lim="127000"/>
            </a:ln>
          </p:spPr>
          <p:style>
            <a:lnRef idx="0">
              <a:srgbClr val="000000">
                <a:alpha val="0"/>
              </a:srgbClr>
            </a:lnRef>
            <a:fillRef idx="1">
              <a:srgbClr val="2DA2BF"/>
            </a:fillRef>
            <a:effectRef idx="0">
              <a:scrgbClr r="0" g="0" b="0"/>
            </a:effectRef>
            <a:fontRef idx="none"/>
          </p:style>
          <p:txBody>
            <a:bodyPr/>
            <a:lstStyle/>
            <a:p>
              <a:endParaRPr lang="en-GB"/>
            </a:p>
          </p:txBody>
        </p:sp>
      </p:grpSp>
    </p:spTree>
    <p:extLst>
      <p:ext uri="{BB962C8B-B14F-4D97-AF65-F5344CB8AC3E}">
        <p14:creationId xmlns:p14="http://schemas.microsoft.com/office/powerpoint/2010/main" val="240022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GB" sz="3200" cap="small" spc="-1" dirty="0">
                <a:solidFill>
                  <a:srgbClr val="666666"/>
                </a:solidFill>
              </a:rPr>
              <a:t>Compiling using the command prompt</a:t>
            </a:r>
          </a:p>
        </p:txBody>
      </p:sp>
      <p:sp>
        <p:nvSpPr>
          <p:cNvPr id="192" name="TextShape 2"/>
          <p:cNvSpPr txBox="1"/>
          <p:nvPr/>
        </p:nvSpPr>
        <p:spPr>
          <a:xfrm>
            <a:off x="503999" y="1152000"/>
            <a:ext cx="9092487" cy="5666243"/>
          </a:xfrm>
          <a:prstGeom prst="rect">
            <a:avLst/>
          </a:prstGeom>
          <a:noFill/>
          <a:ln>
            <a:noFill/>
          </a:ln>
        </p:spPr>
        <p:txBody>
          <a:bodyPr lIns="0" tIns="0" rIns="0" bIns="0">
            <a:normAutofit/>
          </a:bodyPr>
          <a:lstStyle/>
          <a:p>
            <a:pPr marL="432000" indent="-324000">
              <a:spcBef>
                <a:spcPts val="1885"/>
              </a:spcBef>
              <a:buSzPct val="100000"/>
              <a:buBlip>
                <a:blip r:embed="rId2"/>
              </a:buBlip>
            </a:pPr>
            <a:r>
              <a:rPr lang="fr-FR" sz="2100" b="1" spc="-1" dirty="0">
                <a:solidFill>
                  <a:srgbClr val="000000"/>
                </a:solidFill>
                <a:latin typeface="Arial"/>
              </a:rPr>
              <a:t>Setting </a:t>
            </a:r>
            <a:r>
              <a:rPr lang="fr-FR" sz="2100" b="1" spc="-1" dirty="0" err="1">
                <a:solidFill>
                  <a:srgbClr val="000000"/>
                </a:solidFill>
                <a:latin typeface="Arial"/>
              </a:rPr>
              <a:t>environmental</a:t>
            </a:r>
            <a:r>
              <a:rPr lang="fr-FR" sz="2100" b="1" spc="-1" dirty="0">
                <a:solidFill>
                  <a:srgbClr val="000000"/>
                </a:solidFill>
                <a:latin typeface="Arial"/>
              </a:rPr>
              <a:t> variables </a:t>
            </a:r>
            <a:endParaRPr lang="en-GB" sz="2100" b="1" spc="-1" dirty="0">
              <a:solidFill>
                <a:srgbClr val="000000"/>
              </a:solidFill>
              <a:latin typeface="Arial"/>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565200" lvl="1">
              <a:spcBef>
                <a:spcPts val="1885"/>
              </a:spcBef>
              <a:buSzPct val="100000"/>
            </a:pPr>
            <a:endParaRPr lang="fr-FR" sz="2600" b="1" dirty="0">
              <a:solidFill>
                <a:srgbClr val="0066FF"/>
              </a:solidFill>
              <a:latin typeface="Courier New" pitchFamily="49" charset="0"/>
              <a:cs typeface="Courier New" pitchFamily="49" charset="0"/>
            </a:endParaRPr>
          </a:p>
          <a:p>
            <a:pPr marL="889200" lvl="1" indent="-324000">
              <a:spcBef>
                <a:spcPts val="1885"/>
              </a:spcBef>
              <a:buSzPct val="100000"/>
              <a:buBlip>
                <a:blip r:embed="rId2"/>
              </a:buBlip>
            </a:pPr>
            <a:endParaRPr lang="en-GB" sz="2600" b="1" dirty="0">
              <a:solidFill>
                <a:srgbClr val="0066FF"/>
              </a:solidFill>
              <a:latin typeface="Courier New" pitchFamily="49" charset="0"/>
              <a:cs typeface="Courier New" pitchFamily="49" charset="0"/>
            </a:endParaRPr>
          </a:p>
        </p:txBody>
      </p:sp>
      <p:grpSp>
        <p:nvGrpSpPr>
          <p:cNvPr id="10" name="Group 15056">
            <a:extLst>
              <a:ext uri="{FF2B5EF4-FFF2-40B4-BE49-F238E27FC236}">
                <a16:creationId xmlns:a16="http://schemas.microsoft.com/office/drawing/2014/main" id="{37A96730-6754-41B9-A711-5FFD6B1CE870}"/>
              </a:ext>
            </a:extLst>
          </p:cNvPr>
          <p:cNvGrpSpPr/>
          <p:nvPr/>
        </p:nvGrpSpPr>
        <p:grpSpPr>
          <a:xfrm>
            <a:off x="1457007" y="1699577"/>
            <a:ext cx="7166610" cy="4160520"/>
            <a:chOff x="0" y="0"/>
            <a:chExt cx="7167143" cy="4160521"/>
          </a:xfrm>
        </p:grpSpPr>
        <p:pic>
          <p:nvPicPr>
            <p:cNvPr id="11" name="Picture 1468">
              <a:extLst>
                <a:ext uri="{FF2B5EF4-FFF2-40B4-BE49-F238E27FC236}">
                  <a16:creationId xmlns:a16="http://schemas.microsoft.com/office/drawing/2014/main" id="{0BC90EAB-A6E9-4E0A-9B26-B18E5D7869D9}"/>
                </a:ext>
              </a:extLst>
            </p:cNvPr>
            <p:cNvPicPr/>
            <p:nvPr/>
          </p:nvPicPr>
          <p:blipFill>
            <a:blip r:embed="rId3"/>
            <a:stretch>
              <a:fillRect/>
            </a:stretch>
          </p:blipFill>
          <p:spPr>
            <a:xfrm>
              <a:off x="1071143" y="0"/>
              <a:ext cx="6096000" cy="4160521"/>
            </a:xfrm>
            <a:prstGeom prst="rect">
              <a:avLst/>
            </a:prstGeom>
          </p:spPr>
        </p:pic>
        <p:sp>
          <p:nvSpPr>
            <p:cNvPr id="12" name="Shape 1469">
              <a:extLst>
                <a:ext uri="{FF2B5EF4-FFF2-40B4-BE49-F238E27FC236}">
                  <a16:creationId xmlns:a16="http://schemas.microsoft.com/office/drawing/2014/main" id="{B317B0F4-6F11-4426-9336-2889463D26DC}"/>
                </a:ext>
              </a:extLst>
            </p:cNvPr>
            <p:cNvSpPr/>
            <p:nvPr/>
          </p:nvSpPr>
          <p:spPr>
            <a:xfrm>
              <a:off x="0" y="381000"/>
              <a:ext cx="2366543" cy="2214499"/>
            </a:xfrm>
            <a:custGeom>
              <a:avLst/>
              <a:gdLst/>
              <a:ahLst/>
              <a:cxnLst/>
              <a:rect l="0" t="0" r="0" b="0"/>
              <a:pathLst>
                <a:path w="2366543" h="2214499">
                  <a:moveTo>
                    <a:pt x="2366543" y="0"/>
                  </a:moveTo>
                  <a:lnTo>
                    <a:pt x="2338223" y="94869"/>
                  </a:lnTo>
                  <a:cubicBezTo>
                    <a:pt x="2337206" y="98298"/>
                    <a:pt x="2333651" y="100203"/>
                    <a:pt x="2330221" y="99187"/>
                  </a:cubicBezTo>
                  <a:cubicBezTo>
                    <a:pt x="2326920" y="98171"/>
                    <a:pt x="2325014" y="94615"/>
                    <a:pt x="2326030" y="91313"/>
                  </a:cubicBezTo>
                  <a:lnTo>
                    <a:pt x="2344577" y="29243"/>
                  </a:lnTo>
                  <a:lnTo>
                    <a:pt x="8687" y="2214499"/>
                  </a:lnTo>
                  <a:lnTo>
                    <a:pt x="0" y="2205101"/>
                  </a:lnTo>
                  <a:lnTo>
                    <a:pt x="2335783" y="20001"/>
                  </a:lnTo>
                  <a:lnTo>
                    <a:pt x="2272817" y="34417"/>
                  </a:lnTo>
                  <a:cubicBezTo>
                    <a:pt x="2269389" y="35179"/>
                    <a:pt x="2265959" y="33020"/>
                    <a:pt x="2265198" y="29591"/>
                  </a:cubicBezTo>
                  <a:cubicBezTo>
                    <a:pt x="2264436" y="26162"/>
                    <a:pt x="2266467" y="22733"/>
                    <a:pt x="2269896" y="21971"/>
                  </a:cubicBezTo>
                  <a:lnTo>
                    <a:pt x="2366543" y="0"/>
                  </a:lnTo>
                  <a:close/>
                </a:path>
              </a:pathLst>
            </a:custGeom>
            <a:ln w="0" cap="flat">
              <a:miter lim="127000"/>
            </a:ln>
          </p:spPr>
          <p:style>
            <a:lnRef idx="0">
              <a:srgbClr val="000000">
                <a:alpha val="0"/>
              </a:srgbClr>
            </a:lnRef>
            <a:fillRef idx="1">
              <a:srgbClr val="2DA2BF"/>
            </a:fillRef>
            <a:effectRef idx="0">
              <a:scrgbClr r="0" g="0" b="0"/>
            </a:effectRef>
            <a:fontRef idx="none"/>
          </p:style>
          <p:txBody>
            <a:bodyPr/>
            <a:lstStyle/>
            <a:p>
              <a:endParaRPr lang="en-GB"/>
            </a:p>
          </p:txBody>
        </p:sp>
      </p:grpSp>
      <p:sp>
        <p:nvSpPr>
          <p:cNvPr id="2" name="Rectangle 1">
            <a:extLst>
              <a:ext uri="{FF2B5EF4-FFF2-40B4-BE49-F238E27FC236}">
                <a16:creationId xmlns:a16="http://schemas.microsoft.com/office/drawing/2014/main" id="{DD56562B-1CBD-4BA9-BB6E-F8821C6DE85D}"/>
              </a:ext>
            </a:extLst>
          </p:cNvPr>
          <p:cNvSpPr/>
          <p:nvPr/>
        </p:nvSpPr>
        <p:spPr>
          <a:xfrm>
            <a:off x="334342" y="4331606"/>
            <a:ext cx="2398920" cy="959237"/>
          </a:xfrm>
          <a:prstGeom prst="rect">
            <a:avLst/>
          </a:prstGeom>
        </p:spPr>
        <p:txBody>
          <a:bodyPr wrap="square">
            <a:spAutoFit/>
          </a:bodyPr>
          <a:lstStyle/>
          <a:p>
            <a:pPr indent="-6350">
              <a:lnSpc>
                <a:spcPct val="106000"/>
              </a:lnSpc>
              <a:spcAft>
                <a:spcPts val="60"/>
              </a:spcAft>
            </a:pPr>
            <a:r>
              <a:rPr lang="en-GB"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Set the environment variable in Windows. This is done only once</a:t>
            </a:r>
            <a:endPar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301320"/>
            <a:ext cx="9071640" cy="658440"/>
          </a:xfrm>
          <a:prstGeom prst="rect">
            <a:avLst/>
          </a:prstGeom>
          <a:noFill/>
          <a:ln>
            <a:noFill/>
          </a:ln>
        </p:spPr>
        <p:txBody>
          <a:bodyPr lIns="0" tIns="0" rIns="0" bIns="0" anchor="ctr">
            <a:noAutofit/>
          </a:bodyPr>
          <a:lstStyle/>
          <a:p>
            <a:r>
              <a:rPr lang="en-GB" sz="3200" cap="small" spc="-1" dirty="0">
                <a:solidFill>
                  <a:srgbClr val="666666"/>
                </a:solidFill>
              </a:rPr>
              <a:t>Compiling using the command prompt</a:t>
            </a:r>
          </a:p>
        </p:txBody>
      </p:sp>
      <p:sp>
        <p:nvSpPr>
          <p:cNvPr id="192" name="TextShape 2"/>
          <p:cNvSpPr txBox="1"/>
          <p:nvPr/>
        </p:nvSpPr>
        <p:spPr>
          <a:xfrm>
            <a:off x="503999" y="1152000"/>
            <a:ext cx="9092487" cy="5666243"/>
          </a:xfrm>
          <a:prstGeom prst="rect">
            <a:avLst/>
          </a:prstGeom>
          <a:noFill/>
          <a:ln>
            <a:noFill/>
          </a:ln>
        </p:spPr>
        <p:txBody>
          <a:bodyPr lIns="0" tIns="0" rIns="0" bIns="0">
            <a:normAutofit/>
          </a:bodyPr>
          <a:lstStyle/>
          <a:p>
            <a:pPr marL="432000" indent="-324000">
              <a:spcBef>
                <a:spcPts val="1885"/>
              </a:spcBef>
              <a:buSzPct val="100000"/>
              <a:buBlip>
                <a:blip r:embed="rId2"/>
              </a:buBlip>
            </a:pPr>
            <a:r>
              <a:rPr lang="fr-FR" sz="2100" b="1" spc="-1" dirty="0">
                <a:solidFill>
                  <a:srgbClr val="000000"/>
                </a:solidFill>
                <a:latin typeface="Arial"/>
              </a:rPr>
              <a:t>Setting </a:t>
            </a:r>
            <a:r>
              <a:rPr lang="fr-FR" sz="2100" b="1" spc="-1" dirty="0" err="1">
                <a:solidFill>
                  <a:srgbClr val="000000"/>
                </a:solidFill>
                <a:latin typeface="Arial"/>
              </a:rPr>
              <a:t>environmental</a:t>
            </a:r>
            <a:r>
              <a:rPr lang="fr-FR" sz="2100" b="1" spc="-1" dirty="0">
                <a:solidFill>
                  <a:srgbClr val="000000"/>
                </a:solidFill>
                <a:latin typeface="Arial"/>
              </a:rPr>
              <a:t> variables</a:t>
            </a:r>
          </a:p>
          <a:p>
            <a:pPr marL="889200" lvl="1" indent="-324000">
              <a:spcBef>
                <a:spcPts val="1885"/>
              </a:spcBef>
              <a:buSzPct val="100000"/>
              <a:buBlip>
                <a:blip r:embed="rId2"/>
              </a:buBlip>
            </a:pPr>
            <a:r>
              <a:rPr lang="fr-FR" sz="2100" b="1" spc="-1" dirty="0">
                <a:solidFill>
                  <a:srgbClr val="000000"/>
                </a:solidFill>
                <a:latin typeface="Arial"/>
              </a:rPr>
              <a:t> </a:t>
            </a:r>
            <a:r>
              <a:rPr lang="en-GB" spc="-1" dirty="0">
                <a:solidFill>
                  <a:srgbClr val="000000"/>
                </a:solidFill>
              </a:rPr>
              <a:t>Set the environment variable in Windows. This is done only once</a:t>
            </a:r>
            <a:endParaRPr lang="en-GB" sz="2100" spc="-1" dirty="0">
              <a:solidFill>
                <a:srgbClr val="000000"/>
              </a:solidFill>
            </a:endParaRPr>
          </a:p>
          <a:p>
            <a:pPr marL="889200" lvl="1" indent="-324000">
              <a:spcBef>
                <a:spcPts val="1885"/>
              </a:spcBef>
              <a:buSzPct val="100000"/>
              <a:buBlip>
                <a:blip r:embed="rId2"/>
              </a:buBlip>
            </a:pPr>
            <a:endParaRPr lang="en-GB" sz="2100" b="1" spc="-1" dirty="0">
              <a:solidFill>
                <a:srgbClr val="000000"/>
              </a:solidFill>
              <a:latin typeface="Arial"/>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432000" indent="-324000">
              <a:spcBef>
                <a:spcPts val="1885"/>
              </a:spcBef>
              <a:buSzPct val="100000"/>
              <a:buBlip>
                <a:blip r:embed="rId2"/>
              </a:buBlip>
            </a:pPr>
            <a:endParaRPr lang="fr-FR" sz="2600" b="1" dirty="0">
              <a:solidFill>
                <a:srgbClr val="0066FF"/>
              </a:solidFill>
              <a:latin typeface="Courier New" pitchFamily="49" charset="0"/>
              <a:cs typeface="Courier New" pitchFamily="49" charset="0"/>
            </a:endParaRPr>
          </a:p>
          <a:p>
            <a:pPr marL="565200" lvl="1">
              <a:spcBef>
                <a:spcPts val="1885"/>
              </a:spcBef>
              <a:buSzPct val="100000"/>
            </a:pPr>
            <a:endParaRPr lang="fr-FR" sz="2600" b="1" dirty="0">
              <a:solidFill>
                <a:srgbClr val="0066FF"/>
              </a:solidFill>
              <a:latin typeface="Courier New" pitchFamily="49" charset="0"/>
              <a:cs typeface="Courier New" pitchFamily="49" charset="0"/>
            </a:endParaRPr>
          </a:p>
          <a:p>
            <a:pPr marL="889200" lvl="1" indent="-324000">
              <a:spcBef>
                <a:spcPts val="1885"/>
              </a:spcBef>
              <a:buSzPct val="100000"/>
              <a:buBlip>
                <a:blip r:embed="rId2"/>
              </a:buBlip>
            </a:pPr>
            <a:endParaRPr lang="en-GB" sz="2600" b="1" dirty="0">
              <a:solidFill>
                <a:srgbClr val="0066FF"/>
              </a:solidFill>
              <a:latin typeface="Courier New" pitchFamily="49" charset="0"/>
              <a:cs typeface="Courier New" pitchFamily="49" charset="0"/>
            </a:endParaRPr>
          </a:p>
        </p:txBody>
      </p:sp>
      <p:grpSp>
        <p:nvGrpSpPr>
          <p:cNvPr id="4" name="Groupe 3">
            <a:extLst>
              <a:ext uri="{FF2B5EF4-FFF2-40B4-BE49-F238E27FC236}">
                <a16:creationId xmlns:a16="http://schemas.microsoft.com/office/drawing/2014/main" id="{81667C54-F4F1-4DE2-B7EA-75D2632B7F59}"/>
              </a:ext>
            </a:extLst>
          </p:cNvPr>
          <p:cNvGrpSpPr/>
          <p:nvPr/>
        </p:nvGrpSpPr>
        <p:grpSpPr>
          <a:xfrm>
            <a:off x="1549359" y="1876186"/>
            <a:ext cx="6842760" cy="4999994"/>
            <a:chOff x="1549359" y="1876186"/>
            <a:chExt cx="6842760" cy="4999994"/>
          </a:xfrm>
        </p:grpSpPr>
        <p:grpSp>
          <p:nvGrpSpPr>
            <p:cNvPr id="8" name="Group 15054">
              <a:extLst>
                <a:ext uri="{FF2B5EF4-FFF2-40B4-BE49-F238E27FC236}">
                  <a16:creationId xmlns:a16="http://schemas.microsoft.com/office/drawing/2014/main" id="{2575F11C-458D-4E9C-BA81-9330C9865643}"/>
                </a:ext>
              </a:extLst>
            </p:cNvPr>
            <p:cNvGrpSpPr/>
            <p:nvPr/>
          </p:nvGrpSpPr>
          <p:grpSpPr>
            <a:xfrm>
              <a:off x="1549359" y="1876186"/>
              <a:ext cx="6842760" cy="4999994"/>
              <a:chOff x="0" y="0"/>
              <a:chExt cx="6842760" cy="5000295"/>
            </a:xfrm>
          </p:grpSpPr>
          <p:sp>
            <p:nvSpPr>
              <p:cNvPr id="9" name="Rectangle 8">
                <a:extLst>
                  <a:ext uri="{FF2B5EF4-FFF2-40B4-BE49-F238E27FC236}">
                    <a16:creationId xmlns:a16="http://schemas.microsoft.com/office/drawing/2014/main" id="{E3610DF4-5601-47F8-9714-7C50C4547398}"/>
                  </a:ext>
                </a:extLst>
              </p:cNvPr>
              <p:cNvSpPr/>
              <p:nvPr/>
            </p:nvSpPr>
            <p:spPr>
              <a:xfrm>
                <a:off x="594360" y="0"/>
                <a:ext cx="867927" cy="448760"/>
              </a:xfrm>
              <a:prstGeom prst="rect">
                <a:avLst/>
              </a:prstGeom>
              <a:ln>
                <a:noFill/>
              </a:ln>
            </p:spPr>
            <p:txBody>
              <a:bodyPr vert="horz" lIns="0" tIns="0" rIns="0" bIns="0" rtlCol="0">
                <a:noAutofit/>
              </a:bodyPr>
              <a:lstStyle/>
              <a:p>
                <a:pPr>
                  <a:lnSpc>
                    <a:spcPct val="107000"/>
                  </a:lnSpc>
                  <a:spcAft>
                    <a:spcPts val="800"/>
                  </a:spcAft>
                </a:pPr>
                <a:r>
                  <a:rPr lang="en-GB" sz="24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once.</a:t>
                </a:r>
                <a:endParaRPr lang="en-GB"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9AAD2201-079E-454A-8FE3-D5794E8E0BFE}"/>
                  </a:ext>
                </a:extLst>
              </p:cNvPr>
              <p:cNvSpPr/>
              <p:nvPr/>
            </p:nvSpPr>
            <p:spPr>
              <a:xfrm>
                <a:off x="0" y="4047871"/>
                <a:ext cx="2244966" cy="339003"/>
              </a:xfrm>
              <a:prstGeom prst="rect">
                <a:avLst/>
              </a:prstGeom>
              <a:ln>
                <a:noFill/>
              </a:ln>
            </p:spPr>
            <p:txBody>
              <a:bodyPr vert="horz" lIns="0" tIns="0" rIns="0" bIns="0" rtlCol="0">
                <a:noAutofit/>
              </a:bodyPr>
              <a:lstStyle/>
              <a:p>
                <a:pPr>
                  <a:lnSpc>
                    <a:spcPct val="107000"/>
                  </a:lnSpc>
                  <a:spcAft>
                    <a:spcPts val="800"/>
                  </a:spcAft>
                </a:pPr>
                <a:r>
                  <a:rPr lang="en-GB" sz="1800">
                    <a:solidFill>
                      <a:srgbClr val="000000"/>
                    </a:solidFill>
                    <a:effectLst/>
                    <a:latin typeface="Arial" panose="020B0604020202020204" pitchFamily="34" charset="0"/>
                    <a:ea typeface="Arial" panose="020B0604020202020204" pitchFamily="34" charset="0"/>
                  </a:rPr>
                  <a:t>The jdk/bin path.</a:t>
                </a:r>
                <a:endParaRPr lang="en-GB" sz="1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C83505DC-BB11-4E93-97D9-7F5BBE799974}"/>
                  </a:ext>
                </a:extLst>
              </p:cNvPr>
              <p:cNvSpPr/>
              <p:nvPr/>
            </p:nvSpPr>
            <p:spPr>
              <a:xfrm>
                <a:off x="0" y="4362648"/>
                <a:ext cx="3105748" cy="285778"/>
              </a:xfrm>
              <a:prstGeom prst="rect">
                <a:avLst/>
              </a:prstGeom>
              <a:ln>
                <a:noFill/>
              </a:ln>
            </p:spPr>
            <p:txBody>
              <a:bodyPr vert="horz" lIns="0" tIns="0" rIns="0" bIns="0" rtlCol="0">
                <a:noAutofit/>
              </a:bodyPr>
              <a:lstStyle/>
              <a:p>
                <a:pPr>
                  <a:lnSpc>
                    <a:spcPct val="107000"/>
                  </a:lnSpc>
                  <a:spcAft>
                    <a:spcPts val="800"/>
                  </a:spcAft>
                </a:pPr>
                <a:r>
                  <a:rPr lang="en-GB" sz="1800">
                    <a:solidFill>
                      <a:srgbClr val="000000"/>
                    </a:solidFill>
                    <a:effectLst/>
                    <a:latin typeface="Arial" panose="020B0604020202020204" pitchFamily="34" charset="0"/>
                    <a:ea typeface="Arial" panose="020B0604020202020204" pitchFamily="34" charset="0"/>
                  </a:rPr>
                  <a:t>Put “;” after every path.</a:t>
                </a:r>
                <a:endParaRPr lang="en-GB" sz="1100">
                  <a:solidFill>
                    <a:srgbClr val="000000"/>
                  </a:solidFill>
                  <a:effectLst/>
                  <a:latin typeface="Calibri" panose="020F0502020204030204" pitchFamily="34" charset="0"/>
                  <a:ea typeface="Calibri" panose="020F0502020204030204" pitchFamily="34" charset="0"/>
                </a:endParaRPr>
              </a:p>
            </p:txBody>
          </p:sp>
          <p:pic>
            <p:nvPicPr>
              <p:cNvPr id="15" name="Picture 1484">
                <a:extLst>
                  <a:ext uri="{FF2B5EF4-FFF2-40B4-BE49-F238E27FC236}">
                    <a16:creationId xmlns:a16="http://schemas.microsoft.com/office/drawing/2014/main" id="{82D950A3-36BD-4D79-B254-18F544934EDA}"/>
                  </a:ext>
                </a:extLst>
              </p:cNvPr>
              <p:cNvPicPr/>
              <p:nvPr/>
            </p:nvPicPr>
            <p:blipFill>
              <a:blip r:embed="rId3"/>
              <a:stretch>
                <a:fillRect/>
              </a:stretch>
            </p:blipFill>
            <p:spPr>
              <a:xfrm>
                <a:off x="2804160" y="227127"/>
                <a:ext cx="4038600" cy="4773168"/>
              </a:xfrm>
              <a:prstGeom prst="rect">
                <a:avLst/>
              </a:prstGeom>
            </p:spPr>
          </p:pic>
          <p:sp>
            <p:nvSpPr>
              <p:cNvPr id="16" name="Shape 1485">
                <a:extLst>
                  <a:ext uri="{FF2B5EF4-FFF2-40B4-BE49-F238E27FC236}">
                    <a16:creationId xmlns:a16="http://schemas.microsoft.com/office/drawing/2014/main" id="{643E6B54-C42F-4BD9-857E-237FF072D193}"/>
                  </a:ext>
                </a:extLst>
              </p:cNvPr>
              <p:cNvSpPr/>
              <p:nvPr/>
            </p:nvSpPr>
            <p:spPr>
              <a:xfrm>
                <a:off x="1810131" y="2232711"/>
                <a:ext cx="2670429" cy="1681734"/>
              </a:xfrm>
              <a:custGeom>
                <a:avLst/>
                <a:gdLst/>
                <a:ahLst/>
                <a:cxnLst/>
                <a:rect l="0" t="0" r="0" b="0"/>
                <a:pathLst>
                  <a:path w="2670429" h="1681734">
                    <a:moveTo>
                      <a:pt x="2670429" y="0"/>
                    </a:moveTo>
                    <a:lnTo>
                      <a:pt x="2624582" y="87757"/>
                    </a:lnTo>
                    <a:cubicBezTo>
                      <a:pt x="2622931" y="90932"/>
                      <a:pt x="2619121" y="92075"/>
                      <a:pt x="2615946" y="90551"/>
                    </a:cubicBezTo>
                    <a:cubicBezTo>
                      <a:pt x="2612898" y="88900"/>
                      <a:pt x="2611628" y="85090"/>
                      <a:pt x="2613279" y="81915"/>
                    </a:cubicBezTo>
                    <a:lnTo>
                      <a:pt x="2643308" y="24562"/>
                    </a:lnTo>
                    <a:lnTo>
                      <a:pt x="6858" y="1681734"/>
                    </a:lnTo>
                    <a:lnTo>
                      <a:pt x="0" y="1671066"/>
                    </a:lnTo>
                    <a:lnTo>
                      <a:pt x="2636425" y="13863"/>
                    </a:lnTo>
                    <a:lnTo>
                      <a:pt x="2571877" y="16002"/>
                    </a:lnTo>
                    <a:cubicBezTo>
                      <a:pt x="2568321" y="16129"/>
                      <a:pt x="2565400" y="13335"/>
                      <a:pt x="2565273" y="9779"/>
                    </a:cubicBezTo>
                    <a:cubicBezTo>
                      <a:pt x="2565146" y="6350"/>
                      <a:pt x="2567940" y="3429"/>
                      <a:pt x="2571369" y="3302"/>
                    </a:cubicBezTo>
                    <a:lnTo>
                      <a:pt x="2670429" y="0"/>
                    </a:lnTo>
                    <a:close/>
                  </a:path>
                </a:pathLst>
              </a:custGeom>
              <a:ln w="0" cap="flat">
                <a:miter lim="127000"/>
              </a:ln>
            </p:spPr>
            <p:style>
              <a:lnRef idx="0">
                <a:srgbClr val="000000">
                  <a:alpha val="0"/>
                </a:srgbClr>
              </a:lnRef>
              <a:fillRef idx="1">
                <a:srgbClr val="2DA2BF"/>
              </a:fillRef>
              <a:effectRef idx="0">
                <a:scrgbClr r="0" g="0" b="0"/>
              </a:effectRef>
              <a:fontRef idx="none"/>
            </p:style>
            <p:txBody>
              <a:bodyPr/>
              <a:lstStyle/>
              <a:p>
                <a:endParaRPr lang="en-GB"/>
              </a:p>
            </p:txBody>
          </p:sp>
        </p:grpSp>
        <p:sp>
          <p:nvSpPr>
            <p:cNvPr id="3" name="Rectangle 2">
              <a:extLst>
                <a:ext uri="{FF2B5EF4-FFF2-40B4-BE49-F238E27FC236}">
                  <a16:creationId xmlns:a16="http://schemas.microsoft.com/office/drawing/2014/main" id="{B74ACA67-8911-44B3-9B6D-BCADD9EB1218}"/>
                </a:ext>
              </a:extLst>
            </p:cNvPr>
            <p:cNvSpPr/>
            <p:nvPr/>
          </p:nvSpPr>
          <p:spPr>
            <a:xfrm>
              <a:off x="2067339" y="2027583"/>
              <a:ext cx="834887"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95123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11991</TotalTime>
  <Words>1931</Words>
  <Application>Microsoft Office PowerPoint</Application>
  <PresentationFormat>Personnalisé</PresentationFormat>
  <Paragraphs>206</Paragraphs>
  <Slides>27</Slides>
  <Notes>1</Notes>
  <HiddenSlides>0</HiddenSlides>
  <MMClips>0</MMClips>
  <ScaleCrop>false</ScaleCrop>
  <HeadingPairs>
    <vt:vector size="6" baseType="variant">
      <vt:variant>
        <vt:lpstr>Polices utilisées</vt:lpstr>
      </vt:variant>
      <vt:variant>
        <vt:i4>10</vt:i4>
      </vt:variant>
      <vt:variant>
        <vt:lpstr>Thème</vt:lpstr>
      </vt:variant>
      <vt:variant>
        <vt:i4>4</vt:i4>
      </vt:variant>
      <vt:variant>
        <vt:lpstr>Titres des diapositives</vt:lpstr>
      </vt:variant>
      <vt:variant>
        <vt:i4>27</vt:i4>
      </vt:variant>
    </vt:vector>
  </HeadingPairs>
  <TitlesOfParts>
    <vt:vector size="41" baseType="lpstr">
      <vt:lpstr>AlbanyAMT</vt:lpstr>
      <vt:lpstr>AlbanyAMT-Bold</vt:lpstr>
      <vt:lpstr>Arial</vt:lpstr>
      <vt:lpstr>Calibri</vt:lpstr>
      <vt:lpstr>Courier New</vt:lpstr>
      <vt:lpstr>DejaVu Sans</vt:lpstr>
      <vt:lpstr>Noto Sans CJK SC</vt:lpstr>
      <vt:lpstr>Symbol</vt:lpstr>
      <vt:lpstr>Times New Roman</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Eclips IDE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ArgoUML tool</vt:lpstr>
      <vt:lpstr>Présentation PowerPoint</vt:lpstr>
      <vt:lpstr>Présentation PowerPoint</vt:lpstr>
      <vt:lpstr>Présentation PowerPoint</vt:lpstr>
      <vt:lpstr>Présentation PowerPoint</vt:lpstr>
      <vt:lpstr>Présentation PowerPoint</vt:lpstr>
    </vt:vector>
  </TitlesOfParts>
  <Company>Université de cergy-pontoise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
  <dc:description/>
  <cp:lastModifiedBy>superviseur</cp:lastModifiedBy>
  <cp:revision>192</cp:revision>
  <dcterms:created xsi:type="dcterms:W3CDTF">2019-11-18T10:43:50Z</dcterms:created>
  <dcterms:modified xsi:type="dcterms:W3CDTF">2020-09-17T15:34:22Z</dcterms:modified>
  <dc:language>fr-FR</dc:language>
</cp:coreProperties>
</file>