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</p:sldIdLst>
  <p:sldSz cy="30266650" cx="21396950"/>
  <p:notesSz cx="6858000" cy="9144000"/>
  <p:embeddedFontLst>
    <p:embeddedFont>
      <p:font typeface="Pacifico"/>
      <p:regular r:id="rId8"/>
    </p:embeddedFont>
    <p:embeddedFont>
      <p:font typeface="Open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533">
          <p15:clr>
            <a:srgbClr val="747775"/>
          </p15:clr>
        </p15:guide>
        <p15:guide id="2" pos="6739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533" orient="horz"/>
        <p:guide pos="67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italic.fntdata"/><Relationship Id="rId10" Type="http://schemas.openxmlformats.org/officeDocument/2006/relationships/font" Target="fonts/OpenSans-bold.fntdata"/><Relationship Id="rId12" Type="http://schemas.openxmlformats.org/officeDocument/2006/relationships/font" Target="fonts/OpenSans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Open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Pacific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260" y="685800"/>
            <a:ext cx="2424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9ae6101e6_0_83:notes"/>
          <p:cNvSpPr/>
          <p:nvPr>
            <p:ph idx="2" type="sldImg"/>
          </p:nvPr>
        </p:nvSpPr>
        <p:spPr>
          <a:xfrm>
            <a:off x="2217253" y="685800"/>
            <a:ext cx="2424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9ae6101e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397" y="4381412"/>
            <a:ext cx="19938300" cy="12078300"/>
          </a:xfrm>
          <a:prstGeom prst="rect">
            <a:avLst/>
          </a:prstGeom>
        </p:spPr>
        <p:txBody>
          <a:bodyPr anchorCtr="0" anchor="b" bIns="321950" lIns="321950" spcFirstLastPara="1" rIns="321950" wrap="square" tIns="321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378" y="16677257"/>
            <a:ext cx="19938300" cy="46641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9825542" y="27440449"/>
            <a:ext cx="1284000" cy="23160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729378" y="6508933"/>
            <a:ext cx="19938300" cy="11554200"/>
          </a:xfrm>
          <a:prstGeom prst="rect">
            <a:avLst/>
          </a:prstGeom>
        </p:spPr>
        <p:txBody>
          <a:bodyPr anchorCtr="0" anchor="b" bIns="321950" lIns="321950" spcFirstLastPara="1" rIns="321950" wrap="square" tIns="321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729378" y="18549099"/>
            <a:ext cx="19938300" cy="76545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>
            <a:normAutofit/>
          </a:bodyPr>
          <a:lstStyle>
            <a:lvl1pPr indent="-628650" lvl="0" marL="457200" algn="ctr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1pPr>
            <a:lvl2pPr indent="-539750" lvl="1" marL="914400" algn="ctr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2pPr>
            <a:lvl3pPr indent="-539750" lvl="2" marL="1371600" algn="ctr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3pPr>
            <a:lvl4pPr indent="-539750" lvl="3" marL="1828800" algn="ctr">
              <a:spcBef>
                <a:spcPts val="0"/>
              </a:spcBef>
              <a:spcAft>
                <a:spcPts val="0"/>
              </a:spcAft>
              <a:buSzPts val="4900"/>
              <a:buChar char="●"/>
              <a:defRPr/>
            </a:lvl4pPr>
            <a:lvl5pPr indent="-539750" lvl="4" marL="2286000" algn="ctr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5pPr>
            <a:lvl6pPr indent="-539750" lvl="5" marL="2743200" algn="ctr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6pPr>
            <a:lvl7pPr indent="-539750" lvl="6" marL="3200400" algn="ctr">
              <a:spcBef>
                <a:spcPts val="0"/>
              </a:spcBef>
              <a:spcAft>
                <a:spcPts val="0"/>
              </a:spcAft>
              <a:buSzPts val="4900"/>
              <a:buChar char="●"/>
              <a:defRPr/>
            </a:lvl7pPr>
            <a:lvl8pPr indent="-539750" lvl="7" marL="3657600" algn="ctr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8pPr>
            <a:lvl9pPr indent="-539750" lvl="8" marL="4114800" algn="ctr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9825542" y="27440449"/>
            <a:ext cx="1284000" cy="23160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9825542" y="27440449"/>
            <a:ext cx="1284000" cy="23160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729397" y="4381412"/>
            <a:ext cx="19938300" cy="12078300"/>
          </a:xfrm>
          <a:prstGeom prst="rect">
            <a:avLst/>
          </a:prstGeom>
        </p:spPr>
        <p:txBody>
          <a:bodyPr anchorCtr="0" anchor="b" bIns="321950" lIns="321950" spcFirstLastPara="1" rIns="321950" wrap="square" tIns="321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729378" y="16677257"/>
            <a:ext cx="19938300" cy="46641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19825542" y="27440449"/>
            <a:ext cx="1284000" cy="23160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729378" y="12656562"/>
            <a:ext cx="19938300" cy="49536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19825542" y="27440449"/>
            <a:ext cx="1284000" cy="23160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729378" y="2618726"/>
            <a:ext cx="19938300" cy="33699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729378" y="6781677"/>
            <a:ext cx="19938300" cy="201036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>
            <a:normAutofit/>
          </a:bodyPr>
          <a:lstStyle>
            <a:lvl1pPr indent="-628650" lvl="0" marL="457200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1pPr>
            <a:lvl2pPr indent="-539750" lvl="1" marL="914400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2pPr>
            <a:lvl3pPr indent="-539750" lvl="2" marL="1371600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3pPr>
            <a:lvl4pPr indent="-539750" lvl="3" marL="1828800">
              <a:spcBef>
                <a:spcPts val="0"/>
              </a:spcBef>
              <a:spcAft>
                <a:spcPts val="0"/>
              </a:spcAft>
              <a:buSzPts val="4900"/>
              <a:buChar char="●"/>
              <a:defRPr/>
            </a:lvl4pPr>
            <a:lvl5pPr indent="-539750" lvl="4" marL="2286000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5pPr>
            <a:lvl6pPr indent="-539750" lvl="5" marL="2743200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6pPr>
            <a:lvl7pPr indent="-539750" lvl="6" marL="3200400">
              <a:spcBef>
                <a:spcPts val="0"/>
              </a:spcBef>
              <a:spcAft>
                <a:spcPts val="0"/>
              </a:spcAft>
              <a:buSzPts val="4900"/>
              <a:buChar char="●"/>
              <a:defRPr/>
            </a:lvl7pPr>
            <a:lvl8pPr indent="-539750" lvl="7" marL="3657600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8pPr>
            <a:lvl9pPr indent="-539750" lvl="8" marL="4114800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19825542" y="27440449"/>
            <a:ext cx="1284000" cy="23160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729378" y="2618726"/>
            <a:ext cx="19938300" cy="33699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729378" y="6781677"/>
            <a:ext cx="9359700" cy="201036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>
            <a:normAutofit/>
          </a:bodyPr>
          <a:lstStyle>
            <a:lvl1pPr indent="-539750" lvl="0" marL="457200">
              <a:spcBef>
                <a:spcPts val="0"/>
              </a:spcBef>
              <a:spcAft>
                <a:spcPts val="0"/>
              </a:spcAft>
              <a:buSzPts val="4900"/>
              <a:buChar char="●"/>
              <a:defRPr sz="4900"/>
            </a:lvl1pPr>
            <a:lvl2pPr indent="-495300" lvl="1" marL="91440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indent="-495300" lvl="2" marL="137160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indent="-495300" lvl="3" marL="182880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indent="-495300" lvl="4" marL="228600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indent="-495300" lvl="5" marL="274320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indent="-495300" lvl="6" marL="320040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indent="-495300" lvl="7" marL="365760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indent="-495300" lvl="8" marL="411480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11307811" y="6781677"/>
            <a:ext cx="9359700" cy="201036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>
            <a:normAutofit/>
          </a:bodyPr>
          <a:lstStyle>
            <a:lvl1pPr indent="-539750" lvl="0" marL="457200">
              <a:spcBef>
                <a:spcPts val="0"/>
              </a:spcBef>
              <a:spcAft>
                <a:spcPts val="0"/>
              </a:spcAft>
              <a:buSzPts val="4900"/>
              <a:buChar char="●"/>
              <a:defRPr sz="4900"/>
            </a:lvl1pPr>
            <a:lvl2pPr indent="-495300" lvl="1" marL="91440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indent="-495300" lvl="2" marL="137160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indent="-495300" lvl="3" marL="182880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indent="-495300" lvl="4" marL="228600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indent="-495300" lvl="5" marL="274320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indent="-495300" lvl="6" marL="320040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indent="-495300" lvl="7" marL="365760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indent="-495300" lvl="8" marL="411480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19825542" y="27440449"/>
            <a:ext cx="1284000" cy="23160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729378" y="2618726"/>
            <a:ext cx="19938300" cy="33699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19825542" y="27440449"/>
            <a:ext cx="1284000" cy="23160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729378" y="3269398"/>
            <a:ext cx="6570600" cy="4446900"/>
          </a:xfrm>
          <a:prstGeom prst="rect">
            <a:avLst/>
          </a:prstGeom>
        </p:spPr>
        <p:txBody>
          <a:bodyPr anchorCtr="0" anchor="b" bIns="321950" lIns="321950" spcFirstLastPara="1" rIns="321950" wrap="square" tIns="321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729378" y="8177027"/>
            <a:ext cx="6570600" cy="187089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>
            <a:normAutofit/>
          </a:bodyPr>
          <a:lstStyle>
            <a:lvl1pPr indent="-495300" lvl="0" marL="45720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indent="-495300" lvl="1" marL="91440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indent="-495300" lvl="2" marL="137160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indent="-495300" lvl="3" marL="182880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indent="-495300" lvl="4" marL="228600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indent="-495300" lvl="5" marL="274320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indent="-495300" lvl="6" marL="320040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indent="-495300" lvl="7" marL="365760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indent="-495300" lvl="8" marL="411480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19825542" y="27440449"/>
            <a:ext cx="1284000" cy="23160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1147184" y="2648884"/>
            <a:ext cx="14900700" cy="240720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1pPr>
            <a:lvl2pPr lvl="1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2pPr>
            <a:lvl3pPr lvl="2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3pPr>
            <a:lvl4pPr lvl="3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4pPr>
            <a:lvl5pPr lvl="4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5pPr>
            <a:lvl6pPr lvl="5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6pPr>
            <a:lvl7pPr lvl="6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7pPr>
            <a:lvl8pPr lvl="7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8pPr>
            <a:lvl9pPr lvl="8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19825542" y="27440449"/>
            <a:ext cx="1284000" cy="23160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10698475" y="-736"/>
            <a:ext cx="10698600" cy="3026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21950" lIns="321950" spcFirstLastPara="1" rIns="321950" wrap="square" tIns="321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621270" y="7256552"/>
            <a:ext cx="9465900" cy="8722500"/>
          </a:xfrm>
          <a:prstGeom prst="rect">
            <a:avLst/>
          </a:prstGeom>
        </p:spPr>
        <p:txBody>
          <a:bodyPr anchorCtr="0" anchor="b" bIns="321950" lIns="321950" spcFirstLastPara="1" rIns="321950" wrap="square" tIns="321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621270" y="16494545"/>
            <a:ext cx="9465900" cy="72678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11558425" y="4260781"/>
            <a:ext cx="8978700" cy="217437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indent="-628650" lvl="0" marL="457200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1pPr>
            <a:lvl2pPr indent="-539750" lvl="1" marL="914400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2pPr>
            <a:lvl3pPr indent="-539750" lvl="2" marL="1371600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3pPr>
            <a:lvl4pPr indent="-539750" lvl="3" marL="1828800">
              <a:spcBef>
                <a:spcPts val="0"/>
              </a:spcBef>
              <a:spcAft>
                <a:spcPts val="0"/>
              </a:spcAft>
              <a:buSzPts val="4900"/>
              <a:buChar char="●"/>
              <a:defRPr/>
            </a:lvl4pPr>
            <a:lvl5pPr indent="-539750" lvl="4" marL="2286000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5pPr>
            <a:lvl6pPr indent="-539750" lvl="5" marL="2743200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6pPr>
            <a:lvl7pPr indent="-539750" lvl="6" marL="3200400">
              <a:spcBef>
                <a:spcPts val="0"/>
              </a:spcBef>
              <a:spcAft>
                <a:spcPts val="0"/>
              </a:spcAft>
              <a:buSzPts val="4900"/>
              <a:buChar char="●"/>
              <a:defRPr/>
            </a:lvl7pPr>
            <a:lvl8pPr indent="-539750" lvl="7" marL="3657600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8pPr>
            <a:lvl9pPr indent="-539750" lvl="8" marL="4114800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19825542" y="27440449"/>
            <a:ext cx="1284000" cy="23160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29378" y="12656562"/>
            <a:ext cx="19938300" cy="49536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9825542" y="27440449"/>
            <a:ext cx="1284000" cy="23160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729378" y="24894592"/>
            <a:ext cx="14037300" cy="35607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19825542" y="27440449"/>
            <a:ext cx="1284000" cy="23160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729378" y="6508933"/>
            <a:ext cx="19938300" cy="11554200"/>
          </a:xfrm>
          <a:prstGeom prst="rect">
            <a:avLst/>
          </a:prstGeom>
        </p:spPr>
        <p:txBody>
          <a:bodyPr anchorCtr="0" anchor="b" bIns="321950" lIns="321950" spcFirstLastPara="1" rIns="321950" wrap="square" tIns="321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729378" y="18549099"/>
            <a:ext cx="19938300" cy="76545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>
            <a:normAutofit/>
          </a:bodyPr>
          <a:lstStyle>
            <a:lvl1pPr indent="-628650" lvl="0" marL="457200" algn="ctr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1pPr>
            <a:lvl2pPr indent="-539750" lvl="1" marL="914400" algn="ctr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2pPr>
            <a:lvl3pPr indent="-539750" lvl="2" marL="1371600" algn="ctr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3pPr>
            <a:lvl4pPr indent="-539750" lvl="3" marL="1828800" algn="ctr">
              <a:spcBef>
                <a:spcPts val="0"/>
              </a:spcBef>
              <a:spcAft>
                <a:spcPts val="0"/>
              </a:spcAft>
              <a:buSzPts val="4900"/>
              <a:buChar char="●"/>
              <a:defRPr/>
            </a:lvl4pPr>
            <a:lvl5pPr indent="-539750" lvl="4" marL="2286000" algn="ctr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5pPr>
            <a:lvl6pPr indent="-539750" lvl="5" marL="2743200" algn="ctr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6pPr>
            <a:lvl7pPr indent="-539750" lvl="6" marL="3200400" algn="ctr">
              <a:spcBef>
                <a:spcPts val="0"/>
              </a:spcBef>
              <a:spcAft>
                <a:spcPts val="0"/>
              </a:spcAft>
              <a:buSzPts val="4900"/>
              <a:buChar char="●"/>
              <a:defRPr/>
            </a:lvl7pPr>
            <a:lvl8pPr indent="-539750" lvl="7" marL="3657600" algn="ctr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8pPr>
            <a:lvl9pPr indent="-539750" lvl="8" marL="4114800" algn="ctr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19825542" y="27440449"/>
            <a:ext cx="1284000" cy="23160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19825542" y="27440449"/>
            <a:ext cx="1284000" cy="23160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9378" y="2618726"/>
            <a:ext cx="19938300" cy="33699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9378" y="6781677"/>
            <a:ext cx="19938300" cy="201036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>
            <a:normAutofit/>
          </a:bodyPr>
          <a:lstStyle>
            <a:lvl1pPr indent="-628650" lvl="0" marL="457200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1pPr>
            <a:lvl2pPr indent="-539750" lvl="1" marL="914400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2pPr>
            <a:lvl3pPr indent="-539750" lvl="2" marL="1371600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3pPr>
            <a:lvl4pPr indent="-539750" lvl="3" marL="1828800">
              <a:spcBef>
                <a:spcPts val="0"/>
              </a:spcBef>
              <a:spcAft>
                <a:spcPts val="0"/>
              </a:spcAft>
              <a:buSzPts val="4900"/>
              <a:buChar char="●"/>
              <a:defRPr/>
            </a:lvl4pPr>
            <a:lvl5pPr indent="-539750" lvl="4" marL="2286000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5pPr>
            <a:lvl6pPr indent="-539750" lvl="5" marL="2743200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6pPr>
            <a:lvl7pPr indent="-539750" lvl="6" marL="3200400">
              <a:spcBef>
                <a:spcPts val="0"/>
              </a:spcBef>
              <a:spcAft>
                <a:spcPts val="0"/>
              </a:spcAft>
              <a:buSzPts val="4900"/>
              <a:buChar char="●"/>
              <a:defRPr/>
            </a:lvl7pPr>
            <a:lvl8pPr indent="-539750" lvl="7" marL="3657600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8pPr>
            <a:lvl9pPr indent="-539750" lvl="8" marL="4114800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9825542" y="27440449"/>
            <a:ext cx="1284000" cy="23160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29378" y="2618726"/>
            <a:ext cx="19938300" cy="33699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729378" y="6781677"/>
            <a:ext cx="9359700" cy="201036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>
            <a:normAutofit/>
          </a:bodyPr>
          <a:lstStyle>
            <a:lvl1pPr indent="-539750" lvl="0" marL="457200">
              <a:spcBef>
                <a:spcPts val="0"/>
              </a:spcBef>
              <a:spcAft>
                <a:spcPts val="0"/>
              </a:spcAft>
              <a:buSzPts val="4900"/>
              <a:buChar char="●"/>
              <a:defRPr sz="4900"/>
            </a:lvl1pPr>
            <a:lvl2pPr indent="-495300" lvl="1" marL="91440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indent="-495300" lvl="2" marL="137160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indent="-495300" lvl="3" marL="182880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indent="-495300" lvl="4" marL="228600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indent="-495300" lvl="5" marL="274320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indent="-495300" lvl="6" marL="320040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indent="-495300" lvl="7" marL="365760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indent="-495300" lvl="8" marL="411480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1307811" y="6781677"/>
            <a:ext cx="9359700" cy="201036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>
            <a:normAutofit/>
          </a:bodyPr>
          <a:lstStyle>
            <a:lvl1pPr indent="-539750" lvl="0" marL="457200">
              <a:spcBef>
                <a:spcPts val="0"/>
              </a:spcBef>
              <a:spcAft>
                <a:spcPts val="0"/>
              </a:spcAft>
              <a:buSzPts val="4900"/>
              <a:buChar char="●"/>
              <a:defRPr sz="4900"/>
            </a:lvl1pPr>
            <a:lvl2pPr indent="-495300" lvl="1" marL="91440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indent="-495300" lvl="2" marL="137160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indent="-495300" lvl="3" marL="182880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indent="-495300" lvl="4" marL="228600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indent="-495300" lvl="5" marL="274320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indent="-495300" lvl="6" marL="320040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indent="-495300" lvl="7" marL="365760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indent="-495300" lvl="8" marL="411480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9825542" y="27440449"/>
            <a:ext cx="1284000" cy="23160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729378" y="2618726"/>
            <a:ext cx="19938300" cy="33699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9825542" y="27440449"/>
            <a:ext cx="1284000" cy="23160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729378" y="3269398"/>
            <a:ext cx="6570600" cy="4446900"/>
          </a:xfrm>
          <a:prstGeom prst="rect">
            <a:avLst/>
          </a:prstGeom>
        </p:spPr>
        <p:txBody>
          <a:bodyPr anchorCtr="0" anchor="b" bIns="321950" lIns="321950" spcFirstLastPara="1" rIns="321950" wrap="square" tIns="321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729378" y="8177027"/>
            <a:ext cx="6570600" cy="187089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>
            <a:normAutofit/>
          </a:bodyPr>
          <a:lstStyle>
            <a:lvl1pPr indent="-495300" lvl="0" marL="45720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indent="-495300" lvl="1" marL="91440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indent="-495300" lvl="2" marL="137160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indent="-495300" lvl="3" marL="182880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indent="-495300" lvl="4" marL="228600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indent="-495300" lvl="5" marL="274320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indent="-495300" lvl="6" marL="320040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indent="-495300" lvl="7" marL="365760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indent="-495300" lvl="8" marL="411480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9825542" y="27440449"/>
            <a:ext cx="1284000" cy="23160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147184" y="2648884"/>
            <a:ext cx="14900700" cy="240720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1pPr>
            <a:lvl2pPr lvl="1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2pPr>
            <a:lvl3pPr lvl="2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3pPr>
            <a:lvl4pPr lvl="3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4pPr>
            <a:lvl5pPr lvl="4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5pPr>
            <a:lvl6pPr lvl="5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6pPr>
            <a:lvl7pPr lvl="6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7pPr>
            <a:lvl8pPr lvl="7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8pPr>
            <a:lvl9pPr lvl="8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9825542" y="27440449"/>
            <a:ext cx="1284000" cy="23160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698475" y="-736"/>
            <a:ext cx="10698600" cy="3026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21950" lIns="321950" spcFirstLastPara="1" rIns="321950" wrap="square" tIns="321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621270" y="7256552"/>
            <a:ext cx="9465900" cy="8722500"/>
          </a:xfrm>
          <a:prstGeom prst="rect">
            <a:avLst/>
          </a:prstGeom>
        </p:spPr>
        <p:txBody>
          <a:bodyPr anchorCtr="0" anchor="b" bIns="321950" lIns="321950" spcFirstLastPara="1" rIns="321950" wrap="square" tIns="321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621270" y="16494545"/>
            <a:ext cx="9465900" cy="72678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1558425" y="4260781"/>
            <a:ext cx="8978700" cy="217437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indent="-628650" lvl="0" marL="457200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1pPr>
            <a:lvl2pPr indent="-539750" lvl="1" marL="914400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2pPr>
            <a:lvl3pPr indent="-539750" lvl="2" marL="1371600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3pPr>
            <a:lvl4pPr indent="-539750" lvl="3" marL="1828800">
              <a:spcBef>
                <a:spcPts val="0"/>
              </a:spcBef>
              <a:spcAft>
                <a:spcPts val="0"/>
              </a:spcAft>
              <a:buSzPts val="4900"/>
              <a:buChar char="●"/>
              <a:defRPr/>
            </a:lvl4pPr>
            <a:lvl5pPr indent="-539750" lvl="4" marL="2286000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5pPr>
            <a:lvl6pPr indent="-539750" lvl="5" marL="2743200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6pPr>
            <a:lvl7pPr indent="-539750" lvl="6" marL="3200400">
              <a:spcBef>
                <a:spcPts val="0"/>
              </a:spcBef>
              <a:spcAft>
                <a:spcPts val="0"/>
              </a:spcAft>
              <a:buSzPts val="4900"/>
              <a:buChar char="●"/>
              <a:defRPr/>
            </a:lvl7pPr>
            <a:lvl8pPr indent="-539750" lvl="7" marL="3657600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8pPr>
            <a:lvl9pPr indent="-539750" lvl="8" marL="4114800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9825542" y="27440449"/>
            <a:ext cx="1284000" cy="23160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729378" y="24894592"/>
            <a:ext cx="14037300" cy="35607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9825542" y="27440449"/>
            <a:ext cx="1284000" cy="23160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9378" y="2618726"/>
            <a:ext cx="19938300" cy="3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950" lIns="321950" spcFirstLastPara="1" rIns="321950" wrap="square" tIns="321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9378" y="6781677"/>
            <a:ext cx="19938300" cy="201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950" lIns="321950" spcFirstLastPara="1" rIns="321950" wrap="square" tIns="321950">
            <a:normAutofit/>
          </a:bodyPr>
          <a:lstStyle>
            <a:lvl1pPr indent="-628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0"/>
              <a:buChar char="●"/>
              <a:defRPr sz="6300">
                <a:solidFill>
                  <a:schemeClr val="dk2"/>
                </a:solidFill>
              </a:defRPr>
            </a:lvl1pPr>
            <a:lvl2pPr indent="-5397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○"/>
              <a:defRPr sz="4900">
                <a:solidFill>
                  <a:schemeClr val="dk2"/>
                </a:solidFill>
              </a:defRPr>
            </a:lvl2pPr>
            <a:lvl3pPr indent="-5397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■"/>
              <a:defRPr sz="4900">
                <a:solidFill>
                  <a:schemeClr val="dk2"/>
                </a:solidFill>
              </a:defRPr>
            </a:lvl3pPr>
            <a:lvl4pPr indent="-5397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●"/>
              <a:defRPr sz="4900">
                <a:solidFill>
                  <a:schemeClr val="dk2"/>
                </a:solidFill>
              </a:defRPr>
            </a:lvl4pPr>
            <a:lvl5pPr indent="-5397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○"/>
              <a:defRPr sz="4900">
                <a:solidFill>
                  <a:schemeClr val="dk2"/>
                </a:solidFill>
              </a:defRPr>
            </a:lvl5pPr>
            <a:lvl6pPr indent="-5397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■"/>
              <a:defRPr sz="4900">
                <a:solidFill>
                  <a:schemeClr val="dk2"/>
                </a:solidFill>
              </a:defRPr>
            </a:lvl6pPr>
            <a:lvl7pPr indent="-5397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●"/>
              <a:defRPr sz="4900">
                <a:solidFill>
                  <a:schemeClr val="dk2"/>
                </a:solidFill>
              </a:defRPr>
            </a:lvl7pPr>
            <a:lvl8pPr indent="-5397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○"/>
              <a:defRPr sz="4900">
                <a:solidFill>
                  <a:schemeClr val="dk2"/>
                </a:solidFill>
              </a:defRPr>
            </a:lvl8pPr>
            <a:lvl9pPr indent="-5397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■"/>
              <a:defRPr sz="4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9825542" y="27440449"/>
            <a:ext cx="1284000" cy="23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950" lIns="321950" spcFirstLastPara="1" rIns="321950" wrap="square" tIns="321950">
            <a:normAutofit/>
          </a:bodyPr>
          <a:lstStyle>
            <a:lvl1pPr lvl="0" algn="r">
              <a:buNone/>
              <a:defRPr sz="3500">
                <a:solidFill>
                  <a:schemeClr val="dk2"/>
                </a:solidFill>
              </a:defRPr>
            </a:lvl1pPr>
            <a:lvl2pPr lvl="1" algn="r">
              <a:buNone/>
              <a:defRPr sz="3500">
                <a:solidFill>
                  <a:schemeClr val="dk2"/>
                </a:solidFill>
              </a:defRPr>
            </a:lvl2pPr>
            <a:lvl3pPr lvl="2" algn="r">
              <a:buNone/>
              <a:defRPr sz="3500">
                <a:solidFill>
                  <a:schemeClr val="dk2"/>
                </a:solidFill>
              </a:defRPr>
            </a:lvl3pPr>
            <a:lvl4pPr lvl="3" algn="r">
              <a:buNone/>
              <a:defRPr sz="3500">
                <a:solidFill>
                  <a:schemeClr val="dk2"/>
                </a:solidFill>
              </a:defRPr>
            </a:lvl4pPr>
            <a:lvl5pPr lvl="4" algn="r">
              <a:buNone/>
              <a:defRPr sz="3500">
                <a:solidFill>
                  <a:schemeClr val="dk2"/>
                </a:solidFill>
              </a:defRPr>
            </a:lvl5pPr>
            <a:lvl6pPr lvl="5" algn="r">
              <a:buNone/>
              <a:defRPr sz="3500">
                <a:solidFill>
                  <a:schemeClr val="dk2"/>
                </a:solidFill>
              </a:defRPr>
            </a:lvl6pPr>
            <a:lvl7pPr lvl="6" algn="r">
              <a:buNone/>
              <a:defRPr sz="3500">
                <a:solidFill>
                  <a:schemeClr val="dk2"/>
                </a:solidFill>
              </a:defRPr>
            </a:lvl7pPr>
            <a:lvl8pPr lvl="7" algn="r">
              <a:buNone/>
              <a:defRPr sz="3500">
                <a:solidFill>
                  <a:schemeClr val="dk2"/>
                </a:solidFill>
              </a:defRPr>
            </a:lvl8pPr>
            <a:lvl9pPr lvl="8" algn="r">
              <a:buNone/>
              <a:defRPr sz="35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9378" y="2618726"/>
            <a:ext cx="19938300" cy="3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950" lIns="321950" spcFirstLastPara="1" rIns="321950" wrap="square" tIns="321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9378" y="6781677"/>
            <a:ext cx="19938300" cy="201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950" lIns="321950" spcFirstLastPara="1" rIns="321950" wrap="square" tIns="321950">
            <a:normAutofit/>
          </a:bodyPr>
          <a:lstStyle>
            <a:lvl1pPr indent="-628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0"/>
              <a:buChar char="●"/>
              <a:defRPr sz="6300">
                <a:solidFill>
                  <a:schemeClr val="dk2"/>
                </a:solidFill>
              </a:defRPr>
            </a:lvl1pPr>
            <a:lvl2pPr indent="-5397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○"/>
              <a:defRPr sz="4900">
                <a:solidFill>
                  <a:schemeClr val="dk2"/>
                </a:solidFill>
              </a:defRPr>
            </a:lvl2pPr>
            <a:lvl3pPr indent="-5397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■"/>
              <a:defRPr sz="4900">
                <a:solidFill>
                  <a:schemeClr val="dk2"/>
                </a:solidFill>
              </a:defRPr>
            </a:lvl3pPr>
            <a:lvl4pPr indent="-5397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●"/>
              <a:defRPr sz="4900">
                <a:solidFill>
                  <a:schemeClr val="dk2"/>
                </a:solidFill>
              </a:defRPr>
            </a:lvl4pPr>
            <a:lvl5pPr indent="-5397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○"/>
              <a:defRPr sz="4900">
                <a:solidFill>
                  <a:schemeClr val="dk2"/>
                </a:solidFill>
              </a:defRPr>
            </a:lvl5pPr>
            <a:lvl6pPr indent="-5397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■"/>
              <a:defRPr sz="4900">
                <a:solidFill>
                  <a:schemeClr val="dk2"/>
                </a:solidFill>
              </a:defRPr>
            </a:lvl6pPr>
            <a:lvl7pPr indent="-5397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●"/>
              <a:defRPr sz="4900">
                <a:solidFill>
                  <a:schemeClr val="dk2"/>
                </a:solidFill>
              </a:defRPr>
            </a:lvl7pPr>
            <a:lvl8pPr indent="-5397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○"/>
              <a:defRPr sz="4900">
                <a:solidFill>
                  <a:schemeClr val="dk2"/>
                </a:solidFill>
              </a:defRPr>
            </a:lvl8pPr>
            <a:lvl9pPr indent="-5397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■"/>
              <a:defRPr sz="4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19825542" y="27440449"/>
            <a:ext cx="1284000" cy="23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950" lIns="321950" spcFirstLastPara="1" rIns="321950" wrap="square" tIns="321950">
            <a:normAutofit/>
          </a:bodyPr>
          <a:lstStyle>
            <a:lvl1pPr lvl="0" algn="r">
              <a:buNone/>
              <a:defRPr sz="3500">
                <a:solidFill>
                  <a:schemeClr val="dk2"/>
                </a:solidFill>
              </a:defRPr>
            </a:lvl1pPr>
            <a:lvl2pPr lvl="1" algn="r">
              <a:buNone/>
              <a:defRPr sz="3500">
                <a:solidFill>
                  <a:schemeClr val="dk2"/>
                </a:solidFill>
              </a:defRPr>
            </a:lvl2pPr>
            <a:lvl3pPr lvl="2" algn="r">
              <a:buNone/>
              <a:defRPr sz="3500">
                <a:solidFill>
                  <a:schemeClr val="dk2"/>
                </a:solidFill>
              </a:defRPr>
            </a:lvl3pPr>
            <a:lvl4pPr lvl="3" algn="r">
              <a:buNone/>
              <a:defRPr sz="3500">
                <a:solidFill>
                  <a:schemeClr val="dk2"/>
                </a:solidFill>
              </a:defRPr>
            </a:lvl4pPr>
            <a:lvl5pPr lvl="4" algn="r">
              <a:buNone/>
              <a:defRPr sz="3500">
                <a:solidFill>
                  <a:schemeClr val="dk2"/>
                </a:solidFill>
              </a:defRPr>
            </a:lvl5pPr>
            <a:lvl6pPr lvl="5" algn="r">
              <a:buNone/>
              <a:defRPr sz="3500">
                <a:solidFill>
                  <a:schemeClr val="dk2"/>
                </a:solidFill>
              </a:defRPr>
            </a:lvl6pPr>
            <a:lvl7pPr lvl="6" algn="r">
              <a:buNone/>
              <a:defRPr sz="3500">
                <a:solidFill>
                  <a:schemeClr val="dk2"/>
                </a:solidFill>
              </a:defRPr>
            </a:lvl7pPr>
            <a:lvl8pPr lvl="7" algn="r">
              <a:buNone/>
              <a:defRPr sz="3500">
                <a:solidFill>
                  <a:schemeClr val="dk2"/>
                </a:solidFill>
              </a:defRPr>
            </a:lvl8pPr>
            <a:lvl9pPr lvl="8" algn="r">
              <a:buNone/>
              <a:defRPr sz="35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5.png"/><Relationship Id="rId13" Type="http://schemas.openxmlformats.org/officeDocument/2006/relationships/image" Target="../media/image3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.png"/><Relationship Id="rId15" Type="http://schemas.openxmlformats.org/officeDocument/2006/relationships/image" Target="../media/image11.png"/><Relationship Id="rId1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A90F8"/>
            </a:gs>
            <a:gs pos="24000">
              <a:srgbClr val="6A90F8"/>
            </a:gs>
            <a:gs pos="100000">
              <a:srgbClr val="DC277E"/>
            </a:gs>
            <a:gs pos="100000">
              <a:srgbClr val="A84D79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10728175" y="23567225"/>
            <a:ext cx="10241100" cy="6365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625" lIns="64625" spcFirstLastPara="1" rIns="64625" wrap="square" tIns="64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0" name="Google Shape;100;p25"/>
          <p:cNvSpPr/>
          <p:nvPr/>
        </p:nvSpPr>
        <p:spPr>
          <a:xfrm>
            <a:off x="10728185" y="16830445"/>
            <a:ext cx="10287000" cy="62838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625" lIns="64625" spcFirstLastPara="1" rIns="64625" wrap="square" tIns="64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25"/>
          <p:cNvSpPr/>
          <p:nvPr/>
        </p:nvSpPr>
        <p:spPr>
          <a:xfrm>
            <a:off x="363325" y="19242675"/>
            <a:ext cx="9985200" cy="7865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625" lIns="64625" spcFirstLastPara="1" rIns="64625" wrap="square" tIns="64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2" name="Google Shape;102;p25"/>
          <p:cNvSpPr/>
          <p:nvPr/>
        </p:nvSpPr>
        <p:spPr>
          <a:xfrm>
            <a:off x="0" y="0"/>
            <a:ext cx="21396900" cy="3516900"/>
          </a:xfrm>
          <a:prstGeom prst="rect">
            <a:avLst/>
          </a:prstGeom>
          <a:gradFill>
            <a:gsLst>
              <a:gs pos="0">
                <a:srgbClr val="0B5394"/>
              </a:gs>
              <a:gs pos="100000">
                <a:srgbClr val="000000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625" lIns="64625" spcFirstLastPara="1" rIns="64625" wrap="square" tIns="64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3" name="Google Shape;103;p25"/>
          <p:cNvSpPr/>
          <p:nvPr/>
        </p:nvSpPr>
        <p:spPr>
          <a:xfrm flipH="1" rot="10800000">
            <a:off x="26925" y="-6300"/>
            <a:ext cx="21396900" cy="2139900"/>
          </a:xfrm>
          <a:prstGeom prst="trapezoid">
            <a:avLst>
              <a:gd fmla="val 140182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625" lIns="64625" spcFirstLastPara="1" rIns="64625" wrap="square" tIns="64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4" name="Google Shape;104;p25"/>
          <p:cNvSpPr/>
          <p:nvPr/>
        </p:nvSpPr>
        <p:spPr>
          <a:xfrm>
            <a:off x="364825" y="4607750"/>
            <a:ext cx="9982200" cy="54558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625" lIns="64625" spcFirstLastPara="1" rIns="64625" wrap="square" tIns="64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5" name="Google Shape;105;p25"/>
          <p:cNvSpPr txBox="1"/>
          <p:nvPr/>
        </p:nvSpPr>
        <p:spPr>
          <a:xfrm>
            <a:off x="452450" y="19896000"/>
            <a:ext cx="9807000" cy="7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4625" lIns="64625" spcFirstLastPara="1" rIns="61725" wrap="square" tIns="64625">
            <a:noAutofit/>
          </a:bodyPr>
          <a:lstStyle/>
          <a:p>
            <a:pPr indent="-298450" lvl="0" marL="292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Char char="●"/>
            </a:pP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use the circuit below, which uses only Rx and Rz rotation gates, to minimize gate depth and reduce noise.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2921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Char char="●"/>
            </a:pPr>
            <a:r>
              <a:rPr b="1"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Circuit Design: </a:t>
            </a: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5-qubit quantum circuit with Rx and Rz gates is transpiled to a native gate set to reduce complexity.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2921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b="1"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Optimization: </a:t>
            </a: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VQAs iteratively tune 𝜃</a:t>
            </a:r>
            <a:r>
              <a:rPr baseline="-25000"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 𝜃</a:t>
            </a:r>
            <a:r>
              <a:rPr baseline="-25000"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using the BOBYQA optimizer to minimize the L</a:t>
            </a:r>
            <a:r>
              <a:rPr baseline="-25000"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norm.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2921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b="1"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Simulation &amp; Testing: </a:t>
            </a: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Evaluated performance through simulations and IBM hardware tests.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2921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b="1"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Metrics: </a:t>
            </a: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Accuracy assessed via L</a:t>
            </a:r>
            <a:r>
              <a:rPr baseline="-25000"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norm, with Qiskit generating outcome histograms for conditional probabilities across all 32 states.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</a:t>
            </a:r>
            <a:r>
              <a:rPr lang="en" sz="20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QuMonte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’s parameterized quantum circuit &amp; gate st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ructure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25"/>
          <p:cNvSpPr txBox="1"/>
          <p:nvPr/>
        </p:nvSpPr>
        <p:spPr>
          <a:xfrm>
            <a:off x="594360" y="203005"/>
            <a:ext cx="20266200" cy="22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4625" lIns="64625" spcFirstLastPara="1" rIns="64625" wrap="square" tIns="646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Quantum Computing for Financial Risk Analysis: </a:t>
            </a:r>
            <a:endParaRPr b="1" sz="5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5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Pricing Fixed-Income Assets with </a:t>
            </a:r>
            <a:r>
              <a:rPr lang="en" sz="55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rPr>
              <a:t>QuMonte</a:t>
            </a:r>
            <a:endParaRPr sz="5500">
              <a:solidFill>
                <a:schemeClr val="lt1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07" name="Google Shape;107;p25"/>
          <p:cNvSpPr txBox="1"/>
          <p:nvPr/>
        </p:nvSpPr>
        <p:spPr>
          <a:xfrm>
            <a:off x="3698450" y="2253699"/>
            <a:ext cx="14000100" cy="1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4625" lIns="64625" spcFirstLastPara="1" rIns="64625" wrap="square" tIns="646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Sophia Rebello, Dr. Tirthak Patel (Advisor)</a:t>
            </a:r>
            <a:endParaRPr i="1" sz="3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Department of Computer Science, Rice University</a:t>
            </a:r>
            <a:endParaRPr i="1" sz="2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8" name="Google Shape;108;p25"/>
          <p:cNvPicPr preferRelativeResize="0"/>
          <p:nvPr/>
        </p:nvPicPr>
        <p:blipFill rotWithShape="1">
          <a:blip r:embed="rId3">
            <a:alphaModFix/>
          </a:blip>
          <a:srcRect b="0" l="0" r="69141" t="0"/>
          <a:stretch/>
        </p:blipFill>
        <p:spPr>
          <a:xfrm>
            <a:off x="185525" y="1603250"/>
            <a:ext cx="1462300" cy="173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5"/>
          <p:cNvSpPr/>
          <p:nvPr/>
        </p:nvSpPr>
        <p:spPr>
          <a:xfrm>
            <a:off x="349525" y="3894175"/>
            <a:ext cx="10012800" cy="777300"/>
          </a:xfrm>
          <a:prstGeom prst="rect">
            <a:avLst/>
          </a:prstGeom>
          <a:gradFill>
            <a:gsLst>
              <a:gs pos="0">
                <a:srgbClr val="0B5394"/>
              </a:gs>
              <a:gs pos="100000">
                <a:srgbClr val="000000"/>
              </a:gs>
            </a:gsLst>
            <a:lin ang="54007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625" lIns="64625" spcFirstLastPara="1" rIns="64625" wrap="square" tIns="64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3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3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25"/>
          <p:cNvSpPr txBox="1"/>
          <p:nvPr/>
        </p:nvSpPr>
        <p:spPr>
          <a:xfrm>
            <a:off x="10775850" y="25047925"/>
            <a:ext cx="9964500" cy="9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64625" lIns="64625" spcFirstLastPara="1" rIns="61725" wrap="square" tIns="64625">
            <a:noAutofit/>
          </a:bodyPr>
          <a:lstStyle/>
          <a:p>
            <a:pPr indent="0" lvl="0" marL="45720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Char char="●"/>
            </a:pPr>
            <a:r>
              <a:rPr lang="en" sz="23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QuMonte</a:t>
            </a: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provides a blueprint for applying architectural principles to develop scalable quantum software in financial risk assessment.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25"/>
          <p:cNvSpPr/>
          <p:nvPr/>
        </p:nvSpPr>
        <p:spPr>
          <a:xfrm>
            <a:off x="10705325" y="16762425"/>
            <a:ext cx="10332600" cy="777300"/>
          </a:xfrm>
          <a:prstGeom prst="rect">
            <a:avLst/>
          </a:prstGeom>
          <a:gradFill>
            <a:gsLst>
              <a:gs pos="0">
                <a:srgbClr val="0B5394"/>
              </a:gs>
              <a:gs pos="100000">
                <a:srgbClr val="000000"/>
              </a:gs>
            </a:gsLst>
            <a:lin ang="54007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625" lIns="64625" spcFirstLastPara="1" rIns="64625" wrap="square" tIns="64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3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Analysis</a:t>
            </a:r>
            <a:endParaRPr sz="3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25"/>
          <p:cNvSpPr/>
          <p:nvPr/>
        </p:nvSpPr>
        <p:spPr>
          <a:xfrm>
            <a:off x="10705325" y="23455325"/>
            <a:ext cx="10332600" cy="777300"/>
          </a:xfrm>
          <a:prstGeom prst="rect">
            <a:avLst/>
          </a:prstGeom>
          <a:gradFill>
            <a:gsLst>
              <a:gs pos="0">
                <a:srgbClr val="0B5394"/>
              </a:gs>
              <a:gs pos="100000">
                <a:srgbClr val="000000"/>
              </a:gs>
            </a:gsLst>
            <a:lin ang="54007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625" lIns="64625" spcFirstLastPara="1" rIns="64625" wrap="square" tIns="64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3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Conclusion</a:t>
            </a:r>
            <a:endParaRPr sz="3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25"/>
          <p:cNvSpPr txBox="1"/>
          <p:nvPr/>
        </p:nvSpPr>
        <p:spPr>
          <a:xfrm>
            <a:off x="452425" y="4671475"/>
            <a:ext cx="9894600" cy="51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4625" lIns="64625" spcFirstLastPara="1" rIns="64625" wrap="square" tIns="64625">
            <a:noAutofit/>
          </a:bodyPr>
          <a:lstStyle/>
          <a:p>
            <a:pPr indent="-298450" lvl="0" marL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Char char="●"/>
            </a:pP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Why </a:t>
            </a:r>
            <a:r>
              <a:rPr b="1"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Quantum Computing? </a:t>
            </a: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→</a:t>
            </a:r>
            <a:r>
              <a:rPr b="1"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Uses quantum mechanics for exponential speedup in solving complex problems beyond classical.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4770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Char char="●"/>
            </a:pPr>
            <a:r>
              <a:rPr b="1"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Qubits </a:t>
            </a: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are quantum units of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information in|0⟩,|1⟩, or a 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superposition—weighted 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probability of |0⟩ &amp; |1⟩.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175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Char char="●"/>
            </a:pPr>
            <a:r>
              <a:rPr b="1"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Quantum gates</a:t>
            </a: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manipulate qubits, altering their state probabilities.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1750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Char char="●"/>
            </a:pPr>
            <a:r>
              <a:rPr b="1"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Quantum circuits</a:t>
            </a: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are sequences of gates on 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qubits, leveraging parallel computation &amp; 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amplitude amplification for enhanced 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computing, with applications in healthcare, 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cybersecurity, finance, energy, logistics, etc.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5"/>
          <p:cNvSpPr txBox="1"/>
          <p:nvPr/>
        </p:nvSpPr>
        <p:spPr>
          <a:xfrm>
            <a:off x="11052112" y="5756193"/>
            <a:ext cx="9982200" cy="25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4625" lIns="64625" spcFirstLastPara="1" rIns="64625" wrap="square" tIns="64625">
            <a:noAutofit/>
          </a:bodyPr>
          <a:lstStyle/>
          <a:p>
            <a:pPr indent="0" lvl="0" marL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51A2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51A2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25"/>
          <p:cNvSpPr/>
          <p:nvPr/>
        </p:nvSpPr>
        <p:spPr>
          <a:xfrm>
            <a:off x="363325" y="10420100"/>
            <a:ext cx="9985200" cy="83739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625" lIns="64625" spcFirstLastPara="1" rIns="64625" wrap="square" tIns="64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6" name="Google Shape;116;p25"/>
          <p:cNvSpPr/>
          <p:nvPr/>
        </p:nvSpPr>
        <p:spPr>
          <a:xfrm>
            <a:off x="349525" y="10382875"/>
            <a:ext cx="10012800" cy="777300"/>
          </a:xfrm>
          <a:prstGeom prst="rect">
            <a:avLst/>
          </a:prstGeom>
          <a:gradFill>
            <a:gsLst>
              <a:gs pos="0">
                <a:srgbClr val="0B5394"/>
              </a:gs>
              <a:gs pos="100000">
                <a:srgbClr val="000000"/>
              </a:gs>
            </a:gsLst>
            <a:lin ang="54007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625" lIns="64625" spcFirstLastPara="1" rIns="64625" wrap="square" tIns="64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3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Motivation</a:t>
            </a:r>
            <a:endParaRPr sz="3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25"/>
          <p:cNvSpPr txBox="1"/>
          <p:nvPr/>
        </p:nvSpPr>
        <p:spPr>
          <a:xfrm>
            <a:off x="364825" y="11160175"/>
            <a:ext cx="9985200" cy="73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Char char="●"/>
            </a:pPr>
            <a:r>
              <a:rPr b="1"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Monte Carlo simulations </a:t>
            </a: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 random sampling to model risk &amp;                generate probabilistic scenarios for financial decision              making, including fixed-income asset pricing.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Char char="●"/>
            </a:pPr>
            <a:r>
              <a:rPr b="1"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Issue </a:t>
            </a: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→ Becomes slow &amp; expensive in high dimensions.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6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Char char="●"/>
            </a:pP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Traditional Monte Carlo                                                                           methods (linear, sequential,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 GPU-parallelized)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struggle to scale, with 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performance deteriorating in 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complex financial markets.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Char char="●"/>
            </a:pPr>
            <a:r>
              <a:rPr b="1"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Our Solution</a:t>
            </a: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" sz="23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QuMonte</a:t>
            </a: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is a quantum software solution that improves Monte Carlo efficiency, scalability, &amp; precision through optimized code &amp; architectural enhancements.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Char char="●"/>
            </a:pPr>
            <a:r>
              <a:rPr b="1"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Our Approach</a:t>
            </a: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We utilize Qiskit to optimize quantum code for IBM’s architecture, reducing noise &amp; gate depth. Variational Quantum Algorithms (VQAs) are then used to minimize the L</a:t>
            </a:r>
            <a:r>
              <a:rPr baseline="-25000"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norm, (Euclidean distance) between circuit output &amp; a target financial distribution.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25"/>
          <p:cNvSpPr/>
          <p:nvPr/>
        </p:nvSpPr>
        <p:spPr>
          <a:xfrm>
            <a:off x="10698475" y="4671475"/>
            <a:ext cx="10337100" cy="11782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625" lIns="64625" spcFirstLastPara="1" rIns="64625" wrap="square" tIns="64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19" name="Google Shape;119;p25"/>
          <p:cNvSpPr txBox="1"/>
          <p:nvPr/>
        </p:nvSpPr>
        <p:spPr>
          <a:xfrm>
            <a:off x="10682375" y="4783375"/>
            <a:ext cx="10332600" cy="117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Char char="●"/>
            </a:pP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BOBYQA 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consistently 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outperforms 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other 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optimizers, 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achieving the 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lowest L₂ norm 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(0.0071 at 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maxiter=4000), 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demonstrating superior precision.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ss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Histogram comparing </a:t>
            </a:r>
            <a:r>
              <a:rPr lang="en" sz="20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QuMonte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’s optimized circuit (BOBYQA) to ideal counts. 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Char char="●"/>
            </a:pP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Optimized circuit closely matches ideal distributions, demonstrating </a:t>
            </a:r>
            <a:r>
              <a:rPr lang="en" sz="23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QuMonte</a:t>
            </a: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’s effectiveness &amp; precision in fine-tuning circuit parameters.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25"/>
          <p:cNvSpPr/>
          <p:nvPr/>
        </p:nvSpPr>
        <p:spPr>
          <a:xfrm>
            <a:off x="349525" y="19118688"/>
            <a:ext cx="10012800" cy="777300"/>
          </a:xfrm>
          <a:prstGeom prst="rect">
            <a:avLst/>
          </a:prstGeom>
          <a:gradFill>
            <a:gsLst>
              <a:gs pos="0">
                <a:srgbClr val="0B5394"/>
              </a:gs>
              <a:gs pos="100000">
                <a:srgbClr val="000000"/>
              </a:gs>
            </a:gsLst>
            <a:lin ang="54007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625" lIns="64625" spcFirstLastPara="1" rIns="64625" wrap="square" tIns="64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3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Design &amp; Implementation</a:t>
            </a:r>
            <a:endParaRPr sz="3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1" name="Google Shape;121;p25"/>
          <p:cNvPicPr preferRelativeResize="0"/>
          <p:nvPr/>
        </p:nvPicPr>
        <p:blipFill rotWithShape="1">
          <a:blip r:embed="rId4">
            <a:alphaModFix/>
          </a:blip>
          <a:srcRect b="0" l="0" r="0" t="14045"/>
          <a:stretch/>
        </p:blipFill>
        <p:spPr>
          <a:xfrm>
            <a:off x="11004450" y="8490575"/>
            <a:ext cx="9982200" cy="628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5"/>
          <p:cNvSpPr/>
          <p:nvPr/>
        </p:nvSpPr>
        <p:spPr>
          <a:xfrm>
            <a:off x="10677775" y="3894163"/>
            <a:ext cx="10378500" cy="777300"/>
          </a:xfrm>
          <a:prstGeom prst="rect">
            <a:avLst/>
          </a:prstGeom>
          <a:gradFill>
            <a:gsLst>
              <a:gs pos="0">
                <a:srgbClr val="0B5394"/>
              </a:gs>
              <a:gs pos="100000">
                <a:srgbClr val="000000"/>
              </a:gs>
            </a:gsLst>
            <a:lin ang="54007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625" lIns="64625" spcFirstLastPara="1" rIns="64625" wrap="square" tIns="64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3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Results</a:t>
            </a:r>
            <a:endParaRPr sz="3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" name="Google Shape;12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5088" y="5756198"/>
            <a:ext cx="5781925" cy="15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19350" y="7983900"/>
            <a:ext cx="3060602" cy="195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82386" y="11192088"/>
            <a:ext cx="2247739" cy="186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80426" y="13204463"/>
            <a:ext cx="5781899" cy="2318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412750" y="4766650"/>
            <a:ext cx="7488625" cy="22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/>
        </p:nvSpPr>
        <p:spPr>
          <a:xfrm>
            <a:off x="13858875" y="6966175"/>
            <a:ext cx="6438900" cy="1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Optimization scores from various optimizers minimizing the 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L₂ norm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where lower values indicate higher accuracy &amp; simulation precision.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5"/>
          <p:cNvSpPr/>
          <p:nvPr/>
        </p:nvSpPr>
        <p:spPr>
          <a:xfrm>
            <a:off x="16509125" y="8165150"/>
            <a:ext cx="4164600" cy="979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14512875" y="14139375"/>
            <a:ext cx="4982700" cy="11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Quantum States (5 Qubit System)</a:t>
            </a:r>
            <a:r>
              <a:rPr lang="en" sz="6200">
                <a:solidFill>
                  <a:schemeClr val="dk1"/>
                </a:solidFill>
              </a:rPr>
              <a:t> </a:t>
            </a:r>
            <a:endParaRPr sz="6200">
              <a:solidFill>
                <a:schemeClr val="dk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10698475" y="17496050"/>
            <a:ext cx="10337100" cy="55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Char char="●"/>
            </a:pP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Why is </a:t>
            </a:r>
            <a:r>
              <a:rPr lang="en" sz="23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QuMonte</a:t>
            </a: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superior to existing Monte Carlo methods?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Comparison of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0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QuMonte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’s advantage over traditional methods.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Char char="●"/>
            </a:pP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Optimized quantum circuit reduces gate depth &amp; improves accuracy  by 7% compared to baseline configurations.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Char char="●"/>
            </a:pP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With an optimization score near 0.01, </a:t>
            </a:r>
            <a:r>
              <a:rPr lang="en" sz="23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QuMonte</a:t>
            </a: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enhances financial model precision &amp; efficiency while reducing computational cost.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875924" y="18067075"/>
            <a:ext cx="9982198" cy="283186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/>
          <p:nvPr/>
        </p:nvSpPr>
        <p:spPr>
          <a:xfrm>
            <a:off x="364825" y="27585025"/>
            <a:ext cx="9985200" cy="2364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625" lIns="64625" spcFirstLastPara="1" rIns="64625" wrap="square" tIns="64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4" name="Google Shape;134;p25"/>
          <p:cNvSpPr/>
          <p:nvPr/>
        </p:nvSpPr>
        <p:spPr>
          <a:xfrm>
            <a:off x="349525" y="27458400"/>
            <a:ext cx="10012800" cy="777300"/>
          </a:xfrm>
          <a:prstGeom prst="rect">
            <a:avLst/>
          </a:prstGeom>
          <a:gradFill>
            <a:gsLst>
              <a:gs pos="0">
                <a:srgbClr val="0B5394"/>
              </a:gs>
              <a:gs pos="100000">
                <a:srgbClr val="000000"/>
              </a:gs>
            </a:gsLst>
            <a:lin ang="54007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625" lIns="64625" spcFirstLastPara="1" rIns="64625" wrap="square" tIns="64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3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 sz="3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364825" y="28210000"/>
            <a:ext cx="9985200" cy="16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[1] Andrew Thomas Arrasmith, Ryan Babbush, Simon C Benjamin, Suguru Endo, Keisuke Fujii, Jarrod R McClean, Kosuke Mitarai, Xiao Yuan, Lukasz Cincio, Patrick Joseph Coles, et al. 2021. Variational quantum algorithms. Nature Reviews Physics 3, 9 (2021), 625–644. 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[2] Qiskit Community. 2023. Qiskit Finance: Open Source Quantum Computing Finance Tools. https://github.com/qiskit-community/qiskitfinance. Accessed: 2024-08-22. 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[3] Ante Fahlkvist and Alfred Kheiltash. 2023. The Impact of Quantum Computing on the Financial Sector: Exploring the Current Performance and Prospects of Quantum Computing for Financial Applications through Mean-Variance Optimization. 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[4] Dmitry Grinko, Julien Gacon, Christa Zoufal, and Stefan Woerner. 2021. Iterative quantum amplitude estimation. npj Quantum Information 7, 1 (2021), 52. 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[5] Sukin Sim, Peter D Johnson, and Alán Aspuru-Guzik. 2019. Expressibility and entangling capability of parameterized quantum circuits for hybrid quantum-classical algorithms. Advanced Quantum Technologies 2, 12 (2019), 1900070. 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[6] Daiwei Zhu, Weiwei Shen, Annarita Giani, Saikat Ray-Majumder, Bogdan Neculaes, and Sonika Johri. 2023. Copula-based risk aggregation with trapped ion quantum computers. Scientific Reports 13, 1 (2023), 18511.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677275" y="8225500"/>
            <a:ext cx="4028451" cy="9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 rotWithShape="1">
          <a:blip r:embed="rId3">
            <a:alphaModFix/>
          </a:blip>
          <a:srcRect b="22481" l="38882" r="0" t="12616"/>
          <a:stretch/>
        </p:blipFill>
        <p:spPr>
          <a:xfrm>
            <a:off x="1752600" y="2450600"/>
            <a:ext cx="2103825" cy="8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8833275" y="953750"/>
            <a:ext cx="2364601" cy="236460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/>
        </p:nvSpPr>
        <p:spPr>
          <a:xfrm>
            <a:off x="17532750" y="2257075"/>
            <a:ext cx="16959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" sz="36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rPr>
              <a:t>Scan Me!</a:t>
            </a:r>
            <a:endParaRPr sz="3600"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6487775" y="26097875"/>
            <a:ext cx="3956563" cy="21176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1" name="Google Shape;141;p25"/>
          <p:cNvSpPr txBox="1"/>
          <p:nvPr/>
        </p:nvSpPr>
        <p:spPr>
          <a:xfrm>
            <a:off x="10896600" y="28210000"/>
            <a:ext cx="10084800" cy="16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4625" lIns="64625" spcFirstLastPara="1" rIns="61725" wrap="square" tIns="64625">
            <a:noAutofit/>
          </a:bodyPr>
          <a:lstStyle/>
          <a:p>
            <a:pPr indent="0" lvl="0" marL="45720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Acknowledgement:</a:t>
            </a: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research was supported by Rice University (RU), RU George R. Brown School of Engineering &amp; Computing, RU Department of Computer Science, Ken Kennedy Institute, and Rice Quantum Initiative, which is a part of the Smalley-Curl Institute.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10775850" y="24217150"/>
            <a:ext cx="10084800" cy="11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4625" lIns="64625" spcFirstLastPara="1" rIns="61725" wrap="square" tIns="64625">
            <a:noAutofit/>
          </a:bodyPr>
          <a:lstStyle/>
          <a:p>
            <a:pPr indent="0" lvl="0" marL="45720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Char char="●"/>
            </a:pP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Circuits optimized with </a:t>
            </a:r>
            <a:r>
              <a:rPr lang="en" sz="23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QuMonte</a:t>
            </a: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’s BOBYQA engine reduce quantum noise, depth, &amp; computational complexity for higher accuracy.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10775850" y="25874725"/>
            <a:ext cx="5568600" cy="28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4625" lIns="64625" spcFirstLastPara="1" rIns="61725" wrap="square" tIns="64625">
            <a:noAutofit/>
          </a:bodyPr>
          <a:lstStyle/>
          <a:p>
            <a:pPr indent="0" lvl="0" marL="45720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Char char="●"/>
            </a:pP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Future work will refine the quantum ansatz, optimize hyperparameters and circuit measurements to enhance computation speed, and extend applications to basket and European Call/Put options.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450900" y="24156425"/>
            <a:ext cx="8162450" cy="264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64825" y="24156425"/>
            <a:ext cx="3060601" cy="203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D589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