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7"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p:scale>
          <a:sx n="85" d="100"/>
          <a:sy n="85" d="100"/>
        </p:scale>
        <p:origin x="2136" y="9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AF0F56-390A-6246-AE1C-768A04F4DDB2}" type="datetimeFigureOut">
              <a:rPr lang="en-US" smtClean="0"/>
              <a:t>5/12/24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FF86B6-1A30-B742-8E2C-F7D23CBF61AE}" type="slidenum">
              <a:rPr lang="en-US" smtClean="0"/>
              <a:t>‹#›</a:t>
            </a:fld>
            <a:endParaRPr lang="en-US"/>
          </a:p>
        </p:txBody>
      </p:sp>
    </p:spTree>
    <p:extLst>
      <p:ext uri="{BB962C8B-B14F-4D97-AF65-F5344CB8AC3E}">
        <p14:creationId xmlns:p14="http://schemas.microsoft.com/office/powerpoint/2010/main" val="3464777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FF86B6-1A30-B742-8E2C-F7D23CBF61AE}" type="slidenum">
              <a:rPr lang="en-US" smtClean="0"/>
              <a:t>1</a:t>
            </a:fld>
            <a:endParaRPr lang="en-US"/>
          </a:p>
        </p:txBody>
      </p:sp>
    </p:spTree>
    <p:extLst>
      <p:ext uri="{BB962C8B-B14F-4D97-AF65-F5344CB8AC3E}">
        <p14:creationId xmlns:p14="http://schemas.microsoft.com/office/powerpoint/2010/main" val="872682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DF164-1151-094A-FFD4-5B8B1CF8D3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54FA71E-5384-BF46-4098-8796A97D18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FD269C-7399-0085-2199-2C6B281AB257}"/>
              </a:ext>
            </a:extLst>
          </p:cNvPr>
          <p:cNvSpPr>
            <a:spLocks noGrp="1"/>
          </p:cNvSpPr>
          <p:nvPr>
            <p:ph type="dt" sz="half" idx="10"/>
          </p:nvPr>
        </p:nvSpPr>
        <p:spPr/>
        <p:txBody>
          <a:bodyPr/>
          <a:lstStyle/>
          <a:p>
            <a:fld id="{8A15E567-A2DA-794A-9C1F-5B92BDB094C9}" type="datetimeFigureOut">
              <a:rPr lang="en-US" smtClean="0"/>
              <a:t>5/12/24</a:t>
            </a:fld>
            <a:endParaRPr lang="en-US"/>
          </a:p>
        </p:txBody>
      </p:sp>
      <p:sp>
        <p:nvSpPr>
          <p:cNvPr id="5" name="Footer Placeholder 4">
            <a:extLst>
              <a:ext uri="{FF2B5EF4-FFF2-40B4-BE49-F238E27FC236}">
                <a16:creationId xmlns:a16="http://schemas.microsoft.com/office/drawing/2014/main" id="{9E38064F-26FA-0FBD-1AC8-2A7835D9C4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6FBDD4-5907-0522-8FF5-3A3A95708159}"/>
              </a:ext>
            </a:extLst>
          </p:cNvPr>
          <p:cNvSpPr>
            <a:spLocks noGrp="1"/>
          </p:cNvSpPr>
          <p:nvPr>
            <p:ph type="sldNum" sz="quarter" idx="12"/>
          </p:nvPr>
        </p:nvSpPr>
        <p:spPr/>
        <p:txBody>
          <a:bodyPr/>
          <a:lstStyle/>
          <a:p>
            <a:fld id="{4AA4F660-418F-3D4D-A986-E47A293D0251}" type="slidenum">
              <a:rPr lang="en-US" smtClean="0"/>
              <a:t>‹#›</a:t>
            </a:fld>
            <a:endParaRPr lang="en-US"/>
          </a:p>
        </p:txBody>
      </p:sp>
    </p:spTree>
    <p:extLst>
      <p:ext uri="{BB962C8B-B14F-4D97-AF65-F5344CB8AC3E}">
        <p14:creationId xmlns:p14="http://schemas.microsoft.com/office/powerpoint/2010/main" val="2768943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7B8FE-88AB-D52D-8241-199462A7C3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A5DD13-E433-37CC-17F9-74FBEA25B3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259079-6795-C9EB-64EB-2BD49AC7351E}"/>
              </a:ext>
            </a:extLst>
          </p:cNvPr>
          <p:cNvSpPr>
            <a:spLocks noGrp="1"/>
          </p:cNvSpPr>
          <p:nvPr>
            <p:ph type="dt" sz="half" idx="10"/>
          </p:nvPr>
        </p:nvSpPr>
        <p:spPr/>
        <p:txBody>
          <a:bodyPr/>
          <a:lstStyle/>
          <a:p>
            <a:fld id="{8A15E567-A2DA-794A-9C1F-5B92BDB094C9}" type="datetimeFigureOut">
              <a:rPr lang="en-US" smtClean="0"/>
              <a:t>5/12/24</a:t>
            </a:fld>
            <a:endParaRPr lang="en-US"/>
          </a:p>
        </p:txBody>
      </p:sp>
      <p:sp>
        <p:nvSpPr>
          <p:cNvPr id="5" name="Footer Placeholder 4">
            <a:extLst>
              <a:ext uri="{FF2B5EF4-FFF2-40B4-BE49-F238E27FC236}">
                <a16:creationId xmlns:a16="http://schemas.microsoft.com/office/drawing/2014/main" id="{D66D5B96-F82D-1770-440C-44F6845B08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9DEFC5-DFC1-CDA8-1793-AB12910A8F9D}"/>
              </a:ext>
            </a:extLst>
          </p:cNvPr>
          <p:cNvSpPr>
            <a:spLocks noGrp="1"/>
          </p:cNvSpPr>
          <p:nvPr>
            <p:ph type="sldNum" sz="quarter" idx="12"/>
          </p:nvPr>
        </p:nvSpPr>
        <p:spPr/>
        <p:txBody>
          <a:bodyPr/>
          <a:lstStyle/>
          <a:p>
            <a:fld id="{4AA4F660-418F-3D4D-A986-E47A293D0251}" type="slidenum">
              <a:rPr lang="en-US" smtClean="0"/>
              <a:t>‹#›</a:t>
            </a:fld>
            <a:endParaRPr lang="en-US"/>
          </a:p>
        </p:txBody>
      </p:sp>
    </p:spTree>
    <p:extLst>
      <p:ext uri="{BB962C8B-B14F-4D97-AF65-F5344CB8AC3E}">
        <p14:creationId xmlns:p14="http://schemas.microsoft.com/office/powerpoint/2010/main" val="19159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8DD641-EE64-BF7D-7198-192BCC3B898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ED8BDC-B113-EB2F-FAEA-35CCE29D81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65DBE6-41B3-CD21-3C92-9A772AD1E990}"/>
              </a:ext>
            </a:extLst>
          </p:cNvPr>
          <p:cNvSpPr>
            <a:spLocks noGrp="1"/>
          </p:cNvSpPr>
          <p:nvPr>
            <p:ph type="dt" sz="half" idx="10"/>
          </p:nvPr>
        </p:nvSpPr>
        <p:spPr/>
        <p:txBody>
          <a:bodyPr/>
          <a:lstStyle/>
          <a:p>
            <a:fld id="{8A15E567-A2DA-794A-9C1F-5B92BDB094C9}" type="datetimeFigureOut">
              <a:rPr lang="en-US" smtClean="0"/>
              <a:t>5/12/24</a:t>
            </a:fld>
            <a:endParaRPr lang="en-US"/>
          </a:p>
        </p:txBody>
      </p:sp>
      <p:sp>
        <p:nvSpPr>
          <p:cNvPr id="5" name="Footer Placeholder 4">
            <a:extLst>
              <a:ext uri="{FF2B5EF4-FFF2-40B4-BE49-F238E27FC236}">
                <a16:creationId xmlns:a16="http://schemas.microsoft.com/office/drawing/2014/main" id="{4852E50D-4D31-740B-AF11-FD89F7B561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02F2A3-3ECF-5F99-6727-E6E150ABF68D}"/>
              </a:ext>
            </a:extLst>
          </p:cNvPr>
          <p:cNvSpPr>
            <a:spLocks noGrp="1"/>
          </p:cNvSpPr>
          <p:nvPr>
            <p:ph type="sldNum" sz="quarter" idx="12"/>
          </p:nvPr>
        </p:nvSpPr>
        <p:spPr/>
        <p:txBody>
          <a:bodyPr/>
          <a:lstStyle/>
          <a:p>
            <a:fld id="{4AA4F660-418F-3D4D-A986-E47A293D0251}" type="slidenum">
              <a:rPr lang="en-US" smtClean="0"/>
              <a:t>‹#›</a:t>
            </a:fld>
            <a:endParaRPr lang="en-US"/>
          </a:p>
        </p:txBody>
      </p:sp>
    </p:spTree>
    <p:extLst>
      <p:ext uri="{BB962C8B-B14F-4D97-AF65-F5344CB8AC3E}">
        <p14:creationId xmlns:p14="http://schemas.microsoft.com/office/powerpoint/2010/main" val="4017047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47FB3-AE93-5A16-C7A3-8551BAF57C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0D133B-1A84-F569-4CEB-ADE13CCED0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AC5DDE-12D8-D103-49F4-3EA069061A53}"/>
              </a:ext>
            </a:extLst>
          </p:cNvPr>
          <p:cNvSpPr>
            <a:spLocks noGrp="1"/>
          </p:cNvSpPr>
          <p:nvPr>
            <p:ph type="dt" sz="half" idx="10"/>
          </p:nvPr>
        </p:nvSpPr>
        <p:spPr/>
        <p:txBody>
          <a:bodyPr/>
          <a:lstStyle/>
          <a:p>
            <a:fld id="{8A15E567-A2DA-794A-9C1F-5B92BDB094C9}" type="datetimeFigureOut">
              <a:rPr lang="en-US" smtClean="0"/>
              <a:t>5/12/24</a:t>
            </a:fld>
            <a:endParaRPr lang="en-US"/>
          </a:p>
        </p:txBody>
      </p:sp>
      <p:sp>
        <p:nvSpPr>
          <p:cNvPr id="5" name="Footer Placeholder 4">
            <a:extLst>
              <a:ext uri="{FF2B5EF4-FFF2-40B4-BE49-F238E27FC236}">
                <a16:creationId xmlns:a16="http://schemas.microsoft.com/office/drawing/2014/main" id="{F28C8A47-562D-81BA-AC1D-305266D06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9E2AE8-531F-C99D-BC79-4B3C5F018470}"/>
              </a:ext>
            </a:extLst>
          </p:cNvPr>
          <p:cNvSpPr>
            <a:spLocks noGrp="1"/>
          </p:cNvSpPr>
          <p:nvPr>
            <p:ph type="sldNum" sz="quarter" idx="12"/>
          </p:nvPr>
        </p:nvSpPr>
        <p:spPr/>
        <p:txBody>
          <a:bodyPr/>
          <a:lstStyle/>
          <a:p>
            <a:fld id="{4AA4F660-418F-3D4D-A986-E47A293D0251}" type="slidenum">
              <a:rPr lang="en-US" smtClean="0"/>
              <a:t>‹#›</a:t>
            </a:fld>
            <a:endParaRPr lang="en-US"/>
          </a:p>
        </p:txBody>
      </p:sp>
    </p:spTree>
    <p:extLst>
      <p:ext uri="{BB962C8B-B14F-4D97-AF65-F5344CB8AC3E}">
        <p14:creationId xmlns:p14="http://schemas.microsoft.com/office/powerpoint/2010/main" val="4183526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E6D6F-0D83-D199-AE4E-2BC58563AE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AAC424-18C6-9B60-F6F2-87D7E5C4D65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42165D-ABE6-D3CD-B60D-422069979C01}"/>
              </a:ext>
            </a:extLst>
          </p:cNvPr>
          <p:cNvSpPr>
            <a:spLocks noGrp="1"/>
          </p:cNvSpPr>
          <p:nvPr>
            <p:ph type="dt" sz="half" idx="10"/>
          </p:nvPr>
        </p:nvSpPr>
        <p:spPr/>
        <p:txBody>
          <a:bodyPr/>
          <a:lstStyle/>
          <a:p>
            <a:fld id="{8A15E567-A2DA-794A-9C1F-5B92BDB094C9}" type="datetimeFigureOut">
              <a:rPr lang="en-US" smtClean="0"/>
              <a:t>5/12/24</a:t>
            </a:fld>
            <a:endParaRPr lang="en-US"/>
          </a:p>
        </p:txBody>
      </p:sp>
      <p:sp>
        <p:nvSpPr>
          <p:cNvPr id="5" name="Footer Placeholder 4">
            <a:extLst>
              <a:ext uri="{FF2B5EF4-FFF2-40B4-BE49-F238E27FC236}">
                <a16:creationId xmlns:a16="http://schemas.microsoft.com/office/drawing/2014/main" id="{525E3694-F571-1AE8-1C9F-C5E4D0620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444FEF-8666-6A78-41BE-AA5C1321F79A}"/>
              </a:ext>
            </a:extLst>
          </p:cNvPr>
          <p:cNvSpPr>
            <a:spLocks noGrp="1"/>
          </p:cNvSpPr>
          <p:nvPr>
            <p:ph type="sldNum" sz="quarter" idx="12"/>
          </p:nvPr>
        </p:nvSpPr>
        <p:spPr/>
        <p:txBody>
          <a:bodyPr/>
          <a:lstStyle/>
          <a:p>
            <a:fld id="{4AA4F660-418F-3D4D-A986-E47A293D0251}" type="slidenum">
              <a:rPr lang="en-US" smtClean="0"/>
              <a:t>‹#›</a:t>
            </a:fld>
            <a:endParaRPr lang="en-US"/>
          </a:p>
        </p:txBody>
      </p:sp>
    </p:spTree>
    <p:extLst>
      <p:ext uri="{BB962C8B-B14F-4D97-AF65-F5344CB8AC3E}">
        <p14:creationId xmlns:p14="http://schemas.microsoft.com/office/powerpoint/2010/main" val="1639013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D4E02-5213-9CC6-093A-F5592C4A3C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E6F8DF-417F-1D29-BD26-224B055C61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02BE93-87AB-5962-50C0-7168B409B0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C8F5B5-8069-38A3-B49E-F215FED9C2ED}"/>
              </a:ext>
            </a:extLst>
          </p:cNvPr>
          <p:cNvSpPr>
            <a:spLocks noGrp="1"/>
          </p:cNvSpPr>
          <p:nvPr>
            <p:ph type="dt" sz="half" idx="10"/>
          </p:nvPr>
        </p:nvSpPr>
        <p:spPr/>
        <p:txBody>
          <a:bodyPr/>
          <a:lstStyle/>
          <a:p>
            <a:fld id="{8A15E567-A2DA-794A-9C1F-5B92BDB094C9}" type="datetimeFigureOut">
              <a:rPr lang="en-US" smtClean="0"/>
              <a:t>5/12/24</a:t>
            </a:fld>
            <a:endParaRPr lang="en-US"/>
          </a:p>
        </p:txBody>
      </p:sp>
      <p:sp>
        <p:nvSpPr>
          <p:cNvPr id="6" name="Footer Placeholder 5">
            <a:extLst>
              <a:ext uri="{FF2B5EF4-FFF2-40B4-BE49-F238E27FC236}">
                <a16:creationId xmlns:a16="http://schemas.microsoft.com/office/drawing/2014/main" id="{39AEF41D-C282-756F-5F23-AE3A9F2C81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4F00B2-D0C8-B6AC-8C90-40DB9370CCC1}"/>
              </a:ext>
            </a:extLst>
          </p:cNvPr>
          <p:cNvSpPr>
            <a:spLocks noGrp="1"/>
          </p:cNvSpPr>
          <p:nvPr>
            <p:ph type="sldNum" sz="quarter" idx="12"/>
          </p:nvPr>
        </p:nvSpPr>
        <p:spPr/>
        <p:txBody>
          <a:bodyPr/>
          <a:lstStyle/>
          <a:p>
            <a:fld id="{4AA4F660-418F-3D4D-A986-E47A293D0251}" type="slidenum">
              <a:rPr lang="en-US" smtClean="0"/>
              <a:t>‹#›</a:t>
            </a:fld>
            <a:endParaRPr lang="en-US"/>
          </a:p>
        </p:txBody>
      </p:sp>
    </p:spTree>
    <p:extLst>
      <p:ext uri="{BB962C8B-B14F-4D97-AF65-F5344CB8AC3E}">
        <p14:creationId xmlns:p14="http://schemas.microsoft.com/office/powerpoint/2010/main" val="3926291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DCABD-B405-E07E-0599-BDCC5F1047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5976F5-2EBC-12BA-0AC1-CD7D17197F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D35B09-4823-9A14-6C45-995A39653A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7F2BF4-CDD5-B010-B5E3-41B1513411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0C59F0-9B79-03D4-AF2A-AA9BDD76AF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B826D9-EEFE-2CF2-2C77-4A2352A9FB60}"/>
              </a:ext>
            </a:extLst>
          </p:cNvPr>
          <p:cNvSpPr>
            <a:spLocks noGrp="1"/>
          </p:cNvSpPr>
          <p:nvPr>
            <p:ph type="dt" sz="half" idx="10"/>
          </p:nvPr>
        </p:nvSpPr>
        <p:spPr/>
        <p:txBody>
          <a:bodyPr/>
          <a:lstStyle/>
          <a:p>
            <a:fld id="{8A15E567-A2DA-794A-9C1F-5B92BDB094C9}" type="datetimeFigureOut">
              <a:rPr lang="en-US" smtClean="0"/>
              <a:t>5/12/24</a:t>
            </a:fld>
            <a:endParaRPr lang="en-US"/>
          </a:p>
        </p:txBody>
      </p:sp>
      <p:sp>
        <p:nvSpPr>
          <p:cNvPr id="8" name="Footer Placeholder 7">
            <a:extLst>
              <a:ext uri="{FF2B5EF4-FFF2-40B4-BE49-F238E27FC236}">
                <a16:creationId xmlns:a16="http://schemas.microsoft.com/office/drawing/2014/main" id="{764FC86B-C70A-6946-4932-DAFA50FC80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7C31504-1D34-9D1A-1F30-D2869EDD7516}"/>
              </a:ext>
            </a:extLst>
          </p:cNvPr>
          <p:cNvSpPr>
            <a:spLocks noGrp="1"/>
          </p:cNvSpPr>
          <p:nvPr>
            <p:ph type="sldNum" sz="quarter" idx="12"/>
          </p:nvPr>
        </p:nvSpPr>
        <p:spPr/>
        <p:txBody>
          <a:bodyPr/>
          <a:lstStyle/>
          <a:p>
            <a:fld id="{4AA4F660-418F-3D4D-A986-E47A293D0251}" type="slidenum">
              <a:rPr lang="en-US" smtClean="0"/>
              <a:t>‹#›</a:t>
            </a:fld>
            <a:endParaRPr lang="en-US"/>
          </a:p>
        </p:txBody>
      </p:sp>
    </p:spTree>
    <p:extLst>
      <p:ext uri="{BB962C8B-B14F-4D97-AF65-F5344CB8AC3E}">
        <p14:creationId xmlns:p14="http://schemas.microsoft.com/office/powerpoint/2010/main" val="1966580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CF740-68F5-0D8E-5343-B5F02DD731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BEE345-7C05-6305-B711-0D8D8162D510}"/>
              </a:ext>
            </a:extLst>
          </p:cNvPr>
          <p:cNvSpPr>
            <a:spLocks noGrp="1"/>
          </p:cNvSpPr>
          <p:nvPr>
            <p:ph type="dt" sz="half" idx="10"/>
          </p:nvPr>
        </p:nvSpPr>
        <p:spPr/>
        <p:txBody>
          <a:bodyPr/>
          <a:lstStyle/>
          <a:p>
            <a:fld id="{8A15E567-A2DA-794A-9C1F-5B92BDB094C9}" type="datetimeFigureOut">
              <a:rPr lang="en-US" smtClean="0"/>
              <a:t>5/12/24</a:t>
            </a:fld>
            <a:endParaRPr lang="en-US"/>
          </a:p>
        </p:txBody>
      </p:sp>
      <p:sp>
        <p:nvSpPr>
          <p:cNvPr id="4" name="Footer Placeholder 3">
            <a:extLst>
              <a:ext uri="{FF2B5EF4-FFF2-40B4-BE49-F238E27FC236}">
                <a16:creationId xmlns:a16="http://schemas.microsoft.com/office/drawing/2014/main" id="{65A3B25C-EB66-69FF-33C1-66F975F13B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69A380-3BAC-4413-5FC8-7E7BCE5AB3C8}"/>
              </a:ext>
            </a:extLst>
          </p:cNvPr>
          <p:cNvSpPr>
            <a:spLocks noGrp="1"/>
          </p:cNvSpPr>
          <p:nvPr>
            <p:ph type="sldNum" sz="quarter" idx="12"/>
          </p:nvPr>
        </p:nvSpPr>
        <p:spPr/>
        <p:txBody>
          <a:bodyPr/>
          <a:lstStyle/>
          <a:p>
            <a:fld id="{4AA4F660-418F-3D4D-A986-E47A293D0251}" type="slidenum">
              <a:rPr lang="en-US" smtClean="0"/>
              <a:t>‹#›</a:t>
            </a:fld>
            <a:endParaRPr lang="en-US"/>
          </a:p>
        </p:txBody>
      </p:sp>
    </p:spTree>
    <p:extLst>
      <p:ext uri="{BB962C8B-B14F-4D97-AF65-F5344CB8AC3E}">
        <p14:creationId xmlns:p14="http://schemas.microsoft.com/office/powerpoint/2010/main" val="4031273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E015CE-AED8-9534-D551-E0ECFEC7696E}"/>
              </a:ext>
            </a:extLst>
          </p:cNvPr>
          <p:cNvSpPr>
            <a:spLocks noGrp="1"/>
          </p:cNvSpPr>
          <p:nvPr>
            <p:ph type="dt" sz="half" idx="10"/>
          </p:nvPr>
        </p:nvSpPr>
        <p:spPr/>
        <p:txBody>
          <a:bodyPr/>
          <a:lstStyle/>
          <a:p>
            <a:fld id="{8A15E567-A2DA-794A-9C1F-5B92BDB094C9}" type="datetimeFigureOut">
              <a:rPr lang="en-US" smtClean="0"/>
              <a:t>5/12/24</a:t>
            </a:fld>
            <a:endParaRPr lang="en-US"/>
          </a:p>
        </p:txBody>
      </p:sp>
      <p:sp>
        <p:nvSpPr>
          <p:cNvPr id="3" name="Footer Placeholder 2">
            <a:extLst>
              <a:ext uri="{FF2B5EF4-FFF2-40B4-BE49-F238E27FC236}">
                <a16:creationId xmlns:a16="http://schemas.microsoft.com/office/drawing/2014/main" id="{E0E8383E-8C1B-78B9-3461-46C56D2888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64E620-CC7F-A734-CEB5-AC2910AF6CCA}"/>
              </a:ext>
            </a:extLst>
          </p:cNvPr>
          <p:cNvSpPr>
            <a:spLocks noGrp="1"/>
          </p:cNvSpPr>
          <p:nvPr>
            <p:ph type="sldNum" sz="quarter" idx="12"/>
          </p:nvPr>
        </p:nvSpPr>
        <p:spPr/>
        <p:txBody>
          <a:bodyPr/>
          <a:lstStyle/>
          <a:p>
            <a:fld id="{4AA4F660-418F-3D4D-A986-E47A293D0251}" type="slidenum">
              <a:rPr lang="en-US" smtClean="0"/>
              <a:t>‹#›</a:t>
            </a:fld>
            <a:endParaRPr lang="en-US"/>
          </a:p>
        </p:txBody>
      </p:sp>
    </p:spTree>
    <p:extLst>
      <p:ext uri="{BB962C8B-B14F-4D97-AF65-F5344CB8AC3E}">
        <p14:creationId xmlns:p14="http://schemas.microsoft.com/office/powerpoint/2010/main" val="2383074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18948-6A59-D632-565A-3EDF8371B5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234E24-F5A9-780B-1677-63A2EB5CBD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7C2F13-6820-812B-94F0-603F8D4BC0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08803B-7791-F208-0C05-2123BB46022C}"/>
              </a:ext>
            </a:extLst>
          </p:cNvPr>
          <p:cNvSpPr>
            <a:spLocks noGrp="1"/>
          </p:cNvSpPr>
          <p:nvPr>
            <p:ph type="dt" sz="half" idx="10"/>
          </p:nvPr>
        </p:nvSpPr>
        <p:spPr/>
        <p:txBody>
          <a:bodyPr/>
          <a:lstStyle/>
          <a:p>
            <a:fld id="{8A15E567-A2DA-794A-9C1F-5B92BDB094C9}" type="datetimeFigureOut">
              <a:rPr lang="en-US" smtClean="0"/>
              <a:t>5/12/24</a:t>
            </a:fld>
            <a:endParaRPr lang="en-US"/>
          </a:p>
        </p:txBody>
      </p:sp>
      <p:sp>
        <p:nvSpPr>
          <p:cNvPr id="6" name="Footer Placeholder 5">
            <a:extLst>
              <a:ext uri="{FF2B5EF4-FFF2-40B4-BE49-F238E27FC236}">
                <a16:creationId xmlns:a16="http://schemas.microsoft.com/office/drawing/2014/main" id="{641211F8-83F3-B12D-E9C1-2EDA2D27F0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FA4D91-7B3C-1189-C2B8-A593B15E2FA8}"/>
              </a:ext>
            </a:extLst>
          </p:cNvPr>
          <p:cNvSpPr>
            <a:spLocks noGrp="1"/>
          </p:cNvSpPr>
          <p:nvPr>
            <p:ph type="sldNum" sz="quarter" idx="12"/>
          </p:nvPr>
        </p:nvSpPr>
        <p:spPr/>
        <p:txBody>
          <a:bodyPr/>
          <a:lstStyle/>
          <a:p>
            <a:fld id="{4AA4F660-418F-3D4D-A986-E47A293D0251}" type="slidenum">
              <a:rPr lang="en-US" smtClean="0"/>
              <a:t>‹#›</a:t>
            </a:fld>
            <a:endParaRPr lang="en-US"/>
          </a:p>
        </p:txBody>
      </p:sp>
    </p:spTree>
    <p:extLst>
      <p:ext uri="{BB962C8B-B14F-4D97-AF65-F5344CB8AC3E}">
        <p14:creationId xmlns:p14="http://schemas.microsoft.com/office/powerpoint/2010/main" val="2958032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93779-96F2-3C47-09C3-904A3A0103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9B292F-933E-5AC7-E0D7-E7CCF148EC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DC6B61-CD7E-1456-93E8-9D0C1E6C28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77BAAA-086E-E265-95BF-88B79F3E2AF2}"/>
              </a:ext>
            </a:extLst>
          </p:cNvPr>
          <p:cNvSpPr>
            <a:spLocks noGrp="1"/>
          </p:cNvSpPr>
          <p:nvPr>
            <p:ph type="dt" sz="half" idx="10"/>
          </p:nvPr>
        </p:nvSpPr>
        <p:spPr/>
        <p:txBody>
          <a:bodyPr/>
          <a:lstStyle/>
          <a:p>
            <a:fld id="{8A15E567-A2DA-794A-9C1F-5B92BDB094C9}" type="datetimeFigureOut">
              <a:rPr lang="en-US" smtClean="0"/>
              <a:t>5/12/24</a:t>
            </a:fld>
            <a:endParaRPr lang="en-US"/>
          </a:p>
        </p:txBody>
      </p:sp>
      <p:sp>
        <p:nvSpPr>
          <p:cNvPr id="6" name="Footer Placeholder 5">
            <a:extLst>
              <a:ext uri="{FF2B5EF4-FFF2-40B4-BE49-F238E27FC236}">
                <a16:creationId xmlns:a16="http://schemas.microsoft.com/office/drawing/2014/main" id="{6E30B728-C6C6-64A0-2A36-EAD3F6C48D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8A35EF-C1FB-1C00-3B8F-EBA77BB58FD8}"/>
              </a:ext>
            </a:extLst>
          </p:cNvPr>
          <p:cNvSpPr>
            <a:spLocks noGrp="1"/>
          </p:cNvSpPr>
          <p:nvPr>
            <p:ph type="sldNum" sz="quarter" idx="12"/>
          </p:nvPr>
        </p:nvSpPr>
        <p:spPr/>
        <p:txBody>
          <a:bodyPr/>
          <a:lstStyle/>
          <a:p>
            <a:fld id="{4AA4F660-418F-3D4D-A986-E47A293D0251}" type="slidenum">
              <a:rPr lang="en-US" smtClean="0"/>
              <a:t>‹#›</a:t>
            </a:fld>
            <a:endParaRPr lang="en-US"/>
          </a:p>
        </p:txBody>
      </p:sp>
    </p:spTree>
    <p:extLst>
      <p:ext uri="{BB962C8B-B14F-4D97-AF65-F5344CB8AC3E}">
        <p14:creationId xmlns:p14="http://schemas.microsoft.com/office/powerpoint/2010/main" val="1147169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DBB876-ADBF-569C-A8AF-CB2DC8BED6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F4841D-9227-9769-189C-DB5AC46984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3576BE-2D9F-206F-7E8C-16243CDD98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A15E567-A2DA-794A-9C1F-5B92BDB094C9}" type="datetimeFigureOut">
              <a:rPr lang="en-US" smtClean="0"/>
              <a:t>5/12/24</a:t>
            </a:fld>
            <a:endParaRPr lang="en-US"/>
          </a:p>
        </p:txBody>
      </p:sp>
      <p:sp>
        <p:nvSpPr>
          <p:cNvPr id="5" name="Footer Placeholder 4">
            <a:extLst>
              <a:ext uri="{FF2B5EF4-FFF2-40B4-BE49-F238E27FC236}">
                <a16:creationId xmlns:a16="http://schemas.microsoft.com/office/drawing/2014/main" id="{2854F268-CF67-9591-9417-36EFD25AC5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7BDAE6A-47C0-63E3-2520-3AB4D24D00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AA4F660-418F-3D4D-A986-E47A293D0251}" type="slidenum">
              <a:rPr lang="en-US" smtClean="0"/>
              <a:t>‹#›</a:t>
            </a:fld>
            <a:endParaRPr lang="en-US"/>
          </a:p>
        </p:txBody>
      </p:sp>
    </p:spTree>
    <p:extLst>
      <p:ext uri="{BB962C8B-B14F-4D97-AF65-F5344CB8AC3E}">
        <p14:creationId xmlns:p14="http://schemas.microsoft.com/office/powerpoint/2010/main" val="206300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65B38E7-85D2-F69F-852F-9A8EC1638F16}"/>
              </a:ext>
            </a:extLst>
          </p:cNvPr>
          <p:cNvGraphicFramePr>
            <a:graphicFrameLocks noGrp="1"/>
          </p:cNvGraphicFramePr>
          <p:nvPr>
            <p:extLst>
              <p:ext uri="{D42A27DB-BD31-4B8C-83A1-F6EECF244321}">
                <p14:modId xmlns:p14="http://schemas.microsoft.com/office/powerpoint/2010/main" val="3057659745"/>
              </p:ext>
            </p:extLst>
          </p:nvPr>
        </p:nvGraphicFramePr>
        <p:xfrm>
          <a:off x="597244" y="1098823"/>
          <a:ext cx="10997512" cy="4387579"/>
        </p:xfrm>
        <a:graphic>
          <a:graphicData uri="http://schemas.openxmlformats.org/drawingml/2006/table">
            <a:tbl>
              <a:tblPr>
                <a:tableStyleId>{5C22544A-7EE6-4342-B048-85BDC9FD1C3A}</a:tableStyleId>
              </a:tblPr>
              <a:tblGrid>
                <a:gridCol w="1374689">
                  <a:extLst>
                    <a:ext uri="{9D8B030D-6E8A-4147-A177-3AD203B41FA5}">
                      <a16:colId xmlns:a16="http://schemas.microsoft.com/office/drawing/2014/main" val="1157327915"/>
                    </a:ext>
                  </a:extLst>
                </a:gridCol>
                <a:gridCol w="1374689">
                  <a:extLst>
                    <a:ext uri="{9D8B030D-6E8A-4147-A177-3AD203B41FA5}">
                      <a16:colId xmlns:a16="http://schemas.microsoft.com/office/drawing/2014/main" val="4154906856"/>
                    </a:ext>
                  </a:extLst>
                </a:gridCol>
                <a:gridCol w="1374689">
                  <a:extLst>
                    <a:ext uri="{9D8B030D-6E8A-4147-A177-3AD203B41FA5}">
                      <a16:colId xmlns:a16="http://schemas.microsoft.com/office/drawing/2014/main" val="3809392770"/>
                    </a:ext>
                  </a:extLst>
                </a:gridCol>
                <a:gridCol w="1374689">
                  <a:extLst>
                    <a:ext uri="{9D8B030D-6E8A-4147-A177-3AD203B41FA5}">
                      <a16:colId xmlns:a16="http://schemas.microsoft.com/office/drawing/2014/main" val="947474439"/>
                    </a:ext>
                  </a:extLst>
                </a:gridCol>
                <a:gridCol w="1374689">
                  <a:extLst>
                    <a:ext uri="{9D8B030D-6E8A-4147-A177-3AD203B41FA5}">
                      <a16:colId xmlns:a16="http://schemas.microsoft.com/office/drawing/2014/main" val="4091427680"/>
                    </a:ext>
                  </a:extLst>
                </a:gridCol>
                <a:gridCol w="1374689">
                  <a:extLst>
                    <a:ext uri="{9D8B030D-6E8A-4147-A177-3AD203B41FA5}">
                      <a16:colId xmlns:a16="http://schemas.microsoft.com/office/drawing/2014/main" val="336732107"/>
                    </a:ext>
                  </a:extLst>
                </a:gridCol>
                <a:gridCol w="1374689">
                  <a:extLst>
                    <a:ext uri="{9D8B030D-6E8A-4147-A177-3AD203B41FA5}">
                      <a16:colId xmlns:a16="http://schemas.microsoft.com/office/drawing/2014/main" val="2444980753"/>
                    </a:ext>
                  </a:extLst>
                </a:gridCol>
                <a:gridCol w="1374689">
                  <a:extLst>
                    <a:ext uri="{9D8B030D-6E8A-4147-A177-3AD203B41FA5}">
                      <a16:colId xmlns:a16="http://schemas.microsoft.com/office/drawing/2014/main" val="1068484959"/>
                    </a:ext>
                  </a:extLst>
                </a:gridCol>
              </a:tblGrid>
              <a:tr h="1096894">
                <a:tc>
                  <a:txBody>
                    <a:bodyPr/>
                    <a:lstStyle/>
                    <a:p>
                      <a:pPr algn="ctr" fontAlgn="ctr"/>
                      <a:r>
                        <a:rPr lang="en-US" sz="2000" u="none" strike="noStrike" dirty="0">
                          <a:solidFill>
                            <a:schemeClr val="bg1"/>
                          </a:solidFill>
                          <a:effectLst/>
                        </a:rPr>
                        <a:t>model</a:t>
                      </a:r>
                      <a:endParaRPr lang="en-US" sz="2000" b="1" i="0" u="none" strike="noStrike" dirty="0">
                        <a:solidFill>
                          <a:schemeClr val="bg1"/>
                        </a:solidFill>
                        <a:effectLst/>
                        <a:latin typeface="Arial" panose="020B0604020202020204" pitchFamily="34" charset="0"/>
                      </a:endParaRPr>
                    </a:p>
                  </a:txBody>
                  <a:tcPr marL="9525" marR="9525" marT="9525" marB="0" anchor="ctr">
                    <a:solidFill>
                      <a:schemeClr val="accent1">
                        <a:lumMod val="50000"/>
                      </a:schemeClr>
                    </a:solidFill>
                  </a:tcPr>
                </a:tc>
                <a:tc>
                  <a:txBody>
                    <a:bodyPr/>
                    <a:lstStyle/>
                    <a:p>
                      <a:pPr marL="0" algn="ctr" defTabSz="914400" rtl="0" eaLnBrk="1" fontAlgn="ctr" latinLnBrk="0" hangingPunct="1"/>
                      <a:r>
                        <a:rPr lang="en-US" sz="2000" u="none" strike="noStrike" kern="1200" dirty="0">
                          <a:solidFill>
                            <a:schemeClr val="bg1">
                              <a:lumMod val="75000"/>
                            </a:schemeClr>
                          </a:solidFill>
                          <a:effectLst/>
                          <a:latin typeface="+mn-lt"/>
                          <a:ea typeface="+mn-ea"/>
                          <a:cs typeface="+mn-cs"/>
                        </a:rPr>
                        <a:t>R2_score</a:t>
                      </a:r>
                    </a:p>
                  </a:txBody>
                  <a:tcPr marL="9525" marR="9525" marT="9525" marB="0" anchor="ctr">
                    <a:solidFill>
                      <a:schemeClr val="bg1">
                        <a:lumMod val="85000"/>
                      </a:schemeClr>
                    </a:solidFill>
                  </a:tcPr>
                </a:tc>
                <a:tc>
                  <a:txBody>
                    <a:bodyPr/>
                    <a:lstStyle/>
                    <a:p>
                      <a:pPr algn="ctr" fontAlgn="ctr"/>
                      <a:r>
                        <a:rPr lang="en-US" sz="2000" u="none" strike="noStrike" dirty="0" err="1">
                          <a:solidFill>
                            <a:schemeClr val="bg1">
                              <a:lumMod val="75000"/>
                            </a:schemeClr>
                          </a:solidFill>
                          <a:effectLst/>
                        </a:rPr>
                        <a:t>mse</a:t>
                      </a:r>
                      <a:endParaRPr lang="en-US" sz="2000" b="1" i="0" u="none" strike="noStrike" dirty="0">
                        <a:solidFill>
                          <a:schemeClr val="bg1">
                            <a:lumMod val="75000"/>
                          </a:schemeClr>
                        </a:solidFill>
                        <a:effectLst/>
                        <a:latin typeface="Arial" panose="020B0604020202020204" pitchFamily="34" charset="0"/>
                      </a:endParaRPr>
                    </a:p>
                  </a:txBody>
                  <a:tcPr marL="9525" marR="9525" marT="9525" marB="0" anchor="ctr">
                    <a:solidFill>
                      <a:schemeClr val="bg1">
                        <a:lumMod val="85000"/>
                      </a:schemeClr>
                    </a:solidFill>
                  </a:tcPr>
                </a:tc>
                <a:tc>
                  <a:txBody>
                    <a:bodyPr/>
                    <a:lstStyle/>
                    <a:p>
                      <a:pPr algn="ctr" fontAlgn="ctr"/>
                      <a:r>
                        <a:rPr lang="en-US" sz="2000" u="none" strike="noStrike" dirty="0" err="1">
                          <a:solidFill>
                            <a:schemeClr val="tx1"/>
                          </a:solidFill>
                          <a:effectLst/>
                        </a:rPr>
                        <a:t>rmse</a:t>
                      </a:r>
                      <a:endParaRPr lang="en-US" sz="2000" b="1" i="0" u="none" strike="noStrike" dirty="0">
                        <a:solidFill>
                          <a:schemeClr val="tx1"/>
                        </a:solidFill>
                        <a:effectLst/>
                        <a:latin typeface="Arial" panose="020B0604020202020204" pitchFamily="34" charset="0"/>
                      </a:endParaRPr>
                    </a:p>
                  </a:txBody>
                  <a:tcPr marL="9525" marR="9525" marT="9525" marB="0" anchor="ctr">
                    <a:solidFill>
                      <a:schemeClr val="bg1">
                        <a:lumMod val="85000"/>
                      </a:schemeClr>
                    </a:solidFill>
                  </a:tcPr>
                </a:tc>
                <a:tc>
                  <a:txBody>
                    <a:bodyPr/>
                    <a:lstStyle/>
                    <a:p>
                      <a:pPr algn="ctr" fontAlgn="ctr"/>
                      <a:r>
                        <a:rPr lang="en-US" sz="2000" u="none" strike="noStrike">
                          <a:solidFill>
                            <a:schemeClr val="bg1">
                              <a:lumMod val="75000"/>
                            </a:schemeClr>
                          </a:solidFill>
                          <a:effectLst/>
                        </a:rPr>
                        <a:t>mae</a:t>
                      </a:r>
                      <a:endParaRPr lang="en-US" sz="2000" b="1" i="0" u="none" strike="noStrike">
                        <a:solidFill>
                          <a:schemeClr val="bg1">
                            <a:lumMod val="75000"/>
                          </a:schemeClr>
                        </a:solidFill>
                        <a:effectLst/>
                        <a:latin typeface="Arial" panose="020B0604020202020204" pitchFamily="34" charset="0"/>
                      </a:endParaRPr>
                    </a:p>
                  </a:txBody>
                  <a:tcPr marL="9525" marR="9525" marT="9525" marB="0" anchor="ctr">
                    <a:solidFill>
                      <a:schemeClr val="bg1">
                        <a:lumMod val="85000"/>
                      </a:schemeClr>
                    </a:solidFill>
                  </a:tcPr>
                </a:tc>
                <a:tc>
                  <a:txBody>
                    <a:bodyPr/>
                    <a:lstStyle/>
                    <a:p>
                      <a:pPr algn="ctr" fontAlgn="ctr"/>
                      <a:r>
                        <a:rPr lang="en-US" sz="2000" u="none" strike="noStrike" dirty="0" err="1">
                          <a:solidFill>
                            <a:schemeClr val="bg1">
                              <a:lumMod val="75000"/>
                            </a:schemeClr>
                          </a:solidFill>
                          <a:effectLst/>
                        </a:rPr>
                        <a:t>mape</a:t>
                      </a:r>
                      <a:endParaRPr lang="en-US" sz="2000" b="1" i="0" u="none" strike="noStrike" dirty="0">
                        <a:solidFill>
                          <a:schemeClr val="bg1">
                            <a:lumMod val="75000"/>
                          </a:schemeClr>
                        </a:solidFill>
                        <a:effectLst/>
                        <a:latin typeface="Arial" panose="020B0604020202020204" pitchFamily="34" charset="0"/>
                      </a:endParaRPr>
                    </a:p>
                  </a:txBody>
                  <a:tcPr marL="9525" marR="9525" marT="9525" marB="0" anchor="ctr">
                    <a:solidFill>
                      <a:schemeClr val="bg1">
                        <a:lumMod val="85000"/>
                      </a:schemeClr>
                    </a:solidFill>
                  </a:tcPr>
                </a:tc>
                <a:tc>
                  <a:txBody>
                    <a:bodyPr/>
                    <a:lstStyle/>
                    <a:p>
                      <a:pPr algn="ctr" fontAlgn="ctr"/>
                      <a:r>
                        <a:rPr lang="en-US" sz="2000" u="none" strike="noStrike" dirty="0" err="1">
                          <a:solidFill>
                            <a:schemeClr val="bg1">
                              <a:lumMod val="75000"/>
                            </a:schemeClr>
                          </a:solidFill>
                          <a:effectLst/>
                        </a:rPr>
                        <a:t>mpe</a:t>
                      </a:r>
                      <a:endParaRPr lang="en-US" sz="2000" b="1" i="0" u="none" strike="noStrike" dirty="0">
                        <a:solidFill>
                          <a:schemeClr val="bg1">
                            <a:lumMod val="75000"/>
                          </a:schemeClr>
                        </a:solidFill>
                        <a:effectLst/>
                        <a:latin typeface="Arial" panose="020B0604020202020204" pitchFamily="34" charset="0"/>
                      </a:endParaRPr>
                    </a:p>
                  </a:txBody>
                  <a:tcPr marL="9525" marR="9525" marT="9525" marB="0" anchor="ctr">
                    <a:solidFill>
                      <a:schemeClr val="bg1">
                        <a:lumMod val="85000"/>
                      </a:schemeClr>
                    </a:solidFill>
                  </a:tcPr>
                </a:tc>
                <a:tc>
                  <a:txBody>
                    <a:bodyPr/>
                    <a:lstStyle/>
                    <a:p>
                      <a:pPr algn="ctr" fontAlgn="ctr"/>
                      <a:r>
                        <a:rPr lang="en-US" sz="2000" u="none" strike="noStrike" dirty="0">
                          <a:solidFill>
                            <a:schemeClr val="bg1">
                              <a:lumMod val="75000"/>
                            </a:schemeClr>
                          </a:solidFill>
                          <a:effectLst/>
                        </a:rPr>
                        <a:t>explained</a:t>
                      </a:r>
                      <a:br>
                        <a:rPr lang="en-US" sz="2000" u="none" strike="noStrike" dirty="0">
                          <a:solidFill>
                            <a:schemeClr val="bg1">
                              <a:lumMod val="75000"/>
                            </a:schemeClr>
                          </a:solidFill>
                          <a:effectLst/>
                        </a:rPr>
                      </a:br>
                      <a:r>
                        <a:rPr lang="en-US" sz="2000" u="none" strike="noStrike" dirty="0">
                          <a:solidFill>
                            <a:schemeClr val="bg1">
                              <a:lumMod val="75000"/>
                            </a:schemeClr>
                          </a:solidFill>
                          <a:effectLst/>
                        </a:rPr>
                        <a:t>variance</a:t>
                      </a:r>
                      <a:endParaRPr lang="en-US" sz="2000" b="1" i="0" u="none" strike="noStrike" dirty="0">
                        <a:solidFill>
                          <a:schemeClr val="bg1">
                            <a:lumMod val="75000"/>
                          </a:schemeClr>
                        </a:solidFill>
                        <a:effectLst/>
                        <a:latin typeface="Arial" panose="020B0604020202020204" pitchFamily="34" charset="0"/>
                      </a:endParaRPr>
                    </a:p>
                  </a:txBody>
                  <a:tcPr marL="9525" marR="9525" marT="9525" marB="0" anchor="ctr">
                    <a:solidFill>
                      <a:schemeClr val="bg1">
                        <a:lumMod val="85000"/>
                      </a:schemeClr>
                    </a:solidFill>
                  </a:tcPr>
                </a:tc>
                <a:extLst>
                  <a:ext uri="{0D108BD9-81ED-4DB2-BD59-A6C34878D82A}">
                    <a16:rowId xmlns:a16="http://schemas.microsoft.com/office/drawing/2014/main" val="1951560535"/>
                  </a:ext>
                </a:extLst>
              </a:tr>
              <a:tr h="658137">
                <a:tc>
                  <a:txBody>
                    <a:bodyPr/>
                    <a:lstStyle/>
                    <a:p>
                      <a:pPr algn="ctr" fontAlgn="ctr"/>
                      <a:r>
                        <a:rPr lang="en-US" sz="2000" u="none" strike="noStrike" dirty="0" err="1">
                          <a:solidFill>
                            <a:schemeClr val="bg1"/>
                          </a:solidFill>
                          <a:effectLst/>
                        </a:rPr>
                        <a:t>lr</a:t>
                      </a:r>
                      <a:endParaRPr lang="en-US" sz="2000" b="1" i="0" u="none" strike="noStrike" dirty="0">
                        <a:solidFill>
                          <a:schemeClr val="bg1"/>
                        </a:solidFill>
                        <a:effectLst/>
                        <a:latin typeface="Arial" panose="020B0604020202020204" pitchFamily="34" charset="0"/>
                      </a:endParaRPr>
                    </a:p>
                  </a:txBody>
                  <a:tcPr marL="9525" marR="9525" marT="38100" marB="38100" anchor="ctr">
                    <a:solidFill>
                      <a:schemeClr val="accent1">
                        <a:lumMod val="50000"/>
                      </a:schemeClr>
                    </a:solidFill>
                  </a:tcPr>
                </a:tc>
                <a:tc>
                  <a:txBody>
                    <a:bodyPr/>
                    <a:lstStyle/>
                    <a:p>
                      <a:pPr marL="0" algn="ctr" defTabSz="914400" rtl="0" eaLnBrk="1" fontAlgn="ctr" latinLnBrk="0" hangingPunct="1"/>
                      <a:r>
                        <a:rPr lang="en-US" sz="2000" u="none" strike="noStrike" kern="1200" dirty="0">
                          <a:solidFill>
                            <a:schemeClr val="bg1">
                              <a:lumMod val="75000"/>
                            </a:schemeClr>
                          </a:solidFill>
                          <a:effectLst/>
                          <a:latin typeface="+mn-lt"/>
                          <a:ea typeface="+mn-ea"/>
                          <a:cs typeface="+mn-cs"/>
                        </a:rPr>
                        <a:t>0.38</a:t>
                      </a:r>
                    </a:p>
                  </a:txBody>
                  <a:tcPr marL="9525" marR="9525" marT="38100" marB="38100" anchor="ctr">
                    <a:solidFill>
                      <a:schemeClr val="bg1"/>
                    </a:solidFill>
                  </a:tcPr>
                </a:tc>
                <a:tc>
                  <a:txBody>
                    <a:bodyPr/>
                    <a:lstStyle/>
                    <a:p>
                      <a:pPr algn="ctr" fontAlgn="ctr"/>
                      <a:r>
                        <a:rPr lang="en-US" sz="2000" u="none" strike="noStrike" dirty="0">
                          <a:solidFill>
                            <a:schemeClr val="bg1">
                              <a:lumMod val="75000"/>
                            </a:schemeClr>
                          </a:solidFill>
                          <a:effectLst/>
                        </a:rPr>
                        <a:t>32.67</a:t>
                      </a:r>
                      <a:endParaRPr lang="en-US" sz="2000" b="0" i="0" u="none" strike="noStrike" dirty="0">
                        <a:solidFill>
                          <a:schemeClr val="bg1">
                            <a:lumMod val="75000"/>
                          </a:schemeClr>
                        </a:solidFill>
                        <a:effectLst/>
                        <a:latin typeface="Arial" panose="020B0604020202020204" pitchFamily="34" charset="0"/>
                      </a:endParaRPr>
                    </a:p>
                  </a:txBody>
                  <a:tcPr marL="9525" marR="9525" marT="38100" marB="38100" anchor="ctr">
                    <a:solidFill>
                      <a:schemeClr val="bg1"/>
                    </a:solidFill>
                  </a:tcPr>
                </a:tc>
                <a:tc>
                  <a:txBody>
                    <a:bodyPr/>
                    <a:lstStyle/>
                    <a:p>
                      <a:pPr algn="ctr" fontAlgn="ctr"/>
                      <a:r>
                        <a:rPr lang="en-US" sz="2000" u="none" strike="noStrike" dirty="0">
                          <a:solidFill>
                            <a:schemeClr val="tx1"/>
                          </a:solidFill>
                          <a:effectLst/>
                        </a:rPr>
                        <a:t>5.72</a:t>
                      </a:r>
                      <a:endParaRPr lang="en-US" sz="2000" b="0" i="0" u="none" strike="noStrike" dirty="0">
                        <a:solidFill>
                          <a:schemeClr val="tx1"/>
                        </a:solidFill>
                        <a:effectLst/>
                        <a:latin typeface="Arial" panose="020B0604020202020204" pitchFamily="34" charset="0"/>
                      </a:endParaRPr>
                    </a:p>
                  </a:txBody>
                  <a:tcPr marL="9525" marR="9525" marT="38100" marB="38100" anchor="ctr">
                    <a:solidFill>
                      <a:schemeClr val="bg1"/>
                    </a:solidFill>
                  </a:tcPr>
                </a:tc>
                <a:tc>
                  <a:txBody>
                    <a:bodyPr/>
                    <a:lstStyle/>
                    <a:p>
                      <a:pPr algn="ctr" fontAlgn="ctr"/>
                      <a:r>
                        <a:rPr lang="en-US" sz="2000" u="none" strike="noStrike" dirty="0">
                          <a:solidFill>
                            <a:schemeClr val="bg1">
                              <a:lumMod val="75000"/>
                            </a:schemeClr>
                          </a:solidFill>
                          <a:effectLst/>
                        </a:rPr>
                        <a:t>4.86</a:t>
                      </a:r>
                      <a:endParaRPr lang="en-US" sz="2000" b="0" i="0" u="none" strike="noStrike" dirty="0">
                        <a:solidFill>
                          <a:schemeClr val="bg1">
                            <a:lumMod val="75000"/>
                          </a:schemeClr>
                        </a:solidFill>
                        <a:effectLst/>
                        <a:latin typeface="Arial" panose="020B0604020202020204" pitchFamily="34" charset="0"/>
                      </a:endParaRPr>
                    </a:p>
                  </a:txBody>
                  <a:tcPr marL="9525" marR="9525" marT="38100" marB="38100" anchor="ctr">
                    <a:solidFill>
                      <a:schemeClr val="bg1"/>
                    </a:solidFill>
                  </a:tcPr>
                </a:tc>
                <a:tc>
                  <a:txBody>
                    <a:bodyPr/>
                    <a:lstStyle/>
                    <a:p>
                      <a:pPr algn="ctr" fontAlgn="ctr"/>
                      <a:r>
                        <a:rPr lang="en-US" sz="2000" u="none" strike="noStrike">
                          <a:solidFill>
                            <a:schemeClr val="bg1">
                              <a:lumMod val="75000"/>
                            </a:schemeClr>
                          </a:solidFill>
                          <a:effectLst/>
                        </a:rPr>
                        <a:t>29.13</a:t>
                      </a:r>
                      <a:endParaRPr lang="en-US" sz="2000" b="0" i="0" u="none" strike="noStrike">
                        <a:solidFill>
                          <a:schemeClr val="bg1">
                            <a:lumMod val="75000"/>
                          </a:schemeClr>
                        </a:solidFill>
                        <a:effectLst/>
                        <a:latin typeface="Arial" panose="020B0604020202020204" pitchFamily="34" charset="0"/>
                      </a:endParaRPr>
                    </a:p>
                  </a:txBody>
                  <a:tcPr marL="9525" marR="9525" marT="38100" marB="38100" anchor="ctr">
                    <a:solidFill>
                      <a:schemeClr val="bg1"/>
                    </a:solidFill>
                  </a:tcPr>
                </a:tc>
                <a:tc>
                  <a:txBody>
                    <a:bodyPr/>
                    <a:lstStyle/>
                    <a:p>
                      <a:pPr algn="ctr" fontAlgn="ctr"/>
                      <a:r>
                        <a:rPr lang="en-US" sz="2000" u="none" strike="noStrike">
                          <a:solidFill>
                            <a:schemeClr val="bg1">
                              <a:lumMod val="75000"/>
                            </a:schemeClr>
                          </a:solidFill>
                          <a:effectLst/>
                        </a:rPr>
                        <a:t>-1.05</a:t>
                      </a:r>
                      <a:endParaRPr lang="en-US" sz="2000" b="0" i="0" u="none" strike="noStrike">
                        <a:solidFill>
                          <a:schemeClr val="bg1">
                            <a:lumMod val="75000"/>
                          </a:schemeClr>
                        </a:solidFill>
                        <a:effectLst/>
                        <a:latin typeface="Arial" panose="020B0604020202020204" pitchFamily="34" charset="0"/>
                      </a:endParaRPr>
                    </a:p>
                  </a:txBody>
                  <a:tcPr marL="9525" marR="9525" marT="38100" marB="38100" anchor="ctr">
                    <a:solidFill>
                      <a:schemeClr val="bg1"/>
                    </a:solidFill>
                  </a:tcPr>
                </a:tc>
                <a:tc>
                  <a:txBody>
                    <a:bodyPr/>
                    <a:lstStyle/>
                    <a:p>
                      <a:pPr algn="ctr" fontAlgn="ctr"/>
                      <a:r>
                        <a:rPr lang="en-US" sz="2000" u="none" strike="noStrike">
                          <a:solidFill>
                            <a:schemeClr val="bg1">
                              <a:lumMod val="75000"/>
                            </a:schemeClr>
                          </a:solidFill>
                          <a:effectLst/>
                        </a:rPr>
                        <a:t>0.4</a:t>
                      </a:r>
                      <a:endParaRPr lang="en-US" sz="2000" b="0" i="0" u="none" strike="noStrike">
                        <a:solidFill>
                          <a:schemeClr val="bg1">
                            <a:lumMod val="75000"/>
                          </a:schemeClr>
                        </a:solidFill>
                        <a:effectLst/>
                        <a:latin typeface="Arial" panose="020B0604020202020204" pitchFamily="34" charset="0"/>
                      </a:endParaRPr>
                    </a:p>
                  </a:txBody>
                  <a:tcPr marL="9525" marR="9525" marT="38100" marB="38100" anchor="ctr">
                    <a:solidFill>
                      <a:schemeClr val="bg1"/>
                    </a:solidFill>
                  </a:tcPr>
                </a:tc>
                <a:extLst>
                  <a:ext uri="{0D108BD9-81ED-4DB2-BD59-A6C34878D82A}">
                    <a16:rowId xmlns:a16="http://schemas.microsoft.com/office/drawing/2014/main" val="2933700199"/>
                  </a:ext>
                </a:extLst>
              </a:tr>
              <a:tr h="658137">
                <a:tc>
                  <a:txBody>
                    <a:bodyPr/>
                    <a:lstStyle/>
                    <a:p>
                      <a:pPr algn="ctr" fontAlgn="ctr"/>
                      <a:r>
                        <a:rPr lang="en-US" sz="2000" u="none" strike="noStrike" dirty="0" err="1">
                          <a:solidFill>
                            <a:schemeClr val="bg1"/>
                          </a:solidFill>
                          <a:effectLst/>
                        </a:rPr>
                        <a:t>rfr</a:t>
                      </a:r>
                      <a:endParaRPr lang="en-US" sz="2000" b="1" i="0" u="none" strike="noStrike" dirty="0">
                        <a:solidFill>
                          <a:schemeClr val="bg1"/>
                        </a:solidFill>
                        <a:effectLst/>
                        <a:latin typeface="Arial" panose="020B0604020202020204" pitchFamily="34" charset="0"/>
                      </a:endParaRPr>
                    </a:p>
                  </a:txBody>
                  <a:tcPr marL="9525" marR="9525" marT="38100" marB="38100" anchor="ctr">
                    <a:solidFill>
                      <a:schemeClr val="accent1">
                        <a:lumMod val="50000"/>
                      </a:schemeClr>
                    </a:solidFill>
                  </a:tcPr>
                </a:tc>
                <a:tc>
                  <a:txBody>
                    <a:bodyPr/>
                    <a:lstStyle/>
                    <a:p>
                      <a:pPr marL="0" algn="ctr" defTabSz="914400" rtl="0" eaLnBrk="1" fontAlgn="ctr" latinLnBrk="0" hangingPunct="1"/>
                      <a:r>
                        <a:rPr lang="en-US" sz="2000" u="none" strike="noStrike" kern="1200" dirty="0">
                          <a:solidFill>
                            <a:schemeClr val="bg1">
                              <a:lumMod val="75000"/>
                            </a:schemeClr>
                          </a:solidFill>
                          <a:effectLst/>
                          <a:latin typeface="+mn-lt"/>
                          <a:ea typeface="+mn-ea"/>
                          <a:cs typeface="+mn-cs"/>
                        </a:rPr>
                        <a:t>0.55</a:t>
                      </a:r>
                    </a:p>
                  </a:txBody>
                  <a:tcPr marL="9525" marR="9525" marT="38100" marB="38100" anchor="ctr">
                    <a:solidFill>
                      <a:schemeClr val="bg1"/>
                    </a:solidFill>
                  </a:tcPr>
                </a:tc>
                <a:tc>
                  <a:txBody>
                    <a:bodyPr/>
                    <a:lstStyle/>
                    <a:p>
                      <a:pPr algn="ctr" fontAlgn="ctr"/>
                      <a:r>
                        <a:rPr lang="en-US" sz="2000" u="none" strike="noStrike" dirty="0">
                          <a:solidFill>
                            <a:schemeClr val="bg1">
                              <a:lumMod val="75000"/>
                            </a:schemeClr>
                          </a:solidFill>
                          <a:effectLst/>
                        </a:rPr>
                        <a:t>23.54</a:t>
                      </a:r>
                      <a:endParaRPr lang="en-US" sz="2000" b="0" i="0" u="none" strike="noStrike" dirty="0">
                        <a:solidFill>
                          <a:schemeClr val="bg1">
                            <a:lumMod val="75000"/>
                          </a:schemeClr>
                        </a:solidFill>
                        <a:effectLst/>
                        <a:latin typeface="Arial" panose="020B0604020202020204" pitchFamily="34" charset="0"/>
                      </a:endParaRPr>
                    </a:p>
                  </a:txBody>
                  <a:tcPr marL="9525" marR="9525" marT="38100" marB="38100" anchor="ctr">
                    <a:solidFill>
                      <a:schemeClr val="bg1"/>
                    </a:solidFill>
                  </a:tcPr>
                </a:tc>
                <a:tc>
                  <a:txBody>
                    <a:bodyPr/>
                    <a:lstStyle/>
                    <a:p>
                      <a:pPr algn="ctr" fontAlgn="ctr"/>
                      <a:r>
                        <a:rPr lang="en-US" sz="2000" u="none" strike="noStrike" dirty="0">
                          <a:solidFill>
                            <a:schemeClr val="tx1"/>
                          </a:solidFill>
                          <a:effectLst/>
                        </a:rPr>
                        <a:t>4.85</a:t>
                      </a:r>
                      <a:endParaRPr lang="en-US" sz="2000" b="0" i="0" u="none" strike="noStrike" dirty="0">
                        <a:solidFill>
                          <a:schemeClr val="tx1"/>
                        </a:solidFill>
                        <a:effectLst/>
                        <a:latin typeface="Arial" panose="020B0604020202020204" pitchFamily="34" charset="0"/>
                      </a:endParaRPr>
                    </a:p>
                  </a:txBody>
                  <a:tcPr marL="9525" marR="9525" marT="38100" marB="38100" anchor="ctr">
                    <a:solidFill>
                      <a:schemeClr val="bg1"/>
                    </a:solidFill>
                  </a:tcPr>
                </a:tc>
                <a:tc>
                  <a:txBody>
                    <a:bodyPr/>
                    <a:lstStyle/>
                    <a:p>
                      <a:pPr algn="ctr" fontAlgn="ctr"/>
                      <a:r>
                        <a:rPr lang="en-US" sz="2000" u="none" strike="noStrike" dirty="0">
                          <a:solidFill>
                            <a:schemeClr val="bg1">
                              <a:lumMod val="75000"/>
                            </a:schemeClr>
                          </a:solidFill>
                          <a:effectLst/>
                        </a:rPr>
                        <a:t>3.7</a:t>
                      </a:r>
                      <a:endParaRPr lang="en-US" sz="2000" b="0" i="0" u="none" strike="noStrike" dirty="0">
                        <a:solidFill>
                          <a:schemeClr val="bg1">
                            <a:lumMod val="75000"/>
                          </a:schemeClr>
                        </a:solidFill>
                        <a:effectLst/>
                        <a:latin typeface="Arial" panose="020B0604020202020204" pitchFamily="34" charset="0"/>
                      </a:endParaRPr>
                    </a:p>
                  </a:txBody>
                  <a:tcPr marL="9525" marR="9525" marT="38100" marB="38100" anchor="ctr">
                    <a:solidFill>
                      <a:schemeClr val="bg1"/>
                    </a:solidFill>
                  </a:tcPr>
                </a:tc>
                <a:tc>
                  <a:txBody>
                    <a:bodyPr/>
                    <a:lstStyle/>
                    <a:p>
                      <a:pPr algn="ctr" fontAlgn="ctr"/>
                      <a:r>
                        <a:rPr lang="en-US" sz="2000" u="none" strike="noStrike" dirty="0">
                          <a:solidFill>
                            <a:schemeClr val="bg1">
                              <a:lumMod val="75000"/>
                            </a:schemeClr>
                          </a:solidFill>
                          <a:effectLst/>
                        </a:rPr>
                        <a:t>21.64</a:t>
                      </a:r>
                      <a:endParaRPr lang="en-US" sz="2000" b="0" i="0" u="none" strike="noStrike" dirty="0">
                        <a:solidFill>
                          <a:schemeClr val="bg1">
                            <a:lumMod val="75000"/>
                          </a:schemeClr>
                        </a:solidFill>
                        <a:effectLst/>
                        <a:latin typeface="Arial" panose="020B0604020202020204" pitchFamily="34" charset="0"/>
                      </a:endParaRPr>
                    </a:p>
                  </a:txBody>
                  <a:tcPr marL="9525" marR="9525" marT="38100" marB="38100" anchor="ctr">
                    <a:solidFill>
                      <a:schemeClr val="bg1"/>
                    </a:solidFill>
                  </a:tcPr>
                </a:tc>
                <a:tc>
                  <a:txBody>
                    <a:bodyPr/>
                    <a:lstStyle/>
                    <a:p>
                      <a:pPr algn="ctr" fontAlgn="ctr"/>
                      <a:r>
                        <a:rPr lang="en-US" sz="2000" u="none" strike="noStrike" dirty="0">
                          <a:solidFill>
                            <a:schemeClr val="bg1">
                              <a:lumMod val="75000"/>
                            </a:schemeClr>
                          </a:solidFill>
                          <a:effectLst/>
                        </a:rPr>
                        <a:t>-0.53</a:t>
                      </a:r>
                      <a:endParaRPr lang="en-US" sz="2000" b="0" i="0" u="none" strike="noStrike" dirty="0">
                        <a:solidFill>
                          <a:schemeClr val="bg1">
                            <a:lumMod val="75000"/>
                          </a:schemeClr>
                        </a:solidFill>
                        <a:effectLst/>
                        <a:latin typeface="Arial" panose="020B0604020202020204" pitchFamily="34" charset="0"/>
                      </a:endParaRPr>
                    </a:p>
                  </a:txBody>
                  <a:tcPr marL="9525" marR="9525" marT="38100" marB="38100" anchor="ctr">
                    <a:solidFill>
                      <a:schemeClr val="bg1"/>
                    </a:solidFill>
                  </a:tcPr>
                </a:tc>
                <a:tc>
                  <a:txBody>
                    <a:bodyPr/>
                    <a:lstStyle/>
                    <a:p>
                      <a:pPr algn="ctr" fontAlgn="ctr"/>
                      <a:r>
                        <a:rPr lang="en-US" sz="2000" u="none" strike="noStrike">
                          <a:solidFill>
                            <a:schemeClr val="bg1">
                              <a:lumMod val="75000"/>
                            </a:schemeClr>
                          </a:solidFill>
                          <a:effectLst/>
                        </a:rPr>
                        <a:t>0.56</a:t>
                      </a:r>
                      <a:endParaRPr lang="en-US" sz="2000" b="0" i="0" u="none" strike="noStrike">
                        <a:solidFill>
                          <a:schemeClr val="bg1">
                            <a:lumMod val="75000"/>
                          </a:schemeClr>
                        </a:solidFill>
                        <a:effectLst/>
                        <a:latin typeface="Arial" panose="020B0604020202020204" pitchFamily="34" charset="0"/>
                      </a:endParaRPr>
                    </a:p>
                  </a:txBody>
                  <a:tcPr marL="9525" marR="9525" marT="38100" marB="38100" anchor="ctr">
                    <a:solidFill>
                      <a:schemeClr val="bg1"/>
                    </a:solidFill>
                  </a:tcPr>
                </a:tc>
                <a:extLst>
                  <a:ext uri="{0D108BD9-81ED-4DB2-BD59-A6C34878D82A}">
                    <a16:rowId xmlns:a16="http://schemas.microsoft.com/office/drawing/2014/main" val="3570827267"/>
                  </a:ext>
                </a:extLst>
              </a:tr>
              <a:tr h="658137">
                <a:tc>
                  <a:txBody>
                    <a:bodyPr/>
                    <a:lstStyle/>
                    <a:p>
                      <a:pPr algn="ctr" fontAlgn="ctr"/>
                      <a:r>
                        <a:rPr lang="en-US" sz="2000" u="none" strike="noStrike" dirty="0" err="1">
                          <a:solidFill>
                            <a:schemeClr val="bg1"/>
                          </a:solidFill>
                          <a:effectLst/>
                        </a:rPr>
                        <a:t>xgb_r</a:t>
                      </a:r>
                      <a:endParaRPr lang="en-US" sz="2000" b="1" i="0" u="none" strike="noStrike" dirty="0">
                        <a:solidFill>
                          <a:schemeClr val="bg1"/>
                        </a:solidFill>
                        <a:effectLst/>
                        <a:latin typeface="Arial" panose="020B0604020202020204" pitchFamily="34" charset="0"/>
                      </a:endParaRPr>
                    </a:p>
                  </a:txBody>
                  <a:tcPr marL="9525" marR="9525" marT="38100" marB="38100" anchor="ctr">
                    <a:solidFill>
                      <a:schemeClr val="accent1">
                        <a:lumMod val="50000"/>
                      </a:schemeClr>
                    </a:solidFill>
                  </a:tcPr>
                </a:tc>
                <a:tc>
                  <a:txBody>
                    <a:bodyPr/>
                    <a:lstStyle/>
                    <a:p>
                      <a:pPr marL="0" algn="ctr" defTabSz="914400" rtl="0" eaLnBrk="1" fontAlgn="ctr" latinLnBrk="0" hangingPunct="1"/>
                      <a:r>
                        <a:rPr lang="en-US" sz="2000" u="none" strike="noStrike" kern="1200" dirty="0">
                          <a:solidFill>
                            <a:schemeClr val="bg1">
                              <a:lumMod val="75000"/>
                            </a:schemeClr>
                          </a:solidFill>
                          <a:effectLst/>
                          <a:latin typeface="+mn-lt"/>
                          <a:ea typeface="+mn-ea"/>
                          <a:cs typeface="+mn-cs"/>
                        </a:rPr>
                        <a:t>0.44</a:t>
                      </a:r>
                    </a:p>
                  </a:txBody>
                  <a:tcPr marL="9525" marR="9525" marT="38100" marB="38100" anchor="ctr">
                    <a:solidFill>
                      <a:schemeClr val="bg1"/>
                    </a:solidFill>
                  </a:tcPr>
                </a:tc>
                <a:tc>
                  <a:txBody>
                    <a:bodyPr/>
                    <a:lstStyle/>
                    <a:p>
                      <a:pPr algn="ctr" fontAlgn="ctr"/>
                      <a:r>
                        <a:rPr lang="en-US" sz="2000" u="none" strike="noStrike">
                          <a:solidFill>
                            <a:schemeClr val="bg1">
                              <a:lumMod val="75000"/>
                            </a:schemeClr>
                          </a:solidFill>
                          <a:effectLst/>
                        </a:rPr>
                        <a:t>29.61</a:t>
                      </a:r>
                      <a:endParaRPr lang="en-US" sz="2000" b="0" i="0" u="none" strike="noStrike">
                        <a:solidFill>
                          <a:schemeClr val="bg1">
                            <a:lumMod val="75000"/>
                          </a:schemeClr>
                        </a:solidFill>
                        <a:effectLst/>
                        <a:latin typeface="Arial" panose="020B0604020202020204" pitchFamily="34" charset="0"/>
                      </a:endParaRPr>
                    </a:p>
                  </a:txBody>
                  <a:tcPr marL="9525" marR="9525" marT="38100" marB="38100" anchor="ctr">
                    <a:solidFill>
                      <a:schemeClr val="bg1"/>
                    </a:solidFill>
                  </a:tcPr>
                </a:tc>
                <a:tc>
                  <a:txBody>
                    <a:bodyPr/>
                    <a:lstStyle/>
                    <a:p>
                      <a:pPr algn="ctr" fontAlgn="ctr"/>
                      <a:r>
                        <a:rPr lang="en-US" sz="2000" u="none" strike="noStrike">
                          <a:solidFill>
                            <a:schemeClr val="tx1"/>
                          </a:solidFill>
                          <a:effectLst/>
                        </a:rPr>
                        <a:t>5.44</a:t>
                      </a:r>
                      <a:endParaRPr lang="en-US" sz="2000" b="0" i="0" u="none" strike="noStrike">
                        <a:solidFill>
                          <a:schemeClr val="tx1"/>
                        </a:solidFill>
                        <a:effectLst/>
                        <a:latin typeface="Arial" panose="020B0604020202020204" pitchFamily="34" charset="0"/>
                      </a:endParaRPr>
                    </a:p>
                  </a:txBody>
                  <a:tcPr marL="9525" marR="9525" marT="38100" marB="38100" anchor="ctr">
                    <a:solidFill>
                      <a:schemeClr val="bg1"/>
                    </a:solidFill>
                  </a:tcPr>
                </a:tc>
                <a:tc>
                  <a:txBody>
                    <a:bodyPr/>
                    <a:lstStyle/>
                    <a:p>
                      <a:pPr algn="ctr" fontAlgn="ctr"/>
                      <a:r>
                        <a:rPr lang="en-US" sz="2000" u="none" strike="noStrike" dirty="0">
                          <a:solidFill>
                            <a:schemeClr val="bg1">
                              <a:lumMod val="75000"/>
                            </a:schemeClr>
                          </a:solidFill>
                          <a:effectLst/>
                        </a:rPr>
                        <a:t>3.99</a:t>
                      </a:r>
                      <a:endParaRPr lang="en-US" sz="2000" b="0" i="0" u="none" strike="noStrike" dirty="0">
                        <a:solidFill>
                          <a:schemeClr val="bg1">
                            <a:lumMod val="75000"/>
                          </a:schemeClr>
                        </a:solidFill>
                        <a:effectLst/>
                        <a:latin typeface="Arial" panose="020B0604020202020204" pitchFamily="34" charset="0"/>
                      </a:endParaRPr>
                    </a:p>
                  </a:txBody>
                  <a:tcPr marL="9525" marR="9525" marT="38100" marB="38100" anchor="ctr">
                    <a:solidFill>
                      <a:schemeClr val="bg1"/>
                    </a:solidFill>
                  </a:tcPr>
                </a:tc>
                <a:tc>
                  <a:txBody>
                    <a:bodyPr/>
                    <a:lstStyle/>
                    <a:p>
                      <a:pPr algn="ctr" fontAlgn="ctr"/>
                      <a:r>
                        <a:rPr lang="en-US" sz="2000" u="none" strike="noStrike" dirty="0">
                          <a:solidFill>
                            <a:schemeClr val="bg1">
                              <a:lumMod val="75000"/>
                            </a:schemeClr>
                          </a:solidFill>
                          <a:effectLst/>
                        </a:rPr>
                        <a:t>22.09</a:t>
                      </a:r>
                      <a:endParaRPr lang="en-US" sz="2000" b="0" i="0" u="none" strike="noStrike" dirty="0">
                        <a:solidFill>
                          <a:schemeClr val="bg1">
                            <a:lumMod val="75000"/>
                          </a:schemeClr>
                        </a:solidFill>
                        <a:effectLst/>
                        <a:latin typeface="Arial" panose="020B0604020202020204" pitchFamily="34" charset="0"/>
                      </a:endParaRPr>
                    </a:p>
                  </a:txBody>
                  <a:tcPr marL="9525" marR="9525" marT="38100" marB="38100" anchor="ctr">
                    <a:solidFill>
                      <a:schemeClr val="bg1"/>
                    </a:solidFill>
                  </a:tcPr>
                </a:tc>
                <a:tc>
                  <a:txBody>
                    <a:bodyPr/>
                    <a:lstStyle/>
                    <a:p>
                      <a:pPr algn="ctr" fontAlgn="ctr"/>
                      <a:r>
                        <a:rPr lang="en-US" sz="2000" u="none" strike="noStrike" dirty="0">
                          <a:solidFill>
                            <a:schemeClr val="bg1">
                              <a:lumMod val="75000"/>
                            </a:schemeClr>
                          </a:solidFill>
                          <a:effectLst/>
                        </a:rPr>
                        <a:t>-0.74</a:t>
                      </a:r>
                      <a:endParaRPr lang="en-US" sz="2000" b="0" i="0" u="none" strike="noStrike" dirty="0">
                        <a:solidFill>
                          <a:schemeClr val="bg1">
                            <a:lumMod val="75000"/>
                          </a:schemeClr>
                        </a:solidFill>
                        <a:effectLst/>
                        <a:latin typeface="Arial" panose="020B0604020202020204" pitchFamily="34" charset="0"/>
                      </a:endParaRPr>
                    </a:p>
                  </a:txBody>
                  <a:tcPr marL="9525" marR="9525" marT="38100" marB="38100" anchor="ctr">
                    <a:solidFill>
                      <a:schemeClr val="bg1"/>
                    </a:solidFill>
                  </a:tcPr>
                </a:tc>
                <a:tc>
                  <a:txBody>
                    <a:bodyPr/>
                    <a:lstStyle/>
                    <a:p>
                      <a:pPr algn="ctr" fontAlgn="ctr"/>
                      <a:r>
                        <a:rPr lang="en-US" sz="2000" u="none" strike="noStrike">
                          <a:solidFill>
                            <a:schemeClr val="bg1">
                              <a:lumMod val="75000"/>
                            </a:schemeClr>
                          </a:solidFill>
                          <a:effectLst/>
                        </a:rPr>
                        <a:t>0.45</a:t>
                      </a:r>
                      <a:endParaRPr lang="en-US" sz="2000" b="0" i="0" u="none" strike="noStrike">
                        <a:solidFill>
                          <a:schemeClr val="bg1">
                            <a:lumMod val="75000"/>
                          </a:schemeClr>
                        </a:solidFill>
                        <a:effectLst/>
                        <a:latin typeface="Arial" panose="020B0604020202020204" pitchFamily="34" charset="0"/>
                      </a:endParaRPr>
                    </a:p>
                  </a:txBody>
                  <a:tcPr marL="9525" marR="9525" marT="38100" marB="38100" anchor="ctr">
                    <a:solidFill>
                      <a:schemeClr val="bg1"/>
                    </a:solidFill>
                  </a:tcPr>
                </a:tc>
                <a:extLst>
                  <a:ext uri="{0D108BD9-81ED-4DB2-BD59-A6C34878D82A}">
                    <a16:rowId xmlns:a16="http://schemas.microsoft.com/office/drawing/2014/main" val="1319117713"/>
                  </a:ext>
                </a:extLst>
              </a:tr>
              <a:tr h="658137">
                <a:tc>
                  <a:txBody>
                    <a:bodyPr/>
                    <a:lstStyle/>
                    <a:p>
                      <a:pPr algn="ctr" fontAlgn="ctr"/>
                      <a:r>
                        <a:rPr lang="en-US" sz="2000" u="none" strike="noStrike" dirty="0" err="1">
                          <a:solidFill>
                            <a:schemeClr val="bg1"/>
                          </a:solidFill>
                          <a:effectLst/>
                        </a:rPr>
                        <a:t>lgb_r</a:t>
                      </a:r>
                      <a:endParaRPr lang="en-US" sz="2000" b="1" i="0" u="none" strike="noStrike" dirty="0">
                        <a:solidFill>
                          <a:schemeClr val="bg1"/>
                        </a:solidFill>
                        <a:effectLst/>
                        <a:latin typeface="Arial" panose="020B0604020202020204" pitchFamily="34" charset="0"/>
                      </a:endParaRPr>
                    </a:p>
                  </a:txBody>
                  <a:tcPr marL="9525" marR="9525" marT="38100" marB="38100" anchor="ctr">
                    <a:solidFill>
                      <a:schemeClr val="accent1">
                        <a:lumMod val="50000"/>
                      </a:schemeClr>
                    </a:solidFill>
                  </a:tcPr>
                </a:tc>
                <a:tc>
                  <a:txBody>
                    <a:bodyPr/>
                    <a:lstStyle/>
                    <a:p>
                      <a:pPr marL="0" algn="ctr" defTabSz="914400" rtl="0" eaLnBrk="1" fontAlgn="ctr" latinLnBrk="0" hangingPunct="1"/>
                      <a:r>
                        <a:rPr lang="en-US" sz="2000" u="none" strike="noStrike" kern="1200" dirty="0">
                          <a:solidFill>
                            <a:schemeClr val="bg1">
                              <a:lumMod val="75000"/>
                            </a:schemeClr>
                          </a:solidFill>
                          <a:effectLst/>
                          <a:latin typeface="+mn-lt"/>
                          <a:ea typeface="+mn-ea"/>
                          <a:cs typeface="+mn-cs"/>
                        </a:rPr>
                        <a:t>0.25</a:t>
                      </a:r>
                    </a:p>
                  </a:txBody>
                  <a:tcPr marL="9525" marR="9525" marT="38100" marB="38100" anchor="ctr">
                    <a:solidFill>
                      <a:schemeClr val="bg1"/>
                    </a:solidFill>
                  </a:tcPr>
                </a:tc>
                <a:tc>
                  <a:txBody>
                    <a:bodyPr/>
                    <a:lstStyle/>
                    <a:p>
                      <a:pPr algn="ctr" fontAlgn="ctr"/>
                      <a:r>
                        <a:rPr lang="en-US" sz="2000" u="none" strike="noStrike" dirty="0">
                          <a:solidFill>
                            <a:schemeClr val="bg1">
                              <a:lumMod val="75000"/>
                            </a:schemeClr>
                          </a:solidFill>
                          <a:effectLst/>
                        </a:rPr>
                        <a:t>39.27</a:t>
                      </a:r>
                      <a:endParaRPr lang="en-US" sz="2000" b="0" i="0" u="none" strike="noStrike" dirty="0">
                        <a:solidFill>
                          <a:schemeClr val="bg1">
                            <a:lumMod val="75000"/>
                          </a:schemeClr>
                        </a:solidFill>
                        <a:effectLst/>
                        <a:latin typeface="Arial" panose="020B0604020202020204" pitchFamily="34" charset="0"/>
                      </a:endParaRPr>
                    </a:p>
                  </a:txBody>
                  <a:tcPr marL="9525" marR="9525" marT="38100" marB="38100" anchor="ctr">
                    <a:solidFill>
                      <a:schemeClr val="bg1"/>
                    </a:solidFill>
                  </a:tcPr>
                </a:tc>
                <a:tc>
                  <a:txBody>
                    <a:bodyPr/>
                    <a:lstStyle/>
                    <a:p>
                      <a:pPr algn="ctr" fontAlgn="ctr"/>
                      <a:r>
                        <a:rPr lang="en-US" sz="2000" u="none" strike="noStrike" dirty="0">
                          <a:solidFill>
                            <a:schemeClr val="tx1"/>
                          </a:solidFill>
                          <a:effectLst/>
                        </a:rPr>
                        <a:t>6.27</a:t>
                      </a:r>
                      <a:endParaRPr lang="en-US" sz="2000" b="0" i="0" u="none" strike="noStrike" dirty="0">
                        <a:solidFill>
                          <a:schemeClr val="tx1"/>
                        </a:solidFill>
                        <a:effectLst/>
                        <a:latin typeface="Arial" panose="020B0604020202020204" pitchFamily="34" charset="0"/>
                      </a:endParaRPr>
                    </a:p>
                  </a:txBody>
                  <a:tcPr marL="9525" marR="9525" marT="38100" marB="38100" anchor="ctr">
                    <a:solidFill>
                      <a:schemeClr val="bg1"/>
                    </a:solidFill>
                  </a:tcPr>
                </a:tc>
                <a:tc>
                  <a:txBody>
                    <a:bodyPr/>
                    <a:lstStyle/>
                    <a:p>
                      <a:pPr algn="ctr" fontAlgn="ctr"/>
                      <a:r>
                        <a:rPr lang="en-US" sz="2000" u="none" strike="noStrike">
                          <a:solidFill>
                            <a:schemeClr val="bg1">
                              <a:lumMod val="75000"/>
                            </a:schemeClr>
                          </a:solidFill>
                          <a:effectLst/>
                        </a:rPr>
                        <a:t>5.2</a:t>
                      </a:r>
                      <a:endParaRPr lang="en-US" sz="2000" b="0" i="0" u="none" strike="noStrike">
                        <a:solidFill>
                          <a:schemeClr val="bg1">
                            <a:lumMod val="75000"/>
                          </a:schemeClr>
                        </a:solidFill>
                        <a:effectLst/>
                        <a:latin typeface="Arial" panose="020B0604020202020204" pitchFamily="34" charset="0"/>
                      </a:endParaRPr>
                    </a:p>
                  </a:txBody>
                  <a:tcPr marL="9525" marR="9525" marT="38100" marB="38100" anchor="ctr">
                    <a:solidFill>
                      <a:schemeClr val="bg1"/>
                    </a:solidFill>
                  </a:tcPr>
                </a:tc>
                <a:tc>
                  <a:txBody>
                    <a:bodyPr/>
                    <a:lstStyle/>
                    <a:p>
                      <a:pPr algn="ctr" fontAlgn="ctr"/>
                      <a:r>
                        <a:rPr lang="en-US" sz="2000" u="none" strike="noStrike" dirty="0">
                          <a:solidFill>
                            <a:schemeClr val="bg1">
                              <a:lumMod val="75000"/>
                            </a:schemeClr>
                          </a:solidFill>
                          <a:effectLst/>
                        </a:rPr>
                        <a:t>31.64</a:t>
                      </a:r>
                      <a:endParaRPr lang="en-US" sz="2000" b="0" i="0" u="none" strike="noStrike" dirty="0">
                        <a:solidFill>
                          <a:schemeClr val="bg1">
                            <a:lumMod val="75000"/>
                          </a:schemeClr>
                        </a:solidFill>
                        <a:effectLst/>
                        <a:latin typeface="Arial" panose="020B0604020202020204" pitchFamily="34" charset="0"/>
                      </a:endParaRPr>
                    </a:p>
                  </a:txBody>
                  <a:tcPr marL="9525" marR="9525" marT="38100" marB="38100" anchor="ctr">
                    <a:solidFill>
                      <a:schemeClr val="bg1"/>
                    </a:solidFill>
                  </a:tcPr>
                </a:tc>
                <a:tc>
                  <a:txBody>
                    <a:bodyPr/>
                    <a:lstStyle/>
                    <a:p>
                      <a:pPr algn="ctr" fontAlgn="ctr"/>
                      <a:r>
                        <a:rPr lang="en-US" sz="2000" u="none" strike="noStrike" dirty="0">
                          <a:solidFill>
                            <a:schemeClr val="bg1">
                              <a:lumMod val="75000"/>
                            </a:schemeClr>
                          </a:solidFill>
                          <a:effectLst/>
                        </a:rPr>
                        <a:t>-1.38</a:t>
                      </a:r>
                      <a:endParaRPr lang="en-US" sz="2000" b="0" i="0" u="none" strike="noStrike" dirty="0">
                        <a:solidFill>
                          <a:schemeClr val="bg1">
                            <a:lumMod val="75000"/>
                          </a:schemeClr>
                        </a:solidFill>
                        <a:effectLst/>
                        <a:latin typeface="Arial" panose="020B0604020202020204" pitchFamily="34" charset="0"/>
                      </a:endParaRPr>
                    </a:p>
                  </a:txBody>
                  <a:tcPr marL="9525" marR="9525" marT="38100" marB="38100" anchor="ctr">
                    <a:solidFill>
                      <a:schemeClr val="bg1"/>
                    </a:solidFill>
                  </a:tcPr>
                </a:tc>
                <a:tc>
                  <a:txBody>
                    <a:bodyPr/>
                    <a:lstStyle/>
                    <a:p>
                      <a:pPr algn="ctr" fontAlgn="ctr"/>
                      <a:r>
                        <a:rPr lang="en-US" sz="2000" u="none" strike="noStrike" dirty="0">
                          <a:solidFill>
                            <a:schemeClr val="bg1">
                              <a:lumMod val="75000"/>
                            </a:schemeClr>
                          </a:solidFill>
                          <a:effectLst/>
                        </a:rPr>
                        <a:t>0.29</a:t>
                      </a:r>
                      <a:endParaRPr lang="en-US" sz="2000" b="0" i="0" u="none" strike="noStrike" dirty="0">
                        <a:solidFill>
                          <a:schemeClr val="bg1">
                            <a:lumMod val="75000"/>
                          </a:schemeClr>
                        </a:solidFill>
                        <a:effectLst/>
                        <a:latin typeface="Arial" panose="020B0604020202020204" pitchFamily="34" charset="0"/>
                      </a:endParaRPr>
                    </a:p>
                  </a:txBody>
                  <a:tcPr marL="9525" marR="9525" marT="38100" marB="38100" anchor="ctr">
                    <a:solidFill>
                      <a:schemeClr val="bg1"/>
                    </a:solidFill>
                  </a:tcPr>
                </a:tc>
                <a:extLst>
                  <a:ext uri="{0D108BD9-81ED-4DB2-BD59-A6C34878D82A}">
                    <a16:rowId xmlns:a16="http://schemas.microsoft.com/office/drawing/2014/main" val="4057580920"/>
                  </a:ext>
                </a:extLst>
              </a:tr>
              <a:tr h="658137">
                <a:tc>
                  <a:txBody>
                    <a:bodyPr/>
                    <a:lstStyle/>
                    <a:p>
                      <a:pPr algn="ctr" fontAlgn="ctr"/>
                      <a:r>
                        <a:rPr lang="en-US" sz="2000" u="none" strike="noStrike" dirty="0" err="1">
                          <a:solidFill>
                            <a:schemeClr val="bg1"/>
                          </a:solidFill>
                          <a:effectLst/>
                        </a:rPr>
                        <a:t>tf_model</a:t>
                      </a:r>
                      <a:endParaRPr lang="en-US" sz="2000" b="1" i="0" u="none" strike="noStrike" dirty="0">
                        <a:solidFill>
                          <a:schemeClr val="bg1"/>
                        </a:solidFill>
                        <a:effectLst/>
                        <a:latin typeface="Arial" panose="020B0604020202020204" pitchFamily="34" charset="0"/>
                      </a:endParaRPr>
                    </a:p>
                  </a:txBody>
                  <a:tcPr marL="9525" marR="9525" marT="38100" marB="38100" anchor="ctr">
                    <a:solidFill>
                      <a:schemeClr val="accent1">
                        <a:lumMod val="50000"/>
                      </a:schemeClr>
                    </a:solidFill>
                  </a:tcPr>
                </a:tc>
                <a:tc>
                  <a:txBody>
                    <a:bodyPr/>
                    <a:lstStyle/>
                    <a:p>
                      <a:pPr marL="0" algn="ctr" defTabSz="914400" rtl="0" eaLnBrk="1" fontAlgn="ctr" latinLnBrk="0" hangingPunct="1"/>
                      <a:r>
                        <a:rPr lang="en-US" sz="2000" u="none" strike="noStrike" kern="1200" dirty="0">
                          <a:solidFill>
                            <a:schemeClr val="bg1">
                              <a:lumMod val="75000"/>
                            </a:schemeClr>
                          </a:solidFill>
                          <a:effectLst/>
                          <a:latin typeface="+mn-lt"/>
                          <a:ea typeface="+mn-ea"/>
                          <a:cs typeface="+mn-cs"/>
                        </a:rPr>
                        <a:t>0.09</a:t>
                      </a:r>
                    </a:p>
                  </a:txBody>
                  <a:tcPr marL="9525" marR="9525" marT="38100" marB="38100" anchor="ctr">
                    <a:solidFill>
                      <a:schemeClr val="bg1"/>
                    </a:solidFill>
                  </a:tcPr>
                </a:tc>
                <a:tc>
                  <a:txBody>
                    <a:bodyPr/>
                    <a:lstStyle/>
                    <a:p>
                      <a:pPr algn="ctr" fontAlgn="ctr"/>
                      <a:r>
                        <a:rPr lang="en-US" sz="2000" u="none" strike="noStrike" dirty="0">
                          <a:solidFill>
                            <a:schemeClr val="bg1">
                              <a:lumMod val="75000"/>
                            </a:schemeClr>
                          </a:solidFill>
                          <a:effectLst/>
                        </a:rPr>
                        <a:t>47.72</a:t>
                      </a:r>
                      <a:endParaRPr lang="en-US" sz="2000" b="0" i="0" u="none" strike="noStrike" dirty="0">
                        <a:solidFill>
                          <a:schemeClr val="bg1">
                            <a:lumMod val="75000"/>
                          </a:schemeClr>
                        </a:solidFill>
                        <a:effectLst/>
                        <a:latin typeface="Arial" panose="020B0604020202020204" pitchFamily="34" charset="0"/>
                      </a:endParaRPr>
                    </a:p>
                  </a:txBody>
                  <a:tcPr marL="9525" marR="9525" marT="38100" marB="38100" anchor="ctr">
                    <a:solidFill>
                      <a:schemeClr val="bg1"/>
                    </a:solidFill>
                  </a:tcPr>
                </a:tc>
                <a:tc>
                  <a:txBody>
                    <a:bodyPr/>
                    <a:lstStyle/>
                    <a:p>
                      <a:pPr algn="ctr" fontAlgn="ctr"/>
                      <a:r>
                        <a:rPr lang="en-US" sz="2000" u="none" strike="noStrike" dirty="0">
                          <a:solidFill>
                            <a:schemeClr val="tx1"/>
                          </a:solidFill>
                          <a:effectLst/>
                        </a:rPr>
                        <a:t>6.91</a:t>
                      </a:r>
                      <a:endParaRPr lang="en-US" sz="2000" b="0" i="0" u="none" strike="noStrike" dirty="0">
                        <a:solidFill>
                          <a:schemeClr val="tx1"/>
                        </a:solidFill>
                        <a:effectLst/>
                        <a:latin typeface="Arial" panose="020B0604020202020204" pitchFamily="34" charset="0"/>
                      </a:endParaRPr>
                    </a:p>
                  </a:txBody>
                  <a:tcPr marL="9525" marR="9525" marT="38100" marB="38100" anchor="ctr">
                    <a:solidFill>
                      <a:schemeClr val="bg1"/>
                    </a:solidFill>
                  </a:tcPr>
                </a:tc>
                <a:tc>
                  <a:txBody>
                    <a:bodyPr/>
                    <a:lstStyle/>
                    <a:p>
                      <a:pPr algn="ctr" fontAlgn="ctr"/>
                      <a:r>
                        <a:rPr lang="en-US" sz="2000" u="none" strike="noStrike" dirty="0">
                          <a:solidFill>
                            <a:schemeClr val="bg1">
                              <a:lumMod val="75000"/>
                            </a:schemeClr>
                          </a:solidFill>
                          <a:effectLst/>
                        </a:rPr>
                        <a:t>5.05</a:t>
                      </a:r>
                      <a:endParaRPr lang="en-US" sz="2000" b="0" i="0" u="none" strike="noStrike" dirty="0">
                        <a:solidFill>
                          <a:schemeClr val="bg1">
                            <a:lumMod val="75000"/>
                          </a:schemeClr>
                        </a:solidFill>
                        <a:effectLst/>
                        <a:latin typeface="Arial" panose="020B0604020202020204" pitchFamily="34" charset="0"/>
                      </a:endParaRPr>
                    </a:p>
                  </a:txBody>
                  <a:tcPr marL="9525" marR="9525" marT="38100" marB="38100" anchor="ctr">
                    <a:solidFill>
                      <a:schemeClr val="bg1"/>
                    </a:solidFill>
                  </a:tcPr>
                </a:tc>
                <a:tc>
                  <a:txBody>
                    <a:bodyPr/>
                    <a:lstStyle/>
                    <a:p>
                      <a:pPr algn="ctr" fontAlgn="ctr"/>
                      <a:r>
                        <a:rPr lang="en-US" sz="2000" u="none" strike="noStrike">
                          <a:solidFill>
                            <a:schemeClr val="bg1">
                              <a:lumMod val="75000"/>
                            </a:schemeClr>
                          </a:solidFill>
                          <a:effectLst/>
                        </a:rPr>
                        <a:t>28.66</a:t>
                      </a:r>
                      <a:endParaRPr lang="en-US" sz="2000" b="0" i="0" u="none" strike="noStrike">
                        <a:solidFill>
                          <a:schemeClr val="bg1">
                            <a:lumMod val="75000"/>
                          </a:schemeClr>
                        </a:solidFill>
                        <a:effectLst/>
                        <a:latin typeface="Arial" panose="020B0604020202020204" pitchFamily="34" charset="0"/>
                      </a:endParaRPr>
                    </a:p>
                  </a:txBody>
                  <a:tcPr marL="9525" marR="9525" marT="38100" marB="38100" anchor="ctr">
                    <a:solidFill>
                      <a:schemeClr val="bg1"/>
                    </a:solidFill>
                  </a:tcPr>
                </a:tc>
                <a:tc>
                  <a:txBody>
                    <a:bodyPr/>
                    <a:lstStyle/>
                    <a:p>
                      <a:pPr algn="ctr" fontAlgn="ctr"/>
                      <a:r>
                        <a:rPr lang="en-US" sz="2000" u="none" strike="noStrike" dirty="0">
                          <a:solidFill>
                            <a:schemeClr val="bg1">
                              <a:lumMod val="75000"/>
                            </a:schemeClr>
                          </a:solidFill>
                          <a:effectLst/>
                        </a:rPr>
                        <a:t>-0.42</a:t>
                      </a:r>
                      <a:endParaRPr lang="en-US" sz="2000" b="0" i="0" u="none" strike="noStrike" dirty="0">
                        <a:solidFill>
                          <a:schemeClr val="bg1">
                            <a:lumMod val="75000"/>
                          </a:schemeClr>
                        </a:solidFill>
                        <a:effectLst/>
                        <a:latin typeface="Arial" panose="020B0604020202020204" pitchFamily="34" charset="0"/>
                      </a:endParaRPr>
                    </a:p>
                  </a:txBody>
                  <a:tcPr marL="9525" marR="9525" marT="38100" marB="38100" anchor="ctr">
                    <a:solidFill>
                      <a:schemeClr val="bg1"/>
                    </a:solidFill>
                  </a:tcPr>
                </a:tc>
                <a:tc>
                  <a:txBody>
                    <a:bodyPr/>
                    <a:lstStyle/>
                    <a:p>
                      <a:pPr algn="ctr" fontAlgn="ctr"/>
                      <a:r>
                        <a:rPr lang="en-US" sz="2000" u="none" strike="noStrike" dirty="0">
                          <a:solidFill>
                            <a:schemeClr val="bg1">
                              <a:lumMod val="75000"/>
                            </a:schemeClr>
                          </a:solidFill>
                          <a:effectLst/>
                        </a:rPr>
                        <a:t>0.09</a:t>
                      </a:r>
                      <a:endParaRPr lang="en-US" sz="2000" b="0" i="0" u="none" strike="noStrike" dirty="0">
                        <a:solidFill>
                          <a:schemeClr val="bg1">
                            <a:lumMod val="75000"/>
                          </a:schemeClr>
                        </a:solidFill>
                        <a:effectLst/>
                        <a:latin typeface="Arial" panose="020B0604020202020204" pitchFamily="34" charset="0"/>
                      </a:endParaRPr>
                    </a:p>
                  </a:txBody>
                  <a:tcPr marL="9525" marR="9525" marT="38100" marB="38100" anchor="ctr">
                    <a:solidFill>
                      <a:schemeClr val="bg1"/>
                    </a:solidFill>
                  </a:tcPr>
                </a:tc>
                <a:extLst>
                  <a:ext uri="{0D108BD9-81ED-4DB2-BD59-A6C34878D82A}">
                    <a16:rowId xmlns:a16="http://schemas.microsoft.com/office/drawing/2014/main" val="2731526023"/>
                  </a:ext>
                </a:extLst>
              </a:tr>
            </a:tbl>
          </a:graphicData>
        </a:graphic>
      </p:graphicFrame>
      <p:sp>
        <p:nvSpPr>
          <p:cNvPr id="6" name="TextBox 5">
            <a:extLst>
              <a:ext uri="{FF2B5EF4-FFF2-40B4-BE49-F238E27FC236}">
                <a16:creationId xmlns:a16="http://schemas.microsoft.com/office/drawing/2014/main" id="{D4F9DC52-D0B4-9AD4-AA40-2E8BA2FFF3B1}"/>
              </a:ext>
            </a:extLst>
          </p:cNvPr>
          <p:cNvSpPr txBox="1"/>
          <p:nvPr/>
        </p:nvSpPr>
        <p:spPr>
          <a:xfrm>
            <a:off x="597244" y="5699757"/>
            <a:ext cx="11594756" cy="1200329"/>
          </a:xfrm>
          <a:prstGeom prst="rect">
            <a:avLst/>
          </a:prstGeom>
          <a:noFill/>
        </p:spPr>
        <p:txBody>
          <a:bodyPr wrap="square" rtlCol="0">
            <a:spAutoFit/>
          </a:bodyPr>
          <a:lstStyle/>
          <a:p>
            <a:r>
              <a:rPr lang="en-US" altLang="ko-KR" dirty="0"/>
              <a:t>In terms of RMSE (Root Mean Squared Error), it serves as a measure of the average squared difference between the predicted and actual values by the model. A lower RMSE indicates more accurate predictions. Looking at the results, the "</a:t>
            </a:r>
            <a:r>
              <a:rPr lang="en-US" altLang="ko-KR" dirty="0" err="1"/>
              <a:t>rfr</a:t>
            </a:r>
            <a:r>
              <a:rPr lang="en-US" altLang="ko-KR" dirty="0"/>
              <a:t>" model demonstrates the best performance with the lowest RMSE of approximately 4.85, while the "</a:t>
            </a:r>
            <a:r>
              <a:rPr lang="en-US" altLang="ko-KR" dirty="0" err="1"/>
              <a:t>tf_model</a:t>
            </a:r>
            <a:r>
              <a:rPr lang="en-US" altLang="ko-KR" dirty="0"/>
              <a:t>" exhibits the poorest performance with the highest RMSE of around 6.91.</a:t>
            </a:r>
            <a:endParaRPr lang="en-US" dirty="0"/>
          </a:p>
        </p:txBody>
      </p:sp>
      <p:sp>
        <p:nvSpPr>
          <p:cNvPr id="2" name="TextBox 1">
            <a:extLst>
              <a:ext uri="{FF2B5EF4-FFF2-40B4-BE49-F238E27FC236}">
                <a16:creationId xmlns:a16="http://schemas.microsoft.com/office/drawing/2014/main" id="{D2889F22-80B2-B555-92FC-CCF4F4466412}"/>
              </a:ext>
            </a:extLst>
          </p:cNvPr>
          <p:cNvSpPr txBox="1"/>
          <p:nvPr/>
        </p:nvSpPr>
        <p:spPr>
          <a:xfrm>
            <a:off x="240030" y="137160"/>
            <a:ext cx="5577840" cy="646331"/>
          </a:xfrm>
          <a:prstGeom prst="rect">
            <a:avLst/>
          </a:prstGeom>
          <a:noFill/>
        </p:spPr>
        <p:txBody>
          <a:bodyPr wrap="square" rtlCol="0">
            <a:spAutoFit/>
          </a:bodyPr>
          <a:lstStyle/>
          <a:p>
            <a:r>
              <a:rPr lang="en-US" sz="3600" dirty="0"/>
              <a:t>Model Result: </a:t>
            </a:r>
            <a:r>
              <a:rPr lang="en-US" sz="3600" dirty="0" err="1"/>
              <a:t>rmse</a:t>
            </a:r>
            <a:r>
              <a:rPr lang="en-US" sz="3600" dirty="0"/>
              <a:t> rank</a:t>
            </a:r>
          </a:p>
        </p:txBody>
      </p:sp>
      <p:sp>
        <p:nvSpPr>
          <p:cNvPr id="3" name="Oval 2">
            <a:extLst>
              <a:ext uri="{FF2B5EF4-FFF2-40B4-BE49-F238E27FC236}">
                <a16:creationId xmlns:a16="http://schemas.microsoft.com/office/drawing/2014/main" id="{09419D29-C43C-DE5B-5A75-32A77BBCE507}"/>
              </a:ext>
            </a:extLst>
          </p:cNvPr>
          <p:cNvSpPr/>
          <p:nvPr/>
        </p:nvSpPr>
        <p:spPr>
          <a:xfrm>
            <a:off x="4840140" y="2908126"/>
            <a:ext cx="223309" cy="208029"/>
          </a:xfrm>
          <a:prstGeom prst="ellipse">
            <a:avLst/>
          </a:prstGeom>
          <a:solidFill>
            <a:schemeClr val="tx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 name="Oval 4">
            <a:extLst>
              <a:ext uri="{FF2B5EF4-FFF2-40B4-BE49-F238E27FC236}">
                <a16:creationId xmlns:a16="http://schemas.microsoft.com/office/drawing/2014/main" id="{AD9E71E9-97A4-D4BE-4B21-70682992416B}"/>
              </a:ext>
            </a:extLst>
          </p:cNvPr>
          <p:cNvSpPr/>
          <p:nvPr/>
        </p:nvSpPr>
        <p:spPr>
          <a:xfrm>
            <a:off x="4840139" y="3533817"/>
            <a:ext cx="223309" cy="208029"/>
          </a:xfrm>
          <a:prstGeom prst="ellipse">
            <a:avLst/>
          </a:prstGeom>
          <a:solidFill>
            <a:schemeClr val="tx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a:extLst>
              <a:ext uri="{FF2B5EF4-FFF2-40B4-BE49-F238E27FC236}">
                <a16:creationId xmlns:a16="http://schemas.microsoft.com/office/drawing/2014/main" id="{317AAA98-3522-4121-3536-5F811C838E88}"/>
              </a:ext>
            </a:extLst>
          </p:cNvPr>
          <p:cNvSpPr/>
          <p:nvPr/>
        </p:nvSpPr>
        <p:spPr>
          <a:xfrm>
            <a:off x="4840138" y="2292422"/>
            <a:ext cx="223309" cy="208029"/>
          </a:xfrm>
          <a:prstGeom prst="ellipse">
            <a:avLst/>
          </a:prstGeom>
          <a:solidFill>
            <a:schemeClr val="tx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p:spTree>
    <p:extLst>
      <p:ext uri="{BB962C8B-B14F-4D97-AF65-F5344CB8AC3E}">
        <p14:creationId xmlns:p14="http://schemas.microsoft.com/office/powerpoint/2010/main" val="4018165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65B38E7-85D2-F69F-852F-9A8EC1638F16}"/>
              </a:ext>
            </a:extLst>
          </p:cNvPr>
          <p:cNvGraphicFramePr>
            <a:graphicFrameLocks noGrp="1"/>
          </p:cNvGraphicFramePr>
          <p:nvPr>
            <p:extLst>
              <p:ext uri="{D42A27DB-BD31-4B8C-83A1-F6EECF244321}">
                <p14:modId xmlns:p14="http://schemas.microsoft.com/office/powerpoint/2010/main" val="4006086012"/>
              </p:ext>
            </p:extLst>
          </p:nvPr>
        </p:nvGraphicFramePr>
        <p:xfrm>
          <a:off x="597244" y="1098823"/>
          <a:ext cx="10997512" cy="4387579"/>
        </p:xfrm>
        <a:graphic>
          <a:graphicData uri="http://schemas.openxmlformats.org/drawingml/2006/table">
            <a:tbl>
              <a:tblPr>
                <a:tableStyleId>{5C22544A-7EE6-4342-B048-85BDC9FD1C3A}</a:tableStyleId>
              </a:tblPr>
              <a:tblGrid>
                <a:gridCol w="1374689">
                  <a:extLst>
                    <a:ext uri="{9D8B030D-6E8A-4147-A177-3AD203B41FA5}">
                      <a16:colId xmlns:a16="http://schemas.microsoft.com/office/drawing/2014/main" val="1157327915"/>
                    </a:ext>
                  </a:extLst>
                </a:gridCol>
                <a:gridCol w="1374689">
                  <a:extLst>
                    <a:ext uri="{9D8B030D-6E8A-4147-A177-3AD203B41FA5}">
                      <a16:colId xmlns:a16="http://schemas.microsoft.com/office/drawing/2014/main" val="4154906856"/>
                    </a:ext>
                  </a:extLst>
                </a:gridCol>
                <a:gridCol w="1374689">
                  <a:extLst>
                    <a:ext uri="{9D8B030D-6E8A-4147-A177-3AD203B41FA5}">
                      <a16:colId xmlns:a16="http://schemas.microsoft.com/office/drawing/2014/main" val="3809392770"/>
                    </a:ext>
                  </a:extLst>
                </a:gridCol>
                <a:gridCol w="1374689">
                  <a:extLst>
                    <a:ext uri="{9D8B030D-6E8A-4147-A177-3AD203B41FA5}">
                      <a16:colId xmlns:a16="http://schemas.microsoft.com/office/drawing/2014/main" val="947474439"/>
                    </a:ext>
                  </a:extLst>
                </a:gridCol>
                <a:gridCol w="1374689">
                  <a:extLst>
                    <a:ext uri="{9D8B030D-6E8A-4147-A177-3AD203B41FA5}">
                      <a16:colId xmlns:a16="http://schemas.microsoft.com/office/drawing/2014/main" val="4091427680"/>
                    </a:ext>
                  </a:extLst>
                </a:gridCol>
                <a:gridCol w="1374689">
                  <a:extLst>
                    <a:ext uri="{9D8B030D-6E8A-4147-A177-3AD203B41FA5}">
                      <a16:colId xmlns:a16="http://schemas.microsoft.com/office/drawing/2014/main" val="336732107"/>
                    </a:ext>
                  </a:extLst>
                </a:gridCol>
                <a:gridCol w="1374689">
                  <a:extLst>
                    <a:ext uri="{9D8B030D-6E8A-4147-A177-3AD203B41FA5}">
                      <a16:colId xmlns:a16="http://schemas.microsoft.com/office/drawing/2014/main" val="2444980753"/>
                    </a:ext>
                  </a:extLst>
                </a:gridCol>
                <a:gridCol w="1374689">
                  <a:extLst>
                    <a:ext uri="{9D8B030D-6E8A-4147-A177-3AD203B41FA5}">
                      <a16:colId xmlns:a16="http://schemas.microsoft.com/office/drawing/2014/main" val="1068484959"/>
                    </a:ext>
                  </a:extLst>
                </a:gridCol>
              </a:tblGrid>
              <a:tr h="1096894">
                <a:tc>
                  <a:txBody>
                    <a:bodyPr/>
                    <a:lstStyle/>
                    <a:p>
                      <a:pPr algn="ctr" fontAlgn="ctr"/>
                      <a:r>
                        <a:rPr lang="en-US" sz="2000" u="none" strike="noStrike" dirty="0">
                          <a:solidFill>
                            <a:schemeClr val="bg1"/>
                          </a:solidFill>
                          <a:effectLst/>
                        </a:rPr>
                        <a:t>model</a:t>
                      </a:r>
                      <a:endParaRPr lang="en-US" sz="2000" b="1" i="0" u="none" strike="noStrike" dirty="0">
                        <a:solidFill>
                          <a:schemeClr val="bg1"/>
                        </a:solidFill>
                        <a:effectLst/>
                        <a:latin typeface="Arial" panose="020B0604020202020204" pitchFamily="34" charset="0"/>
                      </a:endParaRPr>
                    </a:p>
                  </a:txBody>
                  <a:tcPr marL="9525" marR="9525" marT="9525" marB="0" anchor="ctr">
                    <a:solidFill>
                      <a:schemeClr val="accent1">
                        <a:lumMod val="50000"/>
                      </a:schemeClr>
                    </a:solidFill>
                  </a:tcPr>
                </a:tc>
                <a:tc>
                  <a:txBody>
                    <a:bodyPr/>
                    <a:lstStyle/>
                    <a:p>
                      <a:pPr marL="0" algn="ctr" defTabSz="914400" rtl="0" eaLnBrk="1" fontAlgn="ctr" latinLnBrk="0" hangingPunct="1"/>
                      <a:r>
                        <a:rPr lang="en-US" sz="2000" u="none" strike="noStrike" kern="1200" dirty="0">
                          <a:solidFill>
                            <a:schemeClr val="bg1">
                              <a:lumMod val="75000"/>
                            </a:schemeClr>
                          </a:solidFill>
                          <a:effectLst/>
                          <a:latin typeface="+mn-lt"/>
                          <a:ea typeface="+mn-ea"/>
                          <a:cs typeface="+mn-cs"/>
                        </a:rPr>
                        <a:t>R2_score</a:t>
                      </a:r>
                    </a:p>
                  </a:txBody>
                  <a:tcPr marL="9525" marR="9525" marT="9525" marB="0" anchor="ctr">
                    <a:solidFill>
                      <a:schemeClr val="bg1">
                        <a:lumMod val="85000"/>
                      </a:schemeClr>
                    </a:solidFill>
                  </a:tcPr>
                </a:tc>
                <a:tc>
                  <a:txBody>
                    <a:bodyPr/>
                    <a:lstStyle/>
                    <a:p>
                      <a:pPr algn="ctr" fontAlgn="ctr"/>
                      <a:r>
                        <a:rPr lang="en-US" sz="2000" u="none" strike="noStrike" dirty="0" err="1">
                          <a:solidFill>
                            <a:schemeClr val="bg1">
                              <a:lumMod val="75000"/>
                            </a:schemeClr>
                          </a:solidFill>
                          <a:effectLst/>
                        </a:rPr>
                        <a:t>mse</a:t>
                      </a:r>
                      <a:endParaRPr lang="en-US" sz="2000" b="1" i="0" u="none" strike="noStrike" dirty="0">
                        <a:solidFill>
                          <a:schemeClr val="bg1">
                            <a:lumMod val="75000"/>
                          </a:schemeClr>
                        </a:solidFill>
                        <a:effectLst/>
                        <a:latin typeface="Arial" panose="020B0604020202020204" pitchFamily="34" charset="0"/>
                      </a:endParaRPr>
                    </a:p>
                  </a:txBody>
                  <a:tcPr marL="9525" marR="9525" marT="9525" marB="0" anchor="ctr">
                    <a:solidFill>
                      <a:schemeClr val="bg1">
                        <a:lumMod val="85000"/>
                      </a:schemeClr>
                    </a:solidFill>
                  </a:tcPr>
                </a:tc>
                <a:tc>
                  <a:txBody>
                    <a:bodyPr/>
                    <a:lstStyle/>
                    <a:p>
                      <a:pPr marL="0" algn="ctr" defTabSz="914400" rtl="0" eaLnBrk="1" fontAlgn="ctr" latinLnBrk="0" hangingPunct="1"/>
                      <a:r>
                        <a:rPr lang="en-US" sz="2000" u="none" strike="noStrike" kern="1200" dirty="0" err="1">
                          <a:solidFill>
                            <a:schemeClr val="bg1">
                              <a:lumMod val="75000"/>
                            </a:schemeClr>
                          </a:solidFill>
                          <a:effectLst/>
                          <a:latin typeface="+mn-lt"/>
                          <a:ea typeface="+mn-ea"/>
                          <a:cs typeface="+mn-cs"/>
                        </a:rPr>
                        <a:t>rmse</a:t>
                      </a:r>
                      <a:endParaRPr lang="en-US" sz="2000" u="none" strike="noStrike" kern="1200" dirty="0">
                        <a:solidFill>
                          <a:schemeClr val="bg1">
                            <a:lumMod val="75000"/>
                          </a:schemeClr>
                        </a:solidFill>
                        <a:effectLst/>
                        <a:latin typeface="+mn-lt"/>
                        <a:ea typeface="+mn-ea"/>
                        <a:cs typeface="+mn-cs"/>
                      </a:endParaRPr>
                    </a:p>
                  </a:txBody>
                  <a:tcPr marL="9525" marR="9525" marT="9525" marB="0" anchor="ctr">
                    <a:solidFill>
                      <a:schemeClr val="bg1">
                        <a:lumMod val="85000"/>
                      </a:schemeClr>
                    </a:solidFill>
                  </a:tcPr>
                </a:tc>
                <a:tc>
                  <a:txBody>
                    <a:bodyPr/>
                    <a:lstStyle/>
                    <a:p>
                      <a:pPr algn="ctr" fontAlgn="ctr"/>
                      <a:r>
                        <a:rPr lang="en-US" sz="2000" u="none" strike="noStrike">
                          <a:solidFill>
                            <a:schemeClr val="bg1">
                              <a:lumMod val="75000"/>
                            </a:schemeClr>
                          </a:solidFill>
                          <a:effectLst/>
                        </a:rPr>
                        <a:t>mae</a:t>
                      </a:r>
                      <a:endParaRPr lang="en-US" sz="2000" b="1" i="0" u="none" strike="noStrike">
                        <a:solidFill>
                          <a:schemeClr val="bg1">
                            <a:lumMod val="75000"/>
                          </a:schemeClr>
                        </a:solidFill>
                        <a:effectLst/>
                        <a:latin typeface="Arial" panose="020B0604020202020204" pitchFamily="34" charset="0"/>
                      </a:endParaRPr>
                    </a:p>
                  </a:txBody>
                  <a:tcPr marL="9525" marR="9525" marT="9525" marB="0" anchor="ctr">
                    <a:solidFill>
                      <a:schemeClr val="bg1">
                        <a:lumMod val="85000"/>
                      </a:schemeClr>
                    </a:solidFill>
                  </a:tcPr>
                </a:tc>
                <a:tc>
                  <a:txBody>
                    <a:bodyPr/>
                    <a:lstStyle/>
                    <a:p>
                      <a:pPr algn="ctr" fontAlgn="ctr"/>
                      <a:r>
                        <a:rPr lang="en-US" sz="2000" u="none" strike="noStrike" dirty="0" err="1">
                          <a:solidFill>
                            <a:schemeClr val="tx1"/>
                          </a:solidFill>
                          <a:effectLst/>
                        </a:rPr>
                        <a:t>mape</a:t>
                      </a:r>
                      <a:endParaRPr lang="en-US" sz="2000" b="1" i="0" u="none" strike="noStrike" dirty="0">
                        <a:solidFill>
                          <a:schemeClr val="tx1"/>
                        </a:solidFill>
                        <a:effectLst/>
                        <a:latin typeface="Arial" panose="020B0604020202020204" pitchFamily="34" charset="0"/>
                      </a:endParaRPr>
                    </a:p>
                  </a:txBody>
                  <a:tcPr marL="9525" marR="9525" marT="9525" marB="0" anchor="ctr">
                    <a:solidFill>
                      <a:schemeClr val="bg1">
                        <a:lumMod val="85000"/>
                      </a:schemeClr>
                    </a:solidFill>
                  </a:tcPr>
                </a:tc>
                <a:tc>
                  <a:txBody>
                    <a:bodyPr/>
                    <a:lstStyle/>
                    <a:p>
                      <a:pPr algn="ctr" fontAlgn="ctr"/>
                      <a:r>
                        <a:rPr lang="en-US" sz="2000" u="none" strike="noStrike" dirty="0" err="1">
                          <a:solidFill>
                            <a:schemeClr val="bg1">
                              <a:lumMod val="75000"/>
                            </a:schemeClr>
                          </a:solidFill>
                          <a:effectLst/>
                        </a:rPr>
                        <a:t>mpe</a:t>
                      </a:r>
                      <a:endParaRPr lang="en-US" sz="2000" b="1" i="0" u="none" strike="noStrike" dirty="0">
                        <a:solidFill>
                          <a:schemeClr val="bg1">
                            <a:lumMod val="75000"/>
                          </a:schemeClr>
                        </a:solidFill>
                        <a:effectLst/>
                        <a:latin typeface="Arial" panose="020B0604020202020204" pitchFamily="34" charset="0"/>
                      </a:endParaRPr>
                    </a:p>
                  </a:txBody>
                  <a:tcPr marL="9525" marR="9525" marT="9525" marB="0" anchor="ctr">
                    <a:solidFill>
                      <a:schemeClr val="bg1">
                        <a:lumMod val="85000"/>
                      </a:schemeClr>
                    </a:solidFill>
                  </a:tcPr>
                </a:tc>
                <a:tc>
                  <a:txBody>
                    <a:bodyPr/>
                    <a:lstStyle/>
                    <a:p>
                      <a:pPr algn="ctr" fontAlgn="ctr"/>
                      <a:r>
                        <a:rPr lang="en-US" sz="2000" u="none" strike="noStrike" dirty="0">
                          <a:solidFill>
                            <a:schemeClr val="bg1">
                              <a:lumMod val="75000"/>
                            </a:schemeClr>
                          </a:solidFill>
                          <a:effectLst/>
                        </a:rPr>
                        <a:t>explained</a:t>
                      </a:r>
                      <a:br>
                        <a:rPr lang="en-US" sz="2000" u="none" strike="noStrike" dirty="0">
                          <a:solidFill>
                            <a:schemeClr val="bg1">
                              <a:lumMod val="75000"/>
                            </a:schemeClr>
                          </a:solidFill>
                          <a:effectLst/>
                        </a:rPr>
                      </a:br>
                      <a:r>
                        <a:rPr lang="en-US" sz="2000" u="none" strike="noStrike" dirty="0">
                          <a:solidFill>
                            <a:schemeClr val="bg1">
                              <a:lumMod val="75000"/>
                            </a:schemeClr>
                          </a:solidFill>
                          <a:effectLst/>
                        </a:rPr>
                        <a:t>variance</a:t>
                      </a:r>
                      <a:endParaRPr lang="en-US" sz="2000" b="1" i="0" u="none" strike="noStrike" dirty="0">
                        <a:solidFill>
                          <a:schemeClr val="bg1">
                            <a:lumMod val="75000"/>
                          </a:schemeClr>
                        </a:solidFill>
                        <a:effectLst/>
                        <a:latin typeface="Arial" panose="020B0604020202020204" pitchFamily="34" charset="0"/>
                      </a:endParaRPr>
                    </a:p>
                  </a:txBody>
                  <a:tcPr marL="9525" marR="9525" marT="9525" marB="0" anchor="ctr">
                    <a:solidFill>
                      <a:schemeClr val="bg1">
                        <a:lumMod val="85000"/>
                      </a:schemeClr>
                    </a:solidFill>
                  </a:tcPr>
                </a:tc>
                <a:extLst>
                  <a:ext uri="{0D108BD9-81ED-4DB2-BD59-A6C34878D82A}">
                    <a16:rowId xmlns:a16="http://schemas.microsoft.com/office/drawing/2014/main" val="1951560535"/>
                  </a:ext>
                </a:extLst>
              </a:tr>
              <a:tr h="658137">
                <a:tc>
                  <a:txBody>
                    <a:bodyPr/>
                    <a:lstStyle/>
                    <a:p>
                      <a:pPr algn="ctr" fontAlgn="ctr"/>
                      <a:r>
                        <a:rPr lang="en-US" sz="2000" u="none" strike="noStrike" dirty="0" err="1">
                          <a:solidFill>
                            <a:schemeClr val="bg1"/>
                          </a:solidFill>
                          <a:effectLst/>
                        </a:rPr>
                        <a:t>lr</a:t>
                      </a:r>
                      <a:endParaRPr lang="en-US" sz="2000" b="1" i="0" u="none" strike="noStrike" dirty="0">
                        <a:solidFill>
                          <a:schemeClr val="bg1"/>
                        </a:solidFill>
                        <a:effectLst/>
                        <a:latin typeface="Arial" panose="020B0604020202020204" pitchFamily="34" charset="0"/>
                      </a:endParaRPr>
                    </a:p>
                  </a:txBody>
                  <a:tcPr marL="9525" marR="9525" marT="38100" marB="38100" anchor="ctr">
                    <a:solidFill>
                      <a:schemeClr val="accent1">
                        <a:lumMod val="50000"/>
                      </a:schemeClr>
                    </a:solidFill>
                  </a:tcPr>
                </a:tc>
                <a:tc>
                  <a:txBody>
                    <a:bodyPr/>
                    <a:lstStyle/>
                    <a:p>
                      <a:pPr marL="0" algn="ctr" defTabSz="914400" rtl="0" eaLnBrk="1" fontAlgn="ctr" latinLnBrk="0" hangingPunct="1"/>
                      <a:r>
                        <a:rPr lang="en-US" sz="2000" u="none" strike="noStrike" kern="1200" dirty="0">
                          <a:solidFill>
                            <a:schemeClr val="bg1">
                              <a:lumMod val="75000"/>
                            </a:schemeClr>
                          </a:solidFill>
                          <a:effectLst/>
                          <a:latin typeface="+mn-lt"/>
                          <a:ea typeface="+mn-ea"/>
                          <a:cs typeface="+mn-cs"/>
                        </a:rPr>
                        <a:t>0.38</a:t>
                      </a:r>
                    </a:p>
                  </a:txBody>
                  <a:tcPr marL="9525" marR="9525" marT="38100" marB="38100" anchor="ctr">
                    <a:solidFill>
                      <a:schemeClr val="bg1"/>
                    </a:solidFill>
                  </a:tcPr>
                </a:tc>
                <a:tc>
                  <a:txBody>
                    <a:bodyPr/>
                    <a:lstStyle/>
                    <a:p>
                      <a:pPr algn="ctr" fontAlgn="ctr"/>
                      <a:r>
                        <a:rPr lang="en-US" sz="2000" u="none" strike="noStrike" dirty="0">
                          <a:solidFill>
                            <a:schemeClr val="bg1">
                              <a:lumMod val="75000"/>
                            </a:schemeClr>
                          </a:solidFill>
                          <a:effectLst/>
                        </a:rPr>
                        <a:t>32.67</a:t>
                      </a:r>
                      <a:endParaRPr lang="en-US" sz="2000" b="0" i="0" u="none" strike="noStrike" dirty="0">
                        <a:solidFill>
                          <a:schemeClr val="bg1">
                            <a:lumMod val="75000"/>
                          </a:schemeClr>
                        </a:solidFill>
                        <a:effectLst/>
                        <a:latin typeface="Arial" panose="020B0604020202020204" pitchFamily="34" charset="0"/>
                      </a:endParaRPr>
                    </a:p>
                  </a:txBody>
                  <a:tcPr marL="9525" marR="9525" marT="38100" marB="38100" anchor="ctr">
                    <a:solidFill>
                      <a:schemeClr val="bg1"/>
                    </a:solidFill>
                  </a:tcPr>
                </a:tc>
                <a:tc>
                  <a:txBody>
                    <a:bodyPr/>
                    <a:lstStyle/>
                    <a:p>
                      <a:pPr marL="0" algn="ctr" defTabSz="914400" rtl="0" eaLnBrk="1" fontAlgn="ctr" latinLnBrk="0" hangingPunct="1"/>
                      <a:r>
                        <a:rPr lang="en-US" sz="2000" u="none" strike="noStrike" kern="1200" dirty="0">
                          <a:solidFill>
                            <a:schemeClr val="bg1">
                              <a:lumMod val="75000"/>
                            </a:schemeClr>
                          </a:solidFill>
                          <a:effectLst/>
                          <a:latin typeface="+mn-lt"/>
                          <a:ea typeface="+mn-ea"/>
                          <a:cs typeface="+mn-cs"/>
                        </a:rPr>
                        <a:t>5.72</a:t>
                      </a:r>
                    </a:p>
                  </a:txBody>
                  <a:tcPr marL="9525" marR="9525" marT="38100" marB="38100" anchor="ctr">
                    <a:solidFill>
                      <a:schemeClr val="bg1"/>
                    </a:solidFill>
                  </a:tcPr>
                </a:tc>
                <a:tc>
                  <a:txBody>
                    <a:bodyPr/>
                    <a:lstStyle/>
                    <a:p>
                      <a:pPr algn="ctr" fontAlgn="ctr"/>
                      <a:r>
                        <a:rPr lang="en-US" sz="2000" u="none" strike="noStrike" dirty="0">
                          <a:solidFill>
                            <a:schemeClr val="bg1">
                              <a:lumMod val="75000"/>
                            </a:schemeClr>
                          </a:solidFill>
                          <a:effectLst/>
                        </a:rPr>
                        <a:t>4.86</a:t>
                      </a:r>
                      <a:endParaRPr lang="en-US" sz="2000" b="0" i="0" u="none" strike="noStrike" dirty="0">
                        <a:solidFill>
                          <a:schemeClr val="bg1">
                            <a:lumMod val="75000"/>
                          </a:schemeClr>
                        </a:solidFill>
                        <a:effectLst/>
                        <a:latin typeface="Arial" panose="020B0604020202020204" pitchFamily="34" charset="0"/>
                      </a:endParaRPr>
                    </a:p>
                  </a:txBody>
                  <a:tcPr marL="9525" marR="9525" marT="38100" marB="38100" anchor="ctr">
                    <a:solidFill>
                      <a:schemeClr val="bg1"/>
                    </a:solidFill>
                  </a:tcPr>
                </a:tc>
                <a:tc>
                  <a:txBody>
                    <a:bodyPr/>
                    <a:lstStyle/>
                    <a:p>
                      <a:pPr algn="ctr" fontAlgn="ctr"/>
                      <a:r>
                        <a:rPr lang="en-US" sz="2000" u="none" strike="noStrike" dirty="0">
                          <a:solidFill>
                            <a:schemeClr val="tx1"/>
                          </a:solidFill>
                          <a:effectLst/>
                        </a:rPr>
                        <a:t>29.13</a:t>
                      </a:r>
                      <a:endParaRPr lang="en-US" sz="2000" b="0" i="0" u="none" strike="noStrike" dirty="0">
                        <a:solidFill>
                          <a:schemeClr val="tx1"/>
                        </a:solidFill>
                        <a:effectLst/>
                        <a:latin typeface="Arial" panose="020B0604020202020204" pitchFamily="34" charset="0"/>
                      </a:endParaRPr>
                    </a:p>
                  </a:txBody>
                  <a:tcPr marL="9525" marR="9525" marT="38100" marB="38100" anchor="ctr">
                    <a:solidFill>
                      <a:schemeClr val="bg1"/>
                    </a:solidFill>
                  </a:tcPr>
                </a:tc>
                <a:tc>
                  <a:txBody>
                    <a:bodyPr/>
                    <a:lstStyle/>
                    <a:p>
                      <a:pPr algn="ctr" fontAlgn="ctr"/>
                      <a:r>
                        <a:rPr lang="en-US" sz="2000" u="none" strike="noStrike">
                          <a:solidFill>
                            <a:schemeClr val="bg1">
                              <a:lumMod val="75000"/>
                            </a:schemeClr>
                          </a:solidFill>
                          <a:effectLst/>
                        </a:rPr>
                        <a:t>-1.05</a:t>
                      </a:r>
                      <a:endParaRPr lang="en-US" sz="2000" b="0" i="0" u="none" strike="noStrike">
                        <a:solidFill>
                          <a:schemeClr val="bg1">
                            <a:lumMod val="75000"/>
                          </a:schemeClr>
                        </a:solidFill>
                        <a:effectLst/>
                        <a:latin typeface="Arial" panose="020B0604020202020204" pitchFamily="34" charset="0"/>
                      </a:endParaRPr>
                    </a:p>
                  </a:txBody>
                  <a:tcPr marL="9525" marR="9525" marT="38100" marB="38100" anchor="ctr">
                    <a:solidFill>
                      <a:schemeClr val="bg1"/>
                    </a:solidFill>
                  </a:tcPr>
                </a:tc>
                <a:tc>
                  <a:txBody>
                    <a:bodyPr/>
                    <a:lstStyle/>
                    <a:p>
                      <a:pPr algn="ctr" fontAlgn="ctr"/>
                      <a:r>
                        <a:rPr lang="en-US" sz="2000" u="none" strike="noStrike">
                          <a:solidFill>
                            <a:schemeClr val="bg1">
                              <a:lumMod val="75000"/>
                            </a:schemeClr>
                          </a:solidFill>
                          <a:effectLst/>
                        </a:rPr>
                        <a:t>0.4</a:t>
                      </a:r>
                      <a:endParaRPr lang="en-US" sz="2000" b="0" i="0" u="none" strike="noStrike">
                        <a:solidFill>
                          <a:schemeClr val="bg1">
                            <a:lumMod val="75000"/>
                          </a:schemeClr>
                        </a:solidFill>
                        <a:effectLst/>
                        <a:latin typeface="Arial" panose="020B0604020202020204" pitchFamily="34" charset="0"/>
                      </a:endParaRPr>
                    </a:p>
                  </a:txBody>
                  <a:tcPr marL="9525" marR="9525" marT="38100" marB="38100" anchor="ctr">
                    <a:solidFill>
                      <a:schemeClr val="bg1"/>
                    </a:solidFill>
                  </a:tcPr>
                </a:tc>
                <a:extLst>
                  <a:ext uri="{0D108BD9-81ED-4DB2-BD59-A6C34878D82A}">
                    <a16:rowId xmlns:a16="http://schemas.microsoft.com/office/drawing/2014/main" val="2933700199"/>
                  </a:ext>
                </a:extLst>
              </a:tr>
              <a:tr h="658137">
                <a:tc>
                  <a:txBody>
                    <a:bodyPr/>
                    <a:lstStyle/>
                    <a:p>
                      <a:pPr algn="ctr" fontAlgn="ctr"/>
                      <a:r>
                        <a:rPr lang="en-US" sz="2000" u="none" strike="noStrike" dirty="0" err="1">
                          <a:solidFill>
                            <a:schemeClr val="bg1"/>
                          </a:solidFill>
                          <a:effectLst/>
                        </a:rPr>
                        <a:t>rfr</a:t>
                      </a:r>
                      <a:endParaRPr lang="en-US" sz="2000" b="1" i="0" u="none" strike="noStrike" dirty="0">
                        <a:solidFill>
                          <a:schemeClr val="bg1"/>
                        </a:solidFill>
                        <a:effectLst/>
                        <a:latin typeface="Arial" panose="020B0604020202020204" pitchFamily="34" charset="0"/>
                      </a:endParaRPr>
                    </a:p>
                  </a:txBody>
                  <a:tcPr marL="9525" marR="9525" marT="38100" marB="38100" anchor="ctr">
                    <a:solidFill>
                      <a:schemeClr val="accent1">
                        <a:lumMod val="50000"/>
                      </a:schemeClr>
                    </a:solidFill>
                  </a:tcPr>
                </a:tc>
                <a:tc>
                  <a:txBody>
                    <a:bodyPr/>
                    <a:lstStyle/>
                    <a:p>
                      <a:pPr marL="0" algn="ctr" defTabSz="914400" rtl="0" eaLnBrk="1" fontAlgn="ctr" latinLnBrk="0" hangingPunct="1"/>
                      <a:r>
                        <a:rPr lang="en-US" sz="2000" u="none" strike="noStrike" kern="1200" dirty="0">
                          <a:solidFill>
                            <a:schemeClr val="bg1">
                              <a:lumMod val="75000"/>
                            </a:schemeClr>
                          </a:solidFill>
                          <a:effectLst/>
                          <a:latin typeface="+mn-lt"/>
                          <a:ea typeface="+mn-ea"/>
                          <a:cs typeface="+mn-cs"/>
                        </a:rPr>
                        <a:t>0.55</a:t>
                      </a:r>
                    </a:p>
                  </a:txBody>
                  <a:tcPr marL="9525" marR="9525" marT="38100" marB="38100" anchor="ctr">
                    <a:solidFill>
                      <a:schemeClr val="bg1"/>
                    </a:solidFill>
                  </a:tcPr>
                </a:tc>
                <a:tc>
                  <a:txBody>
                    <a:bodyPr/>
                    <a:lstStyle/>
                    <a:p>
                      <a:pPr algn="ctr" fontAlgn="ctr"/>
                      <a:r>
                        <a:rPr lang="en-US" sz="2000" u="none" strike="noStrike" dirty="0">
                          <a:solidFill>
                            <a:schemeClr val="bg1">
                              <a:lumMod val="75000"/>
                            </a:schemeClr>
                          </a:solidFill>
                          <a:effectLst/>
                        </a:rPr>
                        <a:t>23.54</a:t>
                      </a:r>
                      <a:endParaRPr lang="en-US" sz="2000" b="0" i="0" u="none" strike="noStrike" dirty="0">
                        <a:solidFill>
                          <a:schemeClr val="bg1">
                            <a:lumMod val="75000"/>
                          </a:schemeClr>
                        </a:solidFill>
                        <a:effectLst/>
                        <a:latin typeface="Arial" panose="020B0604020202020204" pitchFamily="34" charset="0"/>
                      </a:endParaRPr>
                    </a:p>
                  </a:txBody>
                  <a:tcPr marL="9525" marR="9525" marT="38100" marB="38100" anchor="ctr">
                    <a:solidFill>
                      <a:schemeClr val="bg1"/>
                    </a:solidFill>
                  </a:tcPr>
                </a:tc>
                <a:tc>
                  <a:txBody>
                    <a:bodyPr/>
                    <a:lstStyle/>
                    <a:p>
                      <a:pPr marL="0" algn="ctr" defTabSz="914400" rtl="0" eaLnBrk="1" fontAlgn="ctr" latinLnBrk="0" hangingPunct="1"/>
                      <a:r>
                        <a:rPr lang="en-US" sz="2000" u="none" strike="noStrike" kern="1200" dirty="0">
                          <a:solidFill>
                            <a:schemeClr val="bg1">
                              <a:lumMod val="75000"/>
                            </a:schemeClr>
                          </a:solidFill>
                          <a:effectLst/>
                          <a:latin typeface="+mn-lt"/>
                          <a:ea typeface="+mn-ea"/>
                          <a:cs typeface="+mn-cs"/>
                        </a:rPr>
                        <a:t>4.85</a:t>
                      </a:r>
                    </a:p>
                  </a:txBody>
                  <a:tcPr marL="9525" marR="9525" marT="38100" marB="38100" anchor="ctr">
                    <a:solidFill>
                      <a:schemeClr val="bg1"/>
                    </a:solidFill>
                  </a:tcPr>
                </a:tc>
                <a:tc>
                  <a:txBody>
                    <a:bodyPr/>
                    <a:lstStyle/>
                    <a:p>
                      <a:pPr algn="ctr" fontAlgn="ctr"/>
                      <a:r>
                        <a:rPr lang="en-US" sz="2000" u="none" strike="noStrike" dirty="0">
                          <a:solidFill>
                            <a:schemeClr val="bg1">
                              <a:lumMod val="75000"/>
                            </a:schemeClr>
                          </a:solidFill>
                          <a:effectLst/>
                        </a:rPr>
                        <a:t>3.7</a:t>
                      </a:r>
                      <a:endParaRPr lang="en-US" sz="2000" b="0" i="0" u="none" strike="noStrike" dirty="0">
                        <a:solidFill>
                          <a:schemeClr val="bg1">
                            <a:lumMod val="75000"/>
                          </a:schemeClr>
                        </a:solidFill>
                        <a:effectLst/>
                        <a:latin typeface="Arial" panose="020B0604020202020204" pitchFamily="34" charset="0"/>
                      </a:endParaRPr>
                    </a:p>
                  </a:txBody>
                  <a:tcPr marL="9525" marR="9525" marT="38100" marB="38100" anchor="ctr">
                    <a:solidFill>
                      <a:schemeClr val="bg1"/>
                    </a:solidFill>
                  </a:tcPr>
                </a:tc>
                <a:tc>
                  <a:txBody>
                    <a:bodyPr/>
                    <a:lstStyle/>
                    <a:p>
                      <a:pPr algn="ctr" fontAlgn="ctr"/>
                      <a:r>
                        <a:rPr lang="en-US" sz="2000" u="none" strike="noStrike" dirty="0">
                          <a:solidFill>
                            <a:schemeClr val="tx1"/>
                          </a:solidFill>
                          <a:effectLst/>
                        </a:rPr>
                        <a:t>21.64</a:t>
                      </a:r>
                      <a:endParaRPr lang="en-US" sz="2000" b="0" i="0" u="none" strike="noStrike" dirty="0">
                        <a:solidFill>
                          <a:schemeClr val="tx1"/>
                        </a:solidFill>
                        <a:effectLst/>
                        <a:latin typeface="Arial" panose="020B0604020202020204" pitchFamily="34" charset="0"/>
                      </a:endParaRPr>
                    </a:p>
                  </a:txBody>
                  <a:tcPr marL="9525" marR="9525" marT="38100" marB="38100" anchor="ctr">
                    <a:solidFill>
                      <a:schemeClr val="bg1"/>
                    </a:solidFill>
                  </a:tcPr>
                </a:tc>
                <a:tc>
                  <a:txBody>
                    <a:bodyPr/>
                    <a:lstStyle/>
                    <a:p>
                      <a:pPr algn="ctr" fontAlgn="ctr"/>
                      <a:r>
                        <a:rPr lang="en-US" sz="2000" u="none" strike="noStrike" dirty="0">
                          <a:solidFill>
                            <a:schemeClr val="bg1">
                              <a:lumMod val="75000"/>
                            </a:schemeClr>
                          </a:solidFill>
                          <a:effectLst/>
                        </a:rPr>
                        <a:t>-0.53</a:t>
                      </a:r>
                      <a:endParaRPr lang="en-US" sz="2000" b="0" i="0" u="none" strike="noStrike" dirty="0">
                        <a:solidFill>
                          <a:schemeClr val="bg1">
                            <a:lumMod val="75000"/>
                          </a:schemeClr>
                        </a:solidFill>
                        <a:effectLst/>
                        <a:latin typeface="Arial" panose="020B0604020202020204" pitchFamily="34" charset="0"/>
                      </a:endParaRPr>
                    </a:p>
                  </a:txBody>
                  <a:tcPr marL="9525" marR="9525" marT="38100" marB="38100" anchor="ctr">
                    <a:solidFill>
                      <a:schemeClr val="bg1"/>
                    </a:solidFill>
                  </a:tcPr>
                </a:tc>
                <a:tc>
                  <a:txBody>
                    <a:bodyPr/>
                    <a:lstStyle/>
                    <a:p>
                      <a:pPr algn="ctr" fontAlgn="ctr"/>
                      <a:r>
                        <a:rPr lang="en-US" sz="2000" u="none" strike="noStrike">
                          <a:solidFill>
                            <a:schemeClr val="bg1">
                              <a:lumMod val="75000"/>
                            </a:schemeClr>
                          </a:solidFill>
                          <a:effectLst/>
                        </a:rPr>
                        <a:t>0.56</a:t>
                      </a:r>
                      <a:endParaRPr lang="en-US" sz="2000" b="0" i="0" u="none" strike="noStrike">
                        <a:solidFill>
                          <a:schemeClr val="bg1">
                            <a:lumMod val="75000"/>
                          </a:schemeClr>
                        </a:solidFill>
                        <a:effectLst/>
                        <a:latin typeface="Arial" panose="020B0604020202020204" pitchFamily="34" charset="0"/>
                      </a:endParaRPr>
                    </a:p>
                  </a:txBody>
                  <a:tcPr marL="9525" marR="9525" marT="38100" marB="38100" anchor="ctr">
                    <a:solidFill>
                      <a:schemeClr val="bg1"/>
                    </a:solidFill>
                  </a:tcPr>
                </a:tc>
                <a:extLst>
                  <a:ext uri="{0D108BD9-81ED-4DB2-BD59-A6C34878D82A}">
                    <a16:rowId xmlns:a16="http://schemas.microsoft.com/office/drawing/2014/main" val="3570827267"/>
                  </a:ext>
                </a:extLst>
              </a:tr>
              <a:tr h="658137">
                <a:tc>
                  <a:txBody>
                    <a:bodyPr/>
                    <a:lstStyle/>
                    <a:p>
                      <a:pPr algn="ctr" fontAlgn="ctr"/>
                      <a:r>
                        <a:rPr lang="en-US" sz="2000" u="none" strike="noStrike" dirty="0" err="1">
                          <a:solidFill>
                            <a:schemeClr val="bg1"/>
                          </a:solidFill>
                          <a:effectLst/>
                        </a:rPr>
                        <a:t>xgb_r</a:t>
                      </a:r>
                      <a:endParaRPr lang="en-US" sz="2000" b="1" i="0" u="none" strike="noStrike" dirty="0">
                        <a:solidFill>
                          <a:schemeClr val="bg1"/>
                        </a:solidFill>
                        <a:effectLst/>
                        <a:latin typeface="Arial" panose="020B0604020202020204" pitchFamily="34" charset="0"/>
                      </a:endParaRPr>
                    </a:p>
                  </a:txBody>
                  <a:tcPr marL="9525" marR="9525" marT="38100" marB="38100" anchor="ctr">
                    <a:solidFill>
                      <a:schemeClr val="accent1">
                        <a:lumMod val="50000"/>
                      </a:schemeClr>
                    </a:solidFill>
                  </a:tcPr>
                </a:tc>
                <a:tc>
                  <a:txBody>
                    <a:bodyPr/>
                    <a:lstStyle/>
                    <a:p>
                      <a:pPr marL="0" algn="ctr" defTabSz="914400" rtl="0" eaLnBrk="1" fontAlgn="ctr" latinLnBrk="0" hangingPunct="1"/>
                      <a:r>
                        <a:rPr lang="en-US" sz="2000" u="none" strike="noStrike" kern="1200" dirty="0">
                          <a:solidFill>
                            <a:schemeClr val="bg1">
                              <a:lumMod val="75000"/>
                            </a:schemeClr>
                          </a:solidFill>
                          <a:effectLst/>
                          <a:latin typeface="+mn-lt"/>
                          <a:ea typeface="+mn-ea"/>
                          <a:cs typeface="+mn-cs"/>
                        </a:rPr>
                        <a:t>0.44</a:t>
                      </a:r>
                    </a:p>
                  </a:txBody>
                  <a:tcPr marL="9525" marR="9525" marT="38100" marB="38100" anchor="ctr">
                    <a:solidFill>
                      <a:schemeClr val="bg1"/>
                    </a:solidFill>
                  </a:tcPr>
                </a:tc>
                <a:tc>
                  <a:txBody>
                    <a:bodyPr/>
                    <a:lstStyle/>
                    <a:p>
                      <a:pPr algn="ctr" fontAlgn="ctr"/>
                      <a:r>
                        <a:rPr lang="en-US" sz="2000" u="none" strike="noStrike" dirty="0">
                          <a:solidFill>
                            <a:schemeClr val="bg1">
                              <a:lumMod val="75000"/>
                            </a:schemeClr>
                          </a:solidFill>
                          <a:effectLst/>
                        </a:rPr>
                        <a:t>29.61</a:t>
                      </a:r>
                      <a:endParaRPr lang="en-US" sz="2000" b="0" i="0" u="none" strike="noStrike" dirty="0">
                        <a:solidFill>
                          <a:schemeClr val="bg1">
                            <a:lumMod val="75000"/>
                          </a:schemeClr>
                        </a:solidFill>
                        <a:effectLst/>
                        <a:latin typeface="Arial" panose="020B0604020202020204" pitchFamily="34" charset="0"/>
                      </a:endParaRPr>
                    </a:p>
                  </a:txBody>
                  <a:tcPr marL="9525" marR="9525" marT="38100" marB="38100" anchor="ctr">
                    <a:solidFill>
                      <a:schemeClr val="bg1"/>
                    </a:solidFill>
                  </a:tcPr>
                </a:tc>
                <a:tc>
                  <a:txBody>
                    <a:bodyPr/>
                    <a:lstStyle/>
                    <a:p>
                      <a:pPr marL="0" algn="ctr" defTabSz="914400" rtl="0" eaLnBrk="1" fontAlgn="ctr" latinLnBrk="0" hangingPunct="1"/>
                      <a:r>
                        <a:rPr lang="en-US" sz="2000" u="none" strike="noStrike" kern="1200">
                          <a:solidFill>
                            <a:schemeClr val="bg1">
                              <a:lumMod val="75000"/>
                            </a:schemeClr>
                          </a:solidFill>
                          <a:effectLst/>
                          <a:latin typeface="+mn-lt"/>
                          <a:ea typeface="+mn-ea"/>
                          <a:cs typeface="+mn-cs"/>
                        </a:rPr>
                        <a:t>5.44</a:t>
                      </a:r>
                    </a:p>
                  </a:txBody>
                  <a:tcPr marL="9525" marR="9525" marT="38100" marB="38100" anchor="ctr">
                    <a:solidFill>
                      <a:schemeClr val="bg1"/>
                    </a:solidFill>
                  </a:tcPr>
                </a:tc>
                <a:tc>
                  <a:txBody>
                    <a:bodyPr/>
                    <a:lstStyle/>
                    <a:p>
                      <a:pPr algn="ctr" fontAlgn="ctr"/>
                      <a:r>
                        <a:rPr lang="en-US" sz="2000" u="none" strike="noStrike" dirty="0">
                          <a:solidFill>
                            <a:schemeClr val="bg1">
                              <a:lumMod val="75000"/>
                            </a:schemeClr>
                          </a:solidFill>
                          <a:effectLst/>
                        </a:rPr>
                        <a:t>3.99</a:t>
                      </a:r>
                      <a:endParaRPr lang="en-US" sz="2000" b="0" i="0" u="none" strike="noStrike" dirty="0">
                        <a:solidFill>
                          <a:schemeClr val="bg1">
                            <a:lumMod val="75000"/>
                          </a:schemeClr>
                        </a:solidFill>
                        <a:effectLst/>
                        <a:latin typeface="Arial" panose="020B0604020202020204" pitchFamily="34" charset="0"/>
                      </a:endParaRPr>
                    </a:p>
                  </a:txBody>
                  <a:tcPr marL="9525" marR="9525" marT="38100" marB="38100" anchor="ctr">
                    <a:solidFill>
                      <a:schemeClr val="bg1"/>
                    </a:solidFill>
                  </a:tcPr>
                </a:tc>
                <a:tc>
                  <a:txBody>
                    <a:bodyPr/>
                    <a:lstStyle/>
                    <a:p>
                      <a:pPr algn="ctr" fontAlgn="ctr"/>
                      <a:r>
                        <a:rPr lang="en-US" sz="2000" u="none" strike="noStrike" dirty="0">
                          <a:solidFill>
                            <a:schemeClr val="tx1"/>
                          </a:solidFill>
                          <a:effectLst/>
                        </a:rPr>
                        <a:t>22.09</a:t>
                      </a:r>
                      <a:endParaRPr lang="en-US" sz="2000" b="0" i="0" u="none" strike="noStrike" dirty="0">
                        <a:solidFill>
                          <a:schemeClr val="tx1"/>
                        </a:solidFill>
                        <a:effectLst/>
                        <a:latin typeface="Arial" panose="020B0604020202020204" pitchFamily="34" charset="0"/>
                      </a:endParaRPr>
                    </a:p>
                  </a:txBody>
                  <a:tcPr marL="9525" marR="9525" marT="38100" marB="38100" anchor="ctr">
                    <a:solidFill>
                      <a:schemeClr val="bg1"/>
                    </a:solidFill>
                  </a:tcPr>
                </a:tc>
                <a:tc>
                  <a:txBody>
                    <a:bodyPr/>
                    <a:lstStyle/>
                    <a:p>
                      <a:pPr algn="ctr" fontAlgn="ctr"/>
                      <a:r>
                        <a:rPr lang="en-US" sz="2000" u="none" strike="noStrike" dirty="0">
                          <a:solidFill>
                            <a:schemeClr val="bg1">
                              <a:lumMod val="75000"/>
                            </a:schemeClr>
                          </a:solidFill>
                          <a:effectLst/>
                        </a:rPr>
                        <a:t>-0.74</a:t>
                      </a:r>
                      <a:endParaRPr lang="en-US" sz="2000" b="0" i="0" u="none" strike="noStrike" dirty="0">
                        <a:solidFill>
                          <a:schemeClr val="bg1">
                            <a:lumMod val="75000"/>
                          </a:schemeClr>
                        </a:solidFill>
                        <a:effectLst/>
                        <a:latin typeface="Arial" panose="020B0604020202020204" pitchFamily="34" charset="0"/>
                      </a:endParaRPr>
                    </a:p>
                  </a:txBody>
                  <a:tcPr marL="9525" marR="9525" marT="38100" marB="38100" anchor="ctr">
                    <a:solidFill>
                      <a:schemeClr val="bg1"/>
                    </a:solidFill>
                  </a:tcPr>
                </a:tc>
                <a:tc>
                  <a:txBody>
                    <a:bodyPr/>
                    <a:lstStyle/>
                    <a:p>
                      <a:pPr algn="ctr" fontAlgn="ctr"/>
                      <a:r>
                        <a:rPr lang="en-US" sz="2000" u="none" strike="noStrike">
                          <a:solidFill>
                            <a:schemeClr val="bg1">
                              <a:lumMod val="75000"/>
                            </a:schemeClr>
                          </a:solidFill>
                          <a:effectLst/>
                        </a:rPr>
                        <a:t>0.45</a:t>
                      </a:r>
                      <a:endParaRPr lang="en-US" sz="2000" b="0" i="0" u="none" strike="noStrike">
                        <a:solidFill>
                          <a:schemeClr val="bg1">
                            <a:lumMod val="75000"/>
                          </a:schemeClr>
                        </a:solidFill>
                        <a:effectLst/>
                        <a:latin typeface="Arial" panose="020B0604020202020204" pitchFamily="34" charset="0"/>
                      </a:endParaRPr>
                    </a:p>
                  </a:txBody>
                  <a:tcPr marL="9525" marR="9525" marT="38100" marB="38100" anchor="ctr">
                    <a:solidFill>
                      <a:schemeClr val="bg1"/>
                    </a:solidFill>
                  </a:tcPr>
                </a:tc>
                <a:extLst>
                  <a:ext uri="{0D108BD9-81ED-4DB2-BD59-A6C34878D82A}">
                    <a16:rowId xmlns:a16="http://schemas.microsoft.com/office/drawing/2014/main" val="1319117713"/>
                  </a:ext>
                </a:extLst>
              </a:tr>
              <a:tr h="658137">
                <a:tc>
                  <a:txBody>
                    <a:bodyPr/>
                    <a:lstStyle/>
                    <a:p>
                      <a:pPr algn="ctr" fontAlgn="ctr"/>
                      <a:r>
                        <a:rPr lang="en-US" sz="2000" u="none" strike="noStrike" dirty="0" err="1">
                          <a:solidFill>
                            <a:schemeClr val="bg1"/>
                          </a:solidFill>
                          <a:effectLst/>
                        </a:rPr>
                        <a:t>lgb_r</a:t>
                      </a:r>
                      <a:endParaRPr lang="en-US" sz="2000" b="1" i="0" u="none" strike="noStrike" dirty="0">
                        <a:solidFill>
                          <a:schemeClr val="bg1"/>
                        </a:solidFill>
                        <a:effectLst/>
                        <a:latin typeface="Arial" panose="020B0604020202020204" pitchFamily="34" charset="0"/>
                      </a:endParaRPr>
                    </a:p>
                  </a:txBody>
                  <a:tcPr marL="9525" marR="9525" marT="38100" marB="38100" anchor="ctr">
                    <a:solidFill>
                      <a:schemeClr val="accent1">
                        <a:lumMod val="50000"/>
                      </a:schemeClr>
                    </a:solidFill>
                  </a:tcPr>
                </a:tc>
                <a:tc>
                  <a:txBody>
                    <a:bodyPr/>
                    <a:lstStyle/>
                    <a:p>
                      <a:pPr marL="0" algn="ctr" defTabSz="914400" rtl="0" eaLnBrk="1" fontAlgn="ctr" latinLnBrk="0" hangingPunct="1"/>
                      <a:r>
                        <a:rPr lang="en-US" sz="2000" u="none" strike="noStrike" kern="1200" dirty="0">
                          <a:solidFill>
                            <a:schemeClr val="bg1">
                              <a:lumMod val="75000"/>
                            </a:schemeClr>
                          </a:solidFill>
                          <a:effectLst/>
                          <a:latin typeface="+mn-lt"/>
                          <a:ea typeface="+mn-ea"/>
                          <a:cs typeface="+mn-cs"/>
                        </a:rPr>
                        <a:t>0.25</a:t>
                      </a:r>
                    </a:p>
                  </a:txBody>
                  <a:tcPr marL="9525" marR="9525" marT="38100" marB="38100" anchor="ctr">
                    <a:solidFill>
                      <a:schemeClr val="bg1"/>
                    </a:solidFill>
                  </a:tcPr>
                </a:tc>
                <a:tc>
                  <a:txBody>
                    <a:bodyPr/>
                    <a:lstStyle/>
                    <a:p>
                      <a:pPr algn="ctr" fontAlgn="ctr"/>
                      <a:r>
                        <a:rPr lang="en-US" sz="2000" u="none" strike="noStrike" dirty="0">
                          <a:solidFill>
                            <a:schemeClr val="bg1">
                              <a:lumMod val="75000"/>
                            </a:schemeClr>
                          </a:solidFill>
                          <a:effectLst/>
                        </a:rPr>
                        <a:t>39.27</a:t>
                      </a:r>
                      <a:endParaRPr lang="en-US" sz="2000" b="0" i="0" u="none" strike="noStrike" dirty="0">
                        <a:solidFill>
                          <a:schemeClr val="bg1">
                            <a:lumMod val="75000"/>
                          </a:schemeClr>
                        </a:solidFill>
                        <a:effectLst/>
                        <a:latin typeface="Arial" panose="020B0604020202020204" pitchFamily="34" charset="0"/>
                      </a:endParaRPr>
                    </a:p>
                  </a:txBody>
                  <a:tcPr marL="9525" marR="9525" marT="38100" marB="38100" anchor="ctr">
                    <a:solidFill>
                      <a:schemeClr val="bg1"/>
                    </a:solidFill>
                  </a:tcPr>
                </a:tc>
                <a:tc>
                  <a:txBody>
                    <a:bodyPr/>
                    <a:lstStyle/>
                    <a:p>
                      <a:pPr marL="0" algn="ctr" defTabSz="914400" rtl="0" eaLnBrk="1" fontAlgn="ctr" latinLnBrk="0" hangingPunct="1"/>
                      <a:r>
                        <a:rPr lang="en-US" sz="2000" u="none" strike="noStrike" kern="1200" dirty="0">
                          <a:solidFill>
                            <a:schemeClr val="bg1">
                              <a:lumMod val="75000"/>
                            </a:schemeClr>
                          </a:solidFill>
                          <a:effectLst/>
                          <a:latin typeface="+mn-lt"/>
                          <a:ea typeface="+mn-ea"/>
                          <a:cs typeface="+mn-cs"/>
                        </a:rPr>
                        <a:t>6.27</a:t>
                      </a:r>
                    </a:p>
                  </a:txBody>
                  <a:tcPr marL="9525" marR="9525" marT="38100" marB="38100" anchor="ctr">
                    <a:solidFill>
                      <a:schemeClr val="bg1"/>
                    </a:solidFill>
                  </a:tcPr>
                </a:tc>
                <a:tc>
                  <a:txBody>
                    <a:bodyPr/>
                    <a:lstStyle/>
                    <a:p>
                      <a:pPr algn="ctr" fontAlgn="ctr"/>
                      <a:r>
                        <a:rPr lang="en-US" sz="2000" u="none" strike="noStrike">
                          <a:solidFill>
                            <a:schemeClr val="bg1">
                              <a:lumMod val="75000"/>
                            </a:schemeClr>
                          </a:solidFill>
                          <a:effectLst/>
                        </a:rPr>
                        <a:t>5.2</a:t>
                      </a:r>
                      <a:endParaRPr lang="en-US" sz="2000" b="0" i="0" u="none" strike="noStrike">
                        <a:solidFill>
                          <a:schemeClr val="bg1">
                            <a:lumMod val="75000"/>
                          </a:schemeClr>
                        </a:solidFill>
                        <a:effectLst/>
                        <a:latin typeface="Arial" panose="020B0604020202020204" pitchFamily="34" charset="0"/>
                      </a:endParaRPr>
                    </a:p>
                  </a:txBody>
                  <a:tcPr marL="9525" marR="9525" marT="38100" marB="38100" anchor="ctr">
                    <a:solidFill>
                      <a:schemeClr val="bg1"/>
                    </a:solidFill>
                  </a:tcPr>
                </a:tc>
                <a:tc>
                  <a:txBody>
                    <a:bodyPr/>
                    <a:lstStyle/>
                    <a:p>
                      <a:pPr algn="ctr" fontAlgn="ctr"/>
                      <a:r>
                        <a:rPr lang="en-US" sz="2000" u="none" strike="noStrike" dirty="0">
                          <a:solidFill>
                            <a:schemeClr val="tx1"/>
                          </a:solidFill>
                          <a:effectLst/>
                        </a:rPr>
                        <a:t>31.64</a:t>
                      </a:r>
                      <a:endParaRPr lang="en-US" sz="2000" b="0" i="0" u="none" strike="noStrike" dirty="0">
                        <a:solidFill>
                          <a:schemeClr val="tx1"/>
                        </a:solidFill>
                        <a:effectLst/>
                        <a:latin typeface="Arial" panose="020B0604020202020204" pitchFamily="34" charset="0"/>
                      </a:endParaRPr>
                    </a:p>
                  </a:txBody>
                  <a:tcPr marL="9525" marR="9525" marT="38100" marB="38100" anchor="ctr">
                    <a:solidFill>
                      <a:schemeClr val="bg1"/>
                    </a:solidFill>
                  </a:tcPr>
                </a:tc>
                <a:tc>
                  <a:txBody>
                    <a:bodyPr/>
                    <a:lstStyle/>
                    <a:p>
                      <a:pPr algn="ctr" fontAlgn="ctr"/>
                      <a:r>
                        <a:rPr lang="en-US" sz="2000" u="none" strike="noStrike" dirty="0">
                          <a:solidFill>
                            <a:schemeClr val="bg1">
                              <a:lumMod val="75000"/>
                            </a:schemeClr>
                          </a:solidFill>
                          <a:effectLst/>
                        </a:rPr>
                        <a:t>-1.38</a:t>
                      </a:r>
                      <a:endParaRPr lang="en-US" sz="2000" b="0" i="0" u="none" strike="noStrike" dirty="0">
                        <a:solidFill>
                          <a:schemeClr val="bg1">
                            <a:lumMod val="75000"/>
                          </a:schemeClr>
                        </a:solidFill>
                        <a:effectLst/>
                        <a:latin typeface="Arial" panose="020B0604020202020204" pitchFamily="34" charset="0"/>
                      </a:endParaRPr>
                    </a:p>
                  </a:txBody>
                  <a:tcPr marL="9525" marR="9525" marT="38100" marB="38100" anchor="ctr">
                    <a:solidFill>
                      <a:schemeClr val="bg1"/>
                    </a:solidFill>
                  </a:tcPr>
                </a:tc>
                <a:tc>
                  <a:txBody>
                    <a:bodyPr/>
                    <a:lstStyle/>
                    <a:p>
                      <a:pPr algn="ctr" fontAlgn="ctr"/>
                      <a:r>
                        <a:rPr lang="en-US" sz="2000" u="none" strike="noStrike" dirty="0">
                          <a:solidFill>
                            <a:schemeClr val="bg1">
                              <a:lumMod val="75000"/>
                            </a:schemeClr>
                          </a:solidFill>
                          <a:effectLst/>
                        </a:rPr>
                        <a:t>0.29</a:t>
                      </a:r>
                      <a:endParaRPr lang="en-US" sz="2000" b="0" i="0" u="none" strike="noStrike" dirty="0">
                        <a:solidFill>
                          <a:schemeClr val="bg1">
                            <a:lumMod val="75000"/>
                          </a:schemeClr>
                        </a:solidFill>
                        <a:effectLst/>
                        <a:latin typeface="Arial" panose="020B0604020202020204" pitchFamily="34" charset="0"/>
                      </a:endParaRPr>
                    </a:p>
                  </a:txBody>
                  <a:tcPr marL="9525" marR="9525" marT="38100" marB="38100" anchor="ctr">
                    <a:solidFill>
                      <a:schemeClr val="bg1"/>
                    </a:solidFill>
                  </a:tcPr>
                </a:tc>
                <a:extLst>
                  <a:ext uri="{0D108BD9-81ED-4DB2-BD59-A6C34878D82A}">
                    <a16:rowId xmlns:a16="http://schemas.microsoft.com/office/drawing/2014/main" val="4057580920"/>
                  </a:ext>
                </a:extLst>
              </a:tr>
              <a:tr h="658137">
                <a:tc>
                  <a:txBody>
                    <a:bodyPr/>
                    <a:lstStyle/>
                    <a:p>
                      <a:pPr algn="ctr" fontAlgn="ctr"/>
                      <a:r>
                        <a:rPr lang="en-US" sz="2000" u="none" strike="noStrike" dirty="0" err="1">
                          <a:solidFill>
                            <a:schemeClr val="bg1"/>
                          </a:solidFill>
                          <a:effectLst/>
                        </a:rPr>
                        <a:t>tf_model</a:t>
                      </a:r>
                      <a:endParaRPr lang="en-US" sz="2000" b="1" i="0" u="none" strike="noStrike" dirty="0">
                        <a:solidFill>
                          <a:schemeClr val="bg1"/>
                        </a:solidFill>
                        <a:effectLst/>
                        <a:latin typeface="Arial" panose="020B0604020202020204" pitchFamily="34" charset="0"/>
                      </a:endParaRPr>
                    </a:p>
                  </a:txBody>
                  <a:tcPr marL="9525" marR="9525" marT="38100" marB="38100" anchor="ctr">
                    <a:solidFill>
                      <a:schemeClr val="accent1">
                        <a:lumMod val="50000"/>
                      </a:schemeClr>
                    </a:solidFill>
                  </a:tcPr>
                </a:tc>
                <a:tc>
                  <a:txBody>
                    <a:bodyPr/>
                    <a:lstStyle/>
                    <a:p>
                      <a:pPr marL="0" algn="ctr" defTabSz="914400" rtl="0" eaLnBrk="1" fontAlgn="ctr" latinLnBrk="0" hangingPunct="1"/>
                      <a:r>
                        <a:rPr lang="en-US" sz="2000" u="none" strike="noStrike" kern="1200" dirty="0">
                          <a:solidFill>
                            <a:schemeClr val="bg1">
                              <a:lumMod val="75000"/>
                            </a:schemeClr>
                          </a:solidFill>
                          <a:effectLst/>
                          <a:latin typeface="+mn-lt"/>
                          <a:ea typeface="+mn-ea"/>
                          <a:cs typeface="+mn-cs"/>
                        </a:rPr>
                        <a:t>0.09</a:t>
                      </a:r>
                    </a:p>
                  </a:txBody>
                  <a:tcPr marL="9525" marR="9525" marT="38100" marB="38100" anchor="ctr">
                    <a:solidFill>
                      <a:schemeClr val="bg1"/>
                    </a:solidFill>
                  </a:tcPr>
                </a:tc>
                <a:tc>
                  <a:txBody>
                    <a:bodyPr/>
                    <a:lstStyle/>
                    <a:p>
                      <a:pPr algn="ctr" fontAlgn="ctr"/>
                      <a:r>
                        <a:rPr lang="en-US" sz="2000" u="none" strike="noStrike" dirty="0">
                          <a:solidFill>
                            <a:schemeClr val="bg1">
                              <a:lumMod val="75000"/>
                            </a:schemeClr>
                          </a:solidFill>
                          <a:effectLst/>
                        </a:rPr>
                        <a:t>47.72</a:t>
                      </a:r>
                      <a:endParaRPr lang="en-US" sz="2000" b="0" i="0" u="none" strike="noStrike" dirty="0">
                        <a:solidFill>
                          <a:schemeClr val="bg1">
                            <a:lumMod val="75000"/>
                          </a:schemeClr>
                        </a:solidFill>
                        <a:effectLst/>
                        <a:latin typeface="Arial" panose="020B0604020202020204" pitchFamily="34" charset="0"/>
                      </a:endParaRPr>
                    </a:p>
                  </a:txBody>
                  <a:tcPr marL="9525" marR="9525" marT="38100" marB="38100" anchor="ctr">
                    <a:solidFill>
                      <a:schemeClr val="bg1"/>
                    </a:solidFill>
                  </a:tcPr>
                </a:tc>
                <a:tc>
                  <a:txBody>
                    <a:bodyPr/>
                    <a:lstStyle/>
                    <a:p>
                      <a:pPr marL="0" algn="ctr" defTabSz="914400" rtl="0" eaLnBrk="1" fontAlgn="ctr" latinLnBrk="0" hangingPunct="1"/>
                      <a:r>
                        <a:rPr lang="en-US" sz="2000" u="none" strike="noStrike" kern="1200" dirty="0">
                          <a:solidFill>
                            <a:schemeClr val="bg1">
                              <a:lumMod val="75000"/>
                            </a:schemeClr>
                          </a:solidFill>
                          <a:effectLst/>
                          <a:latin typeface="+mn-lt"/>
                          <a:ea typeface="+mn-ea"/>
                          <a:cs typeface="+mn-cs"/>
                        </a:rPr>
                        <a:t>6.91</a:t>
                      </a:r>
                    </a:p>
                  </a:txBody>
                  <a:tcPr marL="9525" marR="9525" marT="38100" marB="38100" anchor="ctr">
                    <a:solidFill>
                      <a:schemeClr val="bg1"/>
                    </a:solidFill>
                  </a:tcPr>
                </a:tc>
                <a:tc>
                  <a:txBody>
                    <a:bodyPr/>
                    <a:lstStyle/>
                    <a:p>
                      <a:pPr algn="ctr" fontAlgn="ctr"/>
                      <a:r>
                        <a:rPr lang="en-US" sz="2000" u="none" strike="noStrike" dirty="0">
                          <a:solidFill>
                            <a:schemeClr val="bg1">
                              <a:lumMod val="75000"/>
                            </a:schemeClr>
                          </a:solidFill>
                          <a:effectLst/>
                        </a:rPr>
                        <a:t>5.05</a:t>
                      </a:r>
                      <a:endParaRPr lang="en-US" sz="2000" b="0" i="0" u="none" strike="noStrike" dirty="0">
                        <a:solidFill>
                          <a:schemeClr val="bg1">
                            <a:lumMod val="75000"/>
                          </a:schemeClr>
                        </a:solidFill>
                        <a:effectLst/>
                        <a:latin typeface="Arial" panose="020B0604020202020204" pitchFamily="34" charset="0"/>
                      </a:endParaRPr>
                    </a:p>
                  </a:txBody>
                  <a:tcPr marL="9525" marR="9525" marT="38100" marB="38100" anchor="ctr">
                    <a:solidFill>
                      <a:schemeClr val="bg1"/>
                    </a:solidFill>
                  </a:tcPr>
                </a:tc>
                <a:tc>
                  <a:txBody>
                    <a:bodyPr/>
                    <a:lstStyle/>
                    <a:p>
                      <a:pPr algn="ctr" fontAlgn="ctr"/>
                      <a:r>
                        <a:rPr lang="en-US" sz="2000" u="none" strike="noStrike" dirty="0">
                          <a:solidFill>
                            <a:schemeClr val="tx1"/>
                          </a:solidFill>
                          <a:effectLst/>
                        </a:rPr>
                        <a:t>28.66</a:t>
                      </a:r>
                      <a:endParaRPr lang="en-US" sz="2000" b="0" i="0" u="none" strike="noStrike" dirty="0">
                        <a:solidFill>
                          <a:schemeClr val="tx1"/>
                        </a:solidFill>
                        <a:effectLst/>
                        <a:latin typeface="Arial" panose="020B0604020202020204" pitchFamily="34" charset="0"/>
                      </a:endParaRPr>
                    </a:p>
                  </a:txBody>
                  <a:tcPr marL="9525" marR="9525" marT="38100" marB="38100" anchor="ctr">
                    <a:solidFill>
                      <a:schemeClr val="bg1"/>
                    </a:solidFill>
                  </a:tcPr>
                </a:tc>
                <a:tc>
                  <a:txBody>
                    <a:bodyPr/>
                    <a:lstStyle/>
                    <a:p>
                      <a:pPr algn="ctr" fontAlgn="ctr"/>
                      <a:r>
                        <a:rPr lang="en-US" sz="2000" u="none" strike="noStrike" dirty="0">
                          <a:solidFill>
                            <a:schemeClr val="bg1">
                              <a:lumMod val="75000"/>
                            </a:schemeClr>
                          </a:solidFill>
                          <a:effectLst/>
                        </a:rPr>
                        <a:t>-0.42</a:t>
                      </a:r>
                      <a:endParaRPr lang="en-US" sz="2000" b="0" i="0" u="none" strike="noStrike" dirty="0">
                        <a:solidFill>
                          <a:schemeClr val="bg1">
                            <a:lumMod val="75000"/>
                          </a:schemeClr>
                        </a:solidFill>
                        <a:effectLst/>
                        <a:latin typeface="Arial" panose="020B0604020202020204" pitchFamily="34" charset="0"/>
                      </a:endParaRPr>
                    </a:p>
                  </a:txBody>
                  <a:tcPr marL="9525" marR="9525" marT="38100" marB="38100" anchor="ctr">
                    <a:solidFill>
                      <a:schemeClr val="bg1"/>
                    </a:solidFill>
                  </a:tcPr>
                </a:tc>
                <a:tc>
                  <a:txBody>
                    <a:bodyPr/>
                    <a:lstStyle/>
                    <a:p>
                      <a:pPr algn="ctr" fontAlgn="ctr"/>
                      <a:r>
                        <a:rPr lang="en-US" sz="2000" u="none" strike="noStrike" dirty="0">
                          <a:solidFill>
                            <a:schemeClr val="bg1">
                              <a:lumMod val="75000"/>
                            </a:schemeClr>
                          </a:solidFill>
                          <a:effectLst/>
                        </a:rPr>
                        <a:t>0.09</a:t>
                      </a:r>
                      <a:endParaRPr lang="en-US" sz="2000" b="0" i="0" u="none" strike="noStrike" dirty="0">
                        <a:solidFill>
                          <a:schemeClr val="bg1">
                            <a:lumMod val="75000"/>
                          </a:schemeClr>
                        </a:solidFill>
                        <a:effectLst/>
                        <a:latin typeface="Arial" panose="020B0604020202020204" pitchFamily="34" charset="0"/>
                      </a:endParaRPr>
                    </a:p>
                  </a:txBody>
                  <a:tcPr marL="9525" marR="9525" marT="38100" marB="38100" anchor="ctr">
                    <a:solidFill>
                      <a:schemeClr val="bg1"/>
                    </a:solidFill>
                  </a:tcPr>
                </a:tc>
                <a:extLst>
                  <a:ext uri="{0D108BD9-81ED-4DB2-BD59-A6C34878D82A}">
                    <a16:rowId xmlns:a16="http://schemas.microsoft.com/office/drawing/2014/main" val="2731526023"/>
                  </a:ext>
                </a:extLst>
              </a:tr>
            </a:tbl>
          </a:graphicData>
        </a:graphic>
      </p:graphicFrame>
      <p:sp>
        <p:nvSpPr>
          <p:cNvPr id="6" name="TextBox 5">
            <a:extLst>
              <a:ext uri="{FF2B5EF4-FFF2-40B4-BE49-F238E27FC236}">
                <a16:creationId xmlns:a16="http://schemas.microsoft.com/office/drawing/2014/main" id="{D4F9DC52-D0B4-9AD4-AA40-2E8BA2FFF3B1}"/>
              </a:ext>
            </a:extLst>
          </p:cNvPr>
          <p:cNvSpPr txBox="1"/>
          <p:nvPr/>
        </p:nvSpPr>
        <p:spPr>
          <a:xfrm>
            <a:off x="597244" y="5699757"/>
            <a:ext cx="10997512" cy="1200329"/>
          </a:xfrm>
          <a:prstGeom prst="rect">
            <a:avLst/>
          </a:prstGeom>
          <a:noFill/>
        </p:spPr>
        <p:txBody>
          <a:bodyPr wrap="square" rtlCol="0">
            <a:spAutoFit/>
          </a:bodyPr>
          <a:lstStyle/>
          <a:p>
            <a:r>
              <a:rPr lang="en-US" altLang="ko-KR" dirty="0"/>
              <a:t>From a MAPE perspective, "</a:t>
            </a:r>
            <a:r>
              <a:rPr lang="en-US" altLang="ko-KR" dirty="0" err="1"/>
              <a:t>rfr</a:t>
            </a:r>
            <a:r>
              <a:rPr lang="en-US" altLang="ko-KR" dirty="0"/>
              <a:t>" model stands out with the lowest MAPE (~21.64%), indicating its predictions are relatively accurate. Conversely, "</a:t>
            </a:r>
            <a:r>
              <a:rPr lang="en-US" altLang="ko-KR" dirty="0" err="1"/>
              <a:t>lgb_r</a:t>
            </a:r>
            <a:r>
              <a:rPr lang="en-US" altLang="ko-KR" dirty="0"/>
              <a:t>" model shows the highest MAPE (~31.64%), suggesting less reliable predictions. MAPE is crucial for assessing forecasting models, especially in scenarios where accuracy in percentage terms is crucial, like financial or demand forecasting.</a:t>
            </a:r>
            <a:endParaRPr lang="en-US" dirty="0"/>
          </a:p>
        </p:txBody>
      </p:sp>
      <p:sp>
        <p:nvSpPr>
          <p:cNvPr id="2" name="TextBox 1">
            <a:extLst>
              <a:ext uri="{FF2B5EF4-FFF2-40B4-BE49-F238E27FC236}">
                <a16:creationId xmlns:a16="http://schemas.microsoft.com/office/drawing/2014/main" id="{D2889F22-80B2-B555-92FC-CCF4F4466412}"/>
              </a:ext>
            </a:extLst>
          </p:cNvPr>
          <p:cNvSpPr txBox="1"/>
          <p:nvPr/>
        </p:nvSpPr>
        <p:spPr>
          <a:xfrm>
            <a:off x="240030" y="137160"/>
            <a:ext cx="5577840" cy="646331"/>
          </a:xfrm>
          <a:prstGeom prst="rect">
            <a:avLst/>
          </a:prstGeom>
          <a:noFill/>
        </p:spPr>
        <p:txBody>
          <a:bodyPr wrap="square" rtlCol="0">
            <a:spAutoFit/>
          </a:bodyPr>
          <a:lstStyle/>
          <a:p>
            <a:r>
              <a:rPr lang="en-US" sz="3600" dirty="0"/>
              <a:t>Model Result: </a:t>
            </a:r>
            <a:r>
              <a:rPr lang="en-US" sz="3600" dirty="0" err="1"/>
              <a:t>mape</a:t>
            </a:r>
            <a:r>
              <a:rPr lang="en-US" sz="3600" dirty="0"/>
              <a:t> rank</a:t>
            </a:r>
          </a:p>
        </p:txBody>
      </p:sp>
      <p:sp>
        <p:nvSpPr>
          <p:cNvPr id="3" name="Oval 2">
            <a:extLst>
              <a:ext uri="{FF2B5EF4-FFF2-40B4-BE49-F238E27FC236}">
                <a16:creationId xmlns:a16="http://schemas.microsoft.com/office/drawing/2014/main" id="{AFE7AFC2-13C9-1341-076D-9C7247949F30}"/>
              </a:ext>
            </a:extLst>
          </p:cNvPr>
          <p:cNvSpPr/>
          <p:nvPr/>
        </p:nvSpPr>
        <p:spPr>
          <a:xfrm>
            <a:off x="7489072" y="3068382"/>
            <a:ext cx="223309" cy="208029"/>
          </a:xfrm>
          <a:prstGeom prst="ellipse">
            <a:avLst/>
          </a:prstGeom>
          <a:solidFill>
            <a:schemeClr val="tx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 name="Oval 4">
            <a:extLst>
              <a:ext uri="{FF2B5EF4-FFF2-40B4-BE49-F238E27FC236}">
                <a16:creationId xmlns:a16="http://schemas.microsoft.com/office/drawing/2014/main" id="{23DBE3F6-EDB3-1780-7E0D-0805F9752030}"/>
              </a:ext>
            </a:extLst>
          </p:cNvPr>
          <p:cNvSpPr/>
          <p:nvPr/>
        </p:nvSpPr>
        <p:spPr>
          <a:xfrm>
            <a:off x="7489071" y="3694073"/>
            <a:ext cx="223309" cy="208029"/>
          </a:xfrm>
          <a:prstGeom prst="ellipse">
            <a:avLst/>
          </a:prstGeom>
          <a:solidFill>
            <a:schemeClr val="tx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a:extLst>
              <a:ext uri="{FF2B5EF4-FFF2-40B4-BE49-F238E27FC236}">
                <a16:creationId xmlns:a16="http://schemas.microsoft.com/office/drawing/2014/main" id="{8967B4C9-560A-0861-2C63-1486C69EFA36}"/>
              </a:ext>
            </a:extLst>
          </p:cNvPr>
          <p:cNvSpPr/>
          <p:nvPr/>
        </p:nvSpPr>
        <p:spPr>
          <a:xfrm>
            <a:off x="7489071" y="5037941"/>
            <a:ext cx="223309" cy="208029"/>
          </a:xfrm>
          <a:prstGeom prst="ellipse">
            <a:avLst/>
          </a:prstGeom>
          <a:solidFill>
            <a:schemeClr val="tx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p:spTree>
    <p:extLst>
      <p:ext uri="{BB962C8B-B14F-4D97-AF65-F5344CB8AC3E}">
        <p14:creationId xmlns:p14="http://schemas.microsoft.com/office/powerpoint/2010/main" val="474010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65B38E7-85D2-F69F-852F-9A8EC1638F16}"/>
              </a:ext>
            </a:extLst>
          </p:cNvPr>
          <p:cNvGraphicFramePr>
            <a:graphicFrameLocks noGrp="1"/>
          </p:cNvGraphicFramePr>
          <p:nvPr>
            <p:extLst>
              <p:ext uri="{D42A27DB-BD31-4B8C-83A1-F6EECF244321}">
                <p14:modId xmlns:p14="http://schemas.microsoft.com/office/powerpoint/2010/main" val="250309306"/>
              </p:ext>
            </p:extLst>
          </p:nvPr>
        </p:nvGraphicFramePr>
        <p:xfrm>
          <a:off x="597244" y="1098823"/>
          <a:ext cx="10997512" cy="4387579"/>
        </p:xfrm>
        <a:graphic>
          <a:graphicData uri="http://schemas.openxmlformats.org/drawingml/2006/table">
            <a:tbl>
              <a:tblPr>
                <a:tableStyleId>{5C22544A-7EE6-4342-B048-85BDC9FD1C3A}</a:tableStyleId>
              </a:tblPr>
              <a:tblGrid>
                <a:gridCol w="1374689">
                  <a:extLst>
                    <a:ext uri="{9D8B030D-6E8A-4147-A177-3AD203B41FA5}">
                      <a16:colId xmlns:a16="http://schemas.microsoft.com/office/drawing/2014/main" val="1157327915"/>
                    </a:ext>
                  </a:extLst>
                </a:gridCol>
                <a:gridCol w="1374689">
                  <a:extLst>
                    <a:ext uri="{9D8B030D-6E8A-4147-A177-3AD203B41FA5}">
                      <a16:colId xmlns:a16="http://schemas.microsoft.com/office/drawing/2014/main" val="4154906856"/>
                    </a:ext>
                  </a:extLst>
                </a:gridCol>
                <a:gridCol w="1374689">
                  <a:extLst>
                    <a:ext uri="{9D8B030D-6E8A-4147-A177-3AD203B41FA5}">
                      <a16:colId xmlns:a16="http://schemas.microsoft.com/office/drawing/2014/main" val="3809392770"/>
                    </a:ext>
                  </a:extLst>
                </a:gridCol>
                <a:gridCol w="1374689">
                  <a:extLst>
                    <a:ext uri="{9D8B030D-6E8A-4147-A177-3AD203B41FA5}">
                      <a16:colId xmlns:a16="http://schemas.microsoft.com/office/drawing/2014/main" val="947474439"/>
                    </a:ext>
                  </a:extLst>
                </a:gridCol>
                <a:gridCol w="1374689">
                  <a:extLst>
                    <a:ext uri="{9D8B030D-6E8A-4147-A177-3AD203B41FA5}">
                      <a16:colId xmlns:a16="http://schemas.microsoft.com/office/drawing/2014/main" val="4091427680"/>
                    </a:ext>
                  </a:extLst>
                </a:gridCol>
                <a:gridCol w="1374689">
                  <a:extLst>
                    <a:ext uri="{9D8B030D-6E8A-4147-A177-3AD203B41FA5}">
                      <a16:colId xmlns:a16="http://schemas.microsoft.com/office/drawing/2014/main" val="336732107"/>
                    </a:ext>
                  </a:extLst>
                </a:gridCol>
                <a:gridCol w="1374689">
                  <a:extLst>
                    <a:ext uri="{9D8B030D-6E8A-4147-A177-3AD203B41FA5}">
                      <a16:colId xmlns:a16="http://schemas.microsoft.com/office/drawing/2014/main" val="2444980753"/>
                    </a:ext>
                  </a:extLst>
                </a:gridCol>
                <a:gridCol w="1374689">
                  <a:extLst>
                    <a:ext uri="{9D8B030D-6E8A-4147-A177-3AD203B41FA5}">
                      <a16:colId xmlns:a16="http://schemas.microsoft.com/office/drawing/2014/main" val="1068484959"/>
                    </a:ext>
                  </a:extLst>
                </a:gridCol>
              </a:tblGrid>
              <a:tr h="1096894">
                <a:tc>
                  <a:txBody>
                    <a:bodyPr/>
                    <a:lstStyle/>
                    <a:p>
                      <a:pPr algn="ctr" fontAlgn="ctr"/>
                      <a:r>
                        <a:rPr lang="en-US" sz="2000" u="none" strike="noStrike" dirty="0">
                          <a:solidFill>
                            <a:schemeClr val="bg1"/>
                          </a:solidFill>
                          <a:effectLst/>
                        </a:rPr>
                        <a:t>model</a:t>
                      </a:r>
                      <a:endParaRPr lang="en-US" sz="2000" b="1" i="0" u="none" strike="noStrike" dirty="0">
                        <a:solidFill>
                          <a:schemeClr val="bg1"/>
                        </a:solidFill>
                        <a:effectLst/>
                        <a:latin typeface="Arial" panose="020B0604020202020204" pitchFamily="34" charset="0"/>
                      </a:endParaRPr>
                    </a:p>
                  </a:txBody>
                  <a:tcPr marL="9525" marR="9525" marT="9525" marB="0" anchor="ctr">
                    <a:solidFill>
                      <a:schemeClr val="accent1">
                        <a:lumMod val="50000"/>
                      </a:schemeClr>
                    </a:solidFill>
                  </a:tcPr>
                </a:tc>
                <a:tc>
                  <a:txBody>
                    <a:bodyPr/>
                    <a:lstStyle/>
                    <a:p>
                      <a:pPr marL="0" algn="ctr" defTabSz="914400" rtl="0" eaLnBrk="1" fontAlgn="ctr" latinLnBrk="0" hangingPunct="1"/>
                      <a:r>
                        <a:rPr lang="en-US" sz="2000" u="none" strike="noStrike" kern="1200" dirty="0">
                          <a:solidFill>
                            <a:schemeClr val="bg1">
                              <a:lumMod val="75000"/>
                            </a:schemeClr>
                          </a:solidFill>
                          <a:effectLst/>
                          <a:latin typeface="+mn-lt"/>
                          <a:ea typeface="+mn-ea"/>
                          <a:cs typeface="+mn-cs"/>
                        </a:rPr>
                        <a:t>R2_score</a:t>
                      </a:r>
                    </a:p>
                  </a:txBody>
                  <a:tcPr marL="9525" marR="9525" marT="9525" marB="0" anchor="ctr">
                    <a:solidFill>
                      <a:schemeClr val="bg1">
                        <a:lumMod val="85000"/>
                      </a:schemeClr>
                    </a:solidFill>
                  </a:tcPr>
                </a:tc>
                <a:tc>
                  <a:txBody>
                    <a:bodyPr/>
                    <a:lstStyle/>
                    <a:p>
                      <a:pPr algn="ctr" fontAlgn="ctr"/>
                      <a:r>
                        <a:rPr lang="en-US" sz="2000" u="none" strike="noStrike" dirty="0" err="1">
                          <a:solidFill>
                            <a:schemeClr val="bg1">
                              <a:lumMod val="75000"/>
                            </a:schemeClr>
                          </a:solidFill>
                          <a:effectLst/>
                        </a:rPr>
                        <a:t>mse</a:t>
                      </a:r>
                      <a:endParaRPr lang="en-US" sz="2000" b="1" i="0" u="none" strike="noStrike" dirty="0">
                        <a:solidFill>
                          <a:schemeClr val="bg1">
                            <a:lumMod val="75000"/>
                          </a:schemeClr>
                        </a:solidFill>
                        <a:effectLst/>
                        <a:latin typeface="Arial" panose="020B0604020202020204" pitchFamily="34" charset="0"/>
                      </a:endParaRPr>
                    </a:p>
                  </a:txBody>
                  <a:tcPr marL="9525" marR="9525" marT="9525" marB="0" anchor="ctr">
                    <a:solidFill>
                      <a:schemeClr val="bg1">
                        <a:lumMod val="85000"/>
                      </a:schemeClr>
                    </a:solidFill>
                  </a:tcPr>
                </a:tc>
                <a:tc>
                  <a:txBody>
                    <a:bodyPr/>
                    <a:lstStyle/>
                    <a:p>
                      <a:pPr marL="0" algn="ctr" defTabSz="914400" rtl="0" eaLnBrk="1" fontAlgn="ctr" latinLnBrk="0" hangingPunct="1"/>
                      <a:r>
                        <a:rPr lang="en-US" sz="2000" u="none" strike="noStrike" kern="1200" dirty="0" err="1">
                          <a:solidFill>
                            <a:schemeClr val="bg1">
                              <a:lumMod val="75000"/>
                            </a:schemeClr>
                          </a:solidFill>
                          <a:effectLst/>
                          <a:latin typeface="+mn-lt"/>
                          <a:ea typeface="+mn-ea"/>
                          <a:cs typeface="+mn-cs"/>
                        </a:rPr>
                        <a:t>rmse</a:t>
                      </a:r>
                      <a:endParaRPr lang="en-US" sz="2000" u="none" strike="noStrike" kern="1200" dirty="0">
                        <a:solidFill>
                          <a:schemeClr val="bg1">
                            <a:lumMod val="75000"/>
                          </a:schemeClr>
                        </a:solidFill>
                        <a:effectLst/>
                        <a:latin typeface="+mn-lt"/>
                        <a:ea typeface="+mn-ea"/>
                        <a:cs typeface="+mn-cs"/>
                      </a:endParaRPr>
                    </a:p>
                  </a:txBody>
                  <a:tcPr marL="9525" marR="9525" marT="9525" marB="0" anchor="ctr">
                    <a:solidFill>
                      <a:schemeClr val="bg1">
                        <a:lumMod val="85000"/>
                      </a:schemeClr>
                    </a:solidFill>
                  </a:tcPr>
                </a:tc>
                <a:tc>
                  <a:txBody>
                    <a:bodyPr/>
                    <a:lstStyle/>
                    <a:p>
                      <a:pPr algn="ctr" fontAlgn="ctr"/>
                      <a:r>
                        <a:rPr lang="en-US" sz="2000" u="none" strike="noStrike">
                          <a:solidFill>
                            <a:schemeClr val="bg1">
                              <a:lumMod val="75000"/>
                            </a:schemeClr>
                          </a:solidFill>
                          <a:effectLst/>
                        </a:rPr>
                        <a:t>mae</a:t>
                      </a:r>
                      <a:endParaRPr lang="en-US" sz="2000" b="1" i="0" u="none" strike="noStrike">
                        <a:solidFill>
                          <a:schemeClr val="bg1">
                            <a:lumMod val="75000"/>
                          </a:schemeClr>
                        </a:solidFill>
                        <a:effectLst/>
                        <a:latin typeface="Arial" panose="020B0604020202020204" pitchFamily="34" charset="0"/>
                      </a:endParaRPr>
                    </a:p>
                  </a:txBody>
                  <a:tcPr marL="9525" marR="9525" marT="9525" marB="0" anchor="ctr">
                    <a:solidFill>
                      <a:schemeClr val="bg1">
                        <a:lumMod val="85000"/>
                      </a:schemeClr>
                    </a:solidFill>
                  </a:tcPr>
                </a:tc>
                <a:tc>
                  <a:txBody>
                    <a:bodyPr/>
                    <a:lstStyle/>
                    <a:p>
                      <a:pPr algn="ctr" fontAlgn="ctr"/>
                      <a:r>
                        <a:rPr lang="en-US" sz="2000" u="none" strike="noStrike" dirty="0" err="1">
                          <a:solidFill>
                            <a:schemeClr val="bg1">
                              <a:lumMod val="75000"/>
                            </a:schemeClr>
                          </a:solidFill>
                          <a:effectLst/>
                        </a:rPr>
                        <a:t>mape</a:t>
                      </a:r>
                      <a:endParaRPr lang="en-US" sz="2000" b="1" i="0" u="none" strike="noStrike" dirty="0">
                        <a:solidFill>
                          <a:schemeClr val="bg1">
                            <a:lumMod val="75000"/>
                          </a:schemeClr>
                        </a:solidFill>
                        <a:effectLst/>
                        <a:latin typeface="Arial" panose="020B0604020202020204" pitchFamily="34" charset="0"/>
                      </a:endParaRPr>
                    </a:p>
                  </a:txBody>
                  <a:tcPr marL="9525" marR="9525" marT="9525" marB="0" anchor="ctr">
                    <a:solidFill>
                      <a:schemeClr val="bg1">
                        <a:lumMod val="85000"/>
                      </a:schemeClr>
                    </a:solidFill>
                  </a:tcPr>
                </a:tc>
                <a:tc>
                  <a:txBody>
                    <a:bodyPr/>
                    <a:lstStyle/>
                    <a:p>
                      <a:pPr algn="ctr" fontAlgn="ctr"/>
                      <a:r>
                        <a:rPr lang="en-US" sz="2000" u="none" strike="noStrike" dirty="0" err="1">
                          <a:solidFill>
                            <a:schemeClr val="tx1"/>
                          </a:solidFill>
                          <a:effectLst/>
                        </a:rPr>
                        <a:t>mpe</a:t>
                      </a:r>
                      <a:endParaRPr lang="en-US" sz="2000" b="1" i="0" u="none" strike="noStrike" dirty="0">
                        <a:solidFill>
                          <a:schemeClr val="tx1"/>
                        </a:solidFill>
                        <a:effectLst/>
                        <a:latin typeface="Arial" panose="020B0604020202020204" pitchFamily="34" charset="0"/>
                      </a:endParaRPr>
                    </a:p>
                  </a:txBody>
                  <a:tcPr marL="9525" marR="9525" marT="9525" marB="0" anchor="ctr">
                    <a:solidFill>
                      <a:schemeClr val="bg1">
                        <a:lumMod val="85000"/>
                      </a:schemeClr>
                    </a:solidFill>
                  </a:tcPr>
                </a:tc>
                <a:tc>
                  <a:txBody>
                    <a:bodyPr/>
                    <a:lstStyle/>
                    <a:p>
                      <a:pPr algn="ctr" fontAlgn="ctr"/>
                      <a:r>
                        <a:rPr lang="en-US" sz="2000" u="none" strike="noStrike" dirty="0">
                          <a:solidFill>
                            <a:schemeClr val="bg1">
                              <a:lumMod val="75000"/>
                            </a:schemeClr>
                          </a:solidFill>
                          <a:effectLst/>
                        </a:rPr>
                        <a:t>explained</a:t>
                      </a:r>
                      <a:br>
                        <a:rPr lang="en-US" sz="2000" u="none" strike="noStrike" dirty="0">
                          <a:solidFill>
                            <a:schemeClr val="bg1">
                              <a:lumMod val="75000"/>
                            </a:schemeClr>
                          </a:solidFill>
                          <a:effectLst/>
                        </a:rPr>
                      </a:br>
                      <a:r>
                        <a:rPr lang="en-US" sz="2000" u="none" strike="noStrike" dirty="0">
                          <a:solidFill>
                            <a:schemeClr val="bg1">
                              <a:lumMod val="75000"/>
                            </a:schemeClr>
                          </a:solidFill>
                          <a:effectLst/>
                        </a:rPr>
                        <a:t>variance</a:t>
                      </a:r>
                      <a:endParaRPr lang="en-US" sz="2000" b="1" i="0" u="none" strike="noStrike" dirty="0">
                        <a:solidFill>
                          <a:schemeClr val="bg1">
                            <a:lumMod val="75000"/>
                          </a:schemeClr>
                        </a:solidFill>
                        <a:effectLst/>
                        <a:latin typeface="Arial" panose="020B0604020202020204" pitchFamily="34" charset="0"/>
                      </a:endParaRPr>
                    </a:p>
                  </a:txBody>
                  <a:tcPr marL="9525" marR="9525" marT="9525" marB="0" anchor="ctr">
                    <a:solidFill>
                      <a:schemeClr val="bg1">
                        <a:lumMod val="85000"/>
                      </a:schemeClr>
                    </a:solidFill>
                  </a:tcPr>
                </a:tc>
                <a:extLst>
                  <a:ext uri="{0D108BD9-81ED-4DB2-BD59-A6C34878D82A}">
                    <a16:rowId xmlns:a16="http://schemas.microsoft.com/office/drawing/2014/main" val="1951560535"/>
                  </a:ext>
                </a:extLst>
              </a:tr>
              <a:tr h="658137">
                <a:tc>
                  <a:txBody>
                    <a:bodyPr/>
                    <a:lstStyle/>
                    <a:p>
                      <a:pPr algn="ctr" fontAlgn="ctr"/>
                      <a:r>
                        <a:rPr lang="en-US" sz="2000" u="none" strike="noStrike" dirty="0" err="1">
                          <a:solidFill>
                            <a:schemeClr val="bg1"/>
                          </a:solidFill>
                          <a:effectLst/>
                        </a:rPr>
                        <a:t>lr</a:t>
                      </a:r>
                      <a:endParaRPr lang="en-US" sz="2000" b="1" i="0" u="none" strike="noStrike" dirty="0">
                        <a:solidFill>
                          <a:schemeClr val="bg1"/>
                        </a:solidFill>
                        <a:effectLst/>
                        <a:latin typeface="Arial" panose="020B0604020202020204" pitchFamily="34" charset="0"/>
                      </a:endParaRPr>
                    </a:p>
                  </a:txBody>
                  <a:tcPr marL="9525" marR="9525" marT="38100" marB="38100" anchor="ctr">
                    <a:solidFill>
                      <a:schemeClr val="accent1">
                        <a:lumMod val="50000"/>
                      </a:schemeClr>
                    </a:solidFill>
                  </a:tcPr>
                </a:tc>
                <a:tc>
                  <a:txBody>
                    <a:bodyPr/>
                    <a:lstStyle/>
                    <a:p>
                      <a:pPr marL="0" algn="ctr" defTabSz="914400" rtl="0" eaLnBrk="1" fontAlgn="ctr" latinLnBrk="0" hangingPunct="1"/>
                      <a:r>
                        <a:rPr lang="en-US" sz="2000" u="none" strike="noStrike" kern="1200" dirty="0">
                          <a:solidFill>
                            <a:schemeClr val="bg1">
                              <a:lumMod val="75000"/>
                            </a:schemeClr>
                          </a:solidFill>
                          <a:effectLst/>
                          <a:latin typeface="+mn-lt"/>
                          <a:ea typeface="+mn-ea"/>
                          <a:cs typeface="+mn-cs"/>
                        </a:rPr>
                        <a:t>0.38</a:t>
                      </a:r>
                    </a:p>
                  </a:txBody>
                  <a:tcPr marL="9525" marR="9525" marT="38100" marB="38100" anchor="ctr">
                    <a:solidFill>
                      <a:schemeClr val="bg1"/>
                    </a:solidFill>
                  </a:tcPr>
                </a:tc>
                <a:tc>
                  <a:txBody>
                    <a:bodyPr/>
                    <a:lstStyle/>
                    <a:p>
                      <a:pPr algn="ctr" fontAlgn="ctr"/>
                      <a:r>
                        <a:rPr lang="en-US" sz="2000" u="none" strike="noStrike" dirty="0">
                          <a:solidFill>
                            <a:schemeClr val="bg1">
                              <a:lumMod val="75000"/>
                            </a:schemeClr>
                          </a:solidFill>
                          <a:effectLst/>
                        </a:rPr>
                        <a:t>32.67</a:t>
                      </a:r>
                      <a:endParaRPr lang="en-US" sz="2000" b="0" i="0" u="none" strike="noStrike" dirty="0">
                        <a:solidFill>
                          <a:schemeClr val="bg1">
                            <a:lumMod val="75000"/>
                          </a:schemeClr>
                        </a:solidFill>
                        <a:effectLst/>
                        <a:latin typeface="Arial" panose="020B0604020202020204" pitchFamily="34" charset="0"/>
                      </a:endParaRPr>
                    </a:p>
                  </a:txBody>
                  <a:tcPr marL="9525" marR="9525" marT="38100" marB="38100" anchor="ctr">
                    <a:solidFill>
                      <a:schemeClr val="bg1"/>
                    </a:solidFill>
                  </a:tcPr>
                </a:tc>
                <a:tc>
                  <a:txBody>
                    <a:bodyPr/>
                    <a:lstStyle/>
                    <a:p>
                      <a:pPr marL="0" algn="ctr" defTabSz="914400" rtl="0" eaLnBrk="1" fontAlgn="ctr" latinLnBrk="0" hangingPunct="1"/>
                      <a:r>
                        <a:rPr lang="en-US" sz="2000" u="none" strike="noStrike" kern="1200" dirty="0">
                          <a:solidFill>
                            <a:schemeClr val="bg1">
                              <a:lumMod val="75000"/>
                            </a:schemeClr>
                          </a:solidFill>
                          <a:effectLst/>
                          <a:latin typeface="+mn-lt"/>
                          <a:ea typeface="+mn-ea"/>
                          <a:cs typeface="+mn-cs"/>
                        </a:rPr>
                        <a:t>5.72</a:t>
                      </a:r>
                    </a:p>
                  </a:txBody>
                  <a:tcPr marL="9525" marR="9525" marT="38100" marB="38100" anchor="ctr">
                    <a:solidFill>
                      <a:schemeClr val="bg1"/>
                    </a:solidFill>
                  </a:tcPr>
                </a:tc>
                <a:tc>
                  <a:txBody>
                    <a:bodyPr/>
                    <a:lstStyle/>
                    <a:p>
                      <a:pPr algn="ctr" fontAlgn="ctr"/>
                      <a:r>
                        <a:rPr lang="en-US" sz="2000" u="none" strike="noStrike" dirty="0">
                          <a:solidFill>
                            <a:schemeClr val="bg1">
                              <a:lumMod val="75000"/>
                            </a:schemeClr>
                          </a:solidFill>
                          <a:effectLst/>
                        </a:rPr>
                        <a:t>4.86</a:t>
                      </a:r>
                      <a:endParaRPr lang="en-US" sz="2000" b="0" i="0" u="none" strike="noStrike" dirty="0">
                        <a:solidFill>
                          <a:schemeClr val="bg1">
                            <a:lumMod val="75000"/>
                          </a:schemeClr>
                        </a:solidFill>
                        <a:effectLst/>
                        <a:latin typeface="Arial" panose="020B0604020202020204" pitchFamily="34" charset="0"/>
                      </a:endParaRPr>
                    </a:p>
                  </a:txBody>
                  <a:tcPr marL="9525" marR="9525" marT="38100" marB="38100" anchor="ctr">
                    <a:solidFill>
                      <a:schemeClr val="bg1"/>
                    </a:solidFill>
                  </a:tcPr>
                </a:tc>
                <a:tc>
                  <a:txBody>
                    <a:bodyPr/>
                    <a:lstStyle/>
                    <a:p>
                      <a:pPr algn="ctr" fontAlgn="ctr"/>
                      <a:r>
                        <a:rPr lang="en-US" sz="2000" u="none" strike="noStrike">
                          <a:solidFill>
                            <a:schemeClr val="bg1">
                              <a:lumMod val="75000"/>
                            </a:schemeClr>
                          </a:solidFill>
                          <a:effectLst/>
                        </a:rPr>
                        <a:t>29.13</a:t>
                      </a:r>
                      <a:endParaRPr lang="en-US" sz="2000" b="0" i="0" u="none" strike="noStrike">
                        <a:solidFill>
                          <a:schemeClr val="bg1">
                            <a:lumMod val="75000"/>
                          </a:schemeClr>
                        </a:solidFill>
                        <a:effectLst/>
                        <a:latin typeface="Arial" panose="020B0604020202020204" pitchFamily="34" charset="0"/>
                      </a:endParaRPr>
                    </a:p>
                  </a:txBody>
                  <a:tcPr marL="9525" marR="9525" marT="38100" marB="38100" anchor="ctr">
                    <a:solidFill>
                      <a:schemeClr val="bg1"/>
                    </a:solidFill>
                  </a:tcPr>
                </a:tc>
                <a:tc>
                  <a:txBody>
                    <a:bodyPr/>
                    <a:lstStyle/>
                    <a:p>
                      <a:pPr algn="ctr" fontAlgn="ctr"/>
                      <a:r>
                        <a:rPr lang="en-US" sz="2000" u="none" strike="noStrike" dirty="0">
                          <a:solidFill>
                            <a:schemeClr val="tx1"/>
                          </a:solidFill>
                          <a:effectLst/>
                        </a:rPr>
                        <a:t>-1.05</a:t>
                      </a:r>
                      <a:endParaRPr lang="en-US" sz="2000" b="0" i="0" u="none" strike="noStrike" dirty="0">
                        <a:solidFill>
                          <a:schemeClr val="tx1"/>
                        </a:solidFill>
                        <a:effectLst/>
                        <a:latin typeface="Arial" panose="020B0604020202020204" pitchFamily="34" charset="0"/>
                      </a:endParaRPr>
                    </a:p>
                  </a:txBody>
                  <a:tcPr marL="9525" marR="9525" marT="38100" marB="38100" anchor="ctr">
                    <a:solidFill>
                      <a:schemeClr val="bg1"/>
                    </a:solidFill>
                  </a:tcPr>
                </a:tc>
                <a:tc>
                  <a:txBody>
                    <a:bodyPr/>
                    <a:lstStyle/>
                    <a:p>
                      <a:pPr algn="ctr" fontAlgn="ctr"/>
                      <a:r>
                        <a:rPr lang="en-US" sz="2000" u="none" strike="noStrike">
                          <a:solidFill>
                            <a:schemeClr val="bg1">
                              <a:lumMod val="75000"/>
                            </a:schemeClr>
                          </a:solidFill>
                          <a:effectLst/>
                        </a:rPr>
                        <a:t>0.4</a:t>
                      </a:r>
                      <a:endParaRPr lang="en-US" sz="2000" b="0" i="0" u="none" strike="noStrike">
                        <a:solidFill>
                          <a:schemeClr val="bg1">
                            <a:lumMod val="75000"/>
                          </a:schemeClr>
                        </a:solidFill>
                        <a:effectLst/>
                        <a:latin typeface="Arial" panose="020B0604020202020204" pitchFamily="34" charset="0"/>
                      </a:endParaRPr>
                    </a:p>
                  </a:txBody>
                  <a:tcPr marL="9525" marR="9525" marT="38100" marB="38100" anchor="ctr">
                    <a:solidFill>
                      <a:schemeClr val="bg1"/>
                    </a:solidFill>
                  </a:tcPr>
                </a:tc>
                <a:extLst>
                  <a:ext uri="{0D108BD9-81ED-4DB2-BD59-A6C34878D82A}">
                    <a16:rowId xmlns:a16="http://schemas.microsoft.com/office/drawing/2014/main" val="2933700199"/>
                  </a:ext>
                </a:extLst>
              </a:tr>
              <a:tr h="658137">
                <a:tc>
                  <a:txBody>
                    <a:bodyPr/>
                    <a:lstStyle/>
                    <a:p>
                      <a:pPr algn="ctr" fontAlgn="ctr"/>
                      <a:r>
                        <a:rPr lang="en-US" sz="2000" u="none" strike="noStrike" dirty="0" err="1">
                          <a:solidFill>
                            <a:schemeClr val="bg1"/>
                          </a:solidFill>
                          <a:effectLst/>
                        </a:rPr>
                        <a:t>rfr</a:t>
                      </a:r>
                      <a:endParaRPr lang="en-US" sz="2000" b="1" i="0" u="none" strike="noStrike" dirty="0">
                        <a:solidFill>
                          <a:schemeClr val="bg1"/>
                        </a:solidFill>
                        <a:effectLst/>
                        <a:latin typeface="Arial" panose="020B0604020202020204" pitchFamily="34" charset="0"/>
                      </a:endParaRPr>
                    </a:p>
                  </a:txBody>
                  <a:tcPr marL="9525" marR="9525" marT="38100" marB="38100" anchor="ctr">
                    <a:solidFill>
                      <a:schemeClr val="accent1">
                        <a:lumMod val="50000"/>
                      </a:schemeClr>
                    </a:solidFill>
                  </a:tcPr>
                </a:tc>
                <a:tc>
                  <a:txBody>
                    <a:bodyPr/>
                    <a:lstStyle/>
                    <a:p>
                      <a:pPr marL="0" algn="ctr" defTabSz="914400" rtl="0" eaLnBrk="1" fontAlgn="ctr" latinLnBrk="0" hangingPunct="1"/>
                      <a:r>
                        <a:rPr lang="en-US" sz="2000" u="none" strike="noStrike" kern="1200" dirty="0">
                          <a:solidFill>
                            <a:schemeClr val="bg1">
                              <a:lumMod val="75000"/>
                            </a:schemeClr>
                          </a:solidFill>
                          <a:effectLst/>
                          <a:latin typeface="+mn-lt"/>
                          <a:ea typeface="+mn-ea"/>
                          <a:cs typeface="+mn-cs"/>
                        </a:rPr>
                        <a:t>0.55</a:t>
                      </a:r>
                    </a:p>
                  </a:txBody>
                  <a:tcPr marL="9525" marR="9525" marT="38100" marB="38100" anchor="ctr">
                    <a:solidFill>
                      <a:schemeClr val="bg1"/>
                    </a:solidFill>
                  </a:tcPr>
                </a:tc>
                <a:tc>
                  <a:txBody>
                    <a:bodyPr/>
                    <a:lstStyle/>
                    <a:p>
                      <a:pPr algn="ctr" fontAlgn="ctr"/>
                      <a:r>
                        <a:rPr lang="en-US" sz="2000" u="none" strike="noStrike" dirty="0">
                          <a:solidFill>
                            <a:schemeClr val="bg1">
                              <a:lumMod val="75000"/>
                            </a:schemeClr>
                          </a:solidFill>
                          <a:effectLst/>
                        </a:rPr>
                        <a:t>23.54</a:t>
                      </a:r>
                      <a:endParaRPr lang="en-US" sz="2000" b="0" i="0" u="none" strike="noStrike" dirty="0">
                        <a:solidFill>
                          <a:schemeClr val="bg1">
                            <a:lumMod val="75000"/>
                          </a:schemeClr>
                        </a:solidFill>
                        <a:effectLst/>
                        <a:latin typeface="Arial" panose="020B0604020202020204" pitchFamily="34" charset="0"/>
                      </a:endParaRPr>
                    </a:p>
                  </a:txBody>
                  <a:tcPr marL="9525" marR="9525" marT="38100" marB="38100" anchor="ctr">
                    <a:solidFill>
                      <a:schemeClr val="bg1"/>
                    </a:solidFill>
                  </a:tcPr>
                </a:tc>
                <a:tc>
                  <a:txBody>
                    <a:bodyPr/>
                    <a:lstStyle/>
                    <a:p>
                      <a:pPr marL="0" algn="ctr" defTabSz="914400" rtl="0" eaLnBrk="1" fontAlgn="ctr" latinLnBrk="0" hangingPunct="1"/>
                      <a:r>
                        <a:rPr lang="en-US" sz="2000" u="none" strike="noStrike" kern="1200" dirty="0">
                          <a:solidFill>
                            <a:schemeClr val="bg1">
                              <a:lumMod val="75000"/>
                            </a:schemeClr>
                          </a:solidFill>
                          <a:effectLst/>
                          <a:latin typeface="+mn-lt"/>
                          <a:ea typeface="+mn-ea"/>
                          <a:cs typeface="+mn-cs"/>
                        </a:rPr>
                        <a:t>4.85</a:t>
                      </a:r>
                    </a:p>
                  </a:txBody>
                  <a:tcPr marL="9525" marR="9525" marT="38100" marB="38100" anchor="ctr">
                    <a:solidFill>
                      <a:schemeClr val="bg1"/>
                    </a:solidFill>
                  </a:tcPr>
                </a:tc>
                <a:tc>
                  <a:txBody>
                    <a:bodyPr/>
                    <a:lstStyle/>
                    <a:p>
                      <a:pPr algn="ctr" fontAlgn="ctr"/>
                      <a:r>
                        <a:rPr lang="en-US" sz="2000" u="none" strike="noStrike" dirty="0">
                          <a:solidFill>
                            <a:schemeClr val="bg1">
                              <a:lumMod val="75000"/>
                            </a:schemeClr>
                          </a:solidFill>
                          <a:effectLst/>
                        </a:rPr>
                        <a:t>3.7</a:t>
                      </a:r>
                      <a:endParaRPr lang="en-US" sz="2000" b="0" i="0" u="none" strike="noStrike" dirty="0">
                        <a:solidFill>
                          <a:schemeClr val="bg1">
                            <a:lumMod val="75000"/>
                          </a:schemeClr>
                        </a:solidFill>
                        <a:effectLst/>
                        <a:latin typeface="Arial" panose="020B0604020202020204" pitchFamily="34" charset="0"/>
                      </a:endParaRPr>
                    </a:p>
                  </a:txBody>
                  <a:tcPr marL="9525" marR="9525" marT="38100" marB="38100" anchor="ctr">
                    <a:solidFill>
                      <a:schemeClr val="bg1"/>
                    </a:solidFill>
                  </a:tcPr>
                </a:tc>
                <a:tc>
                  <a:txBody>
                    <a:bodyPr/>
                    <a:lstStyle/>
                    <a:p>
                      <a:pPr algn="ctr" fontAlgn="ctr"/>
                      <a:r>
                        <a:rPr lang="en-US" sz="2000" u="none" strike="noStrike" dirty="0">
                          <a:solidFill>
                            <a:schemeClr val="bg1">
                              <a:lumMod val="75000"/>
                            </a:schemeClr>
                          </a:solidFill>
                          <a:effectLst/>
                        </a:rPr>
                        <a:t>21.64</a:t>
                      </a:r>
                      <a:endParaRPr lang="en-US" sz="2000" b="0" i="0" u="none" strike="noStrike" dirty="0">
                        <a:solidFill>
                          <a:schemeClr val="bg1">
                            <a:lumMod val="75000"/>
                          </a:schemeClr>
                        </a:solidFill>
                        <a:effectLst/>
                        <a:latin typeface="Arial" panose="020B0604020202020204" pitchFamily="34" charset="0"/>
                      </a:endParaRPr>
                    </a:p>
                  </a:txBody>
                  <a:tcPr marL="9525" marR="9525" marT="38100" marB="38100" anchor="ctr">
                    <a:solidFill>
                      <a:schemeClr val="bg1"/>
                    </a:solidFill>
                  </a:tcPr>
                </a:tc>
                <a:tc>
                  <a:txBody>
                    <a:bodyPr/>
                    <a:lstStyle/>
                    <a:p>
                      <a:pPr algn="ctr" fontAlgn="ctr"/>
                      <a:r>
                        <a:rPr lang="en-US" sz="2000" u="none" strike="noStrike" dirty="0">
                          <a:solidFill>
                            <a:schemeClr val="tx1"/>
                          </a:solidFill>
                          <a:effectLst/>
                        </a:rPr>
                        <a:t>-0.53</a:t>
                      </a:r>
                      <a:endParaRPr lang="en-US" sz="2000" b="0" i="0" u="none" strike="noStrike" dirty="0">
                        <a:solidFill>
                          <a:schemeClr val="tx1"/>
                        </a:solidFill>
                        <a:effectLst/>
                        <a:latin typeface="Arial" panose="020B0604020202020204" pitchFamily="34" charset="0"/>
                      </a:endParaRPr>
                    </a:p>
                  </a:txBody>
                  <a:tcPr marL="9525" marR="9525" marT="38100" marB="38100" anchor="ctr">
                    <a:solidFill>
                      <a:schemeClr val="bg1"/>
                    </a:solidFill>
                  </a:tcPr>
                </a:tc>
                <a:tc>
                  <a:txBody>
                    <a:bodyPr/>
                    <a:lstStyle/>
                    <a:p>
                      <a:pPr algn="ctr" fontAlgn="ctr"/>
                      <a:r>
                        <a:rPr lang="en-US" sz="2000" u="none" strike="noStrike">
                          <a:solidFill>
                            <a:schemeClr val="bg1">
                              <a:lumMod val="75000"/>
                            </a:schemeClr>
                          </a:solidFill>
                          <a:effectLst/>
                        </a:rPr>
                        <a:t>0.56</a:t>
                      </a:r>
                      <a:endParaRPr lang="en-US" sz="2000" b="0" i="0" u="none" strike="noStrike">
                        <a:solidFill>
                          <a:schemeClr val="bg1">
                            <a:lumMod val="75000"/>
                          </a:schemeClr>
                        </a:solidFill>
                        <a:effectLst/>
                        <a:latin typeface="Arial" panose="020B0604020202020204" pitchFamily="34" charset="0"/>
                      </a:endParaRPr>
                    </a:p>
                  </a:txBody>
                  <a:tcPr marL="9525" marR="9525" marT="38100" marB="38100" anchor="ctr">
                    <a:solidFill>
                      <a:schemeClr val="bg1"/>
                    </a:solidFill>
                  </a:tcPr>
                </a:tc>
                <a:extLst>
                  <a:ext uri="{0D108BD9-81ED-4DB2-BD59-A6C34878D82A}">
                    <a16:rowId xmlns:a16="http://schemas.microsoft.com/office/drawing/2014/main" val="3570827267"/>
                  </a:ext>
                </a:extLst>
              </a:tr>
              <a:tr h="658137">
                <a:tc>
                  <a:txBody>
                    <a:bodyPr/>
                    <a:lstStyle/>
                    <a:p>
                      <a:pPr algn="ctr" fontAlgn="ctr"/>
                      <a:r>
                        <a:rPr lang="en-US" sz="2000" u="none" strike="noStrike" dirty="0" err="1">
                          <a:solidFill>
                            <a:schemeClr val="bg1"/>
                          </a:solidFill>
                          <a:effectLst/>
                        </a:rPr>
                        <a:t>xgb_r</a:t>
                      </a:r>
                      <a:endParaRPr lang="en-US" sz="2000" b="1" i="0" u="none" strike="noStrike" dirty="0">
                        <a:solidFill>
                          <a:schemeClr val="bg1"/>
                        </a:solidFill>
                        <a:effectLst/>
                        <a:latin typeface="Arial" panose="020B0604020202020204" pitchFamily="34" charset="0"/>
                      </a:endParaRPr>
                    </a:p>
                  </a:txBody>
                  <a:tcPr marL="9525" marR="9525" marT="38100" marB="38100" anchor="ctr">
                    <a:solidFill>
                      <a:schemeClr val="accent1">
                        <a:lumMod val="50000"/>
                      </a:schemeClr>
                    </a:solidFill>
                  </a:tcPr>
                </a:tc>
                <a:tc>
                  <a:txBody>
                    <a:bodyPr/>
                    <a:lstStyle/>
                    <a:p>
                      <a:pPr marL="0" algn="ctr" defTabSz="914400" rtl="0" eaLnBrk="1" fontAlgn="ctr" latinLnBrk="0" hangingPunct="1"/>
                      <a:r>
                        <a:rPr lang="en-US" sz="2000" u="none" strike="noStrike" kern="1200" dirty="0">
                          <a:solidFill>
                            <a:schemeClr val="bg1">
                              <a:lumMod val="75000"/>
                            </a:schemeClr>
                          </a:solidFill>
                          <a:effectLst/>
                          <a:latin typeface="+mn-lt"/>
                          <a:ea typeface="+mn-ea"/>
                          <a:cs typeface="+mn-cs"/>
                        </a:rPr>
                        <a:t>0.44</a:t>
                      </a:r>
                    </a:p>
                  </a:txBody>
                  <a:tcPr marL="9525" marR="9525" marT="38100" marB="38100" anchor="ctr">
                    <a:solidFill>
                      <a:schemeClr val="bg1"/>
                    </a:solidFill>
                  </a:tcPr>
                </a:tc>
                <a:tc>
                  <a:txBody>
                    <a:bodyPr/>
                    <a:lstStyle/>
                    <a:p>
                      <a:pPr algn="ctr" fontAlgn="ctr"/>
                      <a:r>
                        <a:rPr lang="en-US" sz="2000" u="none" strike="noStrike" dirty="0">
                          <a:solidFill>
                            <a:schemeClr val="bg1">
                              <a:lumMod val="75000"/>
                            </a:schemeClr>
                          </a:solidFill>
                          <a:effectLst/>
                        </a:rPr>
                        <a:t>29.61</a:t>
                      </a:r>
                      <a:endParaRPr lang="en-US" sz="2000" b="0" i="0" u="none" strike="noStrike" dirty="0">
                        <a:solidFill>
                          <a:schemeClr val="bg1">
                            <a:lumMod val="75000"/>
                          </a:schemeClr>
                        </a:solidFill>
                        <a:effectLst/>
                        <a:latin typeface="Arial" panose="020B0604020202020204" pitchFamily="34" charset="0"/>
                      </a:endParaRPr>
                    </a:p>
                  </a:txBody>
                  <a:tcPr marL="9525" marR="9525" marT="38100" marB="38100" anchor="ctr">
                    <a:solidFill>
                      <a:schemeClr val="bg1"/>
                    </a:solidFill>
                  </a:tcPr>
                </a:tc>
                <a:tc>
                  <a:txBody>
                    <a:bodyPr/>
                    <a:lstStyle/>
                    <a:p>
                      <a:pPr marL="0" algn="ctr" defTabSz="914400" rtl="0" eaLnBrk="1" fontAlgn="ctr" latinLnBrk="0" hangingPunct="1"/>
                      <a:r>
                        <a:rPr lang="en-US" sz="2000" u="none" strike="noStrike" kern="1200">
                          <a:solidFill>
                            <a:schemeClr val="bg1">
                              <a:lumMod val="75000"/>
                            </a:schemeClr>
                          </a:solidFill>
                          <a:effectLst/>
                          <a:latin typeface="+mn-lt"/>
                          <a:ea typeface="+mn-ea"/>
                          <a:cs typeface="+mn-cs"/>
                        </a:rPr>
                        <a:t>5.44</a:t>
                      </a:r>
                    </a:p>
                  </a:txBody>
                  <a:tcPr marL="9525" marR="9525" marT="38100" marB="38100" anchor="ctr">
                    <a:solidFill>
                      <a:schemeClr val="bg1"/>
                    </a:solidFill>
                  </a:tcPr>
                </a:tc>
                <a:tc>
                  <a:txBody>
                    <a:bodyPr/>
                    <a:lstStyle/>
                    <a:p>
                      <a:pPr algn="ctr" fontAlgn="ctr"/>
                      <a:r>
                        <a:rPr lang="en-US" sz="2000" u="none" strike="noStrike" dirty="0">
                          <a:solidFill>
                            <a:schemeClr val="bg1">
                              <a:lumMod val="75000"/>
                            </a:schemeClr>
                          </a:solidFill>
                          <a:effectLst/>
                        </a:rPr>
                        <a:t>3.99</a:t>
                      </a:r>
                      <a:endParaRPr lang="en-US" sz="2000" b="0" i="0" u="none" strike="noStrike" dirty="0">
                        <a:solidFill>
                          <a:schemeClr val="bg1">
                            <a:lumMod val="75000"/>
                          </a:schemeClr>
                        </a:solidFill>
                        <a:effectLst/>
                        <a:latin typeface="Arial" panose="020B0604020202020204" pitchFamily="34" charset="0"/>
                      </a:endParaRPr>
                    </a:p>
                  </a:txBody>
                  <a:tcPr marL="9525" marR="9525" marT="38100" marB="38100" anchor="ctr">
                    <a:solidFill>
                      <a:schemeClr val="bg1"/>
                    </a:solidFill>
                  </a:tcPr>
                </a:tc>
                <a:tc>
                  <a:txBody>
                    <a:bodyPr/>
                    <a:lstStyle/>
                    <a:p>
                      <a:pPr algn="ctr" fontAlgn="ctr"/>
                      <a:r>
                        <a:rPr lang="en-US" sz="2000" u="none" strike="noStrike" dirty="0">
                          <a:solidFill>
                            <a:schemeClr val="bg1">
                              <a:lumMod val="75000"/>
                            </a:schemeClr>
                          </a:solidFill>
                          <a:effectLst/>
                        </a:rPr>
                        <a:t>22.09</a:t>
                      </a:r>
                      <a:endParaRPr lang="en-US" sz="2000" b="0" i="0" u="none" strike="noStrike" dirty="0">
                        <a:solidFill>
                          <a:schemeClr val="bg1">
                            <a:lumMod val="75000"/>
                          </a:schemeClr>
                        </a:solidFill>
                        <a:effectLst/>
                        <a:latin typeface="Arial" panose="020B0604020202020204" pitchFamily="34" charset="0"/>
                      </a:endParaRPr>
                    </a:p>
                  </a:txBody>
                  <a:tcPr marL="9525" marR="9525" marT="38100" marB="38100" anchor="ctr">
                    <a:solidFill>
                      <a:schemeClr val="bg1"/>
                    </a:solidFill>
                  </a:tcPr>
                </a:tc>
                <a:tc>
                  <a:txBody>
                    <a:bodyPr/>
                    <a:lstStyle/>
                    <a:p>
                      <a:pPr algn="ctr" fontAlgn="ctr"/>
                      <a:r>
                        <a:rPr lang="en-US" sz="2000" u="none" strike="noStrike" dirty="0">
                          <a:solidFill>
                            <a:schemeClr val="tx1"/>
                          </a:solidFill>
                          <a:effectLst/>
                        </a:rPr>
                        <a:t>-0.74</a:t>
                      </a:r>
                      <a:endParaRPr lang="en-US" sz="2000" b="0" i="0" u="none" strike="noStrike" dirty="0">
                        <a:solidFill>
                          <a:schemeClr val="tx1"/>
                        </a:solidFill>
                        <a:effectLst/>
                        <a:latin typeface="Arial" panose="020B0604020202020204" pitchFamily="34" charset="0"/>
                      </a:endParaRPr>
                    </a:p>
                  </a:txBody>
                  <a:tcPr marL="9525" marR="9525" marT="38100" marB="38100" anchor="ctr">
                    <a:solidFill>
                      <a:schemeClr val="bg1"/>
                    </a:solidFill>
                  </a:tcPr>
                </a:tc>
                <a:tc>
                  <a:txBody>
                    <a:bodyPr/>
                    <a:lstStyle/>
                    <a:p>
                      <a:pPr algn="ctr" fontAlgn="ctr"/>
                      <a:r>
                        <a:rPr lang="en-US" sz="2000" u="none" strike="noStrike">
                          <a:solidFill>
                            <a:schemeClr val="bg1">
                              <a:lumMod val="75000"/>
                            </a:schemeClr>
                          </a:solidFill>
                          <a:effectLst/>
                        </a:rPr>
                        <a:t>0.45</a:t>
                      </a:r>
                      <a:endParaRPr lang="en-US" sz="2000" b="0" i="0" u="none" strike="noStrike">
                        <a:solidFill>
                          <a:schemeClr val="bg1">
                            <a:lumMod val="75000"/>
                          </a:schemeClr>
                        </a:solidFill>
                        <a:effectLst/>
                        <a:latin typeface="Arial" panose="020B0604020202020204" pitchFamily="34" charset="0"/>
                      </a:endParaRPr>
                    </a:p>
                  </a:txBody>
                  <a:tcPr marL="9525" marR="9525" marT="38100" marB="38100" anchor="ctr">
                    <a:solidFill>
                      <a:schemeClr val="bg1"/>
                    </a:solidFill>
                  </a:tcPr>
                </a:tc>
                <a:extLst>
                  <a:ext uri="{0D108BD9-81ED-4DB2-BD59-A6C34878D82A}">
                    <a16:rowId xmlns:a16="http://schemas.microsoft.com/office/drawing/2014/main" val="1319117713"/>
                  </a:ext>
                </a:extLst>
              </a:tr>
              <a:tr h="658137">
                <a:tc>
                  <a:txBody>
                    <a:bodyPr/>
                    <a:lstStyle/>
                    <a:p>
                      <a:pPr algn="ctr" fontAlgn="ctr"/>
                      <a:r>
                        <a:rPr lang="en-US" sz="2000" u="none" strike="noStrike" dirty="0" err="1">
                          <a:solidFill>
                            <a:schemeClr val="bg1"/>
                          </a:solidFill>
                          <a:effectLst/>
                        </a:rPr>
                        <a:t>lgb_r</a:t>
                      </a:r>
                      <a:endParaRPr lang="en-US" sz="2000" b="1" i="0" u="none" strike="noStrike" dirty="0">
                        <a:solidFill>
                          <a:schemeClr val="bg1"/>
                        </a:solidFill>
                        <a:effectLst/>
                        <a:latin typeface="Arial" panose="020B0604020202020204" pitchFamily="34" charset="0"/>
                      </a:endParaRPr>
                    </a:p>
                  </a:txBody>
                  <a:tcPr marL="9525" marR="9525" marT="38100" marB="38100" anchor="ctr">
                    <a:solidFill>
                      <a:schemeClr val="accent1">
                        <a:lumMod val="50000"/>
                      </a:schemeClr>
                    </a:solidFill>
                  </a:tcPr>
                </a:tc>
                <a:tc>
                  <a:txBody>
                    <a:bodyPr/>
                    <a:lstStyle/>
                    <a:p>
                      <a:pPr marL="0" algn="ctr" defTabSz="914400" rtl="0" eaLnBrk="1" fontAlgn="ctr" latinLnBrk="0" hangingPunct="1"/>
                      <a:r>
                        <a:rPr lang="en-US" sz="2000" u="none" strike="noStrike" kern="1200" dirty="0">
                          <a:solidFill>
                            <a:schemeClr val="bg1">
                              <a:lumMod val="75000"/>
                            </a:schemeClr>
                          </a:solidFill>
                          <a:effectLst/>
                          <a:latin typeface="+mn-lt"/>
                          <a:ea typeface="+mn-ea"/>
                          <a:cs typeface="+mn-cs"/>
                        </a:rPr>
                        <a:t>0.25</a:t>
                      </a:r>
                    </a:p>
                  </a:txBody>
                  <a:tcPr marL="9525" marR="9525" marT="38100" marB="38100" anchor="ctr">
                    <a:solidFill>
                      <a:schemeClr val="bg1"/>
                    </a:solidFill>
                  </a:tcPr>
                </a:tc>
                <a:tc>
                  <a:txBody>
                    <a:bodyPr/>
                    <a:lstStyle/>
                    <a:p>
                      <a:pPr algn="ctr" fontAlgn="ctr"/>
                      <a:r>
                        <a:rPr lang="en-US" sz="2000" u="none" strike="noStrike" dirty="0">
                          <a:solidFill>
                            <a:schemeClr val="bg1">
                              <a:lumMod val="75000"/>
                            </a:schemeClr>
                          </a:solidFill>
                          <a:effectLst/>
                        </a:rPr>
                        <a:t>39.27</a:t>
                      </a:r>
                      <a:endParaRPr lang="en-US" sz="2000" b="0" i="0" u="none" strike="noStrike" dirty="0">
                        <a:solidFill>
                          <a:schemeClr val="bg1">
                            <a:lumMod val="75000"/>
                          </a:schemeClr>
                        </a:solidFill>
                        <a:effectLst/>
                        <a:latin typeface="Arial" panose="020B0604020202020204" pitchFamily="34" charset="0"/>
                      </a:endParaRPr>
                    </a:p>
                  </a:txBody>
                  <a:tcPr marL="9525" marR="9525" marT="38100" marB="38100" anchor="ctr">
                    <a:solidFill>
                      <a:schemeClr val="bg1"/>
                    </a:solidFill>
                  </a:tcPr>
                </a:tc>
                <a:tc>
                  <a:txBody>
                    <a:bodyPr/>
                    <a:lstStyle/>
                    <a:p>
                      <a:pPr marL="0" algn="ctr" defTabSz="914400" rtl="0" eaLnBrk="1" fontAlgn="ctr" latinLnBrk="0" hangingPunct="1"/>
                      <a:r>
                        <a:rPr lang="en-US" sz="2000" u="none" strike="noStrike" kern="1200" dirty="0">
                          <a:solidFill>
                            <a:schemeClr val="bg1">
                              <a:lumMod val="75000"/>
                            </a:schemeClr>
                          </a:solidFill>
                          <a:effectLst/>
                          <a:latin typeface="+mn-lt"/>
                          <a:ea typeface="+mn-ea"/>
                          <a:cs typeface="+mn-cs"/>
                        </a:rPr>
                        <a:t>6.27</a:t>
                      </a:r>
                    </a:p>
                  </a:txBody>
                  <a:tcPr marL="9525" marR="9525" marT="38100" marB="38100" anchor="ctr">
                    <a:solidFill>
                      <a:schemeClr val="bg1"/>
                    </a:solidFill>
                  </a:tcPr>
                </a:tc>
                <a:tc>
                  <a:txBody>
                    <a:bodyPr/>
                    <a:lstStyle/>
                    <a:p>
                      <a:pPr algn="ctr" fontAlgn="ctr"/>
                      <a:r>
                        <a:rPr lang="en-US" sz="2000" u="none" strike="noStrike">
                          <a:solidFill>
                            <a:schemeClr val="bg1">
                              <a:lumMod val="75000"/>
                            </a:schemeClr>
                          </a:solidFill>
                          <a:effectLst/>
                        </a:rPr>
                        <a:t>5.2</a:t>
                      </a:r>
                      <a:endParaRPr lang="en-US" sz="2000" b="0" i="0" u="none" strike="noStrike">
                        <a:solidFill>
                          <a:schemeClr val="bg1">
                            <a:lumMod val="75000"/>
                          </a:schemeClr>
                        </a:solidFill>
                        <a:effectLst/>
                        <a:latin typeface="Arial" panose="020B0604020202020204" pitchFamily="34" charset="0"/>
                      </a:endParaRPr>
                    </a:p>
                  </a:txBody>
                  <a:tcPr marL="9525" marR="9525" marT="38100" marB="38100" anchor="ctr">
                    <a:solidFill>
                      <a:schemeClr val="bg1"/>
                    </a:solidFill>
                  </a:tcPr>
                </a:tc>
                <a:tc>
                  <a:txBody>
                    <a:bodyPr/>
                    <a:lstStyle/>
                    <a:p>
                      <a:pPr algn="ctr" fontAlgn="ctr"/>
                      <a:r>
                        <a:rPr lang="en-US" sz="2000" u="none" strike="noStrike" dirty="0">
                          <a:solidFill>
                            <a:schemeClr val="bg1">
                              <a:lumMod val="75000"/>
                            </a:schemeClr>
                          </a:solidFill>
                          <a:effectLst/>
                        </a:rPr>
                        <a:t>31.64</a:t>
                      </a:r>
                      <a:endParaRPr lang="en-US" sz="2000" b="0" i="0" u="none" strike="noStrike" dirty="0">
                        <a:solidFill>
                          <a:schemeClr val="bg1">
                            <a:lumMod val="75000"/>
                          </a:schemeClr>
                        </a:solidFill>
                        <a:effectLst/>
                        <a:latin typeface="Arial" panose="020B0604020202020204" pitchFamily="34" charset="0"/>
                      </a:endParaRPr>
                    </a:p>
                  </a:txBody>
                  <a:tcPr marL="9525" marR="9525" marT="38100" marB="38100" anchor="ctr">
                    <a:solidFill>
                      <a:schemeClr val="bg1"/>
                    </a:solidFill>
                  </a:tcPr>
                </a:tc>
                <a:tc>
                  <a:txBody>
                    <a:bodyPr/>
                    <a:lstStyle/>
                    <a:p>
                      <a:pPr algn="ctr" fontAlgn="ctr"/>
                      <a:r>
                        <a:rPr lang="en-US" sz="2000" u="none" strike="noStrike" dirty="0">
                          <a:solidFill>
                            <a:schemeClr val="tx1"/>
                          </a:solidFill>
                          <a:effectLst/>
                        </a:rPr>
                        <a:t>-1.38</a:t>
                      </a:r>
                      <a:endParaRPr lang="en-US" sz="2000" b="0" i="0" u="none" strike="noStrike" dirty="0">
                        <a:solidFill>
                          <a:schemeClr val="tx1"/>
                        </a:solidFill>
                        <a:effectLst/>
                        <a:latin typeface="Arial" panose="020B0604020202020204" pitchFamily="34" charset="0"/>
                      </a:endParaRPr>
                    </a:p>
                  </a:txBody>
                  <a:tcPr marL="9525" marR="9525" marT="38100" marB="38100" anchor="ctr">
                    <a:solidFill>
                      <a:schemeClr val="bg1"/>
                    </a:solidFill>
                  </a:tcPr>
                </a:tc>
                <a:tc>
                  <a:txBody>
                    <a:bodyPr/>
                    <a:lstStyle/>
                    <a:p>
                      <a:pPr algn="ctr" fontAlgn="ctr"/>
                      <a:r>
                        <a:rPr lang="en-US" sz="2000" u="none" strike="noStrike" dirty="0">
                          <a:solidFill>
                            <a:schemeClr val="bg1">
                              <a:lumMod val="75000"/>
                            </a:schemeClr>
                          </a:solidFill>
                          <a:effectLst/>
                        </a:rPr>
                        <a:t>0.29</a:t>
                      </a:r>
                      <a:endParaRPr lang="en-US" sz="2000" b="0" i="0" u="none" strike="noStrike" dirty="0">
                        <a:solidFill>
                          <a:schemeClr val="bg1">
                            <a:lumMod val="75000"/>
                          </a:schemeClr>
                        </a:solidFill>
                        <a:effectLst/>
                        <a:latin typeface="Arial" panose="020B0604020202020204" pitchFamily="34" charset="0"/>
                      </a:endParaRPr>
                    </a:p>
                  </a:txBody>
                  <a:tcPr marL="9525" marR="9525" marT="38100" marB="38100" anchor="ctr">
                    <a:solidFill>
                      <a:schemeClr val="bg1"/>
                    </a:solidFill>
                  </a:tcPr>
                </a:tc>
                <a:extLst>
                  <a:ext uri="{0D108BD9-81ED-4DB2-BD59-A6C34878D82A}">
                    <a16:rowId xmlns:a16="http://schemas.microsoft.com/office/drawing/2014/main" val="4057580920"/>
                  </a:ext>
                </a:extLst>
              </a:tr>
              <a:tr h="658137">
                <a:tc>
                  <a:txBody>
                    <a:bodyPr/>
                    <a:lstStyle/>
                    <a:p>
                      <a:pPr algn="ctr" fontAlgn="ctr"/>
                      <a:r>
                        <a:rPr lang="en-US" sz="2000" u="none" strike="noStrike" dirty="0" err="1">
                          <a:solidFill>
                            <a:schemeClr val="bg1"/>
                          </a:solidFill>
                          <a:effectLst/>
                        </a:rPr>
                        <a:t>tf_model</a:t>
                      </a:r>
                      <a:endParaRPr lang="en-US" sz="2000" b="1" i="0" u="none" strike="noStrike" dirty="0">
                        <a:solidFill>
                          <a:schemeClr val="bg1"/>
                        </a:solidFill>
                        <a:effectLst/>
                        <a:latin typeface="Arial" panose="020B0604020202020204" pitchFamily="34" charset="0"/>
                      </a:endParaRPr>
                    </a:p>
                  </a:txBody>
                  <a:tcPr marL="9525" marR="9525" marT="38100" marB="38100" anchor="ctr">
                    <a:solidFill>
                      <a:schemeClr val="accent1">
                        <a:lumMod val="50000"/>
                      </a:schemeClr>
                    </a:solidFill>
                  </a:tcPr>
                </a:tc>
                <a:tc>
                  <a:txBody>
                    <a:bodyPr/>
                    <a:lstStyle/>
                    <a:p>
                      <a:pPr marL="0" algn="ctr" defTabSz="914400" rtl="0" eaLnBrk="1" fontAlgn="ctr" latinLnBrk="0" hangingPunct="1"/>
                      <a:r>
                        <a:rPr lang="en-US" sz="2000" u="none" strike="noStrike" kern="1200" dirty="0">
                          <a:solidFill>
                            <a:schemeClr val="bg1">
                              <a:lumMod val="75000"/>
                            </a:schemeClr>
                          </a:solidFill>
                          <a:effectLst/>
                          <a:latin typeface="+mn-lt"/>
                          <a:ea typeface="+mn-ea"/>
                          <a:cs typeface="+mn-cs"/>
                        </a:rPr>
                        <a:t>0.09</a:t>
                      </a:r>
                    </a:p>
                  </a:txBody>
                  <a:tcPr marL="9525" marR="9525" marT="38100" marB="38100" anchor="ctr">
                    <a:solidFill>
                      <a:schemeClr val="bg1"/>
                    </a:solidFill>
                  </a:tcPr>
                </a:tc>
                <a:tc>
                  <a:txBody>
                    <a:bodyPr/>
                    <a:lstStyle/>
                    <a:p>
                      <a:pPr algn="ctr" fontAlgn="ctr"/>
                      <a:r>
                        <a:rPr lang="en-US" sz="2000" u="none" strike="noStrike" dirty="0">
                          <a:solidFill>
                            <a:schemeClr val="bg1">
                              <a:lumMod val="75000"/>
                            </a:schemeClr>
                          </a:solidFill>
                          <a:effectLst/>
                        </a:rPr>
                        <a:t>47.72</a:t>
                      </a:r>
                      <a:endParaRPr lang="en-US" sz="2000" b="0" i="0" u="none" strike="noStrike" dirty="0">
                        <a:solidFill>
                          <a:schemeClr val="bg1">
                            <a:lumMod val="75000"/>
                          </a:schemeClr>
                        </a:solidFill>
                        <a:effectLst/>
                        <a:latin typeface="Arial" panose="020B0604020202020204" pitchFamily="34" charset="0"/>
                      </a:endParaRPr>
                    </a:p>
                  </a:txBody>
                  <a:tcPr marL="9525" marR="9525" marT="38100" marB="38100" anchor="ctr">
                    <a:solidFill>
                      <a:schemeClr val="bg1"/>
                    </a:solidFill>
                  </a:tcPr>
                </a:tc>
                <a:tc>
                  <a:txBody>
                    <a:bodyPr/>
                    <a:lstStyle/>
                    <a:p>
                      <a:pPr marL="0" algn="ctr" defTabSz="914400" rtl="0" eaLnBrk="1" fontAlgn="ctr" latinLnBrk="0" hangingPunct="1"/>
                      <a:r>
                        <a:rPr lang="en-US" sz="2000" u="none" strike="noStrike" kern="1200" dirty="0">
                          <a:solidFill>
                            <a:schemeClr val="bg1">
                              <a:lumMod val="75000"/>
                            </a:schemeClr>
                          </a:solidFill>
                          <a:effectLst/>
                          <a:latin typeface="+mn-lt"/>
                          <a:ea typeface="+mn-ea"/>
                          <a:cs typeface="+mn-cs"/>
                        </a:rPr>
                        <a:t>6.91</a:t>
                      </a:r>
                    </a:p>
                  </a:txBody>
                  <a:tcPr marL="9525" marR="9525" marT="38100" marB="38100" anchor="ctr">
                    <a:solidFill>
                      <a:schemeClr val="bg1"/>
                    </a:solidFill>
                  </a:tcPr>
                </a:tc>
                <a:tc>
                  <a:txBody>
                    <a:bodyPr/>
                    <a:lstStyle/>
                    <a:p>
                      <a:pPr algn="ctr" fontAlgn="ctr"/>
                      <a:r>
                        <a:rPr lang="en-US" sz="2000" u="none" strike="noStrike" dirty="0">
                          <a:solidFill>
                            <a:schemeClr val="bg1">
                              <a:lumMod val="75000"/>
                            </a:schemeClr>
                          </a:solidFill>
                          <a:effectLst/>
                        </a:rPr>
                        <a:t>5.05</a:t>
                      </a:r>
                      <a:endParaRPr lang="en-US" sz="2000" b="0" i="0" u="none" strike="noStrike" dirty="0">
                        <a:solidFill>
                          <a:schemeClr val="bg1">
                            <a:lumMod val="75000"/>
                          </a:schemeClr>
                        </a:solidFill>
                        <a:effectLst/>
                        <a:latin typeface="Arial" panose="020B0604020202020204" pitchFamily="34" charset="0"/>
                      </a:endParaRPr>
                    </a:p>
                  </a:txBody>
                  <a:tcPr marL="9525" marR="9525" marT="38100" marB="38100" anchor="ctr">
                    <a:solidFill>
                      <a:schemeClr val="bg1"/>
                    </a:solidFill>
                  </a:tcPr>
                </a:tc>
                <a:tc>
                  <a:txBody>
                    <a:bodyPr/>
                    <a:lstStyle/>
                    <a:p>
                      <a:pPr algn="ctr" fontAlgn="ctr"/>
                      <a:r>
                        <a:rPr lang="en-US" sz="2000" u="none" strike="noStrike">
                          <a:solidFill>
                            <a:schemeClr val="bg1">
                              <a:lumMod val="75000"/>
                            </a:schemeClr>
                          </a:solidFill>
                          <a:effectLst/>
                        </a:rPr>
                        <a:t>28.66</a:t>
                      </a:r>
                      <a:endParaRPr lang="en-US" sz="2000" b="0" i="0" u="none" strike="noStrike">
                        <a:solidFill>
                          <a:schemeClr val="bg1">
                            <a:lumMod val="75000"/>
                          </a:schemeClr>
                        </a:solidFill>
                        <a:effectLst/>
                        <a:latin typeface="Arial" panose="020B0604020202020204" pitchFamily="34" charset="0"/>
                      </a:endParaRPr>
                    </a:p>
                  </a:txBody>
                  <a:tcPr marL="9525" marR="9525" marT="38100" marB="38100" anchor="ctr">
                    <a:solidFill>
                      <a:schemeClr val="bg1"/>
                    </a:solidFill>
                  </a:tcPr>
                </a:tc>
                <a:tc>
                  <a:txBody>
                    <a:bodyPr/>
                    <a:lstStyle/>
                    <a:p>
                      <a:pPr algn="ctr" fontAlgn="ctr"/>
                      <a:r>
                        <a:rPr lang="en-US" sz="2000" u="none" strike="noStrike" dirty="0">
                          <a:solidFill>
                            <a:schemeClr val="tx1"/>
                          </a:solidFill>
                          <a:effectLst/>
                        </a:rPr>
                        <a:t>-0.42</a:t>
                      </a:r>
                      <a:endParaRPr lang="en-US" sz="2000" b="0" i="0" u="none" strike="noStrike" dirty="0">
                        <a:solidFill>
                          <a:schemeClr val="tx1"/>
                        </a:solidFill>
                        <a:effectLst/>
                        <a:latin typeface="Arial" panose="020B0604020202020204" pitchFamily="34" charset="0"/>
                      </a:endParaRPr>
                    </a:p>
                  </a:txBody>
                  <a:tcPr marL="9525" marR="9525" marT="38100" marB="38100" anchor="ctr">
                    <a:solidFill>
                      <a:schemeClr val="bg1"/>
                    </a:solidFill>
                  </a:tcPr>
                </a:tc>
                <a:tc>
                  <a:txBody>
                    <a:bodyPr/>
                    <a:lstStyle/>
                    <a:p>
                      <a:pPr algn="ctr" fontAlgn="ctr"/>
                      <a:r>
                        <a:rPr lang="en-US" sz="2000" u="none" strike="noStrike" dirty="0">
                          <a:solidFill>
                            <a:schemeClr val="bg1">
                              <a:lumMod val="75000"/>
                            </a:schemeClr>
                          </a:solidFill>
                          <a:effectLst/>
                        </a:rPr>
                        <a:t>0.09</a:t>
                      </a:r>
                      <a:endParaRPr lang="en-US" sz="2000" b="0" i="0" u="none" strike="noStrike" dirty="0">
                        <a:solidFill>
                          <a:schemeClr val="bg1">
                            <a:lumMod val="75000"/>
                          </a:schemeClr>
                        </a:solidFill>
                        <a:effectLst/>
                        <a:latin typeface="Arial" panose="020B0604020202020204" pitchFamily="34" charset="0"/>
                      </a:endParaRPr>
                    </a:p>
                  </a:txBody>
                  <a:tcPr marL="9525" marR="9525" marT="38100" marB="38100" anchor="ctr">
                    <a:solidFill>
                      <a:schemeClr val="bg1"/>
                    </a:solidFill>
                  </a:tcPr>
                </a:tc>
                <a:extLst>
                  <a:ext uri="{0D108BD9-81ED-4DB2-BD59-A6C34878D82A}">
                    <a16:rowId xmlns:a16="http://schemas.microsoft.com/office/drawing/2014/main" val="2731526023"/>
                  </a:ext>
                </a:extLst>
              </a:tr>
            </a:tbl>
          </a:graphicData>
        </a:graphic>
      </p:graphicFrame>
      <p:sp>
        <p:nvSpPr>
          <p:cNvPr id="6" name="TextBox 5">
            <a:extLst>
              <a:ext uri="{FF2B5EF4-FFF2-40B4-BE49-F238E27FC236}">
                <a16:creationId xmlns:a16="http://schemas.microsoft.com/office/drawing/2014/main" id="{D4F9DC52-D0B4-9AD4-AA40-2E8BA2FFF3B1}"/>
              </a:ext>
            </a:extLst>
          </p:cNvPr>
          <p:cNvSpPr txBox="1"/>
          <p:nvPr/>
        </p:nvSpPr>
        <p:spPr>
          <a:xfrm>
            <a:off x="597244" y="5687180"/>
            <a:ext cx="10997512" cy="1200329"/>
          </a:xfrm>
          <a:prstGeom prst="rect">
            <a:avLst/>
          </a:prstGeom>
          <a:noFill/>
        </p:spPr>
        <p:txBody>
          <a:bodyPr wrap="square" rtlCol="0">
            <a:spAutoFit/>
          </a:bodyPr>
          <a:lstStyle/>
          <a:p>
            <a:r>
              <a:rPr lang="en-US" altLang="ko-KR" dirty="0"/>
              <a:t>From an MPE standpoint, it measures the average percentage disparity between predicted and actual values. Lower values signify higher accuracy. However, rankings may be convoluted due to opposing positive and negative errors. "</a:t>
            </a:r>
            <a:r>
              <a:rPr lang="en-US" altLang="ko-KR" dirty="0" err="1"/>
              <a:t>rfr</a:t>
            </a:r>
            <a:r>
              <a:rPr lang="en-US" altLang="ko-KR" dirty="0"/>
              <a:t>" exhibits the lowest MPE (-0.53%), succeeded by "</a:t>
            </a:r>
            <a:r>
              <a:rPr lang="en-US" altLang="ko-KR" dirty="0" err="1"/>
              <a:t>xgb_r</a:t>
            </a:r>
            <a:r>
              <a:rPr lang="en-US" altLang="ko-KR" dirty="0"/>
              <a:t>" (-0.74%) and "</a:t>
            </a:r>
            <a:r>
              <a:rPr lang="en-US" altLang="ko-KR" dirty="0" err="1"/>
              <a:t>tf_model</a:t>
            </a:r>
            <a:r>
              <a:rPr lang="en-US" altLang="ko-KR" dirty="0"/>
              <a:t>" (-0.42%). "</a:t>
            </a:r>
            <a:r>
              <a:rPr lang="en-US" altLang="ko-KR" dirty="0" err="1"/>
              <a:t>lr</a:t>
            </a:r>
            <a:r>
              <a:rPr lang="en-US" altLang="ko-KR" dirty="0"/>
              <a:t>" and "</a:t>
            </a:r>
            <a:r>
              <a:rPr lang="en-US" altLang="ko-KR" dirty="0" err="1"/>
              <a:t>lgb_r</a:t>
            </a:r>
            <a:r>
              <a:rPr lang="en-US" altLang="ko-KR" dirty="0"/>
              <a:t>" models also showcase negative MPE, indicating underestimation.</a:t>
            </a:r>
            <a:endParaRPr lang="en-US" dirty="0"/>
          </a:p>
        </p:txBody>
      </p:sp>
      <p:sp>
        <p:nvSpPr>
          <p:cNvPr id="2" name="TextBox 1">
            <a:extLst>
              <a:ext uri="{FF2B5EF4-FFF2-40B4-BE49-F238E27FC236}">
                <a16:creationId xmlns:a16="http://schemas.microsoft.com/office/drawing/2014/main" id="{D2889F22-80B2-B555-92FC-CCF4F4466412}"/>
              </a:ext>
            </a:extLst>
          </p:cNvPr>
          <p:cNvSpPr txBox="1"/>
          <p:nvPr/>
        </p:nvSpPr>
        <p:spPr>
          <a:xfrm>
            <a:off x="240030" y="137160"/>
            <a:ext cx="5577840" cy="646331"/>
          </a:xfrm>
          <a:prstGeom prst="rect">
            <a:avLst/>
          </a:prstGeom>
          <a:noFill/>
        </p:spPr>
        <p:txBody>
          <a:bodyPr wrap="square" rtlCol="0">
            <a:spAutoFit/>
          </a:bodyPr>
          <a:lstStyle/>
          <a:p>
            <a:r>
              <a:rPr lang="en-US" sz="3600" dirty="0"/>
              <a:t>Model Result: </a:t>
            </a:r>
            <a:r>
              <a:rPr lang="en-US" sz="3600" dirty="0" err="1"/>
              <a:t>mpe</a:t>
            </a:r>
            <a:r>
              <a:rPr lang="en-US" sz="3600" dirty="0"/>
              <a:t> result</a:t>
            </a:r>
          </a:p>
        </p:txBody>
      </p:sp>
    </p:spTree>
    <p:extLst>
      <p:ext uri="{BB962C8B-B14F-4D97-AF65-F5344CB8AC3E}">
        <p14:creationId xmlns:p14="http://schemas.microsoft.com/office/powerpoint/2010/main" val="24109117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TotalTime>
  <Words>444</Words>
  <Application>Microsoft Macintosh PowerPoint</Application>
  <PresentationFormat>Widescreen</PresentationFormat>
  <Paragraphs>157</Paragraphs>
  <Slides>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Aptos</vt:lpstr>
      <vt:lpstr>Aptos Display</vt:lpstr>
      <vt:lpstr>Arial</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Kitae Kim</dc:creator>
  <cp:lastModifiedBy>Kitae Kim</cp:lastModifiedBy>
  <cp:revision>1</cp:revision>
  <dcterms:created xsi:type="dcterms:W3CDTF">2024-05-13T05:36:04Z</dcterms:created>
  <dcterms:modified xsi:type="dcterms:W3CDTF">2024-05-13T05:57:59Z</dcterms:modified>
</cp:coreProperties>
</file>