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7" r:id="rId2"/>
    <p:sldId id="259"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671"/>
  </p:normalViewPr>
  <p:slideViewPr>
    <p:cSldViewPr snapToGrid="0" snapToObjects="1">
      <p:cViewPr varScale="1">
        <p:scale>
          <a:sx n="68" d="100"/>
          <a:sy n="68" d="100"/>
        </p:scale>
        <p:origin x="20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75B4-A91D-664A-B7A3-7964E3640260}" type="datetimeFigureOut">
              <a:rPr lang="en-US" smtClean="0"/>
              <a:t>6/14/17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8FF26-47CA-9942-8D79-DE043E21A75B}" type="slidenum">
              <a:rPr lang="en-US" smtClean="0"/>
              <a:t>‹#›</a:t>
            </a:fld>
            <a:endParaRPr lang="en-US"/>
          </a:p>
        </p:txBody>
      </p:sp>
    </p:spTree>
    <p:extLst>
      <p:ext uri="{BB962C8B-B14F-4D97-AF65-F5344CB8AC3E}">
        <p14:creationId xmlns:p14="http://schemas.microsoft.com/office/powerpoint/2010/main" val="921524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8FF26-47CA-9942-8D79-DE043E21A75B}" type="slidenum">
              <a:rPr lang="en-US" smtClean="0"/>
              <a:t>16</a:t>
            </a:fld>
            <a:endParaRPr lang="en-US"/>
          </a:p>
        </p:txBody>
      </p:sp>
    </p:spTree>
    <p:extLst>
      <p:ext uri="{BB962C8B-B14F-4D97-AF65-F5344CB8AC3E}">
        <p14:creationId xmlns:p14="http://schemas.microsoft.com/office/powerpoint/2010/main" val="41807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DAF1D1-9D4D-4A44-9432-8461B77277B5}"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28171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AF1D1-9D4D-4A44-9432-8461B77277B5}"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171217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AF1D1-9D4D-4A44-9432-8461B77277B5}"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17645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AF1D1-9D4D-4A44-9432-8461B77277B5}"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179724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DAF1D1-9D4D-4A44-9432-8461B77277B5}"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187868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DAF1D1-9D4D-4A44-9432-8461B77277B5}" type="datetimeFigureOut">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54170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DAF1D1-9D4D-4A44-9432-8461B77277B5}" type="datetimeFigureOut">
              <a:rPr lang="en-US" smtClean="0"/>
              <a:t>6/14/17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128428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DAF1D1-9D4D-4A44-9432-8461B77277B5}" type="datetimeFigureOut">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62488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AF1D1-9D4D-4A44-9432-8461B77277B5}" type="datetimeFigureOut">
              <a:rPr lang="en-US" smtClean="0"/>
              <a:t>6/14/17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123532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AF1D1-9D4D-4A44-9432-8461B77277B5}" type="datetimeFigureOut">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30330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AF1D1-9D4D-4A44-9432-8461B77277B5}" type="datetimeFigureOut">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01F16-F0A4-CF4C-AFD5-022E9E9D75E6}" type="slidenum">
              <a:rPr lang="en-US" smtClean="0"/>
              <a:t>‹#›</a:t>
            </a:fld>
            <a:endParaRPr lang="en-US"/>
          </a:p>
        </p:txBody>
      </p:sp>
    </p:spTree>
    <p:extLst>
      <p:ext uri="{BB962C8B-B14F-4D97-AF65-F5344CB8AC3E}">
        <p14:creationId xmlns:p14="http://schemas.microsoft.com/office/powerpoint/2010/main" val="17473999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AF1D1-9D4D-4A44-9432-8461B77277B5}" type="datetimeFigureOut">
              <a:rPr lang="en-US" smtClean="0"/>
              <a:t>6/14/17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01F16-F0A4-CF4C-AFD5-022E9E9D75E6}" type="slidenum">
              <a:rPr lang="en-US" smtClean="0"/>
              <a:t>‹#›</a:t>
            </a:fld>
            <a:endParaRPr lang="en-US"/>
          </a:p>
        </p:txBody>
      </p:sp>
    </p:spTree>
    <p:extLst>
      <p:ext uri="{BB962C8B-B14F-4D97-AF65-F5344CB8AC3E}">
        <p14:creationId xmlns:p14="http://schemas.microsoft.com/office/powerpoint/2010/main" val="204451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59" y="0"/>
            <a:ext cx="3854614" cy="6858000"/>
          </a:xfrm>
          <a:prstGeom prst="rect">
            <a:avLst/>
          </a:prstGeom>
        </p:spPr>
      </p:pic>
      <p:sp>
        <p:nvSpPr>
          <p:cNvPr id="4" name="TextBox 3"/>
          <p:cNvSpPr txBox="1"/>
          <p:nvPr/>
        </p:nvSpPr>
        <p:spPr>
          <a:xfrm>
            <a:off x="4781550" y="291318"/>
            <a:ext cx="4010758" cy="5816977"/>
          </a:xfrm>
          <a:prstGeom prst="rect">
            <a:avLst/>
          </a:prstGeom>
          <a:noFill/>
        </p:spPr>
        <p:txBody>
          <a:bodyPr wrap="square" rtlCol="0">
            <a:spAutoFit/>
          </a:bodyPr>
          <a:lstStyle/>
          <a:p>
            <a:r>
              <a:rPr lang="en-US" sz="2600" dirty="0">
                <a:solidFill>
                  <a:schemeClr val="bg1"/>
                </a:solidFill>
              </a:rPr>
              <a:t>First, make sure your phone is connected to the POSM </a:t>
            </a:r>
            <a:r>
              <a:rPr lang="en-US" sz="2600" dirty="0" err="1">
                <a:solidFill>
                  <a:schemeClr val="bg1"/>
                </a:solidFill>
              </a:rPr>
              <a:t>wifi</a:t>
            </a:r>
            <a:r>
              <a:rPr lang="en-US" sz="2600" dirty="0">
                <a:solidFill>
                  <a:schemeClr val="bg1"/>
                </a:solidFill>
              </a:rPr>
              <a:t>. </a:t>
            </a:r>
            <a:r>
              <a:rPr lang="en-US" sz="2600" dirty="0" smtClean="0">
                <a:solidFill>
                  <a:schemeClr val="bg1"/>
                </a:solidFill>
              </a:rPr>
              <a:t/>
            </a:r>
            <a:br>
              <a:rPr lang="en-US" sz="2600" dirty="0" smtClean="0">
                <a:solidFill>
                  <a:schemeClr val="bg1"/>
                </a:solidFill>
              </a:rPr>
            </a:br>
            <a:r>
              <a:rPr lang="en-US" sz="2600" dirty="0" smtClean="0">
                <a:solidFill>
                  <a:schemeClr val="bg1"/>
                </a:solidFill>
              </a:rPr>
              <a:t/>
            </a:r>
            <a:br>
              <a:rPr lang="en-US" sz="2600" dirty="0" smtClean="0">
                <a:solidFill>
                  <a:schemeClr val="bg1"/>
                </a:solidFill>
              </a:rPr>
            </a:br>
            <a:r>
              <a:rPr lang="en-US" sz="2600" dirty="0" smtClean="0">
                <a:solidFill>
                  <a:schemeClr val="bg1"/>
                </a:solidFill>
              </a:rPr>
              <a:t>Launch </a:t>
            </a:r>
            <a:r>
              <a:rPr lang="en-US" sz="2600" dirty="0" err="1">
                <a:solidFill>
                  <a:schemeClr val="bg1"/>
                </a:solidFill>
              </a:rPr>
              <a:t>OpenDataKit</a:t>
            </a:r>
            <a:r>
              <a:rPr lang="en-US" sz="2600" dirty="0">
                <a:solidFill>
                  <a:schemeClr val="bg1"/>
                </a:solidFill>
              </a:rPr>
              <a:t> (you always use OMK through ODK; you will never launch it from the OMK app). </a:t>
            </a:r>
            <a:r>
              <a:rPr lang="en-US" sz="2600" dirty="0" smtClean="0">
                <a:solidFill>
                  <a:schemeClr val="bg1"/>
                </a:solidFill>
              </a:rPr>
              <a:t/>
            </a:r>
            <a:br>
              <a:rPr lang="en-US" sz="2600" dirty="0" smtClean="0">
                <a:solidFill>
                  <a:schemeClr val="bg1"/>
                </a:solidFill>
              </a:rPr>
            </a:br>
            <a:r>
              <a:rPr lang="en-US" sz="2600" dirty="0" smtClean="0">
                <a:solidFill>
                  <a:schemeClr val="bg1"/>
                </a:solidFill>
              </a:rPr>
              <a:t/>
            </a:r>
            <a:br>
              <a:rPr lang="en-US" sz="2600" dirty="0" smtClean="0">
                <a:solidFill>
                  <a:schemeClr val="bg1"/>
                </a:solidFill>
              </a:rPr>
            </a:br>
            <a:r>
              <a:rPr lang="en-US" sz="2600" dirty="0" smtClean="0">
                <a:solidFill>
                  <a:schemeClr val="bg1"/>
                </a:solidFill>
              </a:rPr>
              <a:t>You’ll </a:t>
            </a:r>
            <a:r>
              <a:rPr lang="en-US" sz="2600" dirty="0">
                <a:solidFill>
                  <a:schemeClr val="bg1"/>
                </a:solidFill>
              </a:rPr>
              <a:t>see this </a:t>
            </a:r>
            <a:r>
              <a:rPr lang="en-US" sz="2600" dirty="0" smtClean="0">
                <a:solidFill>
                  <a:schemeClr val="bg1"/>
                </a:solidFill>
              </a:rPr>
              <a:t>menu.</a:t>
            </a:r>
          </a:p>
          <a:p>
            <a:r>
              <a:rPr lang="en-US" sz="2800" dirty="0">
                <a:solidFill>
                  <a:schemeClr val="bg1"/>
                </a:solidFill>
              </a:rPr>
              <a:t>Tap the three dots at the top-right of the screen and select “General settings</a:t>
            </a:r>
            <a:r>
              <a:rPr lang="en-US" sz="2800" dirty="0" smtClean="0">
                <a:solidFill>
                  <a:schemeClr val="bg1"/>
                </a:solidFill>
              </a:rPr>
              <a:t>”</a:t>
            </a:r>
            <a:endParaRPr lang="en-US" sz="2600" dirty="0">
              <a:solidFill>
                <a:schemeClr val="bg1"/>
              </a:solidFill>
            </a:endParaRPr>
          </a:p>
        </p:txBody>
      </p:sp>
    </p:spTree>
    <p:extLst>
      <p:ext uri="{BB962C8B-B14F-4D97-AF65-F5344CB8AC3E}">
        <p14:creationId xmlns:p14="http://schemas.microsoft.com/office/powerpoint/2010/main" val="72871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9" y="0"/>
            <a:ext cx="3854614" cy="6858000"/>
          </a:xfrm>
          <a:prstGeom prst="rect">
            <a:avLst/>
          </a:prstGeom>
        </p:spPr>
      </p:pic>
      <p:sp>
        <p:nvSpPr>
          <p:cNvPr id="4" name="TextBox 3"/>
          <p:cNvSpPr txBox="1"/>
          <p:nvPr/>
        </p:nvSpPr>
        <p:spPr>
          <a:xfrm>
            <a:off x="4667250" y="291318"/>
            <a:ext cx="4125058" cy="3539430"/>
          </a:xfrm>
          <a:prstGeom prst="rect">
            <a:avLst/>
          </a:prstGeom>
          <a:noFill/>
        </p:spPr>
        <p:txBody>
          <a:bodyPr wrap="square" rtlCol="0">
            <a:spAutoFit/>
          </a:bodyPr>
          <a:lstStyle/>
          <a:p>
            <a:r>
              <a:rPr lang="en-US" sz="2800" dirty="0">
                <a:solidFill>
                  <a:schemeClr val="bg1"/>
                </a:solidFill>
              </a:rPr>
              <a:t>Tap on the deployment you want to load, and you’ll see a list of what files are </a:t>
            </a:r>
            <a:r>
              <a:rPr lang="en-US" sz="2800" dirty="0" smtClean="0">
                <a:solidFill>
                  <a:schemeClr val="bg1"/>
                </a:solidFill>
              </a:rPr>
              <a:t>available.</a:t>
            </a:r>
          </a:p>
          <a:p>
            <a:endParaRPr lang="en-US" sz="2800" dirty="0">
              <a:solidFill>
                <a:schemeClr val="bg1"/>
              </a:solidFill>
            </a:endParaRPr>
          </a:p>
          <a:p>
            <a:r>
              <a:rPr lang="en-US" sz="2800" dirty="0">
                <a:solidFill>
                  <a:schemeClr val="bg1"/>
                </a:solidFill>
              </a:rPr>
              <a:t>Tap the download button on the bottom-right to download all of these files. </a:t>
            </a:r>
            <a:endParaRPr lang="en-US" sz="2600" dirty="0">
              <a:solidFill>
                <a:schemeClr val="bg1"/>
              </a:solidFill>
            </a:endParaRPr>
          </a:p>
        </p:txBody>
      </p:sp>
    </p:spTree>
    <p:extLst>
      <p:ext uri="{BB962C8B-B14F-4D97-AF65-F5344CB8AC3E}">
        <p14:creationId xmlns:p14="http://schemas.microsoft.com/office/powerpoint/2010/main" val="195450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9" y="0"/>
            <a:ext cx="3854614" cy="6858000"/>
          </a:xfrm>
          <a:prstGeom prst="rect">
            <a:avLst/>
          </a:prstGeom>
        </p:spPr>
      </p:pic>
      <p:sp>
        <p:nvSpPr>
          <p:cNvPr id="4" name="TextBox 3"/>
          <p:cNvSpPr txBox="1"/>
          <p:nvPr/>
        </p:nvSpPr>
        <p:spPr>
          <a:xfrm>
            <a:off x="4667250" y="291318"/>
            <a:ext cx="4125058" cy="2246769"/>
          </a:xfrm>
          <a:prstGeom prst="rect">
            <a:avLst/>
          </a:prstGeom>
          <a:noFill/>
        </p:spPr>
        <p:txBody>
          <a:bodyPr wrap="square" rtlCol="0">
            <a:spAutoFit/>
          </a:bodyPr>
          <a:lstStyle/>
          <a:p>
            <a:r>
              <a:rPr lang="en-US" sz="2800" dirty="0">
                <a:solidFill>
                  <a:schemeClr val="bg1"/>
                </a:solidFill>
              </a:rPr>
              <a:t>When the download has finished, tap on the map button on the bottom-right - you’ll see a map of the </a:t>
            </a:r>
            <a:r>
              <a:rPr lang="en-US" sz="2800" dirty="0" smtClean="0">
                <a:solidFill>
                  <a:schemeClr val="bg1"/>
                </a:solidFill>
              </a:rPr>
              <a:t>deployment.</a:t>
            </a:r>
            <a:endParaRPr lang="en-US" sz="2600" dirty="0">
              <a:solidFill>
                <a:schemeClr val="bg1"/>
              </a:solidFill>
            </a:endParaRPr>
          </a:p>
        </p:txBody>
      </p:sp>
    </p:spTree>
    <p:extLst>
      <p:ext uri="{BB962C8B-B14F-4D97-AF65-F5344CB8AC3E}">
        <p14:creationId xmlns:p14="http://schemas.microsoft.com/office/powerpoint/2010/main" val="64651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9" y="0"/>
            <a:ext cx="3854614" cy="6858000"/>
          </a:xfrm>
          <a:prstGeom prst="rect">
            <a:avLst/>
          </a:prstGeom>
        </p:spPr>
      </p:pic>
      <p:sp>
        <p:nvSpPr>
          <p:cNvPr id="4" name="TextBox 3"/>
          <p:cNvSpPr txBox="1"/>
          <p:nvPr/>
        </p:nvSpPr>
        <p:spPr>
          <a:xfrm>
            <a:off x="4667250" y="291318"/>
            <a:ext cx="4125058" cy="5693866"/>
          </a:xfrm>
          <a:prstGeom prst="rect">
            <a:avLst/>
          </a:prstGeom>
          <a:noFill/>
        </p:spPr>
        <p:txBody>
          <a:bodyPr wrap="square" rtlCol="0">
            <a:spAutoFit/>
          </a:bodyPr>
          <a:lstStyle/>
          <a:p>
            <a:r>
              <a:rPr lang="en-US" sz="2800" dirty="0">
                <a:solidFill>
                  <a:schemeClr val="bg1"/>
                </a:solidFill>
              </a:rPr>
              <a:t>You can zoom into the deployment to select a building and complete the OMK survey for it. (If you have any problems, tap the gear icon again and select “OSM XML Layers”, and make sure your layers are turned on.) </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Tapping </a:t>
            </a:r>
            <a:r>
              <a:rPr lang="en-US" sz="2800" dirty="0">
                <a:solidFill>
                  <a:schemeClr val="bg1"/>
                </a:solidFill>
              </a:rPr>
              <a:t>on a building will show the existing OSM data for that </a:t>
            </a:r>
            <a:r>
              <a:rPr lang="en-US" sz="2800" dirty="0" smtClean="0">
                <a:solidFill>
                  <a:schemeClr val="bg1"/>
                </a:solidFill>
              </a:rPr>
              <a:t>feature.</a:t>
            </a:r>
            <a:endParaRPr lang="en-US" sz="2600" dirty="0">
              <a:solidFill>
                <a:schemeClr val="bg1"/>
              </a:solidFill>
            </a:endParaRPr>
          </a:p>
        </p:txBody>
      </p:sp>
    </p:spTree>
    <p:extLst>
      <p:ext uri="{BB962C8B-B14F-4D97-AF65-F5344CB8AC3E}">
        <p14:creationId xmlns:p14="http://schemas.microsoft.com/office/powerpoint/2010/main" val="180752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9" y="0"/>
            <a:ext cx="3854614" cy="6858000"/>
          </a:xfrm>
          <a:prstGeom prst="rect">
            <a:avLst/>
          </a:prstGeom>
        </p:spPr>
      </p:pic>
      <p:sp>
        <p:nvSpPr>
          <p:cNvPr id="4" name="TextBox 3"/>
          <p:cNvSpPr txBox="1"/>
          <p:nvPr/>
        </p:nvSpPr>
        <p:spPr>
          <a:xfrm>
            <a:off x="4667250" y="291318"/>
            <a:ext cx="4125058" cy="2246769"/>
          </a:xfrm>
          <a:prstGeom prst="rect">
            <a:avLst/>
          </a:prstGeom>
          <a:noFill/>
        </p:spPr>
        <p:txBody>
          <a:bodyPr wrap="square" rtlCol="0">
            <a:spAutoFit/>
          </a:bodyPr>
          <a:lstStyle/>
          <a:p>
            <a:r>
              <a:rPr lang="en-US" sz="2800" dirty="0">
                <a:solidFill>
                  <a:schemeClr val="bg1"/>
                </a:solidFill>
              </a:rPr>
              <a:t>Press the tag button to complete the OMK survey, swiping through the different fields from the OMK form you </a:t>
            </a:r>
            <a:r>
              <a:rPr lang="en-US" sz="2800" dirty="0" smtClean="0">
                <a:solidFill>
                  <a:schemeClr val="bg1"/>
                </a:solidFill>
              </a:rPr>
              <a:t>prepared.</a:t>
            </a:r>
            <a:endParaRPr lang="en-US" sz="2600" dirty="0">
              <a:solidFill>
                <a:schemeClr val="bg1"/>
              </a:solidFill>
            </a:endParaRPr>
          </a:p>
        </p:txBody>
      </p:sp>
    </p:spTree>
    <p:extLst>
      <p:ext uri="{BB962C8B-B14F-4D97-AF65-F5344CB8AC3E}">
        <p14:creationId xmlns:p14="http://schemas.microsoft.com/office/powerpoint/2010/main" val="46663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9" y="0"/>
            <a:ext cx="3854614" cy="6858000"/>
          </a:xfrm>
          <a:prstGeom prst="rect">
            <a:avLst/>
          </a:prstGeom>
        </p:spPr>
      </p:pic>
      <p:sp>
        <p:nvSpPr>
          <p:cNvPr id="4" name="TextBox 3"/>
          <p:cNvSpPr txBox="1"/>
          <p:nvPr/>
        </p:nvSpPr>
        <p:spPr>
          <a:xfrm>
            <a:off x="4667250" y="291318"/>
            <a:ext cx="4125058" cy="1384995"/>
          </a:xfrm>
          <a:prstGeom prst="rect">
            <a:avLst/>
          </a:prstGeom>
          <a:noFill/>
        </p:spPr>
        <p:txBody>
          <a:bodyPr wrap="square" rtlCol="0">
            <a:spAutoFit/>
          </a:bodyPr>
          <a:lstStyle/>
          <a:p>
            <a:r>
              <a:rPr lang="en-US" sz="2800" dirty="0" smtClean="0">
                <a:solidFill>
                  <a:schemeClr val="bg1"/>
                </a:solidFill>
              </a:rPr>
              <a:t>When you’ve finished, you’ll be prompted to save the OMK data.</a:t>
            </a:r>
            <a:endParaRPr lang="en-US" sz="2600" dirty="0">
              <a:solidFill>
                <a:schemeClr val="bg1"/>
              </a:solidFill>
            </a:endParaRPr>
          </a:p>
        </p:txBody>
      </p:sp>
    </p:spTree>
    <p:extLst>
      <p:ext uri="{BB962C8B-B14F-4D97-AF65-F5344CB8AC3E}">
        <p14:creationId xmlns:p14="http://schemas.microsoft.com/office/powerpoint/2010/main" val="86586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9" y="0"/>
            <a:ext cx="3854614" cy="6858000"/>
          </a:xfrm>
          <a:prstGeom prst="rect">
            <a:avLst/>
          </a:prstGeom>
        </p:spPr>
      </p:pic>
      <p:sp>
        <p:nvSpPr>
          <p:cNvPr id="4" name="TextBox 3"/>
          <p:cNvSpPr txBox="1"/>
          <p:nvPr/>
        </p:nvSpPr>
        <p:spPr>
          <a:xfrm>
            <a:off x="4667250" y="291318"/>
            <a:ext cx="4125058" cy="4832092"/>
          </a:xfrm>
          <a:prstGeom prst="rect">
            <a:avLst/>
          </a:prstGeom>
          <a:noFill/>
        </p:spPr>
        <p:txBody>
          <a:bodyPr wrap="square" rtlCol="0">
            <a:spAutoFit/>
          </a:bodyPr>
          <a:lstStyle/>
          <a:p>
            <a:r>
              <a:rPr lang="en-US" sz="2800" dirty="0">
                <a:solidFill>
                  <a:schemeClr val="bg1"/>
                </a:solidFill>
              </a:rPr>
              <a:t>You will need to enter your OSM username for this. </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Then</a:t>
            </a:r>
            <a:r>
              <a:rPr lang="en-US" sz="2800" dirty="0">
                <a:solidFill>
                  <a:schemeClr val="bg1"/>
                </a:solidFill>
              </a:rPr>
              <a:t>, back in ODK, you need to save the form and exit the </a:t>
            </a:r>
            <a:r>
              <a:rPr lang="en-US" sz="2800" dirty="0" smtClean="0">
                <a:solidFill>
                  <a:schemeClr val="bg1"/>
                </a:solidFill>
              </a:rPr>
              <a:t>survey.</a:t>
            </a:r>
          </a:p>
          <a:p>
            <a:endParaRPr lang="en-US" sz="2800" dirty="0">
              <a:solidFill>
                <a:schemeClr val="bg1"/>
              </a:solidFill>
            </a:endParaRPr>
          </a:p>
          <a:p>
            <a:r>
              <a:rPr lang="en-US" sz="2800" dirty="0" smtClean="0">
                <a:solidFill>
                  <a:schemeClr val="bg1"/>
                </a:solidFill>
              </a:rPr>
              <a:t>Enumerators sometimes forget to press “Save form and exit”. Please stress this in your trainings.</a:t>
            </a:r>
            <a:endParaRPr lang="en-US" sz="2600" dirty="0">
              <a:solidFill>
                <a:schemeClr val="bg1"/>
              </a:solidFill>
            </a:endParaRPr>
          </a:p>
        </p:txBody>
      </p:sp>
    </p:spTree>
    <p:extLst>
      <p:ext uri="{BB962C8B-B14F-4D97-AF65-F5344CB8AC3E}">
        <p14:creationId xmlns:p14="http://schemas.microsoft.com/office/powerpoint/2010/main" val="169270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0098" y="0"/>
            <a:ext cx="3857625" cy="6858000"/>
          </a:xfrm>
          <a:prstGeom prst="rect">
            <a:avLst/>
          </a:prstGeom>
        </p:spPr>
      </p:pic>
      <p:sp>
        <p:nvSpPr>
          <p:cNvPr id="4" name="TextBox 3"/>
          <p:cNvSpPr txBox="1"/>
          <p:nvPr/>
        </p:nvSpPr>
        <p:spPr>
          <a:xfrm>
            <a:off x="4667250" y="291318"/>
            <a:ext cx="4125058" cy="6124754"/>
          </a:xfrm>
          <a:prstGeom prst="rect">
            <a:avLst/>
          </a:prstGeom>
          <a:noFill/>
        </p:spPr>
        <p:txBody>
          <a:bodyPr wrap="square" rtlCol="0">
            <a:spAutoFit/>
          </a:bodyPr>
          <a:lstStyle/>
          <a:p>
            <a:r>
              <a:rPr lang="en-US" sz="2800" dirty="0" smtClean="0">
                <a:solidFill>
                  <a:schemeClr val="bg1"/>
                </a:solidFill>
              </a:rPr>
              <a:t>Pressing the save and exit button completes the survey and saves the data locally. It will auto-send to the server when it connects to POSM, then delete the local copy.</a:t>
            </a:r>
          </a:p>
          <a:p>
            <a:endParaRPr lang="en-US" sz="2800" dirty="0">
              <a:solidFill>
                <a:schemeClr val="bg1"/>
              </a:solidFill>
            </a:endParaRPr>
          </a:p>
          <a:p>
            <a:r>
              <a:rPr lang="en-US" sz="2800" dirty="0" smtClean="0">
                <a:solidFill>
                  <a:schemeClr val="bg1"/>
                </a:solidFill>
              </a:rPr>
              <a:t>If for some reason it doesn’t, you’ll see a number next to “Send finalized forms”. Press this button to manually push them to POSM.</a:t>
            </a:r>
            <a:endParaRPr lang="en-US" sz="2800" dirty="0" smtClean="0">
              <a:solidFill>
                <a:schemeClr val="bg1"/>
              </a:solidFill>
            </a:endParaRPr>
          </a:p>
        </p:txBody>
      </p:sp>
    </p:spTree>
    <p:extLst>
      <p:ext uri="{BB962C8B-B14F-4D97-AF65-F5344CB8AC3E}">
        <p14:creationId xmlns:p14="http://schemas.microsoft.com/office/powerpoint/2010/main" val="57690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895850" y="291318"/>
            <a:ext cx="3896458" cy="3108543"/>
          </a:xfrm>
          <a:prstGeom prst="rect">
            <a:avLst/>
          </a:prstGeom>
          <a:noFill/>
        </p:spPr>
        <p:txBody>
          <a:bodyPr wrap="square" rtlCol="0">
            <a:spAutoFit/>
          </a:bodyPr>
          <a:lstStyle/>
          <a:p>
            <a:r>
              <a:rPr lang="en-US" sz="2800" dirty="0">
                <a:solidFill>
                  <a:schemeClr val="bg1"/>
                </a:solidFill>
              </a:rPr>
              <a:t>We have to tell the ODK app to connect to the OMK server, where it will find all the forms and will upload its responses. To do this, tap </a:t>
            </a:r>
            <a:r>
              <a:rPr lang="en-US" sz="2800" dirty="0" smtClean="0">
                <a:solidFill>
                  <a:schemeClr val="bg1"/>
                </a:solidFill>
              </a:rPr>
              <a:t>“Configure platform </a:t>
            </a:r>
            <a:r>
              <a:rPr lang="en-US" sz="2800" dirty="0">
                <a:solidFill>
                  <a:schemeClr val="bg1"/>
                </a:solidFill>
              </a:rPr>
              <a:t>settings”</a:t>
            </a:r>
            <a:endParaRPr lang="en-US" sz="26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59" y="0"/>
            <a:ext cx="3854614" cy="6858000"/>
          </a:xfrm>
          <a:prstGeom prst="rect">
            <a:avLst/>
          </a:prstGeom>
        </p:spPr>
      </p:pic>
    </p:spTree>
    <p:extLst>
      <p:ext uri="{BB962C8B-B14F-4D97-AF65-F5344CB8AC3E}">
        <p14:creationId xmlns:p14="http://schemas.microsoft.com/office/powerpoint/2010/main" val="181787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743450" y="291318"/>
            <a:ext cx="4038600" cy="5262979"/>
          </a:xfrm>
          <a:prstGeom prst="rect">
            <a:avLst/>
          </a:prstGeom>
          <a:noFill/>
        </p:spPr>
        <p:txBody>
          <a:bodyPr wrap="square" rtlCol="0">
            <a:spAutoFit/>
          </a:bodyPr>
          <a:lstStyle/>
          <a:p>
            <a:r>
              <a:rPr lang="en-US" sz="2800" dirty="0">
                <a:solidFill>
                  <a:schemeClr val="bg1"/>
                </a:solidFill>
              </a:rPr>
              <a:t>Set the URL to </a:t>
            </a:r>
            <a:r>
              <a:rPr lang="en-US" sz="2800" dirty="0" smtClean="0">
                <a:solidFill>
                  <a:schemeClr val="bg1"/>
                </a:solidFill>
              </a:rPr>
              <a:t/>
            </a:r>
            <a:br>
              <a:rPr lang="en-US" sz="2800" dirty="0" smtClean="0">
                <a:solidFill>
                  <a:schemeClr val="bg1"/>
                </a:solidFill>
              </a:rPr>
            </a:br>
            <a:r>
              <a:rPr lang="en-US" sz="2800" dirty="0" smtClean="0">
                <a:solidFill>
                  <a:schemeClr val="bg1"/>
                </a:solidFill>
              </a:rPr>
              <a:t>http://</a:t>
            </a:r>
            <a:r>
              <a:rPr lang="en-US" sz="2800" dirty="0" err="1" smtClean="0">
                <a:solidFill>
                  <a:schemeClr val="bg1"/>
                </a:solidFill>
              </a:rPr>
              <a:t>posm.io</a:t>
            </a:r>
            <a:r>
              <a:rPr lang="en-US" sz="2800" dirty="0" smtClean="0">
                <a:solidFill>
                  <a:schemeClr val="bg1"/>
                </a:solidFill>
              </a:rPr>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You </a:t>
            </a:r>
            <a:r>
              <a:rPr lang="en-US" sz="2800" dirty="0">
                <a:solidFill>
                  <a:schemeClr val="bg1"/>
                </a:solidFill>
              </a:rPr>
              <a:t>have to do this the first time you set up the phone; after that, it will </a:t>
            </a:r>
            <a:r>
              <a:rPr lang="en-US" sz="2800" dirty="0" smtClean="0">
                <a:solidFill>
                  <a:schemeClr val="bg1"/>
                </a:solidFill>
              </a:rPr>
              <a:t>know where </a:t>
            </a:r>
            <a:r>
              <a:rPr lang="en-US" sz="2800" dirty="0">
                <a:solidFill>
                  <a:schemeClr val="bg1"/>
                </a:solidFill>
              </a:rPr>
              <a:t>to point</a:t>
            </a:r>
            <a:r>
              <a:rPr lang="en-US" sz="2800" dirty="0" smtClean="0">
                <a:solidFill>
                  <a:schemeClr val="bg1"/>
                </a:solidFill>
              </a:rPr>
              <a:t>.</a:t>
            </a:r>
          </a:p>
          <a:p>
            <a:endParaRPr lang="en-US" sz="2800" dirty="0">
              <a:solidFill>
                <a:schemeClr val="bg1"/>
              </a:solidFill>
            </a:endParaRPr>
          </a:p>
          <a:p>
            <a:r>
              <a:rPr lang="en-US" sz="2800" dirty="0" smtClean="0">
                <a:solidFill>
                  <a:schemeClr val="bg1"/>
                </a:solidFill>
              </a:rPr>
              <a:t>Be careful to write “http” and not “http</a:t>
            </a:r>
            <a:r>
              <a:rPr lang="en-US" sz="2800" dirty="0" smtClean="0">
                <a:solidFill>
                  <a:schemeClr val="accent2"/>
                </a:solidFill>
              </a:rPr>
              <a:t>s</a:t>
            </a:r>
            <a:r>
              <a:rPr lang="en-US" sz="2800" dirty="0" smtClean="0">
                <a:solidFill>
                  <a:schemeClr val="bg1"/>
                </a:solidFill>
              </a:rPr>
              <a:t>”. You will get an error at the next step if you add the ‘s’.</a:t>
            </a:r>
            <a:endParaRPr lang="en-US" sz="2600" dirty="0">
              <a:solidFill>
                <a:schemeClr val="bg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59" y="0"/>
            <a:ext cx="3854614" cy="6858000"/>
          </a:xfrm>
          <a:prstGeom prst="rect">
            <a:avLst/>
          </a:prstGeom>
        </p:spPr>
      </p:pic>
    </p:spTree>
    <p:extLst>
      <p:ext uri="{BB962C8B-B14F-4D97-AF65-F5344CB8AC3E}">
        <p14:creationId xmlns:p14="http://schemas.microsoft.com/office/powerpoint/2010/main" val="145780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667250" y="291318"/>
            <a:ext cx="4125058" cy="6093976"/>
          </a:xfrm>
          <a:prstGeom prst="rect">
            <a:avLst/>
          </a:prstGeom>
          <a:noFill/>
        </p:spPr>
        <p:txBody>
          <a:bodyPr wrap="square" rtlCol="0">
            <a:spAutoFit/>
          </a:bodyPr>
          <a:lstStyle/>
          <a:p>
            <a:r>
              <a:rPr lang="en-US" sz="2800" dirty="0" smtClean="0">
                <a:solidFill>
                  <a:schemeClr val="bg1"/>
                </a:solidFill>
              </a:rPr>
              <a:t>Go back to the “General settings” screen.</a:t>
            </a:r>
          </a:p>
          <a:p>
            <a:endParaRPr lang="en-US" sz="2800" dirty="0">
              <a:solidFill>
                <a:schemeClr val="bg1"/>
              </a:solidFill>
            </a:endParaRPr>
          </a:p>
          <a:p>
            <a:r>
              <a:rPr lang="en-US" sz="2800" dirty="0" smtClean="0">
                <a:solidFill>
                  <a:schemeClr val="bg1"/>
                </a:solidFill>
              </a:rPr>
              <a:t>Scroll </a:t>
            </a:r>
            <a:r>
              <a:rPr lang="en-US" sz="2800" dirty="0">
                <a:solidFill>
                  <a:schemeClr val="bg1"/>
                </a:solidFill>
              </a:rPr>
              <a:t>down to the options for “Auto send” and make sure that there is a check next to “Auto send with </a:t>
            </a:r>
            <a:r>
              <a:rPr lang="en-US" sz="2800" dirty="0" err="1">
                <a:solidFill>
                  <a:schemeClr val="bg1"/>
                </a:solidFill>
              </a:rPr>
              <a:t>wifi</a:t>
            </a:r>
            <a:r>
              <a:rPr lang="en-US" sz="2800" dirty="0">
                <a:solidFill>
                  <a:schemeClr val="bg1"/>
                </a:solidFill>
              </a:rPr>
              <a:t>” and </a:t>
            </a:r>
            <a:r>
              <a:rPr lang="en-US" sz="2800" b="1" dirty="0">
                <a:solidFill>
                  <a:schemeClr val="accent2"/>
                </a:solidFill>
              </a:rPr>
              <a:t>not</a:t>
            </a:r>
            <a:r>
              <a:rPr lang="en-US" sz="2800" dirty="0">
                <a:solidFill>
                  <a:schemeClr val="bg1"/>
                </a:solidFill>
              </a:rPr>
              <a:t> next to “Auto send with network”. Since we’re doing this offline, we only want the forms sent over the POSM </a:t>
            </a:r>
            <a:r>
              <a:rPr lang="en-US" sz="2800" dirty="0" err="1">
                <a:solidFill>
                  <a:schemeClr val="bg1"/>
                </a:solidFill>
              </a:rPr>
              <a:t>wifi</a:t>
            </a:r>
            <a:r>
              <a:rPr lang="en-US" sz="2800" dirty="0">
                <a:solidFill>
                  <a:schemeClr val="bg1"/>
                </a:solidFill>
              </a:rPr>
              <a:t>.</a:t>
            </a:r>
            <a:r>
              <a:rPr lang="en-US" sz="2800" dirty="0" smtClean="0">
                <a:solidFill>
                  <a:schemeClr val="bg1"/>
                </a:solidFill>
              </a:rPr>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endParaRPr lang="en-US" sz="26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59" y="0"/>
            <a:ext cx="3854614" cy="6858000"/>
          </a:xfrm>
          <a:prstGeom prst="rect">
            <a:avLst/>
          </a:prstGeom>
        </p:spPr>
      </p:pic>
    </p:spTree>
    <p:extLst>
      <p:ext uri="{BB962C8B-B14F-4D97-AF65-F5344CB8AC3E}">
        <p14:creationId xmlns:p14="http://schemas.microsoft.com/office/powerpoint/2010/main" val="171109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4059" y="0"/>
            <a:ext cx="3854614" cy="6852647"/>
          </a:xfrm>
          <a:prstGeom prst="rect">
            <a:avLst/>
          </a:prstGeom>
        </p:spPr>
      </p:pic>
      <p:sp>
        <p:nvSpPr>
          <p:cNvPr id="4" name="TextBox 3"/>
          <p:cNvSpPr txBox="1"/>
          <p:nvPr/>
        </p:nvSpPr>
        <p:spPr>
          <a:xfrm>
            <a:off x="4667250" y="291318"/>
            <a:ext cx="4125058" cy="6093976"/>
          </a:xfrm>
          <a:prstGeom prst="rect">
            <a:avLst/>
          </a:prstGeom>
          <a:noFill/>
        </p:spPr>
        <p:txBody>
          <a:bodyPr wrap="square" rtlCol="0">
            <a:spAutoFit/>
          </a:bodyPr>
          <a:lstStyle/>
          <a:p>
            <a:r>
              <a:rPr lang="en-US" sz="2800" dirty="0" smtClean="0">
                <a:solidFill>
                  <a:schemeClr val="bg1"/>
                </a:solidFill>
              </a:rPr>
              <a:t>Go back to the “General settings” screen.</a:t>
            </a:r>
          </a:p>
          <a:p>
            <a:endParaRPr lang="en-US" sz="2800" dirty="0">
              <a:solidFill>
                <a:schemeClr val="bg1"/>
              </a:solidFill>
            </a:endParaRPr>
          </a:p>
          <a:p>
            <a:r>
              <a:rPr lang="en-US" sz="2800" dirty="0" smtClean="0">
                <a:solidFill>
                  <a:schemeClr val="bg1"/>
                </a:solidFill>
              </a:rPr>
              <a:t>Scroll </a:t>
            </a:r>
            <a:r>
              <a:rPr lang="en-US" sz="2800" dirty="0">
                <a:solidFill>
                  <a:schemeClr val="bg1"/>
                </a:solidFill>
              </a:rPr>
              <a:t>down to the options for “Auto send” and make sure that there is a check next to “Auto send with </a:t>
            </a:r>
            <a:r>
              <a:rPr lang="en-US" sz="2800" dirty="0" err="1">
                <a:solidFill>
                  <a:schemeClr val="bg1"/>
                </a:solidFill>
              </a:rPr>
              <a:t>wifi</a:t>
            </a:r>
            <a:r>
              <a:rPr lang="en-US" sz="2800" dirty="0">
                <a:solidFill>
                  <a:schemeClr val="bg1"/>
                </a:solidFill>
              </a:rPr>
              <a:t>” and </a:t>
            </a:r>
            <a:r>
              <a:rPr lang="en-US" sz="2800" b="1" dirty="0">
                <a:solidFill>
                  <a:schemeClr val="accent2"/>
                </a:solidFill>
              </a:rPr>
              <a:t>not</a:t>
            </a:r>
            <a:r>
              <a:rPr lang="en-US" sz="2800" dirty="0">
                <a:solidFill>
                  <a:schemeClr val="bg1"/>
                </a:solidFill>
              </a:rPr>
              <a:t> next to “Auto send with network”. Since we’re doing this offline, we only want the forms sent over the POSM </a:t>
            </a:r>
            <a:r>
              <a:rPr lang="en-US" sz="2800" dirty="0" err="1">
                <a:solidFill>
                  <a:schemeClr val="bg1"/>
                </a:solidFill>
              </a:rPr>
              <a:t>wifi</a:t>
            </a:r>
            <a:r>
              <a:rPr lang="en-US" sz="2800" dirty="0">
                <a:solidFill>
                  <a:schemeClr val="bg1"/>
                </a:solidFill>
              </a:rPr>
              <a:t>.</a:t>
            </a:r>
            <a:r>
              <a:rPr lang="en-US" sz="2800" dirty="0" smtClean="0">
                <a:solidFill>
                  <a:schemeClr val="bg1"/>
                </a:solidFill>
              </a:rPr>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endParaRPr lang="en-US" sz="2600" dirty="0">
              <a:solidFill>
                <a:schemeClr val="bg1"/>
              </a:solidFill>
            </a:endParaRPr>
          </a:p>
        </p:txBody>
      </p:sp>
    </p:spTree>
    <p:extLst>
      <p:ext uri="{BB962C8B-B14F-4D97-AF65-F5344CB8AC3E}">
        <p14:creationId xmlns:p14="http://schemas.microsoft.com/office/powerpoint/2010/main" val="111141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3109" y="0"/>
            <a:ext cx="3854614" cy="6852647"/>
          </a:xfrm>
          <a:prstGeom prst="rect">
            <a:avLst/>
          </a:prstGeom>
        </p:spPr>
      </p:pic>
      <p:sp>
        <p:nvSpPr>
          <p:cNvPr id="4" name="TextBox 3"/>
          <p:cNvSpPr txBox="1"/>
          <p:nvPr/>
        </p:nvSpPr>
        <p:spPr>
          <a:xfrm>
            <a:off x="4667250" y="291318"/>
            <a:ext cx="4125058" cy="3077766"/>
          </a:xfrm>
          <a:prstGeom prst="rect">
            <a:avLst/>
          </a:prstGeom>
          <a:noFill/>
        </p:spPr>
        <p:txBody>
          <a:bodyPr wrap="square" rtlCol="0">
            <a:spAutoFit/>
          </a:bodyPr>
          <a:lstStyle/>
          <a:p>
            <a:r>
              <a:rPr lang="en-US" sz="2800" dirty="0">
                <a:solidFill>
                  <a:schemeClr val="bg1"/>
                </a:solidFill>
              </a:rPr>
              <a:t>Now that the server settings are right, go back to the ODK home screen and select “Get blank form</a:t>
            </a:r>
            <a:r>
              <a:rPr lang="en-US" sz="2800" dirty="0" smtClean="0">
                <a:solidFill>
                  <a:schemeClr val="bg1"/>
                </a:solidFill>
              </a:rPr>
              <a:t>”.</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endParaRPr lang="en-US" sz="2600" dirty="0">
              <a:solidFill>
                <a:schemeClr val="bg1"/>
              </a:solidFill>
            </a:endParaRPr>
          </a:p>
        </p:txBody>
      </p:sp>
    </p:spTree>
    <p:extLst>
      <p:ext uri="{BB962C8B-B14F-4D97-AF65-F5344CB8AC3E}">
        <p14:creationId xmlns:p14="http://schemas.microsoft.com/office/powerpoint/2010/main" val="2869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3109" y="-1"/>
            <a:ext cx="3854614" cy="6852647"/>
          </a:xfrm>
          <a:prstGeom prst="rect">
            <a:avLst/>
          </a:prstGeom>
        </p:spPr>
      </p:pic>
      <p:sp>
        <p:nvSpPr>
          <p:cNvPr id="4" name="TextBox 3"/>
          <p:cNvSpPr txBox="1"/>
          <p:nvPr/>
        </p:nvSpPr>
        <p:spPr>
          <a:xfrm>
            <a:off x="4667250" y="291318"/>
            <a:ext cx="4125058" cy="4801314"/>
          </a:xfrm>
          <a:prstGeom prst="rect">
            <a:avLst/>
          </a:prstGeom>
          <a:noFill/>
        </p:spPr>
        <p:txBody>
          <a:bodyPr wrap="square" rtlCol="0">
            <a:spAutoFit/>
          </a:bodyPr>
          <a:lstStyle/>
          <a:p>
            <a:r>
              <a:rPr lang="en-US" sz="2800" dirty="0">
                <a:solidFill>
                  <a:schemeClr val="bg1"/>
                </a:solidFill>
              </a:rPr>
              <a:t>The app will connect to the OMK server on POSM and show you all the forms that have been uploaded. </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Only </a:t>
            </a:r>
            <a:r>
              <a:rPr lang="en-US" sz="2800" dirty="0">
                <a:solidFill>
                  <a:schemeClr val="bg1"/>
                </a:solidFill>
              </a:rPr>
              <a:t>get the ones you need - otherwise your enumerators may get confused later.</a:t>
            </a:r>
            <a:r>
              <a:rPr lang="en-US" sz="2800" dirty="0" smtClean="0">
                <a:solidFill>
                  <a:schemeClr val="bg1"/>
                </a:solidFill>
              </a:rPr>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endParaRPr lang="en-US" sz="2600" dirty="0">
              <a:solidFill>
                <a:schemeClr val="bg1"/>
              </a:solidFill>
            </a:endParaRPr>
          </a:p>
        </p:txBody>
      </p:sp>
    </p:spTree>
    <p:extLst>
      <p:ext uri="{BB962C8B-B14F-4D97-AF65-F5344CB8AC3E}">
        <p14:creationId xmlns:p14="http://schemas.microsoft.com/office/powerpoint/2010/main" val="135322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3109" y="-1"/>
            <a:ext cx="3854614" cy="6852647"/>
          </a:xfrm>
          <a:prstGeom prst="rect">
            <a:avLst/>
          </a:prstGeom>
        </p:spPr>
      </p:pic>
      <p:sp>
        <p:nvSpPr>
          <p:cNvPr id="4" name="TextBox 3"/>
          <p:cNvSpPr txBox="1"/>
          <p:nvPr/>
        </p:nvSpPr>
        <p:spPr>
          <a:xfrm>
            <a:off x="4667250" y="291318"/>
            <a:ext cx="4125058" cy="4801314"/>
          </a:xfrm>
          <a:prstGeom prst="rect">
            <a:avLst/>
          </a:prstGeom>
          <a:noFill/>
        </p:spPr>
        <p:txBody>
          <a:bodyPr wrap="square" rtlCol="0">
            <a:spAutoFit/>
          </a:bodyPr>
          <a:lstStyle/>
          <a:p>
            <a:r>
              <a:rPr lang="en-US" sz="2800" dirty="0">
                <a:solidFill>
                  <a:schemeClr val="bg1"/>
                </a:solidFill>
              </a:rPr>
              <a:t>To use ODK, go to the ODK home screen and tap “Fill blank form”, then select the form you want to complete. </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This </a:t>
            </a:r>
            <a:r>
              <a:rPr lang="en-US" sz="2800" dirty="0">
                <a:solidFill>
                  <a:schemeClr val="bg1"/>
                </a:solidFill>
              </a:rPr>
              <a:t>launches the ODK survey and, in turn, prompts you to launch </a:t>
            </a:r>
            <a:r>
              <a:rPr lang="en-US" sz="2800" dirty="0" err="1">
                <a:solidFill>
                  <a:schemeClr val="bg1"/>
                </a:solidFill>
              </a:rPr>
              <a:t>OpenMapKit</a:t>
            </a:r>
            <a:r>
              <a:rPr lang="en-US" sz="2800" dirty="0">
                <a:solidFill>
                  <a:schemeClr val="bg1"/>
                </a:solidFill>
              </a:rPr>
              <a:t>.</a:t>
            </a:r>
            <a:r>
              <a:rPr lang="en-US" sz="2800" dirty="0" smtClean="0">
                <a:solidFill>
                  <a:schemeClr val="bg1"/>
                </a:solidFill>
              </a:rPr>
              <a:t/>
            </a:r>
            <a:br>
              <a:rPr lang="en-US" sz="2800" dirty="0" smtClean="0">
                <a:solidFill>
                  <a:schemeClr val="bg1"/>
                </a:solidFill>
              </a:rPr>
            </a:br>
            <a:endParaRPr lang="en-US" sz="2600" dirty="0">
              <a:solidFill>
                <a:schemeClr val="bg1"/>
              </a:solidFill>
            </a:endParaRPr>
          </a:p>
        </p:txBody>
      </p:sp>
    </p:spTree>
    <p:extLst>
      <p:ext uri="{BB962C8B-B14F-4D97-AF65-F5344CB8AC3E}">
        <p14:creationId xmlns:p14="http://schemas.microsoft.com/office/powerpoint/2010/main" val="11748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9" y="0"/>
            <a:ext cx="3854614" cy="6858000"/>
          </a:xfrm>
          <a:prstGeom prst="rect">
            <a:avLst/>
          </a:prstGeom>
        </p:spPr>
      </p:pic>
      <p:sp>
        <p:nvSpPr>
          <p:cNvPr id="4" name="TextBox 3"/>
          <p:cNvSpPr txBox="1"/>
          <p:nvPr/>
        </p:nvSpPr>
        <p:spPr>
          <a:xfrm>
            <a:off x="4667250" y="215118"/>
            <a:ext cx="4125058" cy="6555641"/>
          </a:xfrm>
          <a:prstGeom prst="rect">
            <a:avLst/>
          </a:prstGeom>
          <a:noFill/>
        </p:spPr>
        <p:txBody>
          <a:bodyPr wrap="square" rtlCol="0">
            <a:spAutoFit/>
          </a:bodyPr>
          <a:lstStyle/>
          <a:p>
            <a:r>
              <a:rPr lang="en-US" sz="2800" dirty="0">
                <a:solidFill>
                  <a:schemeClr val="bg1"/>
                </a:solidFill>
              </a:rPr>
              <a:t>You may see this screen when you launch OMK for the first </a:t>
            </a:r>
            <a:r>
              <a:rPr lang="en-US" sz="2800" dirty="0" smtClean="0">
                <a:solidFill>
                  <a:schemeClr val="bg1"/>
                </a:solidFill>
              </a:rPr>
              <a:t>time. This </a:t>
            </a:r>
            <a:r>
              <a:rPr lang="en-US" sz="2800" dirty="0">
                <a:solidFill>
                  <a:schemeClr val="bg1"/>
                </a:solidFill>
              </a:rPr>
              <a:t>is because you need to load the deployment. </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Tap </a:t>
            </a:r>
            <a:r>
              <a:rPr lang="en-US" sz="2800" dirty="0">
                <a:solidFill>
                  <a:schemeClr val="bg1"/>
                </a:solidFill>
              </a:rPr>
              <a:t>the gear icon at the top-right of the screen and select “Deployments”. You should see a list of any deployments that are on your POSM (items get added to the list when you load </a:t>
            </a:r>
            <a:r>
              <a:rPr lang="en-US" sz="2800" dirty="0" smtClean="0">
                <a:solidFill>
                  <a:schemeClr val="bg1"/>
                </a:solidFill>
              </a:rPr>
              <a:t>an </a:t>
            </a:r>
            <a:r>
              <a:rPr lang="en-US" sz="2800" dirty="0">
                <a:solidFill>
                  <a:schemeClr val="bg1"/>
                </a:solidFill>
              </a:rPr>
              <a:t>OSM export onto the POSM).</a:t>
            </a:r>
            <a:endParaRPr lang="en-US" sz="2600" dirty="0">
              <a:solidFill>
                <a:schemeClr val="bg1"/>
              </a:solidFill>
            </a:endParaRPr>
          </a:p>
        </p:txBody>
      </p:sp>
    </p:spTree>
    <p:extLst>
      <p:ext uri="{BB962C8B-B14F-4D97-AF65-F5344CB8AC3E}">
        <p14:creationId xmlns:p14="http://schemas.microsoft.com/office/powerpoint/2010/main" val="1323825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557</Words>
  <Application>Microsoft Macintosh PowerPoint</Application>
  <PresentationFormat>On-screen Show (4:3)</PresentationFormat>
  <Paragraphs>40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17</cp:revision>
  <dcterms:created xsi:type="dcterms:W3CDTF">2017-06-14T14:01:47Z</dcterms:created>
  <dcterms:modified xsi:type="dcterms:W3CDTF">2017-06-14T14:37:00Z</dcterms:modified>
</cp:coreProperties>
</file>