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5603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pos="1152">
          <p15:clr>
            <a:srgbClr val="A4A3A4"/>
          </p15:clr>
        </p15:guide>
        <p15:guide id="3" pos="15744">
          <p15:clr>
            <a:srgbClr val="A4A3A4"/>
          </p15:clr>
        </p15:guide>
        <p15:guide id="4" pos="7296">
          <p15:clr>
            <a:srgbClr val="A4A3A4"/>
          </p15:clr>
        </p15:guide>
        <p15:guide id="5" pos="8448">
          <p15:clr>
            <a:srgbClr val="A4A3A4"/>
          </p15:clr>
        </p15:guide>
        <p15:guide id="6" pos="14592">
          <p15:clr>
            <a:srgbClr val="A4A3A4"/>
          </p15:clr>
        </p15:guide>
        <p15:guide id="7" pos="2188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g3DY9sOP6dAV8CPGV3lI0lyjVT1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C6D81A-97FD-4262-BF68-F808BC585DD6}">
  <a:tblStyle styleId="{D6C6D81A-97FD-4262-BF68-F808BC585DD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4"/>
    <p:restoredTop sz="94709"/>
  </p:normalViewPr>
  <p:slideViewPr>
    <p:cSldViewPr snapToGrid="0">
      <p:cViewPr varScale="1">
        <p:scale>
          <a:sx n="50" d="100"/>
          <a:sy n="50" d="100"/>
        </p:scale>
        <p:origin x="1664" y="296"/>
      </p:cViewPr>
      <p:guideLst>
        <p:guide orient="horz" pos="4176"/>
        <p:guide pos="1152"/>
        <p:guide pos="15744"/>
        <p:guide pos="7296"/>
        <p:guide pos="8448"/>
        <p:guide pos="14592"/>
        <p:guide pos="21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g29ab701a05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 name="Google Shape;17;g29ab701a050_0_16:notes"/>
          <p:cNvSpPr>
            <a:spLocks noGrp="1" noRot="1" noChangeAspect="1"/>
          </p:cNvSpPr>
          <p:nvPr>
            <p:ph type="sldImg" idx="2"/>
          </p:nvPr>
        </p:nvSpPr>
        <p:spPr>
          <a:xfrm>
            <a:off x="981075" y="685800"/>
            <a:ext cx="48958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
        <p:cNvGrpSpPr/>
        <p:nvPr/>
      </p:nvGrpSpPr>
      <p:grpSpPr>
        <a:xfrm>
          <a:off x="0" y="0"/>
          <a:ext cx="0" cy="0"/>
          <a:chOff x="0" y="0"/>
          <a:chExt cx="0" cy="0"/>
        </a:xfrm>
      </p:grpSpPr>
      <p:sp>
        <p:nvSpPr>
          <p:cNvPr id="8" name="Google Shape;8;p3"/>
          <p:cNvSpPr/>
          <p:nvPr/>
        </p:nvSpPr>
        <p:spPr>
          <a:xfrm>
            <a:off x="0" y="-1"/>
            <a:ext cx="36576000" cy="4572000"/>
          </a:xfrm>
          <a:prstGeom prst="rect">
            <a:avLst/>
          </a:prstGeom>
          <a:solidFill>
            <a:srgbClr val="4E36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591" b="0" i="0" u="none" strike="noStrike" cap="none">
              <a:solidFill>
                <a:schemeClr val="lt1"/>
              </a:solidFill>
              <a:latin typeface="Calibri"/>
              <a:ea typeface="Calibri"/>
              <a:cs typeface="Calibri"/>
              <a:sym typeface="Calibri"/>
            </a:endParaRPr>
          </a:p>
        </p:txBody>
      </p:sp>
      <p:sp>
        <p:nvSpPr>
          <p:cNvPr id="9" name="Google Shape;9;p3"/>
          <p:cNvSpPr/>
          <p:nvPr/>
        </p:nvSpPr>
        <p:spPr>
          <a:xfrm>
            <a:off x="0" y="0"/>
            <a:ext cx="5486400" cy="4572000"/>
          </a:xfrm>
          <a:prstGeom prst="rect">
            <a:avLst/>
          </a:prstGeom>
          <a:solidFill>
            <a:srgbClr val="ED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591" b="0" i="0" u="none" strike="noStrike" cap="none">
              <a:solidFill>
                <a:schemeClr val="lt1"/>
              </a:solidFill>
              <a:latin typeface="Calibri"/>
              <a:ea typeface="Calibri"/>
              <a:cs typeface="Calibri"/>
              <a:sym typeface="Calibri"/>
            </a:endParaRPr>
          </a:p>
        </p:txBody>
      </p:sp>
      <p:pic>
        <p:nvPicPr>
          <p:cNvPr id="10" name="Google Shape;10;p3"/>
          <p:cNvPicPr preferRelativeResize="0"/>
          <p:nvPr/>
        </p:nvPicPr>
        <p:blipFill rotWithShape="1">
          <a:blip r:embed="rId2">
            <a:alphaModFix/>
          </a:blip>
          <a:srcRect/>
          <a:stretch/>
        </p:blipFill>
        <p:spPr>
          <a:xfrm>
            <a:off x="850232" y="379106"/>
            <a:ext cx="3698926" cy="389446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 Slide_1">
    <p:spTree>
      <p:nvGrpSpPr>
        <p:cNvPr id="1" name="Shape 11"/>
        <p:cNvGrpSpPr/>
        <p:nvPr/>
      </p:nvGrpSpPr>
      <p:grpSpPr>
        <a:xfrm>
          <a:off x="0" y="0"/>
          <a:ext cx="0" cy="0"/>
          <a:chOff x="0" y="0"/>
          <a:chExt cx="0" cy="0"/>
        </a:xfrm>
      </p:grpSpPr>
      <p:sp>
        <p:nvSpPr>
          <p:cNvPr id="12" name="Google Shape;12;g29ab701a050_0_1"/>
          <p:cNvSpPr/>
          <p:nvPr/>
        </p:nvSpPr>
        <p:spPr>
          <a:xfrm>
            <a:off x="0" y="-1"/>
            <a:ext cx="36576000" cy="4572000"/>
          </a:xfrm>
          <a:prstGeom prst="rect">
            <a:avLst/>
          </a:prstGeom>
          <a:solidFill>
            <a:srgbClr val="98A4A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591" b="0" i="0" u="none" strike="noStrike" cap="none">
              <a:solidFill>
                <a:schemeClr val="lt1"/>
              </a:solidFill>
              <a:latin typeface="Calibri"/>
              <a:ea typeface="Calibri"/>
              <a:cs typeface="Calibri"/>
              <a:sym typeface="Calibri"/>
            </a:endParaRPr>
          </a:p>
        </p:txBody>
      </p:sp>
      <p:sp>
        <p:nvSpPr>
          <p:cNvPr id="13" name="Google Shape;13;g29ab701a050_0_1"/>
          <p:cNvSpPr/>
          <p:nvPr/>
        </p:nvSpPr>
        <p:spPr>
          <a:xfrm>
            <a:off x="-439625" y="-476250"/>
            <a:ext cx="5202000" cy="5048100"/>
          </a:xfrm>
          <a:prstGeom prst="rect">
            <a:avLst/>
          </a:prstGeom>
          <a:solidFill>
            <a:srgbClr val="4E3629"/>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pic>
        <p:nvPicPr>
          <p:cNvPr id="14" name="Google Shape;14;g29ab701a050_0_1"/>
          <p:cNvPicPr preferRelativeResize="0"/>
          <p:nvPr/>
        </p:nvPicPr>
        <p:blipFill rotWithShape="1">
          <a:blip r:embed="rId2">
            <a:alphaModFix/>
          </a:blip>
          <a:srcRect t="59" b="49"/>
          <a:stretch/>
        </p:blipFill>
        <p:spPr>
          <a:xfrm>
            <a:off x="682301" y="497237"/>
            <a:ext cx="3397900" cy="35775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ftr" idx="11"/>
          </p:nvPr>
        </p:nvSpPr>
        <p:spPr>
          <a:xfrm>
            <a:off x="12115800" y="23729950"/>
            <a:ext cx="12344400" cy="1363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59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59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59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59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59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59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59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591"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20" name="Google Shape;20;g29ab701a050_0_16"/>
          <p:cNvSpPr/>
          <p:nvPr/>
        </p:nvSpPr>
        <p:spPr>
          <a:xfrm>
            <a:off x="1371600" y="5486400"/>
            <a:ext cx="10671000" cy="5222348"/>
          </a:xfrm>
          <a:prstGeom prst="rect">
            <a:avLst/>
          </a:prstGeom>
          <a:solidFill>
            <a:srgbClr val="98A4A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591" b="0" i="0" u="none" strike="noStrike" cap="none">
              <a:solidFill>
                <a:schemeClr val="lt1"/>
              </a:solidFill>
              <a:latin typeface="Calibri"/>
              <a:ea typeface="Calibri"/>
              <a:cs typeface="Calibri"/>
              <a:sym typeface="Calibri"/>
            </a:endParaRPr>
          </a:p>
        </p:txBody>
      </p:sp>
      <p:sp>
        <p:nvSpPr>
          <p:cNvPr id="21" name="Google Shape;21;g29ab701a050_0_16"/>
          <p:cNvSpPr txBox="1"/>
          <p:nvPr/>
        </p:nvSpPr>
        <p:spPr>
          <a:xfrm>
            <a:off x="5861550" y="2716799"/>
            <a:ext cx="29527500" cy="147780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Clr>
                <a:schemeClr val="lt1"/>
              </a:buClr>
              <a:buSzPts val="2900"/>
              <a:buFont typeface="Arial"/>
              <a:buNone/>
            </a:pPr>
            <a:r>
              <a:rPr lang="en-US" sz="2900" b="0" i="0" u="none" strike="noStrike" cap="none" dirty="0">
                <a:solidFill>
                  <a:srgbClr val="4E3629"/>
                </a:solidFill>
                <a:latin typeface="Arial"/>
                <a:ea typeface="Arial"/>
                <a:cs typeface="Arial"/>
                <a:sym typeface="Arial"/>
              </a:rPr>
              <a:t>Daniel Posmik</a:t>
            </a:r>
            <a:r>
              <a:rPr lang="en-US" sz="2900" b="0" i="0" u="none" strike="noStrike" cap="none" baseline="30000" dirty="0">
                <a:solidFill>
                  <a:srgbClr val="4E3629"/>
                </a:solidFill>
                <a:latin typeface="Arial"/>
                <a:ea typeface="Arial"/>
                <a:cs typeface="Arial"/>
                <a:sym typeface="Arial"/>
              </a:rPr>
              <a:t>1</a:t>
            </a:r>
            <a:endParaRPr dirty="0">
              <a:solidFill>
                <a:srgbClr val="4E3629"/>
              </a:solidFill>
            </a:endParaRPr>
          </a:p>
          <a:p>
            <a:pPr marL="0" marR="0" lvl="0" indent="0" algn="l" rtl="0">
              <a:spcBef>
                <a:spcPts val="600"/>
              </a:spcBef>
              <a:spcAft>
                <a:spcPts val="0"/>
              </a:spcAft>
              <a:buClr>
                <a:schemeClr val="lt1"/>
              </a:buClr>
              <a:buSzPts val="2500"/>
              <a:buFont typeface="Arial"/>
              <a:buNone/>
            </a:pPr>
            <a:r>
              <a:rPr lang="en-US" sz="2500" b="0" i="0" u="none" strike="noStrike" cap="none" dirty="0">
                <a:solidFill>
                  <a:srgbClr val="4E3629"/>
                </a:solidFill>
                <a:latin typeface="Arial"/>
                <a:ea typeface="Arial"/>
                <a:cs typeface="Arial"/>
                <a:sym typeface="Arial"/>
              </a:rPr>
              <a:t>Brown University School of Public Health, Department of Biostatistics, 121 S Main St, Providence RI 02903</a:t>
            </a:r>
          </a:p>
          <a:p>
            <a:pPr marL="0" marR="0" lvl="0" indent="0" algn="l" rtl="0">
              <a:spcBef>
                <a:spcPts val="600"/>
              </a:spcBef>
              <a:spcAft>
                <a:spcPts val="0"/>
              </a:spcAft>
              <a:buClr>
                <a:schemeClr val="lt1"/>
              </a:buClr>
              <a:buSzPts val="2500"/>
              <a:buFont typeface="Arial"/>
              <a:buNone/>
            </a:pPr>
            <a:r>
              <a:rPr lang="en-US" sz="2500" dirty="0">
                <a:solidFill>
                  <a:srgbClr val="4E3629"/>
                </a:solidFill>
              </a:rPr>
              <a:t>E-Mail: </a:t>
            </a:r>
            <a:r>
              <a:rPr lang="en-US" sz="2500" dirty="0" err="1">
                <a:solidFill>
                  <a:srgbClr val="4E3629"/>
                </a:solidFill>
              </a:rPr>
              <a:t>daniel_posmik@brown.edu</a:t>
            </a:r>
            <a:r>
              <a:rPr lang="en-US" sz="2500" dirty="0">
                <a:solidFill>
                  <a:srgbClr val="4E3629"/>
                </a:solidFill>
              </a:rPr>
              <a:t> | GitHub: https://</a:t>
            </a:r>
            <a:r>
              <a:rPr lang="en-US" sz="2500" dirty="0" err="1">
                <a:solidFill>
                  <a:srgbClr val="4E3629"/>
                </a:solidFill>
              </a:rPr>
              <a:t>github.com</a:t>
            </a:r>
            <a:r>
              <a:rPr lang="en-US" sz="2500" dirty="0">
                <a:solidFill>
                  <a:srgbClr val="4E3629"/>
                </a:solidFill>
              </a:rPr>
              <a:t>/</a:t>
            </a:r>
            <a:r>
              <a:rPr lang="en-US" sz="2500" dirty="0" err="1">
                <a:solidFill>
                  <a:srgbClr val="4E3629"/>
                </a:solidFill>
              </a:rPr>
              <a:t>posmikdc</a:t>
            </a:r>
            <a:r>
              <a:rPr lang="en-US" sz="2500" dirty="0">
                <a:solidFill>
                  <a:srgbClr val="4E3629"/>
                </a:solidFill>
              </a:rPr>
              <a:t>/php2550-projects/tree/main/project3</a:t>
            </a:r>
            <a:endParaRPr dirty="0">
              <a:solidFill>
                <a:srgbClr val="4E3629"/>
              </a:solidFill>
            </a:endParaRPr>
          </a:p>
        </p:txBody>
      </p:sp>
      <p:sp>
        <p:nvSpPr>
          <p:cNvPr id="22" name="Google Shape;22;g29ab701a050_0_16"/>
          <p:cNvSpPr txBox="1"/>
          <p:nvPr/>
        </p:nvSpPr>
        <p:spPr>
          <a:xfrm>
            <a:off x="5861550" y="431686"/>
            <a:ext cx="29527500" cy="2185888"/>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Clr>
                <a:schemeClr val="lt1"/>
              </a:buClr>
              <a:buSzPts val="7200"/>
              <a:buFont typeface="Arial"/>
              <a:buNone/>
            </a:pPr>
            <a:r>
              <a:rPr lang="en-US" sz="6800" b="1" i="0" u="none" strike="noStrike" cap="none" dirty="0">
                <a:solidFill>
                  <a:srgbClr val="4E3629"/>
                </a:solidFill>
                <a:latin typeface="Arial"/>
                <a:ea typeface="Arial"/>
                <a:cs typeface="Arial"/>
                <a:sym typeface="Arial"/>
              </a:rPr>
              <a:t>Optimal Study Designs in Cluster Randomized Trials – </a:t>
            </a:r>
          </a:p>
          <a:p>
            <a:pPr marL="0" marR="0" lvl="0" indent="0" algn="l" rtl="0">
              <a:spcBef>
                <a:spcPts val="0"/>
              </a:spcBef>
              <a:spcAft>
                <a:spcPts val="0"/>
              </a:spcAft>
              <a:buClr>
                <a:schemeClr val="lt1"/>
              </a:buClr>
              <a:buSzPts val="7200"/>
              <a:buFont typeface="Arial"/>
              <a:buNone/>
            </a:pPr>
            <a:r>
              <a:rPr lang="en-US" sz="6800" b="1" dirty="0">
                <a:solidFill>
                  <a:srgbClr val="4E3629"/>
                </a:solidFill>
              </a:rPr>
              <a:t>Combining Insights from Theory and Simulation</a:t>
            </a:r>
            <a:endParaRPr lang="en-US" sz="6800" b="1" i="0" u="none" strike="noStrike" cap="none" dirty="0">
              <a:solidFill>
                <a:srgbClr val="4E3629"/>
              </a:solidFill>
              <a:latin typeface="Arial"/>
              <a:ea typeface="Arial"/>
              <a:cs typeface="Arial"/>
              <a:sym typeface="Arial"/>
            </a:endParaRPr>
          </a:p>
          <a:p>
            <a:pPr marL="0" marR="0" lvl="0" indent="0" algn="l" rtl="0">
              <a:spcBef>
                <a:spcPts val="0"/>
              </a:spcBef>
              <a:spcAft>
                <a:spcPts val="0"/>
              </a:spcAft>
              <a:buClr>
                <a:schemeClr val="lt1"/>
              </a:buClr>
              <a:buSzPts val="7200"/>
              <a:buFont typeface="Arial"/>
              <a:buNone/>
            </a:pPr>
            <a:endParaRPr lang="en-US" sz="7200" b="1" i="0" u="none" strike="noStrike" cap="none" dirty="0">
              <a:solidFill>
                <a:srgbClr val="4E3629"/>
              </a:solidFill>
              <a:latin typeface="Arial"/>
              <a:ea typeface="Arial"/>
              <a:cs typeface="Arial"/>
              <a:sym typeface="Arial"/>
            </a:endParaRPr>
          </a:p>
          <a:p>
            <a:pPr marL="0" marR="0" lvl="0" indent="0" algn="l" rtl="0">
              <a:spcBef>
                <a:spcPts val="0"/>
              </a:spcBef>
              <a:spcAft>
                <a:spcPts val="0"/>
              </a:spcAft>
              <a:buClr>
                <a:schemeClr val="lt1"/>
              </a:buClr>
              <a:buSzPts val="7200"/>
              <a:buFont typeface="Arial"/>
              <a:buNone/>
            </a:pPr>
            <a:endParaRPr dirty="0">
              <a:solidFill>
                <a:srgbClr val="4E3629"/>
              </a:solidFill>
            </a:endParaRPr>
          </a:p>
        </p:txBody>
      </p:sp>
      <p:cxnSp>
        <p:nvCxnSpPr>
          <p:cNvPr id="23" name="Google Shape;23;g29ab701a050_0_16"/>
          <p:cNvCxnSpPr/>
          <p:nvPr/>
        </p:nvCxnSpPr>
        <p:spPr>
          <a:xfrm>
            <a:off x="1826514" y="6629400"/>
            <a:ext cx="9756600" cy="0"/>
          </a:xfrm>
          <a:prstGeom prst="straightConnector1">
            <a:avLst/>
          </a:prstGeom>
          <a:noFill/>
          <a:ln w="38100" cap="flat" cmpd="sng">
            <a:solidFill>
              <a:srgbClr val="ED1C24"/>
            </a:solidFill>
            <a:prstDash val="solid"/>
            <a:round/>
            <a:headEnd type="none" w="sm" len="sm"/>
            <a:tailEnd type="none" w="sm" len="sm"/>
          </a:ln>
        </p:spPr>
      </p:cxnSp>
      <p:sp>
        <p:nvSpPr>
          <p:cNvPr id="24" name="Google Shape;24;g29ab701a050_0_16"/>
          <p:cNvSpPr txBox="1"/>
          <p:nvPr/>
        </p:nvSpPr>
        <p:spPr>
          <a:xfrm>
            <a:off x="1831086" y="5486400"/>
            <a:ext cx="9756600" cy="1068600"/>
          </a:xfrm>
          <a:prstGeom prst="rect">
            <a:avLst/>
          </a:prstGeom>
          <a:noFill/>
          <a:ln>
            <a:noFill/>
          </a:ln>
        </p:spPr>
        <p:txBody>
          <a:bodyPr spcFirstLastPara="1" wrap="square" lIns="0" tIns="0" rIns="0" bIns="0" anchor="b" anchorCtr="0">
            <a:normAutofit/>
          </a:bodyPr>
          <a:lstStyle/>
          <a:p>
            <a:pPr marL="0" marR="0" lvl="0" indent="0" algn="l" rtl="0">
              <a:spcBef>
                <a:spcPts val="0"/>
              </a:spcBef>
              <a:spcAft>
                <a:spcPts val="0"/>
              </a:spcAft>
              <a:buClr>
                <a:srgbClr val="4E3629"/>
              </a:buClr>
              <a:buSzPts val="5400"/>
              <a:buFont typeface="Arial"/>
              <a:buNone/>
            </a:pPr>
            <a:r>
              <a:rPr lang="en-US" sz="5400" b="1" i="0" u="none" strike="noStrike" cap="none">
                <a:solidFill>
                  <a:srgbClr val="4E3629"/>
                </a:solidFill>
                <a:latin typeface="Arial"/>
                <a:ea typeface="Arial"/>
                <a:cs typeface="Arial"/>
                <a:sym typeface="Arial"/>
              </a:rPr>
              <a:t>Overview</a:t>
            </a:r>
            <a:endParaRPr/>
          </a:p>
        </p:txBody>
      </p:sp>
      <p:sp>
        <p:nvSpPr>
          <p:cNvPr id="25" name="Google Shape;25;g29ab701a050_0_16"/>
          <p:cNvSpPr/>
          <p:nvPr/>
        </p:nvSpPr>
        <p:spPr>
          <a:xfrm>
            <a:off x="1835658" y="6823224"/>
            <a:ext cx="9756600" cy="373984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i="0" u="none" strike="noStrike" cap="none" dirty="0">
                <a:solidFill>
                  <a:srgbClr val="4E3629"/>
                </a:solidFill>
                <a:latin typeface="Arial"/>
                <a:ea typeface="Arial"/>
                <a:cs typeface="Arial"/>
                <a:sym typeface="Arial"/>
              </a:rPr>
              <a:t>When designing optimal study designs in the presence of clustering, researchers must weigh the benefit the value of sampling fewer or more clusters. We find that higher cluster numbers generally minimize the variance of treatment effect estimator. This result is most sensitive to varying individual-level sampling cost. </a:t>
            </a:r>
            <a:endParaRPr sz="3200" dirty="0"/>
          </a:p>
        </p:txBody>
      </p:sp>
      <p:cxnSp>
        <p:nvCxnSpPr>
          <p:cNvPr id="26" name="Google Shape;26;g29ab701a050_0_16"/>
          <p:cNvCxnSpPr/>
          <p:nvPr/>
        </p:nvCxnSpPr>
        <p:spPr>
          <a:xfrm>
            <a:off x="1817370" y="12115800"/>
            <a:ext cx="9756600" cy="0"/>
          </a:xfrm>
          <a:prstGeom prst="straightConnector1">
            <a:avLst/>
          </a:prstGeom>
          <a:noFill/>
          <a:ln w="38100" cap="flat" cmpd="sng">
            <a:solidFill>
              <a:srgbClr val="ED1C24"/>
            </a:solidFill>
            <a:prstDash val="solid"/>
            <a:round/>
            <a:headEnd type="none" w="sm" len="sm"/>
            <a:tailEnd type="none" w="sm" len="sm"/>
          </a:ln>
        </p:spPr>
      </p:cxnSp>
      <p:sp>
        <p:nvSpPr>
          <p:cNvPr id="27" name="Google Shape;27;g29ab701a050_0_16"/>
          <p:cNvSpPr txBox="1"/>
          <p:nvPr/>
        </p:nvSpPr>
        <p:spPr>
          <a:xfrm>
            <a:off x="1817370" y="11126893"/>
            <a:ext cx="9756600" cy="914400"/>
          </a:xfrm>
          <a:prstGeom prst="rect">
            <a:avLst/>
          </a:prstGeom>
          <a:noFill/>
          <a:ln>
            <a:noFill/>
          </a:ln>
        </p:spPr>
        <p:txBody>
          <a:bodyPr spcFirstLastPara="1" wrap="square" lIns="0" tIns="0" rIns="0" bIns="0" anchor="b" anchorCtr="0">
            <a:normAutofit/>
          </a:bodyPr>
          <a:lstStyle/>
          <a:p>
            <a:pPr marL="0" marR="0" lvl="0" indent="0" algn="l" rtl="0">
              <a:spcBef>
                <a:spcPts val="0"/>
              </a:spcBef>
              <a:spcAft>
                <a:spcPts val="0"/>
              </a:spcAft>
              <a:buClr>
                <a:srgbClr val="4E3629"/>
              </a:buClr>
              <a:buSzPts val="5400"/>
              <a:buFont typeface="Arial"/>
              <a:buNone/>
            </a:pPr>
            <a:r>
              <a:rPr lang="en-US" sz="5400" b="1" u="none">
                <a:solidFill>
                  <a:srgbClr val="4E3629"/>
                </a:solidFill>
                <a:latin typeface="Arial"/>
                <a:ea typeface="Arial"/>
                <a:cs typeface="Arial"/>
                <a:sym typeface="Arial"/>
              </a:rPr>
              <a:t>Background</a:t>
            </a:r>
            <a:endParaRPr/>
          </a:p>
        </p:txBody>
      </p:sp>
      <mc:AlternateContent xmlns:mc="http://schemas.openxmlformats.org/markup-compatibility/2006" xmlns:a14="http://schemas.microsoft.com/office/drawing/2010/main">
        <mc:Choice Requires="a14">
          <p:sp>
            <p:nvSpPr>
              <p:cNvPr id="28" name="Google Shape;28;g29ab701a050_0_16"/>
              <p:cNvSpPr txBox="1"/>
              <p:nvPr/>
            </p:nvSpPr>
            <p:spPr>
              <a:xfrm>
                <a:off x="1817370" y="12306302"/>
                <a:ext cx="9756600" cy="5041897"/>
              </a:xfrm>
              <a:prstGeom prst="rect">
                <a:avLst/>
              </a:prstGeom>
              <a:noFill/>
              <a:ln>
                <a:noFill/>
              </a:ln>
            </p:spPr>
            <p:txBody>
              <a:bodyPr spcFirstLastPara="1" wrap="square" lIns="0" tIns="0" rIns="0" bIns="0" anchor="t" anchorCtr="0">
                <a:noAutofit/>
              </a:bodyPr>
              <a:lstStyle/>
              <a:p>
                <a:pPr marL="228600" lvl="0" indent="-228600">
                  <a:buClr>
                    <a:schemeClr val="dk1"/>
                  </a:buClr>
                  <a:buSzPts val="2400"/>
                  <a:buFont typeface="Arial"/>
                  <a:buChar char="•"/>
                </a:pPr>
                <a:r>
                  <a:rPr lang="en-US" sz="2400" dirty="0">
                    <a:solidFill>
                      <a:schemeClr val="dk1"/>
                    </a:solidFill>
                  </a:rPr>
                  <a:t>In many CRT settings, researchers seek to optimize their budget efficacy across individual-level and cluster-level costs.</a:t>
                </a:r>
              </a:p>
              <a:p>
                <a:pPr lvl="0">
                  <a:buClr>
                    <a:schemeClr val="dk1"/>
                  </a:buClr>
                  <a:buSzPts val="2400"/>
                </a:pPr>
                <a:endParaRPr lang="en-US" dirty="0">
                  <a:solidFill>
                    <a:schemeClr val="dk1"/>
                  </a:solidFill>
                </a:endParaRPr>
              </a:p>
              <a:p>
                <a:pPr marL="228600" lvl="0" indent="-228600">
                  <a:buClr>
                    <a:schemeClr val="dk1"/>
                  </a:buClr>
                  <a:buSzPts val="2400"/>
                  <a:buFont typeface="Arial"/>
                  <a:buChar char="•"/>
                </a:pPr>
                <a:r>
                  <a:rPr lang="en-US" sz="2400" b="1" dirty="0">
                    <a:solidFill>
                      <a:schemeClr val="dk1"/>
                    </a:solidFill>
                  </a:rPr>
                  <a:t>Setting: </a:t>
                </a:r>
              </a:p>
              <a:p>
                <a:pPr marL="228600" lvl="0" indent="-228600">
                  <a:buClr>
                    <a:schemeClr val="dk1"/>
                  </a:buClr>
                  <a:buSzPts val="2400"/>
                  <a:buFont typeface="Arial"/>
                  <a:buChar char="•"/>
                </a:pPr>
                <a:r>
                  <a:rPr lang="en-US" sz="2400" dirty="0">
                    <a:solidFill>
                      <a:schemeClr val="dk1"/>
                    </a:solidFill>
                  </a:rPr>
                  <a:t>The first individual is sampled at cost </a:t>
                </a:r>
                <a14:m>
                  <m:oMath xmlns:m="http://schemas.openxmlformats.org/officeDocument/2006/math">
                    <m:sSub>
                      <m:sSubPr>
                        <m:ctrlPr>
                          <a:rPr lang="en-US" sz="2400" b="0" i="1" smtClean="0">
                            <a:solidFill>
                              <a:schemeClr val="dk1"/>
                            </a:solidFill>
                            <a:latin typeface="Cambria Math" panose="02040503050406030204" pitchFamily="18" charset="0"/>
                          </a:rPr>
                        </m:ctrlPr>
                      </m:sSubPr>
                      <m:e>
                        <m:r>
                          <m:rPr>
                            <m:sty m:val="p"/>
                          </m:rPr>
                          <a:rPr lang="en-US" sz="2400" b="0" i="0" smtClean="0">
                            <a:solidFill>
                              <a:schemeClr val="dk1"/>
                            </a:solidFill>
                            <a:latin typeface="Cambria Math" panose="02040503050406030204" pitchFamily="18" charset="0"/>
                          </a:rPr>
                          <m:t>c</m:t>
                        </m:r>
                      </m:e>
                      <m:sub>
                        <m:r>
                          <a:rPr lang="en-US" sz="2400" b="0" i="0" smtClean="0">
                            <a:solidFill>
                              <a:schemeClr val="dk1"/>
                            </a:solidFill>
                            <a:latin typeface="Cambria Math" panose="02040503050406030204" pitchFamily="18" charset="0"/>
                          </a:rPr>
                          <m:t>1</m:t>
                        </m:r>
                      </m:sub>
                    </m:sSub>
                  </m:oMath>
                </a14:m>
                <a:r>
                  <a:rPr lang="en-US" sz="2400" dirty="0">
                    <a:solidFill>
                      <a:schemeClr val="dk1"/>
                    </a:solidFill>
                  </a:rPr>
                  <a:t>, the rest at cost </a:t>
                </a:r>
                <a14:m>
                  <m:oMath xmlns:m="http://schemas.openxmlformats.org/officeDocument/2006/math">
                    <m:sSub>
                      <m:sSubPr>
                        <m:ctrlPr>
                          <a:rPr lang="en-US" sz="2400" b="0" i="1" smtClean="0">
                            <a:solidFill>
                              <a:schemeClr val="dk1"/>
                            </a:solidFill>
                            <a:latin typeface="Cambria Math" panose="02040503050406030204" pitchFamily="18" charset="0"/>
                          </a:rPr>
                        </m:ctrlPr>
                      </m:sSubPr>
                      <m:e>
                        <m:r>
                          <m:rPr>
                            <m:sty m:val="p"/>
                          </m:rPr>
                          <a:rPr lang="en-US" sz="2400" b="0" i="0" smtClean="0">
                            <a:solidFill>
                              <a:schemeClr val="dk1"/>
                            </a:solidFill>
                            <a:latin typeface="Cambria Math" panose="02040503050406030204" pitchFamily="18" charset="0"/>
                          </a:rPr>
                          <m:t>c</m:t>
                        </m:r>
                      </m:e>
                      <m:sub>
                        <m:r>
                          <a:rPr lang="en-US" sz="2400" b="0" i="0" smtClean="0">
                            <a:solidFill>
                              <a:schemeClr val="dk1"/>
                            </a:solidFill>
                            <a:latin typeface="Cambria Math" panose="02040503050406030204" pitchFamily="18" charset="0"/>
                          </a:rPr>
                          <m:t>2</m:t>
                        </m:r>
                      </m:sub>
                    </m:sSub>
                    <m:r>
                      <a:rPr lang="en-US" sz="2400" b="0" i="0" smtClean="0">
                        <a:solidFill>
                          <a:schemeClr val="dk1"/>
                        </a:solidFill>
                        <a:latin typeface="Cambria Math" panose="02040503050406030204" pitchFamily="18" charset="0"/>
                      </a:rPr>
                      <m:t>: </m:t>
                    </m:r>
                  </m:oMath>
                </a14:m>
                <a:endParaRPr lang="en-US" dirty="0"/>
              </a:p>
              <a:p>
                <a:pPr lvl="0" algn="ctr">
                  <a:buClr>
                    <a:schemeClr val="dk1"/>
                  </a:buClr>
                  <a:buSzPts val="2400"/>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b="0" i="0" smtClean="0">
                              <a:latin typeface="Cambria Math" panose="02040503050406030204" pitchFamily="18" charset="0"/>
                            </a:rPr>
                            <m:t>T</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G</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c</m:t>
                          </m:r>
                        </m:e>
                        <m:sub>
                          <m:r>
                            <a:rPr lang="en-US" sz="2400" b="0" i="0" smtClean="0">
                              <a:latin typeface="Cambria Math" panose="02040503050406030204" pitchFamily="18" charset="0"/>
                            </a:rPr>
                            <m:t>1</m:t>
                          </m:r>
                        </m:sub>
                      </m:sSub>
                      <m:r>
                        <a:rPr lang="en-US" sz="2400" b="0" i="0"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0" smtClean="0">
                              <a:latin typeface="Cambria Math" panose="02040503050406030204" pitchFamily="18" charset="0"/>
                            </a:rPr>
                            <m:t>(</m:t>
                          </m:r>
                          <m:r>
                            <m:rPr>
                              <m:sty m:val="p"/>
                            </m:rPr>
                            <a:rPr lang="en-US" sz="2400" b="0" i="0" smtClean="0">
                              <a:latin typeface="Cambria Math" panose="02040503050406030204" pitchFamily="18" charset="0"/>
                            </a:rPr>
                            <m:t>r</m:t>
                          </m:r>
                          <m:r>
                            <a:rPr lang="en-US" sz="2400" b="0" i="0" smtClean="0">
                              <a:latin typeface="Cambria Math" panose="02040503050406030204" pitchFamily="18" charset="0"/>
                            </a:rPr>
                            <m:t>−1)</m:t>
                          </m:r>
                          <m:r>
                            <m:rPr>
                              <m:sty m:val="p"/>
                            </m:rPr>
                            <a:rPr lang="en-US" sz="2400" b="0" i="0" smtClean="0">
                              <a:latin typeface="Cambria Math" panose="02040503050406030204" pitchFamily="18" charset="0"/>
                            </a:rPr>
                            <m:t>c</m:t>
                          </m:r>
                        </m:e>
                        <m:sub>
                          <m:r>
                            <a:rPr lang="en-US" sz="2400" b="0" i="0" smtClean="0">
                              <a:latin typeface="Cambria Math" panose="02040503050406030204" pitchFamily="18" charset="0"/>
                            </a:rPr>
                            <m:t>2</m:t>
                          </m:r>
                        </m:sub>
                      </m:sSub>
                      <m:r>
                        <a:rPr lang="en-US" sz="2400" b="0" i="0" smtClean="0">
                          <a:latin typeface="Cambria Math" panose="02040503050406030204" pitchFamily="18" charset="0"/>
                        </a:rPr>
                        <m:t>]</m:t>
                      </m:r>
                    </m:oMath>
                  </m:oMathPara>
                </a14:m>
                <a:endParaRPr lang="en-US" sz="2400" dirty="0"/>
              </a:p>
              <a:p>
                <a:pPr lvl="0" algn="ctr">
                  <a:buClr>
                    <a:schemeClr val="dk1"/>
                  </a:buClr>
                  <a:buSzPts val="2400"/>
                </a:pPr>
                <a:endParaRPr lang="en-US" i="1" dirty="0"/>
              </a:p>
              <a:p>
                <a:pPr marL="285750" lvl="0" indent="-285750">
                  <a:buClr>
                    <a:schemeClr val="dk1"/>
                  </a:buClr>
                  <a:buSzPts val="2400"/>
                  <a:buFont typeface="Arial" panose="020B0604020202020204" pitchFamily="34" charset="0"/>
                  <a:buChar char="•"/>
                </a:pPr>
                <a:r>
                  <a:rPr lang="en-US" sz="2400" b="1" dirty="0"/>
                  <a:t>Question:</a:t>
                </a:r>
              </a:p>
              <a:p>
                <a:pPr marL="285750" lvl="0" indent="-285750">
                  <a:buClr>
                    <a:schemeClr val="dk1"/>
                  </a:buClr>
                  <a:buSzPts val="2400"/>
                  <a:buFont typeface="Arial" panose="020B0604020202020204" pitchFamily="34" charset="0"/>
                  <a:buChar char="•"/>
                </a:pPr>
                <a:r>
                  <a:rPr lang="en-US" sz="2400" dirty="0"/>
                  <a:t>Given T, what combination of individual and cluster-level samples (</a:t>
                </a:r>
                <a14:m>
                  <m:oMath xmlns:m="http://schemas.openxmlformats.org/officeDocument/2006/math">
                    <m:sSup>
                      <m:sSupPr>
                        <m:ctrlPr>
                          <a:rPr lang="en-US" sz="2400" i="1" smtClean="0">
                            <a:latin typeface="Cambria Math" panose="02040503050406030204" pitchFamily="18" charset="0"/>
                          </a:rPr>
                        </m:ctrlPr>
                      </m:sSupPr>
                      <m:e>
                        <m:r>
                          <m:rPr>
                            <m:sty m:val="p"/>
                          </m:rPr>
                          <a:rPr lang="en-US" sz="2400" b="0" i="0" smtClean="0">
                            <a:latin typeface="Cambria Math" panose="02040503050406030204" pitchFamily="18" charset="0"/>
                          </a:rPr>
                          <m:t>R</m:t>
                        </m:r>
                      </m:e>
                      <m:sup>
                        <m:r>
                          <a:rPr lang="en-US" sz="2400" b="0" i="0" smtClean="0">
                            <a:latin typeface="Cambria Math" panose="02040503050406030204" pitchFamily="18" charset="0"/>
                          </a:rPr>
                          <m:t>∗</m:t>
                        </m:r>
                      </m:sup>
                    </m:sSup>
                    <m:r>
                      <a:rPr lang="en-US" sz="2400" b="0" i="0"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G</m:t>
                        </m:r>
                      </m:e>
                      <m:sup>
                        <m:r>
                          <a:rPr lang="en-US" sz="2400" b="0" i="0" smtClean="0">
                            <a:latin typeface="Cambria Math" panose="02040503050406030204" pitchFamily="18" charset="0"/>
                          </a:rPr>
                          <m:t>∗</m:t>
                        </m:r>
                      </m:sup>
                    </m:sSup>
                  </m:oMath>
                </a14:m>
                <a:r>
                  <a:rPr lang="en-US" sz="2400" dirty="0"/>
                  <a:t>) optimizes the variance of our estimator?</a:t>
                </a:r>
              </a:p>
              <a:p>
                <a:pPr lvl="0">
                  <a:buClr>
                    <a:schemeClr val="dk1"/>
                  </a:buClr>
                  <a:buSzPts val="2400"/>
                </a:pPr>
                <a:endParaRPr lang="en-US" dirty="0"/>
              </a:p>
              <a:p>
                <a:pPr marL="285750" lvl="0" indent="-285750">
                  <a:buClr>
                    <a:schemeClr val="dk1"/>
                  </a:buClr>
                  <a:buSzPts val="2400"/>
                  <a:buFont typeface="Arial" panose="020B0604020202020204" pitchFamily="34" charset="0"/>
                  <a:buChar char="•"/>
                </a:pPr>
                <a:r>
                  <a:rPr lang="en-US" sz="2400" b="1" dirty="0"/>
                  <a:t>Parameter of interest:</a:t>
                </a:r>
              </a:p>
              <a:p>
                <a:pPr marL="285750" lvl="0" indent="-285750">
                  <a:buClr>
                    <a:schemeClr val="dk1"/>
                  </a:buClr>
                  <a:buSzPts val="2400"/>
                  <a:buFont typeface="Arial" panose="020B0604020202020204" pitchFamily="34" charset="0"/>
                  <a:buChar char="•"/>
                </a:pPr>
                <a:r>
                  <a:rPr lang="en-US" sz="2400" dirty="0"/>
                  <a:t>The parameter of interest is the treatment effect </a:t>
                </a:r>
                <a14:m>
                  <m:oMath xmlns:m="http://schemas.openxmlformats.org/officeDocument/2006/math">
                    <m:r>
                      <m:rPr>
                        <m:sty m:val="p"/>
                      </m:rPr>
                      <a:rPr lang="en-US" sz="2400" i="0" smtClean="0">
                        <a:latin typeface="Cambria Math" panose="02040503050406030204" pitchFamily="18" charset="0"/>
                        <a:ea typeface="Cambria Math" panose="02040503050406030204" pitchFamily="18" charset="0"/>
                      </a:rPr>
                      <m:t>β</m:t>
                    </m:r>
                  </m:oMath>
                </a14:m>
                <a:endParaRPr lang="en-US" sz="2400" dirty="0"/>
              </a:p>
              <a:p>
                <a:pPr lvl="0">
                  <a:buClr>
                    <a:schemeClr val="dk1"/>
                  </a:buClr>
                  <a:buSzPts val="2400"/>
                </a:pPr>
                <a:endParaRPr sz="2400" i="1" dirty="0"/>
              </a:p>
            </p:txBody>
          </p:sp>
        </mc:Choice>
        <mc:Fallback xmlns="">
          <p:sp>
            <p:nvSpPr>
              <p:cNvPr id="28" name="Google Shape;28;g29ab701a050_0_16"/>
              <p:cNvSpPr txBox="1">
                <a:spLocks noRot="1" noChangeAspect="1" noMove="1" noResize="1" noEditPoints="1" noAdjustHandles="1" noChangeArrowheads="1" noChangeShapeType="1" noTextEdit="1"/>
              </p:cNvSpPr>
              <p:nvPr/>
            </p:nvSpPr>
            <p:spPr>
              <a:xfrm>
                <a:off x="1817370" y="12306302"/>
                <a:ext cx="9756600" cy="5041897"/>
              </a:xfrm>
              <a:prstGeom prst="rect">
                <a:avLst/>
              </a:prstGeom>
              <a:blipFill>
                <a:blip r:embed="rId3"/>
                <a:stretch>
                  <a:fillRect l="-1821" t="-2010"/>
                </a:stretch>
              </a:blipFill>
              <a:ln>
                <a:noFill/>
              </a:ln>
            </p:spPr>
            <p:txBody>
              <a:bodyPr/>
              <a:lstStyle/>
              <a:p>
                <a:r>
                  <a:rPr lang="en-US">
                    <a:noFill/>
                  </a:rPr>
                  <a:t> </a:t>
                </a:r>
              </a:p>
            </p:txBody>
          </p:sp>
        </mc:Fallback>
      </mc:AlternateContent>
      <p:cxnSp>
        <p:nvCxnSpPr>
          <p:cNvPr id="29" name="Google Shape;29;g29ab701a050_0_16"/>
          <p:cNvCxnSpPr/>
          <p:nvPr/>
        </p:nvCxnSpPr>
        <p:spPr>
          <a:xfrm>
            <a:off x="1817370" y="18516600"/>
            <a:ext cx="9756600" cy="0"/>
          </a:xfrm>
          <a:prstGeom prst="straightConnector1">
            <a:avLst/>
          </a:prstGeom>
          <a:noFill/>
          <a:ln w="38100" cap="flat" cmpd="sng">
            <a:solidFill>
              <a:srgbClr val="ED1C24"/>
            </a:solidFill>
            <a:prstDash val="solid"/>
            <a:round/>
            <a:headEnd type="none" w="sm" len="sm"/>
            <a:tailEnd type="none" w="sm" len="sm"/>
          </a:ln>
        </p:spPr>
      </p:cxnSp>
      <p:sp>
        <p:nvSpPr>
          <p:cNvPr id="30" name="Google Shape;30;g29ab701a050_0_16"/>
          <p:cNvSpPr txBox="1"/>
          <p:nvPr/>
        </p:nvSpPr>
        <p:spPr>
          <a:xfrm>
            <a:off x="1817370" y="17538700"/>
            <a:ext cx="9756600" cy="914400"/>
          </a:xfrm>
          <a:prstGeom prst="rect">
            <a:avLst/>
          </a:prstGeom>
          <a:noFill/>
          <a:ln>
            <a:noFill/>
          </a:ln>
        </p:spPr>
        <p:txBody>
          <a:bodyPr spcFirstLastPara="1" wrap="square" lIns="0" tIns="0" rIns="0" bIns="0" anchor="b" anchorCtr="0">
            <a:normAutofit/>
          </a:bodyPr>
          <a:lstStyle/>
          <a:p>
            <a:pPr marL="0" marR="0" lvl="0" indent="0" algn="l" rtl="0">
              <a:spcBef>
                <a:spcPts val="0"/>
              </a:spcBef>
              <a:spcAft>
                <a:spcPts val="0"/>
              </a:spcAft>
              <a:buClr>
                <a:srgbClr val="4E3629"/>
              </a:buClr>
              <a:buSzPts val="5400"/>
              <a:buFont typeface="Arial"/>
              <a:buNone/>
            </a:pPr>
            <a:r>
              <a:rPr lang="en-US" sz="5400" b="1" dirty="0">
                <a:solidFill>
                  <a:srgbClr val="4E3629"/>
                </a:solidFill>
              </a:rPr>
              <a:t>DGP</a:t>
            </a:r>
            <a:r>
              <a:rPr lang="en-US" sz="5400" b="1" baseline="30000" dirty="0">
                <a:solidFill>
                  <a:srgbClr val="4E3629"/>
                </a:solidFill>
              </a:rPr>
              <a:t>1</a:t>
            </a:r>
            <a:r>
              <a:rPr lang="en-US" sz="5400" b="1" dirty="0">
                <a:solidFill>
                  <a:srgbClr val="4E3629"/>
                </a:solidFill>
              </a:rPr>
              <a:t>s and Data Structure</a:t>
            </a:r>
            <a:endParaRPr dirty="0"/>
          </a:p>
        </p:txBody>
      </p:sp>
      <p:cxnSp>
        <p:nvCxnSpPr>
          <p:cNvPr id="32" name="Google Shape;32;g29ab701a050_0_16"/>
          <p:cNvCxnSpPr/>
          <p:nvPr/>
        </p:nvCxnSpPr>
        <p:spPr>
          <a:xfrm>
            <a:off x="13421106" y="6631101"/>
            <a:ext cx="9756600" cy="0"/>
          </a:xfrm>
          <a:prstGeom prst="straightConnector1">
            <a:avLst/>
          </a:prstGeom>
          <a:noFill/>
          <a:ln w="38100" cap="flat" cmpd="sng">
            <a:solidFill>
              <a:srgbClr val="ED1C24"/>
            </a:solidFill>
            <a:prstDash val="solid"/>
            <a:round/>
            <a:headEnd type="none" w="sm" len="sm"/>
            <a:tailEnd type="none" w="sm" len="sm"/>
          </a:ln>
        </p:spPr>
      </p:cxnSp>
      <p:sp>
        <p:nvSpPr>
          <p:cNvPr id="33" name="Google Shape;33;g29ab701a050_0_16"/>
          <p:cNvSpPr txBox="1"/>
          <p:nvPr/>
        </p:nvSpPr>
        <p:spPr>
          <a:xfrm>
            <a:off x="13407390" y="5640497"/>
            <a:ext cx="9756600" cy="914400"/>
          </a:xfrm>
          <a:prstGeom prst="rect">
            <a:avLst/>
          </a:prstGeom>
          <a:noFill/>
          <a:ln>
            <a:noFill/>
          </a:ln>
        </p:spPr>
        <p:txBody>
          <a:bodyPr spcFirstLastPara="1" wrap="square" lIns="0" tIns="0" rIns="0" bIns="0" anchor="b" anchorCtr="0">
            <a:normAutofit/>
          </a:bodyPr>
          <a:lstStyle/>
          <a:p>
            <a:pPr marL="0" marR="0" lvl="0" indent="0" algn="l" rtl="0">
              <a:spcBef>
                <a:spcPts val="0"/>
              </a:spcBef>
              <a:spcAft>
                <a:spcPts val="0"/>
              </a:spcAft>
              <a:buClr>
                <a:srgbClr val="4E3629"/>
              </a:buClr>
              <a:buSzPts val="5400"/>
              <a:buFont typeface="Arial"/>
              <a:buNone/>
            </a:pPr>
            <a:r>
              <a:rPr lang="en-US" sz="5400" b="1" dirty="0">
                <a:solidFill>
                  <a:srgbClr val="4E3629"/>
                </a:solidFill>
              </a:rPr>
              <a:t>Results</a:t>
            </a:r>
            <a:endParaRPr dirty="0"/>
          </a:p>
        </p:txBody>
      </p:sp>
      <p:cxnSp>
        <p:nvCxnSpPr>
          <p:cNvPr id="34" name="Google Shape;34;g29ab701a050_0_16"/>
          <p:cNvCxnSpPr/>
          <p:nvPr/>
        </p:nvCxnSpPr>
        <p:spPr>
          <a:xfrm>
            <a:off x="24992838" y="6629404"/>
            <a:ext cx="9756600" cy="0"/>
          </a:xfrm>
          <a:prstGeom prst="straightConnector1">
            <a:avLst/>
          </a:prstGeom>
          <a:noFill/>
          <a:ln w="38100" cap="flat" cmpd="sng">
            <a:solidFill>
              <a:srgbClr val="ED1C24"/>
            </a:solidFill>
            <a:prstDash val="solid"/>
            <a:round/>
            <a:headEnd type="none" w="sm" len="sm"/>
            <a:tailEnd type="none" w="sm" len="sm"/>
          </a:ln>
        </p:spPr>
      </p:cxnSp>
      <p:sp>
        <p:nvSpPr>
          <p:cNvPr id="35" name="Google Shape;35;g29ab701a050_0_16"/>
          <p:cNvSpPr txBox="1"/>
          <p:nvPr/>
        </p:nvSpPr>
        <p:spPr>
          <a:xfrm>
            <a:off x="24992838" y="5640497"/>
            <a:ext cx="9756600" cy="914400"/>
          </a:xfrm>
          <a:prstGeom prst="rect">
            <a:avLst/>
          </a:prstGeom>
          <a:noFill/>
          <a:ln>
            <a:noFill/>
          </a:ln>
        </p:spPr>
        <p:txBody>
          <a:bodyPr spcFirstLastPara="1" wrap="square" lIns="0" tIns="0" rIns="0" bIns="0" anchor="b" anchorCtr="0">
            <a:normAutofit/>
          </a:bodyPr>
          <a:lstStyle/>
          <a:p>
            <a:pPr marL="0" marR="0" lvl="0" indent="0" algn="l" rtl="0">
              <a:spcBef>
                <a:spcPts val="0"/>
              </a:spcBef>
              <a:spcAft>
                <a:spcPts val="0"/>
              </a:spcAft>
              <a:buClr>
                <a:srgbClr val="4E3629"/>
              </a:buClr>
              <a:buSzPts val="5400"/>
              <a:buFont typeface="Arial"/>
              <a:buNone/>
            </a:pPr>
            <a:r>
              <a:rPr lang="en-US" sz="5400" b="1" u="none" dirty="0">
                <a:solidFill>
                  <a:srgbClr val="4E3629"/>
                </a:solidFill>
                <a:latin typeface="Arial"/>
                <a:ea typeface="Arial"/>
                <a:cs typeface="Arial"/>
                <a:sym typeface="Arial"/>
              </a:rPr>
              <a:t>Sensitivity to Parameters</a:t>
            </a:r>
            <a:endParaRPr lang="en-US" dirty="0"/>
          </a:p>
        </p:txBody>
      </p:sp>
      <p:cxnSp>
        <p:nvCxnSpPr>
          <p:cNvPr id="36" name="Google Shape;36;g29ab701a050_0_16"/>
          <p:cNvCxnSpPr/>
          <p:nvPr/>
        </p:nvCxnSpPr>
        <p:spPr>
          <a:xfrm>
            <a:off x="13407390" y="18516600"/>
            <a:ext cx="9756600" cy="0"/>
          </a:xfrm>
          <a:prstGeom prst="straightConnector1">
            <a:avLst/>
          </a:prstGeom>
          <a:noFill/>
          <a:ln w="38100" cap="flat" cmpd="sng">
            <a:solidFill>
              <a:srgbClr val="ED1C24"/>
            </a:solidFill>
            <a:prstDash val="solid"/>
            <a:round/>
            <a:headEnd type="none" w="sm" len="sm"/>
            <a:tailEnd type="none" w="sm" len="sm"/>
          </a:ln>
        </p:spPr>
      </p:cxnSp>
      <p:sp>
        <p:nvSpPr>
          <p:cNvPr id="37" name="Google Shape;37;g29ab701a050_0_16"/>
          <p:cNvSpPr txBox="1"/>
          <p:nvPr/>
        </p:nvSpPr>
        <p:spPr>
          <a:xfrm>
            <a:off x="13421106" y="17551400"/>
            <a:ext cx="9756600" cy="914400"/>
          </a:xfrm>
          <a:prstGeom prst="rect">
            <a:avLst/>
          </a:prstGeom>
          <a:noFill/>
          <a:ln>
            <a:noFill/>
          </a:ln>
        </p:spPr>
        <p:txBody>
          <a:bodyPr spcFirstLastPara="1" wrap="square" lIns="0" tIns="0" rIns="0" bIns="0" anchor="b" anchorCtr="0">
            <a:normAutofit/>
          </a:bodyPr>
          <a:lstStyle/>
          <a:p>
            <a:pPr marL="0" marR="0" lvl="0" indent="0" algn="l" rtl="0">
              <a:spcBef>
                <a:spcPts val="0"/>
              </a:spcBef>
              <a:spcAft>
                <a:spcPts val="0"/>
              </a:spcAft>
              <a:buClr>
                <a:srgbClr val="4E3629"/>
              </a:buClr>
              <a:buSzPts val="5400"/>
              <a:buFont typeface="Arial"/>
              <a:buNone/>
            </a:pPr>
            <a:r>
              <a:rPr lang="en-US" sz="5400" b="1" u="none" dirty="0">
                <a:solidFill>
                  <a:srgbClr val="4E3629"/>
                </a:solidFill>
                <a:latin typeface="Arial"/>
                <a:ea typeface="Arial"/>
                <a:cs typeface="Arial"/>
                <a:sym typeface="Arial"/>
              </a:rPr>
              <a:t>Robustness across DGPs</a:t>
            </a:r>
            <a:endParaRPr dirty="0"/>
          </a:p>
        </p:txBody>
      </p:sp>
      <mc:AlternateContent xmlns:mc="http://schemas.openxmlformats.org/markup-compatibility/2006" xmlns:a14="http://schemas.microsoft.com/office/drawing/2010/main">
        <mc:Choice Requires="a14">
          <p:sp>
            <p:nvSpPr>
              <p:cNvPr id="38" name="Google Shape;38;g29ab701a050_0_16"/>
              <p:cNvSpPr txBox="1"/>
              <p:nvPr/>
            </p:nvSpPr>
            <p:spPr>
              <a:xfrm>
                <a:off x="24971859" y="6846287"/>
                <a:ext cx="9756600" cy="1182889"/>
              </a:xfrm>
              <a:prstGeom prst="rect">
                <a:avLst/>
              </a:prstGeom>
              <a:noFill/>
              <a:ln>
                <a:noFill/>
              </a:ln>
            </p:spPr>
            <p:txBody>
              <a:bodyPr spcFirstLastPara="1" wrap="square" lIns="0" tIns="0" rIns="0" bIns="0" anchor="t" anchorCtr="0">
                <a:noAutofit/>
              </a:bodyPr>
              <a:lstStyle/>
              <a:p>
                <a:pPr marL="228600" marR="0" lvl="0" indent="-2286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We explored which parameters affect optimal study design.</a:t>
                </a:r>
              </a:p>
              <a:p>
                <a:pPr marL="228600" marR="0" lvl="0" indent="-2286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 </a:t>
                </a:r>
                <a:r>
                  <a:rPr lang="en-US" sz="2400" b="1" dirty="0">
                    <a:solidFill>
                      <a:schemeClr val="dk1"/>
                    </a:solidFill>
                    <a:sym typeface="Arial"/>
                  </a:rPr>
                  <a:t>Robustness across </a:t>
                </a:r>
                <a14:m>
                  <m:oMath xmlns:m="http://schemas.openxmlformats.org/officeDocument/2006/math">
                    <m:sSub>
                      <m:sSubPr>
                        <m:ctrlPr>
                          <a:rPr lang="en-US" sz="2400" b="1" i="1" smtClean="0">
                            <a:solidFill>
                              <a:schemeClr val="dk1"/>
                            </a:solidFill>
                            <a:latin typeface="Cambria Math" panose="02040503050406030204" pitchFamily="18" charset="0"/>
                            <a:sym typeface="Arial"/>
                          </a:rPr>
                        </m:ctrlPr>
                      </m:sSubPr>
                      <m:e>
                        <m:r>
                          <a:rPr lang="en-US" sz="2400" b="1" i="1" smtClean="0">
                            <a:solidFill>
                              <a:schemeClr val="dk1"/>
                            </a:solidFill>
                            <a:latin typeface="Cambria Math" panose="02040503050406030204" pitchFamily="18" charset="0"/>
                            <a:sym typeface="Arial"/>
                          </a:rPr>
                          <m:t>𝒄</m:t>
                        </m:r>
                      </m:e>
                      <m:sub>
                        <m:r>
                          <a:rPr lang="en-US" sz="2400" b="1" i="1" smtClean="0">
                            <a:solidFill>
                              <a:schemeClr val="dk1"/>
                            </a:solidFill>
                            <a:latin typeface="Cambria Math" panose="02040503050406030204" pitchFamily="18" charset="0"/>
                            <a:sym typeface="Arial"/>
                          </a:rPr>
                          <m:t>𝟐</m:t>
                        </m:r>
                      </m:sub>
                    </m:sSub>
                    <m:r>
                      <a:rPr lang="en-US" sz="2400" b="1" i="1" smtClean="0">
                        <a:solidFill>
                          <a:schemeClr val="dk1"/>
                        </a:solidFill>
                        <a:latin typeface="Cambria Math" panose="02040503050406030204" pitchFamily="18" charset="0"/>
                        <a:sym typeface="Arial"/>
                      </a:rPr>
                      <m:t>: </m:t>
                    </m:r>
                  </m:oMath>
                </a14:m>
                <a:endParaRPr b="1" dirty="0"/>
              </a:p>
            </p:txBody>
          </p:sp>
        </mc:Choice>
        <mc:Fallback xmlns="">
          <p:sp>
            <p:nvSpPr>
              <p:cNvPr id="38" name="Google Shape;38;g29ab701a050_0_16"/>
              <p:cNvSpPr txBox="1">
                <a:spLocks noRot="1" noChangeAspect="1" noMove="1" noResize="1" noEditPoints="1" noAdjustHandles="1" noChangeArrowheads="1" noChangeShapeType="1" noTextEdit="1"/>
              </p:cNvSpPr>
              <p:nvPr/>
            </p:nvSpPr>
            <p:spPr>
              <a:xfrm>
                <a:off x="24971859" y="6846287"/>
                <a:ext cx="9756600" cy="1182889"/>
              </a:xfrm>
              <a:prstGeom prst="rect">
                <a:avLst/>
              </a:prstGeom>
              <a:blipFill>
                <a:blip r:embed="rId4"/>
                <a:stretch>
                  <a:fillRect l="-1821" t="-8511"/>
                </a:stretch>
              </a:blipFill>
              <a:ln>
                <a:noFill/>
              </a:ln>
            </p:spPr>
            <p:txBody>
              <a:bodyPr/>
              <a:lstStyle/>
              <a:p>
                <a:r>
                  <a:rPr lang="en-US">
                    <a:noFill/>
                  </a:rPr>
                  <a:t> </a:t>
                </a:r>
              </a:p>
            </p:txBody>
          </p:sp>
        </mc:Fallback>
      </mc:AlternateContent>
      <p:cxnSp>
        <p:nvCxnSpPr>
          <p:cNvPr id="39" name="Google Shape;39;g29ab701a050_0_16"/>
          <p:cNvCxnSpPr/>
          <p:nvPr/>
        </p:nvCxnSpPr>
        <p:spPr>
          <a:xfrm>
            <a:off x="24988266" y="18503900"/>
            <a:ext cx="9756600" cy="0"/>
          </a:xfrm>
          <a:prstGeom prst="straightConnector1">
            <a:avLst/>
          </a:prstGeom>
          <a:noFill/>
          <a:ln w="38100" cap="flat" cmpd="sng">
            <a:solidFill>
              <a:srgbClr val="ED1C24"/>
            </a:solidFill>
            <a:prstDash val="solid"/>
            <a:round/>
            <a:headEnd type="none" w="sm" len="sm"/>
            <a:tailEnd type="none" w="sm" len="sm"/>
          </a:ln>
        </p:spPr>
      </p:cxnSp>
      <p:sp>
        <p:nvSpPr>
          <p:cNvPr id="40" name="Google Shape;40;g29ab701a050_0_16"/>
          <p:cNvSpPr txBox="1"/>
          <p:nvPr/>
        </p:nvSpPr>
        <p:spPr>
          <a:xfrm>
            <a:off x="25001982" y="17538700"/>
            <a:ext cx="9756600" cy="914400"/>
          </a:xfrm>
          <a:prstGeom prst="rect">
            <a:avLst/>
          </a:prstGeom>
          <a:noFill/>
          <a:ln>
            <a:noFill/>
          </a:ln>
        </p:spPr>
        <p:txBody>
          <a:bodyPr spcFirstLastPara="1" wrap="square" lIns="0" tIns="0" rIns="0" bIns="0" anchor="b" anchorCtr="0">
            <a:normAutofit/>
          </a:bodyPr>
          <a:lstStyle/>
          <a:p>
            <a:pPr marL="0" marR="0" lvl="0" indent="0" algn="l" rtl="0">
              <a:spcBef>
                <a:spcPts val="0"/>
              </a:spcBef>
              <a:spcAft>
                <a:spcPts val="0"/>
              </a:spcAft>
              <a:buClr>
                <a:srgbClr val="4E3629"/>
              </a:buClr>
              <a:buSzPts val="5400"/>
              <a:buFont typeface="Arial"/>
              <a:buNone/>
            </a:pPr>
            <a:r>
              <a:rPr lang="en-US" sz="5400" b="1" u="none">
                <a:solidFill>
                  <a:srgbClr val="4E3629"/>
                </a:solidFill>
                <a:latin typeface="Arial"/>
                <a:ea typeface="Arial"/>
                <a:cs typeface="Arial"/>
                <a:sym typeface="Arial"/>
              </a:rPr>
              <a:t>Conclusion</a:t>
            </a:r>
            <a:endParaRPr/>
          </a:p>
        </p:txBody>
      </p:sp>
      <mc:AlternateContent xmlns:mc="http://schemas.openxmlformats.org/markup-compatibility/2006" xmlns:a14="http://schemas.microsoft.com/office/drawing/2010/main">
        <mc:Choice Requires="a14">
          <p:sp>
            <p:nvSpPr>
              <p:cNvPr id="41" name="Google Shape;41;g29ab701a050_0_16"/>
              <p:cNvSpPr txBox="1"/>
              <p:nvPr/>
            </p:nvSpPr>
            <p:spPr>
              <a:xfrm>
                <a:off x="24983694" y="18881968"/>
                <a:ext cx="9756600" cy="4893600"/>
              </a:xfrm>
              <a:prstGeom prst="rect">
                <a:avLst/>
              </a:prstGeom>
              <a:noFill/>
              <a:ln>
                <a:noFill/>
              </a:ln>
            </p:spPr>
            <p:txBody>
              <a:bodyPr spcFirstLastPara="1" wrap="square" lIns="0" tIns="0" rIns="0" bIns="0" anchor="t" anchorCtr="0">
                <a:noAutofit/>
              </a:bodyPr>
              <a:lstStyle/>
              <a:p>
                <a:pPr marL="228600" marR="0" lvl="0" indent="-2286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Generally, sampling from more clusters yields better experimental designs. </a:t>
                </a:r>
                <a:endParaRPr lang="en-US" dirty="0"/>
              </a:p>
              <a:p>
                <a:pPr marL="228600" marR="0" lvl="0" indent="-228600" algn="l" rtl="0">
                  <a:spcBef>
                    <a:spcPts val="1200"/>
                  </a:spcBef>
                  <a:spcAft>
                    <a:spcPts val="0"/>
                  </a:spcAft>
                  <a:buClr>
                    <a:schemeClr val="dk1"/>
                  </a:buClr>
                  <a:buSzPts val="2400"/>
                  <a:buFont typeface="Arial"/>
                  <a:buChar char="•"/>
                </a:pPr>
                <a:r>
                  <a:rPr lang="en-US" sz="2400" b="1" dirty="0">
                    <a:solidFill>
                      <a:schemeClr val="dk1"/>
                    </a:solidFill>
                    <a:latin typeface="Arial"/>
                    <a:ea typeface="Arial"/>
                    <a:cs typeface="Arial"/>
                    <a:sym typeface="Arial"/>
                  </a:rPr>
                  <a:t>High sensitivity to </a:t>
                </a:r>
                <a14:m>
                  <m:oMath xmlns:m="http://schemas.openxmlformats.org/officeDocument/2006/math">
                    <m:sSub>
                      <m:sSubPr>
                        <m:ctrlPr>
                          <a:rPr lang="ar-AE" sz="2400" b="1" i="1" smtClean="0">
                            <a:solidFill>
                              <a:schemeClr val="dk1"/>
                            </a:solidFill>
                            <a:latin typeface="Cambria Math" panose="02040503050406030204" pitchFamily="18" charset="0"/>
                            <a:cs typeface="Arial"/>
                            <a:sym typeface="Arial"/>
                          </a:rPr>
                        </m:ctrlPr>
                      </m:sSubPr>
                      <m:e>
                        <m:r>
                          <a:rPr lang="en-US" sz="2400" b="1" i="1" smtClean="0">
                            <a:solidFill>
                              <a:schemeClr val="dk1"/>
                            </a:solidFill>
                            <a:latin typeface="Cambria Math" panose="02040503050406030204" pitchFamily="18" charset="0"/>
                            <a:cs typeface="Arial"/>
                            <a:sym typeface="Arial"/>
                          </a:rPr>
                          <m:t>𝒄</m:t>
                        </m:r>
                      </m:e>
                      <m:sub>
                        <m:r>
                          <a:rPr lang="ar-AE" sz="2400" b="1" i="1" smtClean="0">
                            <a:solidFill>
                              <a:schemeClr val="dk1"/>
                            </a:solidFill>
                            <a:latin typeface="Cambria Math" panose="02040503050406030204" pitchFamily="18" charset="0"/>
                            <a:cs typeface="Arial"/>
                            <a:sym typeface="Arial"/>
                          </a:rPr>
                          <m:t>𝟐</m:t>
                        </m:r>
                      </m:sub>
                    </m:sSub>
                  </m:oMath>
                </a14:m>
                <a:r>
                  <a:rPr lang="ar-AE" sz="2400" b="1"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can be observed. When individual-level sampling cost is low, we are able to obtain a variance-minimizing amount of clusters much earlier, i.e. on the left side of the peak</a:t>
                </a:r>
                <a:endParaRPr lang="en-US" dirty="0"/>
              </a:p>
              <a:p>
                <a:pPr marL="228600" marR="0" lvl="0" indent="-228600" algn="l" rtl="0">
                  <a:spcBef>
                    <a:spcPts val="1200"/>
                  </a:spcBef>
                  <a:spcAft>
                    <a:spcPts val="0"/>
                  </a:spcAft>
                  <a:buClr>
                    <a:schemeClr val="dk1"/>
                  </a:buClr>
                  <a:buSzPts val="2400"/>
                  <a:buFont typeface="Arial"/>
                  <a:buChar char="•"/>
                </a:pPr>
                <a:r>
                  <a:rPr lang="en-US" sz="2400" b="1" dirty="0">
                    <a:solidFill>
                      <a:schemeClr val="dk1"/>
                    </a:solidFill>
                    <a:latin typeface="Arial"/>
                    <a:ea typeface="Arial"/>
                    <a:cs typeface="Arial"/>
                    <a:sym typeface="Arial"/>
                  </a:rPr>
                  <a:t>Low sensitivity to </a:t>
                </a:r>
                <a:r>
                  <a:rPr lang="en-US" sz="2400" b="1" dirty="0" err="1">
                    <a:solidFill>
                      <a:schemeClr val="dk1"/>
                    </a:solidFill>
                    <a:latin typeface="Arial"/>
                    <a:ea typeface="Arial"/>
                    <a:cs typeface="Arial"/>
                    <a:sym typeface="Arial"/>
                  </a:rPr>
                  <a:t>intracluster</a:t>
                </a:r>
                <a:r>
                  <a:rPr lang="en-US" sz="2400" b="1" dirty="0">
                    <a:solidFill>
                      <a:schemeClr val="dk1"/>
                    </a:solidFill>
                    <a:latin typeface="Arial"/>
                    <a:ea typeface="Arial"/>
                    <a:cs typeface="Arial"/>
                    <a:sym typeface="Arial"/>
                  </a:rPr>
                  <a:t> correlation</a:t>
                </a:r>
                <a:r>
                  <a:rPr lang="en-US" sz="2400" dirty="0">
                    <a:solidFill>
                      <a:schemeClr val="dk1"/>
                    </a:solidFill>
                    <a:latin typeface="Arial"/>
                    <a:ea typeface="Arial"/>
                    <a:cs typeface="Arial"/>
                    <a:sym typeface="Arial"/>
                  </a:rPr>
                  <a:t> is surprisingly observed in our simulations. This contrasts with the theoretical results of </a:t>
                </a:r>
                <a:r>
                  <a:rPr lang="en-US" sz="2400" dirty="0" err="1">
                    <a:solidFill>
                      <a:schemeClr val="dk1"/>
                    </a:solidFill>
                    <a:latin typeface="Arial"/>
                    <a:ea typeface="Arial"/>
                    <a:cs typeface="Arial"/>
                    <a:sym typeface="Arial"/>
                  </a:rPr>
                  <a:t>Raudenbush</a:t>
                </a:r>
                <a:r>
                  <a:rPr lang="en-US" sz="2400" dirty="0">
                    <a:solidFill>
                      <a:schemeClr val="dk1"/>
                    </a:solidFill>
                    <a:latin typeface="Arial"/>
                    <a:ea typeface="Arial"/>
                    <a:cs typeface="Arial"/>
                    <a:sym typeface="Arial"/>
                  </a:rPr>
                  <a:t> (1997)</a:t>
                </a:r>
                <a:endParaRPr lang="en-US" dirty="0"/>
              </a:p>
              <a:p>
                <a:pPr marL="228600" marR="0" lvl="0" indent="-228600" algn="l" rtl="0">
                  <a:spcBef>
                    <a:spcPts val="120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This above results hold beyond the normal case, specifically when the outcome is contrasts with data. </a:t>
                </a:r>
                <a:endParaRPr dirty="0"/>
              </a:p>
            </p:txBody>
          </p:sp>
        </mc:Choice>
        <mc:Fallback xmlns="">
          <p:sp>
            <p:nvSpPr>
              <p:cNvPr id="41" name="Google Shape;41;g29ab701a050_0_16"/>
              <p:cNvSpPr txBox="1">
                <a:spLocks noRot="1" noChangeAspect="1" noMove="1" noResize="1" noEditPoints="1" noAdjustHandles="1" noChangeArrowheads="1" noChangeShapeType="1" noTextEdit="1"/>
              </p:cNvSpPr>
              <p:nvPr/>
            </p:nvSpPr>
            <p:spPr>
              <a:xfrm>
                <a:off x="24983694" y="18881968"/>
                <a:ext cx="9756600" cy="4893600"/>
              </a:xfrm>
              <a:prstGeom prst="rect">
                <a:avLst/>
              </a:prstGeom>
              <a:blipFill>
                <a:blip r:embed="rId5"/>
                <a:stretch>
                  <a:fillRect l="-1821" t="-1809" r="-1951"/>
                </a:stretch>
              </a:blipFill>
              <a:ln>
                <a:noFill/>
              </a:ln>
            </p:spPr>
            <p:txBody>
              <a:bodyPr/>
              <a:lstStyle/>
              <a:p>
                <a:r>
                  <a:rPr lang="en-US">
                    <a:noFill/>
                  </a:rPr>
                  <a:t> </a:t>
                </a:r>
              </a:p>
            </p:txBody>
          </p:sp>
        </mc:Fallback>
      </mc:AlternateContent>
      <p:sp>
        <p:nvSpPr>
          <p:cNvPr id="44" name="Google Shape;44;g29ab701a050_0_16"/>
          <p:cNvSpPr txBox="1"/>
          <p:nvPr/>
        </p:nvSpPr>
        <p:spPr>
          <a:xfrm>
            <a:off x="11278955" y="24701615"/>
            <a:ext cx="23479800" cy="3693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2400" dirty="0">
                <a:solidFill>
                  <a:schemeClr val="dk1"/>
                </a:solidFill>
                <a:latin typeface="Arial"/>
                <a:ea typeface="Arial"/>
                <a:cs typeface="Arial"/>
                <a:sym typeface="Arial"/>
              </a:rPr>
              <a:t>This project was completed for PHP2550 (Practical Data Anal</a:t>
            </a:r>
            <a:r>
              <a:rPr lang="en-US" sz="2400" dirty="0">
                <a:solidFill>
                  <a:schemeClr val="dk1"/>
                </a:solidFill>
              </a:rPr>
              <a:t>ysis), Fall 2024. Instructor: Dr. Alice Paul</a:t>
            </a:r>
            <a:r>
              <a:rPr lang="en-US" sz="2400" dirty="0">
                <a:solidFill>
                  <a:schemeClr val="dk1"/>
                </a:solidFill>
                <a:latin typeface="Arial"/>
                <a:ea typeface="Arial"/>
                <a:cs typeface="Arial"/>
                <a:sym typeface="Arial"/>
              </a:rPr>
              <a:t> </a:t>
            </a:r>
            <a:endParaRPr dirty="0"/>
          </a:p>
        </p:txBody>
      </p:sp>
      <p:pic>
        <p:nvPicPr>
          <p:cNvPr id="3" name="Picture 2" descr="A diagram of a function&#10;&#10;Description automatically generated with medium confidence">
            <a:extLst>
              <a:ext uri="{FF2B5EF4-FFF2-40B4-BE49-F238E27FC236}">
                <a16:creationId xmlns:a16="http://schemas.microsoft.com/office/drawing/2014/main" id="{B28B30D7-3708-C00E-BAC5-D77FCD3FC786}"/>
              </a:ext>
            </a:extLst>
          </p:cNvPr>
          <p:cNvPicPr>
            <a:picLocks noChangeAspect="1"/>
          </p:cNvPicPr>
          <p:nvPr/>
        </p:nvPicPr>
        <p:blipFill>
          <a:blip r:embed="rId6"/>
          <a:stretch>
            <a:fillRect/>
          </a:stretch>
        </p:blipFill>
        <p:spPr>
          <a:xfrm>
            <a:off x="1378458" y="18629950"/>
            <a:ext cx="10670999" cy="5543575"/>
          </a:xfrm>
          <a:prstGeom prst="rect">
            <a:avLst/>
          </a:prstGeom>
        </p:spPr>
      </p:pic>
      <p:pic>
        <p:nvPicPr>
          <p:cNvPr id="4" name="Picture 3">
            <a:extLst>
              <a:ext uri="{FF2B5EF4-FFF2-40B4-BE49-F238E27FC236}">
                <a16:creationId xmlns:a16="http://schemas.microsoft.com/office/drawing/2014/main" id="{119C9205-1264-F0AB-4E66-20E504185C25}"/>
              </a:ext>
            </a:extLst>
          </p:cNvPr>
          <p:cNvPicPr>
            <a:picLocks noChangeAspect="1"/>
          </p:cNvPicPr>
          <p:nvPr/>
        </p:nvPicPr>
        <p:blipFill>
          <a:blip r:embed="rId7"/>
          <a:stretch>
            <a:fillRect/>
          </a:stretch>
        </p:blipFill>
        <p:spPr>
          <a:xfrm>
            <a:off x="14582751" y="7869413"/>
            <a:ext cx="7410450" cy="3027327"/>
          </a:xfrm>
          <a:prstGeom prst="rect">
            <a:avLst/>
          </a:prstGeom>
        </p:spPr>
      </p:pic>
      <mc:AlternateContent xmlns:mc="http://schemas.openxmlformats.org/markup-compatibility/2006" xmlns:a14="http://schemas.microsoft.com/office/drawing/2010/main">
        <mc:Choice Requires="a14">
          <p:sp>
            <p:nvSpPr>
              <p:cNvPr id="5" name="Google Shape;38;g29ab701a050_0_16">
                <a:extLst>
                  <a:ext uri="{FF2B5EF4-FFF2-40B4-BE49-F238E27FC236}">
                    <a16:creationId xmlns:a16="http://schemas.microsoft.com/office/drawing/2014/main" id="{FA5807BF-DBA5-E92E-0CCC-27EF8129B194}"/>
                  </a:ext>
                </a:extLst>
              </p:cNvPr>
              <p:cNvSpPr txBox="1"/>
              <p:nvPr/>
            </p:nvSpPr>
            <p:spPr>
              <a:xfrm>
                <a:off x="13407390" y="6823224"/>
                <a:ext cx="9756600" cy="803624"/>
              </a:xfrm>
              <a:prstGeom prst="rect">
                <a:avLst/>
              </a:prstGeom>
              <a:noFill/>
              <a:ln>
                <a:noFill/>
              </a:ln>
            </p:spPr>
            <p:txBody>
              <a:bodyPr spcFirstLastPara="1" wrap="square" lIns="0" tIns="0" rIns="0" bIns="0" anchor="t" anchorCtr="0">
                <a:noAutofit/>
              </a:bodyPr>
              <a:lstStyle/>
              <a:p>
                <a:pPr marL="228600" marR="0" lvl="0" indent="-2286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Interesting theory comes from </a:t>
                </a:r>
                <a:r>
                  <a:rPr lang="en-US" sz="2400" dirty="0" err="1">
                    <a:solidFill>
                      <a:schemeClr val="dk1"/>
                    </a:solidFill>
                    <a:latin typeface="Arial"/>
                    <a:ea typeface="Arial"/>
                    <a:cs typeface="Arial"/>
                    <a:sym typeface="Arial"/>
                  </a:rPr>
                  <a:t>Raudenbush</a:t>
                </a:r>
                <a:r>
                  <a:rPr lang="en-US" sz="2400" dirty="0">
                    <a:solidFill>
                      <a:schemeClr val="dk1"/>
                    </a:solidFill>
                    <a:latin typeface="Arial"/>
                    <a:ea typeface="Arial"/>
                    <a:cs typeface="Arial"/>
                    <a:sym typeface="Arial"/>
                  </a:rPr>
                  <a:t> (1997). We derive closed-form solutions </a:t>
                </a:r>
                <a:r>
                  <a:rPr lang="en-US" sz="2400" dirty="0">
                    <a:solidFill>
                      <a:schemeClr val="dk1"/>
                    </a:solidFill>
                    <a:sym typeface="Arial"/>
                  </a:rPr>
                  <a:t>for </a:t>
                </a:r>
                <a:r>
                  <a:rPr lang="en-US" sz="2400" i="1" dirty="0"/>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m:t>
                        </m:r>
                      </m:sup>
                    </m:sSup>
                  </m:oMath>
                </a14:m>
                <a:r>
                  <a:rPr lang="en-US" sz="2400" i="1" dirty="0"/>
                  <a:t>) </a:t>
                </a:r>
                <a:r>
                  <a:rPr lang="en-US" sz="2400" dirty="0"/>
                  <a:t>as such: </a:t>
                </a:r>
                <a:endParaRPr sz="2400" dirty="0"/>
              </a:p>
            </p:txBody>
          </p:sp>
        </mc:Choice>
        <mc:Fallback xmlns="">
          <p:sp>
            <p:nvSpPr>
              <p:cNvPr id="5" name="Google Shape;38;g29ab701a050_0_16">
                <a:extLst>
                  <a:ext uri="{FF2B5EF4-FFF2-40B4-BE49-F238E27FC236}">
                    <a16:creationId xmlns:a16="http://schemas.microsoft.com/office/drawing/2014/main" id="{FA5807BF-DBA5-E92E-0CCC-27EF8129B194}"/>
                  </a:ext>
                </a:extLst>
              </p:cNvPr>
              <p:cNvSpPr txBox="1">
                <a:spLocks noRot="1" noChangeAspect="1" noMove="1" noResize="1" noEditPoints="1" noAdjustHandles="1" noChangeArrowheads="1" noChangeShapeType="1" noTextEdit="1"/>
              </p:cNvSpPr>
              <p:nvPr/>
            </p:nvSpPr>
            <p:spPr>
              <a:xfrm>
                <a:off x="13407390" y="6823224"/>
                <a:ext cx="9756600" cy="803624"/>
              </a:xfrm>
              <a:prstGeom prst="rect">
                <a:avLst/>
              </a:prstGeom>
              <a:blipFill>
                <a:blip r:embed="rId8"/>
                <a:stretch>
                  <a:fillRect l="-1688" t="-12500" r="-779" b="-140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Google Shape;38;g29ab701a050_0_16">
                <a:extLst>
                  <a:ext uri="{FF2B5EF4-FFF2-40B4-BE49-F238E27FC236}">
                    <a16:creationId xmlns:a16="http://schemas.microsoft.com/office/drawing/2014/main" id="{E9C484DB-0621-0FEC-799E-84D8DC24DE2A}"/>
                  </a:ext>
                </a:extLst>
              </p:cNvPr>
              <p:cNvSpPr txBox="1"/>
              <p:nvPr/>
            </p:nvSpPr>
            <p:spPr>
              <a:xfrm>
                <a:off x="13451840" y="11174878"/>
                <a:ext cx="9756600" cy="1275865"/>
              </a:xfrm>
              <a:prstGeom prst="rect">
                <a:avLst/>
              </a:prstGeom>
              <a:noFill/>
              <a:ln>
                <a:noFill/>
              </a:ln>
            </p:spPr>
            <p:txBody>
              <a:bodyPr spcFirstLastPara="1" wrap="square" lIns="0" tIns="0" rIns="0" bIns="0" anchor="t" anchorCtr="0">
                <a:noAutofit/>
              </a:bodyPr>
              <a:lstStyle/>
              <a:p>
                <a:pPr marL="228600" marR="0" lvl="0" indent="-2286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The theory supports our simulation results. In the following, we simulate the variance of </a:t>
                </a:r>
                <a14:m>
                  <m:oMath xmlns:m="http://schemas.openxmlformats.org/officeDocument/2006/math">
                    <m:r>
                      <a:rPr lang="en-US" sz="2400" i="1" smtClean="0">
                        <a:solidFill>
                          <a:schemeClr val="dk1"/>
                        </a:solidFill>
                        <a:latin typeface="Cambria Math" panose="02040503050406030204" pitchFamily="18" charset="0"/>
                        <a:ea typeface="Cambria Math" panose="02040503050406030204" pitchFamily="18" charset="0"/>
                        <a:sym typeface="Arial"/>
                      </a:rPr>
                      <m:t>𝛽</m:t>
                    </m:r>
                  </m:oMath>
                </a14:m>
                <a:r>
                  <a:rPr lang="en-US" sz="2400" dirty="0"/>
                  <a:t> across different G, keeping fixed all other parameters. Notably, budget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a14:m>
                <a:r>
                  <a:rPr lang="en-US" sz="2400" dirty="0"/>
                  <a:t>.</a:t>
                </a:r>
                <a:endParaRPr sz="2400" dirty="0"/>
              </a:p>
            </p:txBody>
          </p:sp>
        </mc:Choice>
        <mc:Fallback xmlns="">
          <p:sp>
            <p:nvSpPr>
              <p:cNvPr id="6" name="Google Shape;38;g29ab701a050_0_16">
                <a:extLst>
                  <a:ext uri="{FF2B5EF4-FFF2-40B4-BE49-F238E27FC236}">
                    <a16:creationId xmlns:a16="http://schemas.microsoft.com/office/drawing/2014/main" id="{E9C484DB-0621-0FEC-799E-84D8DC24DE2A}"/>
                  </a:ext>
                </a:extLst>
              </p:cNvPr>
              <p:cNvSpPr txBox="1">
                <a:spLocks noRot="1" noChangeAspect="1" noMove="1" noResize="1" noEditPoints="1" noAdjustHandles="1" noChangeArrowheads="1" noChangeShapeType="1" noTextEdit="1"/>
              </p:cNvSpPr>
              <p:nvPr/>
            </p:nvSpPr>
            <p:spPr>
              <a:xfrm>
                <a:off x="13451840" y="11174878"/>
                <a:ext cx="9756600" cy="1275865"/>
              </a:xfrm>
              <a:prstGeom prst="rect">
                <a:avLst/>
              </a:prstGeom>
              <a:blipFill>
                <a:blip r:embed="rId9"/>
                <a:stretch>
                  <a:fillRect l="-1821" t="-6863"/>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0AE99204-39C3-8C93-5D08-96C8BB95332C}"/>
              </a:ext>
            </a:extLst>
          </p:cNvPr>
          <p:cNvPicPr>
            <a:picLocks noChangeAspect="1"/>
          </p:cNvPicPr>
          <p:nvPr/>
        </p:nvPicPr>
        <p:blipFill>
          <a:blip r:embed="rId10"/>
          <a:stretch>
            <a:fillRect/>
          </a:stretch>
        </p:blipFill>
        <p:spPr>
          <a:xfrm>
            <a:off x="13665200" y="12564313"/>
            <a:ext cx="9543240" cy="4679858"/>
          </a:xfrm>
          <a:prstGeom prst="rect">
            <a:avLst/>
          </a:prstGeom>
        </p:spPr>
      </p:pic>
      <p:pic>
        <p:nvPicPr>
          <p:cNvPr id="9" name="Picture 8">
            <a:extLst>
              <a:ext uri="{FF2B5EF4-FFF2-40B4-BE49-F238E27FC236}">
                <a16:creationId xmlns:a16="http://schemas.microsoft.com/office/drawing/2014/main" id="{C0ABAA3C-789B-9791-7C1D-A249B3B8B893}"/>
              </a:ext>
            </a:extLst>
          </p:cNvPr>
          <p:cNvPicPr>
            <a:picLocks noChangeAspect="1"/>
          </p:cNvPicPr>
          <p:nvPr/>
        </p:nvPicPr>
        <p:blipFill>
          <a:blip r:embed="rId11"/>
          <a:stretch>
            <a:fillRect/>
          </a:stretch>
        </p:blipFill>
        <p:spPr>
          <a:xfrm>
            <a:off x="24971557" y="7673343"/>
            <a:ext cx="9543239" cy="4866240"/>
          </a:xfrm>
          <a:prstGeom prst="rect">
            <a:avLst/>
          </a:prstGeom>
        </p:spPr>
      </p:pic>
      <p:sp>
        <p:nvSpPr>
          <p:cNvPr id="10" name="Google Shape;38;g29ab701a050_0_16">
            <a:extLst>
              <a:ext uri="{FF2B5EF4-FFF2-40B4-BE49-F238E27FC236}">
                <a16:creationId xmlns:a16="http://schemas.microsoft.com/office/drawing/2014/main" id="{44AD155B-25B5-9D62-4B68-D12023423BA4}"/>
              </a:ext>
            </a:extLst>
          </p:cNvPr>
          <p:cNvSpPr txBox="1"/>
          <p:nvPr/>
        </p:nvSpPr>
        <p:spPr>
          <a:xfrm>
            <a:off x="13558520" y="18767555"/>
            <a:ext cx="9756600" cy="1275865"/>
          </a:xfrm>
          <a:prstGeom prst="rect">
            <a:avLst/>
          </a:prstGeom>
          <a:noFill/>
          <a:ln>
            <a:noFill/>
          </a:ln>
        </p:spPr>
        <p:txBody>
          <a:bodyPr spcFirstLastPara="1" wrap="square" lIns="0" tIns="0" rIns="0" bIns="0" anchor="t" anchorCtr="0">
            <a:noAutofit/>
          </a:bodyPr>
          <a:lstStyle/>
          <a:p>
            <a:pPr marL="228600" marR="0" lvl="0" indent="-2286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Suppose our outcomes are Poisson-generated count data. Does our result hold beyond the normal case? </a:t>
            </a:r>
            <a:endParaRPr sz="2400" dirty="0"/>
          </a:p>
        </p:txBody>
      </p:sp>
      <p:pic>
        <p:nvPicPr>
          <p:cNvPr id="11" name="Picture 10">
            <a:extLst>
              <a:ext uri="{FF2B5EF4-FFF2-40B4-BE49-F238E27FC236}">
                <a16:creationId xmlns:a16="http://schemas.microsoft.com/office/drawing/2014/main" id="{CFC1D323-BEC8-DF5F-9068-8549467DB4E0}"/>
              </a:ext>
            </a:extLst>
          </p:cNvPr>
          <p:cNvPicPr>
            <a:picLocks noChangeAspect="1"/>
          </p:cNvPicPr>
          <p:nvPr/>
        </p:nvPicPr>
        <p:blipFill>
          <a:blip r:embed="rId12"/>
          <a:stretch>
            <a:fillRect/>
          </a:stretch>
        </p:blipFill>
        <p:spPr>
          <a:xfrm>
            <a:off x="13665200" y="19777091"/>
            <a:ext cx="9498790" cy="4937224"/>
          </a:xfrm>
          <a:prstGeom prst="rect">
            <a:avLst/>
          </a:prstGeom>
        </p:spPr>
      </p:pic>
      <mc:AlternateContent xmlns:mc="http://schemas.openxmlformats.org/markup-compatibility/2006" xmlns:a14="http://schemas.microsoft.com/office/drawing/2010/main">
        <mc:Choice Requires="a14">
          <p:sp>
            <p:nvSpPr>
              <p:cNvPr id="12" name="Google Shape;38;g29ab701a050_0_16">
                <a:extLst>
                  <a:ext uri="{FF2B5EF4-FFF2-40B4-BE49-F238E27FC236}">
                    <a16:creationId xmlns:a16="http://schemas.microsoft.com/office/drawing/2014/main" id="{66832007-97BF-2484-746E-86BD39D646A7}"/>
                  </a:ext>
                </a:extLst>
              </p:cNvPr>
              <p:cNvSpPr txBox="1"/>
              <p:nvPr/>
            </p:nvSpPr>
            <p:spPr>
              <a:xfrm>
                <a:off x="24971859" y="12082382"/>
                <a:ext cx="9756600" cy="914401"/>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chemeClr val="dk1"/>
                  </a:buClr>
                  <a:buSzPts val="2400"/>
                </a:pPr>
                <a:endParaRPr lang="en-US" sz="2400" dirty="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 </a:t>
                </a:r>
                <a:r>
                  <a:rPr lang="en-US" sz="2400" b="1" dirty="0">
                    <a:solidFill>
                      <a:schemeClr val="dk1"/>
                    </a:solidFill>
                    <a:sym typeface="Arial"/>
                  </a:rPr>
                  <a:t>Robustness across </a:t>
                </a:r>
                <a:r>
                  <a:rPr lang="en-US" sz="2400" b="1" dirty="0" err="1">
                    <a:solidFill>
                      <a:schemeClr val="dk1"/>
                    </a:solidFill>
                    <a:sym typeface="Arial"/>
                  </a:rPr>
                  <a:t>intracluster</a:t>
                </a:r>
                <a:r>
                  <a:rPr lang="en-US" sz="2400" b="1" dirty="0">
                    <a:solidFill>
                      <a:schemeClr val="dk1"/>
                    </a:solidFill>
                    <a:sym typeface="Arial"/>
                  </a:rPr>
                  <a:t> correlation (</a:t>
                </a:r>
                <a14:m>
                  <m:oMath xmlns:m="http://schemas.openxmlformats.org/officeDocument/2006/math">
                    <m:r>
                      <a:rPr lang="en-US" sz="2400" b="1" i="1" smtClean="0">
                        <a:solidFill>
                          <a:schemeClr val="dk1"/>
                        </a:solidFill>
                        <a:latin typeface="Cambria Math" panose="02040503050406030204" pitchFamily="18" charset="0"/>
                        <a:ea typeface="Cambria Math" panose="02040503050406030204" pitchFamily="18" charset="0"/>
                        <a:sym typeface="Arial"/>
                      </a:rPr>
                      <m:t>𝝆</m:t>
                    </m:r>
                    <m:r>
                      <a:rPr lang="en-US" sz="2400" b="1" i="1" smtClean="0">
                        <a:solidFill>
                          <a:schemeClr val="dk1"/>
                        </a:solidFill>
                        <a:latin typeface="Cambria Math" panose="02040503050406030204" pitchFamily="18" charset="0"/>
                        <a:ea typeface="Cambria Math" panose="02040503050406030204" pitchFamily="18" charset="0"/>
                        <a:sym typeface="Arial"/>
                      </a:rPr>
                      <m:t>=(</m:t>
                    </m:r>
                    <m:sSup>
                      <m:sSupPr>
                        <m:ctrlPr>
                          <a:rPr lang="en-US" sz="2400" b="1" i="1" smtClean="0">
                            <a:solidFill>
                              <a:schemeClr val="dk1"/>
                            </a:solidFill>
                            <a:latin typeface="Cambria Math" panose="02040503050406030204" pitchFamily="18" charset="0"/>
                            <a:ea typeface="Cambria Math" panose="02040503050406030204" pitchFamily="18" charset="0"/>
                            <a:sym typeface="Arial"/>
                          </a:rPr>
                        </m:ctrlPr>
                      </m:sSupPr>
                      <m:e>
                        <m:r>
                          <a:rPr lang="en-US" sz="2400" b="1" i="1" smtClean="0">
                            <a:solidFill>
                              <a:schemeClr val="dk1"/>
                            </a:solidFill>
                            <a:latin typeface="Cambria Math" panose="02040503050406030204" pitchFamily="18" charset="0"/>
                            <a:ea typeface="Cambria Math" panose="02040503050406030204" pitchFamily="18" charset="0"/>
                            <a:sym typeface="Arial"/>
                          </a:rPr>
                          <m:t>𝜸</m:t>
                        </m:r>
                      </m:e>
                      <m:sup>
                        <m:r>
                          <a:rPr lang="en-US" sz="2400" b="1" i="1" smtClean="0">
                            <a:solidFill>
                              <a:schemeClr val="dk1"/>
                            </a:solidFill>
                            <a:latin typeface="Cambria Math" panose="02040503050406030204" pitchFamily="18" charset="0"/>
                            <a:ea typeface="Cambria Math" panose="02040503050406030204" pitchFamily="18" charset="0"/>
                            <a:sym typeface="Arial"/>
                          </a:rPr>
                          <m:t>𝟐</m:t>
                        </m:r>
                      </m:sup>
                    </m:sSup>
                    <m:r>
                      <a:rPr lang="en-US" sz="2400" b="1" i="1" smtClean="0">
                        <a:solidFill>
                          <a:schemeClr val="dk1"/>
                        </a:solidFill>
                        <a:latin typeface="Cambria Math" panose="02040503050406030204" pitchFamily="18" charset="0"/>
                        <a:ea typeface="Cambria Math" panose="02040503050406030204" pitchFamily="18" charset="0"/>
                        <a:sym typeface="Arial"/>
                      </a:rPr>
                      <m:t>)/(</m:t>
                    </m:r>
                    <m:sSup>
                      <m:sSupPr>
                        <m:ctrlPr>
                          <a:rPr lang="en-US" sz="2400" b="1" i="1" smtClean="0">
                            <a:solidFill>
                              <a:schemeClr val="dk1"/>
                            </a:solidFill>
                            <a:latin typeface="Cambria Math" panose="02040503050406030204" pitchFamily="18" charset="0"/>
                            <a:ea typeface="Cambria Math" panose="02040503050406030204" pitchFamily="18" charset="0"/>
                            <a:sym typeface="Arial"/>
                          </a:rPr>
                        </m:ctrlPr>
                      </m:sSupPr>
                      <m:e>
                        <m:r>
                          <a:rPr lang="en-US" sz="2400" b="1" i="1" smtClean="0">
                            <a:solidFill>
                              <a:schemeClr val="dk1"/>
                            </a:solidFill>
                            <a:latin typeface="Cambria Math" panose="02040503050406030204" pitchFamily="18" charset="0"/>
                            <a:ea typeface="Cambria Math" panose="02040503050406030204" pitchFamily="18" charset="0"/>
                            <a:sym typeface="Arial"/>
                          </a:rPr>
                          <m:t>𝜸</m:t>
                        </m:r>
                      </m:e>
                      <m:sup>
                        <m:r>
                          <a:rPr lang="en-US" sz="2400" b="1" i="1" smtClean="0">
                            <a:solidFill>
                              <a:schemeClr val="dk1"/>
                            </a:solidFill>
                            <a:latin typeface="Cambria Math" panose="02040503050406030204" pitchFamily="18" charset="0"/>
                            <a:ea typeface="Cambria Math" panose="02040503050406030204" pitchFamily="18" charset="0"/>
                            <a:sym typeface="Arial"/>
                          </a:rPr>
                          <m:t>𝟐</m:t>
                        </m:r>
                      </m:sup>
                    </m:sSup>
                    <m:r>
                      <a:rPr lang="en-US" sz="2400" b="1" i="1" smtClean="0">
                        <a:solidFill>
                          <a:schemeClr val="dk1"/>
                        </a:solidFill>
                        <a:latin typeface="Cambria Math" panose="02040503050406030204" pitchFamily="18" charset="0"/>
                        <a:ea typeface="Cambria Math" panose="02040503050406030204" pitchFamily="18" charset="0"/>
                        <a:sym typeface="Arial"/>
                      </a:rPr>
                      <m:t>+</m:t>
                    </m:r>
                    <m:sSup>
                      <m:sSupPr>
                        <m:ctrlPr>
                          <a:rPr lang="en-US" sz="2400" b="1" i="1" smtClean="0">
                            <a:solidFill>
                              <a:schemeClr val="dk1"/>
                            </a:solidFill>
                            <a:latin typeface="Cambria Math" panose="02040503050406030204" pitchFamily="18" charset="0"/>
                            <a:ea typeface="Cambria Math" panose="02040503050406030204" pitchFamily="18" charset="0"/>
                            <a:sym typeface="Arial"/>
                          </a:rPr>
                        </m:ctrlPr>
                      </m:sSupPr>
                      <m:e>
                        <m:r>
                          <a:rPr lang="en-US" sz="2400" b="1" i="1" smtClean="0">
                            <a:solidFill>
                              <a:schemeClr val="dk1"/>
                            </a:solidFill>
                            <a:latin typeface="Cambria Math" panose="02040503050406030204" pitchFamily="18" charset="0"/>
                            <a:ea typeface="Cambria Math" panose="02040503050406030204" pitchFamily="18" charset="0"/>
                            <a:sym typeface="Arial"/>
                          </a:rPr>
                          <m:t>𝜹</m:t>
                        </m:r>
                      </m:e>
                      <m:sup>
                        <m:r>
                          <a:rPr lang="en-US" sz="2400" b="1" i="1" smtClean="0">
                            <a:solidFill>
                              <a:schemeClr val="dk1"/>
                            </a:solidFill>
                            <a:latin typeface="Cambria Math" panose="02040503050406030204" pitchFamily="18" charset="0"/>
                            <a:ea typeface="Cambria Math" panose="02040503050406030204" pitchFamily="18" charset="0"/>
                            <a:sym typeface="Arial"/>
                          </a:rPr>
                          <m:t>𝟐</m:t>
                        </m:r>
                      </m:sup>
                    </m:sSup>
                    <m:r>
                      <a:rPr lang="en-US" sz="2400" b="1" i="1" smtClean="0">
                        <a:solidFill>
                          <a:schemeClr val="dk1"/>
                        </a:solidFill>
                        <a:latin typeface="Cambria Math" panose="02040503050406030204" pitchFamily="18" charset="0"/>
                        <a:ea typeface="Cambria Math" panose="02040503050406030204" pitchFamily="18" charset="0"/>
                        <a:sym typeface="Arial"/>
                      </a:rPr>
                      <m:t>)</m:t>
                    </m:r>
                  </m:oMath>
                </a14:m>
                <a:r>
                  <a:rPr lang="en-US" sz="2400" b="1" dirty="0">
                    <a:solidFill>
                      <a:schemeClr val="dk1"/>
                    </a:solidFill>
                    <a:sym typeface="Wingdings" pitchFamily="2" charset="2"/>
                  </a:rPr>
                  <a:t>):</a:t>
                </a:r>
                <a:r>
                  <a:rPr lang="en-US" sz="2400" b="1" dirty="0">
                    <a:solidFill>
                      <a:schemeClr val="dk1"/>
                    </a:solidFill>
                    <a:sym typeface="Arial"/>
                  </a:rPr>
                  <a:t>  </a:t>
                </a:r>
                <a:endParaRPr b="1" dirty="0"/>
              </a:p>
            </p:txBody>
          </p:sp>
        </mc:Choice>
        <mc:Fallback xmlns="">
          <p:sp>
            <p:nvSpPr>
              <p:cNvPr id="12" name="Google Shape;38;g29ab701a050_0_16">
                <a:extLst>
                  <a:ext uri="{FF2B5EF4-FFF2-40B4-BE49-F238E27FC236}">
                    <a16:creationId xmlns:a16="http://schemas.microsoft.com/office/drawing/2014/main" id="{66832007-97BF-2484-746E-86BD39D646A7}"/>
                  </a:ext>
                </a:extLst>
              </p:cNvPr>
              <p:cNvSpPr txBox="1">
                <a:spLocks noRot="1" noChangeAspect="1" noMove="1" noResize="1" noEditPoints="1" noAdjustHandles="1" noChangeArrowheads="1" noChangeShapeType="1" noTextEdit="1"/>
              </p:cNvSpPr>
              <p:nvPr/>
            </p:nvSpPr>
            <p:spPr>
              <a:xfrm>
                <a:off x="24971859" y="12082382"/>
                <a:ext cx="9756600" cy="914401"/>
              </a:xfrm>
              <a:prstGeom prst="rect">
                <a:avLst/>
              </a:prstGeom>
              <a:blipFill>
                <a:blip r:embed="rId13"/>
                <a:stretch>
                  <a:fillRect l="-1821" b="-1370"/>
                </a:stretch>
              </a:blipFill>
              <a:ln>
                <a:noFill/>
              </a:ln>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D715D68-6280-4EEF-EC0B-DD492F66F4B8}"/>
              </a:ext>
            </a:extLst>
          </p:cNvPr>
          <p:cNvPicPr>
            <a:picLocks noChangeAspect="1"/>
          </p:cNvPicPr>
          <p:nvPr/>
        </p:nvPicPr>
        <p:blipFill>
          <a:blip r:embed="rId14"/>
          <a:stretch>
            <a:fillRect/>
          </a:stretch>
        </p:blipFill>
        <p:spPr>
          <a:xfrm>
            <a:off x="25171709" y="12941664"/>
            <a:ext cx="9343087" cy="4671544"/>
          </a:xfrm>
          <a:prstGeom prst="rect">
            <a:avLst/>
          </a:prstGeom>
        </p:spPr>
      </p:pic>
      <p:sp>
        <p:nvSpPr>
          <p:cNvPr id="15" name="TextBox 14">
            <a:extLst>
              <a:ext uri="{FF2B5EF4-FFF2-40B4-BE49-F238E27FC236}">
                <a16:creationId xmlns:a16="http://schemas.microsoft.com/office/drawing/2014/main" id="{C4547B74-41A0-53AE-6D75-16B64C7DBE2E}"/>
              </a:ext>
            </a:extLst>
          </p:cNvPr>
          <p:cNvSpPr txBox="1"/>
          <p:nvPr/>
        </p:nvSpPr>
        <p:spPr>
          <a:xfrm>
            <a:off x="1378458" y="24655432"/>
            <a:ext cx="18516600" cy="461665"/>
          </a:xfrm>
          <a:prstGeom prst="rect">
            <a:avLst/>
          </a:prstGeom>
          <a:noFill/>
        </p:spPr>
        <p:txBody>
          <a:bodyPr wrap="square">
            <a:spAutoFit/>
          </a:bodyPr>
          <a:lstStyle/>
          <a:p>
            <a:r>
              <a:rPr lang="en-US" sz="2400" dirty="0">
                <a:solidFill>
                  <a:schemeClr val="dk1"/>
                </a:solidFill>
              </a:rPr>
              <a:t>Footnotes: (1) DGP: Data generating process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432</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Scanlan, Karen</dc:creator>
  <cp:lastModifiedBy>Daniel Posmik</cp:lastModifiedBy>
  <cp:revision>4</cp:revision>
  <dcterms:created xsi:type="dcterms:W3CDTF">2013-11-15T17:04:13Z</dcterms:created>
  <dcterms:modified xsi:type="dcterms:W3CDTF">2024-12-06T20:44:05Z</dcterms:modified>
</cp:coreProperties>
</file>