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17" r:id="rId2"/>
    <p:sldId id="381" r:id="rId3"/>
    <p:sldId id="382" r:id="rId4"/>
    <p:sldId id="389" r:id="rId5"/>
    <p:sldId id="388" r:id="rId6"/>
    <p:sldId id="409" r:id="rId7"/>
    <p:sldId id="385" r:id="rId8"/>
    <p:sldId id="411" r:id="rId9"/>
    <p:sldId id="383" r:id="rId10"/>
    <p:sldId id="390" r:id="rId11"/>
    <p:sldId id="412" r:id="rId12"/>
    <p:sldId id="420" r:id="rId13"/>
    <p:sldId id="418" r:id="rId14"/>
    <p:sldId id="342" r:id="rId15"/>
    <p:sldId id="421" r:id="rId16"/>
    <p:sldId id="386" r:id="rId17"/>
    <p:sldId id="419" r:id="rId18"/>
    <p:sldId id="422" r:id="rId19"/>
  </p:sldIdLst>
  <p:sldSz cx="9144000" cy="5143500" type="screen16x9"/>
  <p:notesSz cx="6858000" cy="9144000"/>
  <p:embeddedFontLst>
    <p:embeddedFont>
      <p:font typeface="汉仪尚巍手书W" panose="02010600030101010101" charset="-122"/>
      <p:regular r:id="rId22"/>
    </p:embeddedFont>
    <p:embeddedFont>
      <p:font typeface="汉仪颜楷繁" panose="02010600030101010101" charset="-122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仿宋" panose="02010609060101010101" pitchFamily="49" charset="-122"/>
      <p:regular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4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C7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198" y="660"/>
      </p:cViewPr>
      <p:guideLst>
        <p:guide orient="horz" pos="1634"/>
        <p:guide pos="29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2023/5/14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Administrator\Desktop\51yuan111su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8"/>
          <a:stretch>
            <a:fillRect/>
          </a:stretch>
        </p:blipFill>
        <p:spPr bwMode="auto">
          <a:xfrm>
            <a:off x="107503" y="107051"/>
            <a:ext cx="8918895" cy="49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图片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2"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a73d9fa8a5e6e1b707c0cb8bb2f09c6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29"/>
          <a:stretch>
            <a:fillRect/>
          </a:stretch>
        </p:blipFill>
        <p:spPr bwMode="auto">
          <a:xfrm>
            <a:off x="0" y="-450"/>
            <a:ext cx="9144000" cy="51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5"/>
          <p:cNvSpPr txBox="1"/>
          <p:nvPr/>
        </p:nvSpPr>
        <p:spPr>
          <a:xfrm>
            <a:off x="5494450" y="2362381"/>
            <a:ext cx="1064924" cy="19543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1905" indent="-1905">
              <a:lnSpc>
                <a:spcPct val="150000"/>
              </a:lnSpc>
              <a:buSzPct val="100000"/>
              <a:buFont typeface="Wingdings" panose="05000000000000000000" pitchFamily="2" charset="2"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</a:lstStyle>
          <a:p>
            <a:pPr algn="ctr"/>
            <a:r>
              <a:rPr lang="zh-CN" altLang="en-US" sz="8800" b="0" dirty="0">
                <a:solidFill>
                  <a:srgbClr val="C00000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乐</a:t>
            </a:r>
          </a:p>
        </p:txBody>
      </p:sp>
      <p:sp>
        <p:nvSpPr>
          <p:cNvPr id="4" name="矩形 3"/>
          <p:cNvSpPr/>
          <p:nvPr/>
        </p:nvSpPr>
        <p:spPr>
          <a:xfrm>
            <a:off x="5331850" y="175664"/>
            <a:ext cx="1390125" cy="19543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905" indent="-1905" algn="ctr">
              <a:lnSpc>
                <a:spcPct val="150000"/>
              </a:lnSpc>
              <a:buSzPct val="100000"/>
              <a:buFont typeface="Wingdings" panose="05000000000000000000" pitchFamily="2" charset="2"/>
            </a:pPr>
            <a:r>
              <a:rPr lang="zh-CN" altLang="en-US" sz="8800" spc="600" dirty="0">
                <a:solidFill>
                  <a:srgbClr val="C00000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  <a:cs typeface="黑体" panose="02010609060101010101" charset="-122"/>
              </a:rPr>
              <a:t>清</a:t>
            </a:r>
          </a:p>
        </p:txBody>
      </p:sp>
      <p:sp>
        <p:nvSpPr>
          <p:cNvPr id="5" name="矩形 4"/>
          <p:cNvSpPr/>
          <p:nvPr/>
        </p:nvSpPr>
        <p:spPr>
          <a:xfrm>
            <a:off x="5646357" y="1184384"/>
            <a:ext cx="1390125" cy="19543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905" indent="-1905" algn="ctr">
              <a:lnSpc>
                <a:spcPct val="150000"/>
              </a:lnSpc>
              <a:buSzPct val="100000"/>
              <a:buFont typeface="Wingdings" panose="05000000000000000000" pitchFamily="2" charset="2"/>
            </a:pPr>
            <a:r>
              <a:rPr lang="zh-CN" altLang="en-US" sz="8800" spc="600" dirty="0">
                <a:solidFill>
                  <a:srgbClr val="C00000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  <a:cs typeface="黑体" panose="02010609060101010101" charset="-122"/>
              </a:rPr>
              <a:t>平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4692" y="1948503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dirty="0">
                <a:solidFill>
                  <a:srgbClr val="C00000"/>
                </a:solidFill>
                <a:latin typeface="汉仪颜楷繁" panose="02010609000101010101" pitchFamily="49" charset="-122"/>
                <a:ea typeface="汉仪颜楷繁" panose="02010609000101010101" pitchFamily="49" charset="-122"/>
              </a:rPr>
              <a:t>古诗词诵读</a:t>
            </a:r>
            <a:endParaRPr lang="zh-CN" altLang="en-US" dirty="0">
              <a:solidFill>
                <a:srgbClr val="C00000"/>
              </a:solidFill>
              <a:latin typeface="汉仪颜楷繁" panose="02010609000101010101" pitchFamily="49" charset="-122"/>
              <a:ea typeface="汉仪颜楷繁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Administrator\Desktop\图片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62"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工作\图片\古风\51yu22ans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374" cy="165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3325091"/>
            <a:ext cx="9144000" cy="1818409"/>
          </a:xfrm>
          <a:prstGeom prst="rect">
            <a:avLst/>
          </a:prstGeom>
          <a:solidFill>
            <a:srgbClr val="227C7F"/>
          </a:solidFill>
          <a:ln>
            <a:solidFill>
              <a:srgbClr val="227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62" name="文本框 15361"/>
          <p:cNvSpPr txBox="1"/>
          <p:nvPr/>
        </p:nvSpPr>
        <p:spPr>
          <a:xfrm>
            <a:off x="1647237" y="3984011"/>
            <a:ext cx="5849526" cy="5078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1905" indent="-1905">
              <a:lnSpc>
                <a:spcPct val="150000"/>
              </a:lnSpc>
              <a:buSzPct val="100000"/>
              <a:buFont typeface="Wingdings" panose="05000000000000000000" pitchFamily="2" charset="2"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词人思想感情的变化经过了哪几个阶段？</a:t>
            </a:r>
          </a:p>
        </p:txBody>
      </p:sp>
      <p:sp>
        <p:nvSpPr>
          <p:cNvPr id="25" name="文本框 39"/>
          <p:cNvSpPr txBox="1"/>
          <p:nvPr/>
        </p:nvSpPr>
        <p:spPr>
          <a:xfrm>
            <a:off x="2283186" y="808819"/>
            <a:ext cx="1872033" cy="346249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思春（归何处）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2283186" y="1710400"/>
            <a:ext cx="1872033" cy="346249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惜春（无行路）</a:t>
            </a:r>
          </a:p>
        </p:txBody>
      </p:sp>
      <p:sp>
        <p:nvSpPr>
          <p:cNvPr id="27" name="文本框 39"/>
          <p:cNvSpPr txBox="1"/>
          <p:nvPr/>
        </p:nvSpPr>
        <p:spPr>
          <a:xfrm>
            <a:off x="2295085" y="2572544"/>
            <a:ext cx="1860134" cy="346249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唤春（归来住）</a:t>
            </a:r>
          </a:p>
        </p:txBody>
      </p:sp>
      <p:sp>
        <p:nvSpPr>
          <p:cNvPr id="28" name="文本框 39"/>
          <p:cNvSpPr txBox="1"/>
          <p:nvPr/>
        </p:nvSpPr>
        <p:spPr>
          <a:xfrm>
            <a:off x="4988781" y="788094"/>
            <a:ext cx="1872033" cy="346249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问春（知踪迹）</a:t>
            </a:r>
          </a:p>
        </p:txBody>
      </p:sp>
      <p:sp>
        <p:nvSpPr>
          <p:cNvPr id="29" name="文本框 43"/>
          <p:cNvSpPr txBox="1"/>
          <p:nvPr/>
        </p:nvSpPr>
        <p:spPr>
          <a:xfrm>
            <a:off x="4988781" y="1689675"/>
            <a:ext cx="1872033" cy="346249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解春（蔷薇开）</a:t>
            </a:r>
          </a:p>
        </p:txBody>
      </p:sp>
      <p:sp>
        <p:nvSpPr>
          <p:cNvPr id="30" name="文本框 39"/>
          <p:cNvSpPr txBox="1"/>
          <p:nvPr/>
        </p:nvSpPr>
        <p:spPr>
          <a:xfrm>
            <a:off x="5000680" y="2551819"/>
            <a:ext cx="1860134" cy="346249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惜春（不复归）</a:t>
            </a:r>
          </a:p>
        </p:txBody>
      </p:sp>
      <p:sp>
        <p:nvSpPr>
          <p:cNvPr id="3" name="下箭头 2"/>
          <p:cNvSpPr/>
          <p:nvPr/>
        </p:nvSpPr>
        <p:spPr>
          <a:xfrm>
            <a:off x="3051958" y="1341912"/>
            <a:ext cx="173194" cy="21375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051958" y="2242458"/>
            <a:ext cx="173194" cy="21375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5844150" y="1341912"/>
            <a:ext cx="173194" cy="21375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5838200" y="2242458"/>
            <a:ext cx="173194" cy="21375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 25"/>
          <p:cNvGrpSpPr/>
          <p:nvPr/>
        </p:nvGrpSpPr>
        <p:grpSpPr>
          <a:xfrm>
            <a:off x="7805304" y="0"/>
            <a:ext cx="538845" cy="1108710"/>
            <a:chOff x="335640" y="0"/>
            <a:chExt cx="718460" cy="1478280"/>
          </a:xfrm>
        </p:grpSpPr>
        <p:sp>
          <p:nvSpPr>
            <p:cNvPr id="38" name="矩形 37"/>
            <p:cNvSpPr/>
            <p:nvPr/>
          </p:nvSpPr>
          <p:spPr>
            <a:xfrm>
              <a:off x="442916" y="0"/>
              <a:ext cx="514530" cy="14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63"/>
            <p:cNvCxnSpPr/>
            <p:nvPr/>
          </p:nvCxnSpPr>
          <p:spPr>
            <a:xfrm>
              <a:off x="1054100" y="0"/>
              <a:ext cx="0" cy="1440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28"/>
            <p:cNvSpPr txBox="1"/>
            <p:nvPr/>
          </p:nvSpPr>
          <p:spPr>
            <a:xfrm>
              <a:off x="335640" y="170180"/>
              <a:ext cx="615553" cy="1308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</a:lstStyle>
            <a:p>
              <a:r>
                <a:rPr lang="zh-CN" altLang="en-US" dirty="0"/>
                <a:t>赏</a:t>
              </a:r>
              <a:r>
                <a:rPr lang="en-US" altLang="zh-CN" dirty="0"/>
                <a:t>·</a:t>
              </a:r>
              <a:r>
                <a:rPr lang="zh-CN" altLang="en-US" dirty="0"/>
                <a:t>析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686825" y="3846040"/>
            <a:ext cx="873296" cy="783771"/>
            <a:chOff x="7686825" y="3846040"/>
            <a:chExt cx="873296" cy="783771"/>
          </a:xfrm>
        </p:grpSpPr>
        <p:sp>
          <p:nvSpPr>
            <p:cNvPr id="42" name="文本框 16399"/>
            <p:cNvSpPr txBox="1"/>
            <p:nvPr/>
          </p:nvSpPr>
          <p:spPr>
            <a:xfrm>
              <a:off x="7686825" y="3941907"/>
              <a:ext cx="873296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indent="0">
                <a:lnSpc>
                  <a:spcPct val="150000"/>
                </a:lnSpc>
                <a:spcBef>
                  <a:spcPct val="20000"/>
                </a:spcBef>
                <a:buSzPct val="100000"/>
                <a:buFont typeface="Arial" panose="020B0604020202020204" pitchFamily="34" charset="0"/>
                <a:buNone/>
                <a:defRPr b="1" spc="600">
                  <a:latin typeface="仿宋" panose="02010609060101010101" pitchFamily="49" charset="-122"/>
                  <a:ea typeface="仿宋" panose="02010609060101010101" pitchFamily="49" charset="-122"/>
                  <a:cs typeface="黑体" panose="02010609060101010101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/>
              </a:lvl4pPr>
              <a:lvl5pPr marL="2058035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/>
              </a:lvl5pPr>
              <a:lvl6pPr marL="25152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24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96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68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3200" dirty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7686825" y="3846040"/>
              <a:ext cx="783771" cy="78377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istrator\Desktop\图片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62"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218178" y="3453759"/>
            <a:ext cx="8707644" cy="1461387"/>
            <a:chOff x="268123" y="3453759"/>
            <a:chExt cx="8707644" cy="1461387"/>
          </a:xfrm>
        </p:grpSpPr>
        <p:pic>
          <p:nvPicPr>
            <p:cNvPr id="25" name="Picture 5" descr="E:\工作\图片\古风\山 (9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23" y="3453759"/>
              <a:ext cx="3603233" cy="146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5" descr="E:\工作\图片\古风\山 (9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72534" y="3453759"/>
              <a:ext cx="3603233" cy="146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3" descr="E:\工作\图片\古风\51yu22ans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374" cy="165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4" name="文本框 15373"/>
          <p:cNvSpPr txBox="1"/>
          <p:nvPr/>
        </p:nvSpPr>
        <p:spPr>
          <a:xfrm>
            <a:off x="979510" y="3010881"/>
            <a:ext cx="7184980" cy="4428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1905" indent="-1905">
              <a:lnSpc>
                <a:spcPct val="150000"/>
              </a:lnSpc>
              <a:buSzPct val="100000"/>
              <a:buFont typeface="Wingdings" panose="05000000000000000000" pitchFamily="2" charset="2"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</a:lstStyle>
          <a:p>
            <a:pPr algn="ctr"/>
            <a:r>
              <a:rPr lang="zh-CN" altLang="en-US" dirty="0"/>
              <a:t>感情的变化反映了词人怎样的人生态度？</a:t>
            </a:r>
          </a:p>
        </p:txBody>
      </p:sp>
      <p:sp>
        <p:nvSpPr>
          <p:cNvPr id="15375" name="文本框 15374"/>
          <p:cNvSpPr txBox="1"/>
          <p:nvPr/>
        </p:nvSpPr>
        <p:spPr>
          <a:xfrm>
            <a:off x="1818568" y="825335"/>
            <a:ext cx="5342254" cy="13388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803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52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24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6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8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此词为</a:t>
            </a:r>
            <a:r>
              <a:rPr lang="zh-CN" altLang="en-US" dirty="0">
                <a:solidFill>
                  <a:srgbClr val="C00000"/>
                </a:solidFill>
              </a:rPr>
              <a:t>惜春之作</a:t>
            </a:r>
            <a:r>
              <a:rPr lang="zh-CN" altLang="en-US" dirty="0"/>
              <a:t>，全词以清新细腻的语言，表现了词人对美好春光的珍惜与热爱，对美好事物的执着与追求。</a:t>
            </a:r>
          </a:p>
        </p:txBody>
      </p:sp>
      <p:grpSp>
        <p:nvGrpSpPr>
          <p:cNvPr id="17" name="组 25"/>
          <p:cNvGrpSpPr/>
          <p:nvPr/>
        </p:nvGrpSpPr>
        <p:grpSpPr>
          <a:xfrm>
            <a:off x="7805304" y="0"/>
            <a:ext cx="538845" cy="1108710"/>
            <a:chOff x="335640" y="0"/>
            <a:chExt cx="718460" cy="1478280"/>
          </a:xfrm>
        </p:grpSpPr>
        <p:sp>
          <p:nvSpPr>
            <p:cNvPr id="18" name="矩形 17"/>
            <p:cNvSpPr/>
            <p:nvPr/>
          </p:nvSpPr>
          <p:spPr>
            <a:xfrm>
              <a:off x="442916" y="0"/>
              <a:ext cx="514530" cy="14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63"/>
            <p:cNvCxnSpPr/>
            <p:nvPr/>
          </p:nvCxnSpPr>
          <p:spPr>
            <a:xfrm>
              <a:off x="1054100" y="0"/>
              <a:ext cx="0" cy="1440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28"/>
            <p:cNvSpPr txBox="1"/>
            <p:nvPr/>
          </p:nvSpPr>
          <p:spPr>
            <a:xfrm>
              <a:off x="335640" y="170180"/>
              <a:ext cx="615553" cy="1308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</a:lstStyle>
            <a:p>
              <a:r>
                <a:rPr lang="zh-CN" altLang="en-US" dirty="0"/>
                <a:t>赏</a:t>
              </a:r>
              <a:r>
                <a:rPr lang="en-US" altLang="zh-CN" dirty="0"/>
                <a:t>·</a:t>
              </a:r>
              <a:r>
                <a:rPr lang="zh-CN" altLang="en-US" dirty="0"/>
                <a:t>析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180114" y="2109317"/>
            <a:ext cx="873296" cy="783771"/>
            <a:chOff x="7686824" y="3846040"/>
            <a:chExt cx="873296" cy="783771"/>
          </a:xfrm>
        </p:grpSpPr>
        <p:sp>
          <p:nvSpPr>
            <p:cNvPr id="22" name="文本框 16399"/>
            <p:cNvSpPr txBox="1"/>
            <p:nvPr/>
          </p:nvSpPr>
          <p:spPr>
            <a:xfrm>
              <a:off x="7686824" y="3945537"/>
              <a:ext cx="873296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indent="0">
                <a:lnSpc>
                  <a:spcPct val="150000"/>
                </a:lnSpc>
                <a:spcBef>
                  <a:spcPct val="20000"/>
                </a:spcBef>
                <a:buSzPct val="100000"/>
                <a:buFont typeface="Arial" panose="020B0604020202020204" pitchFamily="34" charset="0"/>
                <a:buNone/>
                <a:defRPr b="1" spc="600">
                  <a:latin typeface="仿宋" panose="02010609060101010101" pitchFamily="49" charset="-122"/>
                  <a:ea typeface="仿宋" panose="02010609060101010101" pitchFamily="49" charset="-122"/>
                  <a:cs typeface="黑体" panose="02010609060101010101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/>
              </a:lvl4pPr>
              <a:lvl5pPr marL="2058035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/>
              </a:lvl5pPr>
              <a:lvl6pPr marL="25152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24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96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68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3200" dirty="0">
                  <a:solidFill>
                    <a:srgbClr val="C00000"/>
                  </a:solidFill>
                </a:rPr>
                <a:t>3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686825" y="3846040"/>
              <a:ext cx="783771" cy="78377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dministrator\Desktop\图片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62"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工作\图片\古风\51yu22ans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374" cy="165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3146389" y="948374"/>
            <a:ext cx="2851222" cy="3674252"/>
            <a:chOff x="2083130" y="808819"/>
            <a:chExt cx="2851222" cy="3674252"/>
          </a:xfrm>
        </p:grpSpPr>
        <p:sp>
          <p:nvSpPr>
            <p:cNvPr id="2" name="文本框 39"/>
            <p:cNvSpPr txBox="1"/>
            <p:nvPr/>
          </p:nvSpPr>
          <p:spPr>
            <a:xfrm>
              <a:off x="2083130" y="808819"/>
              <a:ext cx="2851222" cy="346249"/>
            </a:xfrm>
            <a:prstGeom prst="rect">
              <a:avLst/>
            </a:prstGeom>
            <a:solidFill>
              <a:srgbClr val="C00000"/>
            </a:solidFill>
            <a:effectLst>
              <a:outerShdw blurRad="101600" dist="88900" dir="5400000" algn="t" rotWithShape="0">
                <a:prstClr val="black">
                  <a:alpha val="35000"/>
                </a:prstClr>
              </a:outerShdw>
            </a:effectLst>
          </p:spPr>
          <p:txBody>
            <a:bodyPr wrap="square" lIns="68580" tIns="34290" rIns="68580" bIns="34290" anchor="ctr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春归无行路（寂寞伤春）</a:t>
              </a:r>
            </a:p>
          </p:txBody>
        </p:sp>
        <p:sp>
          <p:nvSpPr>
            <p:cNvPr id="3" name="文本框 43"/>
            <p:cNvSpPr txBox="1"/>
            <p:nvPr/>
          </p:nvSpPr>
          <p:spPr>
            <a:xfrm>
              <a:off x="2083130" y="1640820"/>
              <a:ext cx="2851222" cy="346249"/>
            </a:xfrm>
            <a:prstGeom prst="rect">
              <a:avLst/>
            </a:prstGeom>
            <a:solidFill>
              <a:srgbClr val="C00000"/>
            </a:solidFill>
            <a:effectLst>
              <a:outerShdw blurRad="101600" dist="88900" dir="5400000" algn="t" rotWithShape="0">
                <a:prstClr val="black">
                  <a:alpha val="35000"/>
                </a:prstClr>
              </a:outerShdw>
            </a:effectLst>
          </p:spPr>
          <p:txBody>
            <a:bodyPr wrap="square" lIns="68580" tIns="34290" rIns="68580" bIns="34290" anchor="ctr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若有人知（假设希望）</a:t>
              </a:r>
            </a:p>
          </p:txBody>
        </p:sp>
        <p:sp>
          <p:nvSpPr>
            <p:cNvPr id="4" name="文本框 39"/>
            <p:cNvSpPr txBox="1"/>
            <p:nvPr/>
          </p:nvSpPr>
          <p:spPr>
            <a:xfrm>
              <a:off x="2083130" y="2472821"/>
              <a:ext cx="2851222" cy="346249"/>
            </a:xfrm>
            <a:prstGeom prst="rect">
              <a:avLst/>
            </a:prstGeom>
            <a:solidFill>
              <a:srgbClr val="C00000"/>
            </a:solidFill>
            <a:effectLst>
              <a:outerShdw blurRad="101600" dist="88900" dir="5400000" algn="t" rotWithShape="0">
                <a:prstClr val="black">
                  <a:alpha val="35000"/>
                </a:prstClr>
              </a:outerShdw>
            </a:effectLst>
          </p:spPr>
          <p:txBody>
            <a:bodyPr wrap="square" lIns="68580" tIns="34290" rIns="68580" bIns="34290" anchor="ctr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春无踪迹（更加失望）</a:t>
              </a:r>
            </a:p>
          </p:txBody>
        </p:sp>
        <p:sp>
          <p:nvSpPr>
            <p:cNvPr id="8" name="下箭头 7"/>
            <p:cNvSpPr/>
            <p:nvPr/>
          </p:nvSpPr>
          <p:spPr>
            <a:xfrm>
              <a:off x="3422144" y="1291066"/>
              <a:ext cx="173194" cy="213756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3422144" y="2123067"/>
              <a:ext cx="173194" cy="213756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9"/>
            <p:cNvSpPr txBox="1"/>
            <p:nvPr/>
          </p:nvSpPr>
          <p:spPr>
            <a:xfrm>
              <a:off x="2083130" y="3304822"/>
              <a:ext cx="2851222" cy="346249"/>
            </a:xfrm>
            <a:prstGeom prst="rect">
              <a:avLst/>
            </a:prstGeom>
            <a:solidFill>
              <a:srgbClr val="C00000"/>
            </a:solidFill>
            <a:effectLst>
              <a:outerShdw blurRad="101600" dist="88900" dir="5400000" algn="t" rotWithShape="0">
                <a:prstClr val="black">
                  <a:alpha val="35000"/>
                </a:prstClr>
              </a:outerShdw>
            </a:effectLst>
          </p:spPr>
          <p:txBody>
            <a:bodyPr wrap="square" lIns="68580" tIns="34290" rIns="68580" bIns="34290" anchor="ctr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问取黄鹂（最后希望）</a:t>
              </a:r>
            </a:p>
          </p:txBody>
        </p:sp>
        <p:sp>
          <p:nvSpPr>
            <p:cNvPr id="14" name="文本框 39"/>
            <p:cNvSpPr txBox="1"/>
            <p:nvPr/>
          </p:nvSpPr>
          <p:spPr>
            <a:xfrm>
              <a:off x="2083130" y="4136822"/>
              <a:ext cx="2851222" cy="346249"/>
            </a:xfrm>
            <a:prstGeom prst="rect">
              <a:avLst/>
            </a:prstGeom>
            <a:solidFill>
              <a:srgbClr val="C00000"/>
            </a:solidFill>
            <a:effectLst>
              <a:outerShdw blurRad="101600" dist="88900" dir="5400000" algn="t" rotWithShape="0">
                <a:prstClr val="black">
                  <a:alpha val="35000"/>
                </a:prstClr>
              </a:outerShdw>
            </a:effectLst>
          </p:spPr>
          <p:txBody>
            <a:bodyPr wrap="square" lIns="68580" tIns="34290" rIns="68580" bIns="34290" anchor="ctr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无人能解（十分惋惜）</a:t>
              </a: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422144" y="2955068"/>
              <a:ext cx="173194" cy="213756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422144" y="3787069"/>
              <a:ext cx="173194" cy="213756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1"/>
          <p:cNvSpPr txBox="1"/>
          <p:nvPr/>
        </p:nvSpPr>
        <p:spPr>
          <a:xfrm>
            <a:off x="2458315" y="286084"/>
            <a:ext cx="4400564" cy="5078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803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52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24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6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8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觅春思春伤春之情</a:t>
            </a:r>
            <a:r>
              <a:rPr lang="zh-CN" altLang="en-US" dirty="0"/>
              <a:t>层层深化。 </a:t>
            </a:r>
          </a:p>
        </p:txBody>
      </p:sp>
      <p:pic>
        <p:nvPicPr>
          <p:cNvPr id="25" name="Picture 2" descr="E:\工作\图片\51yuans4444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2612951"/>
            <a:ext cx="3601166" cy="253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E:\工作\图片\51yu444ans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403" y="2736286"/>
            <a:ext cx="4269822" cy="240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组 25"/>
          <p:cNvGrpSpPr/>
          <p:nvPr/>
        </p:nvGrpSpPr>
        <p:grpSpPr>
          <a:xfrm>
            <a:off x="7805304" y="0"/>
            <a:ext cx="538845" cy="1108710"/>
            <a:chOff x="335640" y="0"/>
            <a:chExt cx="718460" cy="1478280"/>
          </a:xfrm>
        </p:grpSpPr>
        <p:sp>
          <p:nvSpPr>
            <p:cNvPr id="28" name="矩形 27"/>
            <p:cNvSpPr/>
            <p:nvPr/>
          </p:nvSpPr>
          <p:spPr>
            <a:xfrm>
              <a:off x="442916" y="0"/>
              <a:ext cx="514531" cy="14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63"/>
            <p:cNvCxnSpPr/>
            <p:nvPr/>
          </p:nvCxnSpPr>
          <p:spPr>
            <a:xfrm>
              <a:off x="1054100" y="0"/>
              <a:ext cx="0" cy="1440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8"/>
            <p:cNvSpPr txBox="1"/>
            <p:nvPr/>
          </p:nvSpPr>
          <p:spPr>
            <a:xfrm>
              <a:off x="335640" y="170180"/>
              <a:ext cx="615553" cy="1308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</a:lstStyle>
            <a:p>
              <a:r>
                <a:rPr lang="zh-CN" altLang="en-US" dirty="0"/>
                <a:t>赏</a:t>
              </a:r>
              <a:r>
                <a:rPr lang="en-US" altLang="zh-CN" dirty="0"/>
                <a:t>·</a:t>
              </a:r>
              <a:r>
                <a:rPr lang="zh-CN" altLang="en-US" dirty="0"/>
                <a:t>析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/>
      <p:bldP spid="23" grpId="1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a73d9fa8a5e6e1b707c0cb8bb2f09c6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29"/>
          <a:stretch>
            <a:fillRect/>
          </a:stretch>
        </p:blipFill>
        <p:spPr bwMode="auto">
          <a:xfrm>
            <a:off x="0" y="-450"/>
            <a:ext cx="9144000" cy="51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7412"/>
          <p:cNvSpPr txBox="1">
            <a:spLocks noChangeArrowheads="1"/>
          </p:cNvSpPr>
          <p:nvPr/>
        </p:nvSpPr>
        <p:spPr bwMode="auto">
          <a:xfrm>
            <a:off x="4139952" y="1786920"/>
            <a:ext cx="1800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en-US" sz="4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/>
              </a:rPr>
              <a:t>理清思路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156176" y="1596632"/>
            <a:ext cx="23329" cy="1689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68075" y="2843252"/>
            <a:ext cx="2622550" cy="442878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50000"/>
              </a:spcBef>
              <a:defRPr kumimoji="1" b="1" spc="6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pPr algn="ctr">
              <a:defRPr/>
            </a:pPr>
            <a:r>
              <a:rPr lang="zh-CN" altLang="en-US" dirty="0"/>
              <a:t>词写于被贬之时</a:t>
            </a:r>
          </a:p>
        </p:txBody>
      </p:sp>
      <p:sp>
        <p:nvSpPr>
          <p:cNvPr id="5" name="椭圆 4"/>
          <p:cNvSpPr/>
          <p:nvPr/>
        </p:nvSpPr>
        <p:spPr>
          <a:xfrm>
            <a:off x="6617770" y="2441381"/>
            <a:ext cx="360040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222549" y="2441381"/>
            <a:ext cx="360040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庭</a:t>
            </a:r>
          </a:p>
        </p:txBody>
      </p:sp>
      <p:sp>
        <p:nvSpPr>
          <p:cNvPr id="8" name="椭圆 7"/>
          <p:cNvSpPr/>
          <p:nvPr/>
        </p:nvSpPr>
        <p:spPr>
          <a:xfrm>
            <a:off x="7827327" y="2441381"/>
            <a:ext cx="360040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000">
        <p14:prism isContent="1"/>
      </p:transition>
    </mc:Choice>
    <mc:Fallback>
      <p:transition spd="slow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21505"/>
          <p:cNvSpPr txBox="1"/>
          <p:nvPr/>
        </p:nvSpPr>
        <p:spPr>
          <a:xfrm>
            <a:off x="2034324" y="1966445"/>
            <a:ext cx="5815265" cy="18668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1905" indent="-1905">
              <a:lnSpc>
                <a:spcPct val="150000"/>
              </a:lnSpc>
              <a:buSzPct val="100000"/>
              <a:buFont typeface="Wingdings" panose="05000000000000000000" pitchFamily="2" charset="2"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</a:lstStyle>
          <a:p>
            <a:r>
              <a:rPr lang="zh-CN" altLang="en-US" sz="2000" dirty="0"/>
              <a:t> </a:t>
            </a:r>
            <a:r>
              <a:rPr lang="en-US" altLang="zh-CN" sz="2000" dirty="0"/>
              <a:t>《</a:t>
            </a:r>
            <a:r>
              <a:rPr lang="zh-CN" altLang="en-US" sz="2000" dirty="0"/>
              <a:t>清平乐</a:t>
            </a:r>
            <a:r>
              <a:rPr lang="en-US" altLang="zh-CN" sz="2000" dirty="0"/>
              <a:t>》</a:t>
            </a:r>
            <a:r>
              <a:rPr lang="zh-CN" altLang="en-US" sz="2000" dirty="0"/>
              <a:t>为</a:t>
            </a:r>
            <a:r>
              <a:rPr lang="zh-CN" altLang="en-US" sz="2000" dirty="0">
                <a:solidFill>
                  <a:srgbClr val="C00000"/>
                </a:solidFill>
              </a:rPr>
              <a:t>惜春</a:t>
            </a:r>
            <a:r>
              <a:rPr lang="zh-CN" altLang="en-US" sz="2000" dirty="0"/>
              <a:t>之作。词人以</a:t>
            </a:r>
            <a:r>
              <a:rPr lang="zh-CN" altLang="en-US" sz="2000" dirty="0">
                <a:solidFill>
                  <a:srgbClr val="C00000"/>
                </a:solidFill>
              </a:rPr>
              <a:t>清新细腻</a:t>
            </a:r>
            <a:r>
              <a:rPr lang="zh-CN" altLang="en-US" sz="2000" dirty="0"/>
              <a:t>的语言，感叹</a:t>
            </a:r>
            <a:r>
              <a:rPr lang="zh-CN" altLang="en-US" sz="2000" dirty="0">
                <a:solidFill>
                  <a:srgbClr val="C00000"/>
                </a:solidFill>
              </a:rPr>
              <a:t>时光去而不返</a:t>
            </a:r>
            <a:r>
              <a:rPr lang="zh-CN" altLang="en-US" sz="2000" dirty="0"/>
              <a:t>，抒写了对春天逝去的</a:t>
            </a:r>
            <a:r>
              <a:rPr lang="zh-CN" altLang="en-US" sz="2000" dirty="0">
                <a:solidFill>
                  <a:srgbClr val="C00000"/>
                </a:solidFill>
              </a:rPr>
              <a:t>沉痛和惋惜</a:t>
            </a:r>
            <a:r>
              <a:rPr lang="zh-CN" altLang="en-US" sz="2000" dirty="0"/>
              <a:t>，表现了</a:t>
            </a:r>
            <a:r>
              <a:rPr lang="zh-CN" altLang="en-US" sz="2000" dirty="0">
                <a:solidFill>
                  <a:srgbClr val="C00000"/>
                </a:solidFill>
              </a:rPr>
              <a:t>对美好春光的珍惜和热爱</a:t>
            </a:r>
            <a:r>
              <a:rPr lang="zh-CN" altLang="en-US" sz="2000" dirty="0"/>
              <a:t>。</a:t>
            </a:r>
          </a:p>
        </p:txBody>
      </p:sp>
      <p:grpSp>
        <p:nvGrpSpPr>
          <p:cNvPr id="3" name="组 25"/>
          <p:cNvGrpSpPr/>
          <p:nvPr/>
        </p:nvGrpSpPr>
        <p:grpSpPr>
          <a:xfrm>
            <a:off x="727610" y="0"/>
            <a:ext cx="538845" cy="1108710"/>
            <a:chOff x="335640" y="0"/>
            <a:chExt cx="718460" cy="1478280"/>
          </a:xfrm>
        </p:grpSpPr>
        <p:sp>
          <p:nvSpPr>
            <p:cNvPr id="4" name="矩形 3"/>
            <p:cNvSpPr/>
            <p:nvPr/>
          </p:nvSpPr>
          <p:spPr>
            <a:xfrm>
              <a:off x="442916" y="0"/>
              <a:ext cx="514530" cy="14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63"/>
            <p:cNvCxnSpPr/>
            <p:nvPr/>
          </p:nvCxnSpPr>
          <p:spPr>
            <a:xfrm>
              <a:off x="1054100" y="0"/>
              <a:ext cx="0" cy="1440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28"/>
            <p:cNvSpPr txBox="1"/>
            <p:nvPr/>
          </p:nvSpPr>
          <p:spPr>
            <a:xfrm>
              <a:off x="335640" y="170180"/>
              <a:ext cx="615553" cy="1308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</a:lstStyle>
            <a:p>
              <a:r>
                <a:rPr lang="zh-CN" altLang="en-US" dirty="0"/>
                <a:t>古</a:t>
              </a:r>
              <a:r>
                <a:rPr lang="en-US" altLang="zh-CN" dirty="0"/>
                <a:t>·</a:t>
              </a:r>
              <a:r>
                <a:rPr lang="zh-CN" altLang="en-US" dirty="0"/>
                <a:t>词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48790" y="1377538"/>
            <a:ext cx="7042067" cy="3277589"/>
          </a:xfrm>
          <a:prstGeom prst="rect">
            <a:avLst/>
          </a:prstGeom>
          <a:noFill/>
          <a:ln w="12700">
            <a:solidFill>
              <a:srgbClr val="227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170718" y="1654510"/>
            <a:ext cx="568273" cy="2723645"/>
            <a:chOff x="1170718" y="1674421"/>
            <a:chExt cx="568273" cy="2723645"/>
          </a:xfrm>
          <a:solidFill>
            <a:srgbClr val="227C7F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1170718" y="1674421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65663" y="1773891"/>
                <a:ext cx="415499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词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170718" y="2392878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17" name="椭圆 16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65662" y="1773891"/>
                <a:ext cx="415499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文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70718" y="3111335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15" name="椭圆 14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65660" y="1773891"/>
                <a:ext cx="4154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总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70718" y="3829793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13" name="椭圆 12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65659" y="1773891"/>
                <a:ext cx="415499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结</a:t>
                </a: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9333" y="740054"/>
            <a:ext cx="36653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400" dirty="0">
                <a:solidFill>
                  <a:srgbClr val="227C7F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清平乐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374576" y="2506347"/>
            <a:ext cx="1105519" cy="853550"/>
            <a:chOff x="4075975" y="2553434"/>
            <a:chExt cx="873296" cy="853550"/>
          </a:xfrm>
        </p:grpSpPr>
        <p:sp>
          <p:nvSpPr>
            <p:cNvPr id="22" name="文本框 16399"/>
            <p:cNvSpPr txBox="1"/>
            <p:nvPr/>
          </p:nvSpPr>
          <p:spPr>
            <a:xfrm>
              <a:off x="4075975" y="2760653"/>
              <a:ext cx="873296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indent="0">
                <a:lnSpc>
                  <a:spcPct val="150000"/>
                </a:lnSpc>
                <a:spcBef>
                  <a:spcPct val="20000"/>
                </a:spcBef>
                <a:buSzPct val="100000"/>
                <a:buFont typeface="Arial" panose="020B0604020202020204" pitchFamily="34" charset="0"/>
                <a:buNone/>
                <a:defRPr b="1" spc="600">
                  <a:latin typeface="仿宋" panose="02010609060101010101" pitchFamily="49" charset="-122"/>
                  <a:ea typeface="仿宋" panose="02010609060101010101" pitchFamily="49" charset="-122"/>
                  <a:cs typeface="黑体" panose="02010609060101010101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/>
              </a:lvl4pPr>
              <a:lvl5pPr marL="2058035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/>
              </a:lvl5pPr>
              <a:lvl6pPr marL="25152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24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96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68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dirty="0"/>
                <a:t>清平乐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4120738" y="2553434"/>
              <a:ext cx="783771" cy="78377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96655387-77F3-5075-1DE6-C2C6C7BC364C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 flipV="1">
            <a:off x="2423430" y="2322627"/>
            <a:ext cx="1279645" cy="5756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3E7C009C-8303-EC6C-5342-BC42ACA4548F}"/>
              </a:ext>
            </a:extLst>
          </p:cNvPr>
          <p:cNvCxnSpPr>
            <a:cxnSpLocks/>
            <a:stCxn id="23" idx="6"/>
            <a:endCxn id="29" idx="0"/>
          </p:cNvCxnSpPr>
          <p:nvPr/>
        </p:nvCxnSpPr>
        <p:spPr>
          <a:xfrm>
            <a:off x="2423430" y="2898233"/>
            <a:ext cx="1279645" cy="693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39">
            <a:extLst>
              <a:ext uri="{FF2B5EF4-FFF2-40B4-BE49-F238E27FC236}">
                <a16:creationId xmlns:a16="http://schemas.microsoft.com/office/drawing/2014/main" id="{8C0540CB-073B-C632-D91B-10E590D0844F}"/>
              </a:ext>
            </a:extLst>
          </p:cNvPr>
          <p:cNvSpPr txBox="1"/>
          <p:nvPr/>
        </p:nvSpPr>
        <p:spPr>
          <a:xfrm>
            <a:off x="3339260" y="1976378"/>
            <a:ext cx="727629" cy="346249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春归</a:t>
            </a:r>
          </a:p>
        </p:txBody>
      </p:sp>
      <p:sp>
        <p:nvSpPr>
          <p:cNvPr id="29" name="文本框 39">
            <a:extLst>
              <a:ext uri="{FF2B5EF4-FFF2-40B4-BE49-F238E27FC236}">
                <a16:creationId xmlns:a16="http://schemas.microsoft.com/office/drawing/2014/main" id="{3F84C461-1A56-FB2B-14B8-049C48108596}"/>
              </a:ext>
            </a:extLst>
          </p:cNvPr>
          <p:cNvSpPr txBox="1"/>
          <p:nvPr/>
        </p:nvSpPr>
        <p:spPr>
          <a:xfrm>
            <a:off x="3339260" y="3592206"/>
            <a:ext cx="727629" cy="346249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夏至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69A2D309-977F-7B7A-572B-6608D1A5C79B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 flipV="1">
            <a:off x="4066889" y="1901710"/>
            <a:ext cx="853797" cy="247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DF473ED8-953B-424B-7538-FD1D5B92A41A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4066889" y="2149503"/>
            <a:ext cx="853797" cy="2715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0E282EDF-1D95-929D-3C13-395B4CA96E61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4066889" y="3499168"/>
            <a:ext cx="853797" cy="266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EBACEB4C-053B-1A06-FFA4-020FEF93A1A4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4066889" y="3765331"/>
            <a:ext cx="853798" cy="263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91B77F8-F6B9-CB87-197B-D806D1AE6F89}"/>
              </a:ext>
            </a:extLst>
          </p:cNvPr>
          <p:cNvSpPr txBox="1"/>
          <p:nvPr/>
        </p:nvSpPr>
        <p:spPr>
          <a:xfrm>
            <a:off x="4920686" y="1728585"/>
            <a:ext cx="1165767" cy="346249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春归何处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11CD34E-61D9-7D7D-8CCD-A7A720E315F3}"/>
              </a:ext>
            </a:extLst>
          </p:cNvPr>
          <p:cNvSpPr txBox="1"/>
          <p:nvPr/>
        </p:nvSpPr>
        <p:spPr>
          <a:xfrm>
            <a:off x="4920686" y="2247959"/>
            <a:ext cx="1165767" cy="346249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呼唤归来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7330B6-AEC9-1CC8-5213-0DDE7A5646B7}"/>
              </a:ext>
            </a:extLst>
          </p:cNvPr>
          <p:cNvSpPr txBox="1"/>
          <p:nvPr/>
        </p:nvSpPr>
        <p:spPr>
          <a:xfrm>
            <a:off x="4920686" y="3326043"/>
            <a:ext cx="1165767" cy="346249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欲问黄鹂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77F209B-F465-CAD9-8366-3AD6715FF22A}"/>
              </a:ext>
            </a:extLst>
          </p:cNvPr>
          <p:cNvSpPr txBox="1"/>
          <p:nvPr/>
        </p:nvSpPr>
        <p:spPr>
          <a:xfrm>
            <a:off x="4920687" y="3855417"/>
            <a:ext cx="1165767" cy="346249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借风飞过</a:t>
            </a:r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C3173B6F-22DD-A19D-CF91-0AB17EDA9544}"/>
              </a:ext>
            </a:extLst>
          </p:cNvPr>
          <p:cNvSpPr/>
          <p:nvPr/>
        </p:nvSpPr>
        <p:spPr>
          <a:xfrm>
            <a:off x="6086453" y="1728584"/>
            <a:ext cx="928235" cy="24730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B9CCFB2-04F5-1724-ED0C-7793EF4AE1EA}"/>
              </a:ext>
            </a:extLst>
          </p:cNvPr>
          <p:cNvSpPr txBox="1"/>
          <p:nvPr/>
        </p:nvSpPr>
        <p:spPr>
          <a:xfrm>
            <a:off x="7014688" y="2621971"/>
            <a:ext cx="1165767" cy="623248"/>
          </a:xfrm>
          <a:prstGeom prst="rect">
            <a:avLst/>
          </a:prstGeom>
          <a:solidFill>
            <a:srgbClr val="C00000"/>
          </a:solidFill>
          <a:effectLst>
            <a:outerShdw blurRad="101600" dist="88900" dir="5400000" algn="t" rotWithShape="0">
              <a:prstClr val="black">
                <a:alpha val="35000"/>
              </a:prstClr>
            </a:outerShdw>
          </a:effectLst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依春恋春</a:t>
            </a:r>
            <a:endParaRPr lang="en-US" altLang="zh-CN" sz="18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追求美好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40" grpId="0" animBg="1"/>
      <p:bldP spid="41" grpId="0" animBg="1"/>
      <p:bldP spid="42" grpId="0" animBg="1"/>
      <p:bldP spid="43" grpId="0" animBg="1"/>
      <p:bldP spid="51" grpId="0" animBg="1"/>
      <p:bldP spid="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图片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62"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工作\图片\古风\51yuans66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36" y="0"/>
            <a:ext cx="3113128" cy="378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296016" y="997670"/>
            <a:ext cx="7489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1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思</a:t>
            </a:r>
          </a:p>
        </p:txBody>
      </p:sp>
      <p:sp>
        <p:nvSpPr>
          <p:cNvPr id="8" name="矩形 7"/>
          <p:cNvSpPr/>
          <p:nvPr/>
        </p:nvSpPr>
        <p:spPr>
          <a:xfrm>
            <a:off x="4245038" y="1850236"/>
            <a:ext cx="748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考</a:t>
            </a:r>
          </a:p>
        </p:txBody>
      </p:sp>
      <p:pic>
        <p:nvPicPr>
          <p:cNvPr id="5123" name="Picture 3" descr="E:\工作\图片\古风\51yu22ans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374" cy="165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:\工作\图片\古风\51yu222ans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084" y="0"/>
            <a:ext cx="1165916" cy="280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18178" y="3453759"/>
            <a:ext cx="8707644" cy="1461387"/>
            <a:chOff x="268123" y="3453759"/>
            <a:chExt cx="8707644" cy="1461387"/>
          </a:xfrm>
        </p:grpSpPr>
        <p:pic>
          <p:nvPicPr>
            <p:cNvPr id="5125" name="Picture 5" descr="E:\工作\图片\古风\山 (9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23" y="3453759"/>
              <a:ext cx="3603233" cy="146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5" descr="E:\工作\图片\古风\山 (9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72534" y="3453759"/>
              <a:ext cx="3603233" cy="146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slow" advTm="1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/>
          <p:nvPr/>
        </p:nvGrpSpPr>
        <p:grpSpPr bwMode="auto">
          <a:xfrm>
            <a:off x="1744030" y="713760"/>
            <a:ext cx="574675" cy="585787"/>
            <a:chOff x="1619672" y="910313"/>
            <a:chExt cx="576064" cy="584775"/>
          </a:xfrm>
        </p:grpSpPr>
        <p:sp>
          <p:nvSpPr>
            <p:cNvPr id="3" name="矩形 21"/>
            <p:cNvSpPr>
              <a:spLocks noChangeArrowheads="1"/>
            </p:cNvSpPr>
            <p:nvPr/>
          </p:nvSpPr>
          <p:spPr bwMode="auto">
            <a:xfrm>
              <a:off x="1619672" y="914668"/>
              <a:ext cx="576064" cy="57606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" name="矩形 22"/>
            <p:cNvSpPr>
              <a:spLocks noChangeArrowheads="1"/>
            </p:cNvSpPr>
            <p:nvPr/>
          </p:nvSpPr>
          <p:spPr bwMode="auto">
            <a:xfrm>
              <a:off x="1711977" y="910313"/>
              <a:ext cx="39145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5" name="组合 24"/>
          <p:cNvGrpSpPr/>
          <p:nvPr/>
        </p:nvGrpSpPr>
        <p:grpSpPr bwMode="auto">
          <a:xfrm>
            <a:off x="4260144" y="2378721"/>
            <a:ext cx="574675" cy="585788"/>
            <a:chOff x="1619672" y="910313"/>
            <a:chExt cx="576064" cy="584775"/>
          </a:xfrm>
        </p:grpSpPr>
        <p:sp>
          <p:nvSpPr>
            <p:cNvPr id="6" name="矩形 25"/>
            <p:cNvSpPr>
              <a:spLocks noChangeArrowheads="1"/>
            </p:cNvSpPr>
            <p:nvPr/>
          </p:nvSpPr>
          <p:spPr bwMode="auto">
            <a:xfrm>
              <a:off x="1619672" y="914668"/>
              <a:ext cx="576064" cy="57606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" name="矩形 26"/>
            <p:cNvSpPr>
              <a:spLocks noChangeArrowheads="1"/>
            </p:cNvSpPr>
            <p:nvPr/>
          </p:nvSpPr>
          <p:spPr bwMode="auto">
            <a:xfrm>
              <a:off x="1711977" y="910313"/>
              <a:ext cx="39145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8" name="组合 27"/>
          <p:cNvGrpSpPr/>
          <p:nvPr/>
        </p:nvGrpSpPr>
        <p:grpSpPr bwMode="auto">
          <a:xfrm>
            <a:off x="6776258" y="713760"/>
            <a:ext cx="574675" cy="584200"/>
            <a:chOff x="1619672" y="910313"/>
            <a:chExt cx="576064" cy="584775"/>
          </a:xfrm>
        </p:grpSpPr>
        <p:sp>
          <p:nvSpPr>
            <p:cNvPr id="9" name="矩形 28"/>
            <p:cNvSpPr>
              <a:spLocks noChangeArrowheads="1"/>
            </p:cNvSpPr>
            <p:nvPr/>
          </p:nvSpPr>
          <p:spPr bwMode="auto">
            <a:xfrm>
              <a:off x="1619672" y="914668"/>
              <a:ext cx="576064" cy="57606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矩形 29"/>
            <p:cNvSpPr>
              <a:spLocks noChangeArrowheads="1"/>
            </p:cNvSpPr>
            <p:nvPr/>
          </p:nvSpPr>
          <p:spPr bwMode="auto">
            <a:xfrm>
              <a:off x="1711977" y="910313"/>
              <a:ext cx="39145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1" name="文本框 11265"/>
          <p:cNvSpPr txBox="1"/>
          <p:nvPr/>
        </p:nvSpPr>
        <p:spPr>
          <a:xfrm>
            <a:off x="278767" y="1404133"/>
            <a:ext cx="3505200" cy="4428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1905" indent="-1905">
              <a:lnSpc>
                <a:spcPct val="150000"/>
              </a:lnSpc>
              <a:buSzPct val="100000"/>
              <a:buFont typeface="Wingdings" panose="05000000000000000000" pitchFamily="2" charset="2"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</a:lstStyle>
          <a:p>
            <a:pPr algn="ctr"/>
            <a:r>
              <a:rPr lang="zh-CN" altLang="en-US" dirty="0"/>
              <a:t>这首词的题材是什么？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1927788" y="3003808"/>
            <a:ext cx="5239385" cy="4428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1905" indent="-1905">
              <a:lnSpc>
                <a:spcPct val="150000"/>
              </a:lnSpc>
              <a:buSzPct val="100000"/>
              <a:buFont typeface="Wingdings" panose="05000000000000000000" pitchFamily="2" charset="2"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</a:lstStyle>
          <a:p>
            <a:pPr algn="ctr"/>
            <a:r>
              <a:rPr lang="zh-CN" altLang="en-US" dirty="0"/>
              <a:t>全文的线索是什么？ 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4756085" y="1371656"/>
            <a:ext cx="4615020" cy="5078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1905" indent="-1905">
              <a:lnSpc>
                <a:spcPct val="150000"/>
              </a:lnSpc>
              <a:buSzPct val="100000"/>
              <a:buFont typeface="Wingdings" panose="05000000000000000000" pitchFamily="2" charset="2"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</a:lstStyle>
          <a:p>
            <a:pPr algn="ctr"/>
            <a:r>
              <a:rPr lang="zh-CN" altLang="en-US" dirty="0"/>
              <a:t>词人为什么要寻找春的踪迹？  </a:t>
            </a:r>
          </a:p>
        </p:txBody>
      </p:sp>
      <p:sp>
        <p:nvSpPr>
          <p:cNvPr id="14" name="文本框 2"/>
          <p:cNvSpPr txBox="1"/>
          <p:nvPr/>
        </p:nvSpPr>
        <p:spPr>
          <a:xfrm>
            <a:off x="1474154" y="1834389"/>
            <a:ext cx="1114425" cy="4428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803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52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24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6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8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algn="ctr"/>
            <a:r>
              <a:rPr lang="zh-CN" altLang="en-US" dirty="0">
                <a:solidFill>
                  <a:srgbClr val="C00000"/>
                </a:solidFill>
              </a:rPr>
              <a:t>惜春</a:t>
            </a:r>
          </a:p>
        </p:txBody>
      </p:sp>
      <p:sp>
        <p:nvSpPr>
          <p:cNvPr id="15" name="文本框 4"/>
          <p:cNvSpPr txBox="1"/>
          <p:nvPr/>
        </p:nvSpPr>
        <p:spPr>
          <a:xfrm>
            <a:off x="1474988" y="3446686"/>
            <a:ext cx="6144986" cy="4428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803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52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24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6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8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寻春：自行寻春——请人唤春——询问黄鹂</a:t>
            </a:r>
          </a:p>
        </p:txBody>
      </p:sp>
      <p:sp>
        <p:nvSpPr>
          <p:cNvPr id="16" name="文本框 5"/>
          <p:cNvSpPr txBox="1"/>
          <p:nvPr/>
        </p:nvSpPr>
        <p:spPr>
          <a:xfrm>
            <a:off x="5110104" y="1834389"/>
            <a:ext cx="3906982" cy="8583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803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52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24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6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8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algn="ctr"/>
            <a:r>
              <a:rPr lang="zh-CN" altLang="en-US" dirty="0">
                <a:solidFill>
                  <a:srgbClr val="C00000"/>
                </a:solidFill>
              </a:rPr>
              <a:t>词人因春天的消逝而感到寂寞，感到无处觅得安慰。</a:t>
            </a:r>
          </a:p>
        </p:txBody>
      </p:sp>
      <p:pic>
        <p:nvPicPr>
          <p:cNvPr id="17" name="Picture 2" descr="E:\工作\图片\51yu444ans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403" y="2736286"/>
            <a:ext cx="4269822" cy="240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E0B45-A5B0-732E-CCD7-6FC748C6664C}"/>
              </a:ext>
            </a:extLst>
          </p:cNvPr>
          <p:cNvSpPr/>
          <p:nvPr/>
        </p:nvSpPr>
        <p:spPr>
          <a:xfrm>
            <a:off x="916308" y="1128791"/>
            <a:ext cx="7438383" cy="25256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905" indent="-1905" algn="ctr">
              <a:lnSpc>
                <a:spcPct val="150000"/>
              </a:lnSpc>
              <a:buSzPct val="100000"/>
              <a:buFont typeface="Wingdings" panose="05000000000000000000" pitchFamily="2" charset="2"/>
            </a:pPr>
            <a:r>
              <a:rPr lang="zh-CN" altLang="en-US" sz="11500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谢谢大家</a:t>
            </a:r>
            <a:endParaRPr lang="zh-CN" altLang="en-US" sz="11500" spc="600" dirty="0">
              <a:solidFill>
                <a:srgbClr val="C00000"/>
              </a:solidFill>
              <a:latin typeface="汉仪尚巍手书W" panose="00020600040101010101" pitchFamily="18" charset="-122"/>
              <a:ea typeface="汉仪尚巍手书W" panose="00020600040101010101" pitchFamily="18" charset="-122"/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55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prism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25"/>
          <p:cNvGrpSpPr/>
          <p:nvPr/>
        </p:nvGrpSpPr>
        <p:grpSpPr>
          <a:xfrm>
            <a:off x="727610" y="0"/>
            <a:ext cx="538845" cy="1108710"/>
            <a:chOff x="335640" y="0"/>
            <a:chExt cx="718460" cy="1478280"/>
          </a:xfrm>
        </p:grpSpPr>
        <p:sp>
          <p:nvSpPr>
            <p:cNvPr id="7" name="矩形 6"/>
            <p:cNvSpPr/>
            <p:nvPr/>
          </p:nvSpPr>
          <p:spPr>
            <a:xfrm>
              <a:off x="442916" y="0"/>
              <a:ext cx="514530" cy="14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63"/>
            <p:cNvCxnSpPr/>
            <p:nvPr/>
          </p:nvCxnSpPr>
          <p:spPr>
            <a:xfrm>
              <a:off x="1054100" y="0"/>
              <a:ext cx="0" cy="1440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28"/>
            <p:cNvSpPr txBox="1"/>
            <p:nvPr/>
          </p:nvSpPr>
          <p:spPr>
            <a:xfrm>
              <a:off x="335640" y="170180"/>
              <a:ext cx="615553" cy="1308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作</a:t>
              </a:r>
              <a:r>
                <a:rPr lang="en-US" altLang="zh-CN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者</a:t>
              </a:r>
              <a:endPara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1935678" y="1624940"/>
            <a:ext cx="625000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E:\工作\图片\古风\1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85" y="618172"/>
            <a:ext cx="8318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工作\图片\古风\1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19" y="618172"/>
            <a:ext cx="8318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工作\图片\古风\1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53" y="618172"/>
            <a:ext cx="8318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86644" y="71410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97878" y="713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9112" y="72519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坚</a:t>
            </a:r>
          </a:p>
        </p:txBody>
      </p:sp>
      <p:sp>
        <p:nvSpPr>
          <p:cNvPr id="2" name="矩形 1"/>
          <p:cNvSpPr/>
          <p:nvPr/>
        </p:nvSpPr>
        <p:spPr>
          <a:xfrm>
            <a:off x="1935677" y="1778128"/>
            <a:ext cx="625000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spc="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黄庭坚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,字鲁直,又号山谷道人。与张耒(lěi)、秦观、晁补之有“苏门四学士”之称。世号“苏黄”。 所选是一首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悼春词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。词人少年得意，中进士，任校书郎，修撰神宗皇帝的“实录”。其诗多写个人日常生活，艺术上讲究修辞造句，追求新奇。工书法，与苏轼、米芾、蔡襄并称“宋四家”。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37855" y="1377538"/>
            <a:ext cx="6068291" cy="1876301"/>
          </a:xfrm>
          <a:prstGeom prst="rect">
            <a:avLst/>
          </a:prstGeom>
          <a:noFill/>
          <a:ln w="12700">
            <a:solidFill>
              <a:srgbClr val="227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1" name="文本框 7170"/>
          <p:cNvSpPr txBox="1"/>
          <p:nvPr/>
        </p:nvSpPr>
        <p:spPr>
          <a:xfrm>
            <a:off x="2026898" y="1438525"/>
            <a:ext cx="5090204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905" indent="-1905">
              <a:lnSpc>
                <a:spcPct val="150000"/>
              </a:lnSpc>
              <a:buSzPct val="100000"/>
              <a:buFont typeface="Wingdings" panose="05000000000000000000" pitchFamily="2" charset="2"/>
            </a:pPr>
            <a:r>
              <a:rPr lang="zh-CN" altLang="en-US" b="1" spc="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因新党重新执政，作者政见偏于保守，晚年屡遭贬谪，死于西南荒僻的贬所。</a:t>
            </a:r>
          </a:p>
          <a:p>
            <a:pPr marL="1905" indent="-1905">
              <a:lnSpc>
                <a:spcPct val="150000"/>
              </a:lnSpc>
              <a:buSzPct val="100000"/>
              <a:buFont typeface="Wingdings" panose="05000000000000000000" pitchFamily="2" charset="2"/>
            </a:pPr>
            <a:r>
              <a:rPr lang="zh-CN" altLang="en-US" b="1" spc="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这首词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写于被贬之时，</a:t>
            </a:r>
            <a:r>
              <a:rPr lang="zh-CN" altLang="en-US" b="1" spc="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词人借伤春悼春来抒写暮年无为的感慨。</a:t>
            </a:r>
          </a:p>
        </p:txBody>
      </p:sp>
      <p:pic>
        <p:nvPicPr>
          <p:cNvPr id="6" name="Picture 2" descr="E:\工作\图片\51yuans4444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2612951"/>
            <a:ext cx="3601166" cy="253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工作\图片\51yu444ans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403" y="2736286"/>
            <a:ext cx="4269822" cy="240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5920846" y="2969701"/>
            <a:ext cx="568273" cy="568273"/>
            <a:chOff x="5849596" y="2969701"/>
            <a:chExt cx="568273" cy="568273"/>
          </a:xfrm>
        </p:grpSpPr>
        <p:sp>
          <p:nvSpPr>
            <p:cNvPr id="13" name="椭圆 12"/>
            <p:cNvSpPr/>
            <p:nvPr/>
          </p:nvSpPr>
          <p:spPr>
            <a:xfrm>
              <a:off x="5849596" y="2969701"/>
              <a:ext cx="568273" cy="568273"/>
            </a:xfrm>
            <a:prstGeom prst="ellipse">
              <a:avLst/>
            </a:prstGeom>
            <a:solidFill>
              <a:srgbClr val="227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25983" y="3069171"/>
              <a:ext cx="415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被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32965" y="2969702"/>
            <a:ext cx="568273" cy="568273"/>
            <a:chOff x="6832965" y="2969702"/>
            <a:chExt cx="568273" cy="568273"/>
          </a:xfrm>
        </p:grpSpPr>
        <p:sp>
          <p:nvSpPr>
            <p:cNvPr id="14" name="椭圆 13"/>
            <p:cNvSpPr/>
            <p:nvPr/>
          </p:nvSpPr>
          <p:spPr>
            <a:xfrm>
              <a:off x="6832965" y="2969702"/>
              <a:ext cx="568273" cy="568273"/>
            </a:xfrm>
            <a:prstGeom prst="ellipse">
              <a:avLst/>
            </a:prstGeom>
            <a:solidFill>
              <a:srgbClr val="227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09352" y="3069172"/>
              <a:ext cx="415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贬</a:t>
              </a:r>
            </a:p>
          </p:txBody>
        </p:sp>
      </p:grpSp>
      <p:grpSp>
        <p:nvGrpSpPr>
          <p:cNvPr id="17" name="组 25"/>
          <p:cNvGrpSpPr/>
          <p:nvPr/>
        </p:nvGrpSpPr>
        <p:grpSpPr>
          <a:xfrm>
            <a:off x="7805304" y="0"/>
            <a:ext cx="538845" cy="1108710"/>
            <a:chOff x="335640" y="0"/>
            <a:chExt cx="718460" cy="1478280"/>
          </a:xfrm>
        </p:grpSpPr>
        <p:sp>
          <p:nvSpPr>
            <p:cNvPr id="18" name="矩形 17"/>
            <p:cNvSpPr/>
            <p:nvPr/>
          </p:nvSpPr>
          <p:spPr>
            <a:xfrm>
              <a:off x="442916" y="0"/>
              <a:ext cx="514530" cy="1440000"/>
            </a:xfrm>
            <a:prstGeom prst="rect">
              <a:avLst/>
            </a:prstGeom>
            <a:solidFill>
              <a:srgbClr val="227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63"/>
            <p:cNvCxnSpPr/>
            <p:nvPr/>
          </p:nvCxnSpPr>
          <p:spPr>
            <a:xfrm>
              <a:off x="1054100" y="0"/>
              <a:ext cx="0" cy="1440000"/>
            </a:xfrm>
            <a:prstGeom prst="line">
              <a:avLst/>
            </a:prstGeom>
            <a:ln>
              <a:solidFill>
                <a:srgbClr val="227C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28"/>
            <p:cNvSpPr txBox="1"/>
            <p:nvPr/>
          </p:nvSpPr>
          <p:spPr>
            <a:xfrm>
              <a:off x="335640" y="170180"/>
              <a:ext cx="615553" cy="1308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背</a:t>
              </a:r>
              <a:r>
                <a:rPr lang="en-US" altLang="zh-CN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景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25"/>
          <p:cNvGrpSpPr/>
          <p:nvPr/>
        </p:nvGrpSpPr>
        <p:grpSpPr>
          <a:xfrm>
            <a:off x="727610" y="0"/>
            <a:ext cx="538845" cy="1108710"/>
            <a:chOff x="335640" y="0"/>
            <a:chExt cx="718460" cy="1478280"/>
          </a:xfrm>
        </p:grpSpPr>
        <p:sp>
          <p:nvSpPr>
            <p:cNvPr id="7" name="矩形 6"/>
            <p:cNvSpPr/>
            <p:nvPr/>
          </p:nvSpPr>
          <p:spPr>
            <a:xfrm>
              <a:off x="442916" y="0"/>
              <a:ext cx="514530" cy="14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63"/>
            <p:cNvCxnSpPr/>
            <p:nvPr/>
          </p:nvCxnSpPr>
          <p:spPr>
            <a:xfrm>
              <a:off x="1054100" y="0"/>
              <a:ext cx="0" cy="1440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28"/>
            <p:cNvSpPr txBox="1"/>
            <p:nvPr/>
          </p:nvSpPr>
          <p:spPr>
            <a:xfrm>
              <a:off x="335640" y="170180"/>
              <a:ext cx="615553" cy="1308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古</a:t>
              </a:r>
              <a:r>
                <a:rPr lang="en-US" altLang="zh-CN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词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448790" y="1377538"/>
            <a:ext cx="7042067" cy="3277589"/>
          </a:xfrm>
          <a:prstGeom prst="rect">
            <a:avLst/>
          </a:prstGeom>
          <a:noFill/>
          <a:ln w="12700">
            <a:solidFill>
              <a:srgbClr val="227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70718" y="1654510"/>
            <a:ext cx="568273" cy="2723645"/>
            <a:chOff x="1170718" y="1674421"/>
            <a:chExt cx="568273" cy="2723645"/>
          </a:xfrm>
          <a:solidFill>
            <a:srgbClr val="227C7F"/>
          </a:solidFill>
        </p:grpSpPr>
        <p:grpSp>
          <p:nvGrpSpPr>
            <p:cNvPr id="10" name="组合 9"/>
            <p:cNvGrpSpPr/>
            <p:nvPr/>
          </p:nvGrpSpPr>
          <p:grpSpPr>
            <a:xfrm>
              <a:off x="1170718" y="1674421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4" name="椭圆 3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226388" y="1773891"/>
                <a:ext cx="49404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spc="600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黑体" panose="02010609060101010101" charset="-122"/>
                  </a:rPr>
                  <a:t>朗</a:t>
                </a:r>
                <a:endParaRPr lang="zh-CN" altLang="en-US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70718" y="2392878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15" name="椭圆 14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65662" y="1773891"/>
                <a:ext cx="415499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读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70718" y="3111335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18" name="椭圆 17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65661" y="1773891"/>
                <a:ext cx="415499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古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170718" y="3829793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21" name="椭圆 20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265660" y="1773891"/>
                <a:ext cx="415499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词</a:t>
                </a: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2188028" y="1740423"/>
            <a:ext cx="55635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春归</a:t>
            </a: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何处？</a:t>
            </a:r>
          </a:p>
          <a:p>
            <a:pPr>
              <a:lnSpc>
                <a:spcPct val="150000"/>
              </a:lnSpc>
              <a:buSzPct val="100000"/>
            </a:pP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寂寞</a:t>
            </a: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无</a:t>
            </a: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行路。</a:t>
            </a:r>
          </a:p>
          <a:p>
            <a:pPr>
              <a:lnSpc>
                <a:spcPct val="150000"/>
              </a:lnSpc>
              <a:buSzPct val="100000"/>
            </a:pP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若</a:t>
            </a: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有人</a:t>
            </a: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知春</a:t>
            </a: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去处，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唤取</a:t>
            </a:r>
            <a:r>
              <a:rPr lang="en-US" altLang="zh-CN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归来</a:t>
            </a:r>
            <a:r>
              <a:rPr lang="en-US" altLang="zh-CN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同住。</a:t>
            </a:r>
            <a:b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</a:b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春无</a:t>
            </a: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踪迹</a:t>
            </a: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谁知？</a:t>
            </a:r>
          </a:p>
          <a:p>
            <a:pPr>
              <a:lnSpc>
                <a:spcPct val="150000"/>
              </a:lnSpc>
              <a:buSzPct val="100000"/>
            </a:pP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除非</a:t>
            </a: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问取</a:t>
            </a:r>
            <a:r>
              <a:rPr lang="en-US" altLang="zh-CN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黄鹂。</a:t>
            </a:r>
          </a:p>
          <a:p>
            <a:pPr>
              <a:lnSpc>
                <a:spcPct val="150000"/>
              </a:lnSpc>
              <a:buSzPct val="100000"/>
            </a:pP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百啭</a:t>
            </a: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无人</a:t>
            </a: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能解，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因风</a:t>
            </a:r>
            <a:r>
              <a:rPr lang="en-US" altLang="zh-CN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zh-CN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飞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过</a:t>
            </a:r>
            <a:r>
              <a:rPr lang="en-US" altLang="zh-CN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/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rPr>
              <a:t>蔷薇。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9218"/>
          <p:cNvSpPr txBox="1"/>
          <p:nvPr/>
        </p:nvSpPr>
        <p:spPr>
          <a:xfrm>
            <a:off x="2111290" y="1496965"/>
            <a:ext cx="5134008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803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52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24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6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8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algn="ctr"/>
            <a:r>
              <a:rPr lang="zh-CN" altLang="en-US" dirty="0"/>
              <a:t>春归何处？</a:t>
            </a:r>
            <a:r>
              <a:rPr lang="zh-CN" altLang="en-US" dirty="0">
                <a:solidFill>
                  <a:srgbClr val="C00000"/>
                </a:solidFill>
              </a:rPr>
              <a:t>寂寞</a:t>
            </a:r>
            <a:r>
              <a:rPr lang="zh-CN" altLang="en-US" dirty="0"/>
              <a:t>无行路。若有人知春去处，</a:t>
            </a:r>
            <a:r>
              <a:rPr lang="zh-CN" altLang="en-US" dirty="0">
                <a:solidFill>
                  <a:srgbClr val="C00000"/>
                </a:solidFill>
              </a:rPr>
              <a:t>唤取</a:t>
            </a:r>
            <a:r>
              <a:rPr lang="zh-CN" altLang="en-US" dirty="0"/>
              <a:t>归来同住。</a:t>
            </a:r>
          </a:p>
        </p:txBody>
      </p:sp>
      <p:sp>
        <p:nvSpPr>
          <p:cNvPr id="9220" name="文本框 9219"/>
          <p:cNvSpPr txBox="1"/>
          <p:nvPr/>
        </p:nvSpPr>
        <p:spPr>
          <a:xfrm>
            <a:off x="319633" y="2588859"/>
            <a:ext cx="3583313" cy="22806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803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52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24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6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8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寂寞：清静，寂静。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无行路：</a:t>
            </a:r>
            <a:r>
              <a:rPr lang="zh-CN" altLang="en-US" dirty="0"/>
              <a:t>没有留下春去的行踪。行路，指春天来去的踪迹。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唤取：</a:t>
            </a:r>
            <a:r>
              <a:rPr lang="zh-CN" altLang="en-US" dirty="0"/>
              <a:t>换来。</a:t>
            </a:r>
          </a:p>
        </p:txBody>
      </p:sp>
      <p:grpSp>
        <p:nvGrpSpPr>
          <p:cNvPr id="6" name="组 25"/>
          <p:cNvGrpSpPr/>
          <p:nvPr/>
        </p:nvGrpSpPr>
        <p:grpSpPr>
          <a:xfrm>
            <a:off x="7805304" y="0"/>
            <a:ext cx="538845" cy="1108710"/>
            <a:chOff x="335640" y="0"/>
            <a:chExt cx="718460" cy="1478280"/>
          </a:xfrm>
        </p:grpSpPr>
        <p:sp>
          <p:nvSpPr>
            <p:cNvPr id="7" name="矩形 6"/>
            <p:cNvSpPr/>
            <p:nvPr/>
          </p:nvSpPr>
          <p:spPr>
            <a:xfrm>
              <a:off x="442916" y="0"/>
              <a:ext cx="514530" cy="1440000"/>
            </a:xfrm>
            <a:prstGeom prst="rect">
              <a:avLst/>
            </a:prstGeom>
            <a:solidFill>
              <a:srgbClr val="227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63"/>
            <p:cNvCxnSpPr/>
            <p:nvPr/>
          </p:nvCxnSpPr>
          <p:spPr>
            <a:xfrm>
              <a:off x="1054100" y="0"/>
              <a:ext cx="0" cy="1440000"/>
            </a:xfrm>
            <a:prstGeom prst="line">
              <a:avLst/>
            </a:prstGeom>
            <a:ln>
              <a:solidFill>
                <a:srgbClr val="227C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28"/>
            <p:cNvSpPr txBox="1"/>
            <p:nvPr/>
          </p:nvSpPr>
          <p:spPr>
            <a:xfrm>
              <a:off x="335640" y="170180"/>
              <a:ext cx="615553" cy="1308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翻</a:t>
              </a:r>
              <a:r>
                <a:rPr lang="en-US" altLang="zh-CN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译</a:t>
              </a:r>
              <a:endPara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0" name="文本框 9220"/>
          <p:cNvSpPr txBox="1"/>
          <p:nvPr/>
        </p:nvSpPr>
        <p:spPr>
          <a:xfrm>
            <a:off x="5035137" y="2852008"/>
            <a:ext cx="3678630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1905" indent="-1905">
              <a:lnSpc>
                <a:spcPct val="150000"/>
              </a:lnSpc>
              <a:buSzPct val="100000"/>
              <a:buFont typeface="Wingdings" panose="05000000000000000000" pitchFamily="2" charset="2"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春天回到了哪里？找不到它的脚印，四处一片沉寂，如果有人知道春天的消息，喊它回来同我们住在一起。</a:t>
            </a:r>
          </a:p>
        </p:txBody>
      </p:sp>
      <p:sp>
        <p:nvSpPr>
          <p:cNvPr id="3" name="矩形 2"/>
          <p:cNvSpPr/>
          <p:nvPr/>
        </p:nvSpPr>
        <p:spPr>
          <a:xfrm>
            <a:off x="2739333" y="740054"/>
            <a:ext cx="36653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400" dirty="0">
                <a:solidFill>
                  <a:srgbClr val="227C7F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清平乐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572000" y="2482582"/>
            <a:ext cx="0" cy="2493179"/>
          </a:xfrm>
          <a:prstGeom prst="line">
            <a:avLst/>
          </a:prstGeom>
          <a:ln>
            <a:solidFill>
              <a:srgbClr val="227C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0"/>
      <p:bldP spid="9220" grpId="0" bldLvl="0"/>
      <p:bldP spid="10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9218"/>
          <p:cNvSpPr txBox="1"/>
          <p:nvPr/>
        </p:nvSpPr>
        <p:spPr>
          <a:xfrm>
            <a:off x="1895923" y="1343177"/>
            <a:ext cx="5352154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1905" indent="-1905">
              <a:lnSpc>
                <a:spcPct val="150000"/>
              </a:lnSpc>
              <a:buSzPct val="100000"/>
              <a:buFont typeface="Wingdings" panose="05000000000000000000" pitchFamily="2" charset="2"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</a:lstStyle>
          <a:p>
            <a:pPr algn="ctr"/>
            <a:r>
              <a:rPr lang="zh-CN" altLang="en-US" dirty="0"/>
              <a:t>春无踪迹谁知？除非问取黄鹂。百啭无人能解，因风飞过蔷薇。</a:t>
            </a:r>
          </a:p>
        </p:txBody>
      </p:sp>
      <p:sp>
        <p:nvSpPr>
          <p:cNvPr id="9220" name="文本框 9219"/>
          <p:cNvSpPr txBox="1"/>
          <p:nvPr/>
        </p:nvSpPr>
        <p:spPr>
          <a:xfrm>
            <a:off x="361464" y="2373313"/>
            <a:ext cx="3664272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1905" indent="-1905">
              <a:lnSpc>
                <a:spcPct val="150000"/>
              </a:lnSpc>
              <a:buSzPct val="100000"/>
              <a:buFont typeface="Wingdings" panose="05000000000000000000" pitchFamily="2" charset="2"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</a:lstStyle>
          <a:p>
            <a:r>
              <a:rPr dirty="0"/>
              <a:t>1</a:t>
            </a:r>
            <a:r>
              <a:rPr lang="en-US" dirty="0"/>
              <a:t>.</a:t>
            </a:r>
            <a:r>
              <a:rPr dirty="0"/>
              <a:t>谁知：有谁知道。</a:t>
            </a:r>
          </a:p>
          <a:p>
            <a:r>
              <a:rPr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dirty="0">
                <a:solidFill>
                  <a:srgbClr val="C00000"/>
                </a:solidFill>
              </a:rPr>
              <a:t>问取：</a:t>
            </a:r>
            <a:r>
              <a:rPr dirty="0"/>
              <a:t>呼唤，询问。取，语助词。</a:t>
            </a:r>
          </a:p>
          <a:p>
            <a:r>
              <a:rPr dirty="0"/>
              <a:t>3</a:t>
            </a:r>
            <a:r>
              <a:rPr lang="en-US" dirty="0"/>
              <a:t>.</a:t>
            </a:r>
            <a:r>
              <a:rPr dirty="0"/>
              <a:t>啭：</a:t>
            </a:r>
            <a:r>
              <a:rPr lang="zh-CN" dirty="0"/>
              <a:t>鸟婉转地鸣叫。</a:t>
            </a:r>
            <a:endParaRPr dirty="0"/>
          </a:p>
          <a:p>
            <a:r>
              <a:rPr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dirty="0">
                <a:solidFill>
                  <a:srgbClr val="C00000"/>
                </a:solidFill>
              </a:rPr>
              <a:t>解：</a:t>
            </a:r>
            <a:r>
              <a:rPr dirty="0"/>
              <a:t>懂得，理解。</a:t>
            </a:r>
          </a:p>
          <a:p>
            <a:r>
              <a:rPr dirty="0"/>
              <a:t>5</a:t>
            </a:r>
            <a:r>
              <a:rPr lang="en-US" dirty="0"/>
              <a:t>.</a:t>
            </a:r>
            <a:r>
              <a:rPr dirty="0"/>
              <a:t>因风：顺着风势。</a:t>
            </a:r>
          </a:p>
        </p:txBody>
      </p:sp>
      <p:sp>
        <p:nvSpPr>
          <p:cNvPr id="4" name="文本框 9220"/>
          <p:cNvSpPr txBox="1"/>
          <p:nvPr/>
        </p:nvSpPr>
        <p:spPr>
          <a:xfrm>
            <a:off x="5067904" y="2373313"/>
            <a:ext cx="3660459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1905" indent="-1905">
              <a:lnSpc>
                <a:spcPct val="150000"/>
              </a:lnSpc>
              <a:buSzPct val="100000"/>
              <a:buFont typeface="Wingdings" panose="05000000000000000000" pitchFamily="2" charset="2"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谁也不知道春天的踪迹，要想知道，只有问一问黄鹂。那黄鹂千白遍地婉转啼叫，又有谁能懂得它的意思？看吧，黄鹂鸟趁着风势，飞过了盛开的蔷薇。</a:t>
            </a:r>
          </a:p>
        </p:txBody>
      </p:sp>
      <p:sp>
        <p:nvSpPr>
          <p:cNvPr id="5" name="矩形 4"/>
          <p:cNvSpPr/>
          <p:nvPr/>
        </p:nvSpPr>
        <p:spPr>
          <a:xfrm>
            <a:off x="2739333" y="740054"/>
            <a:ext cx="36653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400" dirty="0">
                <a:solidFill>
                  <a:srgbClr val="227C7F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清平乐</a:t>
            </a:r>
          </a:p>
        </p:txBody>
      </p:sp>
      <p:grpSp>
        <p:nvGrpSpPr>
          <p:cNvPr id="6" name="组 25"/>
          <p:cNvGrpSpPr/>
          <p:nvPr/>
        </p:nvGrpSpPr>
        <p:grpSpPr>
          <a:xfrm>
            <a:off x="7805304" y="0"/>
            <a:ext cx="538845" cy="1108710"/>
            <a:chOff x="335640" y="0"/>
            <a:chExt cx="718460" cy="1478280"/>
          </a:xfrm>
        </p:grpSpPr>
        <p:sp>
          <p:nvSpPr>
            <p:cNvPr id="7" name="矩形 6"/>
            <p:cNvSpPr/>
            <p:nvPr/>
          </p:nvSpPr>
          <p:spPr>
            <a:xfrm>
              <a:off x="442916" y="0"/>
              <a:ext cx="514530" cy="14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63"/>
            <p:cNvCxnSpPr/>
            <p:nvPr/>
          </p:nvCxnSpPr>
          <p:spPr>
            <a:xfrm>
              <a:off x="1054100" y="0"/>
              <a:ext cx="0" cy="1440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28"/>
            <p:cNvSpPr txBox="1"/>
            <p:nvPr/>
          </p:nvSpPr>
          <p:spPr>
            <a:xfrm>
              <a:off x="335640" y="170180"/>
              <a:ext cx="615553" cy="1308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翻</a:t>
              </a:r>
              <a:r>
                <a:rPr lang="en-US" altLang="zh-CN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译</a:t>
              </a:r>
              <a:endParaRPr lang="zh-CN" altLang="en-US" sz="1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4572000" y="2419385"/>
            <a:ext cx="0" cy="2493179"/>
          </a:xfrm>
          <a:prstGeom prst="line">
            <a:avLst/>
          </a:prstGeom>
          <a:ln>
            <a:solidFill>
              <a:srgbClr val="227C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0"/>
      <p:bldP spid="9220" grpId="0" bldLvl="0"/>
      <p:bldP spid="4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/>
        </p:nvSpPr>
        <p:spPr>
          <a:xfrm>
            <a:off x="2064279" y="2724947"/>
            <a:ext cx="5464678" cy="5078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</a:pP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2.“唤取归来同住”表达了什么感情？</a:t>
            </a: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2064279" y="2222205"/>
            <a:ext cx="1910080" cy="4428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</a:pP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惜春之情。</a:t>
            </a: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2064279" y="3292641"/>
            <a:ext cx="5785312" cy="8583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希望春天</a:t>
            </a:r>
            <a:r>
              <a:rPr lang="en-US" altLang="zh-CN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“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归来</a:t>
            </a:r>
            <a:r>
              <a:rPr lang="en-US" altLang="zh-CN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”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,与词人</a:t>
            </a:r>
            <a:r>
              <a:rPr lang="en-US" altLang="zh-CN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“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同住</a:t>
            </a:r>
            <a:r>
              <a:rPr lang="en-US" altLang="zh-CN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”</a:t>
            </a: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,作者在这里以人格化手法,赋予春天生命。</a:t>
            </a:r>
          </a:p>
        </p:txBody>
      </p:sp>
      <p:grpSp>
        <p:nvGrpSpPr>
          <p:cNvPr id="8" name="组 25"/>
          <p:cNvGrpSpPr/>
          <p:nvPr/>
        </p:nvGrpSpPr>
        <p:grpSpPr>
          <a:xfrm>
            <a:off x="727610" y="0"/>
            <a:ext cx="538845" cy="1108710"/>
            <a:chOff x="335640" y="0"/>
            <a:chExt cx="718460" cy="1478280"/>
          </a:xfrm>
        </p:grpSpPr>
        <p:sp>
          <p:nvSpPr>
            <p:cNvPr id="9" name="矩形 8"/>
            <p:cNvSpPr/>
            <p:nvPr/>
          </p:nvSpPr>
          <p:spPr>
            <a:xfrm>
              <a:off x="442916" y="0"/>
              <a:ext cx="514530" cy="14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63"/>
            <p:cNvCxnSpPr/>
            <p:nvPr/>
          </p:nvCxnSpPr>
          <p:spPr>
            <a:xfrm>
              <a:off x="1054100" y="0"/>
              <a:ext cx="0" cy="1440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8"/>
            <p:cNvSpPr txBox="1"/>
            <p:nvPr/>
          </p:nvSpPr>
          <p:spPr>
            <a:xfrm>
              <a:off x="335640" y="170180"/>
              <a:ext cx="615553" cy="1308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古</a:t>
              </a:r>
              <a:r>
                <a:rPr lang="en-US" altLang="zh-CN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sz="18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词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448790" y="1377538"/>
            <a:ext cx="7042067" cy="3277589"/>
          </a:xfrm>
          <a:prstGeom prst="rect">
            <a:avLst/>
          </a:prstGeom>
          <a:noFill/>
          <a:ln w="12700">
            <a:solidFill>
              <a:srgbClr val="227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170718" y="1654510"/>
            <a:ext cx="568273" cy="2723645"/>
            <a:chOff x="1170718" y="1674421"/>
            <a:chExt cx="568273" cy="2723645"/>
          </a:xfrm>
          <a:solidFill>
            <a:srgbClr val="227C7F"/>
          </a:solidFill>
        </p:grpSpPr>
        <p:grpSp>
          <p:nvGrpSpPr>
            <p:cNvPr id="14" name="组合 13"/>
            <p:cNvGrpSpPr/>
            <p:nvPr/>
          </p:nvGrpSpPr>
          <p:grpSpPr>
            <a:xfrm>
              <a:off x="1170718" y="1674421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24" name="椭圆 23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265663" y="1773891"/>
                <a:ext cx="415499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词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70718" y="2392878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22" name="椭圆 21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65662" y="1773891"/>
                <a:ext cx="415499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文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170718" y="3111335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20" name="椭圆 19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265660" y="1773891"/>
                <a:ext cx="4154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理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70718" y="3829793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18" name="椭圆 17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65659" y="1773891"/>
                <a:ext cx="4154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解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064279" y="1654510"/>
            <a:ext cx="42851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1.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“寂寞”表达了什么感情？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/>
        </p:nvSpPr>
        <p:spPr>
          <a:xfrm>
            <a:off x="2145040" y="2971036"/>
            <a:ext cx="4837651" cy="5078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</a:pP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2.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“因风飞过蔷薇”有什么含义？</a:t>
            </a: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2145040" y="2093117"/>
            <a:ext cx="5336415" cy="8583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</a:pP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因为黄鹂和春天一同出现，它也许能得知春天的讯息。</a:t>
            </a: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2145040" y="3470560"/>
            <a:ext cx="5336415" cy="8583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b="1" spc="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蔷薇在夏天开花，夏天已经来了，春天确乎回不来了。</a:t>
            </a:r>
          </a:p>
        </p:txBody>
      </p:sp>
      <p:grpSp>
        <p:nvGrpSpPr>
          <p:cNvPr id="8" name="组 25"/>
          <p:cNvGrpSpPr/>
          <p:nvPr/>
        </p:nvGrpSpPr>
        <p:grpSpPr>
          <a:xfrm>
            <a:off x="727610" y="0"/>
            <a:ext cx="538845" cy="1108710"/>
            <a:chOff x="335640" y="0"/>
            <a:chExt cx="718460" cy="1478280"/>
          </a:xfrm>
        </p:grpSpPr>
        <p:sp>
          <p:nvSpPr>
            <p:cNvPr id="9" name="矩形 8"/>
            <p:cNvSpPr/>
            <p:nvPr/>
          </p:nvSpPr>
          <p:spPr>
            <a:xfrm>
              <a:off x="442916" y="0"/>
              <a:ext cx="514530" cy="14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63"/>
            <p:cNvCxnSpPr/>
            <p:nvPr/>
          </p:nvCxnSpPr>
          <p:spPr>
            <a:xfrm>
              <a:off x="1054100" y="0"/>
              <a:ext cx="0" cy="1440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8"/>
            <p:cNvSpPr txBox="1"/>
            <p:nvPr/>
          </p:nvSpPr>
          <p:spPr>
            <a:xfrm>
              <a:off x="335640" y="170180"/>
              <a:ext cx="615553" cy="1308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</a:lstStyle>
            <a:p>
              <a:r>
                <a:rPr lang="zh-CN" altLang="en-US" dirty="0"/>
                <a:t>古</a:t>
              </a:r>
              <a:r>
                <a:rPr lang="en-US" altLang="zh-CN" dirty="0"/>
                <a:t>·</a:t>
              </a:r>
              <a:r>
                <a:rPr lang="zh-CN" altLang="en-US" dirty="0"/>
                <a:t>词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448790" y="1377538"/>
            <a:ext cx="7042067" cy="3277589"/>
          </a:xfrm>
          <a:prstGeom prst="rect">
            <a:avLst/>
          </a:prstGeom>
          <a:noFill/>
          <a:ln w="12700">
            <a:solidFill>
              <a:srgbClr val="227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170718" y="1654510"/>
            <a:ext cx="568273" cy="2723645"/>
            <a:chOff x="1170718" y="1674421"/>
            <a:chExt cx="568273" cy="2723645"/>
          </a:xfrm>
          <a:solidFill>
            <a:srgbClr val="227C7F"/>
          </a:solidFill>
        </p:grpSpPr>
        <p:grpSp>
          <p:nvGrpSpPr>
            <p:cNvPr id="14" name="组合 13"/>
            <p:cNvGrpSpPr/>
            <p:nvPr/>
          </p:nvGrpSpPr>
          <p:grpSpPr>
            <a:xfrm>
              <a:off x="1170718" y="1674421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24" name="椭圆 23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265663" y="1773891"/>
                <a:ext cx="415499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词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70718" y="2392878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22" name="椭圆 21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65662" y="1773891"/>
                <a:ext cx="415499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文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170718" y="3111335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20" name="椭圆 19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265660" y="1773891"/>
                <a:ext cx="4154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理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70718" y="3829793"/>
              <a:ext cx="568273" cy="568273"/>
              <a:chOff x="1189275" y="1674421"/>
              <a:chExt cx="568273" cy="568273"/>
            </a:xfrm>
            <a:grpFill/>
          </p:grpSpPr>
          <p:sp>
            <p:nvSpPr>
              <p:cNvPr id="18" name="椭圆 17"/>
              <p:cNvSpPr/>
              <p:nvPr/>
            </p:nvSpPr>
            <p:spPr>
              <a:xfrm>
                <a:off x="1189275" y="1674421"/>
                <a:ext cx="568273" cy="5682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65659" y="1773891"/>
                <a:ext cx="41549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解</a:t>
                </a:r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2145040" y="1595064"/>
            <a:ext cx="3666388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b="1" spc="6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  <a:sym typeface="Arial" panose="020B0604020202020204" pitchFamily="34" charset="0"/>
              </a:rPr>
              <a:t>1.</a:t>
            </a:r>
            <a:r>
              <a:rPr lang="zh-CN" altLang="en-US" b="1" spc="6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为什么“问取黄鹂”？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dministrator\Desktop\图片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62"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工作\图片\古风\51yu22ans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374" cy="165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3325091"/>
            <a:ext cx="9144000" cy="1818409"/>
          </a:xfrm>
          <a:prstGeom prst="rect">
            <a:avLst/>
          </a:prstGeom>
          <a:solidFill>
            <a:srgbClr val="227C7F"/>
          </a:solidFill>
          <a:ln>
            <a:solidFill>
              <a:srgbClr val="227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39" name="文本框 14338"/>
          <p:cNvSpPr txBox="1"/>
          <p:nvPr/>
        </p:nvSpPr>
        <p:spPr>
          <a:xfrm>
            <a:off x="1691298" y="3513112"/>
            <a:ext cx="5387625" cy="14496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803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52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24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6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8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这首词写春天，运用了什么修辞手法？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表现在哪里？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有什么作用？</a:t>
            </a:r>
          </a:p>
        </p:txBody>
      </p:sp>
      <p:sp>
        <p:nvSpPr>
          <p:cNvPr id="14340" name="文本框 14339"/>
          <p:cNvSpPr txBox="1"/>
          <p:nvPr/>
        </p:nvSpPr>
        <p:spPr>
          <a:xfrm>
            <a:off x="1691298" y="280558"/>
            <a:ext cx="1066451" cy="4428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803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52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24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6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8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拟人</a:t>
            </a:r>
          </a:p>
        </p:txBody>
      </p:sp>
      <p:sp>
        <p:nvSpPr>
          <p:cNvPr id="14341" name="文本框 14340"/>
          <p:cNvSpPr txBox="1"/>
          <p:nvPr/>
        </p:nvSpPr>
        <p:spPr>
          <a:xfrm>
            <a:off x="1691298" y="740801"/>
            <a:ext cx="538762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803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52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24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6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8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表现在</a:t>
            </a:r>
            <a:r>
              <a:rPr lang="zh-CN" altLang="en-US" dirty="0">
                <a:solidFill>
                  <a:srgbClr val="C00000"/>
                </a:solidFill>
              </a:rPr>
              <a:t>“归”“行路”“唤取”“同住”“踪迹”</a:t>
            </a:r>
            <a:r>
              <a:rPr lang="zh-CN" altLang="en-US" dirty="0"/>
              <a:t>等词语上。</a:t>
            </a:r>
          </a:p>
        </p:txBody>
      </p:sp>
      <p:sp>
        <p:nvSpPr>
          <p:cNvPr id="14342" name="文本框 14341"/>
          <p:cNvSpPr txBox="1"/>
          <p:nvPr/>
        </p:nvSpPr>
        <p:spPr>
          <a:xfrm>
            <a:off x="1691298" y="1549931"/>
            <a:ext cx="5595267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None/>
              <a:defRPr b="1" spc="60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803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52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24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6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835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词人因春天的消逝而感到寂寞，感到无处觅得安慰，像失去了亲人似的。这样通过词人的主观感受，反映出春天的可爱和春去的可惜，给读者以强烈的感染。</a:t>
            </a:r>
          </a:p>
        </p:txBody>
      </p:sp>
      <p:grpSp>
        <p:nvGrpSpPr>
          <p:cNvPr id="13" name="组 25"/>
          <p:cNvGrpSpPr/>
          <p:nvPr/>
        </p:nvGrpSpPr>
        <p:grpSpPr>
          <a:xfrm>
            <a:off x="7805304" y="0"/>
            <a:ext cx="538845" cy="1108710"/>
            <a:chOff x="335640" y="0"/>
            <a:chExt cx="718460" cy="1478280"/>
          </a:xfrm>
        </p:grpSpPr>
        <p:sp>
          <p:nvSpPr>
            <p:cNvPr id="14" name="矩形 13"/>
            <p:cNvSpPr/>
            <p:nvPr/>
          </p:nvSpPr>
          <p:spPr>
            <a:xfrm>
              <a:off x="442916" y="0"/>
              <a:ext cx="514530" cy="14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63"/>
            <p:cNvCxnSpPr/>
            <p:nvPr/>
          </p:nvCxnSpPr>
          <p:spPr>
            <a:xfrm>
              <a:off x="1054100" y="0"/>
              <a:ext cx="0" cy="1440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28"/>
            <p:cNvSpPr txBox="1"/>
            <p:nvPr/>
          </p:nvSpPr>
          <p:spPr>
            <a:xfrm>
              <a:off x="335640" y="170180"/>
              <a:ext cx="615553" cy="1308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</a:lstStyle>
            <a:p>
              <a:r>
                <a:rPr lang="zh-CN" altLang="en-US" dirty="0"/>
                <a:t>赏</a:t>
              </a:r>
              <a:r>
                <a:rPr lang="en-US" altLang="zh-CN" dirty="0"/>
                <a:t>·</a:t>
              </a:r>
              <a:r>
                <a:rPr lang="zh-CN" altLang="en-US" dirty="0"/>
                <a:t>析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86824" y="3846040"/>
            <a:ext cx="873296" cy="783771"/>
            <a:chOff x="7686824" y="3846040"/>
            <a:chExt cx="873296" cy="783771"/>
          </a:xfrm>
        </p:grpSpPr>
        <p:sp>
          <p:nvSpPr>
            <p:cNvPr id="21" name="文本框 16399"/>
            <p:cNvSpPr txBox="1"/>
            <p:nvPr/>
          </p:nvSpPr>
          <p:spPr>
            <a:xfrm>
              <a:off x="7686824" y="3941907"/>
              <a:ext cx="873296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indent="0">
                <a:lnSpc>
                  <a:spcPct val="150000"/>
                </a:lnSpc>
                <a:spcBef>
                  <a:spcPct val="20000"/>
                </a:spcBef>
                <a:buSzPct val="100000"/>
                <a:buFont typeface="Arial" panose="020B0604020202020204" pitchFamily="34" charset="0"/>
                <a:buNone/>
                <a:defRPr b="1" spc="600">
                  <a:latin typeface="仿宋" panose="02010609060101010101" pitchFamily="49" charset="-122"/>
                  <a:ea typeface="仿宋" panose="02010609060101010101" pitchFamily="49" charset="-122"/>
                  <a:cs typeface="黑体" panose="02010609060101010101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/>
              </a:lvl4pPr>
              <a:lvl5pPr marL="2058035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/>
              </a:lvl5pPr>
              <a:lvl6pPr marL="25152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24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96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6835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3200" dirty="0">
                  <a:solidFill>
                    <a:schemeClr val="bg1"/>
                  </a:solidFill>
                </a:rPr>
                <a:t>1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7686825" y="3846040"/>
              <a:ext cx="783771" cy="78377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ldLvl="0"/>
      <p:bldP spid="14341" grpId="0" bldLvl="0"/>
      <p:bldP spid="14342" grpId="0" bldLvl="0"/>
    </p:bldLst>
  </p:timing>
</p:sld>
</file>

<file path=ppt/theme/theme1.xml><?xml version="1.0" encoding="utf-8"?>
<a:theme xmlns:a="http://schemas.openxmlformats.org/drawingml/2006/main" name="Office 主题">
  <a:themeElements>
    <a:clrScheme name="自定义 12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65ADA9"/>
      </a:accent1>
      <a:accent2>
        <a:srgbClr val="8BB7D3"/>
      </a:accent2>
      <a:accent3>
        <a:srgbClr val="65ADA9"/>
      </a:accent3>
      <a:accent4>
        <a:srgbClr val="8BB7D3"/>
      </a:accent4>
      <a:accent5>
        <a:srgbClr val="65ADA9"/>
      </a:accent5>
      <a:accent6>
        <a:srgbClr val="8BB7D3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921</Words>
  <Application>Microsoft Office PowerPoint</Application>
  <PresentationFormat>全屏显示(16:9)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Wingdings</vt:lpstr>
      <vt:lpstr>汉仪颜楷繁</vt:lpstr>
      <vt:lpstr>Times New Roman</vt:lpstr>
      <vt:lpstr>微软雅黑</vt:lpstr>
      <vt:lpstr>汉仪尚巍手书W</vt:lpstr>
      <vt:lpstr>仿宋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gao haixuan</cp:lastModifiedBy>
  <cp:revision>195</cp:revision>
  <dcterms:created xsi:type="dcterms:W3CDTF">2019-06-14T07:48:00Z</dcterms:created>
  <dcterms:modified xsi:type="dcterms:W3CDTF">2023-05-14T13:38:32Z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v1.0_mb_ZE3chH8pP+38GuFlPsFSgQ==</vt:lpwstr>
  </property>
  <property fmtid="{D5CDD505-2E9C-101B-9397-08002B2CF9AE}" pid="4" name="ICV">
    <vt:lpwstr>62E8D3B9C6614442B6A215DA17CC74C0</vt:lpwstr>
  </property>
</Properties>
</file>