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85" r:id="rId5"/>
    <p:sldId id="259" r:id="rId6"/>
    <p:sldId id="279" r:id="rId7"/>
    <p:sldId id="280" r:id="rId8"/>
    <p:sldId id="282" r:id="rId9"/>
    <p:sldId id="281" r:id="rId10"/>
    <p:sldId id="287" r:id="rId11"/>
    <p:sldId id="290" r:id="rId12"/>
    <p:sldId id="288" r:id="rId13"/>
    <p:sldId id="291" r:id="rId14"/>
    <p:sldId id="289" r:id="rId15"/>
    <p:sldId id="30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</p:sldIdLst>
  <p:sldSz cx="9144000" cy="5143500" type="screen16x9"/>
  <p:notesSz cx="6858000" cy="9144000"/>
  <p:embeddedFontLst>
    <p:embeddedFont>
      <p:font typeface="Angsana New" pitchFamily="18" charset="-34"/>
      <p:regular r:id="rId26"/>
      <p:bold r:id="rId27"/>
      <p:italic r:id="rId28"/>
      <p:boldItalic r:id="rId29"/>
    </p:embeddedFont>
    <p:embeddedFont>
      <p:font typeface="Raleway" charset="0"/>
      <p:regular r:id="rId30"/>
      <p:bold r:id="rId31"/>
      <p:italic r:id="rId32"/>
      <p:boldItalic r:id="rId33"/>
    </p:embeddedFont>
    <p:embeddedFont>
      <p:font typeface="Lato" charset="0"/>
      <p:regular r:id="rId34"/>
      <p:bold r:id="rId35"/>
      <p:italic r:id="rId36"/>
      <p:boldItalic r:id="rId37"/>
    </p:embeddedFont>
    <p:embeddedFont>
      <p:font typeface="Comic Sans MS" pitchFamily="66" charset="0"/>
      <p:regular r:id="rId38"/>
      <p:bold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Cordia New" pitchFamily="34" charset="-34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7575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344C4D3-70F6-46D0-8255-AF0C848A85EB}">
  <a:tblStyle styleId="{4344C4D3-70F6-46D0-8255-AF0C848A85E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WinzP\Desktop\Model\Time%20Between%20Arrival%20.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WinzP\Desktop\Model\Service%20Time%20.5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WinzP\Desktop\Model\SlineLnServ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Time Between Arrival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Frequency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Chart!$E$3:$E$9</c:f>
              <c:strCache>
                <c:ptCount val="7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More</c:v>
                </c:pt>
              </c:strCache>
            </c:strRef>
          </c:cat>
          <c:val>
            <c:numRef>
              <c:f>Chart!$F$3:$F$9</c:f>
              <c:numCache>
                <c:formatCode>General</c:formatCode>
                <c:ptCount val="7"/>
                <c:pt idx="0">
                  <c:v>101</c:v>
                </c:pt>
                <c:pt idx="1">
                  <c:v>27</c:v>
                </c:pt>
                <c:pt idx="2">
                  <c:v>18</c:v>
                </c:pt>
                <c:pt idx="3">
                  <c:v>8</c:v>
                </c:pt>
                <c:pt idx="4">
                  <c:v>1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F3-40AD-B0E3-AA9769570073}"/>
            </c:ext>
          </c:extLst>
        </c:ser>
        <c:dLbls/>
        <c:gapWidth val="267"/>
        <c:overlap val="-43"/>
        <c:axId val="47224320"/>
        <c:axId val="47304704"/>
      </c:barChart>
      <c:catAx>
        <c:axId val="4722432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304704"/>
        <c:crosses val="autoZero"/>
        <c:auto val="1"/>
        <c:lblAlgn val="ctr"/>
        <c:lblOffset val="100"/>
      </c:catAx>
      <c:valAx>
        <c:axId val="473047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472243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Service</a:t>
            </a:r>
            <a:r>
              <a:rPr lang="en-US" baseline="0" dirty="0"/>
              <a:t> Time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Frequency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Sheet2!$E$3:$E$18</c:f>
              <c:strCache>
                <c:ptCount val="1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More</c:v>
                </c:pt>
              </c:strCache>
            </c:strRef>
          </c:cat>
          <c:val>
            <c:numRef>
              <c:f>Sheet2!$F$3:$F$18</c:f>
              <c:numCache>
                <c:formatCode>General</c:formatCode>
                <c:ptCount val="16"/>
                <c:pt idx="0">
                  <c:v>8</c:v>
                </c:pt>
                <c:pt idx="1">
                  <c:v>24</c:v>
                </c:pt>
                <c:pt idx="2">
                  <c:v>26</c:v>
                </c:pt>
                <c:pt idx="3">
                  <c:v>26</c:v>
                </c:pt>
                <c:pt idx="4">
                  <c:v>15</c:v>
                </c:pt>
                <c:pt idx="5">
                  <c:v>11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24-4063-844E-DC70C5E60736}"/>
            </c:ext>
          </c:extLst>
        </c:ser>
        <c:dLbls/>
        <c:gapWidth val="267"/>
        <c:overlap val="-43"/>
        <c:axId val="65276160"/>
        <c:axId val="65302912"/>
      </c:barChart>
      <c:catAx>
        <c:axId val="65276160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5302912"/>
        <c:crosses val="autoZero"/>
        <c:auto val="1"/>
        <c:lblAlgn val="ctr"/>
        <c:lblOffset val="100"/>
      </c:catAx>
      <c:valAx>
        <c:axId val="653029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5276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Service Time with Ln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Sheet2!$D$17:$D$28</c:f>
              <c:strCache>
                <c:ptCount val="12"/>
                <c:pt idx="0">
                  <c:v>2.9</c:v>
                </c:pt>
                <c:pt idx="1">
                  <c:v>3.3</c:v>
                </c:pt>
                <c:pt idx="2">
                  <c:v>3.7</c:v>
                </c:pt>
                <c:pt idx="3">
                  <c:v>4.1</c:v>
                </c:pt>
                <c:pt idx="4">
                  <c:v>4.5</c:v>
                </c:pt>
                <c:pt idx="5">
                  <c:v>4.9</c:v>
                </c:pt>
                <c:pt idx="6">
                  <c:v>5.3</c:v>
                </c:pt>
                <c:pt idx="7">
                  <c:v>5.7</c:v>
                </c:pt>
                <c:pt idx="8">
                  <c:v>6.1</c:v>
                </c:pt>
                <c:pt idx="9">
                  <c:v>6.5</c:v>
                </c:pt>
                <c:pt idx="10">
                  <c:v>6.9</c:v>
                </c:pt>
                <c:pt idx="11">
                  <c:v>More</c:v>
                </c:pt>
              </c:strCache>
            </c:strRef>
          </c:cat>
          <c:val>
            <c:numRef>
              <c:f>Sheet2!$E$17:$E$28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6</c:v>
                </c:pt>
                <c:pt idx="4">
                  <c:v>15</c:v>
                </c:pt>
                <c:pt idx="5">
                  <c:v>25</c:v>
                </c:pt>
                <c:pt idx="6">
                  <c:v>35</c:v>
                </c:pt>
                <c:pt idx="7">
                  <c:v>26</c:v>
                </c:pt>
                <c:pt idx="8">
                  <c:v>14</c:v>
                </c:pt>
                <c:pt idx="9">
                  <c:v>4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EC-4045-9785-8548D8AA6B9A}"/>
            </c:ext>
          </c:extLst>
        </c:ser>
        <c:dLbls/>
        <c:gapWidth val="267"/>
        <c:overlap val="-43"/>
        <c:axId val="58570624"/>
        <c:axId val="58572800"/>
      </c:barChart>
      <c:catAx>
        <c:axId val="5857062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Bin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8572800"/>
        <c:crosses val="autoZero"/>
        <c:auto val="1"/>
        <c:lblAlgn val="ctr"/>
        <c:lblOffset val="100"/>
      </c:catAx>
      <c:valAx>
        <c:axId val="585728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Frequency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58570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3187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18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929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014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5823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693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7074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7062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1241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1121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6269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722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5166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4043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3282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494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5002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2230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430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61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5733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164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4068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757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9"/>
          <p:cNvSpPr/>
          <p:nvPr/>
        </p:nvSpPr>
        <p:spPr>
          <a:xfrm>
            <a:off x="0" y="0"/>
            <a:ext cx="19711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Mathematical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Technique and Tools For Modeling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Privilege Client Unit at Ramathibodi Hospital</a:t>
            </a:r>
          </a:p>
        </p:txBody>
      </p:sp>
      <p:pic>
        <p:nvPicPr>
          <p:cNvPr id="74" name="Shape 74" descr="Mahidol_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843400"/>
            <a:ext cx="1398825" cy="13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Spline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92850" y="0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Between Arrival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292850" y="908115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Probability of occurrence</a:t>
            </a:r>
            <a:endParaRPr lang="en" sz="2400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4869990"/>
              </p:ext>
            </p:extLst>
          </p:nvPr>
        </p:nvGraphicFramePr>
        <p:xfrm>
          <a:off x="644923" y="1782915"/>
          <a:ext cx="8176177" cy="260921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82242">
                  <a:extLst>
                    <a:ext uri="{9D8B030D-6E8A-4147-A177-3AD203B41FA5}">
                      <a16:colId xmlns:a16="http://schemas.microsoft.com/office/drawing/2014/main" xmlns="" val="1191734783"/>
                    </a:ext>
                  </a:extLst>
                </a:gridCol>
                <a:gridCol w="2176524">
                  <a:extLst>
                    <a:ext uri="{9D8B030D-6E8A-4147-A177-3AD203B41FA5}">
                      <a16:colId xmlns:a16="http://schemas.microsoft.com/office/drawing/2014/main" xmlns="" val="3377565635"/>
                    </a:ext>
                  </a:extLst>
                </a:gridCol>
                <a:gridCol w="1601261">
                  <a:extLst>
                    <a:ext uri="{9D8B030D-6E8A-4147-A177-3AD203B41FA5}">
                      <a16:colId xmlns:a16="http://schemas.microsoft.com/office/drawing/2014/main" xmlns="" val="1780422978"/>
                    </a:ext>
                  </a:extLst>
                </a:gridCol>
                <a:gridCol w="1616150">
                  <a:extLst>
                    <a:ext uri="{9D8B030D-6E8A-4147-A177-3AD203B41FA5}">
                      <a16:colId xmlns:a16="http://schemas.microsoft.com/office/drawing/2014/main" xmlns="" val="3492002284"/>
                    </a:ext>
                  </a:extLst>
                </a:gridCol>
              </a:tblGrid>
              <a:tr h="417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Interval of B time between arrival </a:t>
                      </a:r>
                      <a:b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(in seconds)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 of occurrence </a:t>
                      </a:r>
                      <a:b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(number of clients)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Probability of occurrence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Cumulative Probability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2266900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 ≤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200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101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0.639241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0.639241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832731427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200 &lt;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27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0.170886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0.810127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775115466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400 &lt;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0.113924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0.924051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208201980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600 &lt;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800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0.050633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0.974684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2709173255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800 &lt;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1000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0.006329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0.981013</a:t>
                      </a:r>
                      <a:endParaRPr lang="en-US" sz="16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2912014616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1000 &lt; 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1200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0.018987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713818077"/>
                  </a:ext>
                </a:extLst>
              </a:tr>
              <a:tr h="191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158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3092" marR="73092" marT="0" marB="0" anchor="b"/>
                </a:tc>
                <a:extLst>
                  <a:ext uri="{0D108BD9-81ED-4DB2-BD59-A6C34878D82A}">
                    <a16:rowId xmlns:a16="http://schemas.microsoft.com/office/drawing/2014/main" xmlns="" val="369360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8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Spline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92850" y="0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Between Arrival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292850" y="908115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Spline</a:t>
            </a:r>
            <a:endParaRPr lang="en" sz="2400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003425"/>
              </p:ext>
            </p:extLst>
          </p:nvPr>
        </p:nvGraphicFramePr>
        <p:xfrm>
          <a:off x="87110" y="1626594"/>
          <a:ext cx="8969021" cy="21746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3960">
                  <a:extLst>
                    <a:ext uri="{9D8B030D-6E8A-4147-A177-3AD203B41FA5}">
                      <a16:colId xmlns:a16="http://schemas.microsoft.com/office/drawing/2014/main" xmlns="" val="1191734783"/>
                    </a:ext>
                  </a:extLst>
                </a:gridCol>
                <a:gridCol w="2538205">
                  <a:extLst>
                    <a:ext uri="{9D8B030D-6E8A-4147-A177-3AD203B41FA5}">
                      <a16:colId xmlns:a16="http://schemas.microsoft.com/office/drawing/2014/main" xmlns="" val="3377565635"/>
                    </a:ext>
                  </a:extLst>
                </a:gridCol>
                <a:gridCol w="2229890">
                  <a:extLst>
                    <a:ext uri="{9D8B030D-6E8A-4147-A177-3AD203B41FA5}">
                      <a16:colId xmlns:a16="http://schemas.microsoft.com/office/drawing/2014/main" xmlns="" val="1780422978"/>
                    </a:ext>
                  </a:extLst>
                </a:gridCol>
                <a:gridCol w="2236966">
                  <a:extLst>
                    <a:ext uri="{9D8B030D-6E8A-4147-A177-3AD203B41FA5}">
                      <a16:colId xmlns:a16="http://schemas.microsoft.com/office/drawing/2014/main" xmlns="" val="3492002284"/>
                    </a:ext>
                  </a:extLst>
                </a:gridCol>
              </a:tblGrid>
              <a:tr h="55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Midpoint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Interval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Interval of cumulative probability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Linear Spline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Inverse Spline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2266900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 ≤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 ≤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0.6392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0.006392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156.4356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p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832731427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0.6392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&lt; 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0.8101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3.2448</a:t>
                      </a: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 </a:t>
                      </a:r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- 972.627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1170.3704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- 648.1481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775115466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300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0.8101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0.9241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5.6157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– 2806.9416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1755.5556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- 1122.2222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208201980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500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700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0.9241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0.9747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15.7549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- 11027.4367</a:t>
                      </a: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3950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- 3150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2709173255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700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900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0.9747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≤0.981</a:t>
                      </a: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150.5049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- 135453.4335</a:t>
                      </a: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31600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- 30100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2912014616"/>
                  </a:ext>
                </a:extLst>
              </a:tr>
              <a:tr h="269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900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1200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0.981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48.67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- 58403</a:t>
                      </a:r>
                    </a:p>
                  </a:txBody>
                  <a:tcPr marL="10045" marR="10045" marT="1004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15800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- 14600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77083" marR="77083" marT="0" marB="0" anchor="b"/>
                </a:tc>
                <a:extLst>
                  <a:ext uri="{0D108BD9-81ED-4DB2-BD59-A6C34878D82A}">
                    <a16:rowId xmlns:a16="http://schemas.microsoft.com/office/drawing/2014/main" xmlns="" val="7138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848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87814" y="0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368714" y="943036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Probability of occurrence</a:t>
            </a:r>
            <a:endParaRPr lang="en" sz="2400" dirty="0">
              <a:solidFill>
                <a:srgbClr val="FF99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1055871"/>
              </p:ext>
            </p:extLst>
          </p:nvPr>
        </p:nvGraphicFramePr>
        <p:xfrm>
          <a:off x="1133065" y="1539577"/>
          <a:ext cx="7434721" cy="35227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xmlns="" val="64619165"/>
                    </a:ext>
                  </a:extLst>
                </a:gridCol>
                <a:gridCol w="2355753">
                  <a:extLst>
                    <a:ext uri="{9D8B030D-6E8A-4147-A177-3AD203B41FA5}">
                      <a16:colId xmlns:a16="http://schemas.microsoft.com/office/drawing/2014/main" xmlns="" val="702841758"/>
                    </a:ext>
                  </a:extLst>
                </a:gridCol>
                <a:gridCol w="1372688">
                  <a:extLst>
                    <a:ext uri="{9D8B030D-6E8A-4147-A177-3AD203B41FA5}">
                      <a16:colId xmlns:a16="http://schemas.microsoft.com/office/drawing/2014/main" xmlns="" val="1572988242"/>
                    </a:ext>
                  </a:extLst>
                </a:gridCol>
                <a:gridCol w="1385451">
                  <a:extLst>
                    <a:ext uri="{9D8B030D-6E8A-4147-A177-3AD203B41FA5}">
                      <a16:colId xmlns:a16="http://schemas.microsoft.com/office/drawing/2014/main" xmlns="" val="2563007006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Interval of S service time </a:t>
                      </a:r>
                      <a:b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(in seconds)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 of occurrence </a:t>
                      </a:r>
                      <a:b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(number of clients)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Probability of occurrence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Cumulative Probability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431323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 ≤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0.061538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0.061538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174367521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0.184615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0.246154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613717288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150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0.446154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1172572122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200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0.646154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1454037538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250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0.115385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0.761538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1508579623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0.084615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0.846154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1028614193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0.046154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0.892308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341290036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0.046154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0.938462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406237544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0.030769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0.969231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3576032907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0.976923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68693905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0.984615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286155706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0.984615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3775559907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0.984615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97570711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650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700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0.984615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3774516029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700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750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0.015385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355473671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130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818910869"/>
                  </a:ext>
                </a:extLst>
              </a:tr>
            </a:tbl>
          </a:graphicData>
        </a:graphic>
      </p:graphicFrame>
      <p:sp>
        <p:nvSpPr>
          <p:cNvPr id="10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Spline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79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87814" y="0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r>
              <a:rPr lang="th-TH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with Ln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368714" y="943036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Probability of occurrence</a:t>
            </a:r>
            <a:endParaRPr lang="en" sz="2400" dirty="0">
              <a:solidFill>
                <a:srgbClr val="FF99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2616492"/>
              </p:ext>
            </p:extLst>
          </p:nvPr>
        </p:nvGraphicFramePr>
        <p:xfrm>
          <a:off x="1133065" y="1539577"/>
          <a:ext cx="7434721" cy="27398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20829">
                  <a:extLst>
                    <a:ext uri="{9D8B030D-6E8A-4147-A177-3AD203B41FA5}">
                      <a16:colId xmlns:a16="http://schemas.microsoft.com/office/drawing/2014/main" xmlns="" val="64619165"/>
                    </a:ext>
                  </a:extLst>
                </a:gridCol>
                <a:gridCol w="2355753">
                  <a:extLst>
                    <a:ext uri="{9D8B030D-6E8A-4147-A177-3AD203B41FA5}">
                      <a16:colId xmlns:a16="http://schemas.microsoft.com/office/drawing/2014/main" xmlns="" val="702841758"/>
                    </a:ext>
                  </a:extLst>
                </a:gridCol>
                <a:gridCol w="1372688">
                  <a:extLst>
                    <a:ext uri="{9D8B030D-6E8A-4147-A177-3AD203B41FA5}">
                      <a16:colId xmlns:a16="http://schemas.microsoft.com/office/drawing/2014/main" xmlns="" val="1572988242"/>
                    </a:ext>
                  </a:extLst>
                </a:gridCol>
                <a:gridCol w="1385451">
                  <a:extLst>
                    <a:ext uri="{9D8B030D-6E8A-4147-A177-3AD203B41FA5}">
                      <a16:colId xmlns:a16="http://schemas.microsoft.com/office/drawing/2014/main" xmlns="" val="2563007006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Interval of ln(S)</a:t>
                      </a:r>
                      <a:b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ln(S) = S’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 of occurrence </a:t>
                      </a:r>
                      <a:b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(number of clients)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Probability of occurrence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Cumulative Probability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431323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2.5 ≤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2.9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4367521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2.9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3.3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0.015385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13717288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3.3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3.7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0.007692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0.023077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72572122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3.7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4.1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0.046154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0.069231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54037538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4.1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4.5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0.115385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0.184615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508579623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4.5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4.9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0.192308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0.376923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28614193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4.9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5.3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35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0.269231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0.646154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1290036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5.3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5.7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26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0.846154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06237544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5.7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6.1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0.107692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0.953846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76032907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6.1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6.5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0.030769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0.984615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686939056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6.5 &lt; 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6.9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0.015385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61557064"/>
                  </a:ext>
                </a:extLst>
              </a:tr>
              <a:tr h="195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130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12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2658" marR="62658" marT="0" marB="0" anchor="b"/>
                </a:tc>
                <a:extLst>
                  <a:ext uri="{0D108BD9-81ED-4DB2-BD59-A6C34878D82A}">
                    <a16:rowId xmlns:a16="http://schemas.microsoft.com/office/drawing/2014/main" xmlns="" val="818910869"/>
                  </a:ext>
                </a:extLst>
              </a:tr>
            </a:tbl>
          </a:graphicData>
        </a:graphic>
      </p:graphicFrame>
      <p:sp>
        <p:nvSpPr>
          <p:cNvPr id="10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Spline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15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87814" y="0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r>
              <a:rPr lang="th-TH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with Ln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Shape 96"/>
          <p:cNvSpPr txBox="1">
            <a:spLocks noGrp="1"/>
          </p:cNvSpPr>
          <p:nvPr>
            <p:ph type="title"/>
          </p:nvPr>
        </p:nvSpPr>
        <p:spPr>
          <a:xfrm>
            <a:off x="368714" y="943036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Spline</a:t>
            </a:r>
            <a:endParaRPr lang="en" sz="2400" dirty="0">
              <a:solidFill>
                <a:srgbClr val="FF99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44523"/>
              </p:ext>
            </p:extLst>
          </p:nvPr>
        </p:nvGraphicFramePr>
        <p:xfrm>
          <a:off x="368714" y="1540289"/>
          <a:ext cx="8483102" cy="30953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2115">
                  <a:extLst>
                    <a:ext uri="{9D8B030D-6E8A-4147-A177-3AD203B41FA5}">
                      <a16:colId xmlns:a16="http://schemas.microsoft.com/office/drawing/2014/main" xmlns="" val="64619165"/>
                    </a:ext>
                  </a:extLst>
                </a:gridCol>
                <a:gridCol w="2651423">
                  <a:extLst>
                    <a:ext uri="{9D8B030D-6E8A-4147-A177-3AD203B41FA5}">
                      <a16:colId xmlns:a16="http://schemas.microsoft.com/office/drawing/2014/main" xmlns="" val="702841758"/>
                    </a:ext>
                  </a:extLst>
                </a:gridCol>
                <a:gridCol w="1549833">
                  <a:extLst>
                    <a:ext uri="{9D8B030D-6E8A-4147-A177-3AD203B41FA5}">
                      <a16:colId xmlns:a16="http://schemas.microsoft.com/office/drawing/2014/main" xmlns="" val="1572988242"/>
                    </a:ext>
                  </a:extLst>
                </a:gridCol>
                <a:gridCol w="1669731">
                  <a:extLst>
                    <a:ext uri="{9D8B030D-6E8A-4147-A177-3AD203B41FA5}">
                      <a16:colId xmlns:a16="http://schemas.microsoft.com/office/drawing/2014/main" xmlns="" val="2563007006"/>
                    </a:ext>
                  </a:extLst>
                </a:gridCol>
              </a:tblGrid>
              <a:tr h="476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Midpoint interval</a:t>
                      </a:r>
                      <a:b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Interval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of cumulative</a:t>
                      </a:r>
                      <a:b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</a:b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probability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Spline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Inverse</a:t>
                      </a:r>
                      <a:r>
                        <a:rPr lang="en-US" sz="1400" b="1" i="0" baseline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 Spline</a:t>
                      </a:r>
                      <a:endParaRPr lang="en-US" sz="1400" b="1" i="0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4313234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2.5 ≤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2.7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0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0.0077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0.0385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0.0962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+ 2.5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1743675216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2.7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3.1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0.0077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0.0154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0.0192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0.0442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+ 2.3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613717288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3.1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3.5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0.0154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0.0231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0.0192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0.0442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+ 2.3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1172572122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3.5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3.9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0.0231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0.0692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0.1154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0.3808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8.6667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+ 3.3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1454037538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3.9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4.3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0.0692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0.1846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0.2885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1.0558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3.4667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+ 3.66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1508579623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4.3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4.7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0.1846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0.3769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0.4808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1.8827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2.08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+ 3.916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1028614193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4.7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5.1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0.3769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0.6462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0.6731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2.7865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1.4857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+ 4.14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3412900364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5.1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5.5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0.6462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0.8462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1.9038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+ 3.8077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4062375446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5.5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5.9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0.8462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0.9539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0.2692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0.6346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3.7143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+ 2.3571</a:t>
                      </a: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3576032907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5.9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≤ 6.3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0.9539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0.9846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0.0769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+ 0.5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</a:t>
                      </a:r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6.5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686939056"/>
                  </a:ext>
                </a:extLst>
              </a:tr>
              <a:tr h="238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6.3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S’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6.9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0.9539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</a:t>
                      </a:r>
                      <a:r>
                        <a:rPr lang="en-US" sz="1400" b="0" i="0" baseline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≤ 1</a:t>
                      </a:r>
                      <a:endParaRPr lang="en-US" sz="1400" b="0" i="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650" marR="6865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0.0256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S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+ 0.8231</a:t>
                      </a:r>
                    </a:p>
                  </a:txBody>
                  <a:tcPr marL="10436" marR="10436" marT="104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39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p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– 32.1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0436" marR="10436" marT="10436" marB="0" anchor="b"/>
                </a:tc>
                <a:extLst>
                  <a:ext uri="{0D108BD9-81ED-4DB2-BD59-A6C34878D82A}">
                    <a16:rowId xmlns:a16="http://schemas.microsoft.com/office/drawing/2014/main" xmlns="" val="2861557064"/>
                  </a:ext>
                </a:extLst>
              </a:tr>
            </a:tbl>
          </a:graphicData>
        </a:graphic>
      </p:graphicFrame>
      <p:sp>
        <p:nvSpPr>
          <p:cNvPr id="10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Spline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459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45791" y="1162248"/>
            <a:ext cx="8503919" cy="375487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Variables : </a:t>
            </a: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OUTPUT</a:t>
            </a: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AvgTime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= average time which each clients get their service done</a:t>
            </a: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MaxTime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= maximum time which a client get his/her service done</a:t>
            </a: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WaitingTime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 =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average time which each clients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wait to get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their service done</a:t>
            </a:r>
            <a:endParaRPr lang="en-US" b="1" dirty="0" smtClean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MaxWait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=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maximum time which a client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wait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o get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his/her service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done</a:t>
            </a: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IdleTime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= Ratio of idle time and total  open time</a:t>
            </a:r>
          </a:p>
          <a:p>
            <a:endParaRPr lang="en-US" b="1" dirty="0" smtClean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s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erv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randomize service time for customer 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endParaRPr lang="en-US" b="1" dirty="0" smtClean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b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etween(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randomize time between arrival for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customer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I and customer i-1</a:t>
            </a: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start(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time that customer 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get his/her service start</a:t>
            </a: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finish(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time that customer 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get his/her service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done</a:t>
            </a: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w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ait(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time that customer 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get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wait to get his/her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service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start</a:t>
            </a:r>
            <a:endParaRPr lang="en-US" b="1" dirty="0" smtClean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dle(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time that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the counter is idle before customer 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‘s service</a:t>
            </a:r>
          </a:p>
          <a:p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c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ancel(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randomize number to determine whether the queue will be cancel or not</a:t>
            </a:r>
            <a:endParaRPr lang="en-US" b="1" dirty="0" smtClean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tooLong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the duration of time which will the queue cancelation is arise</a:t>
            </a:r>
          </a:p>
          <a:p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c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ancelRate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(</a:t>
            </a:r>
            <a:r>
              <a:rPr lang="en-US" b="1" dirty="0" err="1" smtClean="0">
                <a:solidFill>
                  <a:srgbClr val="FF9900"/>
                </a:solidFill>
                <a:latin typeface="Raleway" panose="020B0604020202020204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Raleway" panose="020B0604020202020204" charset="0"/>
              </a:rPr>
              <a:t>) = percentage of cancelation obtained from data collected </a:t>
            </a:r>
          </a:p>
        </p:txBody>
      </p:sp>
    </p:spTree>
    <p:extLst>
      <p:ext uri="{BB962C8B-B14F-4D97-AF65-F5344CB8AC3E}">
        <p14:creationId xmlns:p14="http://schemas.microsoft.com/office/powerpoint/2010/main" xmlns="" val="56067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p:sp>
        <p:nvSpPr>
          <p:cNvPr id="3" name="กล่องข้อความ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5791" y="1340918"/>
            <a:ext cx="6747360" cy="3072572"/>
          </a:xfrm>
          <a:prstGeom prst="rect">
            <a:avLst/>
          </a:prstGeom>
          <a:blipFill rotWithShape="0">
            <a:blip r:embed="rId3"/>
            <a:stretch>
              <a:fillRect l="-451" t="-395" b="-593"/>
            </a:stretch>
          </a:blipFill>
          <a:ln>
            <a:solidFill>
              <a:srgbClr val="FF9900"/>
            </a:solidFill>
          </a:ln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42765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กล่องข้อความ 2"/>
              <p:cNvSpPr txBox="1"/>
              <p:nvPr/>
            </p:nvSpPr>
            <p:spPr>
              <a:xfrm>
                <a:off x="345791" y="1340918"/>
                <a:ext cx="7602274" cy="309770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4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1,2,3, .... ,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n do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5-18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5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Generate a pair of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𝒃𝒆𝒕𝒘𝒆𝒆𝒏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                for the respective time interval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6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Calculate the time of arrival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𝒂𝒓𝒓𝒊𝒗𝒆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𝒂𝒓𝒓𝒊𝒗𝒆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𝒃𝒆𝒕𝒘𝒆𝒆𝒏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7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	Calculate the time difference between the arrival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 and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	the finish time of service of previous client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timediff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𝒂𝒓𝒓𝒊𝒗𝒆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𝒇𝒊𝒏𝒊𝒔𝒉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endParaRPr lang="en-US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</p:txBody>
          </p:sp>
        </mc:Choice>
        <mc:Fallback>
          <p:sp>
            <p:nvSpPr>
              <p:cNvPr id="3" name="กล่องข้อควา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1" y="1340918"/>
                <a:ext cx="7602274" cy="3097707"/>
              </a:xfrm>
              <a:prstGeom prst="rect">
                <a:avLst/>
              </a:prstGeom>
              <a:blipFill rotWithShape="0">
                <a:blip r:embed="rId3"/>
                <a:stretch>
                  <a:fillRect l="-400" t="-392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1025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กล่องข้อความ 2"/>
              <p:cNvSpPr txBox="1"/>
              <p:nvPr/>
            </p:nvSpPr>
            <p:spPr>
              <a:xfrm>
                <a:off x="113924" y="1204748"/>
                <a:ext cx="8868646" cy="379155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8 	For negative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timediff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 must wait before he/she can get serviced,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-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timediff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 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𝒊𝒅𝒍𝒆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0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 	For nonnegative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timediff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  service counter is idle,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 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0,            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𝒊𝒅𝒍𝒆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timediff</a:t>
                </a:r>
                <a:endParaRPr lang="en-US" sz="1600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  <a:p>
                <a:endParaRPr lang="en-US" sz="1600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  <a:p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9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	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&gt; tooLong  or not.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 	Yes - Continue to Step10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 	No - Go to step 11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10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Randomly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𝒄𝒂𝒏𝒄𝒆𝒍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 	Then check 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𝒄𝒂𝒏𝒄𝒆𝒍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&lt;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cancelRate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 --&gt; Yes-Go to Step5 and start new iteration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                                                       	     No-Continue to Step11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11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Calculate start time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𝒔𝒕𝒂𝒓𝒕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𝒂𝒓𝒓𝒊𝒗𝒆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br>
                  <a:rPr lang="en-US" sz="1600" b="1" dirty="0"/>
                </a:br>
                <a:endParaRPr lang="en-US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</p:txBody>
          </p:sp>
        </mc:Choice>
        <mc:Fallback>
          <p:sp>
            <p:nvSpPr>
              <p:cNvPr id="3" name="กล่องข้อควา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4" y="1204748"/>
                <a:ext cx="8868646" cy="3791551"/>
              </a:xfrm>
              <a:prstGeom prst="rect">
                <a:avLst/>
              </a:prstGeom>
              <a:blipFill rotWithShape="0">
                <a:blip r:embed="rId3"/>
                <a:stretch>
                  <a:fillRect l="-343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0686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กล่องข้อความ 2"/>
              <p:cNvSpPr txBox="1"/>
              <p:nvPr/>
            </p:nvSpPr>
            <p:spPr>
              <a:xfrm>
                <a:off x="222920" y="1257736"/>
                <a:ext cx="7139006" cy="3097707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12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Calculate the finish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𝒇𝒊𝒏𝒊𝒔𝒉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𝒔𝒕𝒂𝒓𝒕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13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Calculate the time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client spend to get his/her service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    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timespend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14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into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AvgTime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for averaging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15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&gt;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Then set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𝒔𝒆𝒓𝒗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 	Otherwise, leave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as it is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/>
                </a:br>
                <a:endParaRPr lang="en-US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</p:txBody>
          </p:sp>
        </mc:Choice>
        <mc:Fallback>
          <p:sp>
            <p:nvSpPr>
              <p:cNvPr id="3" name="กล่องข้อควา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0" y="1257736"/>
                <a:ext cx="7139006" cy="3097707"/>
              </a:xfrm>
              <a:prstGeom prst="rect">
                <a:avLst/>
              </a:prstGeom>
              <a:blipFill rotWithShape="0">
                <a:blip r:embed="rId3"/>
                <a:stretch>
                  <a:fillRect l="-426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311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803550" y="30675"/>
            <a:ext cx="1825200" cy="76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u="sng">
                <a:solidFill>
                  <a:srgbClr val="1D1C1C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3834" y="991328"/>
            <a:ext cx="3224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  <a:t>Processing</a:t>
            </a:r>
            <a:b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</a:br>
            <a: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  <a:t>• Collecting data</a:t>
            </a:r>
            <a:b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  <a:t>• Distribution</a:t>
            </a:r>
            <a:b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  <a:t>• Spline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  <a:t>Simulation</a:t>
            </a:r>
            <a:b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</a:br>
            <a: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  <a:t>• Algorithm</a:t>
            </a:r>
            <a:b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sz="2400" b="1" dirty="0">
                <a:solidFill>
                  <a:srgbClr val="FF9900"/>
                </a:solidFill>
                <a:latin typeface="Raleway" panose="020B0604020202020204" charset="0"/>
              </a:rPr>
              <a:t>• Result</a:t>
            </a:r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757575"/>
                </a:solidFill>
                <a:latin typeface="Raleway" panose="020B060402020202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Algorithm of the Program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กล่องข้อความ 2"/>
              <p:cNvSpPr txBox="1"/>
              <p:nvPr/>
            </p:nvSpPr>
            <p:spPr>
              <a:xfrm>
                <a:off x="222920" y="1257736"/>
                <a:ext cx="7308411" cy="3508653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16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into total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WaitTime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for averaging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17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𝒊𝒅𝒍𝒆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into total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IdleTime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for averaging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18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&gt;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MaxWait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Then set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MaxWait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𝒘𝒂𝒊𝒕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  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 	   Otherwise, leave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MaxWait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as it is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19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Set 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AvgTime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AvgTime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/n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   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WaitTime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WaitTime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/n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                           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IdleTime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=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IdleTime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/n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• Step </a:t>
                </a:r>
                <a:r>
                  <a:rPr lang="en-US" sz="1600" b="1" dirty="0">
                    <a:solidFill>
                      <a:srgbClr val="FF9900"/>
                    </a:solidFill>
                    <a:latin typeface="Comic Sans MS" panose="030F0702030302020204" pitchFamily="66" charset="0"/>
                  </a:rPr>
                  <a:t>20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 OUTPUT (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AvgTime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WaitingTime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MaxWait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, </a:t>
                </a:r>
                <a:r>
                  <a:rPr lang="en-US" sz="1600" b="1" dirty="0" err="1">
                    <a:solidFill>
                      <a:srgbClr val="FF9900"/>
                    </a:solidFill>
                    <a:latin typeface="Raleway" panose="020B0604020202020204" charset="0"/>
                  </a:rPr>
                  <a:t>IdleTime</a:t>
                </a:r>
                <a: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  <a:t>)</a:t>
                </a: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br>
                  <a:rPr lang="en-US" sz="1600" b="1" dirty="0">
                    <a:solidFill>
                      <a:srgbClr val="FF9900"/>
                    </a:solidFill>
                    <a:latin typeface="Raleway" panose="020B0604020202020204" charset="0"/>
                  </a:rPr>
                </a:br>
                <a:endParaRPr lang="en-US" b="1" dirty="0">
                  <a:solidFill>
                    <a:srgbClr val="FF9900"/>
                  </a:solidFill>
                  <a:latin typeface="Raleway" panose="020B0604020202020204" charset="0"/>
                </a:endParaRPr>
              </a:p>
            </p:txBody>
          </p:sp>
        </mc:Choice>
        <mc:Fallback>
          <p:sp>
            <p:nvSpPr>
              <p:cNvPr id="3" name="กล่องข้อความ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0" y="1257736"/>
                <a:ext cx="7308411" cy="3508653"/>
              </a:xfrm>
              <a:prstGeom prst="rect">
                <a:avLst/>
              </a:prstGeom>
              <a:blipFill rotWithShape="0">
                <a:blip r:embed="rId3"/>
                <a:stretch>
                  <a:fillRect l="-417" t="-346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4847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Simulation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 of Simulation</a:t>
            </a:r>
          </a:p>
        </p:txBody>
      </p:sp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9442646"/>
              </p:ext>
            </p:extLst>
          </p:nvPr>
        </p:nvGraphicFramePr>
        <p:xfrm>
          <a:off x="222920" y="1244599"/>
          <a:ext cx="8381375" cy="3612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4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4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43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43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Number of Clients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500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1000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2000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Average time spend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1397.045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1338.699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1217.518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1880.756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Max time spend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2835.84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3382.922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4908.292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5759.162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Average Waiting time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1226.74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1182.315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1064.442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1724.863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Max Waiting time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2571.958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3184.108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4797.299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5705.182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Idle time ratio</a:t>
                      </a:r>
                      <a:endParaRPr lang="en-US" sz="2100" b="1" i="0" u="none" strike="noStrike" dirty="0">
                        <a:solidFill>
                          <a:schemeClr val="bg1"/>
                        </a:solidFill>
                        <a:effectLst/>
                        <a:latin typeface="Raleway" panose="020B0604020202020204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0.046172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0.204088</a:t>
                      </a:r>
                      <a:endParaRPr lang="en-US" sz="2100" b="0" i="0" u="none" strike="noStrike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0.23866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0.159266</a:t>
                      </a:r>
                      <a:endParaRPr lang="en-US" sz="2100" b="0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14001" marR="14001" marT="14001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148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45791" y="233059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45791" y="1340918"/>
            <a:ext cx="8493409" cy="369331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• By simulation, the average spending time and waiting time are vary even though the sample size is the same, and the variation of time increase as the number of clients increase.</a:t>
            </a:r>
          </a:p>
          <a:p>
            <a:endParaRPr lang="en-US" sz="1800" b="1" dirty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• The idle time ratio is around </a:t>
            </a:r>
            <a:r>
              <a:rPr lang="en-US" sz="1800" b="1" dirty="0">
                <a:solidFill>
                  <a:srgbClr val="FF9900"/>
                </a:solidFill>
                <a:latin typeface="Comic Sans MS" panose="030F0702030302020204" pitchFamily="66" charset="0"/>
              </a:rPr>
              <a:t>4</a:t>
            </a:r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 to </a:t>
            </a:r>
            <a:r>
              <a:rPr lang="en-US" sz="1800" b="1" dirty="0">
                <a:solidFill>
                  <a:srgbClr val="FF9900"/>
                </a:solidFill>
                <a:latin typeface="Comic Sans MS" panose="030F0702030302020204" pitchFamily="66" charset="0"/>
              </a:rPr>
              <a:t>24</a:t>
            </a:r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 percent, it can increase or decrease depend on the arrival rate of the clients, in this case these percentages are acceptable.</a:t>
            </a:r>
          </a:p>
          <a:p>
            <a:endParaRPr lang="en-US" sz="1800" b="1" dirty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• In reality, we need to limit the number of client in one day because there is the close time at </a:t>
            </a:r>
            <a:r>
              <a:rPr lang="en-US" sz="1800" b="1" dirty="0">
                <a:solidFill>
                  <a:srgbClr val="FF9900"/>
                </a:solidFill>
                <a:latin typeface="Comic Sans MS" panose="030F0702030302020204" pitchFamily="66" charset="0"/>
              </a:rPr>
              <a:t>10 </a:t>
            </a:r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PM.</a:t>
            </a:r>
          </a:p>
          <a:p>
            <a:endParaRPr lang="en-US" sz="1800" b="1" dirty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sz="1800" b="1" dirty="0">
                <a:solidFill>
                  <a:srgbClr val="FF9900"/>
                </a:solidFill>
                <a:latin typeface="Raleway" panose="020B0604020202020204" charset="0"/>
              </a:rPr>
              <a:t>• To reduce the cancelation rate, the hospital need to decrease the waiting time by increase the server in the peak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2025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45790" y="233058"/>
            <a:ext cx="8397053" cy="4321243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lang="en" sz="7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77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50125" y="172025"/>
            <a:ext cx="2670900" cy="629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0099"/>
            <a:ext cx="3108850" cy="30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3542725" y="-75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542724" y="801725"/>
            <a:ext cx="51123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Privilege Client Unit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015850" y="1675375"/>
            <a:ext cx="5261500" cy="241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9900"/>
              </a:buClr>
              <a:buSzPct val="100000"/>
              <a:buFont typeface="Lato"/>
              <a:buChar char="●"/>
            </a:pP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One server room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9900"/>
              </a:buClr>
              <a:buSzPct val="100000"/>
              <a:buFont typeface="Lato"/>
              <a:buChar char="●"/>
            </a:pP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Open </a:t>
            </a:r>
            <a:r>
              <a:rPr lang="en" sz="2400" dirty="0">
                <a:solidFill>
                  <a:srgbClr val="FF9900"/>
                </a:solidFill>
                <a:latin typeface="Comic Sans MS" panose="030F0702030302020204" pitchFamily="66" charset="0"/>
                <a:ea typeface="Lato"/>
                <a:cs typeface="Lato"/>
                <a:sym typeface="Lato"/>
              </a:rPr>
              <a:t>6.00</a:t>
            </a: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AM - </a:t>
            </a:r>
            <a:r>
              <a:rPr lang="en" sz="2400" dirty="0">
                <a:solidFill>
                  <a:srgbClr val="FF9900"/>
                </a:solidFill>
                <a:latin typeface="Comic Sans MS" panose="030F0702030302020204" pitchFamily="66" charset="0"/>
                <a:ea typeface="Lato"/>
                <a:cs typeface="Lato"/>
                <a:sym typeface="Lato"/>
              </a:rPr>
              <a:t>10.00</a:t>
            </a: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 PM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9900"/>
              </a:buClr>
              <a:buSzPct val="100000"/>
              <a:buFont typeface="Lato"/>
              <a:buChar char="●"/>
            </a:pP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Clients come all along the day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9900"/>
              </a:buClr>
              <a:buSzPct val="100000"/>
              <a:buFont typeface="Lato"/>
              <a:buChar char="●"/>
            </a:pPr>
            <a:r>
              <a:rPr lang="en" sz="2400" dirty="0">
                <a:solidFill>
                  <a:srgbClr val="FF9900"/>
                </a:solidFill>
                <a:latin typeface="Raleway" panose="020B0604020202020204" charset="0"/>
                <a:ea typeface="Lato"/>
                <a:cs typeface="Lato"/>
                <a:sym typeface="Lato"/>
              </a:rPr>
              <a:t>Amount of clients are varied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b="0" dirty="0">
              <a:solidFill>
                <a:srgbClr val="FF9900"/>
              </a:solidFill>
              <a:latin typeface="Raleway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25" y="0"/>
            <a:ext cx="9144025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50125" y="172025"/>
            <a:ext cx="2670900" cy="629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Photo</a:t>
            </a:r>
            <a:endParaRPr lang="en" sz="30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3" y="973750"/>
            <a:ext cx="5301343" cy="3976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1049495"/>
            <a:ext cx="2859542" cy="3812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744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32741" y="870460"/>
            <a:ext cx="6304500" cy="53778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2400" dirty="0">
                <a:solidFill>
                  <a:srgbClr val="FF9900"/>
                </a:solidFill>
              </a:rPr>
              <a:t>- Using Excel VBA to record the time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Collecting data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2920" y="4122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Method of Collecting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82" y="1408243"/>
            <a:ext cx="5356530" cy="3405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31819" y="2031140"/>
            <a:ext cx="2975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aleway" panose="020B0604020202020204" charset="0"/>
              </a:rPr>
              <a:t>Number of observation:</a:t>
            </a:r>
          </a:p>
          <a:p>
            <a:endParaRPr lang="en-US" sz="1600" b="1" dirty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sz="1600" b="1" dirty="0">
                <a:solidFill>
                  <a:srgbClr val="FF9900"/>
                </a:solidFill>
                <a:latin typeface="Raleway" panose="020B0604020202020204" charset="0"/>
              </a:rPr>
              <a:t>Time Between Arrival = </a:t>
            </a:r>
            <a:r>
              <a:rPr lang="en-US" sz="1600" b="1" dirty="0">
                <a:solidFill>
                  <a:srgbClr val="FF9900"/>
                </a:solidFill>
                <a:latin typeface="Comic Sans MS" panose="030F0702030302020204" pitchFamily="66" charset="0"/>
              </a:rPr>
              <a:t>158</a:t>
            </a:r>
          </a:p>
          <a:p>
            <a:endParaRPr lang="en-US" sz="1600" b="1" dirty="0">
              <a:solidFill>
                <a:srgbClr val="FF9900"/>
              </a:solidFill>
              <a:latin typeface="Raleway" panose="020B0604020202020204" charset="0"/>
            </a:endParaRPr>
          </a:p>
          <a:p>
            <a:r>
              <a:rPr lang="en-US" sz="1600" b="1" dirty="0">
                <a:solidFill>
                  <a:srgbClr val="FF9900"/>
                </a:solidFill>
                <a:latin typeface="Raleway" panose="020B0604020202020204" charset="0"/>
              </a:rPr>
              <a:t>Service Time = </a:t>
            </a:r>
            <a:r>
              <a:rPr lang="en-US" sz="1600" b="1" dirty="0">
                <a:solidFill>
                  <a:srgbClr val="FF9900"/>
                </a:solidFill>
                <a:latin typeface="Comic Sans MS" panose="030F0702030302020204" pitchFamily="66" charset="0"/>
              </a:rPr>
              <a:t>130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1819" y="3747848"/>
            <a:ext cx="3435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Note: The number of observation for</a:t>
            </a:r>
            <a:b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time between arrival and service time</a:t>
            </a:r>
            <a:b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are not equal because some clients</a:t>
            </a:r>
            <a:b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don’t show up when their queues are </a:t>
            </a:r>
            <a:b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</a:b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called.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93425" y="885261"/>
            <a:ext cx="6304500" cy="4648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Our observations</a:t>
            </a:r>
            <a:endParaRPr lang="en" sz="2400" dirty="0">
              <a:solidFill>
                <a:srgbClr val="FF9900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3425" y="8739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Between Arrival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5733148"/>
              </p:ext>
            </p:extLst>
          </p:nvPr>
        </p:nvGraphicFramePr>
        <p:xfrm>
          <a:off x="650407" y="2104614"/>
          <a:ext cx="4716515" cy="29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6536575"/>
              </p:ext>
            </p:extLst>
          </p:nvPr>
        </p:nvGraphicFramePr>
        <p:xfrm>
          <a:off x="6515385" y="2397770"/>
          <a:ext cx="2127871" cy="2251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1630">
                  <a:extLst>
                    <a:ext uri="{9D8B030D-6E8A-4147-A177-3AD203B41FA5}">
                      <a16:colId xmlns:a16="http://schemas.microsoft.com/office/drawing/2014/main" xmlns="" val="915310797"/>
                    </a:ext>
                  </a:extLst>
                </a:gridCol>
                <a:gridCol w="1136241">
                  <a:extLst>
                    <a:ext uri="{9D8B030D-6E8A-4147-A177-3AD203B41FA5}">
                      <a16:colId xmlns:a16="http://schemas.microsoft.com/office/drawing/2014/main" xmlns="" val="14119068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Bin</a:t>
                      </a: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</a:t>
                      </a: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591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96386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988969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871372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39973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123953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244005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003452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2451197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79623" y="1361115"/>
            <a:ext cx="271260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aleway" panose="020B0604020202020204" charset="0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Mean Time Between Arrival</a:t>
            </a:r>
          </a:p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   =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210.7468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or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65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percentile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4853687" y="2004298"/>
            <a:ext cx="306766" cy="393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3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5" y="848636"/>
            <a:ext cx="6304500" cy="5505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Our observations</a:t>
            </a:r>
            <a:endParaRPr lang="en" sz="2400" dirty="0">
              <a:solidFill>
                <a:srgbClr val="FF9900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3425" y="14995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" name="แผนภูมิ 7">
            <a:extLst>
              <a:ext uri="{FF2B5EF4-FFF2-40B4-BE49-F238E27FC236}">
                <a16:creationId xmlns:a16="http://schemas.microsoft.com/office/drawing/2014/main" xmlns="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33403102"/>
              </p:ext>
            </p:extLst>
          </p:nvPr>
        </p:nvGraphicFramePr>
        <p:xfrm>
          <a:off x="708659" y="2000884"/>
          <a:ext cx="4488673" cy="303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515976"/>
              </p:ext>
            </p:extLst>
          </p:nvPr>
        </p:nvGraphicFramePr>
        <p:xfrm>
          <a:off x="6467647" y="1564675"/>
          <a:ext cx="2225906" cy="33996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2953">
                  <a:extLst>
                    <a:ext uri="{9D8B030D-6E8A-4147-A177-3AD203B41FA5}">
                      <a16:colId xmlns:a16="http://schemas.microsoft.com/office/drawing/2014/main" xmlns="" val="1088062334"/>
                    </a:ext>
                  </a:extLst>
                </a:gridCol>
                <a:gridCol w="1112953">
                  <a:extLst>
                    <a:ext uri="{9D8B030D-6E8A-4147-A177-3AD203B41FA5}">
                      <a16:colId xmlns:a16="http://schemas.microsoft.com/office/drawing/2014/main" xmlns="" val="2867155621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Bin</a:t>
                      </a:r>
                    </a:p>
                  </a:txBody>
                  <a:tcPr marL="4277" marR="4277" marT="4277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</a:t>
                      </a:r>
                    </a:p>
                  </a:txBody>
                  <a:tcPr marL="4277" marR="4277" marT="4277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54179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644313780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014851983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539779496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223498653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516364952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269386113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317620979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459195319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632556626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478685852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935677157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684886360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2314211393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700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638243603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750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4155710390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More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3925112069"/>
                  </a:ext>
                </a:extLst>
              </a:tr>
              <a:tr h="188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Total</a:t>
                      </a:r>
                    </a:p>
                  </a:txBody>
                  <a:tcPr marL="4277" marR="4277" marT="42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130</a:t>
                      </a:r>
                    </a:p>
                  </a:txBody>
                  <a:tcPr marL="4277" marR="4277" marT="4277" marB="0" anchor="b"/>
                </a:tc>
                <a:extLst>
                  <a:ext uri="{0D108BD9-81ED-4DB2-BD59-A6C34878D82A}">
                    <a16:rowId xmlns:a16="http://schemas.microsoft.com/office/drawing/2014/main" xmlns="" val="18507980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93095" y="1123928"/>
            <a:ext cx="255230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  <a:latin typeface="Raleway" panose="020B0604020202020204" charset="0"/>
              </a:rPr>
              <a:t>      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Mean Service Time</a:t>
            </a:r>
          </a:p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=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190.6692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or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63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percentile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654591" y="1742687"/>
            <a:ext cx="306766" cy="619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14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9324" y="10987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98" name="Picture 2" descr="https://lh5.googleusercontent.com/8USqtIoi-M3butSyVAQgiT1qn_4Y1zh4nlEWrt1jleg7guTHcxGcYFfxY_C0Dlpn7gN63sLUBUAfDhUjopDwE06TUpmfkqEs9pH4xpzBOING_F7tbru6fb0HA7C2l_GwrMWKC3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745" y="1564675"/>
            <a:ext cx="3201875" cy="28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eTc13zWGxdjvxkAWBlPgErqRoIzxqgxAwlnfLSpVDk-jvg5FVh6OtmCOljIUbBBD_FJwcjsagdrsjQb2XOLlPyQWCkSRCwjvg5QmpA1W2n0uH6jeXb1ToeKqEmUCuj6XLkWt_gR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4387" y="1572947"/>
            <a:ext cx="3203352" cy="28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>
            <a:off x="3796235" y="2566219"/>
            <a:ext cx="1492537" cy="739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8498" y="1810624"/>
            <a:ext cx="14702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  Natural log </a:t>
            </a:r>
          </a:p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6760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89"/>
          <p:cNvSpPr/>
          <p:nvPr/>
        </p:nvSpPr>
        <p:spPr>
          <a:xfrm>
            <a:off x="5712" y="0"/>
            <a:ext cx="56013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5" y="818803"/>
            <a:ext cx="6304500" cy="4875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-US" sz="2400" dirty="0">
                <a:solidFill>
                  <a:srgbClr val="FF9900"/>
                </a:solidFill>
              </a:rPr>
              <a:t>- “Ln” transformation</a:t>
            </a:r>
            <a:endParaRPr lang="en" sz="2400" dirty="0">
              <a:solidFill>
                <a:srgbClr val="FF9900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6245150" y="198275"/>
            <a:ext cx="2670900" cy="8748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</a:p>
          <a:p>
            <a:pPr marL="457200" lvl="0" indent="-228600" algn="ctr" rtl="0">
              <a:spcBef>
                <a:spcPts val="0"/>
              </a:spcBef>
              <a:buClr>
                <a:srgbClr val="FFFFFF"/>
              </a:buClr>
              <a:buFont typeface="Raleway"/>
              <a:buChar char="●"/>
            </a:pPr>
            <a:r>
              <a:rPr lang="en-US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lang="en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3425" y="15564"/>
            <a:ext cx="59523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Service Time</a:t>
            </a:r>
            <a:endParaRPr lang="en" sz="3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406C95D9-D57E-49F8-91A0-BE7716AD8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55925491"/>
              </p:ext>
            </p:extLst>
          </p:nvPr>
        </p:nvGraphicFramePr>
        <p:xfrm>
          <a:off x="565024" y="2085054"/>
          <a:ext cx="4714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9767670"/>
              </p:ext>
            </p:extLst>
          </p:nvPr>
        </p:nvGraphicFramePr>
        <p:xfrm>
          <a:off x="6369336" y="1306322"/>
          <a:ext cx="2173773" cy="36311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56968">
                  <a:extLst>
                    <a:ext uri="{9D8B030D-6E8A-4147-A177-3AD203B41FA5}">
                      <a16:colId xmlns:a16="http://schemas.microsoft.com/office/drawing/2014/main" xmlns="" val="3604658023"/>
                    </a:ext>
                  </a:extLst>
                </a:gridCol>
                <a:gridCol w="1116805">
                  <a:extLst>
                    <a:ext uri="{9D8B030D-6E8A-4147-A177-3AD203B41FA5}">
                      <a16:colId xmlns:a16="http://schemas.microsoft.com/office/drawing/2014/main" xmlns="" val="3137062589"/>
                    </a:ext>
                  </a:extLst>
                </a:gridCol>
              </a:tblGrid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Bin</a:t>
                      </a: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Frequency</a:t>
                      </a:r>
                    </a:p>
                  </a:txBody>
                  <a:tcPr marL="6350" marR="6350" marT="635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0758958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4166139717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257192695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99301618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620530894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073415784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468924102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013009702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16551856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100202886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314171233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6.9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412793437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More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1727639879"/>
                  </a:ext>
                </a:extLst>
              </a:tr>
              <a:tr h="25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Raleway" panose="020B060402020202020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</a:rPr>
                        <a:t>130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915746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72463" y="1246141"/>
            <a:ext cx="24726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Mean Service Time with Ln</a:t>
            </a:r>
          </a:p>
          <a:p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 =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5.0533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or </a:t>
            </a:r>
            <a:r>
              <a:rPr lang="en-US" b="1" dirty="0">
                <a:solidFill>
                  <a:srgbClr val="FF9900"/>
                </a:solidFill>
                <a:latin typeface="Comic Sans MS" panose="030F0702030302020204" pitchFamily="66" charset="0"/>
              </a:rPr>
              <a:t>46</a:t>
            </a:r>
            <a:r>
              <a:rPr lang="en-US" b="1" dirty="0">
                <a:solidFill>
                  <a:srgbClr val="FF9900"/>
                </a:solidFill>
                <a:latin typeface="Raleway" panose="020B0604020202020204" charset="0"/>
              </a:rPr>
              <a:t> percentile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4607399" y="1937819"/>
            <a:ext cx="306766" cy="424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677445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1260</Words>
  <Application>Microsoft Office PowerPoint</Application>
  <PresentationFormat>นำเสนอทางหน้าจอ (16:9)</PresentationFormat>
  <Paragraphs>469</Paragraphs>
  <Slides>23</Slides>
  <Notes>23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7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31" baseType="lpstr">
      <vt:lpstr>Arial</vt:lpstr>
      <vt:lpstr>Angsana New</vt:lpstr>
      <vt:lpstr>Raleway</vt:lpstr>
      <vt:lpstr>Lato</vt:lpstr>
      <vt:lpstr>Comic Sans MS</vt:lpstr>
      <vt:lpstr>Calibri</vt:lpstr>
      <vt:lpstr>Cordia New</vt:lpstr>
      <vt:lpstr>swiss-2</vt:lpstr>
      <vt:lpstr>Mathematical Technique and Tools For Modeling</vt:lpstr>
      <vt:lpstr>ภาพนิ่ง 2</vt:lpstr>
      <vt:lpstr>Privilege Client Unit</vt:lpstr>
      <vt:lpstr>ภาพนิ่ง 4</vt:lpstr>
      <vt:lpstr>- Using Excel VBA to record the time</vt:lpstr>
      <vt:lpstr>- Our observations</vt:lpstr>
      <vt:lpstr>- Our observations</vt:lpstr>
      <vt:lpstr>ภาพนิ่ง 8</vt:lpstr>
      <vt:lpstr>- “Ln” transformation</vt:lpstr>
      <vt:lpstr>- Probability of occurrence</vt:lpstr>
      <vt:lpstr>- Spline</vt:lpstr>
      <vt:lpstr>- Probability of occurrence</vt:lpstr>
      <vt:lpstr>- Probability of occurrence</vt:lpstr>
      <vt:lpstr>- Spline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Technique and Tools For Modeling</dc:title>
  <dc:creator>HOME</dc:creator>
  <cp:lastModifiedBy>HOME</cp:lastModifiedBy>
  <cp:revision>52</cp:revision>
  <dcterms:modified xsi:type="dcterms:W3CDTF">2017-04-25T06:05:55Z</dcterms:modified>
</cp:coreProperties>
</file>