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19" r:id="rId3"/>
    <p:sldId id="311" r:id="rId4"/>
    <p:sldId id="312" r:id="rId5"/>
    <p:sldId id="313" r:id="rId6"/>
    <p:sldId id="314" r:id="rId7"/>
    <p:sldId id="315" r:id="rId8"/>
    <p:sldId id="316" r:id="rId9"/>
    <p:sldId id="320" r:id="rId10"/>
    <p:sldId id="321" r:id="rId11"/>
    <p:sldId id="317" r:id="rId12"/>
    <p:sldId id="318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10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1373" autoAdjust="0"/>
  </p:normalViewPr>
  <p:slideViewPr>
    <p:cSldViewPr>
      <p:cViewPr varScale="1">
        <p:scale>
          <a:sx n="71" d="100"/>
          <a:sy n="71" d="100"/>
        </p:scale>
        <p:origin x="-1825" y="-82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E2A09-52E0-4607-991A-AD347346CAD7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B922-22C9-4627-831B-D6CB2C1EF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5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8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0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 smtClean="0"/>
              <a:t>DKOM(Direct Kernel Object Manipulation)</a:t>
            </a:r>
            <a:r>
              <a:rPr lang="zh-CN" altLang="en-US" sz="1400" dirty="0" smtClean="0"/>
              <a:t>就是直接内核对象操作技术。所有的操作系统都在内存中存储记账信息，他们通常采用结构或对象的形式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由对象管理器管理。当用户空间进程请求操作系统信息例如进程、线程或设备驱动程序列表时，这些对象被报告给用户。这些对象或结构位于内存中，因此可以直接对其进行修改。隐藏进程主要关注的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关键数据结构是：进程的</a:t>
            </a:r>
            <a:r>
              <a:rPr lang="en-US" altLang="zh-CN" sz="1400" dirty="0" smtClean="0"/>
              <a:t>EPROCESS</a:t>
            </a:r>
            <a:r>
              <a:rPr lang="zh-CN" altLang="en-US" sz="1400" dirty="0" smtClean="0"/>
              <a:t>结构与线程的</a:t>
            </a:r>
            <a:r>
              <a:rPr lang="en-US" altLang="zh-CN" sz="1400" dirty="0" smtClean="0"/>
              <a:t>ETHREAD</a:t>
            </a:r>
            <a:r>
              <a:rPr lang="zh-CN" altLang="en-US" sz="1400" dirty="0" smtClean="0"/>
              <a:t>结构、链表（如进程、线程链表与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的调度链表）等等。</a:t>
            </a:r>
            <a:r>
              <a:rPr lang="en-US" altLang="zh-CN" sz="1400" dirty="0" smtClean="0"/>
              <a:t>DKOM</a:t>
            </a:r>
            <a:r>
              <a:rPr lang="zh-CN" altLang="en-US" sz="1400" dirty="0" smtClean="0"/>
              <a:t>通过操作这些数据结构来达到它们的目的。直接操作内核对象在隐藏进程这方面的应用很多。在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内核中有一个活动进程链表</a:t>
            </a:r>
            <a:r>
              <a:rPr lang="en-US" altLang="zh-CN" sz="1400" dirty="0" err="1" smtClean="0"/>
              <a:t>PsAcvtivePeorecssList</a:t>
            </a:r>
            <a:r>
              <a:rPr lang="zh-CN" altLang="en-US" sz="1400" dirty="0" smtClean="0"/>
              <a:t>。它是一个双向链表，保存着系统中所有进程的</a:t>
            </a:r>
            <a:r>
              <a:rPr lang="en-US" altLang="zh-CN" sz="1400" dirty="0" smtClean="0"/>
              <a:t>EPROCESS</a:t>
            </a:r>
            <a:r>
              <a:rPr lang="zh-CN" altLang="en-US" sz="1400" dirty="0" smtClean="0"/>
              <a:t>结构。特别地，进程的</a:t>
            </a:r>
            <a:r>
              <a:rPr lang="en-US" altLang="zh-CN" sz="1400" dirty="0" smtClean="0"/>
              <a:t>EPROCESS</a:t>
            </a:r>
            <a:r>
              <a:rPr lang="zh-CN" altLang="en-US" sz="1400" dirty="0" smtClean="0"/>
              <a:t>结构包含一个具有指针成员</a:t>
            </a:r>
            <a:r>
              <a:rPr lang="en-US" altLang="zh-CN" sz="1400" dirty="0" smtClean="0"/>
              <a:t>FLINK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BLINK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LIST_ENTRY</a:t>
            </a:r>
            <a:r>
              <a:rPr lang="zh-CN" altLang="en-US" sz="1400" dirty="0" smtClean="0"/>
              <a:t>结构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这两个指针分别指向当前进程的前方和后方进程。当某些模块需要获得系统中运行的所有进程信息时，就会遍历这个链表。若在</a:t>
            </a:r>
            <a:r>
              <a:rPr lang="en-US" altLang="zh-CN" sz="1400" dirty="0" err="1" smtClean="0"/>
              <a:t>PsActviePoroessList</a:t>
            </a:r>
            <a:r>
              <a:rPr lang="zh-CN" altLang="en-US" sz="1400" dirty="0" smtClean="0"/>
              <a:t>链表上删除了某个进程对象，该进程将被隐藏起来。但这不影响进程的运行。由于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的线程管理器使用另外的数据结构，这些“隐藏”进程仍可运行。用这种方法隐藏过的进程，即使调用系统服务</a:t>
            </a:r>
            <a:r>
              <a:rPr lang="en-US" altLang="zh-CN" sz="1400" dirty="0" err="1" smtClean="0"/>
              <a:t>ZwQuerysystemnlofmratino</a:t>
            </a:r>
            <a:r>
              <a:rPr lang="zh-CN" altLang="en-US" sz="1400" dirty="0" smtClean="0"/>
              <a:t>也无法找到。通过编写驱动程序，在内核层面的进程双向链表中摘除自身信息，这样一来不管如何枚举进程都无法发现，彻底实现进程隐藏。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2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8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49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9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8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7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C09E6-EDCB-417D-B3C9-6C49BF3020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7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3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4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DA08D-E33C-4A44-858E-45184F4E7DD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764724"/>
            <a:ext cx="7772400" cy="1470025"/>
          </a:xfrm>
        </p:spPr>
        <p:txBody>
          <a:bodyPr/>
          <a:lstStyle>
            <a:lvl1pPr algn="ctr">
              <a:defRPr sz="3600" b="0" baseline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772400" cy="504056"/>
          </a:xfrm>
        </p:spPr>
        <p:txBody>
          <a:bodyPr/>
          <a:lstStyle>
            <a:lvl1pPr marL="0" indent="0" algn="ctr">
              <a:buNone/>
              <a:defRPr sz="2600" b="1" i="0" baseline="0">
                <a:solidFill>
                  <a:schemeClr val="bg1"/>
                </a:solidFill>
                <a:ea typeface="宋体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F6CAC8B-6792-4479-A269-6E631817EE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>
            <a:noAutofit/>
          </a:bodyPr>
          <a:lstStyle>
            <a:lvl1pPr>
              <a:defRPr sz="4000" b="1" i="0" baseline="0">
                <a:latin typeface="Nyala" pitchFamily="2" charset="0"/>
                <a:ea typeface="隶书" panose="020105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aseline="0">
                <a:latin typeface="Trebuchet MS" panose="020B0603020202020204" charset="0"/>
                <a:ea typeface="微软雅黑" panose="020B0503020204020204" charset="-122"/>
              </a:defRPr>
            </a:lvl1pPr>
            <a:lvl2pPr marL="742950" indent="-285750">
              <a:buClr>
                <a:schemeClr val="tx2"/>
              </a:buClr>
              <a:buSzPct val="50000"/>
              <a:buFont typeface="Wingdings" panose="05000000000000000000" pitchFamily="2" charset="2"/>
              <a:buChar char="u"/>
              <a:defRPr b="1" baseline="0">
                <a:latin typeface="Footlight MT Light" panose="0204060206030A020304" pitchFamily="18" charset="0"/>
                <a:ea typeface="楷体" panose="02010609060101010101" charset="-122"/>
              </a:defRPr>
            </a:lvl2pPr>
            <a:lvl3pPr>
              <a:buClr>
                <a:schemeClr val="tx2"/>
              </a:buClr>
              <a:defRPr b="1" baseline="0">
                <a:latin typeface="Tahoma" panose="020B0604030504040204" charset="0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14873-1D22-45BB-B397-BB57BC53E9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9BFD-6246-4649-9105-06294B22E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736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4E884-8E36-43E0-B792-9A9DD7A9E7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113" y="6207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2631F825-0A19-472A-9529-05714265E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6" r:id="rId3"/>
    <p:sldLayoutId id="2147483657" r:id="rId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charset="0"/>
          <a:ea typeface="隶书" panose="02010509060101010101" pitchFamily="49" charset="-122"/>
          <a:cs typeface="隶书" panose="020105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Arial Unicode MS" pitchFamily="3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800" b="1" kern="1200" dirty="0">
          <a:solidFill>
            <a:schemeClr val="tx1"/>
          </a:solidFill>
          <a:latin typeface="Calibri" panose="020F0502020204030204" charset="0"/>
          <a:ea typeface="楷体" panose="02010609060101010101" charset="-122"/>
          <a:cs typeface="楷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b="1" kern="1200" dirty="0">
          <a:solidFill>
            <a:schemeClr val="tx1"/>
          </a:solidFill>
          <a:latin typeface="Tahoma" panose="020B0604030504040204" charset="0"/>
          <a:ea typeface="宋体" panose="02010600030101010101" pitchFamily="2" charset="-122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395288" y="765175"/>
            <a:ext cx="7772400" cy="1470025"/>
          </a:xfrm>
        </p:spPr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</a:rPr>
              <a:t>恶意应用编写</a:t>
            </a:r>
            <a:endParaRPr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副标题 1"/>
          <p:cNvSpPr>
            <a:spLocks noGrp="1"/>
          </p:cNvSpPr>
          <p:nvPr>
            <p:ph type="subTitle" idx="1"/>
          </p:nvPr>
        </p:nvSpPr>
        <p:spPr>
          <a:xfrm>
            <a:off x="233857" y="5373135"/>
            <a:ext cx="8676285" cy="50403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Group9</a:t>
            </a:r>
            <a:r>
              <a:rPr lang="zh-CN" altLang="en-US" sz="2000" dirty="0" smtClean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徐明杰、</a:t>
            </a:r>
            <a:r>
              <a:rPr lang="zh-CN" altLang="en-US" sz="2000" dirty="0" smtClean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延俊杰、</a:t>
            </a:r>
            <a:r>
              <a:rPr lang="zh-CN" altLang="en-US" sz="2000" dirty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易林</a:t>
            </a:r>
            <a:r>
              <a:rPr lang="zh-CN" altLang="en-US" sz="2000" dirty="0" smtClean="0">
                <a:solidFill>
                  <a:schemeClr val="tx1"/>
                </a:solidFill>
                <a:latin typeface="Trebuchet MS" panose="020B0603020202020204" charset="0"/>
                <a:ea typeface="微软雅黑" panose="020B0503020204020204" charset="-122"/>
              </a:rPr>
              <a:t>、杨毅宇、曾九天、曾怡诚、廖雷、曾庆翔</a:t>
            </a:r>
            <a:endParaRPr lang="zh-CN" altLang="en-US" sz="2000" dirty="0">
              <a:solidFill>
                <a:schemeClr val="tx1"/>
              </a:solidFill>
              <a:latin typeface="Trebuchet MS" panose="020B060302020202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二、加壳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13F97EA9-3B6C-44C4-8D16-BC70A25A8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07815" y="1412860"/>
            <a:ext cx="4984757" cy="52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6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三、永久驻留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F4692E8-7909-4ECA-8001-1651838D2068}"/>
              </a:ext>
            </a:extLst>
          </p:cNvPr>
          <p:cNvSpPr txBox="1"/>
          <p:nvPr/>
        </p:nvSpPr>
        <p:spPr>
          <a:xfrm>
            <a:off x="626449" y="1517540"/>
            <a:ext cx="783398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sz="2000" dirty="0"/>
              <a:t>将恶意软件放到开机启动项里，为防止被删除而发生不可用的情况，将两个不同位置的恶意软件放到开机启动项里。</a:t>
            </a:r>
            <a:endParaRPr lang="en-US" altLang="zh-CN" sz="2000" dirty="0"/>
          </a:p>
          <a:p>
            <a:pPr indent="457200">
              <a:spcAft>
                <a:spcPts val="600"/>
              </a:spcAft>
            </a:pPr>
            <a:r>
              <a:rPr lang="zh-CN" altLang="en-US" sz="2000" dirty="0"/>
              <a:t>恶意软件运行后，被放到以下两个目录中：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540FF61-BBBA-482C-AFCD-E6ABA6DE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65" y="4252624"/>
            <a:ext cx="6694282" cy="24482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DB9EFF8-F056-4ABF-BA92-33EAEE6E0FF9}"/>
              </a:ext>
            </a:extLst>
          </p:cNvPr>
          <p:cNvSpPr/>
          <p:nvPr/>
        </p:nvSpPr>
        <p:spPr>
          <a:xfrm>
            <a:off x="1187765" y="2701556"/>
            <a:ext cx="6174432" cy="723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C:\Windows\system32\explor3r.exe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C:\Users\ADMINI~1\AppData\Local\Temp\explor3r.exe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5265D25-DB60-4D1F-9AFE-37166CBD84EA}"/>
              </a:ext>
            </a:extLst>
          </p:cNvPr>
          <p:cNvSpPr/>
          <p:nvPr/>
        </p:nvSpPr>
        <p:spPr>
          <a:xfrm>
            <a:off x="626449" y="3746855"/>
            <a:ext cx="7035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sz="2000" dirty="0"/>
              <a:t>在下面截图中能够看到已经放到了进程自启动中：</a:t>
            </a:r>
          </a:p>
        </p:txBody>
      </p:sp>
    </p:spTree>
    <p:extLst>
      <p:ext uri="{BB962C8B-B14F-4D97-AF65-F5344CB8AC3E}">
        <p14:creationId xmlns:p14="http://schemas.microsoft.com/office/powerpoint/2010/main" val="226510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三、永久驻留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48E6834-BF56-4511-9B30-342D509C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58" y="2924965"/>
            <a:ext cx="7686675" cy="133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BDBFF8D-E355-4F51-9E4D-2008C98B4C45}"/>
              </a:ext>
            </a:extLst>
          </p:cNvPr>
          <p:cNvSpPr/>
          <p:nvPr/>
        </p:nvSpPr>
        <p:spPr>
          <a:xfrm>
            <a:off x="395710" y="2060905"/>
            <a:ext cx="70352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600"/>
              </a:spcAft>
            </a:pPr>
            <a:r>
              <a:rPr lang="zh-CN" altLang="en-US" sz="2000" dirty="0"/>
              <a:t>注册表中也将这两个恶意程序写入：</a:t>
            </a:r>
          </a:p>
        </p:txBody>
      </p:sp>
    </p:spTree>
    <p:extLst>
      <p:ext uri="{BB962C8B-B14F-4D97-AF65-F5344CB8AC3E}">
        <p14:creationId xmlns:p14="http://schemas.microsoft.com/office/powerpoint/2010/main" val="120717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5914925" cy="2520262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实现方案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：远程线程注入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：直接内核对象操作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DKOM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126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40768"/>
            <a:ext cx="8003233" cy="302429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远程线程注入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主要思想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457200">
              <a:spcAft>
                <a:spcPts val="1200"/>
              </a:spcAft>
              <a:buNone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利用远程线程在被注入的进程里面开一个线程，执行</a:t>
            </a:r>
            <a:r>
              <a:rPr lang="en-US" altLang="zh-CN" sz="20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LoadLibrary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来加载注入的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。在</a:t>
            </a:r>
            <a:r>
              <a:rPr lang="en-US" altLang="zh-CN" sz="20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LoadLibrary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的时候被注入的进程会运行我们写好的</a:t>
            </a:r>
            <a:r>
              <a:rPr lang="en-US" altLang="zh-CN" sz="2000" b="0" dirty="0" err="1">
                <a:latin typeface="宋体" panose="02010600030101010101" pitchFamily="2" charset="-122"/>
                <a:ea typeface="宋体" panose="02010600030101010101" pitchFamily="2" charset="-122"/>
              </a:rPr>
              <a:t>DllMain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部分代码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457200">
              <a:buNone/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我们的恶意程序将自身作为</a:t>
            </a:r>
            <a:r>
              <a:rPr lang="en-US" altLang="zh-CN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插入别的进程空间后，用查看进程的方式就无法找出踪迹，你能看到的仅仅是一些正常程序的进程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60BACCFC-BE98-45AE-B309-9F7558CC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188920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远程线程注入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83D645-5A39-41CC-B440-2A790E46AA92}"/>
              </a:ext>
            </a:extLst>
          </p:cNvPr>
          <p:cNvSpPr/>
          <p:nvPr/>
        </p:nvSpPr>
        <p:spPr>
          <a:xfrm>
            <a:off x="5508065" y="2475195"/>
            <a:ext cx="2160150" cy="9360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A2D8E96-54BD-4106-B8BE-D533C611E2EC}"/>
              </a:ext>
            </a:extLst>
          </p:cNvPr>
          <p:cNvSpPr txBox="1"/>
          <p:nvPr/>
        </p:nvSpPr>
        <p:spPr>
          <a:xfrm>
            <a:off x="5724080" y="2780955"/>
            <a:ext cx="16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正常运行进程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42E6633-8D1D-4084-A6FB-0F8C7ADEBD91}"/>
              </a:ext>
            </a:extLst>
          </p:cNvPr>
          <p:cNvSpPr/>
          <p:nvPr/>
        </p:nvSpPr>
        <p:spPr>
          <a:xfrm>
            <a:off x="827740" y="2475195"/>
            <a:ext cx="2160150" cy="9538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注入</a:t>
            </a:r>
            <a:r>
              <a:rPr lang="en-US" altLang="zh-CN" b="1" dirty="0">
                <a:solidFill>
                  <a:schemeClr val="tx1"/>
                </a:solidFill>
              </a:rPr>
              <a:t>exe</a:t>
            </a:r>
            <a:r>
              <a:rPr lang="zh-CN" altLang="en-US" b="1" dirty="0">
                <a:solidFill>
                  <a:schemeClr val="tx1"/>
                </a:solidFill>
              </a:rPr>
              <a:t>程序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15FA0639-54BE-4E19-BD5C-0C5EB44F6CA7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987890" y="2943228"/>
            <a:ext cx="2520175" cy="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17F06BD-40CF-4286-A773-63DA0AE3F814}"/>
              </a:ext>
            </a:extLst>
          </p:cNvPr>
          <p:cNvSpPr txBox="1"/>
          <p:nvPr/>
        </p:nvSpPr>
        <p:spPr>
          <a:xfrm>
            <a:off x="3419921" y="2466326"/>
            <a:ext cx="180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创建远程线程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LoadLibrary</a:t>
            </a:r>
            <a:r>
              <a:rPr lang="en-US" altLang="zh-CN" dirty="0"/>
              <a:t>(</a:t>
            </a:r>
            <a:r>
              <a:rPr lang="en-US" altLang="zh-CN" dirty="0" err="1"/>
              <a:t>dll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79D6A5B-DABB-4A2B-AF65-52E1C2A13EED}"/>
              </a:ext>
            </a:extLst>
          </p:cNvPr>
          <p:cNvSpPr/>
          <p:nvPr/>
        </p:nvSpPr>
        <p:spPr>
          <a:xfrm>
            <a:off x="827740" y="3717020"/>
            <a:ext cx="2160150" cy="9538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7C74983-A020-454A-90A6-CE8BB9D6D3A5}"/>
              </a:ext>
            </a:extLst>
          </p:cNvPr>
          <p:cNvSpPr txBox="1"/>
          <p:nvPr/>
        </p:nvSpPr>
        <p:spPr>
          <a:xfrm>
            <a:off x="1115760" y="4042812"/>
            <a:ext cx="158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含恶意功能</a:t>
            </a:r>
            <a:r>
              <a:rPr lang="en-US" altLang="zh-CN" dirty="0" err="1"/>
              <a:t>dll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75288967-AD4B-4B76-B2A4-C5C0C391D288}"/>
              </a:ext>
            </a:extLst>
          </p:cNvPr>
          <p:cNvCxnSpPr>
            <a:stCxn id="9" idx="3"/>
            <a:endCxn id="2" idx="2"/>
          </p:cNvCxnSpPr>
          <p:nvPr/>
        </p:nvCxnSpPr>
        <p:spPr>
          <a:xfrm flipV="1">
            <a:off x="2987890" y="3411260"/>
            <a:ext cx="3600250" cy="78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044D60D-FE88-4B3A-87DE-1F150B908338}"/>
              </a:ext>
            </a:extLst>
          </p:cNvPr>
          <p:cNvSpPr txBox="1"/>
          <p:nvPr/>
        </p:nvSpPr>
        <p:spPr>
          <a:xfrm>
            <a:off x="4535996" y="4009256"/>
            <a:ext cx="118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被加载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57BEDC5-8D3F-4DCD-829E-7F668492DAF8}"/>
              </a:ext>
            </a:extLst>
          </p:cNvPr>
          <p:cNvSpPr txBox="1"/>
          <p:nvPr/>
        </p:nvSpPr>
        <p:spPr>
          <a:xfrm>
            <a:off x="4551496" y="4383415"/>
            <a:ext cx="31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DllMain</a:t>
            </a:r>
            <a:r>
              <a:rPr lang="zh-CN" altLang="en-US" dirty="0"/>
              <a:t>在正常进程中被执行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35BAF87A-1F87-43D4-AB27-4DDE4A18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3784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远程线程注入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一个运行的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进程。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BCAEA20-9CD5-4D5E-8BA7-4204EE66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0" y="2132909"/>
            <a:ext cx="8309454" cy="453631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7D2F18DE-7E10-4B51-8748-A8764731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123296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远程线程注入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执行注入的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exe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程序，加载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进程中。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3B66063-961E-438E-8DD5-62182AED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55" y="2420930"/>
            <a:ext cx="6467475" cy="416242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9B41C755-6AFA-4B5D-A1BC-83B7FDED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134842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9B435-C152-9240-9E55-31A3D715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远程线程注入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出现弹窗（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dll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中的功能是弹个窗口），注入成功。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622F9A7-94B4-4E9C-8E4E-7CD9B5E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78" y="2276920"/>
            <a:ext cx="7560687" cy="428439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229687D0-20D1-4514-935A-7E51CC3F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87667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134F939-EBDF-5147-8136-C9799112752D}"/>
              </a:ext>
            </a:extLst>
          </p:cNvPr>
          <p:cNvSpPr/>
          <p:nvPr/>
        </p:nvSpPr>
        <p:spPr>
          <a:xfrm>
            <a:off x="1115760" y="2996970"/>
            <a:ext cx="7200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>
                <a:latin typeface="宋体" panose="02010600030101010101" pitchFamily="2" charset="-122"/>
              </a:rPr>
              <a:t>Windows任务管理器使用双向链接的执行进程（EPROCESS）结构列表来帮助跟踪当前正在执行的进程。 EPROCESS块驻留在系统地址空间（内核域）中，并包含有关进程的大量信息。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8B84D1B7-6A91-F743-A28D-905A0F6E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5770915" cy="576127"/>
          </a:xfrm>
        </p:spPr>
        <p:txBody>
          <a:bodyPr/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DKOM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——EPROCESS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25E0C531-DD2F-4ACC-AD35-AD3E1656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1426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dirty="0"/>
              <a:t>目  录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C0437402-E78C-4C5F-AB2F-8FD90CAD4668}"/>
              </a:ext>
            </a:extLst>
          </p:cNvPr>
          <p:cNvSpPr txBox="1">
            <a:spLocks/>
          </p:cNvSpPr>
          <p:nvPr/>
        </p:nvSpPr>
        <p:spPr bwMode="auto">
          <a:xfrm>
            <a:off x="1187765" y="1844890"/>
            <a:ext cx="3132218" cy="331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i="0" kern="1200" baseline="0">
                <a:solidFill>
                  <a:schemeClr val="tx1"/>
                </a:solidFill>
                <a:latin typeface="Nyala" pitchFamily="2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028700" indent="-457200" algn="l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3200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Keylogger</a:t>
            </a:r>
          </a:p>
          <a:p>
            <a:pPr marL="1028700" indent="-457200" algn="l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加壳</a:t>
            </a:r>
            <a:endParaRPr lang="en-US" altLang="zh-CN" sz="3200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  <a:p>
            <a:pPr marL="1028700" indent="-457200" algn="l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永久驻留</a:t>
            </a:r>
            <a:endParaRPr lang="en-US" altLang="zh-CN" sz="3200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  <a:p>
            <a:pPr marL="1028700" indent="-457200" algn="l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3200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进程隐藏</a:t>
            </a:r>
            <a:endParaRPr lang="zh-CN" altLang="en-US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9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1210C48-0CD7-354F-A44B-E535A57C2A47}"/>
              </a:ext>
            </a:extLst>
          </p:cNvPr>
          <p:cNvSpPr/>
          <p:nvPr/>
        </p:nvSpPr>
        <p:spPr>
          <a:xfrm>
            <a:off x="785370" y="4454946"/>
            <a:ext cx="75732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Footlight MT Light" panose="0204060206030A020304" pitchFamily="18" charset="0"/>
                <a:ea typeface="楷体" panose="02010609060101010101" charset="-122"/>
              </a:rPr>
              <a:t>为了隐藏进程，我们需要做的就是将它从双链表中断开。我们需要将被隐藏进程的前序进程的Flink设置为被隐藏进程的Flink。下一个进程的Blink设置为隐藏进程的Blink。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EC7126F8-9AEF-1D49-9609-9116C725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/>
              <a:t>DKOM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724F607-7A81-2C4A-843C-A993029A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69" y="1956135"/>
            <a:ext cx="8441060" cy="235468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xmlns="" id="{2A8E17E4-6A5B-4543-BC38-3F1C98A9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256612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6713EF4-1EE5-EF4A-A3A4-AAAD50A392FD}"/>
              </a:ext>
            </a:extLst>
          </p:cNvPr>
          <p:cNvSpPr/>
          <p:nvPr/>
        </p:nvSpPr>
        <p:spPr>
          <a:xfrm>
            <a:off x="785368" y="1628875"/>
            <a:ext cx="7573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进程隐藏后，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EPROCES</a:t>
            </a:r>
            <a:r>
              <a:rPr lang="en-US" altLang="zh-CN" sz="2000" dirty="0">
                <a:latin typeface="宋体" panose="02010600030101010101" pitchFamily="2" charset="-122"/>
              </a:rPr>
              <a:t>S</a:t>
            </a:r>
            <a:r>
              <a:rPr lang="zh-CN" altLang="en-US" sz="2000" dirty="0">
                <a:latin typeface="宋体" panose="02010600030101010101" pitchFamily="2" charset="-122"/>
              </a:rPr>
              <a:t>的双链表相当于如下操作：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A16E189-99BF-EA42-9935-43525B1D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0" y="2132910"/>
            <a:ext cx="7239000" cy="38735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xmlns="" id="{90AF1A17-CE85-48CA-841E-6253E783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183358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8B9AA4F-35EC-AA48-A453-B3508D079619}"/>
              </a:ext>
            </a:extLst>
          </p:cNvPr>
          <p:cNvSpPr/>
          <p:nvPr/>
        </p:nvSpPr>
        <p:spPr>
          <a:xfrm>
            <a:off x="796545" y="2292687"/>
            <a:ext cx="4383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进程隐藏后的效果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6DC592-2C4E-7444-ABFA-8E891174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02" y="1450180"/>
            <a:ext cx="5143500" cy="5016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E6072B2-5FCC-5C49-B0B1-81388C5996FA}"/>
              </a:ext>
            </a:extLst>
          </p:cNvPr>
          <p:cNvSpPr/>
          <p:nvPr/>
        </p:nvSpPr>
        <p:spPr>
          <a:xfrm>
            <a:off x="6771065" y="2580900"/>
            <a:ext cx="2258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隐藏</a:t>
            </a:r>
            <a:r>
              <a:rPr lang="en-US" altLang="zh-CN" sz="2000" dirty="0" err="1">
                <a:latin typeface="宋体" panose="02010600030101010101" pitchFamily="2" charset="-122"/>
              </a:rPr>
              <a:t>iexplore.exe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xmlns="" id="{AC211D13-4911-C640-B5E3-1AECFB11092B}"/>
              </a:ext>
            </a:extLst>
          </p:cNvPr>
          <p:cNvCxnSpPr>
            <a:cxnSpLocks/>
          </p:cNvCxnSpPr>
          <p:nvPr/>
        </p:nvCxnSpPr>
        <p:spPr>
          <a:xfrm>
            <a:off x="3853003" y="2129764"/>
            <a:ext cx="3023157" cy="65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AECA8E48-DC02-8448-8B8C-53DFA73EA616}"/>
              </a:ext>
            </a:extLst>
          </p:cNvPr>
          <p:cNvCxnSpPr>
            <a:cxnSpLocks/>
          </p:cNvCxnSpPr>
          <p:nvPr/>
        </p:nvCxnSpPr>
        <p:spPr>
          <a:xfrm flipV="1">
            <a:off x="3853003" y="2821611"/>
            <a:ext cx="3023157" cy="1523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8B179A81-A5B0-41D2-B41F-0D868D73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71537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8B9AA4F-35EC-AA48-A453-B3508D079619}"/>
              </a:ext>
            </a:extLst>
          </p:cNvPr>
          <p:cNvSpPr/>
          <p:nvPr/>
        </p:nvSpPr>
        <p:spPr>
          <a:xfrm>
            <a:off x="749366" y="1447215"/>
            <a:ext cx="5190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隐藏</a:t>
            </a:r>
            <a:r>
              <a:rPr lang="en-US" altLang="zh-CN" sz="2000" dirty="0" err="1">
                <a:latin typeface="宋体" panose="02010600030101010101" pitchFamily="2" charset="-122"/>
              </a:rPr>
              <a:t>iexplore.exe</a:t>
            </a:r>
            <a:r>
              <a:rPr lang="zh-CN" altLang="en-US" sz="2000" dirty="0">
                <a:latin typeface="宋体" panose="02010600030101010101" pitchFamily="2" charset="-122"/>
              </a:rPr>
              <a:t>后的效果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E42FF56-D2B4-D044-80CF-645BEBB3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5" y="1988900"/>
            <a:ext cx="8712286" cy="411715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576BB79-9961-4E61-975B-E5609536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620713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四、进程隐藏</a:t>
            </a:r>
          </a:p>
        </p:txBody>
      </p:sp>
    </p:spTree>
    <p:extLst>
      <p:ext uri="{BB962C8B-B14F-4D97-AF65-F5344CB8AC3E}">
        <p14:creationId xmlns:p14="http://schemas.microsoft.com/office/powerpoint/2010/main" val="359397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"/>
          <a:stretch>
            <a:fillRect/>
          </a:stretch>
        </p:blipFill>
        <p:spPr bwMode="auto">
          <a:xfrm>
            <a:off x="1238250" y="2206625"/>
            <a:ext cx="70421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938" y="1156874"/>
            <a:ext cx="8508372" cy="4785395"/>
          </a:xfrm>
        </p:spPr>
        <p:txBody>
          <a:bodyPr/>
          <a:lstStyle/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主要功能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记录键盘输入、定时截屏、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发送键盘记录和截屏图片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运行流程：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7715" y="4139115"/>
            <a:ext cx="1584110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程序运行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43880" y="3267907"/>
            <a:ext cx="2160150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SetWindowsHookEx</a:t>
            </a:r>
            <a:r>
              <a:rPr lang="zh-CN" altLang="en-US" dirty="0"/>
              <a:t>获取键盘输入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012100" y="3289607"/>
            <a:ext cx="1584110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写入记录文件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817670" y="4609727"/>
            <a:ext cx="2160150" cy="6480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定时截屏，保存图片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064806" y="4698444"/>
            <a:ext cx="1728120" cy="11553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ftp</a:t>
            </a:r>
            <a:r>
              <a:rPr lang="zh-CN" altLang="en-US" dirty="0"/>
              <a:t>定时发送文件和图片</a:t>
            </a:r>
          </a:p>
        </p:txBody>
      </p: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 flipV="1">
            <a:off x="2051825" y="3591930"/>
            <a:ext cx="792055" cy="871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  <a:endCxn id="9" idx="1"/>
          </p:cNvCxnSpPr>
          <p:nvPr/>
        </p:nvCxnSpPr>
        <p:spPr>
          <a:xfrm>
            <a:off x="2051825" y="4463138"/>
            <a:ext cx="765845" cy="4706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>
          <a:xfrm>
            <a:off x="5004030" y="3591930"/>
            <a:ext cx="1008070" cy="217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0" idx="1"/>
          </p:cNvCxnSpPr>
          <p:nvPr/>
        </p:nvCxnSpPr>
        <p:spPr>
          <a:xfrm>
            <a:off x="4977820" y="4933750"/>
            <a:ext cx="2086986" cy="3423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0" idx="0"/>
          </p:cNvCxnSpPr>
          <p:nvPr/>
        </p:nvCxnSpPr>
        <p:spPr>
          <a:xfrm>
            <a:off x="6804155" y="3937652"/>
            <a:ext cx="1124711" cy="7607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xmlns="" id="{8E8C400E-F494-4F73-9D73-9E2A9B8CA661}"/>
              </a:ext>
            </a:extLst>
          </p:cNvPr>
          <p:cNvSpPr txBox="1">
            <a:spLocks/>
          </p:cNvSpPr>
          <p:nvPr/>
        </p:nvSpPr>
        <p:spPr bwMode="auto">
          <a:xfrm>
            <a:off x="724358" y="623127"/>
            <a:ext cx="78488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i="0" kern="1200" baseline="0">
                <a:solidFill>
                  <a:schemeClr val="tx1"/>
                </a:solidFill>
                <a:latin typeface="Nyala" pitchFamily="2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一、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Keylogger</a:t>
            </a:r>
            <a:endParaRPr lang="zh-CN" altLang="en-US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725" y="1441824"/>
            <a:ext cx="8867130" cy="4785395"/>
          </a:xfrm>
        </p:spPr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代码结构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userpath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：设置保存文件的目录（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%APPDATA%/IAMLOG/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getTimeStr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：获得当前时间字符串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setLogTime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：在键盘记录文件中添加时间戳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screenshot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：截屏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LowLevelKeyboardProc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：键盘信息记录主函数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KeyLogger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SetWindowsHookEx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LowLevelKeyboardProc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StartKeyLogging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：通过线程方式调用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KeyLogger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ftp_scrshot_send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发送截屏图片的函数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ftp_log_send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发送日志文件的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sendfileProcess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：定时调用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发送文件的函数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72FE6962-6476-4BFE-9639-EF48CEB99800}"/>
              </a:ext>
            </a:extLst>
          </p:cNvPr>
          <p:cNvSpPr txBox="1">
            <a:spLocks/>
          </p:cNvSpPr>
          <p:nvPr/>
        </p:nvSpPr>
        <p:spPr bwMode="auto">
          <a:xfrm>
            <a:off x="724358" y="623127"/>
            <a:ext cx="78488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i="0" kern="1200" baseline="0">
                <a:solidFill>
                  <a:schemeClr val="tx1"/>
                </a:solidFill>
                <a:latin typeface="Nyala" pitchFamily="2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一、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Keylogger</a:t>
            </a:r>
            <a:endParaRPr lang="zh-CN" altLang="en-US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9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对用户登录网易邮箱过程的记录（被攻击者）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617" y="2413355"/>
            <a:ext cx="219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/>
                <a:ea typeface="宋体"/>
              </a:rPr>
              <a:t>①系统启动后，用户打开浏览器</a:t>
            </a:r>
            <a:endParaRPr lang="zh-CN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56" y="3191909"/>
            <a:ext cx="2889681" cy="309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50876" y="2324952"/>
            <a:ext cx="219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/>
                <a:ea typeface="宋体"/>
              </a:rPr>
              <a:t>②用户打开网易邮箱登录界面</a:t>
            </a:r>
            <a:endParaRPr lang="zh-CN" altLang="en-US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96" y="3193445"/>
            <a:ext cx="2726709" cy="297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516135" y="2353506"/>
            <a:ext cx="194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/>
                <a:ea typeface="宋体"/>
              </a:rPr>
              <a:t>③用户输入用户名和密码</a:t>
            </a:r>
            <a:endParaRPr lang="zh-CN" altLang="en-US" sz="2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5" y="3169699"/>
            <a:ext cx="2627865" cy="335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3A6493D1-2862-47A7-A4D0-970B228FAAC4}"/>
              </a:ext>
            </a:extLst>
          </p:cNvPr>
          <p:cNvSpPr txBox="1">
            <a:spLocks/>
          </p:cNvSpPr>
          <p:nvPr/>
        </p:nvSpPr>
        <p:spPr bwMode="auto">
          <a:xfrm>
            <a:off x="724358" y="623127"/>
            <a:ext cx="78488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i="0" kern="1200" baseline="0">
                <a:solidFill>
                  <a:schemeClr val="tx1"/>
                </a:solidFill>
                <a:latin typeface="Nyala" pitchFamily="2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一、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Keylogger</a:t>
            </a:r>
            <a:endParaRPr lang="zh-CN" altLang="en-US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2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对用户登录网易邮箱过程的记录（攻击者）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740" y="1975261"/>
            <a:ext cx="604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/>
                <a:ea typeface="宋体"/>
              </a:rPr>
              <a:t>①看到实时发送过来的记录文件和图片</a:t>
            </a:r>
            <a:endParaRPr lang="zh-CN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31" y="2420930"/>
            <a:ext cx="4357755" cy="389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2636945"/>
            <a:ext cx="3456240" cy="145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25A29242-294F-4138-8C25-BCE738508439}"/>
              </a:ext>
            </a:extLst>
          </p:cNvPr>
          <p:cNvSpPr txBox="1">
            <a:spLocks/>
          </p:cNvSpPr>
          <p:nvPr/>
        </p:nvSpPr>
        <p:spPr bwMode="auto">
          <a:xfrm>
            <a:off x="724358" y="623127"/>
            <a:ext cx="78488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i="0" kern="1200" baseline="0">
                <a:solidFill>
                  <a:schemeClr val="tx1"/>
                </a:solidFill>
                <a:latin typeface="Nyala" pitchFamily="2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一、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Keylogger</a:t>
            </a:r>
            <a:endParaRPr lang="zh-CN" altLang="en-US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9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对用户登录网易邮箱过程的记录（攻击者）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764" y="1955404"/>
            <a:ext cx="712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/>
                <a:ea typeface="宋体"/>
              </a:rPr>
              <a:t>②观察到用户某个时刻正在输入网易邮箱登录信息</a:t>
            </a:r>
            <a:endParaRPr lang="zh-CN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9" y="2329507"/>
            <a:ext cx="7632530" cy="452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xmlns="" id="{B6772EB0-2EC6-4BFD-AEAD-42D0CF0A439C}"/>
              </a:ext>
            </a:extLst>
          </p:cNvPr>
          <p:cNvSpPr txBox="1">
            <a:spLocks/>
          </p:cNvSpPr>
          <p:nvPr/>
        </p:nvSpPr>
        <p:spPr bwMode="auto">
          <a:xfrm>
            <a:off x="724358" y="623127"/>
            <a:ext cx="78488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i="0" kern="1200" baseline="0">
                <a:solidFill>
                  <a:schemeClr val="tx1"/>
                </a:solidFill>
                <a:latin typeface="Nyala" pitchFamily="2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一、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Keylogger</a:t>
            </a:r>
            <a:endParaRPr lang="zh-CN" altLang="en-US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4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15" y="1916895"/>
            <a:ext cx="3672255" cy="470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对用户登录网易邮箱过程的记录（攻击者）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730" y="2047801"/>
            <a:ext cx="331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/>
                <a:ea typeface="宋体"/>
              </a:rPr>
              <a:t>③查看键盘记录文件相应时刻的内容，可以看到用户输入的网址、用户名、密码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19920" y="3275683"/>
            <a:ext cx="86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75" y="4149050"/>
            <a:ext cx="108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920" y="5476489"/>
            <a:ext cx="93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密码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139970" y="3429000"/>
            <a:ext cx="7920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35935" y="4365065"/>
            <a:ext cx="12960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139971" y="4518382"/>
            <a:ext cx="2376164" cy="9581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283980" y="4941105"/>
            <a:ext cx="2160150" cy="720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F3D81075-B84E-435A-8F7D-41E1DF337994}"/>
              </a:ext>
            </a:extLst>
          </p:cNvPr>
          <p:cNvSpPr txBox="1">
            <a:spLocks/>
          </p:cNvSpPr>
          <p:nvPr/>
        </p:nvSpPr>
        <p:spPr bwMode="auto">
          <a:xfrm>
            <a:off x="724358" y="623127"/>
            <a:ext cx="78488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i="0" kern="1200" baseline="0">
                <a:solidFill>
                  <a:schemeClr val="tx1"/>
                </a:solidFill>
                <a:latin typeface="Nyala" pitchFamily="2" charset="0"/>
                <a:ea typeface="隶书" panose="02010509060101010101" pitchFamily="49" charset="-122"/>
                <a:cs typeface="隶书" panose="02010509060101010101" pitchFamily="49" charset="-12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charset="0"/>
                <a:ea typeface="隶书" panose="02010509060101010101" pitchFamily="49" charset="-122"/>
                <a:cs typeface="隶书" panose="020105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一、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/>
                <a:cs typeface="Times New Roman" panose="02020603050405020304" pitchFamily="18" charset="0"/>
              </a:rPr>
              <a:t>Keylogger</a:t>
            </a:r>
            <a:endParaRPr lang="zh-CN" altLang="en-US" b="0" dirty="0">
              <a:latin typeface="Times New Roman" panose="02020603050405020304" pitchFamily="18" charset="0"/>
              <a:ea typeface="隶书" panose="02010509060101010101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8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20" y="620805"/>
            <a:ext cx="7848872" cy="431800"/>
          </a:xfrm>
        </p:spPr>
        <p:txBody>
          <a:bodyPr/>
          <a:lstStyle/>
          <a:p>
            <a:pPr algn="ctr"/>
            <a:r>
              <a:rPr lang="zh-CN" altLang="en-US" b="0" dirty="0"/>
              <a:t>二、加壳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40768"/>
            <a:ext cx="8651115" cy="1296177"/>
          </a:xfrm>
        </p:spPr>
        <p:txBody>
          <a:bodyPr/>
          <a:lstStyle/>
          <a:p>
            <a:pPr marL="0" indent="45720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一个简单的加壳程序，对该恶意应用的“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.text section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”进行异或加密。实际执行恶意应用时，先对“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.text section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”解密，再跳转至真正的入口点执行程序。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xmlns="" id="{A318DC84-2CBB-409F-A479-C93C062F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7740" y="2636945"/>
            <a:ext cx="7126030" cy="415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1535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1109</Words>
  <Application>Microsoft Office PowerPoint</Application>
  <PresentationFormat>全屏显示(4:3)</PresentationFormat>
  <Paragraphs>118</Paragraphs>
  <Slides>24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1_Office 主题</vt:lpstr>
      <vt:lpstr>恶意应用编写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二、加壳</vt:lpstr>
      <vt:lpstr>二、加壳</vt:lpstr>
      <vt:lpstr>三、永久驻留</vt:lpstr>
      <vt:lpstr>三、永久驻留</vt:lpstr>
      <vt:lpstr>四、进程隐藏</vt:lpstr>
      <vt:lpstr>四、进程隐藏</vt:lpstr>
      <vt:lpstr>四、进程隐藏</vt:lpstr>
      <vt:lpstr>四、进程隐藏</vt:lpstr>
      <vt:lpstr>四、进程隐藏</vt:lpstr>
      <vt:lpstr>四、进程隐藏</vt:lpstr>
      <vt:lpstr>四、进程隐藏</vt:lpstr>
      <vt:lpstr>四、进程隐藏</vt:lpstr>
      <vt:lpstr>四、进程隐藏</vt:lpstr>
      <vt:lpstr>四、进程隐藏</vt:lpstr>
      <vt:lpstr>四、进程隐藏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静态源代码安全分析工具测评基准</dc:title>
  <dc:creator>varas</dc:creator>
  <cp:lastModifiedBy>yyy</cp:lastModifiedBy>
  <cp:revision>271</cp:revision>
  <dcterms:created xsi:type="dcterms:W3CDTF">2017-12-17T12:10:00Z</dcterms:created>
  <dcterms:modified xsi:type="dcterms:W3CDTF">2018-11-07T05:02:51Z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