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55B2D4-AE0F-4431-B3A5-9C512D1CEE19}">
  <a:tblStyle styleId="{3B55B2D4-AE0F-4431-B3A5-9C512D1CEE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c06683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c06683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c06683d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c06683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c06683d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c06683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371600" y="35599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br>
              <a:rPr b="1" lang="en-US" sz="4800"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Applied Cryptography Project 2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8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297676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en-US" sz="4000"/>
              <a:t>BLOCKCHAIN IMPLEMENTATION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5081"/>
            <a:ext cx="4788485" cy="7421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3"/>
          <p:cNvCxnSpPr/>
          <p:nvPr/>
        </p:nvCxnSpPr>
        <p:spPr>
          <a:xfrm>
            <a:off x="5943600" y="709613"/>
            <a:ext cx="0" cy="17462"/>
          </a:xfrm>
          <a:prstGeom prst="straightConnector1">
            <a:avLst/>
          </a:prstGeom>
          <a:noFill/>
          <a:ln cap="flat" cmpd="sng" w="9525">
            <a:solidFill>
              <a:srgbClr val="E3E3E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1588" y="706438"/>
            <a:ext cx="0" cy="20637"/>
          </a:xfrm>
          <a:prstGeom prst="straightConnector1">
            <a:avLst/>
          </a:prstGeom>
          <a:noFill/>
          <a:ln cap="flat" cmpd="sng" w="9525">
            <a:solidFill>
              <a:srgbClr val="A0A0A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3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7772400" y="4611689"/>
            <a:ext cx="6096000" cy="1520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Team Members: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Susanna Xu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sx563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Chuhan Jin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cj1436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Suyash Soumya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ss11449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lnSpc>
                <a:spcPct val="67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9444038" y="125211"/>
            <a:ext cx="3586162" cy="53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6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67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6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Giovanni Di Crescenzo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Methods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Generate Hash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using previous Hash &amp; other Block attributes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use </a:t>
            </a:r>
            <a:r>
              <a:rPr lang="en-US"/>
              <a:t>SHA256 to hash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Check Blockchain Validity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check equality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Generate Hash and Hash 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Previous Hash and last Block’s Hash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Add new Block to Blockchain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user passes in data, timestamp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get previous hash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mine method (discussed later)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Simple TCP network simulates P2P network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Broadcast chain to everyone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Allow everyone on the network post 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POW(proof of work)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Parameters in consideration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Difficulty: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affects the mining of new Blocks to add to the Blockchain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mining for blocks: nonce changes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use Generate Hash method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constant as hash is fixed size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validates if Hash matches difficulty requirements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dependent on time it takes to find the right nonce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to satisfy the difficulty of the blockchain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Performance Analysis of Parameters</a:t>
            </a:r>
            <a:endParaRPr/>
          </a:p>
        </p:txBody>
      </p:sp>
      <p:graphicFrame>
        <p:nvGraphicFramePr>
          <p:cNvPr id="171" name="Google Shape;171;p25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{3B55B2D4-AE0F-4431-B3A5-9C512D1CEE19}</a:tableStyleId>
              </a:tblPr>
              <a:tblGrid>
                <a:gridCol w="2239150"/>
                <a:gridCol w="118985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Average Duration of Block # (milliseconds)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Difficulty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0.1992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0.1992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0.1992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0.599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0.3992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0.399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0.3986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1.1428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0.9962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3.8058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2.7056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1.2302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44.4138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99.9526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123.44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22.3982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77.1172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472.3464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631.0562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590.0138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876.5662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1182.672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Refinements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Put the entire Blockchain system into real network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Introduce Public/Private Key as another cryptography scheme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Be able to gain entire chain through P2P network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Adjust difficulty algorithm to have better performance expectation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End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960100" y="978102"/>
            <a:ext cx="10588434" cy="1062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>
            <a:off x="1047624" y="2265037"/>
            <a:ext cx="10125012" cy="0"/>
          </a:xfrm>
          <a:prstGeom prst="straightConnector1">
            <a:avLst/>
          </a:prstGeom>
          <a:noFill/>
          <a:ln cap="flat" cmpd="sng" w="158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756" y="2398875"/>
            <a:ext cx="1669024" cy="29281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955354" y="2682433"/>
            <a:ext cx="6282169" cy="3215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A blockchain is a growing list of records called blocks, which are linked using some type of cryptographic methodology</a:t>
            </a:r>
            <a:endParaRPr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Each block contains a cryptographic hash of the previous block, a timestamp, and transaction data.</a:t>
            </a:r>
            <a:endParaRPr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It is an </a:t>
            </a:r>
            <a:r>
              <a:rPr b="1" lang="en-US" sz="1900"/>
              <a:t>open distributed ledger</a:t>
            </a:r>
            <a:r>
              <a:rPr lang="en-US" sz="1900"/>
              <a:t> that can record transactions between two parties efficiently and in a verifiable and permanent way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0" y="5103674"/>
            <a:ext cx="505214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Blockchain formation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main chain (black) consists of the longest series of blocks from the genesis block (green) to the current block.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Orphan blocks (purple) exist outside of the main chain.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6134677" y="303591"/>
            <a:ext cx="5735590" cy="5896743"/>
          </a:xfrm>
          <a:prstGeom prst="rect">
            <a:avLst/>
          </a:prstGeom>
          <a:solidFill>
            <a:schemeClr val="dk1">
              <a:alpha val="14901"/>
            </a:schemeClr>
          </a:solidFill>
          <a:ln cap="sq" cmpd="thinThick" w="127000">
            <a:solidFill>
              <a:schemeClr val="dk1">
                <a:alpha val="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6392598" y="640263"/>
            <a:ext cx="5221266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How it Works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632" y="1460792"/>
            <a:ext cx="5126736" cy="378096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391903" y="2121763"/>
            <a:ext cx="5235490" cy="3773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A blockchain is typically managed by a Peer to Peer network which follows a distributed timestamping server protocol for inter-node communication and validating new blocks. 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Once recorded, the data in any given block cannot be altered retroactively without alteration of all subsequent blocks, which requires consensus of the network majority. 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This allows the participants to verify and audit transactions independently and relatively inexpensively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Blocks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Blocks hold batches of valid transactions that are hashed and encoded into a Merkle tree.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Each block includes the cryptographic hash of the prior block in the blockchain, linking the two.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The linked blocks form a chain.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This iterative process confirms the integrity of the previous block, all the way back to the original genesis block.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Sometimes separate blocks can be produced concurrently, creating a temporary fork.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Blocks not selected for inclusion in the chain are called orphan blocks.</a:t>
            </a:r>
            <a:endParaRPr sz="1900"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5286" y="4542137"/>
            <a:ext cx="5984790" cy="282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Does a Blockchain Work?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38200" y="1825625"/>
            <a:ext cx="379780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Peers supporting the database have different versions of the history from time to time. They keep only the highest-scoring version of the database known to them. 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Whenever a peer receives a higher-scoring version (usually the old version with a single new block added) they extend or overwrite their own database and retransmit the improvement to their peers 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in a blockchain using the proof-of-work system, the chain with the most cumulative proof-of-work is always considered the valid one by the network. 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1" l="0" r="2258" t="0"/>
          <a:stretch/>
        </p:blipFill>
        <p:spPr>
          <a:xfrm>
            <a:off x="4725224" y="1864953"/>
            <a:ext cx="6445284" cy="446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Does a Blockchain Work?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No centralized official copy exists and no user is trusted more than any other.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Transactions are broadcast to the network using software.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Messages are delivered on a best effort basis.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Mining nodes validate transactions, add them to the block they are building, and then broadcast the completed block to other nodes.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Blockchains use various time-stamping schemes, such as Proof of Work, to serialize changes.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450" y="270933"/>
            <a:ext cx="11233945" cy="674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Decentralization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By storing data across its peer-to-peer network, the blockchain eliminates a number of risks that come with data being held centrally.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Peer-to-peer blockchain networks lack centralized points of vulnerability that computer hackers can exploit. In other words, it has no central point of failure.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Every node in a decentralized system has a copy of the blockchain.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Data Quality is maintained by massive database replication and computational trust.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38200" y="1825625"/>
            <a:ext cx="10515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/>
              <a:t>Blockchain: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Array of Blocks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Difficulty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/>
              <a:t>Block</a:t>
            </a:r>
            <a:r>
              <a:rPr lang="en-US"/>
              <a:t>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Index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Timestamp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Nonce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Previous Hash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Hash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Digital Signature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