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1" r:id="rId1"/>
  </p:sldMasterIdLst>
  <p:notesMasterIdLst>
    <p:notesMasterId r:id="rId8"/>
  </p:notesMasterIdLst>
  <p:sldIdLst>
    <p:sldId id="256" r:id="rId2"/>
    <p:sldId id="257" r:id="rId3"/>
    <p:sldId id="258" r:id="rId4"/>
    <p:sldId id="260"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198"/>
    <p:restoredTop sz="85644"/>
  </p:normalViewPr>
  <p:slideViewPr>
    <p:cSldViewPr snapToGrid="0" snapToObjects="1">
      <p:cViewPr varScale="1">
        <p:scale>
          <a:sx n="90" d="100"/>
          <a:sy n="90" d="100"/>
        </p:scale>
        <p:origin x="232" y="6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34F7B7-63C2-1840-A3E4-81806A2EBB35}" type="datetimeFigureOut">
              <a:rPr lang="en-US" smtClean="0"/>
              <a:t>6/2/17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1C458E-AB7C-F346-B643-047C85B98453}" type="slidenum">
              <a:rPr lang="en-US" smtClean="0"/>
              <a:t>‹#›</a:t>
            </a:fld>
            <a:endParaRPr lang="en-US"/>
          </a:p>
        </p:txBody>
      </p:sp>
    </p:spTree>
    <p:extLst>
      <p:ext uri="{BB962C8B-B14F-4D97-AF65-F5344CB8AC3E}">
        <p14:creationId xmlns:p14="http://schemas.microsoft.com/office/powerpoint/2010/main" val="956943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1C458E-AB7C-F346-B643-047C85B98453}" type="slidenum">
              <a:rPr lang="en-US" smtClean="0"/>
              <a:t>1</a:t>
            </a:fld>
            <a:endParaRPr lang="en-US"/>
          </a:p>
        </p:txBody>
      </p:sp>
    </p:spTree>
    <p:extLst>
      <p:ext uri="{BB962C8B-B14F-4D97-AF65-F5344CB8AC3E}">
        <p14:creationId xmlns:p14="http://schemas.microsoft.com/office/powerpoint/2010/main" val="208701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stagnant growth from</a:t>
            </a:r>
            <a:r>
              <a:rPr lang="en-US" baseline="0" dirty="0" smtClean="0"/>
              <a:t> 2007-2014, one full year of the WWE Network along with an increase in international attendance and the first year of a new television rights deal helped revenue grow in 2015 by over 20%. The trend is expected to go upward even further as Network subscribers increase and the later years of the rights deal kick in for a back loaded deal.</a:t>
            </a:r>
            <a:endParaRPr lang="en-US" dirty="0"/>
          </a:p>
        </p:txBody>
      </p:sp>
      <p:sp>
        <p:nvSpPr>
          <p:cNvPr id="4" name="Slide Number Placeholder 3"/>
          <p:cNvSpPr>
            <a:spLocks noGrp="1"/>
          </p:cNvSpPr>
          <p:nvPr>
            <p:ph type="sldNum" sz="quarter" idx="10"/>
          </p:nvPr>
        </p:nvSpPr>
        <p:spPr/>
        <p:txBody>
          <a:bodyPr/>
          <a:lstStyle/>
          <a:p>
            <a:fld id="{AE1C458E-AB7C-F346-B643-047C85B98453}" type="slidenum">
              <a:rPr lang="en-US" smtClean="0"/>
              <a:t>3</a:t>
            </a:fld>
            <a:endParaRPr lang="en-US"/>
          </a:p>
        </p:txBody>
      </p:sp>
    </p:spTree>
    <p:extLst>
      <p:ext uri="{BB962C8B-B14F-4D97-AF65-F5344CB8AC3E}">
        <p14:creationId xmlns:p14="http://schemas.microsoft.com/office/powerpoint/2010/main" val="393167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Media</a:t>
            </a:r>
            <a:r>
              <a:rPr lang="en-US" baseline="0" dirty="0" smtClean="0"/>
              <a:t> Division, which incorporates the WWE Network, Television Rights, and Pay-Per-View revenue streams, is the overwhelming revenue generator for the company, accounting for nearly 2/3 of the company’s total revenue in 2016. Live Events and Consumer Products (merchandise) combined </a:t>
            </a:r>
            <a:r>
              <a:rPr lang="en-US" baseline="0" dirty="0" err="1" smtClean="0"/>
              <a:t>do’t</a:t>
            </a:r>
            <a:r>
              <a:rPr lang="en-US" baseline="0" dirty="0" smtClean="0"/>
              <a:t> match up to even half the revenue brought in by the Media Division.</a:t>
            </a:r>
            <a:endParaRPr lang="en-US" dirty="0"/>
          </a:p>
        </p:txBody>
      </p:sp>
      <p:sp>
        <p:nvSpPr>
          <p:cNvPr id="4" name="Slide Number Placeholder 3"/>
          <p:cNvSpPr>
            <a:spLocks noGrp="1"/>
          </p:cNvSpPr>
          <p:nvPr>
            <p:ph type="sldNum" sz="quarter" idx="10"/>
          </p:nvPr>
        </p:nvSpPr>
        <p:spPr/>
        <p:txBody>
          <a:bodyPr/>
          <a:lstStyle/>
          <a:p>
            <a:fld id="{AE1C458E-AB7C-F346-B643-047C85B98453}" type="slidenum">
              <a:rPr lang="en-US" smtClean="0"/>
              <a:t>4</a:t>
            </a:fld>
            <a:endParaRPr lang="en-US"/>
          </a:p>
        </p:txBody>
      </p:sp>
    </p:spTree>
    <p:extLst>
      <p:ext uri="{BB962C8B-B14F-4D97-AF65-F5344CB8AC3E}">
        <p14:creationId xmlns:p14="http://schemas.microsoft.com/office/powerpoint/2010/main" val="799180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many consumers testing out the WWE Network early on in its release</a:t>
            </a:r>
            <a:r>
              <a:rPr lang="en-US" baseline="0" dirty="0" smtClean="0"/>
              <a:t> cycle, paid subscribers were behind total subscribers by about 250K early on. However, by the time the third year of the Network rolled around, the end of year count basically equaled the average paid subscribers, meaning there was more adoption and retention of subscribers by year’s end. Before this, fans would normally purchase only in time for the bigger events on the WWE calendar, but now it seems many are sticking around for much longer than just one big show.</a:t>
            </a:r>
            <a:endParaRPr lang="en-US" dirty="0"/>
          </a:p>
        </p:txBody>
      </p:sp>
      <p:sp>
        <p:nvSpPr>
          <p:cNvPr id="4" name="Slide Number Placeholder 3"/>
          <p:cNvSpPr>
            <a:spLocks noGrp="1"/>
          </p:cNvSpPr>
          <p:nvPr>
            <p:ph type="sldNum" sz="quarter" idx="10"/>
          </p:nvPr>
        </p:nvSpPr>
        <p:spPr/>
        <p:txBody>
          <a:bodyPr/>
          <a:lstStyle/>
          <a:p>
            <a:fld id="{AE1C458E-AB7C-F346-B643-047C85B98453}" type="slidenum">
              <a:rPr lang="en-US" smtClean="0"/>
              <a:t>5</a:t>
            </a:fld>
            <a:endParaRPr lang="en-US"/>
          </a:p>
        </p:txBody>
      </p:sp>
    </p:spTree>
    <p:extLst>
      <p:ext uri="{BB962C8B-B14F-4D97-AF65-F5344CB8AC3E}">
        <p14:creationId xmlns:p14="http://schemas.microsoft.com/office/powerpoint/2010/main" val="768110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you’re wondering why WWE is skewing international going forward, look no further than</a:t>
            </a:r>
            <a:r>
              <a:rPr lang="en-US" baseline="0" dirty="0" smtClean="0"/>
              <a:t> this trend in live event attendance. While North American attendance has remained the same over the last decade-plus, the latest international uptick thanks to WWE Network exposure shows an opportunity to grow even further into countries like India and China. A renewed focus internationally could help keep revenue growth steady, and while reporting for Q2 is not expected until July, early expectations are optimistic for engagement overseas, especially in India thanks to the crowning of </a:t>
            </a:r>
            <a:r>
              <a:rPr lang="en-US" baseline="0" dirty="0" err="1" smtClean="0"/>
              <a:t>Jinder</a:t>
            </a:r>
            <a:r>
              <a:rPr lang="en-US" baseline="0" dirty="0" smtClean="0"/>
              <a:t> Mahal as champion two weeks ago.</a:t>
            </a:r>
            <a:endParaRPr lang="en-US" dirty="0"/>
          </a:p>
        </p:txBody>
      </p:sp>
      <p:sp>
        <p:nvSpPr>
          <p:cNvPr id="4" name="Slide Number Placeholder 3"/>
          <p:cNvSpPr>
            <a:spLocks noGrp="1"/>
          </p:cNvSpPr>
          <p:nvPr>
            <p:ph type="sldNum" sz="quarter" idx="10"/>
          </p:nvPr>
        </p:nvSpPr>
        <p:spPr/>
        <p:txBody>
          <a:bodyPr/>
          <a:lstStyle/>
          <a:p>
            <a:fld id="{AE1C458E-AB7C-F346-B643-047C85B98453}" type="slidenum">
              <a:rPr lang="en-US" smtClean="0"/>
              <a:t>6</a:t>
            </a:fld>
            <a:endParaRPr lang="en-US"/>
          </a:p>
        </p:txBody>
      </p:sp>
    </p:spTree>
    <p:extLst>
      <p:ext uri="{BB962C8B-B14F-4D97-AF65-F5344CB8AC3E}">
        <p14:creationId xmlns:p14="http://schemas.microsoft.com/office/powerpoint/2010/main" val="2101132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6/2/17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6/2/17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6/2/17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A87A34-81AB-432B-8DAE-1953F412C126}" type="datetimeFigureOut">
              <a:rPr lang="en-US" smtClean="0"/>
              <a:t>6/2/17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8A87A34-81AB-432B-8DAE-1953F412C126}" type="datetimeFigureOut">
              <a:rPr lang="en-US" smtClean="0"/>
              <a:t>6/2/17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accent2"/>
          </a:solid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6/2/17</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8A87A34-81AB-432B-8DAE-1953F412C126}" type="datetimeFigureOut">
              <a:rPr lang="en-US" smtClean="0"/>
              <a:pPr/>
              <a:t>6/2/17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7155306"/>
      </p:ext>
    </p:extLst>
  </p:cSld>
  <p:clrMap bg1="lt1" tx1="dk1" bg2="lt2" tx2="dk2" accent1="accent1" accent2="accent2" accent3="accent3" accent4="accent4" accent5="accent5" accent6="accent6" hlink="hlink" folHlink="folHlink"/>
  <p:sldLayoutIdLst>
    <p:sldLayoutId id="2147484082" r:id="rId1"/>
    <p:sldLayoutId id="2147484083" r:id="rId2"/>
    <p:sldLayoutId id="2147484084" r:id="rId3"/>
    <p:sldLayoutId id="2147484085" r:id="rId4"/>
    <p:sldLayoutId id="2147484086" r:id="rId5"/>
    <p:sldLayoutId id="2147484087" r:id="rId6"/>
    <p:sldLayoutId id="2147484088" r:id="rId7"/>
    <p:sldLayoutId id="2147484089" r:id="rId8"/>
    <p:sldLayoutId id="2147484090" r:id="rId9"/>
    <p:sldLayoutId id="2147484091" r:id="rId10"/>
    <p:sldLayoutId id="214748409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899" y="640081"/>
            <a:ext cx="5334201" cy="5054156"/>
          </a:xfrm>
          <a:prstGeom prst="rect">
            <a:avLst/>
          </a:prstGeom>
        </p:spPr>
      </p:pic>
      <p:sp>
        <p:nvSpPr>
          <p:cNvPr id="2" name="Title 1"/>
          <p:cNvSpPr>
            <a:spLocks noGrp="1"/>
          </p:cNvSpPr>
          <p:nvPr>
            <p:ph type="ctrTitle"/>
          </p:nvPr>
        </p:nvSpPr>
        <p:spPr>
          <a:xfrm>
            <a:off x="6730000" y="639097"/>
            <a:ext cx="4813072" cy="3686015"/>
          </a:xfrm>
        </p:spPr>
        <p:txBody>
          <a:bodyPr>
            <a:normAutofit/>
          </a:bodyPr>
          <a:lstStyle/>
          <a:p>
            <a:r>
              <a:rPr lang="en-US" dirty="0"/>
              <a:t>Grappling With Growth</a:t>
            </a:r>
          </a:p>
        </p:txBody>
      </p:sp>
      <p:sp>
        <p:nvSpPr>
          <p:cNvPr id="3" name="Subtitle 2"/>
          <p:cNvSpPr>
            <a:spLocks noGrp="1"/>
          </p:cNvSpPr>
          <p:nvPr>
            <p:ph type="subTitle" idx="1"/>
          </p:nvPr>
        </p:nvSpPr>
        <p:spPr>
          <a:xfrm>
            <a:off x="6729999" y="4455621"/>
            <a:ext cx="4829101" cy="1238616"/>
          </a:xfrm>
        </p:spPr>
        <p:txBody>
          <a:bodyPr>
            <a:normAutofit/>
          </a:bodyPr>
          <a:lstStyle/>
          <a:p>
            <a:r>
              <a:rPr lang="en-US" dirty="0">
                <a:solidFill>
                  <a:schemeClr val="tx1">
                    <a:lumMod val="85000"/>
                    <a:lumOff val="15000"/>
                  </a:schemeClr>
                </a:solidFill>
              </a:rPr>
              <a:t>Tim Livingston</a:t>
            </a:r>
          </a:p>
          <a:p>
            <a:r>
              <a:rPr lang="en-US" dirty="0">
                <a:solidFill>
                  <a:schemeClr val="tx1">
                    <a:lumMod val="85000"/>
                    <a:lumOff val="15000"/>
                  </a:schemeClr>
                </a:solidFill>
              </a:rPr>
              <a:t>OPS 811</a:t>
            </a:r>
          </a:p>
        </p:txBody>
      </p:sp>
    </p:spTree>
    <p:extLst>
      <p:ext uri="{BB962C8B-B14F-4D97-AF65-F5344CB8AC3E}">
        <p14:creationId xmlns:p14="http://schemas.microsoft.com/office/powerpoint/2010/main" val="13971656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7461" y="336330"/>
            <a:ext cx="9711559" cy="646331"/>
          </a:xfrm>
          <a:prstGeom prst="rect">
            <a:avLst/>
          </a:prstGeom>
          <a:noFill/>
        </p:spPr>
        <p:txBody>
          <a:bodyPr wrap="square" rtlCol="0">
            <a:spAutoFit/>
          </a:bodyPr>
          <a:lstStyle/>
          <a:p>
            <a:r>
              <a:rPr lang="en-US" sz="3600" dirty="0" smtClean="0">
                <a:latin typeface="+mj-lt"/>
              </a:rPr>
              <a:t>Company Overview</a:t>
            </a:r>
            <a:endParaRPr lang="en-US" sz="3600" dirty="0">
              <a:latin typeface="+mj-lt"/>
            </a:endParaRPr>
          </a:p>
        </p:txBody>
      </p:sp>
      <p:sp>
        <p:nvSpPr>
          <p:cNvPr id="3" name="TextBox 2"/>
          <p:cNvSpPr txBox="1"/>
          <p:nvPr/>
        </p:nvSpPr>
        <p:spPr>
          <a:xfrm>
            <a:off x="977461" y="982661"/>
            <a:ext cx="10100442" cy="1938992"/>
          </a:xfrm>
          <a:prstGeom prst="rect">
            <a:avLst/>
          </a:prstGeom>
          <a:noFill/>
        </p:spPr>
        <p:txBody>
          <a:bodyPr wrap="square" rtlCol="0">
            <a:spAutoFit/>
          </a:bodyPr>
          <a:lstStyle/>
          <a:p>
            <a:r>
              <a:rPr lang="en-US" sz="2400" dirty="0" smtClean="0"/>
              <a:t>-Based in Stamford, CT</a:t>
            </a:r>
          </a:p>
          <a:p>
            <a:r>
              <a:rPr lang="en-US" sz="2400" dirty="0" smtClean="0"/>
              <a:t>-Purchased by Vince McMahon in 1984; current owner and CEO</a:t>
            </a:r>
          </a:p>
          <a:p>
            <a:r>
              <a:rPr lang="en-US" sz="2400" dirty="0" smtClean="0"/>
              <a:t>-Went public in October, 1999 with $172.5M valuation at $24.13 a share</a:t>
            </a:r>
          </a:p>
          <a:p>
            <a:r>
              <a:rPr lang="en-US" sz="2400" dirty="0" smtClean="0"/>
              <a:t>-Sports entertainment conglomerate with 300+ live events each year globally</a:t>
            </a:r>
          </a:p>
          <a:p>
            <a:r>
              <a:rPr lang="en-US" sz="2400" dirty="0" smtClean="0"/>
              <a:t>-Crossover success in movies, television, and music</a:t>
            </a:r>
          </a:p>
        </p:txBody>
      </p:sp>
      <p:sp>
        <p:nvSpPr>
          <p:cNvPr id="4" name="TextBox 3"/>
          <p:cNvSpPr txBox="1"/>
          <p:nvPr/>
        </p:nvSpPr>
        <p:spPr>
          <a:xfrm>
            <a:off x="977461" y="3244818"/>
            <a:ext cx="9711559" cy="646331"/>
          </a:xfrm>
          <a:prstGeom prst="rect">
            <a:avLst/>
          </a:prstGeom>
          <a:noFill/>
        </p:spPr>
        <p:txBody>
          <a:bodyPr wrap="square" rtlCol="0">
            <a:spAutoFit/>
          </a:bodyPr>
          <a:lstStyle/>
          <a:p>
            <a:r>
              <a:rPr lang="en-US" sz="3600" dirty="0" smtClean="0">
                <a:latin typeface="+mj-lt"/>
              </a:rPr>
              <a:t>Recent Financial Benchmarks</a:t>
            </a:r>
            <a:endParaRPr lang="en-US" sz="3600" dirty="0">
              <a:latin typeface="+mj-lt"/>
            </a:endParaRPr>
          </a:p>
        </p:txBody>
      </p:sp>
      <p:sp>
        <p:nvSpPr>
          <p:cNvPr id="5" name="TextBox 4"/>
          <p:cNvSpPr txBox="1"/>
          <p:nvPr/>
        </p:nvSpPr>
        <p:spPr>
          <a:xfrm>
            <a:off x="977461" y="3891149"/>
            <a:ext cx="10100442" cy="1569660"/>
          </a:xfrm>
          <a:prstGeom prst="rect">
            <a:avLst/>
          </a:prstGeom>
          <a:noFill/>
        </p:spPr>
        <p:txBody>
          <a:bodyPr wrap="square" rtlCol="0">
            <a:spAutoFit/>
          </a:bodyPr>
          <a:lstStyle/>
          <a:p>
            <a:r>
              <a:rPr lang="en-US" sz="2400" dirty="0"/>
              <a:t>-$20.70 stock price with $1.62B valuation</a:t>
            </a:r>
          </a:p>
          <a:p>
            <a:r>
              <a:rPr lang="en-US" sz="2400" dirty="0"/>
              <a:t>-Cleared company record $729M in total revenue in 2016</a:t>
            </a:r>
          </a:p>
          <a:p>
            <a:r>
              <a:rPr lang="en-US" sz="2400" dirty="0"/>
              <a:t>-Q1 2017 reported 10% revenue growth year-to-year</a:t>
            </a:r>
          </a:p>
          <a:p>
            <a:r>
              <a:rPr lang="en-US" sz="2400" dirty="0"/>
              <a:t>-1.95M total subscribers to WWE Network as of March </a:t>
            </a:r>
            <a:r>
              <a:rPr lang="en-US" sz="2400" dirty="0" smtClean="0"/>
              <a:t>31</a:t>
            </a:r>
            <a:endParaRPr lang="en-US" sz="2400" dirty="0"/>
          </a:p>
        </p:txBody>
      </p:sp>
    </p:spTree>
    <p:extLst>
      <p:ext uri="{BB962C8B-B14F-4D97-AF65-F5344CB8AC3E}">
        <p14:creationId xmlns:p14="http://schemas.microsoft.com/office/powerpoint/2010/main" val="19677997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1571624" y="143858"/>
            <a:ext cx="8443913" cy="6021727"/>
          </a:xfrm>
        </p:spPr>
      </p:pic>
    </p:spTree>
    <p:extLst>
      <p:ext uri="{BB962C8B-B14F-4D97-AF65-F5344CB8AC3E}">
        <p14:creationId xmlns:p14="http://schemas.microsoft.com/office/powerpoint/2010/main" val="9614746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5008" y="0"/>
            <a:ext cx="8373405" cy="6154453"/>
          </a:xfrm>
          <a:prstGeom prst="rect">
            <a:avLst/>
          </a:prstGeom>
        </p:spPr>
      </p:pic>
    </p:spTree>
    <p:extLst>
      <p:ext uri="{BB962C8B-B14F-4D97-AF65-F5344CB8AC3E}">
        <p14:creationId xmlns:p14="http://schemas.microsoft.com/office/powerpoint/2010/main" val="19487533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2442" y="0"/>
            <a:ext cx="9613196" cy="6224545"/>
          </a:xfrm>
          <a:prstGeom prst="rect">
            <a:avLst/>
          </a:prstGeom>
        </p:spPr>
      </p:pic>
    </p:spTree>
    <p:extLst>
      <p:ext uri="{BB962C8B-B14F-4D97-AF65-F5344CB8AC3E}">
        <p14:creationId xmlns:p14="http://schemas.microsoft.com/office/powerpoint/2010/main" val="16629761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5008" y="0"/>
            <a:ext cx="8487705" cy="6238464"/>
          </a:xfrm>
          <a:prstGeom prst="rect">
            <a:avLst/>
          </a:prstGeom>
        </p:spPr>
      </p:pic>
    </p:spTree>
    <p:extLst>
      <p:ext uri="{BB962C8B-B14F-4D97-AF65-F5344CB8AC3E}">
        <p14:creationId xmlns:p14="http://schemas.microsoft.com/office/powerpoint/2010/main" val="365397709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1202</TotalTime>
  <Words>449</Words>
  <Application>Microsoft Macintosh PowerPoint</Application>
  <PresentationFormat>Widescreen</PresentationFormat>
  <Paragraphs>23</Paragraphs>
  <Slides>6</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Calibri</vt:lpstr>
      <vt:lpstr>Calibri Light</vt:lpstr>
      <vt:lpstr>Retrospect</vt:lpstr>
      <vt:lpstr>Grappling With Growth</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Grappin</dc:title>
  <dc:creator>Tim Livingston</dc:creator>
  <cp:lastModifiedBy>Tim Livingston</cp:lastModifiedBy>
  <cp:revision>12</cp:revision>
  <dcterms:created xsi:type="dcterms:W3CDTF">2017-06-02T21:28:02Z</dcterms:created>
  <dcterms:modified xsi:type="dcterms:W3CDTF">2017-06-03T17:30:29Z</dcterms:modified>
</cp:coreProperties>
</file>