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Nuni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7.xml"/><Relationship Id="rId44" Type="http://schemas.openxmlformats.org/officeDocument/2006/relationships/font" Target="fonts/Nunito-boldItalic.fntdata"/><Relationship Id="rId21" Type="http://schemas.openxmlformats.org/officeDocument/2006/relationships/slide" Target="slides/slide16.xml"/><Relationship Id="rId43" Type="http://schemas.openxmlformats.org/officeDocument/2006/relationships/font" Target="fonts/Nuni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c5b4ebd5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c5b4ebd5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c5b4ebd5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c5b4ebd5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c5b4ebd5c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c5b4ebd5c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c5b4ebd5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c5b4ebd5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c5b4ebd5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c5b4ebd5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c5b4ebd5c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c5b4ebd5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c5b4ebd5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c5b4ebd5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c5b4ebd5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c5b4ebd5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c5b4ebd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c5b4ebd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c5b4ebd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c5b4ebd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c5b4ebd5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c5b4ebd5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c5b4ebd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c5b4ebd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c5b4ebd5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c5b4ebd5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c5b4ebd5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c5b4ebd5c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c5b4ebd5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c5b4ebd5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c5b4ebd5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c5b4ebd5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c5b4ebd5c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c5b4ebd5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c5b4ebd5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c5b4ebd5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c5b4ebd5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c5b4ebd5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c5b4ebd5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c5b4ebd5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c5b4ebd5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c5b4ebd5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c5b4ebd5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c5b4ebd5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c5b4ebd5c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c5b4ebd5c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c652da8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c652da8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c652da8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c652da8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c652da8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cc652da8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c652da8b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c652da8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c652da8b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cc652da8b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c5b4ebd5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c5b4ebd5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c5b4ebd5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c5b4ebd5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c5b4ebd5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c5b4ebd5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c5b4ebd5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c5b4ebd5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c5b4ebd5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c5b4ebd5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c5b4ebd5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c5b4ebd5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Thomas, </a:t>
            </a:r>
            <a:r>
              <a:rPr lang="en"/>
              <a:t>Lisa, Zhichen, </a:t>
            </a:r>
            <a:r>
              <a:rPr lang="en"/>
              <a:t>Liam, Nikhil</a:t>
            </a:r>
            <a:endParaRPr/>
          </a:p>
        </p:txBody>
      </p:sp>
      <p:pic>
        <p:nvPicPr>
          <p:cNvPr id="129" name="Google Shape;129;p13"/>
          <p:cNvPicPr preferRelativeResize="0"/>
          <p:nvPr/>
        </p:nvPicPr>
        <p:blipFill>
          <a:blip r:embed="rId3">
            <a:alphaModFix/>
          </a:blip>
          <a:stretch>
            <a:fillRect/>
          </a:stretch>
        </p:blipFill>
        <p:spPr>
          <a:xfrm>
            <a:off x="3257550" y="2024063"/>
            <a:ext cx="2628900" cy="1095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Markup should be beautiful</a:t>
            </a:r>
            <a:endParaRPr/>
          </a:p>
        </p:txBody>
      </p:sp>
      <p:sp>
        <p:nvSpPr>
          <p:cNvPr id="188" name="Google Shape;188;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Markup should not be used merely as a tool to get browsers to render a page how the author wants it rendered.</a:t>
            </a:r>
            <a:endParaRPr/>
          </a:p>
          <a:p>
            <a:pPr indent="-311150" lvl="0" marL="457200" rtl="0" algn="l">
              <a:spcBef>
                <a:spcPts val="0"/>
              </a:spcBef>
              <a:spcAft>
                <a:spcPts val="0"/>
              </a:spcAft>
              <a:buSzPts val="1300"/>
              <a:buChar char="●"/>
            </a:pPr>
            <a:r>
              <a:rPr lang="en"/>
              <a:t>R</a:t>
            </a:r>
            <a:r>
              <a:rPr lang="en"/>
              <a:t>endering isn’t the only thing people have to see; they have to see, modify, and understand the markup as well.</a:t>
            </a:r>
            <a:endParaRPr/>
          </a:p>
          <a:p>
            <a:pPr indent="-311150" lvl="0" marL="457200" rtl="0" algn="l">
              <a:spcBef>
                <a:spcPts val="0"/>
              </a:spcBef>
              <a:spcAft>
                <a:spcPts val="0"/>
              </a:spcAft>
              <a:buSzPts val="1300"/>
              <a:buChar char="●"/>
            </a:pPr>
            <a:r>
              <a:rPr lang="en"/>
              <a:t>Markup should be just as user-friendly and pleasant as the rendered result.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Markup should be DRY</a:t>
            </a:r>
            <a:endParaRPr/>
          </a:p>
        </p:txBody>
      </p:sp>
      <p:sp>
        <p:nvSpPr>
          <p:cNvPr id="194" name="Google Shape;194;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HTML involves major repetition. Every element is named twice: once before its content and once after. </a:t>
            </a:r>
            <a:endParaRPr/>
          </a:p>
          <a:p>
            <a:pPr indent="-311150" lvl="0" marL="457200" rtl="0" algn="l">
              <a:spcBef>
                <a:spcPts val="0"/>
              </a:spcBef>
              <a:spcAft>
                <a:spcPts val="0"/>
              </a:spcAft>
              <a:buSzPts val="1300"/>
              <a:buChar char="●"/>
            </a:pPr>
            <a:r>
              <a:rPr lang="en"/>
              <a:t>ERB adds even more repetition and unnecessary characters. </a:t>
            </a:r>
            <a:endParaRPr/>
          </a:p>
          <a:p>
            <a:pPr indent="-311150" lvl="0" marL="457200" rtl="0" algn="l">
              <a:spcBef>
                <a:spcPts val="0"/>
              </a:spcBef>
              <a:spcAft>
                <a:spcPts val="0"/>
              </a:spcAft>
              <a:buSzPts val="1300"/>
              <a:buChar char="●"/>
            </a:pPr>
            <a:r>
              <a:rPr lang="en"/>
              <a:t>HAML avoids all of this by relying on indentation, not text, to determine where elements and blocks of code begin and end.</a:t>
            </a:r>
            <a:endParaRPr/>
          </a:p>
          <a:p>
            <a:pPr indent="-311150" lvl="0" marL="457200" rtl="0" algn="l">
              <a:spcBef>
                <a:spcPts val="0"/>
              </a:spcBef>
              <a:spcAft>
                <a:spcPts val="0"/>
              </a:spcAft>
              <a:buSzPts val="1300"/>
              <a:buChar char="●"/>
            </a:pPr>
            <a:r>
              <a:rPr lang="en"/>
              <a:t>This results in smaller templates and makes the code much cleaner to look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DRY? Don’t Repeat Yourself</a:t>
            </a:r>
            <a:endParaRPr/>
          </a:p>
        </p:txBody>
      </p:sp>
      <p:sp>
        <p:nvSpPr>
          <p:cNvPr id="200" name="Google Shape;200;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92929"/>
              </a:buClr>
              <a:buSzPts val="1300"/>
              <a:buChar char="●"/>
            </a:pPr>
            <a:r>
              <a:rPr lang="en">
                <a:solidFill>
                  <a:srgbClr val="292929"/>
                </a:solidFill>
                <a:highlight>
                  <a:srgbClr val="FFFFFF"/>
                </a:highlight>
              </a:rPr>
              <a:t>A software development principle used to reduce code duplication</a:t>
            </a:r>
            <a:endParaRPr>
              <a:solidFill>
                <a:srgbClr val="292929"/>
              </a:solidFill>
              <a:highlight>
                <a:srgbClr val="FFFFFF"/>
              </a:highlight>
            </a:endParaRPr>
          </a:p>
          <a:p>
            <a:pPr indent="-311150" lvl="0" marL="457200" rtl="0" algn="l">
              <a:spcBef>
                <a:spcPts val="0"/>
              </a:spcBef>
              <a:spcAft>
                <a:spcPts val="0"/>
              </a:spcAft>
              <a:buClr>
                <a:srgbClr val="292929"/>
              </a:buClr>
              <a:buSzPts val="1300"/>
              <a:buChar char="●"/>
            </a:pPr>
            <a:r>
              <a:rPr lang="en">
                <a:solidFill>
                  <a:srgbClr val="292929"/>
                </a:solidFill>
                <a:highlight>
                  <a:srgbClr val="FFFFFF"/>
                </a:highlight>
              </a:rPr>
              <a:t>Helps to prevent errors, increase refactorability, and makes maintenance easier</a:t>
            </a:r>
            <a:endParaRPr>
              <a:solidFill>
                <a:srgbClr val="292929"/>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Markup should be well-indented</a:t>
            </a:r>
            <a:endParaRPr/>
          </a:p>
        </p:txBody>
      </p:sp>
      <p:sp>
        <p:nvSpPr>
          <p:cNvPr id="206" name="Google Shape;206;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One of the major problems with ERB is that not only does it not encourage well-indented code, it actively makes it challenging, or even impossible, to write. </a:t>
            </a:r>
            <a:endParaRPr/>
          </a:p>
          <a:p>
            <a:pPr indent="-311150" lvl="0" marL="457200" rtl="0" algn="l">
              <a:spcBef>
                <a:spcPts val="0"/>
              </a:spcBef>
              <a:spcAft>
                <a:spcPts val="0"/>
              </a:spcAft>
              <a:buSzPts val="1300"/>
              <a:buChar char="●"/>
            </a:pPr>
            <a:r>
              <a:rPr lang="en"/>
              <a:t>This leads to confusing, unreadable HTML, when it should be well indented and reflecting the underlying structure of the document. </a:t>
            </a:r>
            <a:endParaRPr/>
          </a:p>
          <a:p>
            <a:pPr indent="-311150" lvl="0" marL="457200" rtl="0" algn="l">
              <a:spcBef>
                <a:spcPts val="0"/>
              </a:spcBef>
              <a:spcAft>
                <a:spcPts val="0"/>
              </a:spcAft>
              <a:buSzPts val="1300"/>
              <a:buChar char="●"/>
            </a:pPr>
            <a:r>
              <a:rPr lang="en"/>
              <a:t>Haml automatically properly formats all tags to that it does.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structure should be clear</a:t>
            </a:r>
            <a:endParaRPr/>
          </a:p>
        </p:txBody>
      </p:sp>
      <p:sp>
        <p:nvSpPr>
          <p:cNvPr id="212" name="Google Shape;212;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XML and HTML are formats built upon the idea of a structured document.</a:t>
            </a:r>
            <a:endParaRPr/>
          </a:p>
          <a:p>
            <a:pPr indent="-311150" lvl="0" marL="457200" rtl="0" algn="l">
              <a:spcBef>
                <a:spcPts val="0"/>
              </a:spcBef>
              <a:spcAft>
                <a:spcPts val="0"/>
              </a:spcAft>
              <a:buSzPts val="1300"/>
              <a:buChar char="●"/>
            </a:pPr>
            <a:r>
              <a:rPr lang="en"/>
              <a:t>Structure is reflected in markup, and it should likewise be reflected in meta-markup such as Haml. </a:t>
            </a:r>
            <a:endParaRPr/>
          </a:p>
          <a:p>
            <a:pPr indent="-311150" lvl="0" marL="457200" rtl="0" algn="l">
              <a:spcBef>
                <a:spcPts val="0"/>
              </a:spcBef>
              <a:spcAft>
                <a:spcPts val="0"/>
              </a:spcAft>
              <a:buSzPts val="1300"/>
              <a:buChar char="●"/>
            </a:pPr>
            <a:r>
              <a:rPr lang="en"/>
              <a:t>Haml’s logic is based on indentation of child elements, this structure is naturally preserved, making the document much easier and more logical for mere humans to read.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HAML seems cool, how do I get it?</a:t>
            </a:r>
            <a:endParaRPr/>
          </a:p>
        </p:txBody>
      </p:sp>
      <p:sp>
        <p:nvSpPr>
          <p:cNvPr id="218" name="Google Shape;218;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For us, just run the command </a:t>
            </a:r>
            <a:endParaRPr/>
          </a:p>
          <a:p>
            <a:pPr indent="457200" lvl="0" marL="0" rtl="0" algn="l">
              <a:spcBef>
                <a:spcPts val="1200"/>
              </a:spcBef>
              <a:spcAft>
                <a:spcPts val="0"/>
              </a:spcAft>
              <a:buClr>
                <a:schemeClr val="dk1"/>
              </a:buClr>
              <a:buSzPts val="1100"/>
              <a:buFont typeface="Arial"/>
              <a:buNone/>
            </a:pPr>
            <a:r>
              <a:rPr i="1" lang="en"/>
              <a:t>gem install haml </a:t>
            </a:r>
            <a:endParaRPr i="1"/>
          </a:p>
          <a:p>
            <a:pPr indent="0" lvl="0" marL="0" rtl="0" algn="l">
              <a:spcBef>
                <a:spcPts val="1200"/>
              </a:spcBef>
              <a:spcAft>
                <a:spcPts val="0"/>
              </a:spcAft>
              <a:buClr>
                <a:schemeClr val="dk1"/>
              </a:buClr>
              <a:buSzPts val="1100"/>
              <a:buFont typeface="Arial"/>
              <a:buNone/>
            </a:pPr>
            <a:r>
              <a:rPr lang="en"/>
              <a:t>In the terminal.</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Supported Editors</a:t>
            </a:r>
            <a:endParaRPr/>
          </a:p>
        </p:txBody>
      </p:sp>
      <p:sp>
        <p:nvSpPr>
          <p:cNvPr id="224" name="Google Shape;224;p28"/>
          <p:cNvSpPr txBox="1"/>
          <p:nvPr>
            <p:ph idx="1" type="body"/>
          </p:nvPr>
        </p:nvSpPr>
        <p:spPr>
          <a:xfrm>
            <a:off x="311700" y="1634675"/>
            <a:ext cx="3963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Coda/SubEthaEdit </a:t>
            </a:r>
            <a:endParaRPr/>
          </a:p>
          <a:p>
            <a:pPr indent="-311150" lvl="0" marL="457200" rtl="0" algn="l">
              <a:spcBef>
                <a:spcPts val="0"/>
              </a:spcBef>
              <a:spcAft>
                <a:spcPts val="0"/>
              </a:spcAft>
              <a:buSzPts val="1300"/>
              <a:buChar char="●"/>
            </a:pPr>
            <a:r>
              <a:rPr lang="en"/>
              <a:t>Eclipse </a:t>
            </a:r>
            <a:endParaRPr/>
          </a:p>
          <a:p>
            <a:pPr indent="-311150" lvl="0" marL="457200" rtl="0" algn="l">
              <a:spcBef>
                <a:spcPts val="0"/>
              </a:spcBef>
              <a:spcAft>
                <a:spcPts val="0"/>
              </a:spcAft>
              <a:buSzPts val="1300"/>
              <a:buChar char="●"/>
            </a:pPr>
            <a:r>
              <a:rPr lang="en"/>
              <a:t>Emacs </a:t>
            </a:r>
            <a:endParaRPr/>
          </a:p>
          <a:p>
            <a:pPr indent="-311150" lvl="0" marL="457200" rtl="0" algn="l">
              <a:spcBef>
                <a:spcPts val="0"/>
              </a:spcBef>
              <a:spcAft>
                <a:spcPts val="0"/>
              </a:spcAft>
              <a:buSzPts val="1300"/>
              <a:buChar char="●"/>
            </a:pPr>
            <a:r>
              <a:rPr lang="en"/>
              <a:t>GEdit/Gnome</a:t>
            </a:r>
            <a:endParaRPr/>
          </a:p>
          <a:p>
            <a:pPr indent="-311150" lvl="0" marL="457200" rtl="0" algn="l">
              <a:spcBef>
                <a:spcPts val="0"/>
              </a:spcBef>
              <a:spcAft>
                <a:spcPts val="0"/>
              </a:spcAft>
              <a:buSzPts val="1300"/>
              <a:buChar char="●"/>
            </a:pPr>
            <a:r>
              <a:rPr lang="en"/>
              <a:t>JEdit</a:t>
            </a:r>
            <a:endParaRPr/>
          </a:p>
          <a:p>
            <a:pPr indent="-311150" lvl="0" marL="457200" rtl="0" algn="l">
              <a:spcBef>
                <a:spcPts val="0"/>
              </a:spcBef>
              <a:spcAft>
                <a:spcPts val="0"/>
              </a:spcAft>
              <a:buSzPts val="1300"/>
              <a:buChar char="●"/>
            </a:pPr>
            <a:r>
              <a:rPr lang="en"/>
              <a:t>Kate/KDE</a:t>
            </a:r>
            <a:endParaRPr/>
          </a:p>
          <a:p>
            <a:pPr indent="-311150" lvl="0" marL="457200" rtl="0" algn="l">
              <a:spcBef>
                <a:spcPts val="0"/>
              </a:spcBef>
              <a:spcAft>
                <a:spcPts val="0"/>
              </a:spcAft>
              <a:buSzPts val="1300"/>
              <a:buChar char="●"/>
            </a:pPr>
            <a:r>
              <a:rPr lang="en"/>
              <a:t>Komodo</a:t>
            </a:r>
            <a:endParaRPr/>
          </a:p>
          <a:p>
            <a:pPr indent="-311150" lvl="0" marL="457200" rtl="0" algn="l">
              <a:spcBef>
                <a:spcPts val="0"/>
              </a:spcBef>
              <a:spcAft>
                <a:spcPts val="0"/>
              </a:spcAft>
              <a:buSzPts val="1300"/>
              <a:buChar char="●"/>
            </a:pPr>
            <a:r>
              <a:rPr lang="en"/>
              <a:t>NetBeans</a:t>
            </a:r>
            <a:endParaRPr/>
          </a:p>
        </p:txBody>
      </p:sp>
      <p:sp>
        <p:nvSpPr>
          <p:cNvPr id="225" name="Google Shape;225;p28"/>
          <p:cNvSpPr txBox="1"/>
          <p:nvPr>
            <p:ph idx="1" type="body"/>
          </p:nvPr>
        </p:nvSpPr>
        <p:spPr>
          <a:xfrm>
            <a:off x="4572000" y="1600825"/>
            <a:ext cx="3963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RadRails</a:t>
            </a:r>
            <a:endParaRPr/>
          </a:p>
          <a:p>
            <a:pPr indent="-311150" lvl="0" marL="457200" rtl="0" algn="l">
              <a:spcBef>
                <a:spcPts val="0"/>
              </a:spcBef>
              <a:spcAft>
                <a:spcPts val="0"/>
              </a:spcAft>
              <a:buSzPts val="1300"/>
              <a:buChar char="●"/>
            </a:pPr>
            <a:r>
              <a:rPr lang="en"/>
              <a:t>RubyMine</a:t>
            </a:r>
            <a:endParaRPr/>
          </a:p>
          <a:p>
            <a:pPr indent="-311150" lvl="0" marL="457200" rtl="0" algn="l">
              <a:spcBef>
                <a:spcPts val="0"/>
              </a:spcBef>
              <a:spcAft>
                <a:spcPts val="0"/>
              </a:spcAft>
              <a:buSzPts val="1300"/>
              <a:buChar char="●"/>
            </a:pPr>
            <a:r>
              <a:rPr lang="en"/>
              <a:t>TextMate/E Text Editor</a:t>
            </a:r>
            <a:endParaRPr/>
          </a:p>
          <a:p>
            <a:pPr indent="-311150" lvl="0" marL="457200" rtl="0" algn="l">
              <a:spcBef>
                <a:spcPts val="0"/>
              </a:spcBef>
              <a:spcAft>
                <a:spcPts val="0"/>
              </a:spcAft>
              <a:buSzPts val="1300"/>
              <a:buChar char="●"/>
            </a:pPr>
            <a:r>
              <a:rPr lang="en"/>
              <a:t>Vim</a:t>
            </a:r>
            <a:endParaRPr/>
          </a:p>
          <a:p>
            <a:pPr indent="-311150" lvl="0" marL="457200" rtl="0" algn="l">
              <a:spcBef>
                <a:spcPts val="0"/>
              </a:spcBef>
              <a:spcAft>
                <a:spcPts val="0"/>
              </a:spcAft>
              <a:buSzPts val="1300"/>
              <a:buChar char="●"/>
            </a:pPr>
            <a:r>
              <a:rPr lang="en"/>
              <a:t>Sublime Text 2 </a:t>
            </a:r>
            <a:endParaRPr/>
          </a:p>
          <a:p>
            <a:pPr indent="-311150" lvl="0" marL="457200" rtl="0" algn="l">
              <a:spcBef>
                <a:spcPts val="0"/>
              </a:spcBef>
              <a:spcAft>
                <a:spcPts val="0"/>
              </a:spcAft>
              <a:buSzPts val="1300"/>
              <a:buChar char="●"/>
            </a:pPr>
            <a:r>
              <a:rPr lang="en"/>
              <a:t>Atom </a:t>
            </a:r>
            <a:endParaRPr/>
          </a:p>
          <a:p>
            <a:pPr indent="-311150" lvl="0" marL="457200" rtl="0" algn="l">
              <a:spcBef>
                <a:spcPts val="0"/>
              </a:spcBef>
              <a:spcAft>
                <a:spcPts val="0"/>
              </a:spcAft>
              <a:buSzPts val="1300"/>
              <a:buChar char="●"/>
            </a:pPr>
            <a:r>
              <a:rPr lang="en"/>
              <a:t>Visual Studio Code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HAML</a:t>
            </a:r>
            <a:endParaRPr/>
          </a:p>
        </p:txBody>
      </p:sp>
      <p:sp>
        <p:nvSpPr>
          <p:cNvPr id="231" name="Google Shape;231;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84615"/>
              <a:buFont typeface="Arial"/>
              <a:buNone/>
            </a:pPr>
            <a:r>
              <a:rPr lang="en"/>
              <a:t>To run Haml from the command line, just use</a:t>
            </a:r>
            <a:endParaRPr/>
          </a:p>
          <a:p>
            <a:pPr indent="457200" lvl="0" marL="0" rtl="0" algn="l">
              <a:spcBef>
                <a:spcPts val="1200"/>
              </a:spcBef>
              <a:spcAft>
                <a:spcPts val="0"/>
              </a:spcAft>
              <a:buClr>
                <a:schemeClr val="dk1"/>
              </a:buClr>
              <a:buSzPct val="84615"/>
              <a:buFont typeface="Arial"/>
              <a:buNone/>
            </a:pPr>
            <a:r>
              <a:rPr i="1" lang="en"/>
              <a:t>haml input.haml output.html</a:t>
            </a:r>
            <a:endParaRPr i="1"/>
          </a:p>
          <a:p>
            <a:pPr indent="0" lvl="0" marL="0" rtl="0" algn="l">
              <a:spcBef>
                <a:spcPts val="1200"/>
              </a:spcBef>
              <a:spcAft>
                <a:spcPts val="0"/>
              </a:spcAft>
              <a:buNone/>
            </a:pPr>
            <a:r>
              <a:rPr lang="en"/>
              <a:t>For help, do </a:t>
            </a:r>
            <a:endParaRPr/>
          </a:p>
          <a:p>
            <a:pPr indent="457200" lvl="0" marL="0" rtl="0" algn="l">
              <a:spcBef>
                <a:spcPts val="1200"/>
              </a:spcBef>
              <a:spcAft>
                <a:spcPts val="0"/>
              </a:spcAft>
              <a:buClr>
                <a:schemeClr val="dk1"/>
              </a:buClr>
              <a:buSzPct val="84615"/>
              <a:buFont typeface="Arial"/>
              <a:buNone/>
            </a:pPr>
            <a:r>
              <a:rPr i="1" lang="en"/>
              <a:t>haml --help</a:t>
            </a:r>
            <a:endParaRPr i="1"/>
          </a:p>
          <a:p>
            <a:pPr indent="0" lvl="0" marL="0" rtl="0" algn="l">
              <a:spcBef>
                <a:spcPts val="1200"/>
              </a:spcBef>
              <a:spcAft>
                <a:spcPts val="0"/>
              </a:spcAft>
              <a:buNone/>
            </a:pPr>
            <a:r>
              <a:rPr lang="en"/>
              <a:t>File extension: </a:t>
            </a:r>
            <a:endParaRPr/>
          </a:p>
          <a:p>
            <a:pPr indent="457200" lvl="0" marL="0" rtl="0" algn="l">
              <a:spcBef>
                <a:spcPts val="1200"/>
              </a:spcBef>
              <a:spcAft>
                <a:spcPts val="0"/>
              </a:spcAft>
              <a:buClr>
                <a:schemeClr val="dk1"/>
              </a:buClr>
              <a:buSzPct val="84615"/>
              <a:buFont typeface="Arial"/>
              <a:buNone/>
            </a:pPr>
            <a:r>
              <a:rPr i="1" lang="en"/>
              <a:t>xxx.html.haml</a:t>
            </a:r>
            <a:endParaRPr i="1"/>
          </a:p>
          <a:p>
            <a:pPr indent="0" lvl="0" marL="0" rtl="0" algn="l">
              <a:spcBef>
                <a:spcPts val="1200"/>
              </a:spcBef>
              <a:spcAft>
                <a:spcPts val="0"/>
              </a:spcAft>
              <a:buClr>
                <a:schemeClr val="dk1"/>
              </a:buClr>
              <a:buSzPct val="84615"/>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How HAML compares to other languages</a:t>
            </a:r>
            <a:endParaRPr/>
          </a:p>
        </p:txBody>
      </p:sp>
      <p:sp>
        <p:nvSpPr>
          <p:cNvPr id="237" name="Google Shape;237;p30"/>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819150" y="405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How to define a tag?</a:t>
            </a:r>
            <a:endParaRPr/>
          </a:p>
          <a:p>
            <a:pPr indent="0" lvl="0" marL="0" rtl="0" algn="l">
              <a:spcBef>
                <a:spcPts val="0"/>
              </a:spcBef>
              <a:spcAft>
                <a:spcPts val="0"/>
              </a:spcAft>
              <a:buNone/>
            </a:pPr>
            <a:r>
              <a:t/>
            </a:r>
            <a:endParaRPr/>
          </a:p>
        </p:txBody>
      </p:sp>
      <p:sp>
        <p:nvSpPr>
          <p:cNvPr id="243" name="Google Shape;243;p31"/>
          <p:cNvSpPr txBox="1"/>
          <p:nvPr>
            <p:ph idx="1" type="body"/>
          </p:nvPr>
        </p:nvSpPr>
        <p:spPr>
          <a:xfrm>
            <a:off x="311700" y="2371775"/>
            <a:ext cx="8520600" cy="11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ERB:</a:t>
            </a:r>
            <a:endParaRPr/>
          </a:p>
          <a:p>
            <a:pPr indent="0" lvl="0" marL="0" rtl="0" algn="l">
              <a:spcBef>
                <a:spcPts val="1200"/>
              </a:spcBef>
              <a:spcAft>
                <a:spcPts val="1200"/>
              </a:spcAft>
              <a:buNone/>
            </a:pPr>
            <a:r>
              <a:rPr lang="en"/>
              <a:t>&lt;strong&gt;&lt;%= item.title %&gt;&lt;/strong&gt;</a:t>
            </a:r>
            <a:endParaRPr/>
          </a:p>
        </p:txBody>
      </p:sp>
      <p:sp>
        <p:nvSpPr>
          <p:cNvPr id="244" name="Google Shape;244;p31"/>
          <p:cNvSpPr txBox="1"/>
          <p:nvPr>
            <p:ph idx="1" type="body"/>
          </p:nvPr>
        </p:nvSpPr>
        <p:spPr>
          <a:xfrm>
            <a:off x="311700" y="3504575"/>
            <a:ext cx="8520600" cy="11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HAML:</a:t>
            </a:r>
            <a:endParaRPr/>
          </a:p>
          <a:p>
            <a:pPr indent="0" lvl="0" marL="0" rtl="0" algn="l">
              <a:spcBef>
                <a:spcPts val="1200"/>
              </a:spcBef>
              <a:spcAft>
                <a:spcPts val="1200"/>
              </a:spcAft>
              <a:buNone/>
            </a:pPr>
            <a:r>
              <a:rPr lang="en"/>
              <a:t>%strong= item.title</a:t>
            </a:r>
            <a:endParaRPr/>
          </a:p>
        </p:txBody>
      </p:sp>
      <p:sp>
        <p:nvSpPr>
          <p:cNvPr id="245" name="Google Shape;245;p31"/>
          <p:cNvSpPr txBox="1"/>
          <p:nvPr>
            <p:ph idx="1" type="body"/>
          </p:nvPr>
        </p:nvSpPr>
        <p:spPr>
          <a:xfrm>
            <a:off x="311700" y="1170388"/>
            <a:ext cx="8520600" cy="11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HTML(Static Title):</a:t>
            </a:r>
            <a:endParaRPr/>
          </a:p>
          <a:p>
            <a:pPr indent="0" lvl="0" marL="0" rtl="0" algn="l">
              <a:spcBef>
                <a:spcPts val="1200"/>
              </a:spcBef>
              <a:spcAft>
                <a:spcPts val="1200"/>
              </a:spcAft>
              <a:buNone/>
            </a:pPr>
            <a:r>
              <a:rPr lang="en"/>
              <a:t>&lt;strong&gt;Hello World!&lt;/strong&gt;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HAML?</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Haml is a markup language.</a:t>
            </a:r>
            <a:endParaRPr/>
          </a:p>
          <a:p>
            <a:pPr indent="-311150" lvl="0" marL="457200" rtl="0" algn="l">
              <a:spcBef>
                <a:spcPts val="0"/>
              </a:spcBef>
              <a:spcAft>
                <a:spcPts val="0"/>
              </a:spcAft>
              <a:buSzPts val="1300"/>
              <a:buChar char="●"/>
            </a:pPr>
            <a:r>
              <a:rPr lang="en"/>
              <a:t>It neatly describes the HTML of a web document without the use of inline code. </a:t>
            </a:r>
            <a:endParaRPr/>
          </a:p>
          <a:p>
            <a:pPr indent="-311150" lvl="0" marL="457200" rtl="0" algn="l">
              <a:spcBef>
                <a:spcPts val="0"/>
              </a:spcBef>
              <a:spcAft>
                <a:spcPts val="0"/>
              </a:spcAft>
              <a:buSzPts val="1300"/>
              <a:buChar char="●"/>
            </a:pPr>
            <a:r>
              <a:rPr lang="en"/>
              <a:t>Functions as a replacement for inline page templating systems such as PHP, ASP, and ERB, the templating language used in most Ruby on Rails applications.</a:t>
            </a:r>
            <a:endParaRPr/>
          </a:p>
          <a:p>
            <a:pPr indent="-311150" lvl="0" marL="457200" rtl="0" algn="l">
              <a:spcBef>
                <a:spcPts val="0"/>
              </a:spcBef>
              <a:spcAft>
                <a:spcPts val="0"/>
              </a:spcAft>
              <a:buSzPts val="1300"/>
              <a:buChar char="●"/>
            </a:pPr>
            <a:r>
              <a:rPr lang="en"/>
              <a:t>Haml avoids the need for explicitly coding HTML into the template, because it itself is a description of the HTML, with some code to generate dynamic content.</a:t>
            </a:r>
            <a:endParaRPr/>
          </a:p>
        </p:txBody>
      </p:sp>
      <p:pic>
        <p:nvPicPr>
          <p:cNvPr id="136" name="Google Shape;136;p14"/>
          <p:cNvPicPr preferRelativeResize="0"/>
          <p:nvPr/>
        </p:nvPicPr>
        <p:blipFill>
          <a:blip r:embed="rId3">
            <a:alphaModFix/>
          </a:blip>
          <a:stretch>
            <a:fillRect/>
          </a:stretch>
        </p:blipFill>
        <p:spPr>
          <a:xfrm rot="980782">
            <a:off x="7205178" y="595475"/>
            <a:ext cx="1135571" cy="113555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819150" y="473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add attributes?</a:t>
            </a:r>
            <a:endParaRPr/>
          </a:p>
        </p:txBody>
      </p:sp>
      <p:sp>
        <p:nvSpPr>
          <p:cNvPr id="251" name="Google Shape;251;p32"/>
          <p:cNvSpPr txBox="1"/>
          <p:nvPr>
            <p:ph idx="1" type="body"/>
          </p:nvPr>
        </p:nvSpPr>
        <p:spPr>
          <a:xfrm>
            <a:off x="311700" y="2303200"/>
            <a:ext cx="8520600" cy="11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HAML:</a:t>
            </a:r>
            <a:endParaRPr/>
          </a:p>
          <a:p>
            <a:pPr indent="0" lvl="0" marL="0" rtl="0" algn="l">
              <a:spcBef>
                <a:spcPts val="1200"/>
              </a:spcBef>
              <a:spcAft>
                <a:spcPts val="1200"/>
              </a:spcAft>
              <a:buNone/>
            </a:pPr>
            <a:r>
              <a:rPr lang="en"/>
              <a:t>%strong{:class =&gt; "code", :id =&gt; "message"} Hello, World!</a:t>
            </a:r>
            <a:endParaRPr/>
          </a:p>
        </p:txBody>
      </p:sp>
      <p:sp>
        <p:nvSpPr>
          <p:cNvPr id="252" name="Google Shape;252;p32"/>
          <p:cNvSpPr txBox="1"/>
          <p:nvPr>
            <p:ph idx="1" type="body"/>
          </p:nvPr>
        </p:nvSpPr>
        <p:spPr>
          <a:xfrm>
            <a:off x="311700" y="1170388"/>
            <a:ext cx="8520600" cy="11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&amp; ERB:</a:t>
            </a:r>
            <a:endParaRPr/>
          </a:p>
          <a:p>
            <a:pPr indent="0" lvl="0" marL="0" rtl="0" algn="l">
              <a:spcBef>
                <a:spcPts val="1200"/>
              </a:spcBef>
              <a:spcAft>
                <a:spcPts val="1200"/>
              </a:spcAft>
              <a:buClr>
                <a:schemeClr val="dk1"/>
              </a:buClr>
              <a:buSzPts val="1100"/>
              <a:buFont typeface="Arial"/>
              <a:buNone/>
            </a:pPr>
            <a:r>
              <a:rPr lang="en"/>
              <a:t>&lt;strong class="code" id="message"&gt;Hello, World!&lt;/strong&gt;</a:t>
            </a:r>
            <a:endParaRPr/>
          </a:p>
        </p:txBody>
      </p:sp>
      <p:sp>
        <p:nvSpPr>
          <p:cNvPr id="253" name="Google Shape;253;p32"/>
          <p:cNvSpPr txBox="1"/>
          <p:nvPr>
            <p:ph idx="1" type="body"/>
          </p:nvPr>
        </p:nvSpPr>
        <p:spPr>
          <a:xfrm>
            <a:off x="311700" y="3436000"/>
            <a:ext cx="8520600" cy="11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HAML(for common attributes):</a:t>
            </a:r>
            <a:endParaRPr/>
          </a:p>
          <a:p>
            <a:pPr indent="0" lvl="0" marL="0" rtl="0" algn="l">
              <a:spcBef>
                <a:spcPts val="1200"/>
              </a:spcBef>
              <a:spcAft>
                <a:spcPts val="1200"/>
              </a:spcAft>
              <a:buNone/>
            </a:pPr>
            <a:r>
              <a:rPr lang="en"/>
              <a:t>%strong.code#message Hello, World!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819150" y="541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Div tag definition can be left off in HAML</a:t>
            </a:r>
            <a:endParaRPr/>
          </a:p>
        </p:txBody>
      </p:sp>
      <p:sp>
        <p:nvSpPr>
          <p:cNvPr id="259" name="Google Shape;259;p33"/>
          <p:cNvSpPr txBox="1"/>
          <p:nvPr>
            <p:ph idx="1" type="body"/>
          </p:nvPr>
        </p:nvSpPr>
        <p:spPr>
          <a:xfrm>
            <a:off x="2629650" y="2571750"/>
            <a:ext cx="8520600" cy="11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HAML:</a:t>
            </a:r>
            <a:endParaRPr/>
          </a:p>
          <a:p>
            <a:pPr indent="0" lvl="0" marL="0" rtl="0" algn="l">
              <a:spcBef>
                <a:spcPts val="1200"/>
              </a:spcBef>
              <a:spcAft>
                <a:spcPts val="1200"/>
              </a:spcAft>
              <a:buNone/>
            </a:pPr>
            <a:r>
              <a:rPr lang="en"/>
              <a:t>.content Hello, World!</a:t>
            </a:r>
            <a:endParaRPr/>
          </a:p>
        </p:txBody>
      </p:sp>
      <p:sp>
        <p:nvSpPr>
          <p:cNvPr id="260" name="Google Shape;260;p33"/>
          <p:cNvSpPr txBox="1"/>
          <p:nvPr>
            <p:ph idx="1" type="body"/>
          </p:nvPr>
        </p:nvSpPr>
        <p:spPr>
          <a:xfrm>
            <a:off x="2629650" y="1390338"/>
            <a:ext cx="8520600" cy="11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&amp; ERB:</a:t>
            </a:r>
            <a:endParaRPr/>
          </a:p>
          <a:p>
            <a:pPr indent="0" lvl="0" marL="0" rtl="0" algn="l">
              <a:spcBef>
                <a:spcPts val="1200"/>
              </a:spcBef>
              <a:spcAft>
                <a:spcPts val="1200"/>
              </a:spcAft>
              <a:buNone/>
            </a:pPr>
            <a:r>
              <a:rPr lang="en"/>
              <a:t>&lt;div class='content'&gt;Hello, World!&lt;/div&gt;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Advantages and Disadvantages</a:t>
            </a:r>
            <a:endParaRPr/>
          </a:p>
        </p:txBody>
      </p:sp>
      <p:sp>
        <p:nvSpPr>
          <p:cNvPr id="266" name="Google Shape;266;p34"/>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a:t>
            </a:r>
            <a:endParaRPr/>
          </a:p>
        </p:txBody>
      </p:sp>
      <p:sp>
        <p:nvSpPr>
          <p:cNvPr id="272" name="Google Shape;272;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t>
            </a:r>
            <a:r>
              <a:rPr lang="en"/>
              <a:t>asy to read and visually expresses your DOM hierarchy</a:t>
            </a:r>
            <a:endParaRPr/>
          </a:p>
          <a:p>
            <a:pPr indent="-311150" lvl="0" marL="457200" rtl="0" algn="l">
              <a:spcBef>
                <a:spcPts val="0"/>
              </a:spcBef>
              <a:spcAft>
                <a:spcPts val="0"/>
              </a:spcAft>
              <a:buSzPts val="1300"/>
              <a:buChar char="●"/>
            </a:pPr>
            <a:r>
              <a:rPr lang="en"/>
              <a:t>Code is shorter (i.e no closing tags, simpler syntax, structure indentation)</a:t>
            </a:r>
            <a:endParaRPr/>
          </a:p>
          <a:p>
            <a:pPr indent="-311150" lvl="0" marL="457200" rtl="0" algn="l">
              <a:spcBef>
                <a:spcPts val="0"/>
              </a:spcBef>
              <a:spcAft>
                <a:spcPts val="0"/>
              </a:spcAft>
              <a:buSzPts val="1300"/>
              <a:buChar char="●"/>
            </a:pPr>
            <a:r>
              <a:rPr lang="en"/>
              <a:t>Less code s</a:t>
            </a:r>
            <a:r>
              <a:rPr lang="en"/>
              <a:t>peeds up development time</a:t>
            </a:r>
            <a:endParaRPr/>
          </a:p>
          <a:p>
            <a:pPr indent="-311150" lvl="0" marL="457200" rtl="0" algn="l">
              <a:spcBef>
                <a:spcPts val="0"/>
              </a:spcBef>
              <a:spcAft>
                <a:spcPts val="0"/>
              </a:spcAft>
              <a:buSzPts val="1300"/>
              <a:buChar char="●"/>
            </a:pPr>
            <a:r>
              <a:rPr lang="en"/>
              <a:t>Proper indentation forces user to write cleaner html</a:t>
            </a:r>
            <a:endParaRPr/>
          </a:p>
          <a:p>
            <a:pPr indent="-311150" lvl="0" marL="457200" rtl="0" algn="l">
              <a:spcBef>
                <a:spcPts val="0"/>
              </a:spcBef>
              <a:spcAft>
                <a:spcPts val="0"/>
              </a:spcAft>
              <a:buSzPts val="1300"/>
              <a:buChar char="●"/>
            </a:pPr>
            <a:r>
              <a:rPr lang="en"/>
              <a:t>Easier to debug</a:t>
            </a:r>
            <a:endParaRPr/>
          </a:p>
          <a:p>
            <a:pPr indent="-311150" lvl="0" marL="457200" rtl="0" algn="l">
              <a:spcBef>
                <a:spcPts val="0"/>
              </a:spcBef>
              <a:spcAft>
                <a:spcPts val="0"/>
              </a:spcAft>
              <a:buSzPts val="1300"/>
              <a:buChar char="●"/>
            </a:pPr>
            <a:r>
              <a:rPr lang="en"/>
              <a:t>Quick to learn</a:t>
            </a:r>
            <a:endParaRPr/>
          </a:p>
          <a:p>
            <a:pPr indent="-311150" lvl="0" marL="457200" rtl="0" algn="l">
              <a:spcBef>
                <a:spcPts val="0"/>
              </a:spcBef>
              <a:spcAft>
                <a:spcPts val="0"/>
              </a:spcAft>
              <a:buSzPts val="1300"/>
              <a:buChar char="●"/>
            </a:pPr>
            <a:r>
              <a:rPr lang="en"/>
              <a:t>Easy to install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Disadvantages</a:t>
            </a:r>
            <a:endParaRPr/>
          </a:p>
        </p:txBody>
      </p:sp>
      <p:sp>
        <p:nvSpPr>
          <p:cNvPr id="278" name="Google Shape;278;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HTML is universal among web developers, whereas the HAML community is relatively small.</a:t>
            </a:r>
            <a:endParaRPr/>
          </a:p>
          <a:p>
            <a:pPr indent="-311150" lvl="0" marL="457200" rtl="0" algn="l">
              <a:spcBef>
                <a:spcPts val="0"/>
              </a:spcBef>
              <a:spcAft>
                <a:spcPts val="0"/>
              </a:spcAft>
              <a:buSzPts val="1300"/>
              <a:buChar char="●"/>
            </a:pPr>
            <a:r>
              <a:rPr lang="en"/>
              <a:t>This makes the task of finding developers to work on a HAML project more challenging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Looking at the syntax</a:t>
            </a:r>
            <a:endParaRPr/>
          </a:p>
        </p:txBody>
      </p:sp>
      <p:sp>
        <p:nvSpPr>
          <p:cNvPr id="284" name="Google Shape;284;p37"/>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for Tag Names</a:t>
            </a:r>
            <a:endParaRPr/>
          </a:p>
        </p:txBody>
      </p:sp>
      <p:sp>
        <p:nvSpPr>
          <p:cNvPr id="290" name="Google Shape;290;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84615"/>
              <a:buFont typeface="Arial"/>
              <a:buNone/>
            </a:pPr>
            <a:r>
              <a:rPr lang="en"/>
              <a:t>ERB</a:t>
            </a:r>
            <a:endParaRPr/>
          </a:p>
          <a:p>
            <a:pPr indent="457200" lvl="0" marL="0" rtl="0" algn="l">
              <a:spcBef>
                <a:spcPts val="1200"/>
              </a:spcBef>
              <a:spcAft>
                <a:spcPts val="0"/>
              </a:spcAft>
              <a:buClr>
                <a:schemeClr val="dk1"/>
              </a:buClr>
              <a:buSzPct val="84615"/>
              <a:buFont typeface="Arial"/>
              <a:buNone/>
            </a:pPr>
            <a:r>
              <a:rPr lang="en"/>
              <a:t>&lt;tag&gt;&lt;%= ruby_item.title %&gt;&lt;/tag&gt;</a:t>
            </a:r>
            <a:endParaRPr/>
          </a:p>
          <a:p>
            <a:pPr indent="0" lvl="0" marL="0" rtl="0" algn="l">
              <a:spcBef>
                <a:spcPts val="1200"/>
              </a:spcBef>
              <a:spcAft>
                <a:spcPts val="0"/>
              </a:spcAft>
              <a:buClr>
                <a:schemeClr val="dk1"/>
              </a:buClr>
              <a:buSzPct val="84615"/>
              <a:buFont typeface="Arial"/>
              <a:buNone/>
            </a:pPr>
            <a:r>
              <a:rPr lang="en"/>
              <a:t>HAML</a:t>
            </a:r>
            <a:endParaRPr/>
          </a:p>
          <a:p>
            <a:pPr indent="457200" lvl="0" marL="0" rtl="0" algn="l">
              <a:spcBef>
                <a:spcPts val="1200"/>
              </a:spcBef>
              <a:spcAft>
                <a:spcPts val="0"/>
              </a:spcAft>
              <a:buClr>
                <a:schemeClr val="dk1"/>
              </a:buClr>
              <a:buSzPct val="84615"/>
              <a:buFont typeface="Arial"/>
              <a:buNone/>
            </a:pPr>
            <a:r>
              <a:rPr lang="en"/>
              <a:t>%tag= ruby_item.title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Haml, we write a tag by using the percent sign and then the name of the tag. This works for %tag, %div, %body, %html; any tag you want. Then, after the name of the tag is =, which tells Haml to evaluate Ruby code to the right and then print out the return value as the contents of the tag. Unlike the ERB above, Haml will automatically detect newlines in the return value and format the tag properly.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Adding Attributes</a:t>
            </a:r>
            <a:endParaRPr/>
          </a:p>
        </p:txBody>
      </p:sp>
      <p:sp>
        <p:nvSpPr>
          <p:cNvPr id="296" name="Google Shape;296;p3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84615"/>
              <a:buFont typeface="Arial"/>
              <a:buNone/>
            </a:pPr>
            <a:r>
              <a:rPr lang="en"/>
              <a:t>HTML</a:t>
            </a:r>
            <a:endParaRPr/>
          </a:p>
          <a:p>
            <a:pPr indent="457200" lvl="0" marL="0" rtl="0" algn="l">
              <a:spcBef>
                <a:spcPts val="1200"/>
              </a:spcBef>
              <a:spcAft>
                <a:spcPts val="0"/>
              </a:spcAft>
              <a:buClr>
                <a:schemeClr val="dk1"/>
              </a:buClr>
              <a:buSzPct val="84615"/>
              <a:buFont typeface="Arial"/>
              <a:buNone/>
            </a:pPr>
            <a:r>
              <a:rPr lang="en"/>
              <a:t>&lt;strong class="code" id="message"&gt;Hello, World!&lt;/strong&gt;</a:t>
            </a:r>
            <a:endParaRPr/>
          </a:p>
          <a:p>
            <a:pPr indent="0" lvl="0" marL="0" rtl="0" algn="l">
              <a:spcBef>
                <a:spcPts val="1200"/>
              </a:spcBef>
              <a:spcAft>
                <a:spcPts val="0"/>
              </a:spcAft>
              <a:buClr>
                <a:schemeClr val="dk1"/>
              </a:buClr>
              <a:buSzPct val="84615"/>
              <a:buFont typeface="Arial"/>
              <a:buNone/>
            </a:pPr>
            <a:r>
              <a:rPr lang="en"/>
              <a:t>HAML</a:t>
            </a:r>
            <a:endParaRPr/>
          </a:p>
          <a:p>
            <a:pPr indent="457200" lvl="0" marL="0" rtl="0" algn="l">
              <a:spcBef>
                <a:spcPts val="1200"/>
              </a:spcBef>
              <a:spcAft>
                <a:spcPts val="0"/>
              </a:spcAft>
              <a:buClr>
                <a:schemeClr val="dk1"/>
              </a:buClr>
              <a:buSzPct val="84615"/>
              <a:buFont typeface="Arial"/>
              <a:buNone/>
            </a:pPr>
            <a:r>
              <a:rPr lang="en"/>
              <a:t>%strong{:class =&gt; "code", :id =&gt; "message"} Hello, World!</a:t>
            </a:r>
            <a:endParaRPr/>
          </a:p>
          <a:p>
            <a:pPr indent="0" lvl="0" marL="0" rtl="0" algn="l">
              <a:spcBef>
                <a:spcPts val="1200"/>
              </a:spcBef>
              <a:spcAft>
                <a:spcPts val="0"/>
              </a:spcAft>
              <a:buClr>
                <a:schemeClr val="dk1"/>
              </a:buClr>
              <a:buSzPct val="84615"/>
              <a:buFont typeface="Arial"/>
              <a:buNone/>
            </a:pPr>
            <a:r>
              <a:rPr lang="en"/>
              <a:t>The attributes are just a standard Ruby hash. The class attribute is “code”, the id attribute is “message”. Notice that in this example, we didn’t use =, so “Hello, World!” is interpreted as a normal string, not Ruby code.</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Method for those familiar with CSS</a:t>
            </a:r>
            <a:endParaRPr/>
          </a:p>
        </p:txBody>
      </p:sp>
      <p:sp>
        <p:nvSpPr>
          <p:cNvPr id="302" name="Google Shape;302;p4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84615"/>
              <a:buFont typeface="Arial"/>
              <a:buNone/>
            </a:pPr>
            <a:r>
              <a:rPr lang="en"/>
              <a:t>There is an easier way to define this tag in Haml, since class and id are such common attributes and since most designers (and developers) are familiar with CSS, we can use similar notation to describe this tag.</a:t>
            </a:r>
            <a:endParaRPr/>
          </a:p>
          <a:p>
            <a:pPr indent="0" lvl="0" marL="0" rtl="0" algn="l">
              <a:spcBef>
                <a:spcPts val="1200"/>
              </a:spcBef>
              <a:spcAft>
                <a:spcPts val="0"/>
              </a:spcAft>
              <a:buClr>
                <a:schemeClr val="dk1"/>
              </a:buClr>
              <a:buSzPct val="84615"/>
              <a:buFont typeface="Arial"/>
              <a:buNone/>
            </a:pPr>
            <a:r>
              <a:rPr lang="en"/>
              <a:t>HAML (New way)</a:t>
            </a:r>
            <a:endParaRPr/>
          </a:p>
          <a:p>
            <a:pPr indent="457200" lvl="0" marL="0" rtl="0" algn="l">
              <a:spcBef>
                <a:spcPts val="1200"/>
              </a:spcBef>
              <a:spcAft>
                <a:spcPts val="0"/>
              </a:spcAft>
              <a:buNone/>
            </a:pPr>
            <a:r>
              <a:rPr lang="en"/>
              <a:t>%strong.code#message Hello, World!</a:t>
            </a:r>
            <a:endParaRPr/>
          </a:p>
          <a:p>
            <a:pPr indent="0" lvl="0" marL="0" rtl="0" algn="l">
              <a:spcBef>
                <a:spcPts val="1200"/>
              </a:spcBef>
              <a:spcAft>
                <a:spcPts val="0"/>
              </a:spcAft>
              <a:buNone/>
            </a:pPr>
            <a:r>
              <a:rPr lang="en" sz="1244"/>
              <a:t>HTML</a:t>
            </a:r>
            <a:endParaRPr sz="1244"/>
          </a:p>
          <a:p>
            <a:pPr indent="457200" lvl="0" marL="0" rtl="0" algn="l">
              <a:spcBef>
                <a:spcPts val="1200"/>
              </a:spcBef>
              <a:spcAft>
                <a:spcPts val="0"/>
              </a:spcAft>
              <a:buNone/>
            </a:pPr>
            <a:r>
              <a:rPr lang="en" sz="1244"/>
              <a:t>&lt;strong class="code" id="message"&gt;Hello, World!&lt;/strong&gt;</a:t>
            </a:r>
            <a:endParaRPr sz="1244"/>
          </a:p>
          <a:p>
            <a:pPr indent="0" lvl="0" marL="0" rtl="0" algn="l">
              <a:spcBef>
                <a:spcPts val="1200"/>
              </a:spcBef>
              <a:spcAft>
                <a:spcPts val="0"/>
              </a:spcAft>
              <a:buNone/>
            </a:pPr>
            <a:r>
              <a:rPr lang="en" sz="1244"/>
              <a:t>HAML</a:t>
            </a:r>
            <a:endParaRPr sz="1244"/>
          </a:p>
          <a:p>
            <a:pPr indent="457200" lvl="0" marL="0" rtl="0" algn="l">
              <a:spcBef>
                <a:spcPts val="1200"/>
              </a:spcBef>
              <a:spcAft>
                <a:spcPts val="0"/>
              </a:spcAft>
              <a:buClr>
                <a:schemeClr val="dk1"/>
              </a:buClr>
              <a:buSzPct val="88374"/>
              <a:buFont typeface="Arial"/>
              <a:buNone/>
            </a:pPr>
            <a:r>
              <a:rPr lang="en" sz="1244"/>
              <a:t>%strong{:class =&gt; "code", :id =&gt; "message"} Hello, World!</a:t>
            </a:r>
            <a:endParaRPr sz="1244"/>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default, it’s a div</a:t>
            </a:r>
            <a:endParaRPr/>
          </a:p>
        </p:txBody>
      </p:sp>
      <p:sp>
        <p:nvSpPr>
          <p:cNvPr id="308" name="Google Shape;308;p4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84615"/>
              <a:buFont typeface="Arial"/>
              <a:buNone/>
            </a:pPr>
            <a:r>
              <a:rPr lang="en"/>
              <a:t>Not only that, but since div tags are so common, you can leave off the tag definition (no % sign) and have it default to %div.</a:t>
            </a:r>
            <a:endParaRPr/>
          </a:p>
          <a:p>
            <a:pPr indent="0" lvl="0" marL="0" rtl="0" algn="l">
              <a:spcBef>
                <a:spcPts val="1200"/>
              </a:spcBef>
              <a:spcAft>
                <a:spcPts val="0"/>
              </a:spcAft>
              <a:buClr>
                <a:schemeClr val="dk1"/>
              </a:buClr>
              <a:buSzPct val="84615"/>
              <a:buFont typeface="Arial"/>
              <a:buNone/>
            </a:pPr>
            <a:r>
              <a:t/>
            </a:r>
            <a:endParaRPr/>
          </a:p>
          <a:p>
            <a:pPr indent="0" lvl="0" marL="0" rtl="0" algn="l">
              <a:spcBef>
                <a:spcPts val="1200"/>
              </a:spcBef>
              <a:spcAft>
                <a:spcPts val="0"/>
              </a:spcAft>
              <a:buClr>
                <a:schemeClr val="dk1"/>
              </a:buClr>
              <a:buSzPct val="84615"/>
              <a:buFont typeface="Arial"/>
              <a:buNone/>
            </a:pPr>
            <a:r>
              <a:rPr lang="en"/>
              <a:t>HAML</a:t>
            </a:r>
            <a:endParaRPr/>
          </a:p>
          <a:p>
            <a:pPr indent="457200" lvl="0" marL="0" rtl="0" algn="l">
              <a:spcBef>
                <a:spcPts val="1200"/>
              </a:spcBef>
              <a:spcAft>
                <a:spcPts val="0"/>
              </a:spcAft>
              <a:buClr>
                <a:schemeClr val="dk1"/>
              </a:buClr>
              <a:buSzPct val="84615"/>
              <a:buFont typeface="Arial"/>
              <a:buNone/>
            </a:pPr>
            <a:r>
              <a:rPr lang="en"/>
              <a:t>.content Hello, World!</a:t>
            </a:r>
            <a:endParaRPr/>
          </a:p>
          <a:p>
            <a:pPr indent="0" lvl="0" marL="0" rtl="0" algn="l">
              <a:spcBef>
                <a:spcPts val="1200"/>
              </a:spcBef>
              <a:spcAft>
                <a:spcPts val="0"/>
              </a:spcAft>
              <a:buClr>
                <a:schemeClr val="dk1"/>
              </a:buClr>
              <a:buSzPct val="84615"/>
              <a:buFont typeface="Arial"/>
              <a:buNone/>
            </a:pPr>
            <a:r>
              <a:rPr lang="en"/>
              <a:t>HTML</a:t>
            </a:r>
            <a:endParaRPr/>
          </a:p>
          <a:p>
            <a:pPr indent="457200" lvl="0" marL="0" rtl="0" algn="l">
              <a:spcBef>
                <a:spcPts val="1200"/>
              </a:spcBef>
              <a:spcAft>
                <a:spcPts val="0"/>
              </a:spcAft>
              <a:buClr>
                <a:schemeClr val="dk1"/>
              </a:buClr>
              <a:buSzPct val="84615"/>
              <a:buFont typeface="Arial"/>
              <a:buNone/>
            </a:pPr>
            <a:r>
              <a:rPr lang="en"/>
              <a:t>&lt;div class='content'&gt;Hello, World!&lt;/div&gt;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Created by Hampton Catlin in 2006</a:t>
            </a:r>
            <a:endParaRPr/>
          </a:p>
          <a:p>
            <a:pPr indent="-311150" lvl="0" marL="457200" rtl="0" algn="l">
              <a:spcBef>
                <a:spcPts val="0"/>
              </a:spcBef>
              <a:spcAft>
                <a:spcPts val="0"/>
              </a:spcAft>
              <a:buSzPts val="1300"/>
              <a:buChar char="●"/>
            </a:pPr>
            <a:r>
              <a:rPr lang="en"/>
              <a:t>Natalie Weizenbaum was the main developer of Ruby’s implementation of HAML until 2012 and made HAML usable by doing a variety of things such as fixing bugs</a:t>
            </a:r>
            <a:endParaRPr/>
          </a:p>
          <a:p>
            <a:pPr indent="-311150" lvl="0" marL="457200" rtl="0" algn="l">
              <a:spcBef>
                <a:spcPts val="0"/>
              </a:spcBef>
              <a:spcAft>
                <a:spcPts val="0"/>
              </a:spcAft>
              <a:buSzPts val="1300"/>
              <a:buChar char="●"/>
            </a:pPr>
            <a:r>
              <a:rPr lang="en"/>
              <a:t>Version 2.2.0 : July 2009</a:t>
            </a:r>
            <a:endParaRPr/>
          </a:p>
          <a:p>
            <a:pPr indent="-311150" lvl="0" marL="457200" rtl="0" algn="l">
              <a:spcBef>
                <a:spcPts val="0"/>
              </a:spcBef>
              <a:spcAft>
                <a:spcPts val="0"/>
              </a:spcAft>
              <a:buSzPts val="1300"/>
              <a:buChar char="●"/>
            </a:pPr>
            <a:r>
              <a:rPr lang="en"/>
              <a:t>Version 3.0.0 :May 2010</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for class, # for id</a:t>
            </a:r>
            <a:endParaRPr/>
          </a:p>
        </p:txBody>
      </p:sp>
      <p:sp>
        <p:nvSpPr>
          <p:cNvPr id="314" name="Google Shape;314;p4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HTML</a:t>
            </a:r>
            <a:endParaRPr sz="1300"/>
          </a:p>
          <a:p>
            <a:pPr indent="0" lvl="0" marL="0" rtl="0" algn="l">
              <a:spcBef>
                <a:spcPts val="1200"/>
              </a:spcBef>
              <a:spcAft>
                <a:spcPts val="0"/>
              </a:spcAft>
              <a:buClr>
                <a:schemeClr val="dk1"/>
              </a:buClr>
              <a:buSzPts val="1100"/>
              <a:buFont typeface="Arial"/>
              <a:buNone/>
            </a:pPr>
            <a:r>
              <a:rPr lang="en" sz="1300"/>
              <a:t>&lt;div id='things'&gt;</a:t>
            </a:r>
            <a:endParaRPr sz="1300"/>
          </a:p>
          <a:p>
            <a:pPr indent="0" lvl="0" marL="0" rtl="0" algn="l">
              <a:spcBef>
                <a:spcPts val="1200"/>
              </a:spcBef>
              <a:spcAft>
                <a:spcPts val="0"/>
              </a:spcAft>
              <a:buClr>
                <a:schemeClr val="dk1"/>
              </a:buClr>
              <a:buSzPts val="1100"/>
              <a:buFont typeface="Arial"/>
              <a:buNone/>
            </a:pPr>
            <a:r>
              <a:rPr lang="en" sz="1300"/>
              <a:t>    &lt;span id='rice'&gt;Chicken Fried&lt;/span&gt;</a:t>
            </a:r>
            <a:endParaRPr sz="1300"/>
          </a:p>
          <a:p>
            <a:pPr indent="0" lvl="0" marL="0" rtl="0" algn="l">
              <a:spcBef>
                <a:spcPts val="1200"/>
              </a:spcBef>
              <a:spcAft>
                <a:spcPts val="0"/>
              </a:spcAft>
              <a:buClr>
                <a:schemeClr val="dk1"/>
              </a:buClr>
              <a:buSzPts val="1100"/>
              <a:buFont typeface="Arial"/>
              <a:buNone/>
            </a:pPr>
            <a:r>
              <a:rPr lang="en" sz="1300"/>
              <a:t>    &lt;p class='beans' food='true'&gt;The magical fruit&lt;/p&gt;</a:t>
            </a:r>
            <a:endParaRPr sz="1300"/>
          </a:p>
          <a:p>
            <a:pPr indent="0" lvl="0" marL="0" rtl="0" algn="l">
              <a:spcBef>
                <a:spcPts val="1200"/>
              </a:spcBef>
              <a:spcAft>
                <a:spcPts val="0"/>
              </a:spcAft>
              <a:buClr>
                <a:schemeClr val="dk1"/>
              </a:buClr>
              <a:buSzPts val="1100"/>
              <a:buFont typeface="Arial"/>
              <a:buNone/>
            </a:pPr>
            <a:r>
              <a:rPr lang="en" sz="1300"/>
              <a:t>    &lt;h1 class='class otherclass' id='id'&gt;La La La&lt;/h1&gt;</a:t>
            </a:r>
            <a:endParaRPr sz="1300"/>
          </a:p>
          <a:p>
            <a:pPr indent="0" lvl="0" marL="0" rtl="0" algn="l">
              <a:spcBef>
                <a:spcPts val="1200"/>
              </a:spcBef>
              <a:spcAft>
                <a:spcPts val="1200"/>
              </a:spcAft>
              <a:buNone/>
            </a:pPr>
            <a:r>
              <a:rPr lang="en" sz="1300"/>
              <a:t>&lt;/div&gt;</a:t>
            </a:r>
            <a:endParaRPr sz="1300"/>
          </a:p>
        </p:txBody>
      </p:sp>
      <p:sp>
        <p:nvSpPr>
          <p:cNvPr id="315" name="Google Shape;315;p42"/>
          <p:cNvSpPr txBox="1"/>
          <p:nvPr>
            <p:ph idx="1" type="body"/>
          </p:nvPr>
        </p:nvSpPr>
        <p:spPr>
          <a:xfrm>
            <a:off x="47044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HAML</a:t>
            </a:r>
            <a:endParaRPr sz="1300"/>
          </a:p>
          <a:p>
            <a:pPr indent="0" lvl="0" marL="0" rtl="0" algn="l">
              <a:spcBef>
                <a:spcPts val="1200"/>
              </a:spcBef>
              <a:spcAft>
                <a:spcPts val="0"/>
              </a:spcAft>
              <a:buNone/>
            </a:pPr>
            <a:r>
              <a:rPr lang="en" sz="1300"/>
              <a:t>%div#things</a:t>
            </a:r>
            <a:endParaRPr sz="1300"/>
          </a:p>
          <a:p>
            <a:pPr indent="0" lvl="0" marL="0" rtl="0" algn="l">
              <a:spcBef>
                <a:spcPts val="1200"/>
              </a:spcBef>
              <a:spcAft>
                <a:spcPts val="0"/>
              </a:spcAft>
              <a:buNone/>
            </a:pPr>
            <a:r>
              <a:rPr lang="en" sz="1300"/>
              <a:t>    %span#rice Chicken Fried</a:t>
            </a:r>
            <a:endParaRPr sz="1300"/>
          </a:p>
          <a:p>
            <a:pPr indent="0" lvl="0" marL="0" rtl="0" algn="l">
              <a:spcBef>
                <a:spcPts val="1200"/>
              </a:spcBef>
              <a:spcAft>
                <a:spcPts val="0"/>
              </a:spcAft>
              <a:buNone/>
            </a:pPr>
            <a:r>
              <a:rPr lang="en" sz="1300"/>
              <a:t>    %p.beans{ :food =&gt; 'true' } The magical fruit</a:t>
            </a:r>
            <a:endParaRPr sz="1300"/>
          </a:p>
          <a:p>
            <a:pPr indent="0" lvl="0" marL="0" rtl="0" algn="l">
              <a:spcBef>
                <a:spcPts val="1200"/>
              </a:spcBef>
              <a:spcAft>
                <a:spcPts val="0"/>
              </a:spcAft>
              <a:buNone/>
            </a:pPr>
            <a:r>
              <a:rPr lang="en" sz="1300"/>
              <a:t>    %h1.class.otherclass#id La La La</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ph type="title"/>
          </p:nvPr>
        </p:nvSpPr>
        <p:spPr>
          <a:xfrm>
            <a:off x="819150" y="19907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Demo</a:t>
            </a:r>
            <a:endParaRPr/>
          </a:p>
        </p:txBody>
      </p:sp>
      <p:sp>
        <p:nvSpPr>
          <p:cNvPr id="321" name="Google Shape;321;p43"/>
          <p:cNvSpPr txBox="1"/>
          <p:nvPr>
            <p:ph idx="1" type="body"/>
          </p:nvPr>
        </p:nvSpPr>
        <p:spPr>
          <a:xfrm>
            <a:off x="2011225" y="26161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Your turn</a:t>
            </a:r>
            <a:endParaRPr/>
          </a:p>
        </p:txBody>
      </p:sp>
      <p:sp>
        <p:nvSpPr>
          <p:cNvPr id="327" name="Google Shape;327;p44"/>
          <p:cNvSpPr txBox="1"/>
          <p:nvPr>
            <p:ph idx="1" type="body"/>
          </p:nvPr>
        </p:nvSpPr>
        <p:spPr>
          <a:xfrm>
            <a:off x="819150" y="15108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 Given the following HTML document, convert it into HAML.</a:t>
            </a:r>
            <a:endParaRPr/>
          </a:p>
          <a:p>
            <a:pPr indent="0" lvl="0" marL="0" rtl="0" algn="l">
              <a:spcBef>
                <a:spcPts val="1200"/>
              </a:spcBef>
              <a:spcAft>
                <a:spcPts val="1200"/>
              </a:spcAft>
              <a:buNone/>
            </a:pPr>
            <a:r>
              <a:t/>
            </a:r>
            <a:endParaRPr/>
          </a:p>
        </p:txBody>
      </p:sp>
      <p:sp>
        <p:nvSpPr>
          <p:cNvPr id="328" name="Google Shape;328;p44"/>
          <p:cNvSpPr txBox="1"/>
          <p:nvPr/>
        </p:nvSpPr>
        <p:spPr>
          <a:xfrm>
            <a:off x="779725" y="1934425"/>
            <a:ext cx="3081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#main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.note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%h2 HAML Notes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%ul</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%li</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The !!! at the top declares an HTML document type.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%li</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This syntax is so easy to write and is much more readable!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5"/>
          <p:cNvSpPr txBox="1"/>
          <p:nvPr>
            <p:ph type="title"/>
          </p:nvPr>
        </p:nvSpPr>
        <p:spPr>
          <a:xfrm>
            <a:off x="654200" y="928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334" name="Google Shape;334;p4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335" name="Google Shape;335;p45"/>
          <p:cNvSpPr txBox="1"/>
          <p:nvPr/>
        </p:nvSpPr>
        <p:spPr>
          <a:xfrm>
            <a:off x="344875" y="1079675"/>
            <a:ext cx="3621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#main</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.note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%h2 HAML Notes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%ul</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%li</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The !!! at the top declares an HTML document type.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%li</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This syntax is so easy to write and is much more readable!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36" name="Google Shape;336;p45"/>
          <p:cNvSpPr txBox="1"/>
          <p:nvPr/>
        </p:nvSpPr>
        <p:spPr>
          <a:xfrm>
            <a:off x="5188475" y="830550"/>
            <a:ext cx="37788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&lt;!DOCTYPE html&gt;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&lt;div id='main'&gt;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&lt;div class='note'&gt;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&lt;h2&gt;HAML Notes&lt;/h2&gt;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&lt;ul&gt;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&lt;li&gt;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The !!! at the top declares an HTML document type.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&lt;/li&gt;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&lt;li&gt;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This syntax is so easy to write and is much more readable!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&lt;/li&gt;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&lt;/ul&gt;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&lt;/div&gt;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&lt;/div&gt;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337" name="Google Shape;337;p45"/>
          <p:cNvPicPr preferRelativeResize="0"/>
          <p:nvPr/>
        </p:nvPicPr>
        <p:blipFill>
          <a:blip r:embed="rId3">
            <a:alphaModFix/>
          </a:blip>
          <a:stretch>
            <a:fillRect/>
          </a:stretch>
        </p:blipFill>
        <p:spPr>
          <a:xfrm>
            <a:off x="3840550" y="2614748"/>
            <a:ext cx="974149" cy="393850"/>
          </a:xfrm>
          <a:prstGeom prst="rect">
            <a:avLst/>
          </a:prstGeom>
          <a:noFill/>
          <a:ln>
            <a:noFill/>
          </a:ln>
        </p:spPr>
      </p:pic>
      <p:sp>
        <p:nvSpPr>
          <p:cNvPr id="338" name="Google Shape;338;p45"/>
          <p:cNvSpPr txBox="1"/>
          <p:nvPr/>
        </p:nvSpPr>
        <p:spPr>
          <a:xfrm>
            <a:off x="1531150" y="527875"/>
            <a:ext cx="23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HAML</a:t>
            </a:r>
            <a:endParaRPr>
              <a:latin typeface="Calibri"/>
              <a:ea typeface="Calibri"/>
              <a:cs typeface="Calibri"/>
              <a:sym typeface="Calibri"/>
            </a:endParaRPr>
          </a:p>
        </p:txBody>
      </p:sp>
      <p:sp>
        <p:nvSpPr>
          <p:cNvPr id="339" name="Google Shape;339;p45"/>
          <p:cNvSpPr txBox="1"/>
          <p:nvPr/>
        </p:nvSpPr>
        <p:spPr>
          <a:xfrm>
            <a:off x="6543725" y="494875"/>
            <a:ext cx="10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HTML</a:t>
            </a: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345" name="Google Shape;345;p46"/>
          <p:cNvSpPr txBox="1"/>
          <p:nvPr>
            <p:ph idx="1" type="body"/>
          </p:nvPr>
        </p:nvSpPr>
        <p:spPr>
          <a:xfrm>
            <a:off x="766650" y="6336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Question 2. Convert the following HTML into HAML</a:t>
            </a:r>
            <a:endParaRPr/>
          </a:p>
        </p:txBody>
      </p:sp>
      <p:sp>
        <p:nvSpPr>
          <p:cNvPr id="346" name="Google Shape;346;p46"/>
          <p:cNvSpPr txBox="1"/>
          <p:nvPr/>
        </p:nvSpPr>
        <p:spPr>
          <a:xfrm>
            <a:off x="689800" y="1357100"/>
            <a:ext cx="3673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&lt;!DOCTYPE html&gt;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&lt;html&gt;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&lt;div&gt;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&lt;body class="intro"&gt;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&lt;h1 id="hello"&gt;Hello World!&lt;/h1&gt;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&lt;p&gt;Can you convert me into HAML?&lt;/p&gt;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&lt;/div&gt;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&lt;/body&gt;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&lt;/html&gt;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352" name="Google Shape;352;p4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353" name="Google Shape;353;p47"/>
          <p:cNvSpPr txBox="1"/>
          <p:nvPr/>
        </p:nvSpPr>
        <p:spPr>
          <a:xfrm>
            <a:off x="472375" y="1559525"/>
            <a:ext cx="3000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&lt;!DOCTYPE html&gt;</a:t>
            </a:r>
            <a:endParaRPr/>
          </a:p>
          <a:p>
            <a:pPr indent="0" lvl="0" marL="0" rtl="0" algn="l">
              <a:spcBef>
                <a:spcPts val="0"/>
              </a:spcBef>
              <a:spcAft>
                <a:spcPts val="0"/>
              </a:spcAft>
              <a:buNone/>
            </a:pPr>
            <a:r>
              <a:rPr lang="en"/>
              <a:t>&lt;html&gt;</a:t>
            </a:r>
            <a:endParaRPr/>
          </a:p>
          <a:p>
            <a:pPr indent="0" lvl="0" marL="0" rtl="0" algn="l">
              <a:spcBef>
                <a:spcPts val="0"/>
              </a:spcBef>
              <a:spcAft>
                <a:spcPts val="0"/>
              </a:spcAft>
              <a:buNone/>
            </a:pPr>
            <a:r>
              <a:rPr lang="en"/>
              <a:t>&lt;div&gt;</a:t>
            </a:r>
            <a:endParaRPr/>
          </a:p>
          <a:p>
            <a:pPr indent="0" lvl="0" marL="0" rtl="0" algn="l">
              <a:spcBef>
                <a:spcPts val="0"/>
              </a:spcBef>
              <a:spcAft>
                <a:spcPts val="0"/>
              </a:spcAft>
              <a:buNone/>
            </a:pPr>
            <a:r>
              <a:rPr lang="en"/>
              <a:t>&lt;body class="intro"&gt;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&lt;h1 id="hello"&gt;Hello World!&lt;/h1&gt;</a:t>
            </a:r>
            <a:endParaRPr/>
          </a:p>
          <a:p>
            <a:pPr indent="0" lvl="0" marL="0" rtl="0" algn="l">
              <a:spcBef>
                <a:spcPts val="0"/>
              </a:spcBef>
              <a:spcAft>
                <a:spcPts val="0"/>
              </a:spcAft>
              <a:buNone/>
            </a:pPr>
            <a:r>
              <a:rPr lang="en"/>
              <a:t>&lt;p&gt;Can you convert me into HAML?&lt;/p&gt;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&lt;/div&gt;</a:t>
            </a:r>
            <a:endParaRPr/>
          </a:p>
          <a:p>
            <a:pPr indent="0" lvl="0" marL="0" rtl="0" algn="l">
              <a:spcBef>
                <a:spcPts val="0"/>
              </a:spcBef>
              <a:spcAft>
                <a:spcPts val="0"/>
              </a:spcAft>
              <a:buNone/>
            </a:pPr>
            <a:r>
              <a:rPr lang="en"/>
              <a:t>&lt;/body&gt;</a:t>
            </a:r>
            <a:endParaRPr/>
          </a:p>
          <a:p>
            <a:pPr indent="0" lvl="0" marL="0" rtl="0" algn="l">
              <a:spcBef>
                <a:spcPts val="0"/>
              </a:spcBef>
              <a:spcAft>
                <a:spcPts val="0"/>
              </a:spcAft>
              <a:buNone/>
            </a:pPr>
            <a:r>
              <a:rPr lang="en"/>
              <a:t>&lt;/html&gt;</a:t>
            </a:r>
            <a:endParaRPr/>
          </a:p>
        </p:txBody>
      </p:sp>
      <p:pic>
        <p:nvPicPr>
          <p:cNvPr id="354" name="Google Shape;354;p47"/>
          <p:cNvPicPr preferRelativeResize="0"/>
          <p:nvPr/>
        </p:nvPicPr>
        <p:blipFill>
          <a:blip r:embed="rId3">
            <a:alphaModFix/>
          </a:blip>
          <a:stretch>
            <a:fillRect/>
          </a:stretch>
        </p:blipFill>
        <p:spPr>
          <a:xfrm>
            <a:off x="3845875" y="2620325"/>
            <a:ext cx="795274" cy="400200"/>
          </a:xfrm>
          <a:prstGeom prst="rect">
            <a:avLst/>
          </a:prstGeom>
          <a:noFill/>
          <a:ln>
            <a:noFill/>
          </a:ln>
        </p:spPr>
      </p:pic>
      <p:sp>
        <p:nvSpPr>
          <p:cNvPr id="355" name="Google Shape;355;p47"/>
          <p:cNvSpPr txBox="1"/>
          <p:nvPr/>
        </p:nvSpPr>
        <p:spPr>
          <a:xfrm>
            <a:off x="1274625" y="77975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HTML</a:t>
            </a:r>
            <a:endParaRPr>
              <a:latin typeface="Calibri"/>
              <a:ea typeface="Calibri"/>
              <a:cs typeface="Calibri"/>
              <a:sym typeface="Calibri"/>
            </a:endParaRPr>
          </a:p>
        </p:txBody>
      </p:sp>
      <p:sp>
        <p:nvSpPr>
          <p:cNvPr id="356" name="Google Shape;356;p47"/>
          <p:cNvSpPr txBox="1"/>
          <p:nvPr/>
        </p:nvSpPr>
        <p:spPr>
          <a:xfrm>
            <a:off x="5263475" y="2077550"/>
            <a:ext cx="3531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%html</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%body.intro</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%div</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%h1#hello Hello World!</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%p Can you convert me into HAML?</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57" name="Google Shape;357;p47"/>
          <p:cNvSpPr txBox="1"/>
          <p:nvPr/>
        </p:nvSpPr>
        <p:spPr>
          <a:xfrm>
            <a:off x="6268175" y="845600"/>
            <a:ext cx="13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HAML</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HAML stands for HTML abstraction markup language.</a:t>
            </a:r>
            <a:endParaRPr/>
          </a:p>
          <a:p>
            <a:pPr indent="-311150" lvl="0" marL="457200" rtl="0" algn="l">
              <a:spcBef>
                <a:spcPts val="0"/>
              </a:spcBef>
              <a:spcAft>
                <a:spcPts val="0"/>
              </a:spcAft>
              <a:buSzPts val="1300"/>
              <a:buChar char="●"/>
            </a:pPr>
            <a:r>
              <a:rPr lang="en"/>
              <a:t>HAML purpose is to a way to cleanly and simply describe the HTML without inline code</a:t>
            </a:r>
            <a:endParaRPr/>
          </a:p>
          <a:p>
            <a:pPr indent="-311150" lvl="0" marL="457200" rtl="0" algn="l">
              <a:spcBef>
                <a:spcPts val="0"/>
              </a:spcBef>
              <a:spcAft>
                <a:spcPts val="0"/>
              </a:spcAft>
              <a:buSzPts val="1300"/>
              <a:buChar char="●"/>
            </a:pPr>
            <a:r>
              <a:rPr lang="en"/>
              <a:t>It is used as a replacement for other inline systems such as ASP and ERB</a:t>
            </a:r>
            <a:endParaRPr/>
          </a:p>
          <a:p>
            <a:pPr indent="-311150" lvl="0" marL="457200" rtl="0" algn="l">
              <a:spcBef>
                <a:spcPts val="0"/>
              </a:spcBef>
              <a:spcAft>
                <a:spcPts val="0"/>
              </a:spcAft>
              <a:buSzPts val="1300"/>
              <a:buChar char="●"/>
            </a:pPr>
            <a:r>
              <a:rPr lang="en"/>
              <a:t>HAML is a description of HTML so it avoids the need to code the HTML into the template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HAML is a description of HTML?</a:t>
            </a:r>
            <a:endParaRPr/>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84615"/>
              <a:buFont typeface="Arial"/>
              <a:buNone/>
            </a:pPr>
            <a:r>
              <a:rPr lang="en"/>
              <a:t>Simplified and cleaner version</a:t>
            </a:r>
            <a:endParaRPr/>
          </a:p>
          <a:p>
            <a:pPr indent="0" lvl="0" marL="0" rtl="0" algn="l">
              <a:spcBef>
                <a:spcPts val="1200"/>
              </a:spcBef>
              <a:spcAft>
                <a:spcPts val="0"/>
              </a:spcAft>
              <a:buClr>
                <a:schemeClr val="dk1"/>
              </a:buClr>
              <a:buSzPct val="84615"/>
              <a:buFont typeface="Arial"/>
              <a:buNone/>
            </a:pPr>
            <a:r>
              <a:rPr lang="en"/>
              <a:t>The code has </a:t>
            </a:r>
            <a:endParaRPr/>
          </a:p>
          <a:p>
            <a:pPr indent="-304958" lvl="0" marL="457200" rtl="0" algn="l">
              <a:spcBef>
                <a:spcPts val="1200"/>
              </a:spcBef>
              <a:spcAft>
                <a:spcPts val="0"/>
              </a:spcAft>
              <a:buSzPct val="100000"/>
              <a:buChar char="●"/>
            </a:pPr>
            <a:r>
              <a:rPr lang="en"/>
              <a:t>meaning</a:t>
            </a:r>
            <a:endParaRPr/>
          </a:p>
          <a:p>
            <a:pPr indent="-304958" lvl="0" marL="457200" rtl="0" algn="l">
              <a:spcBef>
                <a:spcPts val="0"/>
              </a:spcBef>
              <a:spcAft>
                <a:spcPts val="0"/>
              </a:spcAft>
              <a:buSzPct val="100000"/>
              <a:buChar char="●"/>
            </a:pPr>
            <a:r>
              <a:rPr lang="en"/>
              <a:t>does not repeat itself</a:t>
            </a:r>
            <a:endParaRPr/>
          </a:p>
          <a:p>
            <a:pPr indent="-304958" lvl="0" marL="457200" rtl="0" algn="l">
              <a:spcBef>
                <a:spcPts val="0"/>
              </a:spcBef>
              <a:spcAft>
                <a:spcPts val="0"/>
              </a:spcAft>
              <a:buSzPct val="100000"/>
              <a:buChar char="●"/>
            </a:pPr>
            <a:r>
              <a:rPr lang="en"/>
              <a:t>concise</a:t>
            </a:r>
            <a:endParaRPr/>
          </a:p>
          <a:p>
            <a:pPr indent="-304958" lvl="0" marL="457200" rtl="0" algn="l">
              <a:spcBef>
                <a:spcPts val="0"/>
              </a:spcBef>
              <a:spcAft>
                <a:spcPts val="0"/>
              </a:spcAft>
              <a:buSzPct val="100000"/>
              <a:buChar char="●"/>
            </a:pPr>
            <a:r>
              <a:rPr lang="en"/>
              <a:t>markup much quicker and does not have to be in HTML format</a:t>
            </a:r>
            <a:endParaRPr/>
          </a:p>
          <a:p>
            <a:pPr indent="-304958" lvl="0" marL="457200" rtl="0" algn="l">
              <a:spcBef>
                <a:spcPts val="0"/>
              </a:spcBef>
              <a:spcAft>
                <a:spcPts val="0"/>
              </a:spcAft>
              <a:buSzPct val="100000"/>
              <a:buChar char="●"/>
            </a:pPr>
            <a:r>
              <a:rPr lang="en"/>
              <a:t>easier to read</a:t>
            </a:r>
            <a:endParaRPr/>
          </a:p>
          <a:p>
            <a:pPr indent="0" lvl="0" marL="0" rtl="0" algn="l">
              <a:spcBef>
                <a:spcPts val="1200"/>
              </a:spcBef>
              <a:spcAft>
                <a:spcPts val="0"/>
              </a:spcAft>
              <a:buClr>
                <a:schemeClr val="dk1"/>
              </a:buClr>
              <a:buSzPct val="84615"/>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515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HAML is a description of HTML?</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Before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After</a:t>
            </a:r>
            <a:endParaRPr/>
          </a:p>
        </p:txBody>
      </p:sp>
      <p:pic>
        <p:nvPicPr>
          <p:cNvPr id="161" name="Google Shape;161;p18"/>
          <p:cNvPicPr preferRelativeResize="0"/>
          <p:nvPr/>
        </p:nvPicPr>
        <p:blipFill>
          <a:blip r:embed="rId3">
            <a:alphaModFix/>
          </a:blip>
          <a:stretch>
            <a:fillRect/>
          </a:stretch>
        </p:blipFill>
        <p:spPr>
          <a:xfrm>
            <a:off x="1927350" y="1418100"/>
            <a:ext cx="3122950" cy="1549375"/>
          </a:xfrm>
          <a:prstGeom prst="rect">
            <a:avLst/>
          </a:prstGeom>
          <a:noFill/>
          <a:ln>
            <a:noFill/>
          </a:ln>
        </p:spPr>
      </p:pic>
      <p:pic>
        <p:nvPicPr>
          <p:cNvPr id="162" name="Google Shape;162;p18"/>
          <p:cNvPicPr preferRelativeResize="0"/>
          <p:nvPr/>
        </p:nvPicPr>
        <p:blipFill rotWithShape="1">
          <a:blip r:embed="rId4">
            <a:alphaModFix/>
          </a:blip>
          <a:srcRect b="37359" l="0" r="42847" t="0"/>
          <a:stretch/>
        </p:blipFill>
        <p:spPr>
          <a:xfrm>
            <a:off x="2489925" y="3417852"/>
            <a:ext cx="1997800" cy="95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617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about HAML vs ERB?</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ERB</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HAML</a:t>
            </a:r>
            <a:endParaRPr/>
          </a:p>
        </p:txBody>
      </p:sp>
      <p:pic>
        <p:nvPicPr>
          <p:cNvPr id="169" name="Google Shape;169;p19"/>
          <p:cNvPicPr preferRelativeResize="0"/>
          <p:nvPr/>
        </p:nvPicPr>
        <p:blipFill rotWithShape="1">
          <a:blip r:embed="rId3">
            <a:alphaModFix/>
          </a:blip>
          <a:srcRect b="0" l="0" r="46357" t="0"/>
          <a:stretch/>
        </p:blipFill>
        <p:spPr>
          <a:xfrm>
            <a:off x="2074950" y="1658250"/>
            <a:ext cx="2329950" cy="1171575"/>
          </a:xfrm>
          <a:prstGeom prst="rect">
            <a:avLst/>
          </a:prstGeom>
          <a:noFill/>
          <a:ln>
            <a:noFill/>
          </a:ln>
        </p:spPr>
      </p:pic>
      <p:pic>
        <p:nvPicPr>
          <p:cNvPr id="170" name="Google Shape;170;p19"/>
          <p:cNvPicPr preferRelativeResize="0"/>
          <p:nvPr/>
        </p:nvPicPr>
        <p:blipFill rotWithShape="1">
          <a:blip r:embed="rId3">
            <a:alphaModFix/>
          </a:blip>
          <a:srcRect b="0" l="59404" r="0" t="0"/>
          <a:stretch/>
        </p:blipFill>
        <p:spPr>
          <a:xfrm>
            <a:off x="2358300" y="3267150"/>
            <a:ext cx="1763251" cy="117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4 Core Principles</a:t>
            </a:r>
            <a:endParaRPr/>
          </a:p>
        </p:txBody>
      </p:sp>
      <p:sp>
        <p:nvSpPr>
          <p:cNvPr id="176" name="Google Shape;176;p20"/>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HAML’s 4 Core Principles</a:t>
            </a:r>
            <a:endParaRPr/>
          </a:p>
        </p:txBody>
      </p:sp>
      <p:sp>
        <p:nvSpPr>
          <p:cNvPr id="182" name="Google Shape;182;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Markup should be beautiful</a:t>
            </a:r>
            <a:endParaRPr/>
          </a:p>
          <a:p>
            <a:pPr indent="-311150" lvl="0" marL="457200" rtl="0" algn="l">
              <a:spcBef>
                <a:spcPts val="0"/>
              </a:spcBef>
              <a:spcAft>
                <a:spcPts val="0"/>
              </a:spcAft>
              <a:buSzPts val="1300"/>
              <a:buAutoNum type="arabicPeriod"/>
            </a:pPr>
            <a:r>
              <a:rPr lang="en"/>
              <a:t>Markup should be DRY</a:t>
            </a:r>
            <a:endParaRPr/>
          </a:p>
          <a:p>
            <a:pPr indent="-311150" lvl="0" marL="457200" rtl="0" algn="l">
              <a:spcBef>
                <a:spcPts val="0"/>
              </a:spcBef>
              <a:spcAft>
                <a:spcPts val="0"/>
              </a:spcAft>
              <a:buSzPts val="1300"/>
              <a:buAutoNum type="arabicPeriod"/>
            </a:pPr>
            <a:r>
              <a:rPr lang="en"/>
              <a:t>Markup should be well-indented</a:t>
            </a:r>
            <a:endParaRPr/>
          </a:p>
          <a:p>
            <a:pPr indent="-311150" lvl="0" marL="457200" rtl="0" algn="l">
              <a:spcBef>
                <a:spcPts val="0"/>
              </a:spcBef>
              <a:spcAft>
                <a:spcPts val="0"/>
              </a:spcAft>
              <a:buSzPts val="1300"/>
              <a:buAutoNum type="arabicPeriod"/>
            </a:pPr>
            <a:r>
              <a:rPr lang="en"/>
              <a:t>HTML structure should be clear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