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Nuni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Nunito-bold.fntdata"/><Relationship Id="rId23" Type="http://schemas.openxmlformats.org/officeDocument/2006/relationships/slide" Target="slides/slide18.xml"/><Relationship Id="rId45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Nunito-boldItalic.fntdata"/><Relationship Id="rId25" Type="http://schemas.openxmlformats.org/officeDocument/2006/relationships/slide" Target="slides/slide20.xml"/><Relationship Id="rId47" Type="http://schemas.openxmlformats.org/officeDocument/2006/relationships/font" Target="fonts/Nuni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c5b4ebd5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c5b4ebd5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cc5b4ebd5c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cc5b4ebd5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c5b4ebd5c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c5b4ebd5c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cc5b4ebd5c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cc5b4ebd5c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c5b4ebd5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c5b4ebd5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0ad9faf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d0ad9faf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c5b4ebd5c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c5b4ebd5c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c5b4ebd5c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c5b4ebd5c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cc5b4ebd5c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cc5b4ebd5c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c5b4ebd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c5b4ebd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c5b4ebd5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c5b4ebd5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c5b4ebd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c5b4ebd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c5b4ebd5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c5b4ebd5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c5b4ebd5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c5b4ebd5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cc5b4ebd5c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cc5b4ebd5c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cc5b4ebd5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cc5b4ebd5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c5b4ebd5c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c5b4ebd5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c5b4ebd5c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c5b4ebd5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0ec785d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0ec785d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c5b4ebd5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c5b4ebd5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c5b4ebd5c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cc5b4ebd5c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c5b4ebd5c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c5b4ebd5c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cc5b4ebd5c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cc5b4ebd5c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0ec785d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0ec785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0ec785d9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0ec785d9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d0ec785d9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d0ec785d9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0e0c252d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0e0c252d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cc652da8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cc652da8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cc652da8b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cc652da8b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cc652da8b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cc652da8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cc652da8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cc652da8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cc652da8b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cc652da8b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c5b4ebd5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c5b4ebd5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c5b4ebd5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c5b4ebd5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c5b4ebd5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c5b4ebd5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c5b4ebd5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c5b4ebd5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c5b4ebd5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c5b4ebd5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c5b4ebd5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c5b4ebd5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Thomas, </a:t>
            </a:r>
            <a:r>
              <a:rPr lang="en"/>
              <a:t>Lisa, Zhichen, </a:t>
            </a:r>
            <a:r>
              <a:rPr lang="en"/>
              <a:t>Liam, Nikhil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50" y="2024063"/>
            <a:ext cx="26289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Markup should be beautiful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Markup should not be used only to get the author’s desired output of a document or webpage.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rendering or the output isn’t the only thing that designers have to see, interact with, and modify, as designers will be working with the Markup file as well.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Because of this, Markup needs to be user-friendly and easy to understand.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Markup should be DRY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 </a:t>
            </a:r>
            <a:r>
              <a:rPr lang="en"/>
              <a:t>HTML comes repetition, as every element is named twice: once before the content and once after.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ERB also comes along with repetition and “</a:t>
            </a:r>
            <a:r>
              <a:rPr lang="en"/>
              <a:t>unnecessary</a:t>
            </a:r>
            <a:r>
              <a:rPr lang="en"/>
              <a:t>” characters.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HAML solves this issue by relying on indentation </a:t>
            </a:r>
            <a:r>
              <a:rPr lang="en"/>
              <a:t>instead</a:t>
            </a:r>
            <a:r>
              <a:rPr lang="en"/>
              <a:t> of text to determine where elements and blocks of code begin and end.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HAML results in smaller templates and makes code appear neater.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DRY? Don’t Repeat Yourself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A software development principle used to reduce code duplication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300"/>
              <a:buChar char="●"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Helps to prevent errors, increase refactorability, and makes maintenance easier</a:t>
            </a:r>
            <a:endParaRPr>
              <a:solidFill>
                <a:srgbClr val="2929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Markup should be well-indented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ERB </a:t>
            </a:r>
            <a:r>
              <a:rPr lang="en"/>
              <a:t>does not encourage well-indented code. Instead, it makes it difficult, and sometimes impossible, to write.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issue leads to HTML that is </a:t>
            </a:r>
            <a:r>
              <a:rPr lang="en"/>
              <a:t>confusing or difficult to read</a:t>
            </a:r>
            <a:r>
              <a:rPr lang="en"/>
              <a:t>, when it should be well indented and reflecting the underlying structure of the document.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Haml automatically properly formats all tags.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structure should be clear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 is a format built upon the idea of a structured document.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structure is reflected in HTML’s markup and should also be reflected in HAML.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HAML’s logic is based on indentation of child elements, which makes the document much easier to read and understand.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HAML Example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!!!</a:t>
            </a:r>
            <a:endParaRPr sz="9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#main</a:t>
            </a:r>
            <a:endParaRPr sz="9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.note</a:t>
            </a:r>
            <a:endParaRPr sz="9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%h2 Team McPherson HAML Demo</a:t>
            </a:r>
            <a:endParaRPr sz="9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%ul</a:t>
            </a:r>
            <a:endParaRPr sz="9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%li</a:t>
            </a:r>
            <a:endParaRPr sz="9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Haml can be indented with two spaces,</a:t>
            </a:r>
            <a:endParaRPr sz="9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although more than two is allowed.</a:t>
            </a:r>
            <a:endParaRPr sz="9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Consistency is key! </a:t>
            </a:r>
            <a:endParaRPr sz="9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%li</a:t>
            </a:r>
            <a:endParaRPr sz="9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The first character of any line is called</a:t>
            </a:r>
            <a:endParaRPr sz="9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the "control character" - it says "make a tag"</a:t>
            </a:r>
            <a:endParaRPr sz="9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%li</a:t>
            </a:r>
            <a:endParaRPr sz="9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Haml takes care of nicely indenting your HTML.</a:t>
            </a:r>
            <a:endParaRPr sz="9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.note</a:t>
            </a:r>
            <a:endParaRPr sz="9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This is how you would insert a link!</a:t>
            </a:r>
            <a:endParaRPr sz="9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%a{:href =&gt; "https://google.com"}</a:t>
            </a:r>
            <a:endParaRPr sz="95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Google link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534980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&lt;div id='main'&gt;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&lt;div class='note'&gt;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&lt;h2&gt;Team McPherson HAML Demo&lt;/h2&gt;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&lt;ul&gt;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&lt;li&gt;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Haml can be indented with two spaces,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although more than two is allowed.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Consistency is key!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&lt;/li&gt;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&lt;li&gt;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The first character of any line is called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the "control character" - it says "make a tag"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&lt;/li&gt;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&lt;li&gt;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Haml takes care of nicely indenting your HTML.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&lt;/li&gt;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&lt;/ul&gt;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&lt;div class='note'&gt;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This is how you would insert a link!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&lt;a href='https://google.com'</a:t>
            </a: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Google link&lt;/a&gt;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36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 sz="936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20" name="Google Shape;220;p27"/>
          <p:cNvPicPr preferRelativeResize="0"/>
          <p:nvPr/>
        </p:nvPicPr>
        <p:blipFill rotWithShape="1">
          <a:blip r:embed="rId3">
            <a:alphaModFix/>
          </a:blip>
          <a:srcRect b="29880" l="0" r="5767" t="8535"/>
          <a:stretch/>
        </p:blipFill>
        <p:spPr>
          <a:xfrm>
            <a:off x="3783200" y="736825"/>
            <a:ext cx="51435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HAML seems cool, how do I get it?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us, just run the command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gem install haml 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terminal.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Supported Editors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311700" y="1634675"/>
            <a:ext cx="396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Coda/SubEthaEdit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Eclipse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Emacs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GEdit/Gnome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JEdit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Kate/KDE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Komodo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NetBeans</a:t>
            </a:r>
            <a:endParaRPr/>
          </a:p>
        </p:txBody>
      </p:sp>
      <p:sp>
        <p:nvSpPr>
          <p:cNvPr id="233" name="Google Shape;233;p29"/>
          <p:cNvSpPr txBox="1"/>
          <p:nvPr>
            <p:ph idx="1" type="body"/>
          </p:nvPr>
        </p:nvSpPr>
        <p:spPr>
          <a:xfrm>
            <a:off x="4572000" y="1600825"/>
            <a:ext cx="396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RadRails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RubyMine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TextMate/E Text Editor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Sublime Text 2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Atom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Visual Studio Code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HAML</a:t>
            </a:r>
            <a:endParaRPr/>
          </a:p>
        </p:txBody>
      </p:sp>
      <p:sp>
        <p:nvSpPr>
          <p:cNvPr id="239" name="Google Shape;239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To run Haml from the command line, just use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i="1" lang="en"/>
              <a:t>haml input.haml output.html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help, do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i="1" lang="en"/>
              <a:t>haml --help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File extension: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i="1" lang="en"/>
              <a:t>xxx.html.haml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HAML compares to other languages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HAML?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Haml is a markup language.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neatly describes the HTML of a web document without the use of inline code.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Operates as a replacement for inline page templating systems such as ASP, PHP, and </a:t>
            </a:r>
            <a:r>
              <a:rPr b="1" lang="en"/>
              <a:t>ERB</a:t>
            </a:r>
            <a:r>
              <a:rPr lang="en"/>
              <a:t> (which we should all be familiar with by now)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HAML, you do not need to explicitly code the HTML into the template, since HAML is a description of the HTML. The HTML elements will be autogenerated.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80782">
            <a:off x="7205178" y="595475"/>
            <a:ext cx="1135571" cy="1135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395800" y="455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Shorter tag definition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95800" y="2422000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&lt;strong&gt;&lt;%= item.title %&gt;&lt;/strong&gt;</a:t>
            </a:r>
            <a:endParaRPr/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95800" y="3554800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%strong= item.title</a:t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395800" y="1220613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HTML(Static Title):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&lt;strong&gt;Hello World!&lt;/strong&gt;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395800" y="361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Easier way to add CSS attributes</a:t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95800" y="1170388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&amp; ERB: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&lt;strong class="code" id="message"&gt;Hello, World!&lt;/strong&gt;</a:t>
            </a:r>
            <a:endParaRPr/>
          </a:p>
        </p:txBody>
      </p:sp>
      <p:sp>
        <p:nvSpPr>
          <p:cNvPr id="259" name="Google Shape;259;p33"/>
          <p:cNvSpPr txBox="1"/>
          <p:nvPr>
            <p:ph idx="1" type="body"/>
          </p:nvPr>
        </p:nvSpPr>
        <p:spPr>
          <a:xfrm>
            <a:off x="395800" y="2303200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%strong.code#message Hello, World!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412725" y="513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 tag definition can be left off in HAML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412725" y="2467075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.content Hello, World!</a:t>
            </a:r>
            <a:endParaRPr/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412725" y="1334263"/>
            <a:ext cx="8520600" cy="11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&amp; ERB: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&lt;div class='content'&gt;Hello, World!&lt;/div&gt;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</a:t>
            </a:r>
            <a:r>
              <a:rPr lang="en"/>
              <a:t>asy to read and visually expresses your DOM hierarchy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Shorter code (i.e no closing tags, simpler syntax)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Less code s</a:t>
            </a:r>
            <a:r>
              <a:rPr lang="en"/>
              <a:t>peeds up development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Proper indentation forces user to write cleaner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Quick to learn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Easy to install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HTML is universal among web developers, whereas the HAML community is relatively small.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makes the task of finding developers to work on a HAML project more challenging.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syntax</a:t>
            </a:r>
            <a:endParaRPr/>
          </a:p>
        </p:txBody>
      </p:sp>
      <p:sp>
        <p:nvSpPr>
          <p:cNvPr id="289" name="Google Shape;289;p38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Declaring an HTML doctype in HAML</a:t>
            </a:r>
            <a:endParaRPr/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819150" y="1856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Use !!! to declare an HTML document type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HAML 						HTML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!!!</a:t>
            </a:r>
            <a:r>
              <a:rPr lang="en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	&lt;!DOCTYPE html&gt;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 in HAML</a:t>
            </a:r>
            <a:endParaRPr/>
          </a:p>
        </p:txBody>
      </p:sp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877875" y="1998050"/>
            <a:ext cx="3040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92929"/>
                </a:solidFill>
              </a:rPr>
              <a:t>- </a:t>
            </a:r>
            <a:r>
              <a:rPr lang="en">
                <a:solidFill>
                  <a:srgbClr val="292929"/>
                </a:solidFill>
              </a:rPr>
              <a:t>% for tag names </a:t>
            </a:r>
            <a:endParaRPr>
              <a:solidFill>
                <a:srgbClr val="29292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92929"/>
                </a:solidFill>
              </a:rPr>
              <a:t>HAML</a:t>
            </a:r>
            <a:endParaRPr>
              <a:solidFill>
                <a:srgbClr val="292929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92929"/>
                </a:solidFill>
              </a:rPr>
              <a:t>%tag Hello World!</a:t>
            </a:r>
            <a:endParaRPr>
              <a:solidFill>
                <a:srgbClr val="292929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92929"/>
                </a:solidFill>
              </a:rPr>
              <a:t>HTML</a:t>
            </a:r>
            <a:endParaRPr>
              <a:solidFill>
                <a:srgbClr val="292929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92929"/>
                </a:solidFill>
              </a:rPr>
              <a:t>&lt;tag&gt;Hello World!&lt;/tag&gt;</a:t>
            </a:r>
            <a:endParaRPr>
              <a:solidFill>
                <a:srgbClr val="292929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92929"/>
              </a:solidFill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4344525" y="1998050"/>
            <a:ext cx="4179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Indent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ation used to nest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tags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HAML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		%body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	    		%p Perfect paragraph.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		&lt;body&gt;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			&lt;p&gt;Perfect paragraph.&lt;/p&gt;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		&lt;/body&gt;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Attributes in HAML</a:t>
            </a:r>
            <a:endParaRPr/>
          </a:p>
        </p:txBody>
      </p:sp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HAML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%strong{:class =&gt; "code", :id =&gt; "message"} Hello, World!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HTML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&lt;strong class="code" id="message"&gt;Hello, World!&lt;/strong&gt;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by Hampton Catlin in 2006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Natalie Weizenbaum was the main developer of Ruby’s implementation of HAML until 2012 and made HAML usable by doing a variety of things such as fixing bugs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Version 2.2.0 : July 2009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Version 3.0.0 :May 2010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819150" y="794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in HAML </a:t>
            </a:r>
            <a:endParaRPr/>
          </a:p>
        </p:txBody>
      </p:sp>
      <p:sp>
        <p:nvSpPr>
          <p:cNvPr id="314" name="Google Shape;314;p42"/>
          <p:cNvSpPr txBox="1"/>
          <p:nvPr>
            <p:ph idx="1" type="body"/>
          </p:nvPr>
        </p:nvSpPr>
        <p:spPr>
          <a:xfrm>
            <a:off x="453920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HTML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&lt;div id='</a:t>
            </a:r>
            <a:r>
              <a:rPr lang="en"/>
              <a:t>facts</a:t>
            </a:r>
            <a:r>
              <a:rPr lang="en" sz="1300"/>
              <a:t>'&gt;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&lt;</a:t>
            </a:r>
            <a:r>
              <a:rPr lang="en"/>
              <a:t>h1</a:t>
            </a:r>
            <a:r>
              <a:rPr lang="en" sz="1300"/>
              <a:t> </a:t>
            </a:r>
            <a:r>
              <a:rPr lang="en"/>
              <a:t>class</a:t>
            </a:r>
            <a:r>
              <a:rPr lang="en" sz="1300"/>
              <a:t>='</a:t>
            </a:r>
            <a:r>
              <a:rPr lang="en"/>
              <a:t>food</a:t>
            </a:r>
            <a:r>
              <a:rPr lang="en" sz="1300"/>
              <a:t>'&gt;</a:t>
            </a:r>
            <a:r>
              <a:rPr lang="en"/>
              <a:t>Best apples?</a:t>
            </a:r>
            <a:r>
              <a:rPr lang="en" sz="1300"/>
              <a:t>&lt;/</a:t>
            </a:r>
            <a:r>
              <a:rPr lang="en"/>
              <a:t>h1</a:t>
            </a:r>
            <a:r>
              <a:rPr lang="en" sz="1300"/>
              <a:t>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    &lt;p </a:t>
            </a:r>
            <a:r>
              <a:rPr lang="en"/>
              <a:t>id=’apples’</a:t>
            </a:r>
            <a:r>
              <a:rPr lang="en" sz="1300"/>
              <a:t>&gt;</a:t>
            </a:r>
            <a:r>
              <a:rPr lang="en"/>
              <a:t>Honey crisp apples are the best.</a:t>
            </a:r>
            <a:r>
              <a:rPr lang="en" sz="1300"/>
              <a:t>&lt;/p&gt;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&lt;p class = ‘food’ id = ‘apples’&gt;No questions about it!&lt;/p&gt;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&lt;/div&gt;</a:t>
            </a:r>
            <a:endParaRPr sz="1300"/>
          </a:p>
        </p:txBody>
      </p:sp>
      <p:sp>
        <p:nvSpPr>
          <p:cNvPr id="315" name="Google Shape;315;p42"/>
          <p:cNvSpPr txBox="1"/>
          <p:nvPr>
            <p:ph idx="1" type="body"/>
          </p:nvPr>
        </p:nvSpPr>
        <p:spPr>
          <a:xfrm>
            <a:off x="555475" y="1990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HAML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#</a:t>
            </a:r>
            <a:r>
              <a:rPr lang="en"/>
              <a:t>facts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%</a:t>
            </a:r>
            <a:r>
              <a:rPr lang="en"/>
              <a:t>h1.food</a:t>
            </a:r>
            <a:r>
              <a:rPr lang="en" sz="1300"/>
              <a:t> </a:t>
            </a:r>
            <a:r>
              <a:rPr lang="en"/>
              <a:t>Best apples?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%p</a:t>
            </a:r>
            <a:r>
              <a:rPr lang="en"/>
              <a:t>#apples</a:t>
            </a:r>
            <a:r>
              <a:rPr lang="en" sz="1300"/>
              <a:t> </a:t>
            </a:r>
            <a:r>
              <a:rPr lang="en"/>
              <a:t>Honey crisp apples are the best.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%p.food#apples No questions about it!</a:t>
            </a:r>
            <a:endParaRPr sz="1300"/>
          </a:p>
        </p:txBody>
      </p:sp>
      <p:sp>
        <p:nvSpPr>
          <p:cNvPr id="316" name="Google Shape;316;p42"/>
          <p:cNvSpPr txBox="1"/>
          <p:nvPr/>
        </p:nvSpPr>
        <p:spPr>
          <a:xfrm>
            <a:off x="961200" y="1511525"/>
            <a:ext cx="275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.name for class and #name for ID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Inserting</a:t>
            </a:r>
            <a:r>
              <a:rPr lang="en"/>
              <a:t> Ruby into HAML</a:t>
            </a:r>
            <a:endParaRPr/>
          </a:p>
        </p:txBody>
      </p:sp>
      <p:sp>
        <p:nvSpPr>
          <p:cNvPr id="322" name="Google Shape;322;p43"/>
          <p:cNvSpPr txBox="1"/>
          <p:nvPr>
            <p:ph idx="1" type="body"/>
          </p:nvPr>
        </p:nvSpPr>
        <p:spPr>
          <a:xfrm>
            <a:off x="1112650" y="31573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E3E29"/>
              </a:solidFill>
              <a:highlight>
                <a:srgbClr val="CDD7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3"/>
          <p:cNvSpPr txBox="1"/>
          <p:nvPr/>
        </p:nvSpPr>
        <p:spPr>
          <a:xfrm>
            <a:off x="819150" y="1896725"/>
            <a:ext cx="5913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- Simply use the = sign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ERB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&lt;%= object.attribute %&gt;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Haml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	= object.attribute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Ruby in HAML</a:t>
            </a:r>
            <a:endParaRPr/>
          </a:p>
        </p:txBody>
      </p:sp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 Simply use a - sign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ERB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&lt;% (1..3).each do |i| %&gt;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…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	&lt;% end %&gt;</a:t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Haml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- (1..3).each do |i|</a:t>
            </a:r>
            <a:endParaRPr sz="14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 ...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in HAML</a:t>
            </a:r>
            <a:endParaRPr/>
          </a:p>
        </p:txBody>
      </p:sp>
      <p:sp>
        <p:nvSpPr>
          <p:cNvPr id="335" name="Google Shape;335;p45"/>
          <p:cNvSpPr txBox="1"/>
          <p:nvPr>
            <p:ph idx="1" type="body"/>
          </p:nvPr>
        </p:nvSpPr>
        <p:spPr>
          <a:xfrm>
            <a:off x="555000" y="2003100"/>
            <a:ext cx="3964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HTML comments made with a 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HAML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/ this is an HTML comment made by HAML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&lt;!-- this is an HTML comment made by HAML --&gt;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5"/>
          <p:cNvSpPr txBox="1"/>
          <p:nvPr/>
        </p:nvSpPr>
        <p:spPr>
          <a:xfrm>
            <a:off x="4519825" y="2003100"/>
            <a:ext cx="4189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HAML 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comments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made with a -#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	HAML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		-# this is a HAML comment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	HTML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		*HAML comments are not rendered in the HTML*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>
            <p:ph type="title"/>
          </p:nvPr>
        </p:nvSpPr>
        <p:spPr>
          <a:xfrm>
            <a:off x="999800" y="483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Midterm 2 Example</a:t>
            </a:r>
            <a:endParaRPr/>
          </a:p>
        </p:txBody>
      </p:sp>
      <p:sp>
        <p:nvSpPr>
          <p:cNvPr id="342" name="Google Shape;342;p46"/>
          <p:cNvSpPr txBox="1"/>
          <p:nvPr>
            <p:ph idx="1" type="body"/>
          </p:nvPr>
        </p:nvSpPr>
        <p:spPr>
          <a:xfrm>
            <a:off x="213375" y="1592125"/>
            <a:ext cx="34572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&lt;% size = 4 %&gt;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&lt;% digits = Array(1..size) %&gt;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&lt;% headers = %w[i i**2]%&gt;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&lt;table&gt;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&lt;tr&gt;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&lt;% headers.each do |header| %&gt;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&lt;th&gt;&lt;%= header %&gt;&lt;/th&gt;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&lt;% end %&gt;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&lt;/tr&gt;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&lt;% digits.each do |digit| %&gt;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&lt;tr&gt;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&lt;td&gt;&lt;%= digit %&gt;&lt;/td&gt;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    &lt;td&gt;&lt;%= digit*digit %&gt;&lt;/td&gt;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    &lt;/tr&gt;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&lt;% end %&gt;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&lt;/table&gt;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6"/>
          <p:cNvSpPr txBox="1"/>
          <p:nvPr>
            <p:ph idx="1" type="body"/>
          </p:nvPr>
        </p:nvSpPr>
        <p:spPr>
          <a:xfrm>
            <a:off x="3887025" y="1634575"/>
            <a:ext cx="2964000" cy="3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!!!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 size =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 digits = Array(1..size)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- headers = %w[i i**2]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%table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%tr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- headers.each do |header|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%th= header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- digits.each do |digit|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%tr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%td= digit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%td= digit*digit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6"/>
          <p:cNvSpPr txBox="1"/>
          <p:nvPr>
            <p:ph idx="1" type="body"/>
          </p:nvPr>
        </p:nvSpPr>
        <p:spPr>
          <a:xfrm>
            <a:off x="7148600" y="1592125"/>
            <a:ext cx="29640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&lt;table&gt;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&lt;tr&gt;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&lt;th&gt;i&lt;/th&gt;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&lt;th&gt;i**2&lt;/th&gt;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&lt;/tr&gt;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&lt;tr&gt;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&lt;td&gt;1&lt;/td&gt;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&lt;td&gt;1&lt;/td&gt;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&lt;/tr&gt;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&lt;tr&gt;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&lt;td&gt;2&lt;/td&gt;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&lt;td&gt;4&lt;/td&gt;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&lt;/tr&gt;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&lt;tr&gt;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&lt;td&gt;3&lt;/td&gt;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&lt;td&gt;9&lt;/td&gt;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&lt;/tr&gt;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&lt;tr&gt;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&lt;td&gt;4&lt;/td&gt;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&lt;td&gt;16&lt;/td&gt;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&lt;/tr&gt;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73">
                <a:latin typeface="Consolas"/>
                <a:ea typeface="Consolas"/>
                <a:cs typeface="Consolas"/>
                <a:sym typeface="Consolas"/>
              </a:rPr>
              <a:t>&lt;/table&gt;</a:t>
            </a:r>
            <a:endParaRPr sz="2073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125" y="228650"/>
            <a:ext cx="69532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6"/>
          <p:cNvSpPr txBox="1"/>
          <p:nvPr/>
        </p:nvSpPr>
        <p:spPr>
          <a:xfrm>
            <a:off x="6165450" y="483725"/>
            <a:ext cx="12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(output with no formatting)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6"/>
          <p:cNvSpPr txBox="1"/>
          <p:nvPr/>
        </p:nvSpPr>
        <p:spPr>
          <a:xfrm>
            <a:off x="833150" y="1328375"/>
            <a:ext cx="11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ERB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6"/>
          <p:cNvSpPr txBox="1"/>
          <p:nvPr/>
        </p:nvSpPr>
        <p:spPr>
          <a:xfrm>
            <a:off x="4189400" y="1328375"/>
            <a:ext cx="112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6"/>
          <p:cNvSpPr txBox="1"/>
          <p:nvPr/>
        </p:nvSpPr>
        <p:spPr>
          <a:xfrm>
            <a:off x="7148600" y="1328375"/>
            <a:ext cx="17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HTML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(autogenerated)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>
            <p:ph type="title"/>
          </p:nvPr>
        </p:nvSpPr>
        <p:spPr>
          <a:xfrm>
            <a:off x="819150" y="1990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55" name="Google Shape;355;p47"/>
          <p:cNvSpPr txBox="1"/>
          <p:nvPr>
            <p:ph idx="1" type="body"/>
          </p:nvPr>
        </p:nvSpPr>
        <p:spPr>
          <a:xfrm>
            <a:off x="961525" y="12440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</a:t>
            </a:r>
            <a:endParaRPr/>
          </a:p>
        </p:txBody>
      </p:sp>
      <p:sp>
        <p:nvSpPr>
          <p:cNvPr id="361" name="Google Shape;361;p48"/>
          <p:cNvSpPr txBox="1"/>
          <p:nvPr>
            <p:ph idx="1" type="body"/>
          </p:nvPr>
        </p:nvSpPr>
        <p:spPr>
          <a:xfrm>
            <a:off x="819150" y="1510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1. Given the following HAML document, convert it into HTML.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8"/>
          <p:cNvSpPr txBox="1"/>
          <p:nvPr/>
        </p:nvSpPr>
        <p:spPr>
          <a:xfrm>
            <a:off x="779725" y="1934425"/>
            <a:ext cx="7505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!!!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#main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.note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%h2 HAML Notes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%ul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%li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The !!! at the top declares an HTML document type.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%li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This syntax is so easy to write and is much more readable!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>
            <p:ph type="title"/>
          </p:nvPr>
        </p:nvSpPr>
        <p:spPr>
          <a:xfrm>
            <a:off x="654200" y="9280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68" name="Google Shape;368;p4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69" name="Google Shape;369;p49"/>
          <p:cNvSpPr txBox="1"/>
          <p:nvPr/>
        </p:nvSpPr>
        <p:spPr>
          <a:xfrm>
            <a:off x="344875" y="1079675"/>
            <a:ext cx="3621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!!!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#main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.note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%h2 HAML Notes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%ul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%li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The !!! at the top declares an HTML document type.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%li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This syntax is so easy to write and is much more readable!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49"/>
          <p:cNvSpPr txBox="1"/>
          <p:nvPr/>
        </p:nvSpPr>
        <p:spPr>
          <a:xfrm>
            <a:off x="5188475" y="830550"/>
            <a:ext cx="37788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&lt;div id='main'&gt;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&lt;div class='note'&gt;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&lt;h2&gt;HAML Notes&lt;/h2&gt;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&lt;ul&gt;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&lt;li&gt;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The !!! at the top declares an HTML document type.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&lt;/li&gt;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&lt;li&gt;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This syntax is so easy to write and is much more readable!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&lt;/li&gt;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&lt;/ul&gt;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&lt;/div&gt;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1" name="Google Shape;3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550" y="2614748"/>
            <a:ext cx="974149" cy="3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9"/>
          <p:cNvSpPr txBox="1"/>
          <p:nvPr/>
        </p:nvSpPr>
        <p:spPr>
          <a:xfrm>
            <a:off x="1531150" y="527875"/>
            <a:ext cx="230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9"/>
          <p:cNvSpPr txBox="1"/>
          <p:nvPr/>
        </p:nvSpPr>
        <p:spPr>
          <a:xfrm>
            <a:off x="6543725" y="494875"/>
            <a:ext cx="10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79" name="Google Shape;379;p50"/>
          <p:cNvSpPr txBox="1"/>
          <p:nvPr>
            <p:ph idx="1" type="body"/>
          </p:nvPr>
        </p:nvSpPr>
        <p:spPr>
          <a:xfrm>
            <a:off x="766650" y="6336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 2. Convert the following HTML into HAML</a:t>
            </a:r>
            <a:endParaRPr/>
          </a:p>
        </p:txBody>
      </p:sp>
      <p:sp>
        <p:nvSpPr>
          <p:cNvPr id="380" name="Google Shape;380;p50"/>
          <p:cNvSpPr txBox="1"/>
          <p:nvPr/>
        </p:nvSpPr>
        <p:spPr>
          <a:xfrm>
            <a:off x="689800" y="1357100"/>
            <a:ext cx="3673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&lt;body class="intro"&gt;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&lt;h1 id="hello"&gt;Hello World!&lt;/h1&gt;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&lt;p&gt;Can you convert me into HAML?&lt;/p&gt;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6" name="Google Shape;386;p5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7" name="Google Shape;387;p51"/>
          <p:cNvSpPr txBox="1"/>
          <p:nvPr/>
        </p:nvSpPr>
        <p:spPr>
          <a:xfrm>
            <a:off x="472375" y="1559525"/>
            <a:ext cx="3000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&lt;html&gt;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&lt;body class="intro"&gt;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&lt;div&gt;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&lt;h1 id="hello"&gt;Hello World!&lt;/h1&gt;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&lt;p&gt;Can you convert me into HAML?&lt;/p&gt;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&lt;/div&gt;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8" name="Google Shape;3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875" y="2620325"/>
            <a:ext cx="79527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1"/>
          <p:cNvSpPr txBox="1"/>
          <p:nvPr/>
        </p:nvSpPr>
        <p:spPr>
          <a:xfrm>
            <a:off x="1274625" y="779750"/>
            <a:ext cx="165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HTML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1"/>
          <p:cNvSpPr txBox="1"/>
          <p:nvPr/>
        </p:nvSpPr>
        <p:spPr>
          <a:xfrm>
            <a:off x="4974250" y="2077550"/>
            <a:ext cx="3995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!!!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%html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%body.intro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%div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%h1#hello Hello World!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%p Can you convert me into HAML?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1"/>
          <p:cNvSpPr txBox="1"/>
          <p:nvPr/>
        </p:nvSpPr>
        <p:spPr>
          <a:xfrm>
            <a:off x="6268175" y="845600"/>
            <a:ext cx="13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HAML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HAML stands for HTML abstraction markup language.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HAML’s purpose is to a way to cleanly and simply describe the HTML without inline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used as a replacement for other inline systems such as ASP and ERB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HAML is a description of HTML so it avoids the need to code the HTML into the template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HAML is a description of HTML?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Simplified and cleaner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/>
              <a:t>The code has 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meaning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does not repeat itself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concise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markup much quicker and does not have to be in HTML format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easier to read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515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HAML is a description of HTML?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After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350" y="1418100"/>
            <a:ext cx="3122950" cy="15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8"/>
          <p:cNvPicPr preferRelativeResize="0"/>
          <p:nvPr/>
        </p:nvPicPr>
        <p:blipFill rotWithShape="1">
          <a:blip r:embed="rId4">
            <a:alphaModFix/>
          </a:blip>
          <a:srcRect b="37359" l="0" r="42847" t="0"/>
          <a:stretch/>
        </p:blipFill>
        <p:spPr>
          <a:xfrm>
            <a:off x="2489925" y="3417852"/>
            <a:ext cx="1997800" cy="9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617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HAML vs ERB?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HAML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46357" t="0"/>
          <a:stretch/>
        </p:blipFill>
        <p:spPr>
          <a:xfrm>
            <a:off x="2074950" y="1658250"/>
            <a:ext cx="232995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0" l="59404" r="0" t="0"/>
          <a:stretch/>
        </p:blipFill>
        <p:spPr>
          <a:xfrm>
            <a:off x="2358300" y="3267150"/>
            <a:ext cx="1763251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4 Core Principles of HAML</a:t>
            </a:r>
            <a:endParaRPr/>
          </a:p>
        </p:txBody>
      </p:sp>
      <p:sp>
        <p:nvSpPr>
          <p:cNvPr id="176" name="Google Shape;176;p20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HAML’s 4 Core Principles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Markup should be beautiful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Markup should be DRY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Markup should be well-indented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HTML structure should be clear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