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4180" r:id="rId4"/>
    <p:sldMasterId id="2147484752" r:id="rId5"/>
  </p:sldMasterIdLst>
  <p:notesMasterIdLst>
    <p:notesMasterId r:id="rId18"/>
  </p:notesMasterIdLst>
  <p:handoutMasterIdLst>
    <p:handoutMasterId r:id="rId19"/>
  </p:handoutMasterIdLst>
  <p:sldIdLst>
    <p:sldId id="487" r:id="rId6"/>
    <p:sldId id="762" r:id="rId7"/>
    <p:sldId id="768" r:id="rId8"/>
    <p:sldId id="777" r:id="rId9"/>
    <p:sldId id="769" r:id="rId10"/>
    <p:sldId id="770" r:id="rId11"/>
    <p:sldId id="771" r:id="rId12"/>
    <p:sldId id="772" r:id="rId13"/>
    <p:sldId id="773" r:id="rId14"/>
    <p:sldId id="774" r:id="rId15"/>
    <p:sldId id="775" r:id="rId16"/>
    <p:sldId id="776" r:id="rId17"/>
  </p:sldIdLst>
  <p:sldSz cx="9144000" cy="6858000" type="screen4x3"/>
  <p:notesSz cx="6669088" cy="9928225"/>
  <p:embeddedFontLst>
    <p:embeddedFont>
      <p:font typeface="나눔고딕" panose="020D0604000000000000" pitchFamily="50" charset="-127"/>
      <p:regular r:id="rId20"/>
      <p:bold r:id="rId21"/>
    </p:embeddedFont>
    <p:embeddedFont>
      <p:font typeface="나눔고딕 Bold" panose="020D0804000000000000" pitchFamily="50" charset="-127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5602">
          <p15:clr>
            <a:srgbClr val="A4A3A4"/>
          </p15:clr>
        </p15:guide>
        <p15:guide id="5" pos="2880">
          <p15:clr>
            <a:srgbClr val="A4A3A4"/>
          </p15:clr>
        </p15:guide>
        <p15:guide id="6" pos="340">
          <p15:clr>
            <a:srgbClr val="A4A3A4"/>
          </p15:clr>
        </p15:guide>
        <p15:guide id="7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40000"/>
    <a:srgbClr val="00642D"/>
    <a:srgbClr val="F4E2E2"/>
    <a:srgbClr val="FAF8A6"/>
    <a:srgbClr val="FF3B3B"/>
    <a:srgbClr val="F5BBBB"/>
    <a:srgbClr val="FF99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89397" autoAdjust="0"/>
  </p:normalViewPr>
  <p:slideViewPr>
    <p:cSldViewPr>
      <p:cViewPr varScale="1">
        <p:scale>
          <a:sx n="85" d="100"/>
          <a:sy n="85" d="100"/>
        </p:scale>
        <p:origin x="96" y="3198"/>
      </p:cViewPr>
      <p:guideLst>
        <p:guide orient="horz" pos="3612"/>
        <p:guide orient="horz" pos="618"/>
        <p:guide orient="horz" pos="119"/>
        <p:guide pos="5602"/>
        <p:guide pos="2880"/>
        <p:guide pos="340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994" y="8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5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348B15C-2670-41FB-9D71-D399A372F8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8397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EE53C47-703D-469E-97B4-11BA20746AD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3648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z="1000" dirty="0"/>
          </a:p>
        </p:txBody>
      </p:sp>
      <p:sp>
        <p:nvSpPr>
          <p:cNvPr id="1116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55E413F-E7DA-4E95-A564-F01740D4C0AE}" type="slidenum">
              <a:rPr lang="en-US" altLang="ko-KR" smtClean="0"/>
              <a:pPr eaLnBrk="1" hangingPunct="1"/>
              <a:t>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229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08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78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58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© 2011 CUBRID Co., Ltd. All rights reserved.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84368" y="6351212"/>
            <a:ext cx="1106408" cy="34443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7504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© 2018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CUBRID Co., Ltd. All rights reserved.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4139954" y="6453337"/>
            <a:ext cx="858471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220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681" r:id="rId2"/>
    <p:sldLayoutId id="2147484682" r:id="rId3"/>
    <p:sldLayoutId id="2147484683" r:id="rId4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604D4-4702-4E3E-9945-7EF825D45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53" r:id="rId2"/>
    <p:sldLayoutId id="2147484755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332657"/>
            <a:ext cx="84729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4400" b="1">
                <a:latin typeface="나눔고딕" pitchFamily="50" charset="-127"/>
                <a:ea typeface="나눔고딕" pitchFamily="50" charset="-127"/>
              </a:rPr>
              <a:t>연결탐색기</a:t>
            </a:r>
            <a:endParaRPr lang="ko-KR" altLang="en-US" sz="44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ko-KR" dirty="0">
                <a:latin typeface="+mn-lt"/>
                <a:ea typeface="+mj-ea"/>
              </a:rPr>
              <a:t>- 1</a:t>
            </a:r>
            <a:r>
              <a:rPr lang="ko-KR" altLang="en-US" dirty="0">
                <a:latin typeface="+mn-lt"/>
                <a:ea typeface="+mj-ea"/>
              </a:rPr>
              <a:t>번 순서대로 연결종료 후 </a:t>
            </a:r>
            <a:r>
              <a:rPr lang="en-US" altLang="ko-KR" dirty="0">
                <a:latin typeface="+mn-lt"/>
                <a:ea typeface="+mj-ea"/>
              </a:rPr>
              <a:t>-&gt;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결과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아이콘 확인</a:t>
            </a:r>
            <a:endParaRPr lang="en-US" altLang="ko-KR" dirty="0">
              <a:solidFill>
                <a:schemeClr val="tx2"/>
              </a:solidFill>
              <a:latin typeface="+mn-lt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  <a:ea typeface="+mj-ea"/>
              </a:rPr>
              <a:t>- 2</a:t>
            </a:r>
            <a:r>
              <a:rPr lang="ko-KR" altLang="en-US" dirty="0">
                <a:latin typeface="+mn-lt"/>
                <a:ea typeface="+mj-ea"/>
              </a:rPr>
              <a:t>번 순서대로 연결 후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-&gt;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결과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아이콘 확인</a:t>
            </a:r>
            <a:endParaRPr lang="en-US" altLang="ko-KR" dirty="0">
              <a:solidFill>
                <a:schemeClr val="tx2"/>
              </a:solidFill>
              <a:latin typeface="+mn-lt"/>
              <a:ea typeface="+mj-ea"/>
            </a:endParaRP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6. </a:t>
            </a:r>
            <a:r>
              <a:rPr lang="ko-KR" altLang="en-US" dirty="0">
                <a:latin typeface="+mn-lt"/>
                <a:ea typeface="+mj-ea"/>
              </a:rPr>
              <a:t>연결종료</a:t>
            </a:r>
            <a:r>
              <a:rPr lang="en-US" altLang="ko-KR" dirty="0">
                <a:latin typeface="+mn-lt"/>
                <a:ea typeface="+mj-ea"/>
              </a:rPr>
              <a:t>, </a:t>
            </a:r>
            <a:r>
              <a:rPr lang="ko-KR" altLang="en-US" dirty="0">
                <a:latin typeface="+mn-lt"/>
                <a:ea typeface="+mj-ea"/>
              </a:rPr>
              <a:t>연결</a:t>
            </a:r>
            <a:endParaRPr lang="ko-KR" altLang="en-US" sz="1400" dirty="0">
              <a:latin typeface="+mn-lt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B5D805-DF95-495C-27ED-44ED64B2B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62" y="1700808"/>
            <a:ext cx="2428410" cy="25187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9E5F20-5D98-1DEA-786D-E3D339E44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43" y="4941168"/>
            <a:ext cx="1971675" cy="13396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AAFCC6-DA67-2E86-3184-30AEDC011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1700808"/>
            <a:ext cx="2259707" cy="28788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113304-007D-A7D8-D6D4-77C2BA8011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4495" y="5175785"/>
            <a:ext cx="2019300" cy="10287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A3148F7-001B-BE6D-ECE4-C1E2C784B6D8}"/>
              </a:ext>
            </a:extLst>
          </p:cNvPr>
          <p:cNvCxnSpPr/>
          <p:nvPr/>
        </p:nvCxnSpPr>
        <p:spPr>
          <a:xfrm>
            <a:off x="1907704" y="4365104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D699A21-0655-00DF-F219-D1572C5E5544}"/>
              </a:ext>
            </a:extLst>
          </p:cNvPr>
          <p:cNvCxnSpPr>
            <a:cxnSpLocks/>
          </p:cNvCxnSpPr>
          <p:nvPr/>
        </p:nvCxnSpPr>
        <p:spPr>
          <a:xfrm>
            <a:off x="6660232" y="4690839"/>
            <a:ext cx="0" cy="32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91A06607-7251-CE22-D66D-9471F11A917B}"/>
              </a:ext>
            </a:extLst>
          </p:cNvPr>
          <p:cNvSpPr/>
          <p:nvPr/>
        </p:nvSpPr>
        <p:spPr>
          <a:xfrm>
            <a:off x="624281" y="1844824"/>
            <a:ext cx="216024" cy="1995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DA5B49-7B12-AB90-3DA1-0AFE9BB167AA}"/>
              </a:ext>
            </a:extLst>
          </p:cNvPr>
          <p:cNvSpPr/>
          <p:nvPr/>
        </p:nvSpPr>
        <p:spPr>
          <a:xfrm>
            <a:off x="5076056" y="1844824"/>
            <a:ext cx="216024" cy="1995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3BB3BF0-C4D2-21CC-A59D-B6FDE2ED11A2}"/>
              </a:ext>
            </a:extLst>
          </p:cNvPr>
          <p:cNvSpPr/>
          <p:nvPr/>
        </p:nvSpPr>
        <p:spPr>
          <a:xfrm>
            <a:off x="1022043" y="5877272"/>
            <a:ext cx="347697" cy="2488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ADEFE15-242A-E37B-104C-D842C306ADFF}"/>
              </a:ext>
            </a:extLst>
          </p:cNvPr>
          <p:cNvSpPr/>
          <p:nvPr/>
        </p:nvSpPr>
        <p:spPr>
          <a:xfrm>
            <a:off x="5675935" y="5830130"/>
            <a:ext cx="347697" cy="2488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57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화살표 순서대로 테스트를 진행 합니다</a:t>
            </a:r>
            <a:r>
              <a:rPr lang="en-US" altLang="ko-KR" dirty="0">
                <a:latin typeface="+mn-lt"/>
                <a:ea typeface="+mj-ea"/>
              </a:rPr>
              <a:t>.</a:t>
            </a: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결과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: </a:t>
            </a:r>
            <a:r>
              <a:rPr lang="ko-KR" altLang="en-US">
                <a:solidFill>
                  <a:schemeClr val="tx2"/>
                </a:solidFill>
                <a:latin typeface="+mn-lt"/>
                <a:ea typeface="+mj-ea"/>
              </a:rPr>
              <a:t>최종적으로 </a:t>
            </a:r>
            <a:r>
              <a:rPr lang="en-US" altLang="ko-KR">
                <a:solidFill>
                  <a:schemeClr val="tx2"/>
                </a:solidFill>
                <a:latin typeface="+mn-lt"/>
                <a:ea typeface="+mj-ea"/>
              </a:rPr>
              <a:t>demodb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1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이 생성되어 연결 되는지 확인</a:t>
            </a:r>
            <a:endParaRPr lang="en-US" altLang="ko-KR" dirty="0">
              <a:solidFill>
                <a:schemeClr val="tx2"/>
              </a:solidFill>
              <a:latin typeface="+mn-lt"/>
              <a:ea typeface="+mj-ea"/>
            </a:endParaRP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7. </a:t>
            </a:r>
            <a:r>
              <a:rPr lang="ko-KR" altLang="en-US" dirty="0">
                <a:latin typeface="+mn-lt"/>
                <a:ea typeface="+mj-ea"/>
              </a:rPr>
              <a:t>복사</a:t>
            </a:r>
            <a:r>
              <a:rPr lang="en-US" altLang="ko-KR" dirty="0">
                <a:latin typeface="+mn-lt"/>
                <a:ea typeface="+mj-ea"/>
              </a:rPr>
              <a:t>/</a:t>
            </a:r>
            <a:r>
              <a:rPr lang="ko-KR" altLang="en-US" dirty="0">
                <a:latin typeface="+mn-lt"/>
                <a:ea typeface="+mj-ea"/>
              </a:rPr>
              <a:t>붙여넣기</a:t>
            </a:r>
            <a:endParaRPr lang="ko-KR" altLang="en-US" sz="1400" dirty="0">
              <a:latin typeface="+mn-lt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E09429-3E92-32B5-A0C0-09709E25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24222"/>
            <a:ext cx="2073207" cy="38757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7E0FA1-E24F-5C83-1914-B3C1AF971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924223"/>
            <a:ext cx="2073206" cy="38757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C4BF88-1F24-04FB-E6A4-B800D9F44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150" y="1556792"/>
            <a:ext cx="2038350" cy="18573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842273-E624-582D-9EE4-F08079108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00" y="3972197"/>
            <a:ext cx="2019300" cy="2193107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E8A1ADC-FC73-5B79-531C-997D45592175}"/>
              </a:ext>
            </a:extLst>
          </p:cNvPr>
          <p:cNvCxnSpPr/>
          <p:nvPr/>
        </p:nvCxnSpPr>
        <p:spPr>
          <a:xfrm>
            <a:off x="2843808" y="3933056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EFD1CD-3FB3-6BC9-25AC-DB60ADBABC66}"/>
              </a:ext>
            </a:extLst>
          </p:cNvPr>
          <p:cNvCxnSpPr/>
          <p:nvPr/>
        </p:nvCxnSpPr>
        <p:spPr>
          <a:xfrm>
            <a:off x="5724128" y="2636912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D5284AB-683D-1B53-F5DC-E695107B9D35}"/>
              </a:ext>
            </a:extLst>
          </p:cNvPr>
          <p:cNvCxnSpPr/>
          <p:nvPr/>
        </p:nvCxnSpPr>
        <p:spPr>
          <a:xfrm>
            <a:off x="7236296" y="350100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02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r>
              <a:rPr lang="en-US" altLang="ko-KR">
                <a:latin typeface="+mn-lt"/>
                <a:ea typeface="+mj-ea"/>
              </a:rPr>
              <a:t>demodb </a:t>
            </a:r>
            <a:r>
              <a:rPr lang="en-US" altLang="ko-KR" dirty="0">
                <a:latin typeface="+mn-lt"/>
                <a:ea typeface="+mj-ea"/>
              </a:rPr>
              <a:t>1 </a:t>
            </a:r>
            <a:r>
              <a:rPr lang="ko-KR" altLang="en-US" dirty="0">
                <a:latin typeface="+mn-lt"/>
                <a:ea typeface="+mj-ea"/>
              </a:rPr>
              <a:t>삭제 </a:t>
            </a:r>
            <a:r>
              <a:rPr lang="en-US" altLang="ko-KR" dirty="0">
                <a:latin typeface="+mn-lt"/>
                <a:ea typeface="+mj-ea"/>
              </a:rPr>
              <a:t>-&gt; Yes -&gt;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결과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삭제 확인</a:t>
            </a:r>
            <a:endParaRPr lang="en-US" altLang="ko-KR" dirty="0">
              <a:solidFill>
                <a:schemeClr val="tx2"/>
              </a:solidFill>
              <a:latin typeface="+mn-lt"/>
              <a:ea typeface="+mj-ea"/>
            </a:endParaRP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8. </a:t>
            </a:r>
            <a:r>
              <a:rPr lang="ko-KR" altLang="en-US" dirty="0">
                <a:latin typeface="+mn-lt"/>
                <a:ea typeface="+mj-ea"/>
              </a:rPr>
              <a:t>삭제</a:t>
            </a:r>
            <a:endParaRPr lang="ko-KR" altLang="en-US" sz="1400" dirty="0">
              <a:latin typeface="+mn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AF6C22-7174-B65D-26A1-153C8D20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22" y="1772816"/>
            <a:ext cx="2511274" cy="42523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475F9E-C358-92C6-F699-AD6962383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044415"/>
            <a:ext cx="3289428" cy="9525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F4EE06-19F3-80C1-DED8-6A5C4F869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653" y="4221088"/>
            <a:ext cx="1971675" cy="1339602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AAD1837-497D-E9B7-81B0-470D3854DBF0}"/>
              </a:ext>
            </a:extLst>
          </p:cNvPr>
          <p:cNvCxnSpPr>
            <a:cxnSpLocks/>
          </p:cNvCxnSpPr>
          <p:nvPr/>
        </p:nvCxnSpPr>
        <p:spPr>
          <a:xfrm>
            <a:off x="3851920" y="2492896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638BB9C-95A5-10B4-8D6D-0583FD1A42DD}"/>
              </a:ext>
            </a:extLst>
          </p:cNvPr>
          <p:cNvCxnSpPr/>
          <p:nvPr/>
        </p:nvCxnSpPr>
        <p:spPr>
          <a:xfrm>
            <a:off x="6516216" y="314096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95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+mn-lt"/>
              </a:rPr>
              <a:t>전체 </a:t>
            </a:r>
            <a:r>
              <a:rPr lang="en-US" altLang="ko-KR" dirty="0">
                <a:latin typeface="+mn-lt"/>
              </a:rPr>
              <a:t>UI</a:t>
            </a:r>
            <a:br>
              <a:rPr lang="en-US" altLang="ko-KR" dirty="0">
                <a:latin typeface="+mn-lt"/>
              </a:rPr>
            </a:br>
            <a:endParaRPr lang="ko-KR" altLang="en-US" sz="1400" dirty="0">
              <a:latin typeface="+mn-lt"/>
            </a:endParaRPr>
          </a:p>
        </p:txBody>
      </p:sp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>
                <a:latin typeface="+mn-lt"/>
              </a:rPr>
              <a:t>ViT</a:t>
            </a:r>
            <a:r>
              <a:rPr lang="ko-KR" altLang="en-US" dirty="0">
                <a:latin typeface="+mn-lt"/>
              </a:rPr>
              <a:t>에 전체적인 </a:t>
            </a:r>
            <a:r>
              <a:rPr lang="en-US" altLang="ko-KR" dirty="0">
                <a:latin typeface="+mn-lt"/>
              </a:rPr>
              <a:t>UI</a:t>
            </a:r>
            <a:r>
              <a:rPr lang="ko-KR" altLang="en-US" dirty="0">
                <a:latin typeface="+mn-lt"/>
              </a:rPr>
              <a:t>는 아래와 같습니다</a:t>
            </a:r>
            <a:r>
              <a:rPr lang="en-US" altLang="ko-KR" dirty="0">
                <a:latin typeface="+mn-lt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AFBD4F7-6512-F10C-DFDE-12047312FB58}"/>
              </a:ext>
            </a:extLst>
          </p:cNvPr>
          <p:cNvGrpSpPr/>
          <p:nvPr/>
        </p:nvGrpSpPr>
        <p:grpSpPr>
          <a:xfrm>
            <a:off x="521804" y="1720132"/>
            <a:ext cx="8100392" cy="4589188"/>
            <a:chOff x="521804" y="1720132"/>
            <a:chExt cx="8100392" cy="458918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1218650-49F6-8600-7D7C-FA152661B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804" y="1720132"/>
              <a:ext cx="8100392" cy="458918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66FF8EC-0A34-A5CA-B30F-1D1BF9FB83EF}"/>
                </a:ext>
              </a:extLst>
            </p:cNvPr>
            <p:cNvSpPr/>
            <p:nvPr/>
          </p:nvSpPr>
          <p:spPr>
            <a:xfrm>
              <a:off x="529208" y="1844824"/>
              <a:ext cx="2458616" cy="396044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연결탐색기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E29132-4388-3113-08BC-6F7DB16C9C12}"/>
                </a:ext>
              </a:extLst>
            </p:cNvPr>
            <p:cNvSpPr/>
            <p:nvPr/>
          </p:nvSpPr>
          <p:spPr>
            <a:xfrm>
              <a:off x="2987824" y="1880828"/>
              <a:ext cx="5616624" cy="14041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질의창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03BE52-97F9-D1F1-CA56-1E1215C14949}"/>
                </a:ext>
              </a:extLst>
            </p:cNvPr>
            <p:cNvSpPr/>
            <p:nvPr/>
          </p:nvSpPr>
          <p:spPr>
            <a:xfrm>
              <a:off x="2987824" y="3284984"/>
              <a:ext cx="5616624" cy="302433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rPr>
                <a:t>시각화 뷰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62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+mn-lt"/>
              </a:rPr>
              <a:t>연결탐색기</a:t>
            </a:r>
            <a:br>
              <a:rPr lang="en-US" altLang="ko-KR" dirty="0">
                <a:latin typeface="+mn-lt"/>
              </a:rPr>
            </a:br>
            <a:endParaRPr lang="ko-KR" altLang="en-US" sz="1400" dirty="0">
              <a:latin typeface="+mn-lt"/>
            </a:endParaRPr>
          </a:p>
        </p:txBody>
      </p:sp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>
                <a:latin typeface="+mn-lt"/>
              </a:rPr>
              <a:t>ViT</a:t>
            </a:r>
            <a:r>
              <a:rPr lang="ko-KR" altLang="en-US" dirty="0">
                <a:latin typeface="+mn-lt"/>
              </a:rPr>
              <a:t> 연결 탐색기</a:t>
            </a:r>
            <a:r>
              <a:rPr lang="en-US" altLang="ko-KR" dirty="0">
                <a:latin typeface="+mn-lt"/>
              </a:rPr>
              <a:t>(Database Navigator)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 err="1">
                <a:latin typeface="+mn-lt"/>
              </a:rPr>
              <a:t>Testdb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및 </a:t>
            </a:r>
            <a:r>
              <a:rPr lang="en-US" altLang="ko-KR" dirty="0">
                <a:latin typeface="+mn-lt"/>
              </a:rPr>
              <a:t>neo4j Database</a:t>
            </a:r>
            <a:r>
              <a:rPr lang="ko-KR" altLang="en-US" dirty="0">
                <a:latin typeface="+mn-lt"/>
              </a:rPr>
              <a:t>를 연결하여 기능들을 테스트 한다</a:t>
            </a:r>
            <a:r>
              <a:rPr lang="en-US" altLang="ko-KR" dirty="0">
                <a:latin typeface="+mn-lt"/>
              </a:rPr>
              <a:t>. 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lt"/>
              </a:rPr>
              <a:t>참조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lt"/>
              </a:rPr>
              <a:t>활성화되지 않은 기능들은 순차적으로 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Context </a:t>
            </a:r>
            <a:r>
              <a:rPr lang="ko-KR" altLang="en-US" dirty="0">
                <a:solidFill>
                  <a:srgbClr val="FF0000"/>
                </a:solidFill>
                <a:latin typeface="+mn-lt"/>
              </a:rPr>
              <a:t>메뉴가 변경 된다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C5B7BE-D5F6-0048-D34A-F6FCAB790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43" y="1916832"/>
            <a:ext cx="4216105" cy="444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5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41F68A4-54A3-CFCC-37C2-ED3E49E74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355" y="2559503"/>
            <a:ext cx="3469398" cy="3312367"/>
          </a:xfrm>
          <a:prstGeom prst="rect">
            <a:avLst/>
          </a:prstGeom>
        </p:spPr>
      </p:pic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Context Menu </a:t>
            </a:r>
            <a:r>
              <a:rPr lang="ko-KR" altLang="en-US" dirty="0">
                <a:latin typeface="+mn-lt"/>
                <a:ea typeface="+mj-ea"/>
              </a:rPr>
              <a:t>열기 </a:t>
            </a:r>
            <a:r>
              <a:rPr lang="en-US" altLang="ko-KR" dirty="0">
                <a:latin typeface="+mn-lt"/>
                <a:ea typeface="+mj-ea"/>
              </a:rPr>
              <a:t>&gt; Create &gt; Connection</a:t>
            </a:r>
          </a:p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첫번째 창 </a:t>
            </a:r>
            <a:r>
              <a:rPr lang="en-US" altLang="ko-KR" dirty="0">
                <a:latin typeface="+mn-lt"/>
                <a:ea typeface="+mj-ea"/>
              </a:rPr>
              <a:t>: </a:t>
            </a:r>
            <a:r>
              <a:rPr lang="ko-KR" altLang="en-US" dirty="0">
                <a:latin typeface="+mn-lt"/>
                <a:ea typeface="+mj-ea"/>
              </a:rPr>
              <a:t> </a:t>
            </a:r>
            <a:r>
              <a:rPr lang="en-US" altLang="ko-KR" dirty="0" err="1">
                <a:latin typeface="+mn-lt"/>
                <a:ea typeface="+mj-ea"/>
              </a:rPr>
              <a:t>ViT</a:t>
            </a:r>
            <a:r>
              <a:rPr lang="en-US" altLang="ko-KR" dirty="0">
                <a:latin typeface="+mn-lt"/>
                <a:ea typeface="+mj-ea"/>
              </a:rPr>
              <a:t> Graph Databases Tab -&gt; </a:t>
            </a:r>
            <a:r>
              <a:rPr lang="en-US" altLang="ko-KR">
                <a:latin typeface="+mn-lt"/>
                <a:ea typeface="+mj-ea"/>
              </a:rPr>
              <a:t>TurboGraph++(New) </a:t>
            </a:r>
            <a:r>
              <a:rPr lang="ko-KR" altLang="en-US" dirty="0">
                <a:latin typeface="+mn-lt"/>
                <a:ea typeface="+mj-ea"/>
              </a:rPr>
              <a:t>선택</a:t>
            </a:r>
            <a:r>
              <a:rPr lang="en-US" altLang="ko-KR" dirty="0">
                <a:latin typeface="+mn-lt"/>
                <a:ea typeface="+mj-ea"/>
              </a:rPr>
              <a:t> -&gt; Next</a:t>
            </a:r>
          </a:p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두번째 창 </a:t>
            </a:r>
            <a:r>
              <a:rPr lang="en-US" altLang="ko-KR">
                <a:latin typeface="+mn-lt"/>
                <a:ea typeface="+mj-ea"/>
              </a:rPr>
              <a:t>: 192.168.2.54 TurboGraph++ </a:t>
            </a:r>
            <a:r>
              <a:rPr lang="ko-KR" altLang="en-US" dirty="0">
                <a:latin typeface="+mn-lt"/>
                <a:ea typeface="+mj-ea"/>
              </a:rPr>
              <a:t>테스트 서버에서 진행 하며</a:t>
            </a:r>
            <a:r>
              <a:rPr lang="en-US" altLang="ko-KR" dirty="0">
                <a:latin typeface="+mn-lt"/>
                <a:ea typeface="+mj-ea"/>
              </a:rPr>
              <a:t>, </a:t>
            </a:r>
            <a:r>
              <a:rPr lang="ko-KR" altLang="en-US" dirty="0">
                <a:latin typeface="+mn-lt"/>
                <a:ea typeface="+mj-ea"/>
              </a:rPr>
              <a:t>그림과 같이 정보를 </a:t>
            </a:r>
            <a:r>
              <a:rPr lang="ko-KR" altLang="en-US">
                <a:latin typeface="+mn-lt"/>
                <a:ea typeface="+mj-ea"/>
              </a:rPr>
              <a:t>입력한다 </a:t>
            </a:r>
            <a:r>
              <a:rPr lang="en-US" altLang="ko-KR">
                <a:latin typeface="+mn-lt"/>
                <a:ea typeface="+mj-ea"/>
              </a:rPr>
              <a:t>Database : northwind , UserName : dba Password</a:t>
            </a:r>
            <a:r>
              <a:rPr lang="ko-KR" altLang="en-US">
                <a:latin typeface="+mn-lt"/>
                <a:ea typeface="+mj-ea"/>
              </a:rPr>
              <a:t> </a:t>
            </a:r>
            <a:r>
              <a:rPr lang="en-US" altLang="ko-KR">
                <a:latin typeface="+mn-lt"/>
                <a:ea typeface="+mj-ea"/>
              </a:rPr>
              <a:t>:</a:t>
            </a:r>
            <a:r>
              <a:rPr lang="ko-KR" altLang="en-US">
                <a:latin typeface="+mn-lt"/>
                <a:ea typeface="+mj-ea"/>
              </a:rPr>
              <a:t> 없음</a:t>
            </a:r>
            <a:r>
              <a:rPr lang="en-US" altLang="ko-KR">
                <a:latin typeface="+mn-lt"/>
                <a:ea typeface="+mj-ea"/>
              </a:rPr>
              <a:t> </a:t>
            </a:r>
            <a:r>
              <a:rPr lang="en-US" altLang="ko-KR" dirty="0">
                <a:latin typeface="+mn-lt"/>
                <a:ea typeface="+mj-ea"/>
              </a:rPr>
              <a:t>-&gt; </a:t>
            </a:r>
            <a:r>
              <a:rPr lang="en-US" altLang="ko-KR" dirty="0" err="1">
                <a:latin typeface="+mn-lt"/>
                <a:ea typeface="+mj-ea"/>
              </a:rPr>
              <a:t>TestConnection</a:t>
            </a:r>
            <a:endParaRPr lang="en-US" altLang="ko-KR" dirty="0">
              <a:latin typeface="+mn-lt"/>
              <a:ea typeface="+mj-ea"/>
            </a:endParaRP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1. </a:t>
            </a:r>
            <a:r>
              <a:rPr lang="en-US" altLang="ko-KR">
                <a:latin typeface="+mn-lt"/>
                <a:ea typeface="+mj-ea"/>
              </a:rPr>
              <a:t>Create Connection (TurboGraph++)</a:t>
            </a:r>
            <a:endParaRPr lang="ko-KR" altLang="en-US" sz="1400" dirty="0">
              <a:latin typeface="+mn-lt"/>
              <a:ea typeface="+mj-ea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935A4CF-4D44-47E9-957F-8F3D485A2601}"/>
              </a:ext>
            </a:extLst>
          </p:cNvPr>
          <p:cNvSpPr/>
          <p:nvPr/>
        </p:nvSpPr>
        <p:spPr>
          <a:xfrm>
            <a:off x="2075613" y="2282273"/>
            <a:ext cx="373720" cy="27723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ea typeface="+mj-ea"/>
              </a:rPr>
              <a:t>1</a:t>
            </a:r>
            <a:endParaRPr lang="ko-KR" altLang="en-US" sz="20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94A23CA-3B53-74C0-A5FC-7D370BDA24FE}"/>
              </a:ext>
            </a:extLst>
          </p:cNvPr>
          <p:cNvSpPr/>
          <p:nvPr/>
        </p:nvSpPr>
        <p:spPr>
          <a:xfrm>
            <a:off x="6694667" y="2420888"/>
            <a:ext cx="373720" cy="27723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2000" b="1" dirty="0">
              <a:solidFill>
                <a:srgbClr val="FF0000"/>
              </a:solidFill>
              <a:ea typeface="+mj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FD0A946-C046-7259-2EE7-B229B84C8A3F}"/>
              </a:ext>
            </a:extLst>
          </p:cNvPr>
          <p:cNvCxnSpPr/>
          <p:nvPr/>
        </p:nvCxnSpPr>
        <p:spPr>
          <a:xfrm>
            <a:off x="4211960" y="393305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0B24B6E-4753-730C-8A0F-00F8E4D39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30" y="2564904"/>
            <a:ext cx="3608017" cy="331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9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829BC5E-D559-CF8C-9348-77FF6C9F2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212" y="2852936"/>
            <a:ext cx="3444204" cy="1689354"/>
          </a:xfrm>
          <a:prstGeom prst="rect">
            <a:avLst/>
          </a:prstGeom>
        </p:spPr>
      </p:pic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ko-KR" dirty="0">
                <a:latin typeface="+mn-lt"/>
                <a:ea typeface="+mj-ea"/>
              </a:rPr>
              <a:t>- </a:t>
            </a:r>
            <a:r>
              <a:rPr lang="ko-KR" altLang="en-US" dirty="0">
                <a:latin typeface="+mn-lt"/>
                <a:ea typeface="+mj-ea"/>
              </a:rPr>
              <a:t>첫번째 창 </a:t>
            </a:r>
            <a:r>
              <a:rPr lang="en-US" altLang="ko-KR" dirty="0">
                <a:latin typeface="+mn-lt"/>
                <a:ea typeface="+mj-ea"/>
              </a:rPr>
              <a:t>: </a:t>
            </a:r>
            <a:r>
              <a:rPr lang="ko-KR" altLang="en-US" dirty="0">
                <a:latin typeface="+mn-lt"/>
                <a:ea typeface="+mj-ea"/>
              </a:rPr>
              <a:t> 처음 설치 하거나 </a:t>
            </a:r>
            <a:r>
              <a:rPr lang="en-US" altLang="ko-KR" dirty="0">
                <a:latin typeface="+mn-lt"/>
                <a:ea typeface="+mj-ea"/>
              </a:rPr>
              <a:t>workspace</a:t>
            </a:r>
            <a:r>
              <a:rPr lang="ko-KR" altLang="en-US" dirty="0">
                <a:latin typeface="+mn-lt"/>
                <a:ea typeface="+mj-ea"/>
              </a:rPr>
              <a:t>를 변경 하였을 경우 발생 됩니다</a:t>
            </a:r>
            <a:r>
              <a:rPr lang="en-US" altLang="ko-KR" dirty="0">
                <a:latin typeface="+mn-lt"/>
                <a:ea typeface="+mj-ea"/>
              </a:rPr>
              <a:t>. Download </a:t>
            </a:r>
            <a:r>
              <a:rPr lang="ko-KR" altLang="en-US" dirty="0">
                <a:latin typeface="+mn-lt"/>
                <a:ea typeface="+mj-ea"/>
              </a:rPr>
              <a:t>선택하여 </a:t>
            </a:r>
            <a:r>
              <a:rPr lang="en-US" altLang="ko-KR" dirty="0">
                <a:latin typeface="+mn-lt"/>
                <a:ea typeface="+mj-ea"/>
              </a:rPr>
              <a:t>Driver</a:t>
            </a:r>
            <a:r>
              <a:rPr lang="ko-KR" altLang="en-US" dirty="0">
                <a:latin typeface="+mn-lt"/>
                <a:ea typeface="+mj-ea"/>
              </a:rPr>
              <a:t>를 다운로드 합니다</a:t>
            </a:r>
            <a:r>
              <a:rPr lang="en-US" altLang="ko-KR" dirty="0">
                <a:latin typeface="+mn-lt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  <a:ea typeface="+mj-ea"/>
              </a:rPr>
              <a:t>-</a:t>
            </a:r>
            <a:r>
              <a:rPr lang="ko-KR" altLang="en-US" dirty="0">
                <a:latin typeface="+mn-lt"/>
                <a:ea typeface="+mj-ea"/>
              </a:rPr>
              <a:t> 두번째 창 </a:t>
            </a:r>
            <a:r>
              <a:rPr lang="en-US" altLang="ko-KR" dirty="0">
                <a:latin typeface="+mn-lt"/>
                <a:ea typeface="+mj-ea"/>
              </a:rPr>
              <a:t>: </a:t>
            </a:r>
            <a:r>
              <a:rPr lang="ko-KR" altLang="en-US" dirty="0">
                <a:latin typeface="+mn-lt"/>
                <a:ea typeface="+mj-ea"/>
              </a:rPr>
              <a:t>정상적으로 연결되었을 경우 발생되는 </a:t>
            </a:r>
            <a:r>
              <a:rPr lang="ko-KR" altLang="en-US" dirty="0" err="1">
                <a:latin typeface="+mn-lt"/>
                <a:ea typeface="+mj-ea"/>
              </a:rPr>
              <a:t>팝업창</a:t>
            </a:r>
            <a:r>
              <a:rPr lang="ko-KR" altLang="en-US" dirty="0">
                <a:latin typeface="+mn-lt"/>
                <a:ea typeface="+mj-ea"/>
              </a:rPr>
              <a:t> 입니다</a:t>
            </a:r>
            <a:r>
              <a:rPr lang="en-US" altLang="ko-KR" dirty="0">
                <a:latin typeface="+mn-lt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-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결과 확인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연결 </a:t>
            </a:r>
            <a:r>
              <a:rPr lang="ko-KR" altLang="en-US">
                <a:solidFill>
                  <a:schemeClr val="tx2"/>
                </a:solidFill>
                <a:latin typeface="+mn-lt"/>
                <a:ea typeface="+mj-ea"/>
              </a:rPr>
              <a:t>탐색기에 </a:t>
            </a:r>
            <a:r>
              <a:rPr lang="en-US" altLang="ko-KR">
                <a:solidFill>
                  <a:schemeClr val="tx2"/>
                </a:solidFill>
                <a:latin typeface="+mn-lt"/>
                <a:ea typeface="+mj-ea"/>
              </a:rPr>
              <a:t>demodb</a:t>
            </a:r>
            <a:r>
              <a:rPr lang="ko-KR" altLang="en-US">
                <a:solidFill>
                  <a:schemeClr val="tx2"/>
                </a:solidFill>
                <a:latin typeface="+mn-lt"/>
                <a:ea typeface="+mj-ea"/>
              </a:rPr>
              <a:t>가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정상적으로 표시되었는지 확인 합니다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.</a:t>
            </a: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1. </a:t>
            </a:r>
            <a:r>
              <a:rPr lang="en-US" altLang="ko-KR">
                <a:latin typeface="+mn-lt"/>
                <a:ea typeface="+mj-ea"/>
              </a:rPr>
              <a:t>Create Connection (TurboGraph++)</a:t>
            </a:r>
            <a:endParaRPr lang="ko-KR" altLang="en-US" dirty="0">
              <a:latin typeface="+mn-lt"/>
              <a:ea typeface="+mj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FD0A946-C046-7259-2EE7-B229B84C8A3F}"/>
              </a:ext>
            </a:extLst>
          </p:cNvPr>
          <p:cNvCxnSpPr/>
          <p:nvPr/>
        </p:nvCxnSpPr>
        <p:spPr>
          <a:xfrm>
            <a:off x="4211960" y="393305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F6897853-89CA-8ACA-2D2B-F689515637C1}"/>
              </a:ext>
            </a:extLst>
          </p:cNvPr>
          <p:cNvSpPr/>
          <p:nvPr/>
        </p:nvSpPr>
        <p:spPr>
          <a:xfrm>
            <a:off x="294358" y="2276872"/>
            <a:ext cx="373720" cy="27723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ea typeface="+mj-ea"/>
              </a:rPr>
              <a:t>1</a:t>
            </a:r>
            <a:endParaRPr lang="ko-KR" altLang="en-US" sz="20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25635B1-8C22-A890-4215-25314123856C}"/>
              </a:ext>
            </a:extLst>
          </p:cNvPr>
          <p:cNvSpPr/>
          <p:nvPr/>
        </p:nvSpPr>
        <p:spPr>
          <a:xfrm>
            <a:off x="268672" y="5085184"/>
            <a:ext cx="373720" cy="27723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20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576DE35-02EF-7460-C04A-2CC496F02645}"/>
              </a:ext>
            </a:extLst>
          </p:cNvPr>
          <p:cNvSpPr/>
          <p:nvPr/>
        </p:nvSpPr>
        <p:spPr>
          <a:xfrm>
            <a:off x="6372200" y="2459726"/>
            <a:ext cx="1131282" cy="5040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34D3B0-322F-1DAD-BBEE-1CF205721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103370"/>
            <a:ext cx="2623917" cy="26855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F4CA57-6416-8151-EA04-DF6430878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5060795"/>
            <a:ext cx="2475449" cy="13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3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29E56487-3068-069D-B570-81C6F0EFB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495" y="1866129"/>
            <a:ext cx="2651741" cy="39391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78F7B2C-6CA1-E1FF-07B4-88BC521D1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88" y="4031533"/>
            <a:ext cx="2998454" cy="14856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791515B-EF92-595A-EBB7-9F4D19CC0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173258"/>
            <a:ext cx="2998454" cy="1570243"/>
          </a:xfrm>
          <a:prstGeom prst="rect">
            <a:avLst/>
          </a:prstGeom>
        </p:spPr>
      </p:pic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ko-KR" dirty="0">
                <a:latin typeface="+mn-lt"/>
                <a:ea typeface="+mj-ea"/>
              </a:rPr>
              <a:t>- </a:t>
            </a:r>
            <a:r>
              <a:rPr lang="ko-KR" altLang="en-US" dirty="0">
                <a:latin typeface="+mn-lt"/>
                <a:ea typeface="+mj-ea"/>
              </a:rPr>
              <a:t>빨간색 동그라미 클릭을 통해 </a:t>
            </a:r>
            <a:r>
              <a:rPr lang="en-US" altLang="ko-KR" dirty="0">
                <a:latin typeface="+mn-lt"/>
                <a:ea typeface="+mj-ea"/>
              </a:rPr>
              <a:t>Tree</a:t>
            </a:r>
            <a:r>
              <a:rPr lang="ko-KR" altLang="en-US" dirty="0">
                <a:latin typeface="+mn-lt"/>
                <a:ea typeface="+mj-ea"/>
              </a:rPr>
              <a:t>를 펼쳐서 결과 그림과 같은 결과가 표시되는지 확인 합니다</a:t>
            </a:r>
            <a:r>
              <a:rPr lang="en-US" altLang="ko-KR" dirty="0">
                <a:latin typeface="+mn-lt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-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결과 확인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펼쳐진 정보가 정상적으로 표시되는지 확인</a:t>
            </a:r>
            <a:endParaRPr lang="en-US" altLang="ko-KR" dirty="0">
              <a:solidFill>
                <a:schemeClr val="tx2"/>
              </a:solidFill>
              <a:latin typeface="+mn-lt"/>
              <a:ea typeface="+mj-ea"/>
            </a:endParaRP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latin typeface="+mn-lt"/>
                <a:ea typeface="+mj-ea"/>
              </a:rPr>
              <a:t>2. </a:t>
            </a:r>
            <a:r>
              <a:rPr lang="en-US" altLang="ko-KR">
                <a:latin typeface="+mn-lt"/>
              </a:rPr>
              <a:t>demodb </a:t>
            </a:r>
            <a:r>
              <a:rPr lang="ko-KR" altLang="en-US" dirty="0">
                <a:latin typeface="+mn-lt"/>
              </a:rPr>
              <a:t>하위 정보 확인</a:t>
            </a:r>
            <a:endParaRPr lang="ko-KR" altLang="en-US" sz="1400" dirty="0">
              <a:latin typeface="+mn-lt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148F402-1280-608A-5260-827029282252}"/>
              </a:ext>
            </a:extLst>
          </p:cNvPr>
          <p:cNvSpPr/>
          <p:nvPr/>
        </p:nvSpPr>
        <p:spPr>
          <a:xfrm>
            <a:off x="910644" y="2758788"/>
            <a:ext cx="216024" cy="1995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27BBF8B-2BCE-CC97-157B-A035A661D3CE}"/>
              </a:ext>
            </a:extLst>
          </p:cNvPr>
          <p:cNvSpPr/>
          <p:nvPr/>
        </p:nvSpPr>
        <p:spPr>
          <a:xfrm>
            <a:off x="1018656" y="4805448"/>
            <a:ext cx="216024" cy="1995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24B5A1B-7D20-4249-7700-82F5D14727F4}"/>
              </a:ext>
            </a:extLst>
          </p:cNvPr>
          <p:cNvCxnSpPr/>
          <p:nvPr/>
        </p:nvCxnSpPr>
        <p:spPr>
          <a:xfrm>
            <a:off x="4211960" y="393305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48CC673F-E69C-21B2-B16E-972B2F7BA747}"/>
              </a:ext>
            </a:extLst>
          </p:cNvPr>
          <p:cNvSpPr/>
          <p:nvPr/>
        </p:nvSpPr>
        <p:spPr>
          <a:xfrm>
            <a:off x="6732240" y="4301392"/>
            <a:ext cx="1131282" cy="5040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45201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3B62EAB-A31B-CE4D-55E3-830F28237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381" y="3068960"/>
            <a:ext cx="4165876" cy="2505501"/>
          </a:xfrm>
          <a:prstGeom prst="rect">
            <a:avLst/>
          </a:prstGeom>
        </p:spPr>
      </p:pic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왼쪽 그림 </a:t>
            </a:r>
            <a:r>
              <a:rPr lang="en-US" altLang="ko-KR" dirty="0">
                <a:latin typeface="+mn-lt"/>
                <a:ea typeface="+mj-ea"/>
              </a:rPr>
              <a:t>: </a:t>
            </a:r>
            <a:r>
              <a:rPr lang="en-US" altLang="ko-KR" dirty="0" err="1">
                <a:latin typeface="+mn-lt"/>
                <a:ea typeface="+mj-ea"/>
              </a:rPr>
              <a:t>testdb</a:t>
            </a:r>
            <a:r>
              <a:rPr lang="ko-KR" altLang="en-US" dirty="0">
                <a:latin typeface="+mn-lt"/>
                <a:ea typeface="+mj-ea"/>
              </a:rPr>
              <a:t>를 선택 한 후 </a:t>
            </a:r>
            <a:r>
              <a:rPr lang="en-US" altLang="ko-KR" dirty="0">
                <a:latin typeface="+mn-lt"/>
                <a:ea typeface="+mj-ea"/>
              </a:rPr>
              <a:t>Context Menu -&gt; Edit Connection</a:t>
            </a:r>
            <a:r>
              <a:rPr lang="ko-KR" altLang="en-US" dirty="0">
                <a:latin typeface="+mn-lt"/>
                <a:ea typeface="+mj-ea"/>
              </a:rPr>
              <a:t>을 통해 </a:t>
            </a:r>
            <a:r>
              <a:rPr lang="en-US" altLang="ko-KR" dirty="0" err="1">
                <a:latin typeface="+mn-lt"/>
                <a:ea typeface="+mj-ea"/>
              </a:rPr>
              <a:t>Coonnction</a:t>
            </a:r>
            <a:r>
              <a:rPr lang="en-US" altLang="ko-KR" dirty="0">
                <a:latin typeface="+mn-lt"/>
                <a:ea typeface="+mj-ea"/>
              </a:rPr>
              <a:t> Setting </a:t>
            </a:r>
            <a:r>
              <a:rPr lang="ko-KR" altLang="en-US" dirty="0">
                <a:latin typeface="+mn-lt"/>
                <a:ea typeface="+mj-ea"/>
              </a:rPr>
              <a:t>창을 연다</a:t>
            </a:r>
            <a:r>
              <a:rPr lang="en-US" altLang="ko-KR" dirty="0">
                <a:latin typeface="+mn-lt"/>
                <a:ea typeface="+mj-ea"/>
              </a:rPr>
              <a:t>.</a:t>
            </a:r>
          </a:p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오른쪽 그림 </a:t>
            </a:r>
            <a:r>
              <a:rPr lang="en-US" altLang="ko-KR" dirty="0">
                <a:latin typeface="+mn-lt"/>
                <a:ea typeface="+mj-ea"/>
              </a:rPr>
              <a:t>: </a:t>
            </a:r>
            <a:r>
              <a:rPr lang="ko-KR" altLang="en-US" dirty="0">
                <a:latin typeface="+mn-lt"/>
                <a:ea typeface="+mj-ea"/>
              </a:rPr>
              <a:t>빨간 </a:t>
            </a:r>
            <a:r>
              <a:rPr lang="ko-KR" altLang="en-US">
                <a:latin typeface="+mn-lt"/>
                <a:ea typeface="+mj-ea"/>
              </a:rPr>
              <a:t>동그라미에 </a:t>
            </a:r>
            <a:r>
              <a:rPr lang="en-US" altLang="ko-KR">
                <a:latin typeface="+mn-lt"/>
                <a:ea typeface="+mj-ea"/>
              </a:rPr>
              <a:t>testdb</a:t>
            </a:r>
            <a:r>
              <a:rPr lang="ko-KR" altLang="en-US">
                <a:latin typeface="+mn-lt"/>
                <a:ea typeface="+mj-ea"/>
              </a:rPr>
              <a:t> </a:t>
            </a:r>
            <a:r>
              <a:rPr lang="en-US" altLang="ko-KR">
                <a:latin typeface="+mn-lt"/>
                <a:ea typeface="+mj-ea"/>
              </a:rPr>
              <a:t>-&gt;</a:t>
            </a:r>
            <a:r>
              <a:rPr lang="ko-KR" altLang="en-US">
                <a:latin typeface="+mn-lt"/>
                <a:ea typeface="+mj-ea"/>
              </a:rPr>
              <a:t> </a:t>
            </a:r>
            <a:r>
              <a:rPr lang="en-US" altLang="ko-KR">
                <a:latin typeface="+mn-lt"/>
                <a:ea typeface="+mj-ea"/>
              </a:rPr>
              <a:t>northwind</a:t>
            </a:r>
            <a:r>
              <a:rPr lang="ko-KR" altLang="en-US">
                <a:latin typeface="+mn-lt"/>
                <a:ea typeface="+mj-ea"/>
              </a:rPr>
              <a:t>로 </a:t>
            </a:r>
            <a:r>
              <a:rPr lang="ko-KR" altLang="en-US" dirty="0">
                <a:latin typeface="+mn-lt"/>
                <a:ea typeface="+mj-ea"/>
              </a:rPr>
              <a:t>변경 </a:t>
            </a:r>
            <a:r>
              <a:rPr lang="en-US" altLang="ko-KR" dirty="0">
                <a:latin typeface="+mn-lt"/>
                <a:ea typeface="+mj-ea"/>
              </a:rPr>
              <a:t>-&gt; 1. OK -&gt; 2. YES</a:t>
            </a:r>
          </a:p>
          <a:p>
            <a:pPr>
              <a:buFontTx/>
              <a:buChar char="-"/>
            </a:pPr>
            <a:r>
              <a:rPr lang="en-US" altLang="ko-KR">
                <a:latin typeface="+mn-lt"/>
                <a:ea typeface="+mj-ea"/>
              </a:rPr>
              <a:t>Connection </a:t>
            </a:r>
            <a:r>
              <a:rPr lang="ko-KR" altLang="en-US" dirty="0">
                <a:latin typeface="+mn-lt"/>
                <a:ea typeface="+mj-ea"/>
              </a:rPr>
              <a:t>결과는 다음 페이지에서 하위 노드를 확인 함으로써 </a:t>
            </a:r>
            <a:r>
              <a:rPr lang="en-US" altLang="ko-KR" dirty="0">
                <a:latin typeface="+mn-lt"/>
                <a:ea typeface="+mj-ea"/>
              </a:rPr>
              <a:t>Connection</a:t>
            </a:r>
            <a:r>
              <a:rPr lang="ko-KR" altLang="en-US">
                <a:latin typeface="+mn-lt"/>
                <a:ea typeface="+mj-ea"/>
              </a:rPr>
              <a:t>을 확인한다</a:t>
            </a:r>
            <a:endParaRPr lang="en-US" altLang="ko-KR">
              <a:latin typeface="+mn-lt"/>
              <a:ea typeface="+mj-ea"/>
            </a:endParaRP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3. Edit Connection</a:t>
            </a:r>
            <a:endParaRPr lang="ko-KR" altLang="en-US" sz="1400" dirty="0">
              <a:latin typeface="+mn-lt"/>
              <a:ea typeface="+mj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A6A5609-4D4B-97E6-192D-8C750CD55686}"/>
              </a:ext>
            </a:extLst>
          </p:cNvPr>
          <p:cNvSpPr/>
          <p:nvPr/>
        </p:nvSpPr>
        <p:spPr>
          <a:xfrm>
            <a:off x="5916995" y="4125347"/>
            <a:ext cx="395284" cy="1712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26F060E-5F37-9E97-071D-E5C84834E42D}"/>
              </a:ext>
            </a:extLst>
          </p:cNvPr>
          <p:cNvSpPr/>
          <p:nvPr/>
        </p:nvSpPr>
        <p:spPr>
          <a:xfrm>
            <a:off x="6732240" y="5215211"/>
            <a:ext cx="216024" cy="1995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8511E53-E6DB-BA4E-AFF2-9C44272DAAF3}"/>
              </a:ext>
            </a:extLst>
          </p:cNvPr>
          <p:cNvSpPr/>
          <p:nvPr/>
        </p:nvSpPr>
        <p:spPr>
          <a:xfrm>
            <a:off x="7380312" y="4797152"/>
            <a:ext cx="216024" cy="1995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580F254-4418-1B82-2150-238C4685EC3E}"/>
              </a:ext>
            </a:extLst>
          </p:cNvPr>
          <p:cNvCxnSpPr/>
          <p:nvPr/>
        </p:nvCxnSpPr>
        <p:spPr>
          <a:xfrm>
            <a:off x="3707904" y="4465279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8400981-4F92-9877-D39C-FD863E403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58" y="2267034"/>
            <a:ext cx="2656848" cy="38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8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ko-KR" dirty="0">
                <a:latin typeface="+mn-lt"/>
                <a:ea typeface="+mj-ea"/>
              </a:rPr>
              <a:t>- </a:t>
            </a:r>
            <a:r>
              <a:rPr lang="ko-KR" altLang="en-US" dirty="0">
                <a:latin typeface="+mn-lt"/>
                <a:ea typeface="+mj-ea"/>
              </a:rPr>
              <a:t>빨간색 동그라미 클릭을 통해 </a:t>
            </a:r>
            <a:r>
              <a:rPr lang="en-US" altLang="ko-KR" dirty="0">
                <a:latin typeface="+mn-lt"/>
                <a:ea typeface="+mj-ea"/>
              </a:rPr>
              <a:t>Tree</a:t>
            </a:r>
            <a:r>
              <a:rPr lang="ko-KR" altLang="en-US" dirty="0">
                <a:latin typeface="+mn-lt"/>
                <a:ea typeface="+mj-ea"/>
              </a:rPr>
              <a:t>를 펼쳐서 결과 그림과 같은 결과가 표시되는지 확인 합니다</a:t>
            </a:r>
            <a:r>
              <a:rPr lang="en-US" altLang="ko-KR" dirty="0">
                <a:latin typeface="+mn-lt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-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결과 확인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펼쳐진 정보가 정상적으로 표시되는지 확인</a:t>
            </a:r>
            <a:endParaRPr lang="en-US" altLang="ko-KR" dirty="0">
              <a:solidFill>
                <a:schemeClr val="tx2"/>
              </a:solidFill>
              <a:latin typeface="+mn-lt"/>
              <a:ea typeface="+mj-ea"/>
            </a:endParaRP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4</a:t>
            </a:r>
            <a:r>
              <a:rPr lang="en-US" altLang="ko-KR">
                <a:latin typeface="+mn-lt"/>
                <a:ea typeface="+mj-ea"/>
              </a:rPr>
              <a:t>. demodb </a:t>
            </a:r>
            <a:r>
              <a:rPr lang="ko-KR" altLang="en-US" dirty="0">
                <a:latin typeface="+mn-lt"/>
                <a:ea typeface="+mj-ea"/>
              </a:rPr>
              <a:t>하위 정보 확인</a:t>
            </a:r>
            <a:r>
              <a:rPr lang="en-US" altLang="ko-KR" dirty="0">
                <a:latin typeface="+mn-lt"/>
                <a:ea typeface="+mj-ea"/>
              </a:rPr>
              <a:t> </a:t>
            </a:r>
            <a:endParaRPr lang="ko-KR" altLang="en-US" sz="1400" dirty="0">
              <a:latin typeface="+mn-lt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5BECB-1F81-946C-72C1-14A2749DA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717547"/>
            <a:ext cx="2106905" cy="43651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E29D93-FA52-C150-2157-6F05B202D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88" y="4031533"/>
            <a:ext cx="2998454" cy="14856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0D04D2-188F-B949-39DB-8C4AF3AB6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173258"/>
            <a:ext cx="2998454" cy="1570243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B4DF07E9-F20D-D1C6-3FD1-A4A9FDDBAEBE}"/>
              </a:ext>
            </a:extLst>
          </p:cNvPr>
          <p:cNvSpPr/>
          <p:nvPr/>
        </p:nvSpPr>
        <p:spPr>
          <a:xfrm>
            <a:off x="910644" y="2758788"/>
            <a:ext cx="216024" cy="1995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8A8E5A4-63FF-07B7-2E29-3F8A9A5595FA}"/>
              </a:ext>
            </a:extLst>
          </p:cNvPr>
          <p:cNvSpPr/>
          <p:nvPr/>
        </p:nvSpPr>
        <p:spPr>
          <a:xfrm>
            <a:off x="1018656" y="4805448"/>
            <a:ext cx="216024" cy="1995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9F052D7-5B02-4C44-8337-B02E1607E0B4}"/>
              </a:ext>
            </a:extLst>
          </p:cNvPr>
          <p:cNvCxnSpPr/>
          <p:nvPr/>
        </p:nvCxnSpPr>
        <p:spPr>
          <a:xfrm>
            <a:off x="4211960" y="393305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5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9947C51-8263-0CE7-CC74-37729DE85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419" y="1971005"/>
            <a:ext cx="2216059" cy="4143322"/>
          </a:xfrm>
          <a:prstGeom prst="rect">
            <a:avLst/>
          </a:prstGeom>
        </p:spPr>
      </p:pic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r>
              <a:rPr lang="en-US" altLang="ko-KR" dirty="0">
                <a:latin typeface="+mn-lt"/>
                <a:ea typeface="+mj-ea"/>
              </a:rPr>
              <a:t>1</a:t>
            </a:r>
            <a:r>
              <a:rPr lang="ko-KR" altLang="en-US" dirty="0">
                <a:latin typeface="+mn-lt"/>
                <a:ea typeface="+mj-ea"/>
              </a:rPr>
              <a:t>번 그림과 </a:t>
            </a:r>
            <a:r>
              <a:rPr lang="ko-KR" altLang="en-US">
                <a:latin typeface="+mn-lt"/>
                <a:ea typeface="+mj-ea"/>
              </a:rPr>
              <a:t>같이 </a:t>
            </a:r>
            <a:r>
              <a:rPr lang="en-US" altLang="ko-KR">
                <a:latin typeface="+mn-lt"/>
                <a:ea typeface="+mj-ea"/>
              </a:rPr>
              <a:t>northwind</a:t>
            </a:r>
            <a:r>
              <a:rPr lang="ko-KR" altLang="en-US">
                <a:latin typeface="+mn-lt"/>
                <a:ea typeface="+mj-ea"/>
              </a:rPr>
              <a:t>를 </a:t>
            </a:r>
            <a:r>
              <a:rPr lang="ko-KR" altLang="en-US" dirty="0">
                <a:latin typeface="+mn-lt"/>
                <a:ea typeface="+mj-ea"/>
              </a:rPr>
              <a:t>선택 후에 </a:t>
            </a:r>
            <a:r>
              <a:rPr lang="en-US" altLang="ko-KR" dirty="0">
                <a:latin typeface="+mn-lt"/>
                <a:ea typeface="+mj-ea"/>
              </a:rPr>
              <a:t>Context Menu</a:t>
            </a:r>
            <a:r>
              <a:rPr lang="ko-KR" altLang="en-US" dirty="0">
                <a:latin typeface="+mn-lt"/>
                <a:ea typeface="+mj-ea"/>
              </a:rPr>
              <a:t>중 이름 변경 선택</a:t>
            </a:r>
            <a:endParaRPr lang="en-US" altLang="ko-KR" dirty="0">
              <a:latin typeface="+mn-lt"/>
              <a:ea typeface="+mj-ea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+mn-lt"/>
                <a:ea typeface="+mj-ea"/>
              </a:rPr>
              <a:t>2</a:t>
            </a:r>
            <a:r>
              <a:rPr lang="ko-KR" altLang="en-US" dirty="0">
                <a:latin typeface="+mn-lt"/>
                <a:ea typeface="+mj-ea"/>
              </a:rPr>
              <a:t>번 그림과 </a:t>
            </a:r>
            <a:r>
              <a:rPr lang="ko-KR" altLang="en-US">
                <a:latin typeface="+mn-lt"/>
                <a:ea typeface="+mj-ea"/>
              </a:rPr>
              <a:t>같이 </a:t>
            </a:r>
            <a:r>
              <a:rPr lang="en-US" altLang="ko-KR">
                <a:latin typeface="+mn-lt"/>
                <a:ea typeface="+mj-ea"/>
              </a:rPr>
              <a:t>northwind</a:t>
            </a:r>
            <a:r>
              <a:rPr lang="ko-KR" altLang="en-US">
                <a:latin typeface="+mn-lt"/>
                <a:ea typeface="+mj-ea"/>
              </a:rPr>
              <a:t>를 </a:t>
            </a:r>
            <a:r>
              <a:rPr lang="en-US" altLang="ko-KR">
                <a:latin typeface="+mn-lt"/>
                <a:ea typeface="+mj-ea"/>
              </a:rPr>
              <a:t>demodb</a:t>
            </a:r>
            <a:r>
              <a:rPr lang="ko-KR" altLang="en-US">
                <a:latin typeface="+mn-lt"/>
                <a:ea typeface="+mj-ea"/>
              </a:rPr>
              <a:t>로 </a:t>
            </a:r>
            <a:r>
              <a:rPr lang="ko-KR" altLang="en-US" dirty="0">
                <a:latin typeface="+mn-lt"/>
                <a:ea typeface="+mj-ea"/>
              </a:rPr>
              <a:t>변경</a:t>
            </a:r>
            <a:endParaRPr lang="en-US" altLang="ko-KR" dirty="0">
              <a:latin typeface="+mn-lt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-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결과 확인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결과 그림과 </a:t>
            </a:r>
            <a:r>
              <a:rPr lang="ko-KR" altLang="en-US">
                <a:solidFill>
                  <a:schemeClr val="tx2"/>
                </a:solidFill>
                <a:latin typeface="+mn-lt"/>
                <a:ea typeface="+mj-ea"/>
              </a:rPr>
              <a:t>같이 </a:t>
            </a:r>
            <a:r>
              <a:rPr lang="en-US" altLang="ko-KR">
                <a:solidFill>
                  <a:schemeClr val="tx2"/>
                </a:solidFill>
                <a:latin typeface="+mn-lt"/>
                <a:ea typeface="+mj-ea"/>
              </a:rPr>
              <a:t>demodb</a:t>
            </a:r>
            <a:r>
              <a:rPr lang="ko-KR" altLang="en-US">
                <a:solidFill>
                  <a:schemeClr val="tx2"/>
                </a:solidFill>
                <a:latin typeface="+mn-lt"/>
                <a:ea typeface="+mj-ea"/>
              </a:rPr>
              <a:t>로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변경 되었는지 확인</a:t>
            </a:r>
            <a:endParaRPr lang="en-US" altLang="ko-KR" dirty="0">
              <a:solidFill>
                <a:schemeClr val="tx2"/>
              </a:solidFill>
              <a:latin typeface="+mn-lt"/>
              <a:ea typeface="+mj-ea"/>
            </a:endParaRP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5. </a:t>
            </a:r>
            <a:r>
              <a:rPr lang="ko-KR" altLang="en-US" dirty="0">
                <a:latin typeface="+mn-lt"/>
                <a:ea typeface="+mj-ea"/>
              </a:rPr>
              <a:t>이름 변경</a:t>
            </a:r>
            <a:endParaRPr lang="ko-KR" altLang="en-US" sz="1400" dirty="0">
              <a:latin typeface="+mn-lt"/>
              <a:ea typeface="+mj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6842911-4AE1-6A09-785D-E3724ABCA261}"/>
              </a:ext>
            </a:extLst>
          </p:cNvPr>
          <p:cNvCxnSpPr/>
          <p:nvPr/>
        </p:nvCxnSpPr>
        <p:spPr>
          <a:xfrm>
            <a:off x="3995936" y="3861048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22A4EC7-15F2-E59D-99B4-A9453151AC01}"/>
              </a:ext>
            </a:extLst>
          </p:cNvPr>
          <p:cNvSpPr/>
          <p:nvPr/>
        </p:nvSpPr>
        <p:spPr>
          <a:xfrm>
            <a:off x="6394099" y="2636912"/>
            <a:ext cx="1131282" cy="5040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결과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7C08B9-EAE7-F795-A40E-153FBDE960DD}"/>
              </a:ext>
            </a:extLst>
          </p:cNvPr>
          <p:cNvSpPr/>
          <p:nvPr/>
        </p:nvSpPr>
        <p:spPr>
          <a:xfrm>
            <a:off x="558807" y="2060848"/>
            <a:ext cx="373720" cy="27723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ea typeface="+mj-ea"/>
              </a:rPr>
              <a:t>1</a:t>
            </a:r>
            <a:endParaRPr lang="ko-KR" altLang="en-US" sz="20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B2C02A4-BB0D-1C73-310E-7491A38A6C1C}"/>
              </a:ext>
            </a:extLst>
          </p:cNvPr>
          <p:cNvSpPr/>
          <p:nvPr/>
        </p:nvSpPr>
        <p:spPr>
          <a:xfrm>
            <a:off x="713690" y="5184183"/>
            <a:ext cx="373720" cy="27723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2000" b="1" dirty="0">
              <a:solidFill>
                <a:srgbClr val="FF0000"/>
              </a:solidFill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A9905F-536F-E034-0A8A-4270B1CED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64" y="1869935"/>
            <a:ext cx="2485826" cy="27832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5E565A-EF81-40FD-287C-02A9F059E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167" y="4826341"/>
            <a:ext cx="2187423" cy="128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5159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4045299AFDCA045855F8344FFFCB4B4" ma:contentTypeVersion="0" ma:contentTypeDescription="새 문서를 만듭니다." ma:contentTypeScope="" ma:versionID="48340f7fc8974c11d41f573f4a5aa434">
  <xsd:schema xmlns:xsd="http://www.w3.org/2001/XMLSchema" xmlns:p="http://schemas.microsoft.com/office/2006/metadata/properties" targetNamespace="http://schemas.microsoft.com/office/2006/metadata/properties" ma:root="true" ma:fieldsID="6d1ee5c80bf69a1ee28e268965e8a7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 ma:readOnly="true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30EFD6-240A-4E79-92AB-0E3FAF99B1B1}">
  <ds:schemaRefs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E7663C-9F19-41FD-9D3F-084CE9335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90F850F-1707-4042-B785-91620C10AD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88508</TotalTime>
  <Words>387</Words>
  <Application>Microsoft Office PowerPoint</Application>
  <PresentationFormat>화면 슬라이드 쇼(4:3)</PresentationFormat>
  <Paragraphs>53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굴림</vt:lpstr>
      <vt:lpstr>나눔고딕 Bold</vt:lpstr>
      <vt:lpstr>Arial</vt:lpstr>
      <vt:lpstr>나눔고딕</vt:lpstr>
      <vt:lpstr>디자인 사용자 지정</vt:lpstr>
      <vt:lpstr>Office 테마</vt:lpstr>
      <vt:lpstr>PowerPoint 프레젠테이션</vt:lpstr>
      <vt:lpstr>전체 UI </vt:lpstr>
      <vt:lpstr>연결탐색기 </vt:lpstr>
      <vt:lpstr>1. Create Connection (TurboGraph++)</vt:lpstr>
      <vt:lpstr>1. Create Connection (TurboGraph++)</vt:lpstr>
      <vt:lpstr>2. demodb 하위 정보 확인</vt:lpstr>
      <vt:lpstr>3. Edit Connection</vt:lpstr>
      <vt:lpstr>4. demodb 하위 정보 확인 </vt:lpstr>
      <vt:lpstr>5. 이름 변경</vt:lpstr>
      <vt:lpstr>6. 연결종료, 연결</vt:lpstr>
      <vt:lpstr>7. 복사/붙여넣기</vt:lpstr>
      <vt:lpstr>8. 삭제</vt:lpstr>
    </vt:vector>
  </TitlesOfParts>
  <Company>incom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정병주</dc:creator>
  <cp:lastModifiedBy>서태환(teddy.seo)</cp:lastModifiedBy>
  <cp:revision>1970</cp:revision>
  <dcterms:created xsi:type="dcterms:W3CDTF">2007-04-17T12:18:50Z</dcterms:created>
  <dcterms:modified xsi:type="dcterms:W3CDTF">2023-12-27T07:23:22Z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0x01010094045299AFDCA045855F8344FFFCB4B4</vt:lpwstr>
  </property>
</Properties>
</file>