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7"/>
  </p:notesMasterIdLst>
  <p:handoutMasterIdLst>
    <p:handoutMasterId r:id="rId18"/>
  </p:handoutMasterIdLst>
  <p:sldIdLst>
    <p:sldId id="487" r:id="rId6"/>
    <p:sldId id="762" r:id="rId7"/>
    <p:sldId id="768" r:id="rId8"/>
    <p:sldId id="745" r:id="rId9"/>
    <p:sldId id="777" r:id="rId10"/>
    <p:sldId id="769" r:id="rId11"/>
    <p:sldId id="770" r:id="rId12"/>
    <p:sldId id="778" r:id="rId13"/>
    <p:sldId id="781" r:id="rId14"/>
    <p:sldId id="779" r:id="rId15"/>
    <p:sldId id="780" r:id="rId16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19"/>
      <p:bold r:id="rId20"/>
    </p:embeddedFont>
    <p:embeddedFont>
      <p:font typeface="나눔고딕 Bold" panose="020D08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85" d="100"/>
          <a:sy n="85" d="100"/>
        </p:scale>
        <p:origin x="96" y="319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atin typeface="나눔고딕" pitchFamily="50" charset="-127"/>
                <a:ea typeface="나눔고딕" pitchFamily="50" charset="-127"/>
              </a:rPr>
              <a:t>질의창</a:t>
            </a:r>
            <a:endParaRPr lang="ko-KR" altLang="en-US" sz="4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>
                <a:latin typeface="+mn-lt"/>
                <a:ea typeface="+mj-ea"/>
              </a:rPr>
              <a:t>화면과 같이 </a:t>
            </a:r>
            <a:r>
              <a:rPr lang="en-US" altLang="ko-KR">
                <a:latin typeface="+mn-lt"/>
                <a:ea typeface="+mj-ea"/>
              </a:rPr>
              <a:t>CUSTOMER – C_CUSTKEY (</a:t>
            </a:r>
            <a:r>
              <a:rPr lang="ko-KR" altLang="en-US">
                <a:latin typeface="+mn-lt"/>
                <a:ea typeface="+mj-ea"/>
              </a:rPr>
              <a:t>숫자형</a:t>
            </a:r>
            <a:r>
              <a:rPr lang="en-US" altLang="ko-KR">
                <a:latin typeface="+mn-lt"/>
                <a:ea typeface="+mj-ea"/>
              </a:rPr>
              <a:t>)</a:t>
            </a:r>
            <a:r>
              <a:rPr lang="ko-KR" altLang="en-US">
                <a:latin typeface="+mn-lt"/>
                <a:ea typeface="+mj-ea"/>
              </a:rPr>
              <a:t>를 선택하여 </a:t>
            </a:r>
            <a:endParaRPr lang="en-US" altLang="ko-KR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숫자형 연산자가 출력되는지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>
                <a:latin typeface="+mn-lt"/>
                <a:ea typeface="+mj-ea"/>
              </a:rPr>
              <a:t>화면과 같이 </a:t>
            </a:r>
            <a:r>
              <a:rPr lang="en-US" altLang="ko-KR">
                <a:latin typeface="+mn-lt"/>
                <a:ea typeface="+mj-ea"/>
              </a:rPr>
              <a:t>CUSTOMER – C_NAME (</a:t>
            </a:r>
            <a:r>
              <a:rPr lang="ko-KR" altLang="en-US">
                <a:latin typeface="+mn-lt"/>
                <a:ea typeface="+mj-ea"/>
              </a:rPr>
              <a:t>문자형</a:t>
            </a:r>
            <a:r>
              <a:rPr lang="en-US" altLang="ko-KR">
                <a:latin typeface="+mn-lt"/>
                <a:ea typeface="+mj-ea"/>
              </a:rPr>
              <a:t>)</a:t>
            </a:r>
            <a:r>
              <a:rPr lang="ko-KR" altLang="en-US">
                <a:latin typeface="+mn-lt"/>
                <a:ea typeface="+mj-ea"/>
              </a:rPr>
              <a:t>를 선택하여 </a:t>
            </a:r>
            <a:endParaRPr lang="en-US" altLang="ko-KR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문자형 연산자가 출력되는지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+mn-lt"/>
                <a:ea typeface="+mj-ea"/>
              </a:rPr>
              <a:t>7. </a:t>
            </a:r>
            <a:r>
              <a:rPr lang="ko-KR" altLang="en-US">
                <a:latin typeface="+mn-lt"/>
              </a:rPr>
              <a:t>질의 변환 </a:t>
            </a:r>
            <a:r>
              <a:rPr lang="en-US" altLang="ko-KR">
                <a:latin typeface="+mn-lt"/>
              </a:rPr>
              <a:t>– </a:t>
            </a:r>
            <a:r>
              <a:rPr lang="ko-KR" altLang="en-US">
                <a:latin typeface="+mn-lt"/>
              </a:rPr>
              <a:t>연산자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BC3F2-FDB8-A44E-0D3F-B71167EE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719115" cy="1704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0D6AA2-14F8-EE9D-EF61-2A3C19ED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852936"/>
            <a:ext cx="3307730" cy="19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>
                <a:latin typeface="+mn-lt"/>
                <a:ea typeface="+mj-ea"/>
              </a:rPr>
              <a:t>화면과 같이 정점과 간선 정보를 입력후에 </a:t>
            </a:r>
            <a:r>
              <a:rPr lang="en-US" altLang="ko-KR">
                <a:latin typeface="+mn-lt"/>
                <a:ea typeface="+mj-ea"/>
              </a:rPr>
              <a:t>[</a:t>
            </a:r>
            <a:r>
              <a:rPr lang="ko-KR" altLang="en-US">
                <a:latin typeface="+mn-lt"/>
                <a:ea typeface="+mj-ea"/>
              </a:rPr>
              <a:t>실행</a:t>
            </a:r>
            <a:r>
              <a:rPr lang="en-US" altLang="ko-KR">
                <a:latin typeface="+mn-lt"/>
                <a:ea typeface="+mj-ea"/>
              </a:rPr>
              <a:t>] </a:t>
            </a:r>
            <a:r>
              <a:rPr lang="ko-KR" altLang="en-US">
                <a:latin typeface="+mn-lt"/>
                <a:ea typeface="+mj-ea"/>
              </a:rPr>
              <a:t>버튼을 누를 경우 </a:t>
            </a:r>
            <a:endParaRPr lang="en-US" altLang="ko-KR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정상적으로 질의가 입력되는 지 확인</a:t>
            </a:r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>
                <a:latin typeface="+mn-lt"/>
                <a:ea typeface="+mj-ea"/>
              </a:rPr>
              <a:t>화면과 같이 간선 체크 박스를 해제 후에 </a:t>
            </a:r>
            <a:endParaRPr lang="en-US" altLang="ko-KR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간선이 제거된 질의가 입력되는 지 확인</a:t>
            </a:r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  <a:p>
            <a:endParaRPr lang="en-US" altLang="ko-KR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+mn-lt"/>
                <a:ea typeface="+mj-ea"/>
              </a:rPr>
              <a:t>8. </a:t>
            </a:r>
            <a:r>
              <a:rPr lang="ko-KR" altLang="en-US">
                <a:latin typeface="+mn-lt"/>
                <a:ea typeface="+mj-ea"/>
              </a:rPr>
              <a:t>질의 변환 실행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E5E50-2659-1554-0E73-193D2ACA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620000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8C6371-B9F0-F572-9CE2-D0B16205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59409"/>
            <a:ext cx="756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A4A4AA-3101-455C-A829-43337A2A5C9A}"/>
              </a:ext>
            </a:extLst>
          </p:cNvPr>
          <p:cNvGrpSpPr/>
          <p:nvPr/>
        </p:nvGrpSpPr>
        <p:grpSpPr>
          <a:xfrm>
            <a:off x="521804" y="1720132"/>
            <a:ext cx="8100392" cy="4589188"/>
            <a:chOff x="521804" y="1720132"/>
            <a:chExt cx="8100392" cy="45891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6AE0B2-3488-EE99-0B4E-4A0A4C6C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804" y="1720132"/>
              <a:ext cx="8100392" cy="458918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77DFD7-2F67-BDD4-7F9E-6A52AA9B92F1}"/>
                </a:ext>
              </a:extLst>
            </p:cNvPr>
            <p:cNvSpPr/>
            <p:nvPr/>
          </p:nvSpPr>
          <p:spPr>
            <a:xfrm>
              <a:off x="529208" y="1844824"/>
              <a:ext cx="2458616" cy="39604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연결탐색기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DCF686-22CB-CB6D-5D24-B8AC4E58C8E2}"/>
                </a:ext>
              </a:extLst>
            </p:cNvPr>
            <p:cNvSpPr/>
            <p:nvPr/>
          </p:nvSpPr>
          <p:spPr>
            <a:xfrm>
              <a:off x="2987824" y="1880828"/>
              <a:ext cx="5616624" cy="14041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질의창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1BDFF3-1066-D294-B91F-14330B1ED2EB}"/>
                </a:ext>
              </a:extLst>
            </p:cNvPr>
            <p:cNvSpPr/>
            <p:nvPr/>
          </p:nvSpPr>
          <p:spPr>
            <a:xfrm>
              <a:off x="2987824" y="3284984"/>
              <a:ext cx="5616624" cy="30243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시각화 뷰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+mn-lt"/>
              </a:rPr>
              <a:t>질의창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latin typeface="+mn-lt"/>
              </a:rPr>
              <a:t>연결된 </a:t>
            </a:r>
            <a:r>
              <a:rPr lang="en-US" altLang="ko-KR">
                <a:latin typeface="+mn-lt"/>
              </a:rPr>
              <a:t>demodb </a:t>
            </a:r>
            <a:r>
              <a:rPr lang="en-US" altLang="ko-KR" dirty="0">
                <a:latin typeface="+mn-lt"/>
              </a:rPr>
              <a:t>Database</a:t>
            </a:r>
            <a:r>
              <a:rPr lang="ko-KR" altLang="en-US" dirty="0">
                <a:latin typeface="+mn-lt"/>
              </a:rPr>
              <a:t>를 통하여 </a:t>
            </a:r>
            <a:r>
              <a:rPr lang="ko-KR" altLang="en-US" dirty="0" err="1">
                <a:latin typeface="+mn-lt"/>
              </a:rPr>
              <a:t>질의창</a:t>
            </a:r>
            <a:r>
              <a:rPr lang="ko-KR" altLang="en-US" dirty="0">
                <a:latin typeface="+mn-lt"/>
              </a:rPr>
              <a:t> 관련 사항을 테스트 합니다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latin typeface="+mn-lt"/>
              </a:rPr>
              <a:t>질의창은 </a:t>
            </a:r>
            <a:r>
              <a:rPr lang="en-US" altLang="ko-KR" dirty="0" err="1">
                <a:latin typeface="+mn-lt"/>
              </a:rPr>
              <a:t>DataBase</a:t>
            </a:r>
            <a:r>
              <a:rPr lang="ko-KR" altLang="en-US" dirty="0">
                <a:latin typeface="+mn-lt"/>
              </a:rPr>
              <a:t>를 선택한 후 </a:t>
            </a:r>
            <a:r>
              <a:rPr lang="en-US" altLang="ko-KR" dirty="0">
                <a:latin typeface="+mn-lt"/>
              </a:rPr>
              <a:t>Context Menu </a:t>
            </a:r>
            <a:r>
              <a:rPr lang="ko-KR" altLang="en-US" dirty="0">
                <a:latin typeface="+mn-lt"/>
              </a:rPr>
              <a:t>또는 단축키를 이용하여 진입이 가능합니다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B22CE-E5E6-B746-054D-E8B9CA78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053484" cy="39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연결 탐색기에서  </a:t>
            </a:r>
            <a:r>
              <a:rPr lang="en-US" altLang="ko-KR" dirty="0">
                <a:latin typeface="+mn-lt"/>
                <a:ea typeface="+mj-ea"/>
              </a:rPr>
              <a:t>Neo4j </a:t>
            </a:r>
            <a:r>
              <a:rPr lang="en-US" altLang="ko-KR" dirty="0" err="1">
                <a:latin typeface="+mn-lt"/>
                <a:ea typeface="+mj-ea"/>
              </a:rPr>
              <a:t>DataBase</a:t>
            </a:r>
            <a:r>
              <a:rPr lang="ko-KR" altLang="en-US" dirty="0">
                <a:latin typeface="+mn-lt"/>
                <a:ea typeface="+mj-ea"/>
              </a:rPr>
              <a:t>를 선택 후에 </a:t>
            </a:r>
            <a:br>
              <a:rPr lang="en-US" altLang="ko-KR" dirty="0">
                <a:latin typeface="+mn-lt"/>
                <a:ea typeface="+mj-ea"/>
              </a:rPr>
            </a:br>
            <a:r>
              <a:rPr lang="en-US" altLang="ko-KR" dirty="0">
                <a:latin typeface="+mn-lt"/>
                <a:ea typeface="+mj-ea"/>
              </a:rPr>
              <a:t>Context Menu </a:t>
            </a:r>
            <a:r>
              <a:rPr lang="ko-KR" altLang="en-US" dirty="0">
                <a:latin typeface="+mn-lt"/>
                <a:ea typeface="+mj-ea"/>
              </a:rPr>
              <a:t>또는 단축키</a:t>
            </a:r>
            <a:r>
              <a:rPr lang="en-US" altLang="ko-KR" dirty="0">
                <a:latin typeface="+mn-lt"/>
                <a:ea typeface="+mj-ea"/>
              </a:rPr>
              <a:t>(F3)</a:t>
            </a:r>
            <a:r>
              <a:rPr lang="ko-KR" altLang="en-US" dirty="0">
                <a:latin typeface="+mn-lt"/>
                <a:ea typeface="+mj-ea"/>
              </a:rPr>
              <a:t>을 이용하여 </a:t>
            </a:r>
            <a:r>
              <a:rPr lang="en-US" altLang="ko-KR" dirty="0">
                <a:latin typeface="+mn-lt"/>
                <a:ea typeface="+mj-ea"/>
              </a:rPr>
              <a:t>GQL </a:t>
            </a:r>
            <a:r>
              <a:rPr lang="ko-KR" altLang="en-US" dirty="0" err="1">
                <a:latin typeface="+mn-lt"/>
                <a:ea typeface="+mj-ea"/>
              </a:rPr>
              <a:t>펀집기가</a:t>
            </a:r>
            <a:r>
              <a:rPr lang="ko-KR" altLang="en-US" dirty="0">
                <a:latin typeface="+mn-lt"/>
                <a:ea typeface="+mj-ea"/>
              </a:rPr>
              <a:t> 열리는지 확인한다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GQL </a:t>
            </a:r>
            <a:r>
              <a:rPr lang="ko-KR" altLang="en-US" dirty="0">
                <a:latin typeface="+mn-lt"/>
                <a:ea typeface="+mj-ea"/>
              </a:rPr>
              <a:t>편집기 열기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3995936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82C647-8270-7E33-AB33-93BBF35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1" y="2924944"/>
            <a:ext cx="3274992" cy="21415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20060-AF6D-C6D7-8191-1DC0D420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21" y="2659122"/>
            <a:ext cx="3607224" cy="25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질의창에서 </a:t>
            </a:r>
            <a:r>
              <a:rPr lang="en-US" altLang="ko-KR" dirty="0">
                <a:latin typeface="+mn-lt"/>
                <a:ea typeface="+mj-ea"/>
              </a:rPr>
              <a:t>Context Menu</a:t>
            </a:r>
            <a:r>
              <a:rPr lang="ko-KR" altLang="en-US" dirty="0">
                <a:latin typeface="+mn-lt"/>
                <a:ea typeface="+mj-ea"/>
              </a:rPr>
              <a:t>에서 </a:t>
            </a:r>
            <a:r>
              <a:rPr lang="en-US" altLang="ko-KR" dirty="0">
                <a:latin typeface="+mn-lt"/>
                <a:ea typeface="+mj-ea"/>
              </a:rPr>
              <a:t>SQL(GQL) Template</a:t>
            </a:r>
            <a:r>
              <a:rPr lang="ko-KR" altLang="en-US" dirty="0">
                <a:latin typeface="+mn-lt"/>
                <a:ea typeface="+mj-ea"/>
              </a:rPr>
              <a:t>를 선택한다</a:t>
            </a:r>
            <a:r>
              <a:rPr lang="en-US" altLang="ko-KR" dirty="0">
                <a:latin typeface="+mn-lt"/>
                <a:ea typeface="+mj-ea"/>
              </a:rPr>
              <a:t>..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팝업이 열리고 </a:t>
            </a:r>
            <a:r>
              <a:rPr lang="en-US" altLang="ko-KR" dirty="0" err="1">
                <a:latin typeface="+mn-lt"/>
                <a:ea typeface="+mj-ea"/>
              </a:rPr>
              <a:t>allnodeedge</a:t>
            </a:r>
            <a:r>
              <a:rPr lang="ko-KR" altLang="en-US" dirty="0">
                <a:latin typeface="+mn-lt"/>
                <a:ea typeface="+mj-ea"/>
              </a:rPr>
              <a:t>를 마우스 더블 클릭 선택하면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질의창에 미리 입력된 </a:t>
            </a:r>
            <a:r>
              <a:rPr lang="en-US" altLang="ko-KR" dirty="0">
                <a:latin typeface="+mn-lt"/>
                <a:ea typeface="+mj-ea"/>
              </a:rPr>
              <a:t>Template</a:t>
            </a:r>
            <a:r>
              <a:rPr lang="ko-KR" altLang="en-US" dirty="0">
                <a:latin typeface="+mn-lt"/>
                <a:ea typeface="+mj-ea"/>
              </a:rPr>
              <a:t>를 입력된다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2. GQL Template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2843808" y="274801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1CF97CE-099D-931F-565D-30C5FEB9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2" y="1988840"/>
            <a:ext cx="2232598" cy="3456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10E7A0-1386-4AB0-A3FB-D65022DF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45" y="2034158"/>
            <a:ext cx="5021303" cy="16828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A8B8CF-15E1-5905-5D2F-9351F32D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319364"/>
            <a:ext cx="3867150" cy="14859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CB3F5D-08D3-13F8-FDD7-5AFB8674164E}"/>
              </a:ext>
            </a:extLst>
          </p:cNvPr>
          <p:cNvCxnSpPr/>
          <p:nvPr/>
        </p:nvCxnSpPr>
        <p:spPr>
          <a:xfrm>
            <a:off x="5868144" y="378904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32491B-8599-4DFA-2330-1C2DB0A8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34" y="1700808"/>
            <a:ext cx="3158382" cy="4403216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질의창에서 입력 된 </a:t>
            </a:r>
            <a:r>
              <a:rPr lang="en-US" altLang="ko-KR" dirty="0">
                <a:latin typeface="+mn-lt"/>
                <a:ea typeface="+mj-ea"/>
              </a:rPr>
              <a:t>SQL </a:t>
            </a:r>
            <a:r>
              <a:rPr lang="ko-KR" altLang="en-US" dirty="0">
                <a:latin typeface="+mn-lt"/>
                <a:ea typeface="+mj-ea"/>
              </a:rPr>
              <a:t>을 빨간색으로 표시된 아이콘 또는 </a:t>
            </a:r>
            <a:r>
              <a:rPr lang="en-US" altLang="ko-KR" dirty="0" err="1">
                <a:latin typeface="+mn-lt"/>
                <a:ea typeface="+mj-ea"/>
              </a:rPr>
              <a:t>Ctrl+Enter</a:t>
            </a:r>
            <a:r>
              <a:rPr lang="ko-KR" altLang="en-US" dirty="0">
                <a:latin typeface="+mn-lt"/>
                <a:ea typeface="+mj-ea"/>
              </a:rPr>
              <a:t>를 실행한다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Result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시각화창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상세보기창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열리는 지 확인 한다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3. SQL</a:t>
            </a:r>
            <a:r>
              <a:rPr lang="ko-KR" altLang="en-US" dirty="0">
                <a:latin typeface="+mn-lt"/>
                <a:ea typeface="+mj-ea"/>
              </a:rPr>
              <a:t>문 실행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76DE35-02EF-7460-C04A-2CC496F02645}"/>
              </a:ext>
            </a:extLst>
          </p:cNvPr>
          <p:cNvSpPr/>
          <p:nvPr/>
        </p:nvSpPr>
        <p:spPr>
          <a:xfrm>
            <a:off x="7545174" y="407707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68027-9352-3CBC-061D-934BEC2A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0888"/>
            <a:ext cx="3867150" cy="14859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2C87327-867B-8003-31CD-0B87DEA9F14A}"/>
              </a:ext>
            </a:extLst>
          </p:cNvPr>
          <p:cNvSpPr/>
          <p:nvPr/>
        </p:nvSpPr>
        <p:spPr>
          <a:xfrm>
            <a:off x="404501" y="2654842"/>
            <a:ext cx="21698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C72089-A5B3-0896-CBA5-31DFC381D7E7}"/>
              </a:ext>
            </a:extLst>
          </p:cNvPr>
          <p:cNvCxnSpPr>
            <a:cxnSpLocks/>
          </p:cNvCxnSpPr>
          <p:nvPr/>
        </p:nvCxnSpPr>
        <p:spPr>
          <a:xfrm>
            <a:off x="4427984" y="35010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빨간색 동그라미가 표시된 실행로그 보기 버튼을 실행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현재까지 실행 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GQL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실행로그가 정상적으로 출력되는지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4. </a:t>
            </a:r>
            <a:r>
              <a:rPr lang="en-US" altLang="ko-KR" dirty="0">
                <a:latin typeface="+mn-lt"/>
              </a:rPr>
              <a:t>Execution Log </a:t>
            </a:r>
            <a:r>
              <a:rPr lang="ko-KR" altLang="en-US" dirty="0">
                <a:latin typeface="+mn-lt"/>
              </a:rPr>
              <a:t>열기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4B5A1B-7D20-4249-7700-82F5D14727F4}"/>
              </a:ext>
            </a:extLst>
          </p:cNvPr>
          <p:cNvCxnSpPr/>
          <p:nvPr/>
        </p:nvCxnSpPr>
        <p:spPr>
          <a:xfrm>
            <a:off x="4067944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642AD66-992D-9057-35C3-B216F94F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7" y="2466206"/>
            <a:ext cx="3114675" cy="2933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563064-10FD-7701-C01A-913BE1B6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94992"/>
            <a:ext cx="3510364" cy="2476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78A77C4-D617-1691-27A2-770F7DEB4861}"/>
              </a:ext>
            </a:extLst>
          </p:cNvPr>
          <p:cNvSpPr/>
          <p:nvPr/>
        </p:nvSpPr>
        <p:spPr>
          <a:xfrm>
            <a:off x="664676" y="4878125"/>
            <a:ext cx="21698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Label </a:t>
            </a:r>
            <a:r>
              <a:rPr lang="ko-KR" altLang="en-US">
                <a:latin typeface="+mn-lt"/>
                <a:ea typeface="+mj-ea"/>
              </a:rPr>
              <a:t>콤보박스를 선택하여 </a:t>
            </a:r>
            <a:r>
              <a:rPr lang="en-US" altLang="ko-KR">
                <a:latin typeface="+mn-lt"/>
                <a:ea typeface="+mj-ea"/>
              </a:rPr>
              <a:t>Label</a:t>
            </a:r>
            <a:r>
              <a:rPr lang="ko-KR" altLang="en-US">
                <a:latin typeface="+mn-lt"/>
                <a:ea typeface="+mj-ea"/>
              </a:rPr>
              <a:t>이 리스트가 정상적으로 표시되는 지 확인 한다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Properties </a:t>
            </a:r>
            <a:r>
              <a:rPr lang="ko-KR" altLang="en-US">
                <a:latin typeface="+mn-lt"/>
                <a:ea typeface="+mj-ea"/>
              </a:rPr>
              <a:t>콤보박스를 선택하여 </a:t>
            </a:r>
            <a:r>
              <a:rPr lang="en-US" altLang="ko-KR">
                <a:latin typeface="+mn-lt"/>
                <a:ea typeface="+mj-ea"/>
              </a:rPr>
              <a:t>Properties</a:t>
            </a:r>
            <a:r>
              <a:rPr lang="ko-KR" altLang="en-US">
                <a:latin typeface="+mn-lt"/>
                <a:ea typeface="+mj-ea"/>
              </a:rPr>
              <a:t> 리스트가 정상적으로 표시되는지 확인 한다</a:t>
            </a:r>
            <a:r>
              <a:rPr lang="en-US" altLang="ko-KR">
                <a:latin typeface="+mn-lt"/>
                <a:ea typeface="+mj-ea"/>
              </a:rPr>
              <a:t>.</a:t>
            </a: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5</a:t>
            </a:r>
            <a:r>
              <a:rPr lang="en-US" altLang="ko-KR">
                <a:latin typeface="+mn-lt"/>
                <a:ea typeface="+mj-ea"/>
              </a:rPr>
              <a:t>. </a:t>
            </a:r>
            <a:r>
              <a:rPr lang="ko-KR" altLang="en-US">
                <a:latin typeface="+mn-lt"/>
                <a:ea typeface="+mj-ea"/>
              </a:rPr>
              <a:t>질의 변환 </a:t>
            </a:r>
            <a:r>
              <a:rPr lang="en-US" altLang="ko-KR">
                <a:latin typeface="+mn-lt"/>
                <a:ea typeface="+mj-ea"/>
              </a:rPr>
              <a:t>– </a:t>
            </a:r>
            <a:r>
              <a:rPr lang="ko-KR" altLang="en-US">
                <a:latin typeface="+mn-lt"/>
                <a:ea typeface="+mj-ea"/>
              </a:rPr>
              <a:t>정점 </a:t>
            </a:r>
            <a:r>
              <a:rPr lang="en-US" altLang="ko-KR">
                <a:latin typeface="+mn-lt"/>
                <a:ea typeface="+mj-ea"/>
              </a:rPr>
              <a:t>Label, Properties </a:t>
            </a:r>
            <a:r>
              <a:rPr lang="ko-KR" altLang="en-US">
                <a:latin typeface="+mn-lt"/>
                <a:ea typeface="+mj-ea"/>
              </a:rPr>
              <a:t>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E490D-D695-E3D6-CC33-8B84E7D4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2492895"/>
            <a:ext cx="3908904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78F0B7-091C-6687-C4C6-9A85EF6F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492896"/>
            <a:ext cx="383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Label </a:t>
            </a:r>
            <a:r>
              <a:rPr lang="ko-KR" altLang="en-US">
                <a:latin typeface="+mn-lt"/>
                <a:ea typeface="+mj-ea"/>
              </a:rPr>
              <a:t>콤보박스를 선택하여 </a:t>
            </a:r>
            <a:r>
              <a:rPr lang="en-US" altLang="ko-KR">
                <a:latin typeface="+mn-lt"/>
                <a:ea typeface="+mj-ea"/>
              </a:rPr>
              <a:t>Label</a:t>
            </a:r>
            <a:r>
              <a:rPr lang="ko-KR" altLang="en-US">
                <a:latin typeface="+mn-lt"/>
                <a:ea typeface="+mj-ea"/>
              </a:rPr>
              <a:t>이 리스트가 정상적으로 표시되는 지 확인 한다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Properties </a:t>
            </a:r>
            <a:r>
              <a:rPr lang="ko-KR" altLang="en-US">
                <a:latin typeface="+mn-lt"/>
                <a:ea typeface="+mj-ea"/>
              </a:rPr>
              <a:t>콤보박스를 선택하여 </a:t>
            </a:r>
            <a:r>
              <a:rPr lang="en-US" altLang="ko-KR">
                <a:latin typeface="+mn-lt"/>
                <a:ea typeface="+mj-ea"/>
              </a:rPr>
              <a:t>Properties</a:t>
            </a:r>
            <a:r>
              <a:rPr lang="ko-KR" altLang="en-US">
                <a:latin typeface="+mn-lt"/>
                <a:ea typeface="+mj-ea"/>
              </a:rPr>
              <a:t> 리스트가 정상적으로 표시되는지 확인 한다</a:t>
            </a:r>
            <a:r>
              <a:rPr lang="en-US" altLang="ko-KR">
                <a:latin typeface="+mn-lt"/>
                <a:ea typeface="+mj-ea"/>
              </a:rPr>
              <a:t>.</a:t>
            </a: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+mn-lt"/>
                <a:ea typeface="+mj-ea"/>
              </a:rPr>
              <a:t>6. </a:t>
            </a:r>
            <a:r>
              <a:rPr lang="ko-KR" altLang="en-US">
                <a:latin typeface="+mn-lt"/>
                <a:ea typeface="+mj-ea"/>
              </a:rPr>
              <a:t>질의 변환 </a:t>
            </a:r>
            <a:r>
              <a:rPr lang="en-US" altLang="ko-KR">
                <a:latin typeface="+mn-lt"/>
                <a:ea typeface="+mj-ea"/>
              </a:rPr>
              <a:t>– </a:t>
            </a:r>
            <a:r>
              <a:rPr lang="ko-KR" altLang="en-US">
                <a:latin typeface="+mn-lt"/>
                <a:ea typeface="+mj-ea"/>
              </a:rPr>
              <a:t>간선 </a:t>
            </a:r>
            <a:r>
              <a:rPr lang="en-US" altLang="ko-KR">
                <a:latin typeface="+mn-lt"/>
                <a:ea typeface="+mj-ea"/>
              </a:rPr>
              <a:t>Label, Properties </a:t>
            </a:r>
            <a:r>
              <a:rPr lang="ko-KR" altLang="en-US">
                <a:latin typeface="+mn-lt"/>
                <a:ea typeface="+mj-ea"/>
              </a:rPr>
              <a:t>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BD6972-F789-9131-678A-8E5B2F94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2924175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8A8EA9-3946-5946-5419-85A58A5E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57" y="3042295"/>
            <a:ext cx="3962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56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88530</TotalTime>
  <Words>315</Words>
  <Application>Microsoft Office PowerPoint</Application>
  <PresentationFormat>화면 슬라이드 쇼(4:3)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굴림</vt:lpstr>
      <vt:lpstr>나눔고딕 Bold</vt:lpstr>
      <vt:lpstr>Arial</vt:lpstr>
      <vt:lpstr>나눔고딕</vt:lpstr>
      <vt:lpstr>디자인 사용자 지정</vt:lpstr>
      <vt:lpstr>Office 테마</vt:lpstr>
      <vt:lpstr>PowerPoint 프레젠테이션</vt:lpstr>
      <vt:lpstr>전체 UI </vt:lpstr>
      <vt:lpstr>질의창</vt:lpstr>
      <vt:lpstr>1. GQL 편집기 열기</vt:lpstr>
      <vt:lpstr>2. GQL Template</vt:lpstr>
      <vt:lpstr>3. SQL문 실행</vt:lpstr>
      <vt:lpstr>4. Execution Log 열기</vt:lpstr>
      <vt:lpstr>5. 질의 변환 – 정점 Label, Properties 확인</vt:lpstr>
      <vt:lpstr>6. 질의 변환 – 간선 Label, Properties 확인</vt:lpstr>
      <vt:lpstr>7. 질의 변환 – 연산자 확인</vt:lpstr>
      <vt:lpstr>8. 질의 변환 실행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서태환(teddy.seo)</cp:lastModifiedBy>
  <cp:revision>1972</cp:revision>
  <dcterms:created xsi:type="dcterms:W3CDTF">2007-04-17T12:18:50Z</dcterms:created>
  <dcterms:modified xsi:type="dcterms:W3CDTF">2023-12-27T07:22:57Z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