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4180" r:id="rId4"/>
    <p:sldMasterId id="2147484752" r:id="rId5"/>
  </p:sldMasterIdLst>
  <p:notesMasterIdLst>
    <p:notesMasterId r:id="rId21"/>
  </p:notesMasterIdLst>
  <p:handoutMasterIdLst>
    <p:handoutMasterId r:id="rId22"/>
  </p:handoutMasterIdLst>
  <p:sldIdLst>
    <p:sldId id="487" r:id="rId6"/>
    <p:sldId id="762" r:id="rId7"/>
    <p:sldId id="768" r:id="rId8"/>
    <p:sldId id="745" r:id="rId9"/>
    <p:sldId id="777" r:id="rId10"/>
    <p:sldId id="778" r:id="rId11"/>
    <p:sldId id="769" r:id="rId12"/>
    <p:sldId id="779" r:id="rId13"/>
    <p:sldId id="780" r:id="rId14"/>
    <p:sldId id="781" r:id="rId15"/>
    <p:sldId id="782" r:id="rId16"/>
    <p:sldId id="783" r:id="rId17"/>
    <p:sldId id="770" r:id="rId18"/>
    <p:sldId id="784" r:id="rId19"/>
    <p:sldId id="785" r:id="rId20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23"/>
      <p:bold r:id="rId24"/>
    </p:embeddedFont>
    <p:embeddedFont>
      <p:font typeface="나눔고딕 Bold" panose="020D0804000000000000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0000"/>
    <a:srgbClr val="00642D"/>
    <a:srgbClr val="F4E2E2"/>
    <a:srgbClr val="FAF8A6"/>
    <a:srgbClr val="FF3B3B"/>
    <a:srgbClr val="F5BBBB"/>
    <a:srgbClr val="FF99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89397" autoAdjust="0"/>
  </p:normalViewPr>
  <p:slideViewPr>
    <p:cSldViewPr>
      <p:cViewPr varScale="1">
        <p:scale>
          <a:sx n="85" d="100"/>
          <a:sy n="85" d="100"/>
        </p:scale>
        <p:origin x="96" y="3198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94" y="8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/>
              <a:pPr eaLnBrk="1" hangingPunct="1"/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4368" y="6351212"/>
            <a:ext cx="1106408" cy="3444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7504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 2018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139954" y="6453337"/>
            <a:ext cx="858471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220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7"/>
            <a:ext cx="8472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나눔고딕" pitchFamily="50" charset="-127"/>
                <a:ea typeface="나눔고딕" pitchFamily="50" charset="-127"/>
              </a:rPr>
              <a:t>시각화창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시각화창에서 빨간색 원으로 표시된 실행 아이콘을 선택하여 아이콘 </a:t>
            </a:r>
            <a:r>
              <a:rPr lang="ko-KR" altLang="en-US" dirty="0" err="1">
                <a:latin typeface="+mn-lt"/>
                <a:ea typeface="+mj-ea"/>
              </a:rPr>
              <a:t>테투리가</a:t>
            </a:r>
            <a:r>
              <a:rPr lang="ko-KR" altLang="en-US" dirty="0">
                <a:latin typeface="+mn-lt"/>
                <a:ea typeface="+mj-ea"/>
              </a:rPr>
              <a:t> 변경되고</a:t>
            </a:r>
            <a:endParaRPr lang="en-US" altLang="ko-KR" dirty="0">
              <a:latin typeface="+mn-lt"/>
              <a:ea typeface="+mj-ea"/>
            </a:endParaRPr>
          </a:p>
          <a:p>
            <a:pPr marL="0" indent="0">
              <a:buNone/>
            </a:pPr>
            <a:r>
              <a:rPr lang="ko-KR" altLang="en-US" dirty="0" err="1">
                <a:latin typeface="+mn-lt"/>
                <a:ea typeface="+mj-ea"/>
              </a:rPr>
              <a:t>미니맵이</a:t>
            </a:r>
            <a:r>
              <a:rPr lang="ko-KR" altLang="en-US" dirty="0">
                <a:latin typeface="+mn-lt"/>
                <a:ea typeface="+mj-ea"/>
              </a:rPr>
              <a:t> 정상적으로 실행되는지 확인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2-1. </a:t>
            </a:r>
            <a:r>
              <a:rPr lang="ko-KR" altLang="en-US" dirty="0" err="1">
                <a:latin typeface="+mn-lt"/>
                <a:ea typeface="+mj-ea"/>
              </a:rPr>
              <a:t>미니맵</a:t>
            </a:r>
            <a:r>
              <a:rPr lang="ko-KR" altLang="en-US" dirty="0">
                <a:latin typeface="+mn-lt"/>
                <a:ea typeface="+mj-ea"/>
              </a:rPr>
              <a:t> 펼치기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19A0F5-931B-560F-8F47-731025C4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700808"/>
            <a:ext cx="8122923" cy="458251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3F045A1-0D17-3B70-5352-377A3E842E54}"/>
              </a:ext>
            </a:extLst>
          </p:cNvPr>
          <p:cNvSpPr/>
          <p:nvPr/>
        </p:nvSpPr>
        <p:spPr>
          <a:xfrm>
            <a:off x="457200" y="5559648"/>
            <a:ext cx="324189" cy="7236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5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시각화창에서 </a:t>
            </a:r>
            <a:r>
              <a:rPr lang="en-US" altLang="ko-KR" dirty="0">
                <a:latin typeface="+mn-lt"/>
                <a:ea typeface="+mj-ea"/>
              </a:rPr>
              <a:t>Node</a:t>
            </a:r>
            <a:r>
              <a:rPr lang="ko-KR" altLang="en-US" dirty="0">
                <a:latin typeface="+mn-lt"/>
                <a:ea typeface="+mj-ea"/>
              </a:rPr>
              <a:t>를 선택하여 마우스로 이동 후 </a:t>
            </a:r>
            <a:r>
              <a:rPr lang="ko-KR" altLang="en-US" dirty="0" err="1">
                <a:latin typeface="+mn-lt"/>
                <a:ea typeface="+mj-ea"/>
              </a:rPr>
              <a:t>미니맵이</a:t>
            </a:r>
            <a:r>
              <a:rPr lang="ko-KR" altLang="en-US" dirty="0">
                <a:latin typeface="+mn-lt"/>
                <a:ea typeface="+mj-ea"/>
              </a:rPr>
              <a:t> 업데이트 되는지 여부를 체크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2-2. </a:t>
            </a:r>
            <a:r>
              <a:rPr lang="ko-KR" altLang="en-US" dirty="0">
                <a:latin typeface="+mn-lt"/>
                <a:ea typeface="+mj-ea"/>
              </a:rPr>
              <a:t>시각화 창에서 </a:t>
            </a:r>
            <a:r>
              <a:rPr lang="en-US" altLang="ko-KR" dirty="0">
                <a:latin typeface="+mn-lt"/>
                <a:ea typeface="+mj-ea"/>
              </a:rPr>
              <a:t>Node </a:t>
            </a:r>
            <a:r>
              <a:rPr lang="ko-KR" altLang="en-US" dirty="0">
                <a:latin typeface="+mn-lt"/>
                <a:ea typeface="+mj-ea"/>
              </a:rPr>
              <a:t>이동 시 </a:t>
            </a:r>
            <a:r>
              <a:rPr lang="ko-KR" altLang="en-US" dirty="0" err="1">
                <a:latin typeface="+mn-lt"/>
                <a:ea typeface="+mj-ea"/>
              </a:rPr>
              <a:t>미니맵</a:t>
            </a:r>
            <a:r>
              <a:rPr lang="ko-KR" altLang="en-US" dirty="0">
                <a:latin typeface="+mn-lt"/>
                <a:ea typeface="+mj-ea"/>
              </a:rPr>
              <a:t> 변경 여부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D5DC85-5161-153B-74CE-F0F944F6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700808"/>
            <a:ext cx="8122923" cy="45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7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en-US" altLang="ko-KR" dirty="0"/>
              <a:t>Ctrl + </a:t>
            </a:r>
            <a:r>
              <a:rPr lang="ko-KR" altLang="en-US" dirty="0"/>
              <a:t>마우스 휠 버튼 또는 빨간색 원으로 표시된 아이콘을 통해 최대 확대</a:t>
            </a:r>
            <a:r>
              <a:rPr lang="en-US" altLang="ko-KR" dirty="0"/>
              <a:t>/</a:t>
            </a:r>
            <a:r>
              <a:rPr lang="ko-KR" altLang="en-US" dirty="0"/>
              <a:t>축소 까지 확인</a:t>
            </a:r>
            <a:endParaRPr lang="en-US" altLang="ko-KR" dirty="0"/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2-3.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축소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FAB3A6-E473-9B61-634C-1ED1E934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88840"/>
            <a:ext cx="3213223" cy="38634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960E6C-7151-2F17-BBAB-B2695B72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941794"/>
            <a:ext cx="4670483" cy="3863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393FB-88FB-0B9A-2A60-0D449F97B50C}"/>
              </a:ext>
            </a:extLst>
          </p:cNvPr>
          <p:cNvSpPr txBox="1"/>
          <p:nvPr/>
        </p:nvSpPr>
        <p:spPr>
          <a:xfrm>
            <a:off x="1115616" y="60212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확대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3A9DE-4F29-2E5E-C7E6-491D9FA7D73B}"/>
              </a:ext>
            </a:extLst>
          </p:cNvPr>
          <p:cNvSpPr txBox="1"/>
          <p:nvPr/>
        </p:nvSpPr>
        <p:spPr>
          <a:xfrm>
            <a:off x="5724128" y="585231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축소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6A5609-4D4B-97E6-192D-8C750CD55686}"/>
              </a:ext>
            </a:extLst>
          </p:cNvPr>
          <p:cNvSpPr/>
          <p:nvPr/>
        </p:nvSpPr>
        <p:spPr>
          <a:xfrm>
            <a:off x="8282549" y="3933056"/>
            <a:ext cx="324189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161976C-7BA4-D886-4F82-2AA2058ECABC}"/>
              </a:ext>
            </a:extLst>
          </p:cNvPr>
          <p:cNvSpPr/>
          <p:nvPr/>
        </p:nvSpPr>
        <p:spPr>
          <a:xfrm>
            <a:off x="8282549" y="4869160"/>
            <a:ext cx="324189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빨간색 동그라미가 표시된 아이콘에 테두리가 해제되고 </a:t>
            </a:r>
            <a:r>
              <a:rPr lang="ko-KR" altLang="en-US" dirty="0" err="1">
                <a:latin typeface="+mn-lt"/>
                <a:ea typeface="+mj-ea"/>
              </a:rPr>
              <a:t>미니맵이</a:t>
            </a:r>
            <a:r>
              <a:rPr lang="ko-KR" altLang="en-US" dirty="0">
                <a:latin typeface="+mn-lt"/>
                <a:ea typeface="+mj-ea"/>
              </a:rPr>
              <a:t> 닫아 지는지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2-4. </a:t>
            </a:r>
            <a:r>
              <a:rPr lang="ko-KR" altLang="en-US" dirty="0" err="1">
                <a:latin typeface="+mn-lt"/>
              </a:rPr>
              <a:t>미니맵</a:t>
            </a:r>
            <a:r>
              <a:rPr lang="ko-KR" altLang="en-US" dirty="0">
                <a:latin typeface="+mn-lt"/>
              </a:rPr>
              <a:t> 닫기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DD651C-4533-F314-7E36-50A8320A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1680"/>
            <a:ext cx="8147248" cy="442448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8A109B5-EE41-1776-9F78-508931CEA89E}"/>
              </a:ext>
            </a:extLst>
          </p:cNvPr>
          <p:cNvSpPr/>
          <p:nvPr/>
        </p:nvSpPr>
        <p:spPr>
          <a:xfrm>
            <a:off x="434622" y="5456513"/>
            <a:ext cx="298376" cy="6809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1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왼쪽 빨간 버튼을 이용하여 특정 경로에 저장하여 </a:t>
            </a:r>
            <a:endParaRPr lang="en-US" altLang="ko-KR" dirty="0"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전체화면이 정상적으로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jpg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파일로 저장되는지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3-1. </a:t>
            </a:r>
            <a:r>
              <a:rPr lang="ko-KR" altLang="en-US" dirty="0" err="1">
                <a:latin typeface="+mn-lt"/>
                <a:ea typeface="+mj-ea"/>
              </a:rPr>
              <a:t>캡쳐기능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0D16D0-0B47-944A-02E9-78ED5C89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2276872"/>
            <a:ext cx="3240360" cy="1372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539EAA-F582-E25A-A7DE-5C812B6CBB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884" y="2348880"/>
            <a:ext cx="4377563" cy="290576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6235CC7-1F0D-42FA-DDEB-2F8F7009A3ED}"/>
              </a:ext>
            </a:extLst>
          </p:cNvPr>
          <p:cNvSpPr/>
          <p:nvPr/>
        </p:nvSpPr>
        <p:spPr>
          <a:xfrm>
            <a:off x="2794378" y="2814795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0EC09C-0BAE-347E-8B57-50EB9C69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3" y="4187730"/>
            <a:ext cx="3250241" cy="168373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ECE53E-81A0-A329-4386-52D800A453CB}"/>
              </a:ext>
            </a:extLst>
          </p:cNvPr>
          <p:cNvCxnSpPr>
            <a:cxnSpLocks/>
          </p:cNvCxnSpPr>
          <p:nvPr/>
        </p:nvCxnSpPr>
        <p:spPr>
          <a:xfrm>
            <a:off x="2159733" y="378904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3B6CAA-38CE-9B29-EDAC-DAC9F6CB62F6}"/>
              </a:ext>
            </a:extLst>
          </p:cNvPr>
          <p:cNvCxnSpPr/>
          <p:nvPr/>
        </p:nvCxnSpPr>
        <p:spPr>
          <a:xfrm>
            <a:off x="3861802" y="4725144"/>
            <a:ext cx="35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8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빨간색 동그라미가 표시된 실행로그 보기 버튼을 실행 </a:t>
            </a:r>
            <a:endParaRPr lang="en-US" altLang="ko-KR" dirty="0"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기능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현재까지 실행 된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GQL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실행로그가 정상적으로 출력되는지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해제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다른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Node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를 더블 클릭 할 경우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Highlight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기능이 해제되는지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4-1. Highlight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0BB31-3DED-FA8F-8DD5-C666B8BD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59" y="3068960"/>
            <a:ext cx="7279082" cy="20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3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전체 </a:t>
            </a:r>
            <a:r>
              <a:rPr lang="en-US" altLang="ko-KR" dirty="0">
                <a:latin typeface="+mn-lt"/>
              </a:rPr>
              <a:t>UI</a:t>
            </a:r>
            <a:br>
              <a:rPr lang="en-US" altLang="ko-KR" dirty="0">
                <a:latin typeface="+mn-lt"/>
              </a:rPr>
            </a:b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latin typeface="+mn-lt"/>
              </a:rPr>
              <a:t>ViT</a:t>
            </a:r>
            <a:r>
              <a:rPr lang="ko-KR" altLang="en-US" dirty="0">
                <a:latin typeface="+mn-lt"/>
              </a:rPr>
              <a:t>에 전체적인 </a:t>
            </a:r>
            <a:r>
              <a:rPr lang="en-US" altLang="ko-KR" dirty="0">
                <a:latin typeface="+mn-lt"/>
              </a:rPr>
              <a:t>UI</a:t>
            </a:r>
            <a:r>
              <a:rPr lang="ko-KR" altLang="en-US" dirty="0">
                <a:latin typeface="+mn-lt"/>
              </a:rPr>
              <a:t>는 아래와 같습니다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630F7-FE0A-C8D2-7ABD-55E4D1CC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8075240" cy="48245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DE3FE7-649F-427E-46D1-81A348AFA3D7}"/>
              </a:ext>
            </a:extLst>
          </p:cNvPr>
          <p:cNvSpPr/>
          <p:nvPr/>
        </p:nvSpPr>
        <p:spPr>
          <a:xfrm>
            <a:off x="529208" y="1844824"/>
            <a:ext cx="1450504" cy="3096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연결탐색기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1674D6-C2D7-4AE8-72AF-5366C1691BF6}"/>
              </a:ext>
            </a:extLst>
          </p:cNvPr>
          <p:cNvSpPr/>
          <p:nvPr/>
        </p:nvSpPr>
        <p:spPr>
          <a:xfrm>
            <a:off x="1979712" y="1880828"/>
            <a:ext cx="6624736" cy="7560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질의창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C15FA0-1E68-FF7F-84A4-5E39F6A5AA6C}"/>
              </a:ext>
            </a:extLst>
          </p:cNvPr>
          <p:cNvSpPr/>
          <p:nvPr/>
        </p:nvSpPr>
        <p:spPr>
          <a:xfrm>
            <a:off x="1979712" y="2636912"/>
            <a:ext cx="6624736" cy="36724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시각화 뷰 및 세부정보창</a:t>
            </a:r>
          </a:p>
        </p:txBody>
      </p:sp>
    </p:spTree>
    <p:extLst>
      <p:ext uri="{BB962C8B-B14F-4D97-AF65-F5344CB8AC3E}">
        <p14:creationId xmlns:p14="http://schemas.microsoft.com/office/powerpoint/2010/main" val="119162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시각화창</a:t>
            </a: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연결된 </a:t>
            </a:r>
            <a:r>
              <a:rPr lang="en-US" altLang="ko-KR" dirty="0">
                <a:latin typeface="+mn-lt"/>
              </a:rPr>
              <a:t>neo4j Database</a:t>
            </a:r>
            <a:r>
              <a:rPr lang="ko-KR" altLang="en-US" dirty="0">
                <a:latin typeface="+mn-lt"/>
              </a:rPr>
              <a:t>를 통하여 시각화창 관련 사항을 테스트 합니다</a:t>
            </a:r>
            <a:r>
              <a:rPr lang="en-US" altLang="ko-KR" dirty="0">
                <a:latin typeface="+mn-lt"/>
              </a:rPr>
              <a:t>.</a:t>
            </a:r>
          </a:p>
          <a:p>
            <a:r>
              <a:rPr lang="ko-KR" altLang="en-US" dirty="0">
                <a:latin typeface="+mn-lt"/>
              </a:rPr>
              <a:t>시각화창은 질의창에서 </a:t>
            </a:r>
            <a:r>
              <a:rPr lang="en-US" altLang="ko-KR" dirty="0">
                <a:latin typeface="+mn-lt"/>
              </a:rPr>
              <a:t>GQL </a:t>
            </a:r>
            <a:r>
              <a:rPr lang="ko-KR" altLang="en-US" dirty="0">
                <a:latin typeface="+mn-lt"/>
              </a:rPr>
              <a:t>실행 기능들에 의해 활성화 되면 전체적인 화면은 아래와 같습니다</a:t>
            </a:r>
            <a:r>
              <a:rPr lang="en-US" altLang="ko-KR" dirty="0">
                <a:latin typeface="+mn-lt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+mn-lt"/>
              </a:rPr>
              <a:t>참조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활성화되지 않은 기능들은 순차적으로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Context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메뉴가 변경 된다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C30C09-0D0A-BA23-0AEB-69A1887D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8229600" cy="401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en-US" altLang="ko-KR" dirty="0">
                <a:latin typeface="+mn-lt"/>
                <a:ea typeface="+mj-ea"/>
              </a:rPr>
              <a:t>‘Match (n)-&gt;[r]-&gt;(r) return </a:t>
            </a:r>
            <a:r>
              <a:rPr lang="en-US" altLang="ko-KR" dirty="0" err="1">
                <a:latin typeface="+mn-lt"/>
                <a:ea typeface="+mj-ea"/>
              </a:rPr>
              <a:t>n,r,m</a:t>
            </a:r>
            <a:r>
              <a:rPr lang="en-US" altLang="ko-KR" dirty="0">
                <a:latin typeface="+mn-lt"/>
                <a:ea typeface="+mj-ea"/>
              </a:rPr>
              <a:t>’ </a:t>
            </a:r>
            <a:r>
              <a:rPr lang="ko-KR" altLang="en-US" dirty="0">
                <a:latin typeface="+mn-lt"/>
                <a:ea typeface="+mj-ea"/>
              </a:rPr>
              <a:t>쿼리를 실행하여 전체 </a:t>
            </a:r>
            <a:r>
              <a:rPr lang="en-US" altLang="ko-KR" dirty="0">
                <a:latin typeface="+mn-lt"/>
                <a:ea typeface="+mj-ea"/>
              </a:rPr>
              <a:t>Node</a:t>
            </a:r>
            <a:r>
              <a:rPr lang="ko-KR" altLang="en-US" dirty="0">
                <a:latin typeface="+mn-lt"/>
                <a:ea typeface="+mj-ea"/>
              </a:rPr>
              <a:t>들이 겹치지 않고 </a:t>
            </a:r>
            <a:endParaRPr lang="en-US" altLang="ko-KR" dirty="0">
              <a:latin typeface="+mn-lt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latin typeface="+mn-lt"/>
                <a:ea typeface="+mj-ea"/>
              </a:rPr>
              <a:t>정상적으로  출력되는지 확인 합니다</a:t>
            </a:r>
            <a:r>
              <a:rPr lang="en-US" altLang="ko-KR" dirty="0">
                <a:latin typeface="+mn-lt"/>
                <a:ea typeface="+mj-ea"/>
              </a:rPr>
              <a:t>. (</a:t>
            </a:r>
            <a:r>
              <a:rPr lang="ko-KR" altLang="en-US" dirty="0">
                <a:latin typeface="+mn-lt"/>
                <a:ea typeface="+mj-ea"/>
              </a:rPr>
              <a:t>스크롤을 통해 전체적인 화면을 확인 합니다</a:t>
            </a:r>
            <a:r>
              <a:rPr lang="en-US" altLang="ko-KR" dirty="0">
                <a:latin typeface="+mn-lt"/>
                <a:ea typeface="+mj-ea"/>
              </a:rPr>
              <a:t>.)</a:t>
            </a:r>
          </a:p>
          <a:p>
            <a:pPr marL="0" indent="0">
              <a:buNone/>
            </a:pPr>
            <a:endParaRPr lang="en-US" altLang="ko-KR" dirty="0"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1-1. GQL </a:t>
            </a:r>
            <a:r>
              <a:rPr lang="ko-KR" altLang="en-US" dirty="0">
                <a:latin typeface="+mn-lt"/>
                <a:ea typeface="+mj-ea"/>
              </a:rPr>
              <a:t>편집기 열기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C140F7-966A-D72C-5C27-27BFFD10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5549320" cy="47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9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빨간 원으로 표시된 그리드 버튼을 통해 그리드 </a:t>
            </a:r>
            <a:r>
              <a:rPr lang="en-US" altLang="ko-KR" dirty="0">
                <a:latin typeface="+mn-lt"/>
                <a:ea typeface="+mj-ea"/>
              </a:rPr>
              <a:t>Data</a:t>
            </a:r>
            <a:r>
              <a:rPr lang="ko-KR" altLang="en-US" dirty="0">
                <a:latin typeface="+mn-lt"/>
                <a:ea typeface="+mj-ea"/>
              </a:rPr>
              <a:t>를 확인하고 </a:t>
            </a:r>
            <a:r>
              <a:rPr lang="en-US" altLang="ko-KR" dirty="0">
                <a:latin typeface="+mn-lt"/>
                <a:ea typeface="+mj-ea"/>
              </a:rPr>
              <a:t>257</a:t>
            </a:r>
            <a:r>
              <a:rPr lang="ko-KR" altLang="en-US" dirty="0">
                <a:latin typeface="+mn-lt"/>
                <a:ea typeface="+mj-ea"/>
              </a:rPr>
              <a:t>건에 </a:t>
            </a:r>
            <a:r>
              <a:rPr lang="en-US" altLang="ko-KR" dirty="0">
                <a:latin typeface="+mn-lt"/>
                <a:ea typeface="+mj-ea"/>
              </a:rPr>
              <a:t>Data</a:t>
            </a:r>
            <a:r>
              <a:rPr lang="ko-KR" altLang="en-US" dirty="0">
                <a:latin typeface="+mn-lt"/>
                <a:ea typeface="+mj-ea"/>
              </a:rPr>
              <a:t>가 정상적으로 </a:t>
            </a:r>
            <a:endParaRPr lang="en-US" altLang="ko-KR" dirty="0">
              <a:latin typeface="+mn-lt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latin typeface="+mn-lt"/>
                <a:ea typeface="+mj-ea"/>
              </a:rPr>
              <a:t>표시되는지 확인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1-2. </a:t>
            </a:r>
            <a:r>
              <a:rPr lang="ko-KR" altLang="en-US" dirty="0">
                <a:latin typeface="+mn-lt"/>
                <a:ea typeface="+mj-ea"/>
              </a:rPr>
              <a:t>그리드 </a:t>
            </a:r>
            <a:r>
              <a:rPr lang="en-US" altLang="ko-KR" dirty="0">
                <a:latin typeface="+mn-lt"/>
                <a:ea typeface="+mj-ea"/>
              </a:rPr>
              <a:t>Data </a:t>
            </a:r>
            <a:r>
              <a:rPr lang="ko-KR" altLang="en-US" dirty="0">
                <a:latin typeface="+mn-lt"/>
                <a:ea typeface="+mj-ea"/>
              </a:rPr>
              <a:t>출력확인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A33649-23EF-9518-DE63-6DDD5F85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2" y="2204864"/>
            <a:ext cx="8174515" cy="11437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D748EF-9FA4-B30E-4597-A88C5EA2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2" y="3824033"/>
            <a:ext cx="8229600" cy="13534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BC34AEF-1BF9-974F-6CF2-3BD5601E55E5}"/>
              </a:ext>
            </a:extLst>
          </p:cNvPr>
          <p:cNvSpPr/>
          <p:nvPr/>
        </p:nvSpPr>
        <p:spPr>
          <a:xfrm>
            <a:off x="3779912" y="3132599"/>
            <a:ext cx="17281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…</a:t>
            </a:r>
            <a:r>
              <a:rPr lang="en-US" altLang="ko-KR" sz="6000" dirty="0"/>
              <a:t>…</a:t>
            </a:r>
            <a:endParaRPr lang="ko-KR" altLang="en-US" sz="6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5D7BFF-684F-B680-29A8-6512E21C3D96}"/>
              </a:ext>
            </a:extLst>
          </p:cNvPr>
          <p:cNvSpPr/>
          <p:nvPr/>
        </p:nvSpPr>
        <p:spPr>
          <a:xfrm>
            <a:off x="484742" y="3033967"/>
            <a:ext cx="144017" cy="3950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6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784236-1DCE-7A8C-325F-E5B10D91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0" y="1705385"/>
            <a:ext cx="8047698" cy="1921132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빨간 원으로 표시된 텍스트 버튼을 통해 텍스트 </a:t>
            </a:r>
            <a:r>
              <a:rPr lang="en-US" altLang="ko-KR" dirty="0">
                <a:latin typeface="+mn-lt"/>
                <a:ea typeface="+mj-ea"/>
              </a:rPr>
              <a:t>Data</a:t>
            </a:r>
            <a:r>
              <a:rPr lang="ko-KR" altLang="en-US" dirty="0">
                <a:latin typeface="+mn-lt"/>
                <a:ea typeface="+mj-ea"/>
              </a:rPr>
              <a:t>를 확인하고 </a:t>
            </a:r>
            <a:r>
              <a:rPr lang="en-US" altLang="ko-KR" dirty="0">
                <a:latin typeface="+mn-lt"/>
                <a:ea typeface="+mj-ea"/>
              </a:rPr>
              <a:t>n</a:t>
            </a:r>
            <a:r>
              <a:rPr lang="ko-KR" altLang="en-US" dirty="0">
                <a:latin typeface="+mn-lt"/>
                <a:ea typeface="+mj-ea"/>
              </a:rPr>
              <a:t>에 </a:t>
            </a:r>
            <a:r>
              <a:rPr lang="en-US" altLang="ko-KR" dirty="0">
                <a:latin typeface="+mn-lt"/>
                <a:ea typeface="+mj-ea"/>
              </a:rPr>
              <a:t>id 168</a:t>
            </a:r>
            <a:r>
              <a:rPr lang="ko-KR" altLang="en-US" dirty="0">
                <a:latin typeface="+mn-lt"/>
                <a:ea typeface="+mj-ea"/>
              </a:rPr>
              <a:t>데이터까지 정상적으로 </a:t>
            </a:r>
            <a:r>
              <a:rPr lang="en-US" altLang="ko-KR" dirty="0">
                <a:latin typeface="+mn-lt"/>
                <a:ea typeface="+mj-ea"/>
              </a:rPr>
              <a:t>Data</a:t>
            </a:r>
            <a:r>
              <a:rPr lang="ko-KR" altLang="en-US" dirty="0">
                <a:latin typeface="+mn-lt"/>
                <a:ea typeface="+mj-ea"/>
              </a:rPr>
              <a:t>가 표시되는지 확인합니다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1-3. </a:t>
            </a:r>
            <a:r>
              <a:rPr lang="ko-KR" altLang="en-US" dirty="0">
                <a:latin typeface="+mn-lt"/>
                <a:ea typeface="+mj-ea"/>
              </a:rPr>
              <a:t>텍스트 </a:t>
            </a:r>
            <a:r>
              <a:rPr lang="en-US" altLang="ko-KR" dirty="0">
                <a:latin typeface="+mn-lt"/>
                <a:ea typeface="+mj-ea"/>
              </a:rPr>
              <a:t>Data </a:t>
            </a:r>
            <a:r>
              <a:rPr lang="ko-KR" altLang="en-US" dirty="0">
                <a:latin typeface="+mn-lt"/>
                <a:ea typeface="+mj-ea"/>
              </a:rPr>
              <a:t>출력확인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C34AEF-1BF9-974F-6CF2-3BD5601E55E5}"/>
              </a:ext>
            </a:extLst>
          </p:cNvPr>
          <p:cNvSpPr/>
          <p:nvPr/>
        </p:nvSpPr>
        <p:spPr>
          <a:xfrm>
            <a:off x="3779912" y="3645024"/>
            <a:ext cx="17281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…</a:t>
            </a:r>
            <a:r>
              <a:rPr lang="en-US" altLang="ko-KR" sz="6000" dirty="0"/>
              <a:t>…</a:t>
            </a:r>
            <a:endParaRPr lang="ko-KR" altLang="en-US" sz="6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5D7BFF-684F-B680-29A8-6512E21C3D96}"/>
              </a:ext>
            </a:extLst>
          </p:cNvPr>
          <p:cNvSpPr/>
          <p:nvPr/>
        </p:nvSpPr>
        <p:spPr>
          <a:xfrm>
            <a:off x="539552" y="2875338"/>
            <a:ext cx="216024" cy="516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7A2A8A-70C1-DFEB-D65F-81F263C7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45" y="4672493"/>
            <a:ext cx="8425796" cy="9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4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질의창에서 입력 된 </a:t>
            </a:r>
            <a:r>
              <a:rPr lang="en-US" altLang="ko-KR" dirty="0">
                <a:latin typeface="+mn-lt"/>
                <a:ea typeface="+mj-ea"/>
              </a:rPr>
              <a:t>SQL </a:t>
            </a:r>
            <a:r>
              <a:rPr lang="ko-KR" altLang="en-US" dirty="0">
                <a:latin typeface="+mn-lt"/>
                <a:ea typeface="+mj-ea"/>
              </a:rPr>
              <a:t>을 빨간색으로 표시된 아이콘 또는 </a:t>
            </a:r>
            <a:r>
              <a:rPr lang="en-US" altLang="ko-KR" dirty="0" err="1">
                <a:latin typeface="+mn-lt"/>
                <a:ea typeface="+mj-ea"/>
              </a:rPr>
              <a:t>Ctrl+Enter</a:t>
            </a:r>
            <a:r>
              <a:rPr lang="ko-KR" altLang="en-US" dirty="0">
                <a:latin typeface="+mn-lt"/>
                <a:ea typeface="+mj-ea"/>
              </a:rPr>
              <a:t>를 실행한다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정상적으로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Result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(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시각화창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상세보기창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)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이 열리는 지 확인 한다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1-4. Node </a:t>
            </a:r>
            <a:r>
              <a:rPr lang="ko-KR" altLang="en-US" dirty="0">
                <a:latin typeface="+mn-lt"/>
                <a:ea typeface="+mj-ea"/>
              </a:rPr>
              <a:t>선택 시 상제 정보 확인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C21D0D-2874-FFA9-A0C4-03911EDC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39429"/>
            <a:ext cx="6849392" cy="44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질의창에서 입력 된 </a:t>
            </a:r>
            <a:r>
              <a:rPr lang="en-US" altLang="ko-KR" dirty="0">
                <a:latin typeface="+mn-lt"/>
                <a:ea typeface="+mj-ea"/>
              </a:rPr>
              <a:t>SQL </a:t>
            </a:r>
            <a:r>
              <a:rPr lang="ko-KR" altLang="en-US" dirty="0">
                <a:latin typeface="+mn-lt"/>
                <a:ea typeface="+mj-ea"/>
              </a:rPr>
              <a:t>을 빨간색으로 표시된 아이콘 또는 </a:t>
            </a:r>
            <a:r>
              <a:rPr lang="en-US" altLang="ko-KR" dirty="0" err="1">
                <a:latin typeface="+mn-lt"/>
                <a:ea typeface="+mj-ea"/>
              </a:rPr>
              <a:t>Ctrl+Enter</a:t>
            </a:r>
            <a:r>
              <a:rPr lang="ko-KR" altLang="en-US" dirty="0">
                <a:latin typeface="+mn-lt"/>
                <a:ea typeface="+mj-ea"/>
              </a:rPr>
              <a:t>를 실행한다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정상적으로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Result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(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시각화창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상세보기창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)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이 열리는 지 확인 한다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1-5. Edge </a:t>
            </a:r>
            <a:r>
              <a:rPr lang="ko-KR" altLang="en-US" dirty="0">
                <a:latin typeface="+mn-lt"/>
                <a:ea typeface="+mj-ea"/>
              </a:rPr>
              <a:t>선택 시 상제 정보 확인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C21D0D-2874-FFA9-A0C4-03911EDC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39429"/>
            <a:ext cx="6849392" cy="44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시각화창에서 </a:t>
            </a:r>
            <a:r>
              <a:rPr lang="en-US" altLang="ko-KR" dirty="0">
                <a:latin typeface="+mn-lt"/>
                <a:ea typeface="+mj-ea"/>
              </a:rPr>
              <a:t>Node</a:t>
            </a:r>
            <a:r>
              <a:rPr lang="ko-KR" altLang="en-US" dirty="0">
                <a:latin typeface="+mn-lt"/>
                <a:ea typeface="+mj-ea"/>
              </a:rPr>
              <a:t>를 더블 클릭하여 선택하면 아래 그림과 같이 선택한 </a:t>
            </a:r>
            <a:r>
              <a:rPr lang="en-US" altLang="ko-KR" dirty="0">
                <a:latin typeface="+mn-lt"/>
                <a:ea typeface="+mj-ea"/>
              </a:rPr>
              <a:t>Node</a:t>
            </a:r>
            <a:r>
              <a:rPr lang="ko-KR" altLang="en-US" dirty="0">
                <a:latin typeface="+mn-lt"/>
                <a:ea typeface="+mj-ea"/>
              </a:rPr>
              <a:t>에 </a:t>
            </a:r>
            <a:endParaRPr lang="en-US" altLang="ko-KR" dirty="0">
              <a:latin typeface="+mn-lt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latin typeface="+mn-lt"/>
                <a:ea typeface="+mj-ea"/>
              </a:rPr>
              <a:t>빨간색 원으로 표시되는지 확인한다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이후 다른 곳을 클릭</a:t>
            </a:r>
            <a:r>
              <a:rPr lang="en-US" altLang="ko-KR" dirty="0">
                <a:latin typeface="+mn-lt"/>
                <a:ea typeface="+mj-ea"/>
              </a:rPr>
              <a:t>(</a:t>
            </a:r>
            <a:r>
              <a:rPr lang="ko-KR" altLang="en-US" dirty="0">
                <a:latin typeface="+mn-lt"/>
                <a:ea typeface="+mj-ea"/>
              </a:rPr>
              <a:t>빈 화면</a:t>
            </a:r>
            <a:r>
              <a:rPr lang="en-US" altLang="ko-KR" dirty="0">
                <a:latin typeface="+mn-lt"/>
                <a:ea typeface="+mj-ea"/>
              </a:rPr>
              <a:t>, Node,</a:t>
            </a:r>
            <a:r>
              <a:rPr lang="ko-KR" altLang="en-US" dirty="0">
                <a:latin typeface="+mn-lt"/>
                <a:ea typeface="+mj-ea"/>
              </a:rPr>
              <a:t> </a:t>
            </a:r>
            <a:r>
              <a:rPr lang="en-US" altLang="ko-KR" dirty="0">
                <a:latin typeface="+mn-lt"/>
                <a:ea typeface="+mj-ea"/>
              </a:rPr>
              <a:t>Edge, </a:t>
            </a:r>
            <a:r>
              <a:rPr lang="ko-KR" altLang="en-US" dirty="0">
                <a:latin typeface="+mn-lt"/>
                <a:ea typeface="+mj-ea"/>
              </a:rPr>
              <a:t>다른 </a:t>
            </a:r>
            <a:r>
              <a:rPr lang="en-US" altLang="ko-KR" dirty="0">
                <a:latin typeface="+mn-lt"/>
                <a:ea typeface="+mj-ea"/>
              </a:rPr>
              <a:t>Node </a:t>
            </a:r>
            <a:r>
              <a:rPr lang="ko-KR" altLang="en-US" dirty="0">
                <a:latin typeface="+mn-lt"/>
                <a:ea typeface="+mj-ea"/>
              </a:rPr>
              <a:t>더블클릭 선택</a:t>
            </a:r>
            <a:r>
              <a:rPr lang="en-US" altLang="ko-KR" dirty="0">
                <a:latin typeface="+mn-lt"/>
                <a:ea typeface="+mj-ea"/>
              </a:rPr>
              <a:t>)</a:t>
            </a:r>
            <a:r>
              <a:rPr lang="ko-KR" altLang="en-US" dirty="0">
                <a:latin typeface="+mn-lt"/>
                <a:ea typeface="+mj-ea"/>
              </a:rPr>
              <a:t>시 </a:t>
            </a:r>
            <a:endParaRPr lang="en-US" altLang="ko-KR" dirty="0">
              <a:latin typeface="+mn-lt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latin typeface="+mn-lt"/>
                <a:ea typeface="+mj-ea"/>
              </a:rPr>
              <a:t>빨간색 원이 해지되는지 확인한다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1-6. Node </a:t>
            </a:r>
            <a:r>
              <a:rPr lang="ko-KR" altLang="en-US" dirty="0">
                <a:latin typeface="+mn-lt"/>
                <a:ea typeface="+mj-ea"/>
              </a:rPr>
              <a:t>마우스 더블클릭 시 선택</a:t>
            </a:r>
            <a:r>
              <a:rPr lang="en-US" altLang="ko-KR" dirty="0">
                <a:latin typeface="+mn-lt"/>
                <a:ea typeface="+mj-ea"/>
              </a:rPr>
              <a:t>/</a:t>
            </a:r>
            <a:r>
              <a:rPr lang="ko-KR" altLang="en-US" dirty="0">
                <a:latin typeface="+mn-lt"/>
                <a:ea typeface="+mj-ea"/>
              </a:rPr>
              <a:t>해제 확인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C6467-1BA3-44F0-F927-A699F928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27894"/>
            <a:ext cx="4199756" cy="35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100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930EFD6-240A-4E79-92AB-0E3FAF99B1B1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88579</TotalTime>
  <Words>421</Words>
  <Application>Microsoft Office PowerPoint</Application>
  <PresentationFormat>화면 슬라이드 쇼(4:3)</PresentationFormat>
  <Paragraphs>50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나눔고딕</vt:lpstr>
      <vt:lpstr>맑은 고딕</vt:lpstr>
      <vt:lpstr>Arial</vt:lpstr>
      <vt:lpstr>나눔고딕 Bold</vt:lpstr>
      <vt:lpstr>굴림</vt:lpstr>
      <vt:lpstr>디자인 사용자 지정</vt:lpstr>
      <vt:lpstr>Office 테마</vt:lpstr>
      <vt:lpstr>PowerPoint 프레젠테이션</vt:lpstr>
      <vt:lpstr>전체 UI </vt:lpstr>
      <vt:lpstr>시각화창</vt:lpstr>
      <vt:lpstr>1-1. GQL 편집기 열기</vt:lpstr>
      <vt:lpstr>1-2. 그리드 Data 출력확인</vt:lpstr>
      <vt:lpstr>1-3. 텍스트 Data 출력확인</vt:lpstr>
      <vt:lpstr>1-4. Node 선택 시 상제 정보 확인</vt:lpstr>
      <vt:lpstr>1-5. Edge 선택 시 상제 정보 확인</vt:lpstr>
      <vt:lpstr>1-6. Node 마우스 더블클릭 시 선택/해제 확인</vt:lpstr>
      <vt:lpstr>2-1. 미니맵 펼치기</vt:lpstr>
      <vt:lpstr>2-2. 시각화 창에서 Node 이동 시 미니맵 변경 여부</vt:lpstr>
      <vt:lpstr>2-3. 확대/축소 확인</vt:lpstr>
      <vt:lpstr>2-4. 미니맵 닫기</vt:lpstr>
      <vt:lpstr>3-1. 캡쳐기능</vt:lpstr>
      <vt:lpstr>4-1. Highlight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1984</cp:revision>
  <dcterms:created xsi:type="dcterms:W3CDTF">2007-04-17T12:18:50Z</dcterms:created>
  <dcterms:modified xsi:type="dcterms:W3CDTF">2023-01-09T03:08:58Z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