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4180" r:id="rId4"/>
    <p:sldMasterId id="2147484752" r:id="rId5"/>
  </p:sldMasterIdLst>
  <p:notesMasterIdLst>
    <p:notesMasterId r:id="rId14"/>
  </p:notesMasterIdLst>
  <p:handoutMasterIdLst>
    <p:handoutMasterId r:id="rId15"/>
  </p:handoutMasterIdLst>
  <p:sldIdLst>
    <p:sldId id="487" r:id="rId6"/>
    <p:sldId id="762" r:id="rId7"/>
    <p:sldId id="769" r:id="rId8"/>
    <p:sldId id="768" r:id="rId9"/>
    <p:sldId id="771" r:id="rId10"/>
    <p:sldId id="772" r:id="rId11"/>
    <p:sldId id="773" r:id="rId12"/>
    <p:sldId id="774" r:id="rId13"/>
  </p:sldIdLst>
  <p:sldSz cx="9144000" cy="6858000" type="screen4x3"/>
  <p:notesSz cx="6669088" cy="9928225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0000"/>
    <a:srgbClr val="00642D"/>
    <a:srgbClr val="F4E2E2"/>
    <a:srgbClr val="FAF8A6"/>
    <a:srgbClr val="FF3B3B"/>
    <a:srgbClr val="F5BBBB"/>
    <a:srgbClr val="FF99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9397" autoAdjust="0"/>
  </p:normalViewPr>
  <p:slideViewPr>
    <p:cSldViewPr>
      <p:cViewPr varScale="1">
        <p:scale>
          <a:sx n="85" d="100"/>
          <a:sy n="85" d="100"/>
        </p:scale>
        <p:origin x="96" y="3174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94" y="8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6351212"/>
            <a:ext cx="1106408" cy="3444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7504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2018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139954" y="6453337"/>
            <a:ext cx="858471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220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postech-dblab-iitp/visual-tool/tree/main/demo_browse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7"/>
            <a:ext cx="8472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atin typeface="나눔고딕" panose="020D0604000000000000" pitchFamily="50" charset="-127"/>
                <a:ea typeface="나눔고딕" panose="020D0604000000000000" pitchFamily="50" charset="-127"/>
              </a:rPr>
              <a:t>시각화창 </a:t>
            </a:r>
            <a:r>
              <a:rPr lang="en-US" altLang="ko-KR" sz="4400" b="1"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시각화창 </a:t>
            </a:r>
            <a:r>
              <a:rPr lang="en-US" altLang="ko-KR"/>
              <a:t>- 2</a:t>
            </a:r>
            <a:endParaRPr lang="ko-KR" altLang="en-US" sz="1400" dirty="0"/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836712"/>
            <a:ext cx="8229600" cy="5289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시각화 창 </a:t>
            </a:r>
            <a:r>
              <a:rPr lang="en-US" altLang="ko-KR"/>
              <a:t>-2 </a:t>
            </a:r>
            <a:r>
              <a:rPr lang="ko-KR" altLang="en-US"/>
              <a:t>테스트에서는 </a:t>
            </a:r>
            <a:r>
              <a:rPr lang="en-US" altLang="ko-KR"/>
              <a:t>2023</a:t>
            </a:r>
            <a:r>
              <a:rPr lang="ko-KR" altLang="en-US"/>
              <a:t>년 이후 추가 된 기능에 대한 테스트가 주를 이룬다</a:t>
            </a:r>
            <a:r>
              <a:rPr lang="en-US" altLang="ko-KR"/>
              <a:t>.</a:t>
            </a:r>
          </a:p>
          <a:p>
            <a:r>
              <a:rPr lang="ko-KR" altLang="en-US"/>
              <a:t>대부분에 테스트는 시각화 뷰 화면에서 이루어 진다</a:t>
            </a:r>
            <a:r>
              <a:rPr lang="en-US" altLang="ko-KR"/>
              <a:t>.</a:t>
            </a:r>
          </a:p>
          <a:p>
            <a:r>
              <a:rPr lang="ko-KR" altLang="en-US"/>
              <a:t>이번 테스트에서는 </a:t>
            </a:r>
            <a:r>
              <a:rPr lang="en-US" altLang="ko-KR"/>
              <a:t>TurboGraph++</a:t>
            </a:r>
            <a:r>
              <a:rPr lang="ko-KR" altLang="en-US"/>
              <a:t>를 대상으로 테스트하며 테스트 진행 시 먼저 </a:t>
            </a:r>
            <a:r>
              <a:rPr lang="en-US" altLang="ko-KR"/>
              <a:t>TurboGraph++</a:t>
            </a:r>
            <a:r>
              <a:rPr lang="ko-KR" altLang="en-US"/>
              <a:t>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연결이 되어 있어야 합니다</a:t>
            </a:r>
            <a:r>
              <a:rPr lang="en-US" altLang="ko-KR"/>
              <a:t>. (IP :192.168.2.49, Database : tpch_demo, Id : dba , Passwd : empty)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31430B-A027-E39F-DE69-0067BBD0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2736304" cy="3498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12923C-85DF-A119-827F-8EB27406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114801"/>
            <a:ext cx="5076056" cy="3592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AE253-8B9F-D092-0D88-A643FBCC87F4}"/>
              </a:ext>
            </a:extLst>
          </p:cNvPr>
          <p:cNvSpPr txBox="1"/>
          <p:nvPr/>
        </p:nvSpPr>
        <p:spPr>
          <a:xfrm>
            <a:off x="611560" y="594928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- TuboGraph++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진행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FCEFF-6C91-BBB8-E1D8-45373FB849C6}"/>
              </a:ext>
            </a:extLst>
          </p:cNvPr>
          <p:cNvSpPr txBox="1"/>
          <p:nvPr/>
        </p:nvSpPr>
        <p:spPr>
          <a:xfrm>
            <a:off x="4653998" y="5916171"/>
            <a:ext cx="3374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- Query Editor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와 시각화뷰를 대상으로 테스트</a:t>
            </a:r>
          </a:p>
        </p:txBody>
      </p:sp>
    </p:spTree>
    <p:extLst>
      <p:ext uri="{BB962C8B-B14F-4D97-AF65-F5344CB8AC3E}">
        <p14:creationId xmlns:p14="http://schemas.microsoft.com/office/powerpoint/2010/main" val="119162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Chart </a:t>
            </a:r>
            <a:r>
              <a:rPr lang="ko-KR" altLang="en-US"/>
              <a:t>기능 </a:t>
            </a:r>
            <a:r>
              <a:rPr lang="en-US" altLang="ko-KR"/>
              <a:t>- </a:t>
            </a:r>
            <a:r>
              <a:rPr lang="ko-KR" altLang="en-US"/>
              <a:t>시각화 된 그래프 안에서</a:t>
            </a:r>
            <a:endParaRPr lang="ko-KR" altLang="en-US" dirty="0"/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836712"/>
            <a:ext cx="8229600" cy="50734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아래와 같은 쿼리를 </a:t>
            </a:r>
            <a:r>
              <a:rPr lang="en-US" altLang="ko-KR"/>
              <a:t>SQL Editor</a:t>
            </a:r>
            <a:r>
              <a:rPr lang="ko-KR" altLang="en-US"/>
              <a:t>를 통해 실행 한다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en-US" altLang="ko-KR" sz="1800" b="1">
                <a:solidFill>
                  <a:srgbClr val="800000"/>
                </a:solidFill>
                <a:latin typeface="Consolas" panose="020B0609020204030204" pitchFamily="49" charset="0"/>
              </a:rPr>
              <a:t>MATCH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(c:CUSTOMER)-[r:CUST_BELONG_TO]-&gt;(n:NATION) </a:t>
            </a:r>
            <a:r>
              <a:rPr lang="en-US" altLang="ko-KR" sz="1800" b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n.N_NATIONKEY &gt; </a:t>
            </a:r>
            <a:r>
              <a:rPr lang="en-US" altLang="ko-KR" sz="1800" b="1">
                <a:solidFill>
                  <a:srgbClr val="0000FF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c.C_CUSTKEY &lt; </a:t>
            </a:r>
            <a:r>
              <a:rPr lang="en-US" altLang="ko-KR" sz="1800" b="1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c, r, n’</a:t>
            </a:r>
            <a:endParaRPr lang="en-US" altLang="ko-KR"/>
          </a:p>
          <a:p>
            <a:r>
              <a:rPr lang="ko-KR" altLang="en-US"/>
              <a:t>시각화 결과가 표시되고 빨간색 표시 된 버튼을 통해 그래프 차트 팝업이 잘 생성되는지 확인 한다</a:t>
            </a:r>
            <a:r>
              <a:rPr lang="en-US" altLang="ko-KR"/>
              <a:t>.</a:t>
            </a:r>
          </a:p>
          <a:p>
            <a:r>
              <a:rPr lang="ko-KR" altLang="en-US"/>
              <a:t>레이블을 선택하고 속성을 선택하고 차트가 잘 표시되는 지 확인 한다</a:t>
            </a:r>
            <a:r>
              <a:rPr lang="en-US" altLang="ko-KR"/>
              <a:t>.</a:t>
            </a:r>
          </a:p>
          <a:p>
            <a:r>
              <a:rPr lang="ko-KR" altLang="en-US"/>
              <a:t>레이블은 시각화 된 그래프 안에서를 선택하면 </a:t>
            </a:r>
            <a:r>
              <a:rPr lang="en-US" altLang="ko-KR"/>
              <a:t>CUSTOMMER</a:t>
            </a:r>
            <a:r>
              <a:rPr lang="ko-KR" altLang="en-US"/>
              <a:t>와 </a:t>
            </a:r>
            <a:r>
              <a:rPr lang="en-US" altLang="ko-KR"/>
              <a:t>NATION</a:t>
            </a:r>
            <a:r>
              <a:rPr lang="ko-KR" altLang="en-US"/>
              <a:t>만 존재해야하며</a:t>
            </a:r>
            <a:r>
              <a:rPr lang="en-US" altLang="ko-KR"/>
              <a:t>,</a:t>
            </a:r>
          </a:p>
          <a:p>
            <a:r>
              <a:rPr lang="ko-KR" altLang="en-US"/>
              <a:t>속성은 </a:t>
            </a:r>
            <a:r>
              <a:rPr lang="en-US" altLang="ko-KR"/>
              <a:t>BIGINT, INTEEGER, DATE, NUMERIC TYPE</a:t>
            </a:r>
            <a:r>
              <a:rPr lang="ko-KR" altLang="en-US"/>
              <a:t>에 속성만 표시된다</a:t>
            </a:r>
            <a:r>
              <a:rPr lang="en-US" altLang="ko-KR"/>
              <a:t>. (</a:t>
            </a:r>
            <a:r>
              <a:rPr lang="ko-KR" altLang="en-US"/>
              <a:t>현재 터보그래프는 </a:t>
            </a:r>
            <a:r>
              <a:rPr lang="en-US" altLang="ko-KR"/>
              <a:t>DATE TYPE</a:t>
            </a:r>
            <a:r>
              <a:rPr lang="ko-KR" altLang="en-US"/>
              <a:t>은 정상적으로 표시되지 않는다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2D394F-37D7-1CB3-F17B-C1CA9278FAB4}"/>
              </a:ext>
            </a:extLst>
          </p:cNvPr>
          <p:cNvGrpSpPr/>
          <p:nvPr/>
        </p:nvGrpSpPr>
        <p:grpSpPr>
          <a:xfrm>
            <a:off x="457200" y="2995437"/>
            <a:ext cx="8233860" cy="3025851"/>
            <a:chOff x="457200" y="3068960"/>
            <a:chExt cx="8233860" cy="30258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46B9C2-12A3-0E8E-77C4-F080F1AA5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068960"/>
              <a:ext cx="3803316" cy="30258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6D7783-9BFD-8D50-572D-2EE98C6C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992" y="3068960"/>
              <a:ext cx="4191068" cy="295232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FF344C-CB40-29F1-6882-B18B516095F9}"/>
                </a:ext>
              </a:extLst>
            </p:cNvPr>
            <p:cNvSpPr/>
            <p:nvPr/>
          </p:nvSpPr>
          <p:spPr>
            <a:xfrm>
              <a:off x="627123" y="3129679"/>
              <a:ext cx="216024" cy="216024"/>
            </a:xfrm>
            <a:prstGeom prst="rect">
              <a:avLst/>
            </a:prstGeom>
            <a:noFill/>
            <a:ln>
              <a:solidFill>
                <a:srgbClr val="B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1C79D0-2165-EEC7-0517-B1762E5AED94}"/>
              </a:ext>
            </a:extLst>
          </p:cNvPr>
          <p:cNvSpPr txBox="1"/>
          <p:nvPr/>
        </p:nvSpPr>
        <p:spPr>
          <a:xfrm>
            <a:off x="2090670" y="6032321"/>
            <a:ext cx="1905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초기화면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8A1B5-1AE8-1255-054C-5865A8FCDEA5}"/>
              </a:ext>
            </a:extLst>
          </p:cNvPr>
          <p:cNvSpPr txBox="1"/>
          <p:nvPr/>
        </p:nvSpPr>
        <p:spPr>
          <a:xfrm>
            <a:off x="5580111" y="6021288"/>
            <a:ext cx="237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레이블과 속성 선택 후 결과확인</a:t>
            </a:r>
          </a:p>
        </p:txBody>
      </p:sp>
    </p:spTree>
    <p:extLst>
      <p:ext uri="{BB962C8B-B14F-4D97-AF65-F5344CB8AC3E}">
        <p14:creationId xmlns:p14="http://schemas.microsoft.com/office/powerpoint/2010/main" val="42984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Chart </a:t>
            </a:r>
            <a:r>
              <a:rPr lang="ko-KR" altLang="en-US"/>
              <a:t>기능 </a:t>
            </a:r>
            <a:r>
              <a:rPr lang="en-US" altLang="ko-KR"/>
              <a:t>– </a:t>
            </a:r>
            <a:r>
              <a:rPr lang="ko-KR" altLang="en-US"/>
              <a:t>전체 데이터베이스</a:t>
            </a:r>
            <a:endParaRPr lang="ko-KR" altLang="en-US" sz="1400" dirty="0"/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전체 테이터 베이스를 선택 한다</a:t>
            </a:r>
            <a:r>
              <a:rPr lang="en-US" altLang="ko-KR"/>
              <a:t>.</a:t>
            </a:r>
          </a:p>
          <a:p>
            <a:r>
              <a:rPr lang="ko-KR" altLang="en-US"/>
              <a:t>레이블은 </a:t>
            </a:r>
            <a:r>
              <a:rPr lang="en-US" altLang="ko-KR"/>
              <a:t>Database</a:t>
            </a:r>
            <a:r>
              <a:rPr lang="ko-KR" altLang="en-US"/>
              <a:t>에 포함된 모든 </a:t>
            </a:r>
            <a:r>
              <a:rPr lang="en-US" altLang="ko-KR"/>
              <a:t>Node</a:t>
            </a:r>
            <a:r>
              <a:rPr lang="ko-KR" altLang="en-US"/>
              <a:t>가 표시되어야 한다</a:t>
            </a:r>
            <a:r>
              <a:rPr lang="en-US" altLang="ko-KR"/>
              <a:t>. (</a:t>
            </a:r>
            <a:r>
              <a:rPr lang="ko-KR" altLang="en-US"/>
              <a:t>네이게이터에 </a:t>
            </a:r>
            <a:r>
              <a:rPr lang="en-US" altLang="ko-KR"/>
              <a:t>Node Type</a:t>
            </a:r>
            <a:r>
              <a:rPr lang="ko-KR" altLang="en-US"/>
              <a:t>이 모두 표시되는지 확인</a:t>
            </a:r>
            <a:endParaRPr lang="en-US" altLang="ko-KR"/>
          </a:p>
          <a:p>
            <a:r>
              <a:rPr lang="ko-KR" altLang="en-US"/>
              <a:t>레이블과 속성을 선택하여 결과가 잘 표시되는 지 확인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02BCD-4279-58AE-B0F9-A26D53004D2C}"/>
              </a:ext>
            </a:extLst>
          </p:cNvPr>
          <p:cNvSpPr txBox="1"/>
          <p:nvPr/>
        </p:nvSpPr>
        <p:spPr>
          <a:xfrm>
            <a:off x="6156176" y="57442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결과 확인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D6F171-C84A-54D6-EE05-B9B91655BB4E}"/>
              </a:ext>
            </a:extLst>
          </p:cNvPr>
          <p:cNvGrpSpPr/>
          <p:nvPr/>
        </p:nvGrpSpPr>
        <p:grpSpPr>
          <a:xfrm>
            <a:off x="323528" y="2981372"/>
            <a:ext cx="3704333" cy="2895900"/>
            <a:chOff x="684701" y="2826323"/>
            <a:chExt cx="3704333" cy="28959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9147F-A4A3-D368-053D-B13522DA9F7E}"/>
                </a:ext>
              </a:extLst>
            </p:cNvPr>
            <p:cNvSpPr txBox="1"/>
            <p:nvPr/>
          </p:nvSpPr>
          <p:spPr>
            <a:xfrm>
              <a:off x="1619672" y="5445224"/>
              <a:ext cx="190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네이게이터와 비교확인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99C7A9E-513E-8C1D-74F2-8FB1378E0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701" y="2927653"/>
              <a:ext cx="1727059" cy="236808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9B3549B-5E47-A963-FB40-F24AF3C1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768" y="2826323"/>
              <a:ext cx="1905266" cy="211484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139EF92-ED0C-233B-4016-050F713F5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063035"/>
            <a:ext cx="3816424" cy="25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추가 데이터 표시 기능 </a:t>
            </a:r>
            <a:r>
              <a:rPr lang="en-US" altLang="ko-KR"/>
              <a:t>(Next Data, All Data)</a:t>
            </a:r>
            <a:endParaRPr lang="ko-KR" altLang="en-US" sz="1400" dirty="0"/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836712"/>
            <a:ext cx="8229600" cy="50734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빨간 박스와 같이 </a:t>
            </a:r>
            <a:r>
              <a:rPr lang="en-US" altLang="ko-KR"/>
              <a:t>fetch size</a:t>
            </a:r>
            <a:r>
              <a:rPr lang="ko-KR" altLang="en-US"/>
              <a:t>를 </a:t>
            </a:r>
            <a:r>
              <a:rPr lang="en-US" altLang="ko-KR"/>
              <a:t>100</a:t>
            </a:r>
            <a:r>
              <a:rPr lang="ko-KR" altLang="en-US"/>
              <a:t>으로 설정한 후 아래와 같은 쿼리를 </a:t>
            </a:r>
            <a:r>
              <a:rPr lang="en-US" altLang="ko-KR"/>
              <a:t>SQL Editor</a:t>
            </a:r>
            <a:r>
              <a:rPr lang="ko-KR" altLang="en-US"/>
              <a:t>를 통해 실행 한다</a:t>
            </a:r>
            <a:r>
              <a:rPr lang="en-US" altLang="ko-KR"/>
              <a:t>.</a:t>
            </a:r>
          </a:p>
          <a:p>
            <a:r>
              <a:rPr lang="en-US" altLang="ko-KR" sz="1200" b="1">
                <a:solidFill>
                  <a:srgbClr val="800000"/>
                </a:solidFill>
                <a:latin typeface="Consolas" panose="020B0609020204030204" pitchFamily="49" charset="0"/>
              </a:rPr>
              <a:t>MATCH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(c:CUSTOMER)-[r:CUST_BELONG_TO]-&gt;(n:NATION) </a:t>
            </a:r>
            <a:r>
              <a:rPr lang="en-US" altLang="ko-KR" sz="1200" b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n.N_NATIONKEY &gt; </a:t>
            </a:r>
            <a:r>
              <a:rPr lang="en-US" altLang="ko-KR" sz="1200" b="1">
                <a:solidFill>
                  <a:srgbClr val="0000FF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c.C_CUSTKEY &lt; </a:t>
            </a:r>
            <a:r>
              <a:rPr lang="en-US" altLang="ko-KR" sz="1200" b="1">
                <a:solidFill>
                  <a:srgbClr val="0000FF"/>
                </a:solidFill>
                <a:latin typeface="Consolas" panose="020B0609020204030204" pitchFamily="49" charset="0"/>
              </a:rPr>
              <a:t>600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c, r, n</a:t>
            </a:r>
          </a:p>
          <a:p>
            <a:r>
              <a:rPr lang="ko-KR" altLang="en-US"/>
              <a:t>아래와 같이 </a:t>
            </a:r>
            <a:r>
              <a:rPr lang="en-US" altLang="ko-KR"/>
              <a:t>NextData</a:t>
            </a:r>
            <a:r>
              <a:rPr lang="ko-KR" altLang="en-US"/>
              <a:t>와 </a:t>
            </a:r>
            <a:r>
              <a:rPr lang="en-US" altLang="ko-KR"/>
              <a:t>AllData </a:t>
            </a:r>
            <a:r>
              <a:rPr lang="ko-KR" altLang="en-US"/>
              <a:t>버튼을 이용하여 추가 데이터가 정상적으로 표시되는지 확인한다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 sz="1200"/>
              <a:t>1. </a:t>
            </a:r>
            <a:r>
              <a:rPr lang="ko-KR" altLang="en-US" sz="1200"/>
              <a:t>처음 </a:t>
            </a:r>
            <a:r>
              <a:rPr lang="en-US" altLang="ko-KR" sz="1200"/>
              <a:t>Node:110 Edge: 100</a:t>
            </a:r>
            <a:r>
              <a:rPr lang="ko-KR" altLang="en-US" sz="1200"/>
              <a:t>개이 표시되는지 확인 </a:t>
            </a:r>
            <a:r>
              <a:rPr lang="en-US" altLang="ko-KR" sz="1200"/>
              <a:t>-&gt; NextData -&gt; Node:210, Edge: 200 -&gt; Next Data -&gt;</a:t>
            </a:r>
          </a:p>
          <a:p>
            <a:pPr marL="0" indent="0">
              <a:buNone/>
            </a:pPr>
            <a:r>
              <a:rPr lang="en-US" altLang="ko-KR" sz="1200"/>
              <a:t>Node : 235, Edge : 225 -&gt; </a:t>
            </a:r>
            <a:r>
              <a:rPr lang="ko-KR" altLang="en-US" sz="1200"/>
              <a:t>아이콘 비활성화 확인</a:t>
            </a:r>
            <a:endParaRPr lang="en-US" altLang="ko-KR" sz="1200"/>
          </a:p>
          <a:p>
            <a:pPr marL="0" indent="0">
              <a:buNone/>
            </a:pPr>
            <a:r>
              <a:rPr lang="en-US" altLang="ko-KR" sz="1200"/>
              <a:t>2. </a:t>
            </a:r>
            <a:r>
              <a:rPr lang="ko-KR" altLang="en-US" sz="1200"/>
              <a:t>처음 </a:t>
            </a:r>
            <a:r>
              <a:rPr lang="en-US" altLang="ko-KR" sz="1200"/>
              <a:t>Node:110 Edge: 100</a:t>
            </a:r>
            <a:r>
              <a:rPr lang="ko-KR" altLang="en-US" sz="1200"/>
              <a:t>개이 표시되는지 확인 </a:t>
            </a:r>
            <a:r>
              <a:rPr lang="en-US" altLang="ko-KR" sz="1200"/>
              <a:t>-&gt; All Data -&gt; Node : 235, Edge : 225 -&gt; </a:t>
            </a:r>
            <a:r>
              <a:rPr lang="ko-KR" altLang="en-US" sz="1200"/>
              <a:t>아이콘 비활성화 확인</a:t>
            </a:r>
            <a:endParaRPr lang="en-US" altLang="ko-KR" sz="1200"/>
          </a:p>
          <a:p>
            <a:pPr marL="228600" indent="-228600">
              <a:buAutoNum type="arabicPeriod"/>
            </a:pPr>
            <a:endParaRPr lang="en-US" altLang="ko-KR" sz="120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EA42DC-48DE-1EC2-3373-D9A433999866}"/>
              </a:ext>
            </a:extLst>
          </p:cNvPr>
          <p:cNvGrpSpPr/>
          <p:nvPr/>
        </p:nvGrpSpPr>
        <p:grpSpPr>
          <a:xfrm>
            <a:off x="3563888" y="2842433"/>
            <a:ext cx="2096933" cy="2602791"/>
            <a:chOff x="1331640" y="2486368"/>
            <a:chExt cx="2096933" cy="26027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6B0250-D002-4903-2C71-3564DAF9B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052" y="2486368"/>
              <a:ext cx="2072820" cy="51058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C0CB73D-A65B-C9A2-0CD3-A4BAD3F39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4658476"/>
              <a:ext cx="2096933" cy="4306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E758455-73C4-6F24-1949-74467EBF4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640" y="3613767"/>
              <a:ext cx="2072820" cy="39129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E54BB4-663C-7A22-A53C-3FF2CDEDFD9E}"/>
                </a:ext>
              </a:extLst>
            </p:cNvPr>
            <p:cNvSpPr/>
            <p:nvPr/>
          </p:nvSpPr>
          <p:spPr>
            <a:xfrm>
              <a:off x="1385193" y="2558376"/>
              <a:ext cx="272620" cy="294560"/>
            </a:xfrm>
            <a:prstGeom prst="rect">
              <a:avLst/>
            </a:prstGeom>
            <a:noFill/>
            <a:ln>
              <a:solidFill>
                <a:srgbClr val="B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2DC43D-9823-B605-CD66-502AFDFEFC8C}"/>
                </a:ext>
              </a:extLst>
            </p:cNvPr>
            <p:cNvSpPr/>
            <p:nvPr/>
          </p:nvSpPr>
          <p:spPr>
            <a:xfrm>
              <a:off x="1442511" y="3694997"/>
              <a:ext cx="272620" cy="294560"/>
            </a:xfrm>
            <a:prstGeom prst="rect">
              <a:avLst/>
            </a:prstGeom>
            <a:noFill/>
            <a:ln>
              <a:solidFill>
                <a:srgbClr val="B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4EC68BD5-BD46-213D-4865-C1AF1E844EF1}"/>
                </a:ext>
              </a:extLst>
            </p:cNvPr>
            <p:cNvSpPr/>
            <p:nvPr/>
          </p:nvSpPr>
          <p:spPr>
            <a:xfrm>
              <a:off x="2195736" y="3229666"/>
              <a:ext cx="288032" cy="19933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CFFEDC2A-313F-F08C-7E91-4901229994CC}"/>
                </a:ext>
              </a:extLst>
            </p:cNvPr>
            <p:cNvSpPr/>
            <p:nvPr/>
          </p:nvSpPr>
          <p:spPr>
            <a:xfrm>
              <a:off x="2204120" y="4216220"/>
              <a:ext cx="288032" cy="19933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54265B7-70D8-C427-C198-FDB7D47BEB70}"/>
              </a:ext>
            </a:extLst>
          </p:cNvPr>
          <p:cNvGrpSpPr/>
          <p:nvPr/>
        </p:nvGrpSpPr>
        <p:grpSpPr>
          <a:xfrm>
            <a:off x="6219483" y="2996952"/>
            <a:ext cx="2096933" cy="1554700"/>
            <a:chOff x="5292080" y="2996952"/>
            <a:chExt cx="2096933" cy="15547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D8214B0-5BFB-1E40-3B4E-BB1807BE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2080" y="4120969"/>
              <a:ext cx="2096933" cy="43068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9A9026F-ADDF-39B8-09E2-579F7EF1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4136" y="2996952"/>
              <a:ext cx="2072820" cy="51058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661150-6B16-F90D-1F09-1FFA65CA9C8D}"/>
                </a:ext>
              </a:extLst>
            </p:cNvPr>
            <p:cNvSpPr/>
            <p:nvPr/>
          </p:nvSpPr>
          <p:spPr>
            <a:xfrm>
              <a:off x="5618253" y="3082386"/>
              <a:ext cx="272620" cy="294560"/>
            </a:xfrm>
            <a:prstGeom prst="rect">
              <a:avLst/>
            </a:prstGeom>
            <a:noFill/>
            <a:ln>
              <a:solidFill>
                <a:srgbClr val="B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F3B85CC8-EAF6-B6DF-C960-E8F418C41617}"/>
                </a:ext>
              </a:extLst>
            </p:cNvPr>
            <p:cNvSpPr/>
            <p:nvPr/>
          </p:nvSpPr>
          <p:spPr>
            <a:xfrm>
              <a:off x="6196530" y="3694997"/>
              <a:ext cx="288032" cy="19933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1E0FC-C060-0C45-FC40-E5FAB82AD17D}"/>
              </a:ext>
            </a:extLst>
          </p:cNvPr>
          <p:cNvGrpSpPr/>
          <p:nvPr/>
        </p:nvGrpSpPr>
        <p:grpSpPr>
          <a:xfrm>
            <a:off x="902331" y="2479529"/>
            <a:ext cx="1831154" cy="3282879"/>
            <a:chOff x="755576" y="2738409"/>
            <a:chExt cx="1831154" cy="328287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DD8DDF8-5673-4010-B1B7-934ED9887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576" y="2738409"/>
              <a:ext cx="1831154" cy="328287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DCC88F-913C-9B2C-B868-E38B63AF3ECE}"/>
                </a:ext>
              </a:extLst>
            </p:cNvPr>
            <p:cNvSpPr/>
            <p:nvPr/>
          </p:nvSpPr>
          <p:spPr>
            <a:xfrm>
              <a:off x="1043608" y="5805264"/>
              <a:ext cx="288032" cy="216024"/>
            </a:xfrm>
            <a:prstGeom prst="rect">
              <a:avLst/>
            </a:prstGeom>
            <a:noFill/>
            <a:ln>
              <a:solidFill>
                <a:srgbClr val="B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91923C-90E0-5BB7-4275-CCBC6776A735}"/>
              </a:ext>
            </a:extLst>
          </p:cNvPr>
          <p:cNvSpPr txBox="1"/>
          <p:nvPr/>
        </p:nvSpPr>
        <p:spPr>
          <a:xfrm>
            <a:off x="611560" y="5910139"/>
            <a:ext cx="242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- Fetch size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으로 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2A31DE-05C0-1D8F-4D00-998F31E27EE0}"/>
              </a:ext>
            </a:extLst>
          </p:cNvPr>
          <p:cNvSpPr txBox="1"/>
          <p:nvPr/>
        </p:nvSpPr>
        <p:spPr>
          <a:xfrm>
            <a:off x="3586857" y="5870164"/>
            <a:ext cx="242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- NextData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기능 테스트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D26C0-76D8-5C5C-E334-8F1FF7EA72D4}"/>
              </a:ext>
            </a:extLst>
          </p:cNvPr>
          <p:cNvSpPr txBox="1"/>
          <p:nvPr/>
        </p:nvSpPr>
        <p:spPr>
          <a:xfrm>
            <a:off x="6194827" y="4815397"/>
            <a:ext cx="242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- All Data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기능 테스트</a:t>
            </a:r>
          </a:p>
        </p:txBody>
      </p:sp>
    </p:spTree>
    <p:extLst>
      <p:ext uri="{BB962C8B-B14F-4D97-AF65-F5344CB8AC3E}">
        <p14:creationId xmlns:p14="http://schemas.microsoft.com/office/powerpoint/2010/main" val="363958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시각화 창 분리 기능</a:t>
            </a:r>
            <a:endParaRPr lang="ko-KR" altLang="en-US" sz="1400" dirty="0"/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836713"/>
            <a:ext cx="8229600" cy="1296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아래와 같은 쿼리를 </a:t>
            </a:r>
            <a:r>
              <a:rPr lang="en-US" altLang="ko-KR"/>
              <a:t>SQL Editor</a:t>
            </a:r>
            <a:r>
              <a:rPr lang="ko-KR" altLang="en-US"/>
              <a:t>를 통해 실행 한다</a:t>
            </a:r>
            <a:r>
              <a:rPr lang="en-US" altLang="ko-KR"/>
              <a:t>.</a:t>
            </a:r>
          </a:p>
          <a:p>
            <a:r>
              <a:rPr lang="en-US" altLang="ko-KR" sz="1200" b="1">
                <a:solidFill>
                  <a:srgbClr val="800000"/>
                </a:solidFill>
                <a:latin typeface="Consolas" panose="020B0609020204030204" pitchFamily="49" charset="0"/>
              </a:rPr>
              <a:t>MATCH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(c:CUSTOMER)-[r:CUST_BELONG_TO]-&gt;(n:NATION) </a:t>
            </a:r>
            <a:r>
              <a:rPr lang="en-US" altLang="ko-KR" sz="1200" b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n.N_NATIONKEY &gt; </a:t>
            </a:r>
            <a:r>
              <a:rPr lang="en-US" altLang="ko-KR" sz="1200" b="1">
                <a:solidFill>
                  <a:srgbClr val="0000FF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c.C_CUSTKEY &lt; 1</a:t>
            </a:r>
            <a:r>
              <a:rPr lang="en-US" altLang="ko-KR" sz="1200" b="1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c, r, n</a:t>
            </a:r>
          </a:p>
          <a:p>
            <a:r>
              <a:rPr lang="ko-KR" altLang="en-US" sz="1200"/>
              <a:t>아래 그림에 빨간색으로 표시된 기능버튼을 통해 아래 그림 </a:t>
            </a:r>
            <a:r>
              <a:rPr lang="en-US" altLang="ko-KR" sz="1200"/>
              <a:t>Editor</a:t>
            </a:r>
            <a:r>
              <a:rPr lang="ko-KR" altLang="en-US" sz="1200"/>
              <a:t>에서 시각화 창이 분리 되는지 확인 한다</a:t>
            </a:r>
            <a:r>
              <a:rPr lang="en-US" altLang="ko-KR" sz="12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16B667-A580-2F1B-5543-AB235831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19230"/>
            <a:ext cx="7020272" cy="41477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AC6F58-BF6D-6F8E-EC7A-A1AC96CD6938}"/>
              </a:ext>
            </a:extLst>
          </p:cNvPr>
          <p:cNvSpPr/>
          <p:nvPr/>
        </p:nvSpPr>
        <p:spPr>
          <a:xfrm>
            <a:off x="1212399" y="2598771"/>
            <a:ext cx="225116" cy="216024"/>
          </a:xfrm>
          <a:prstGeom prst="rect">
            <a:avLst/>
          </a:prstGeom>
          <a:noFill/>
          <a:ln>
            <a:solidFill>
              <a:srgbClr val="B4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Brower </a:t>
            </a:r>
            <a:r>
              <a:rPr lang="ko-KR" altLang="en-US"/>
              <a:t>기능 확인 </a:t>
            </a:r>
            <a:r>
              <a:rPr lang="en-US" altLang="ko-KR"/>
              <a:t>– 3D-Force-Graph Server </a:t>
            </a:r>
            <a:r>
              <a:rPr lang="ko-KR" altLang="en-US"/>
              <a:t>설치 및 실행</a:t>
            </a:r>
            <a:endParaRPr lang="ko-KR" altLang="en-US" sz="1400" dirty="0"/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836713"/>
            <a:ext cx="8229600" cy="7200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아래와 </a:t>
            </a:r>
            <a:r>
              <a:rPr lang="en-US" altLang="ko-KR"/>
              <a:t>Url</a:t>
            </a:r>
            <a:r>
              <a:rPr lang="ko-KR" altLang="en-US"/>
              <a:t>의 </a:t>
            </a:r>
            <a:r>
              <a:rPr lang="en-US" altLang="ko-KR"/>
              <a:t>nodejs program</a:t>
            </a:r>
            <a:r>
              <a:rPr lang="ko-KR" altLang="en-US"/>
              <a:t>을 </a:t>
            </a:r>
            <a:r>
              <a:rPr lang="en-US" altLang="ko-KR"/>
              <a:t>README</a:t>
            </a:r>
            <a:r>
              <a:rPr lang="ko-KR" altLang="en-US"/>
              <a:t>를 참고하여 아래 그림과 같이 설치하여 실행 한다</a:t>
            </a:r>
            <a:r>
              <a:rPr lang="en-US" altLang="ko-KR"/>
              <a:t>.</a:t>
            </a:r>
          </a:p>
          <a:p>
            <a:r>
              <a:rPr lang="en-US" altLang="ko-KR">
                <a:hlinkClick r:id="rId2"/>
              </a:rPr>
              <a:t>https://github.com/postech-dblab-iitp/visual-tool/tree/main/demo_browser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3EF82-6095-9060-681F-45274E53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7" y="4437112"/>
            <a:ext cx="4892464" cy="1074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F75A5-0B24-53F8-B4F8-F09F1E52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7" y="2185279"/>
            <a:ext cx="5067739" cy="1531753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77C5D1D9-FFDC-78B3-2024-DC508F783FAC}"/>
              </a:ext>
            </a:extLst>
          </p:cNvPr>
          <p:cNvSpPr txBox="1">
            <a:spLocks/>
          </p:cNvSpPr>
          <p:nvPr/>
        </p:nvSpPr>
        <p:spPr bwMode="auto">
          <a:xfrm>
            <a:off x="457200" y="1556792"/>
            <a:ext cx="82296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kumimoji="0" lang="en-US" altLang="ko-KR"/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/>
              <a:t>- </a:t>
            </a:r>
            <a:r>
              <a:rPr kumimoji="0" lang="ko-KR" altLang="en-US"/>
              <a:t>필요한 </a:t>
            </a:r>
            <a:r>
              <a:rPr kumimoji="0" lang="en-US" altLang="ko-KR"/>
              <a:t>Module </a:t>
            </a:r>
            <a:r>
              <a:rPr kumimoji="0" lang="ko-KR" altLang="en-US"/>
              <a:t>설치</a:t>
            </a:r>
            <a:endParaRPr kumimoji="0" lang="en-US" altLang="ko-KR"/>
          </a:p>
          <a:p>
            <a:pPr fontAlgn="auto">
              <a:spcAft>
                <a:spcPts val="0"/>
              </a:spcAft>
            </a:pPr>
            <a:endParaRPr kumimoji="0" lang="en-US" altLang="ko-KR"/>
          </a:p>
          <a:p>
            <a:pPr fontAlgn="auto">
              <a:spcAft>
                <a:spcPts val="0"/>
              </a:spcAft>
            </a:pPr>
            <a:endParaRPr kumimoji="0" lang="en-US" altLang="ko-KR"/>
          </a:p>
          <a:p>
            <a:pPr fontAlgn="auto">
              <a:spcAft>
                <a:spcPts val="0"/>
              </a:spcAft>
            </a:pPr>
            <a:endParaRPr kumimoji="0" lang="en-US" altLang="ko-KR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C9E21C5F-5633-040F-A6F4-C4233DB7E49E}"/>
              </a:ext>
            </a:extLst>
          </p:cNvPr>
          <p:cNvSpPr txBox="1">
            <a:spLocks/>
          </p:cNvSpPr>
          <p:nvPr/>
        </p:nvSpPr>
        <p:spPr bwMode="auto">
          <a:xfrm>
            <a:off x="369563" y="3760162"/>
            <a:ext cx="82296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kumimoji="0" lang="en-US" altLang="ko-KR"/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/>
              <a:t>- </a:t>
            </a:r>
            <a:r>
              <a:rPr kumimoji="0" lang="ko-KR" altLang="en-US"/>
              <a:t>실행</a:t>
            </a:r>
            <a:endParaRPr kumimoji="0" lang="en-US" altLang="ko-KR"/>
          </a:p>
          <a:p>
            <a:pPr fontAlgn="auto">
              <a:spcAft>
                <a:spcPts val="0"/>
              </a:spcAft>
            </a:pPr>
            <a:endParaRPr kumimoji="0" lang="en-US" altLang="ko-KR"/>
          </a:p>
          <a:p>
            <a:pPr fontAlgn="auto">
              <a:spcAft>
                <a:spcPts val="0"/>
              </a:spcAft>
            </a:pPr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34510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Brower </a:t>
            </a:r>
            <a:r>
              <a:rPr lang="ko-KR" altLang="en-US"/>
              <a:t>기능 확인 </a:t>
            </a:r>
            <a:endParaRPr lang="ko-KR" altLang="en-US" sz="1400" dirty="0"/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xfrm>
            <a:off x="457200" y="836713"/>
            <a:ext cx="8229600" cy="7200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AutoNum type="arabicPeriod"/>
            </a:pPr>
            <a:r>
              <a:rPr lang="ko-KR" altLang="en-US"/>
              <a:t>첫번째 그림과 같이 </a:t>
            </a:r>
            <a:r>
              <a:rPr lang="en-US" altLang="ko-KR"/>
              <a:t>Brower Tab</a:t>
            </a:r>
            <a:r>
              <a:rPr lang="ko-KR" altLang="en-US"/>
              <a:t>으로 이동한다</a:t>
            </a:r>
            <a:endParaRPr lang="en-US" altLang="ko-KR"/>
          </a:p>
          <a:p>
            <a:pPr>
              <a:buFont typeface="Arial" pitchFamily="34" charset="0"/>
              <a:buAutoNum type="arabicPeriod"/>
            </a:pPr>
            <a:r>
              <a:rPr lang="ko-KR" altLang="en-US"/>
              <a:t>아래 쿼리를 </a:t>
            </a:r>
            <a:r>
              <a:rPr lang="en-US" altLang="ko-KR"/>
              <a:t>SQL Editor</a:t>
            </a:r>
            <a:r>
              <a:rPr lang="ko-KR" altLang="en-US"/>
              <a:t>에서 실행 후에 빨간색 </a:t>
            </a:r>
            <a:r>
              <a:rPr lang="en-US" altLang="ko-KR"/>
              <a:t>Send </a:t>
            </a:r>
            <a:r>
              <a:rPr lang="ko-KR" altLang="en-US"/>
              <a:t>버튼을 통해 </a:t>
            </a:r>
            <a:r>
              <a:rPr lang="en-US" altLang="ko-KR"/>
              <a:t>2</a:t>
            </a:r>
            <a:r>
              <a:rPr lang="ko-KR" altLang="en-US"/>
              <a:t>개에 데이터가 표시되는 것을 확인 한다</a:t>
            </a:r>
            <a:r>
              <a:rPr lang="en-US" altLang="ko-KR"/>
              <a:t>.</a:t>
            </a:r>
          </a:p>
          <a:p>
            <a:r>
              <a:rPr lang="en-US" altLang="ko-KR" sz="1200" b="1">
                <a:solidFill>
                  <a:srgbClr val="800000"/>
                </a:solidFill>
              </a:rPr>
              <a:t>MATCH</a:t>
            </a:r>
            <a:r>
              <a:rPr lang="en-US" altLang="ko-KR" sz="1200" b="1">
                <a:solidFill>
                  <a:srgbClr val="000000"/>
                </a:solidFill>
              </a:rPr>
              <a:t> (c:CUSTOMER)-[r:CUST_BELONG_TO]-&gt;(n:NATION) </a:t>
            </a:r>
            <a:r>
              <a:rPr lang="en-US" altLang="ko-KR" sz="1200" b="1">
                <a:solidFill>
                  <a:srgbClr val="800000"/>
                </a:solidFill>
              </a:rPr>
              <a:t>WHERE</a:t>
            </a:r>
            <a:r>
              <a:rPr lang="en-US" altLang="ko-KR" sz="1200" b="1">
                <a:solidFill>
                  <a:srgbClr val="000000"/>
                </a:solidFill>
              </a:rPr>
              <a:t> n.N_NATIONKEY &gt; </a:t>
            </a:r>
            <a:r>
              <a:rPr lang="en-US" altLang="ko-KR" sz="1200" b="1">
                <a:solidFill>
                  <a:srgbClr val="0000FF"/>
                </a:solidFill>
              </a:rPr>
              <a:t>14</a:t>
            </a:r>
            <a:r>
              <a:rPr lang="en-US" altLang="ko-KR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800000"/>
                </a:solidFill>
              </a:rPr>
              <a:t>AND</a:t>
            </a:r>
            <a:r>
              <a:rPr lang="en-US" altLang="ko-KR" sz="1200" b="1">
                <a:solidFill>
                  <a:srgbClr val="000000"/>
                </a:solidFill>
              </a:rPr>
              <a:t> c.C_CUSTKEY &lt; </a:t>
            </a:r>
            <a:r>
              <a:rPr lang="en-US" altLang="ko-KR" sz="1200" b="1">
                <a:solidFill>
                  <a:srgbClr val="0000FF"/>
                </a:solidFill>
              </a:rPr>
              <a:t>100</a:t>
            </a:r>
            <a:r>
              <a:rPr lang="en-US" altLang="ko-KR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800000"/>
                </a:solidFill>
              </a:rPr>
              <a:t>RETURN</a:t>
            </a:r>
            <a:r>
              <a:rPr lang="en-US" altLang="ko-KR" sz="1200" b="1">
                <a:solidFill>
                  <a:srgbClr val="000000"/>
                </a:solidFill>
              </a:rPr>
              <a:t> c, r, n </a:t>
            </a:r>
            <a:r>
              <a:rPr lang="en-US" altLang="ko-KR" sz="1200" b="1">
                <a:solidFill>
                  <a:srgbClr val="800000"/>
                </a:solidFill>
              </a:rPr>
              <a:t>LIMIT</a:t>
            </a:r>
            <a:r>
              <a:rPr lang="en-US" altLang="ko-KR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0000FF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/>
              <a:t>3.  </a:t>
            </a:r>
            <a:r>
              <a:rPr lang="ko-KR" altLang="en-US"/>
              <a:t>아래 쿼리를 </a:t>
            </a:r>
            <a:r>
              <a:rPr lang="en-US" altLang="ko-KR"/>
              <a:t>SQL Editor</a:t>
            </a:r>
            <a:r>
              <a:rPr lang="ko-KR" altLang="en-US"/>
              <a:t>에서 실행 후 빨간색 </a:t>
            </a:r>
            <a:r>
              <a:rPr lang="en-US" altLang="ko-KR"/>
              <a:t>Send </a:t>
            </a:r>
            <a:r>
              <a:rPr lang="ko-KR" altLang="en-US"/>
              <a:t>버튼을 눌러 추가된 데이터가 표시 되는지 확인 한다</a:t>
            </a:r>
            <a:r>
              <a:rPr lang="en-US" altLang="ko-KR"/>
              <a:t>.</a:t>
            </a:r>
          </a:p>
          <a:p>
            <a:r>
              <a:rPr lang="en-US" altLang="ko-KR" sz="1200" b="1">
                <a:solidFill>
                  <a:srgbClr val="800000"/>
                </a:solidFill>
              </a:rPr>
              <a:t>MATCH</a:t>
            </a:r>
            <a:r>
              <a:rPr lang="en-US" altLang="ko-KR" sz="1200" b="1">
                <a:solidFill>
                  <a:srgbClr val="000000"/>
                </a:solidFill>
              </a:rPr>
              <a:t> (c:CUSTOMER)-[r:CUST_BELONG_TO]-&gt;(n:NATION) </a:t>
            </a:r>
            <a:r>
              <a:rPr lang="en-US" altLang="ko-KR" sz="1200" b="1">
                <a:solidFill>
                  <a:srgbClr val="800000"/>
                </a:solidFill>
              </a:rPr>
              <a:t>WHERE</a:t>
            </a:r>
            <a:r>
              <a:rPr lang="en-US" altLang="ko-KR" sz="1200" b="1">
                <a:solidFill>
                  <a:srgbClr val="000000"/>
                </a:solidFill>
              </a:rPr>
              <a:t> n.N_NATIONKEY &gt; </a:t>
            </a:r>
            <a:r>
              <a:rPr lang="en-US" altLang="ko-KR" sz="1200" b="1">
                <a:solidFill>
                  <a:srgbClr val="0000FF"/>
                </a:solidFill>
              </a:rPr>
              <a:t>14</a:t>
            </a:r>
            <a:r>
              <a:rPr lang="en-US" altLang="ko-KR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800000"/>
                </a:solidFill>
              </a:rPr>
              <a:t>AND</a:t>
            </a:r>
            <a:r>
              <a:rPr lang="en-US" altLang="ko-KR" sz="1200" b="1">
                <a:solidFill>
                  <a:srgbClr val="000000"/>
                </a:solidFill>
              </a:rPr>
              <a:t> c.C_CUSTKEY &lt; </a:t>
            </a:r>
            <a:r>
              <a:rPr lang="en-US" altLang="ko-KR" sz="1200" b="1">
                <a:solidFill>
                  <a:srgbClr val="0000FF"/>
                </a:solidFill>
              </a:rPr>
              <a:t>100</a:t>
            </a:r>
            <a:r>
              <a:rPr lang="en-US" altLang="ko-KR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800000"/>
                </a:solidFill>
              </a:rPr>
              <a:t>RETURN</a:t>
            </a:r>
            <a:r>
              <a:rPr lang="en-US" altLang="ko-KR" sz="1200" b="1">
                <a:solidFill>
                  <a:srgbClr val="000000"/>
                </a:solidFill>
              </a:rPr>
              <a:t> c, r, n </a:t>
            </a:r>
            <a:r>
              <a:rPr lang="en-US" altLang="ko-KR" sz="1200" b="1">
                <a:solidFill>
                  <a:srgbClr val="800000"/>
                </a:solidFill>
              </a:rPr>
              <a:t>LIMIT</a:t>
            </a:r>
            <a:r>
              <a:rPr lang="en-US" altLang="ko-KR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0000FF"/>
                </a:solidFill>
              </a:rPr>
              <a:t>100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7F9FFC-CF80-4283-1040-01B59922E9E0}"/>
              </a:ext>
            </a:extLst>
          </p:cNvPr>
          <p:cNvGrpSpPr/>
          <p:nvPr/>
        </p:nvGrpSpPr>
        <p:grpSpPr>
          <a:xfrm>
            <a:off x="457200" y="2852936"/>
            <a:ext cx="3583879" cy="3109475"/>
            <a:chOff x="457200" y="3055829"/>
            <a:chExt cx="3583879" cy="31094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5B9B0C-EEF8-376B-6405-1AA7BA0B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055829"/>
              <a:ext cx="3583879" cy="31094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24C0CE-5C20-65BE-56D2-038E2CBD2945}"/>
                </a:ext>
              </a:extLst>
            </p:cNvPr>
            <p:cNvSpPr/>
            <p:nvPr/>
          </p:nvSpPr>
          <p:spPr>
            <a:xfrm>
              <a:off x="2987824" y="3966923"/>
              <a:ext cx="936104" cy="182157"/>
            </a:xfrm>
            <a:prstGeom prst="rect">
              <a:avLst/>
            </a:prstGeom>
            <a:noFill/>
            <a:ln>
              <a:solidFill>
                <a:srgbClr val="B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DD12F92-48D2-848D-B80B-A051B660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65" y="2839805"/>
            <a:ext cx="4098774" cy="30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30EFD6-240A-4E79-92AB-0E3FAF99B1B1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89144</TotalTime>
  <Words>671</Words>
  <Application>Microsoft Office PowerPoint</Application>
  <PresentationFormat>화면 슬라이드 쇼(4:3)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굴림</vt:lpstr>
      <vt:lpstr>나눔고딕</vt:lpstr>
      <vt:lpstr>Consolas</vt:lpstr>
      <vt:lpstr>Arial</vt:lpstr>
      <vt:lpstr>디자인 사용자 지정</vt:lpstr>
      <vt:lpstr>Office 테마</vt:lpstr>
      <vt:lpstr>PowerPoint 프레젠테이션</vt:lpstr>
      <vt:lpstr>시각화창 - 2</vt:lpstr>
      <vt:lpstr>Chart 기능 - 시각화 된 그래프 안에서</vt:lpstr>
      <vt:lpstr>Chart 기능 – 전체 데이터베이스</vt:lpstr>
      <vt:lpstr>추가 데이터 표시 기능 (Next Data, All Data)</vt:lpstr>
      <vt:lpstr>시각화 창 분리 기능</vt:lpstr>
      <vt:lpstr>Brower 기능 확인 – 3D-Force-Graph Server 설치 및 실행</vt:lpstr>
      <vt:lpstr>Brower 기능 확인 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서태환(teddy.seo)</cp:lastModifiedBy>
  <cp:revision>2041</cp:revision>
  <dcterms:created xsi:type="dcterms:W3CDTF">2007-04-17T12:18:50Z</dcterms:created>
  <dcterms:modified xsi:type="dcterms:W3CDTF">2024-09-13T03:41:45Z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