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6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7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8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9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10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11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180" r:id="rId4"/>
    <p:sldMasterId id="2147484752" r:id="rId5"/>
    <p:sldMasterId id="2147484761" r:id="rId6"/>
    <p:sldMasterId id="2147484765" r:id="rId7"/>
    <p:sldMasterId id="2147484797" r:id="rId8"/>
    <p:sldMasterId id="2147484769" r:id="rId9"/>
    <p:sldMasterId id="2147484773" r:id="rId10"/>
    <p:sldMasterId id="2147484777" r:id="rId11"/>
    <p:sldMasterId id="2147484781" r:id="rId12"/>
    <p:sldMasterId id="2147484785" r:id="rId13"/>
    <p:sldMasterId id="2147484789" r:id="rId14"/>
    <p:sldMasterId id="2147484793" r:id="rId15"/>
  </p:sldMasterIdLst>
  <p:notesMasterIdLst>
    <p:notesMasterId r:id="rId44"/>
  </p:notesMasterIdLst>
  <p:handoutMasterIdLst>
    <p:handoutMasterId r:id="rId45"/>
  </p:handoutMasterIdLst>
  <p:sldIdLst>
    <p:sldId id="487" r:id="rId16"/>
    <p:sldId id="857" r:id="rId17"/>
    <p:sldId id="858" r:id="rId18"/>
    <p:sldId id="859" r:id="rId19"/>
    <p:sldId id="861" r:id="rId20"/>
    <p:sldId id="862" r:id="rId21"/>
    <p:sldId id="863" r:id="rId22"/>
    <p:sldId id="865" r:id="rId23"/>
    <p:sldId id="866" r:id="rId24"/>
    <p:sldId id="874" r:id="rId25"/>
    <p:sldId id="875" r:id="rId26"/>
    <p:sldId id="870" r:id="rId27"/>
    <p:sldId id="867" r:id="rId28"/>
    <p:sldId id="869" r:id="rId29"/>
    <p:sldId id="882" r:id="rId30"/>
    <p:sldId id="872" r:id="rId31"/>
    <p:sldId id="891" r:id="rId32"/>
    <p:sldId id="876" r:id="rId33"/>
    <p:sldId id="877" r:id="rId34"/>
    <p:sldId id="880" r:id="rId35"/>
    <p:sldId id="881" r:id="rId36"/>
    <p:sldId id="879" r:id="rId37"/>
    <p:sldId id="883" r:id="rId38"/>
    <p:sldId id="884" r:id="rId39"/>
    <p:sldId id="886" r:id="rId40"/>
    <p:sldId id="887" r:id="rId41"/>
    <p:sldId id="889" r:id="rId42"/>
    <p:sldId id="890" r:id="rId43"/>
  </p:sldIdLst>
  <p:sldSz cx="9144000" cy="6858000" type="screen4x3"/>
  <p:notesSz cx="6669088" cy="9928225"/>
  <p:embeddedFontLst>
    <p:embeddedFont>
      <p:font typeface="나눔고딕" panose="020D0604000000000000" pitchFamily="50" charset="-127"/>
      <p:regular r:id="rId46"/>
      <p:bold r:id="rId47"/>
    </p:embeddedFont>
    <p:embeddedFont>
      <p:font typeface="맑은 고딕" panose="020B0503020000020004" pitchFamily="50" charset="-127"/>
      <p:regular r:id="rId48"/>
      <p:bold r:id="rId49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2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pos="5602">
          <p15:clr>
            <a:srgbClr val="A4A3A4"/>
          </p15:clr>
        </p15:guide>
        <p15:guide id="5" pos="2880">
          <p15:clr>
            <a:srgbClr val="A4A3A4"/>
          </p15:clr>
        </p15:guide>
        <p15:guide id="6" pos="340">
          <p15:clr>
            <a:srgbClr val="A4A3A4"/>
          </p15:clr>
        </p15:guide>
        <p15:guide id="7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서태환" initials="서" lastIdx="13" clrIdx="0">
    <p:extLst>
      <p:ext uri="{19B8F6BF-5375-455C-9EA6-DF929625EA0E}">
        <p15:presenceInfo xmlns:p15="http://schemas.microsoft.com/office/powerpoint/2012/main" userId="서태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F8A6"/>
    <a:srgbClr val="FF9933"/>
    <a:srgbClr val="FF3B3B"/>
    <a:srgbClr val="D9D9D9"/>
    <a:srgbClr val="00642D"/>
    <a:srgbClr val="F4E2E2"/>
    <a:srgbClr val="F5BBBB"/>
    <a:srgbClr val="B40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79" autoAdjust="0"/>
  </p:normalViewPr>
  <p:slideViewPr>
    <p:cSldViewPr>
      <p:cViewPr varScale="1">
        <p:scale>
          <a:sx n="109" d="100"/>
          <a:sy n="109" d="100"/>
        </p:scale>
        <p:origin x="76" y="1288"/>
      </p:cViewPr>
      <p:guideLst>
        <p:guide orient="horz" pos="3612"/>
        <p:guide orient="horz" pos="618"/>
        <p:guide orient="horz" pos="119"/>
        <p:guide pos="5602"/>
        <p:guide pos="2880"/>
        <p:guide pos="340"/>
        <p:guide pos="158"/>
      </p:guideLst>
    </p:cSldViewPr>
  </p:slideViewPr>
  <p:outlineViewPr>
    <p:cViewPr>
      <p:scale>
        <a:sx n="33" d="100"/>
        <a:sy n="33" d="100"/>
      </p:scale>
      <p:origin x="60" y="4653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1" d="100"/>
          <a:sy n="111" d="100"/>
        </p:scale>
        <p:origin x="5232" y="114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slide" Target="slides/slide24.xml"/><Relationship Id="rId21" Type="http://schemas.openxmlformats.org/officeDocument/2006/relationships/slide" Target="slides/slide6.xml"/><Relationship Id="rId34" Type="http://schemas.openxmlformats.org/officeDocument/2006/relationships/slide" Target="slides/slide19.xml"/><Relationship Id="rId42" Type="http://schemas.openxmlformats.org/officeDocument/2006/relationships/slide" Target="slides/slide27.xml"/><Relationship Id="rId47" Type="http://schemas.openxmlformats.org/officeDocument/2006/relationships/font" Target="fonts/font2.fntdata"/><Relationship Id="rId50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9" Type="http://schemas.openxmlformats.org/officeDocument/2006/relationships/slide" Target="slides/slide14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slide" Target="slides/slide25.xml"/><Relationship Id="rId45" Type="http://schemas.openxmlformats.org/officeDocument/2006/relationships/handoutMaster" Target="handoutMasters/handoutMaster1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4" Type="http://schemas.openxmlformats.org/officeDocument/2006/relationships/notesMaster" Target="notesMasters/notesMaster1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slide" Target="slides/slide28.xml"/><Relationship Id="rId48" Type="http://schemas.openxmlformats.org/officeDocument/2006/relationships/font" Target="fonts/font3.fntdata"/><Relationship Id="rId8" Type="http://schemas.openxmlformats.org/officeDocument/2006/relationships/slideMaster" Target="slideMasters/slideMaster5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font" Target="fonts/font1.fntdata"/><Relationship Id="rId20" Type="http://schemas.openxmlformats.org/officeDocument/2006/relationships/slide" Target="slides/slide5.xml"/><Relationship Id="rId41" Type="http://schemas.openxmlformats.org/officeDocument/2006/relationships/slide" Target="slides/slide26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49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431338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348B15C-2670-41FB-9D71-D399A372F82E}" type="slidenum"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3978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31338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DEE53C47-703D-469E-97B4-11BA20746AD5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1AC7114-C755-45B0-827B-C04C143FC9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이미지 개체 틀 2">
            <a:extLst>
              <a:ext uri="{FF2B5EF4-FFF2-40B4-BE49-F238E27FC236}">
                <a16:creationId xmlns:a16="http://schemas.microsoft.com/office/drawing/2014/main" id="{D06D0CB9-5A01-44FE-853B-C5595A3931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1241425"/>
            <a:ext cx="4465638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648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16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z="1000" dirty="0"/>
          </a:p>
        </p:txBody>
      </p:sp>
      <p:sp>
        <p:nvSpPr>
          <p:cNvPr id="1116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55E413F-E7DA-4E95-A564-F01740D4C0AE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292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10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383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11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249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12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2510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13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546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14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676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15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4450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16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002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17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1252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18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664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19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078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4098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20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879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21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85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22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28406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23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5805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24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61040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25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6961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26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00057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27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7872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28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0802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3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309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4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800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5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24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6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8961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7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6225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8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6905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9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212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4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jpe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4.jpe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4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4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CDFA5DCD-77BC-4D0E-AB62-2E29CBD74EC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02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6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62068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089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91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43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159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0DA8A-37AF-482F-9943-8D4FE889C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9A84F7-3DD1-4A6D-806A-3D836EF59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CFAA8-4EC3-4C0A-AB96-A2F5EAA3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03179A-A476-4D51-A391-3D9F4B09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37645-F76E-4CE4-8A14-BA436532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78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2D52E-9FD6-42BC-BAD4-F03A7554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DEE992-7B61-4C56-AEFA-CB1D0612C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18EA5B-6070-4E4D-9BC0-7669B770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373C2-8DF1-4798-9A5A-CD87D5761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D4A09A-FAC8-4F6E-8B21-8F1043BB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10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E5BEC-1343-4F4A-9D37-4E1D2BD5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E74122-4BC7-4DBC-89DC-2EDCECD82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FF489-E02F-45F8-8F21-160B114E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9AC791-2AB6-4334-BB7D-3DCDE6B13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01B6B-3291-42E6-A12A-9352395B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5079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923F3-7F07-4264-A484-79BD24C3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AE43F-78F0-4687-8008-DA52DF4D4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41167D-1AA6-4451-A160-520267305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805D5C-CE5D-438B-9656-06D44AA7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3E2CE0-B7C6-475E-A501-412BBE8F6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1B996F-8AE3-49FA-81D3-6F8F9EB2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395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EAE7D-D1F7-4417-8BA0-220081045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382D4B-03AB-4480-A3FC-306E4BDD6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D53804-30CD-4605-922F-E31C76AAC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048CD9-0A6A-4893-BB9E-F4B63EBBA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A8C018-E0A3-40DC-A21D-6433A1D94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EF2795-552B-459B-8F86-027D74B1E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5D2E47-077A-486C-979B-6D6FC282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A7FBF5-AFCA-4418-9CAF-380FA9DC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482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088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C17A3-A671-452C-BF4F-006F6216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AA50C5-949D-4363-B5AF-4A0BC1FD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2B2C1F-57EB-4E3C-934D-D2C7B585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C061B5-2B91-446B-AF06-4889822B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076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832413-57D6-4877-8F43-A0DB04AD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9FFA5A-104E-482A-AB6F-472D83B9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E159F4-94FE-4335-867C-C392337C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4330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84089-DD04-4F17-8845-1BD34B4A6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725D1C-7FC6-4B91-807C-70217D3FF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B395A-3A99-44BA-A4FF-43D372863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1D08DE-609C-4E09-9AE2-4C2EAD63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639FC2-CA6E-49D0-A092-0073A3D5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943457-F9B0-4E72-8ED5-81022B03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2103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61467-CC08-41D3-AF26-419A60726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4A074B-713E-42CF-8524-03FED9622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E51D05-9D45-4216-91B4-3A20822F9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C58602-72C2-4CBE-89EF-FFDE7FDD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683B6C-B2D9-44D3-9676-9FD78D9D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46C2E3-80A7-4142-8066-8B937CD7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9084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85B01-4D62-49FB-B5EA-EBDE9A79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8B4AC0-94AB-4909-93E1-C9A3B7946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C7B22-1F3C-4D16-847B-4093C70C2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D4D9ED-1ADE-4022-8276-2D4056E95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7183E-2D16-47C1-A135-6533D5D7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3848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08DFA6-4873-42D4-A9D4-C0EA70F48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AEE115-9995-4A12-BE6B-F30189DAB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2539B0-1655-4280-99B5-9071B97AD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47BCD4-E241-4E1B-B774-6FD66383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1767F-E3EA-484D-90E3-A942201D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7719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9149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393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0380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74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67851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833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9927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61864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441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날짜 개체 틀 13">
            <a:extLst>
              <a:ext uri="{FF2B5EF4-FFF2-40B4-BE49-F238E27FC236}">
                <a16:creationId xmlns:a16="http://schemas.microsoft.com/office/drawing/2014/main" id="{518F9A74-31F0-4684-A439-5AEE9168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바닥글 개체 틀 14">
            <a:extLst>
              <a:ext uri="{FF2B5EF4-FFF2-40B4-BE49-F238E27FC236}">
                <a16:creationId xmlns:a16="http://schemas.microsoft.com/office/drawing/2014/main" id="{6B96C6E4-69C6-43A4-ABE2-87160736C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495DDE7E-2ADF-4C1B-90C0-9E590FAA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1309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0162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090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2718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0723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9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5873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3638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4900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340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1987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8570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301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53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395536" y="764704"/>
            <a:ext cx="8352928" cy="45719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50000">
                <a:srgbClr val="F5BBBB"/>
              </a:gs>
              <a:gs pos="100000">
                <a:srgbClr val="F4E2E2"/>
              </a:gs>
            </a:gsLst>
            <a:path path="circle">
              <a:fillToRect r="100000" b="100000"/>
            </a:path>
            <a:tileRect l="-100000" t="-100000"/>
          </a:gradFill>
          <a:ln w="3175" cap="rnd">
            <a:gradFill>
              <a:gsLst>
                <a:gs pos="0">
                  <a:srgbClr val="C00000"/>
                </a:gs>
                <a:gs pos="50000">
                  <a:srgbClr val="F5BBBB"/>
                </a:gs>
                <a:gs pos="100000">
                  <a:srgbClr val="F4E2E2"/>
                </a:gs>
              </a:gsLst>
              <a:lin ang="5400000" scaled="0"/>
            </a:gra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553200" y="6311900"/>
            <a:ext cx="2133600" cy="40957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EAC14C25-81AC-4AF3-97DC-113E56CD0A9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80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02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76663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428112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9982DF-0B2C-4688-B87E-5FDC0F7B0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5D7D32-FA3E-482D-B4D6-F4676C9E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A2FDB-69EB-4D9A-B278-ED0B862F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‹#›</a:t>
            </a:fld>
            <a:r>
              <a:rPr lang="en-US" altLang="ko-KR" dirty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80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560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4" Type="http://schemas.openxmlformats.org/officeDocument/2006/relationships/theme" Target="../theme/theme1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16" r:id="rId1"/>
    <p:sldLayoutId id="2147484681" r:id="rId2"/>
    <p:sldLayoutId id="2147484682" r:id="rId3"/>
    <p:sldLayoutId id="2147484683" r:id="rId4"/>
    <p:sldLayoutId id="2147484760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24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6" r:id="rId1"/>
    <p:sldLayoutId id="2147484787" r:id="rId2"/>
    <p:sldLayoutId id="2147484788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79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85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4" r:id="rId1"/>
    <p:sldLayoutId id="2147484795" r:id="rId2"/>
    <p:sldLayoutId id="2147484796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53" r:id="rId2"/>
    <p:sldLayoutId id="214748475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84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2" r:id="rId1"/>
    <p:sldLayoutId id="2147484763" r:id="rId2"/>
    <p:sldLayoutId id="2147484764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41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6" r:id="rId1"/>
    <p:sldLayoutId id="2147484767" r:id="rId2"/>
    <p:sldLayoutId id="2147484768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DDD71B-D506-448F-A2CE-703880127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AD4C95-6A6F-4046-A9E9-C7A96B9D7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8AE19-FA64-4F64-938B-2DD5D4364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995D6-9A39-4C80-8722-C1A0D26E6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DCDBCB-B69C-48FC-BD54-40BE4AE32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78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8" r:id="rId1"/>
    <p:sldLayoutId id="2147484799" r:id="rId2"/>
    <p:sldLayoutId id="2147484800" r:id="rId3"/>
    <p:sldLayoutId id="2147484801" r:id="rId4"/>
    <p:sldLayoutId id="2147484802" r:id="rId5"/>
    <p:sldLayoutId id="2147484803" r:id="rId6"/>
    <p:sldLayoutId id="2147484804" r:id="rId7"/>
    <p:sldLayoutId id="2147484805" r:id="rId8"/>
    <p:sldLayoutId id="2147484806" r:id="rId9"/>
    <p:sldLayoutId id="2147484807" r:id="rId10"/>
    <p:sldLayoutId id="2147484808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71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0" r:id="rId1"/>
    <p:sldLayoutId id="2147484771" r:id="rId2"/>
    <p:sldLayoutId id="214748477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1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73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51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  <p:sldLayoutId id="2147484783" r:id="rId2"/>
    <p:sldLayoutId id="2147484784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47.png"/><Relationship Id="rId18" Type="http://schemas.openxmlformats.org/officeDocument/2006/relationships/image" Target="../media/image36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50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Relationship Id="rId14" Type="http://schemas.openxmlformats.org/officeDocument/2006/relationships/image" Target="../media/image48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5.png"/><Relationship Id="rId5" Type="http://schemas.openxmlformats.org/officeDocument/2006/relationships/image" Target="../media/image54.svg"/><Relationship Id="rId4" Type="http://schemas.openxmlformats.org/officeDocument/2006/relationships/image" Target="../media/image53.png"/><Relationship Id="rId9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332656"/>
            <a:ext cx="8472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itchFamily="50" charset="-127"/>
                <a:ea typeface="나눔고딕" pitchFamily="50" charset="-127"/>
              </a:rPr>
              <a:t>시각화 도구 </a:t>
            </a:r>
            <a:r>
              <a:rPr lang="en-US" altLang="ko-KR" sz="4000" b="1" dirty="0">
                <a:latin typeface="나눔고딕" pitchFamily="50" charset="-127"/>
                <a:ea typeface="나눔고딕" pitchFamily="50" charset="-127"/>
              </a:rPr>
              <a:t>UI / UX</a:t>
            </a:r>
            <a:endParaRPr lang="ko-KR" altLang="en-US" sz="4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2175248"/>
            <a:ext cx="5760640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㈜</a:t>
            </a:r>
            <a:r>
              <a:rPr lang="ko-KR" altLang="en-US" sz="1200" dirty="0" err="1">
                <a:latin typeface="나눔고딕" pitchFamily="50" charset="-127"/>
                <a:ea typeface="나눔고딕" pitchFamily="50" charset="-127"/>
              </a:rPr>
              <a:t>큐브리드</a:t>
            </a: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 개발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팀 서태환</a:t>
            </a:r>
            <a:endParaRPr lang="en-US" altLang="ko-KR" sz="120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</a:t>
            </a:r>
            <a:r>
              <a:rPr lang="ko-KR" altLang="en-US" sz="2000" dirty="0"/>
              <a:t>변환기능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E89228-0E30-4778-A17E-CD2599174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539593"/>
              </p:ext>
            </p:extLst>
          </p:nvPr>
        </p:nvGraphicFramePr>
        <p:xfrm>
          <a:off x="395536" y="836712"/>
          <a:ext cx="8291264" cy="1594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58777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3847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TextBox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VI-SECH-01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변환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Vertex, properties, edge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중에서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질의로 변환 할 수 있는 기능을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제공한다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4806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CheckBox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VI-SECH-02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부분 변환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 ,Properties, edge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 단일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복수 선택하여 해당 범위 내에서만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질의로 변환하는 기능을 제공한다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(DEFAULT : Vertex only)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2076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Search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VI-SECH-03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변환 실행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TextBox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입력 후에 실행 버튼을 누르면 질의창에 변환한 질의가 입력된다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A69D31-F1BC-41BA-AB90-A99B684A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10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87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000" dirty="0"/>
              <a:t>질의변환 기능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4-2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질의변환 기능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9E4D241-213F-4755-A1E4-9A5C72A50A32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 flipH="1">
            <a:off x="1516832" y="1514034"/>
            <a:ext cx="529716" cy="119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8390511-3A1B-432F-B0BA-686C8AD8A67A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>
            <a:off x="5976156" y="1514034"/>
            <a:ext cx="8105" cy="1200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4F3596-2C70-49B8-9F78-3F2B5999ADFB}"/>
              </a:ext>
            </a:extLst>
          </p:cNvPr>
          <p:cNvSpPr/>
          <p:nvPr/>
        </p:nvSpPr>
        <p:spPr>
          <a:xfrm>
            <a:off x="4427984" y="1040364"/>
            <a:ext cx="3096344" cy="473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D91691B-1ECC-4F57-93E3-74BB7ACEFEF3}"/>
              </a:ext>
            </a:extLst>
          </p:cNvPr>
          <p:cNvSpPr/>
          <p:nvPr/>
        </p:nvSpPr>
        <p:spPr>
          <a:xfrm>
            <a:off x="1105272" y="1040364"/>
            <a:ext cx="1882552" cy="473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682EC3-3E20-4CAF-8F4E-85B8BC45E81B}"/>
              </a:ext>
            </a:extLst>
          </p:cNvPr>
          <p:cNvSpPr/>
          <p:nvPr/>
        </p:nvSpPr>
        <p:spPr>
          <a:xfrm>
            <a:off x="3552263" y="1026941"/>
            <a:ext cx="360040" cy="473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A00B96A3-1EE0-4A5C-9868-4ADA9507A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708920"/>
            <a:ext cx="2386608" cy="288032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TextBox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변환하고 싶은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입력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CD39C666-D955-4487-88BC-260BC6714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425" y="2708920"/>
            <a:ext cx="1882552" cy="288032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 버튼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변환 실행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D76DABA-C1AF-4D22-968C-4AD812F84413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3724701" y="1500611"/>
            <a:ext cx="7582" cy="120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utoShape 7">
            <a:extLst>
              <a:ext uri="{FF2B5EF4-FFF2-40B4-BE49-F238E27FC236}">
                <a16:creationId xmlns:a16="http://schemas.microsoft.com/office/drawing/2014/main" id="{34C6B516-13AB-4954-8290-38D372B70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137" y="2714513"/>
            <a:ext cx="2232248" cy="288032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 선택 버튼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기본은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166B3-6965-4AF1-9AD6-837245D5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11</a:t>
            </a:fld>
            <a:r>
              <a:rPr lang="en-US" altLang="ko-KR"/>
              <a:t>/28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0C724DF-9413-4511-8E89-FD83D2C1C420}"/>
              </a:ext>
            </a:extLst>
          </p:cNvPr>
          <p:cNvCxnSpPr>
            <a:cxnSpLocks/>
            <a:stCxn id="27" idx="2"/>
            <a:endCxn id="33" idx="0"/>
          </p:cNvCxnSpPr>
          <p:nvPr/>
        </p:nvCxnSpPr>
        <p:spPr>
          <a:xfrm flipH="1">
            <a:off x="3724346" y="2996952"/>
            <a:ext cx="355" cy="89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ED651D-3D38-4F31-82DD-5422E9FF0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83" y="3890232"/>
            <a:ext cx="4886325" cy="22419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846BE9-5170-468D-9456-D38BCB34A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4" y="1116272"/>
            <a:ext cx="82296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31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창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 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E89228-0E30-4778-A17E-CD2599174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730506"/>
              </p:ext>
            </p:extLst>
          </p:nvPr>
        </p:nvGraphicFramePr>
        <p:xfrm>
          <a:off x="395536" y="908720"/>
          <a:ext cx="8291264" cy="22183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View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GQL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이용하여 입력 할 수 있는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View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제공한다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Save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View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에서는 자주 사용하는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파일로 저장할수 있는 기능을 제공한다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Load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로드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View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에서는 자주 사용하는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파일로 로드할수 있는 기능을 제공한다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Custom 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자동완성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자동완성기능이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팝업 형태로 보여주고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입력이 가능하도록 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986741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Execute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실행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질의창에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입력한 후 실행 버튼을 누르면 질의가 수행된다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744348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Execute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실행 계획 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질의창에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입력한 후 질의 실행 계획 보기 버튼을 누르면 질의계획을 얻어와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Plan View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표시한다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2431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D5AC27B-8D14-4533-B99F-39BA0F6CC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332151"/>
              </p:ext>
            </p:extLst>
          </p:nvPr>
        </p:nvGraphicFramePr>
        <p:xfrm>
          <a:off x="395536" y="3403655"/>
          <a:ext cx="8291264" cy="11274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VI-RELT-01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질의 결과 표시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질의 결과를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table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형태로 보여준다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VI-RELT-02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수행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Plan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정보 표시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질의 수행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Plan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정보를 보여준다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VI-RELT-03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Query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수행결과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Query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수행 결과 제공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성공 여부 및 실패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Log)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A7DE24-6462-45B4-BB09-13986816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12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891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창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 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5-2-1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연결되어 있지 않을 경우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C1FA4A-7C26-455F-ADC1-6B70163D9D46}"/>
              </a:ext>
            </a:extLst>
          </p:cNvPr>
          <p:cNvSpPr txBox="1"/>
          <p:nvPr/>
        </p:nvSpPr>
        <p:spPr>
          <a:xfrm>
            <a:off x="457200" y="305966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5-2-2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연결되어 있을 경우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DC0B62-CD4C-49F2-AA0E-65DC3B44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13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F62DBED-8B35-433F-8AA7-C7AF734CF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90" y="3573016"/>
            <a:ext cx="4886325" cy="224195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3CA01D7-F337-475F-B650-2E20340E4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139" y="944296"/>
            <a:ext cx="5000625" cy="211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61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2C00C5D7-DDC3-428F-8F80-5904514E2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412" y="844241"/>
            <a:ext cx="4876800" cy="194870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F7D96FE-FCD0-464E-8220-4C79E98FC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07" y="847489"/>
            <a:ext cx="1527108" cy="2376966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창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 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5-3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추가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저장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불러오기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F6F4496-7C60-4681-ACD9-6EC39276A455}"/>
              </a:ext>
            </a:extLst>
          </p:cNvPr>
          <p:cNvSpPr/>
          <p:nvPr/>
        </p:nvSpPr>
        <p:spPr>
          <a:xfrm>
            <a:off x="1979712" y="2068485"/>
            <a:ext cx="936104" cy="13637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AutoShape 16">
            <a:extLst>
              <a:ext uri="{FF2B5EF4-FFF2-40B4-BE49-F238E27FC236}">
                <a16:creationId xmlns:a16="http://schemas.microsoft.com/office/drawing/2014/main" id="{665C3D53-6A2F-4210-A597-8E7E7DA4A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411" y="1732637"/>
            <a:ext cx="696389" cy="1841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GQL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편집기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79D03A38-FF34-4B1F-82CF-CAD8A267B613}"/>
              </a:ext>
            </a:extLst>
          </p:cNvPr>
          <p:cNvSpPr/>
          <p:nvPr/>
        </p:nvSpPr>
        <p:spPr>
          <a:xfrm rot="7570856">
            <a:off x="3103373" y="3238920"/>
            <a:ext cx="869424" cy="14175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AutoShape 16">
            <a:extLst>
              <a:ext uri="{FF2B5EF4-FFF2-40B4-BE49-F238E27FC236}">
                <a16:creationId xmlns:a16="http://schemas.microsoft.com/office/drawing/2014/main" id="{E9387383-A104-4E89-9CF2-972AC9BA3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366" y="3129098"/>
            <a:ext cx="1397498" cy="19641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GQL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스크립트 불러오기</a:t>
            </a:r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505C8B9E-3E45-4346-BF55-2F5CF7BED962}"/>
              </a:ext>
            </a:extLst>
          </p:cNvPr>
          <p:cNvSpPr/>
          <p:nvPr/>
        </p:nvSpPr>
        <p:spPr>
          <a:xfrm rot="2270072">
            <a:off x="4686588" y="3212609"/>
            <a:ext cx="869424" cy="14175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AutoShape 7">
            <a:extLst>
              <a:ext uri="{FF2B5EF4-FFF2-40B4-BE49-F238E27FC236}">
                <a16:creationId xmlns:a16="http://schemas.microsoft.com/office/drawing/2014/main" id="{954083C3-0468-4D43-A6C4-8AFFD869F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677" y="6198742"/>
            <a:ext cx="3109203" cy="365125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불러오기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algn="ctr"/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(Default load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폴더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favorite_query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)</a:t>
            </a:r>
          </a:p>
        </p:txBody>
      </p:sp>
      <p:sp>
        <p:nvSpPr>
          <p:cNvPr id="42" name="AutoShape 7">
            <a:extLst>
              <a:ext uri="{FF2B5EF4-FFF2-40B4-BE49-F238E27FC236}">
                <a16:creationId xmlns:a16="http://schemas.microsoft.com/office/drawing/2014/main" id="{8140050E-D659-4E26-9F5E-90C165266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157" y="6021288"/>
            <a:ext cx="3730686" cy="576064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불러오기 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(Default Save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폴더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favorite_query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파일 이름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query.txt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7E1A3515-7F9F-49B5-BBBE-84555C481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805135"/>
            <a:ext cx="3888432" cy="2200001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32A3F994-768E-4EE0-B40F-2C8FB30DA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258" y="3821550"/>
            <a:ext cx="3730686" cy="2200001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2E3D3C-7717-484E-AADE-6EAD5B96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14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5376D1-25EE-4C18-A07F-657EF0E1E0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84" y="1379713"/>
            <a:ext cx="1049939" cy="1936554"/>
          </a:xfrm>
          <a:prstGeom prst="rect">
            <a:avLst/>
          </a:prstGeom>
        </p:spPr>
      </p:pic>
      <p:sp>
        <p:nvSpPr>
          <p:cNvPr id="28" name="AutoShape 16">
            <a:extLst>
              <a:ext uri="{FF2B5EF4-FFF2-40B4-BE49-F238E27FC236}">
                <a16:creationId xmlns:a16="http://schemas.microsoft.com/office/drawing/2014/main" id="{05F2215E-DE00-4F7C-B962-9E18C6026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292" y="3093352"/>
            <a:ext cx="1140916" cy="19641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GQL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스크립트 저장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021259-8E3C-4BF0-AC02-B9C427332B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6837" y="1497313"/>
            <a:ext cx="3073791" cy="142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13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474850E-DAEE-4C0F-90DC-DBEACA6AB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93" y="3645025"/>
            <a:ext cx="5642185" cy="1716468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창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 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5-4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자동완성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10D31D1C-F9F9-4826-91B4-46FE4D601394}"/>
              </a:ext>
            </a:extLst>
          </p:cNvPr>
          <p:cNvSpPr/>
          <p:nvPr/>
        </p:nvSpPr>
        <p:spPr>
          <a:xfrm>
            <a:off x="2951821" y="2636912"/>
            <a:ext cx="468051" cy="86409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AutoShape 16">
            <a:extLst>
              <a:ext uri="{FF2B5EF4-FFF2-40B4-BE49-F238E27FC236}">
                <a16:creationId xmlns:a16="http://schemas.microsoft.com/office/drawing/2014/main" id="{03700AA8-D758-42BB-BBF6-931D76358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896" y="2906413"/>
            <a:ext cx="1523186" cy="30656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Ctrl + Space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DE5E01-0AE2-4E88-B359-D0DF5E1C8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400" y="4052292"/>
            <a:ext cx="2790825" cy="1104900"/>
          </a:xfrm>
          <a:prstGeom prst="rect">
            <a:avLst/>
          </a:prstGeom>
        </p:spPr>
      </p:pic>
      <p:sp>
        <p:nvSpPr>
          <p:cNvPr id="30" name="AutoShape 7">
            <a:extLst>
              <a:ext uri="{FF2B5EF4-FFF2-40B4-BE49-F238E27FC236}">
                <a16:creationId xmlns:a16="http://schemas.microsoft.com/office/drawing/2014/main" id="{81A17688-5092-4410-A638-2FA16B122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716" y="5414261"/>
            <a:ext cx="3548340" cy="1183091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자동완성 기능은 언어 작성을 돕기 위한 기능으로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1. ‘.’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시 추천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있을 경우 나타날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ts val="1700"/>
              </a:lnSpc>
            </a:pP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2. Ctrl + Space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시에 나타날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ts val="1700"/>
              </a:lnSpc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추천되는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없을 경우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제안 없음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표시된다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68F338-E04B-44C1-8ECE-D2941648C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15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7451DF-25B8-440E-A6BA-DD3825002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83" y="838845"/>
            <a:ext cx="5642185" cy="171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02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76093093-A220-4E24-ACD2-A5016845A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62" y="855076"/>
            <a:ext cx="5642185" cy="1716468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창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 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5-5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실행 결과 창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(Log View, Output View)</a:t>
            </a: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48B74EC-9021-46FB-96DC-C3F643B0D96C}"/>
              </a:ext>
            </a:extLst>
          </p:cNvPr>
          <p:cNvSpPr/>
          <p:nvPr/>
        </p:nvSpPr>
        <p:spPr>
          <a:xfrm>
            <a:off x="3347865" y="2636912"/>
            <a:ext cx="360040" cy="58270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AutoShape 16">
            <a:extLst>
              <a:ext uri="{FF2B5EF4-FFF2-40B4-BE49-F238E27FC236}">
                <a16:creationId xmlns:a16="http://schemas.microsoft.com/office/drawing/2014/main" id="{5917E9EE-247A-4349-BB2D-C93BA0C2C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6375" y="2744069"/>
            <a:ext cx="696389" cy="1841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 버튼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2723FD-3630-4D12-B90E-81721101FCC2}"/>
              </a:ext>
            </a:extLst>
          </p:cNvPr>
          <p:cNvSpPr/>
          <p:nvPr/>
        </p:nvSpPr>
        <p:spPr>
          <a:xfrm>
            <a:off x="683568" y="1012298"/>
            <a:ext cx="22814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47E05D-746D-4AC2-AF6C-DE9CF739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16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3400DF-9433-4D96-87B9-23CCE4082A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40" y="2683767"/>
            <a:ext cx="304800" cy="304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7B892E4-50CE-4496-8D3F-A7D9855E3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356991"/>
            <a:ext cx="4114800" cy="15121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53F9083-8442-4A66-A60F-FB7C528D96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9625" y="3356992"/>
            <a:ext cx="4272855" cy="1512168"/>
          </a:xfrm>
          <a:prstGeom prst="rect">
            <a:avLst/>
          </a:prstGeom>
        </p:spPr>
      </p:pic>
      <p:sp>
        <p:nvSpPr>
          <p:cNvPr id="21" name="AutoShape 7">
            <a:extLst>
              <a:ext uri="{FF2B5EF4-FFF2-40B4-BE49-F238E27FC236}">
                <a16:creationId xmlns:a16="http://schemas.microsoft.com/office/drawing/2014/main" id="{6C4E201E-22F7-4BD4-AC99-C29B18BF8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82" y="5013176"/>
            <a:ext cx="7162562" cy="1183091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Output : Query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실패 했을 경우 자동으로 우측에 표시되며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Error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내용이 표시된다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주황색 영역에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Output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버튼으로 활성화 비활성화가 가능하다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Log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성공 및 실패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정보가 저장된다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Time, Type, Text, Duration(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ms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Rows, Result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구조로 된 테이블 형태이다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213BF1-2AB3-401E-A98F-6036E038B9CA}"/>
              </a:ext>
            </a:extLst>
          </p:cNvPr>
          <p:cNvSpPr/>
          <p:nvPr/>
        </p:nvSpPr>
        <p:spPr>
          <a:xfrm>
            <a:off x="683568" y="1844824"/>
            <a:ext cx="288032" cy="7267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73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76093093-A220-4E24-ACD2-A5016845A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62" y="855076"/>
            <a:ext cx="5642185" cy="1716468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창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 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5-5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실행 결과 창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View,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TableView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48B74EC-9021-46FB-96DC-C3F643B0D96C}"/>
              </a:ext>
            </a:extLst>
          </p:cNvPr>
          <p:cNvSpPr/>
          <p:nvPr/>
        </p:nvSpPr>
        <p:spPr>
          <a:xfrm>
            <a:off x="3347865" y="2636912"/>
            <a:ext cx="360040" cy="58270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AutoShape 16">
            <a:extLst>
              <a:ext uri="{FF2B5EF4-FFF2-40B4-BE49-F238E27FC236}">
                <a16:creationId xmlns:a16="http://schemas.microsoft.com/office/drawing/2014/main" id="{5917E9EE-247A-4349-BB2D-C93BA0C2C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6375" y="2744069"/>
            <a:ext cx="696389" cy="1841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 버튼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2723FD-3630-4D12-B90E-81721101FCC2}"/>
              </a:ext>
            </a:extLst>
          </p:cNvPr>
          <p:cNvSpPr/>
          <p:nvPr/>
        </p:nvSpPr>
        <p:spPr>
          <a:xfrm>
            <a:off x="683568" y="1012298"/>
            <a:ext cx="22814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47E05D-746D-4AC2-AF6C-DE9CF739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17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3400DF-9433-4D96-87B9-23CCE4082A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40" y="2683767"/>
            <a:ext cx="304800" cy="304800"/>
          </a:xfrm>
          <a:prstGeom prst="rect">
            <a:avLst/>
          </a:prstGeom>
        </p:spPr>
      </p:pic>
      <p:sp>
        <p:nvSpPr>
          <p:cNvPr id="21" name="AutoShape 7">
            <a:extLst>
              <a:ext uri="{FF2B5EF4-FFF2-40B4-BE49-F238E27FC236}">
                <a16:creationId xmlns:a16="http://schemas.microsoft.com/office/drawing/2014/main" id="{6C4E201E-22F7-4BD4-AC99-C29B18BF8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798" y="5609699"/>
            <a:ext cx="5290354" cy="627613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 시 시각화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TableView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내용이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모두 업데이트 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 View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시각화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표시된다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대한 자세한 설명은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[6.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 뷰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자세하게 설명되어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213BF1-2AB3-401E-A98F-6036E038B9CA}"/>
              </a:ext>
            </a:extLst>
          </p:cNvPr>
          <p:cNvSpPr/>
          <p:nvPr/>
        </p:nvSpPr>
        <p:spPr>
          <a:xfrm>
            <a:off x="683568" y="1844824"/>
            <a:ext cx="288032" cy="7267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EC7A8B-71D0-4DAF-8B36-4588E2411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3356991"/>
            <a:ext cx="2625477" cy="20275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4C28FB-72F7-473B-9305-98531B579E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7885" y="3356992"/>
            <a:ext cx="2941513" cy="202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35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E2F2DAE-14F5-4954-8131-6A3B3AB02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848139"/>
            <a:ext cx="3886162" cy="2169448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창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 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5-6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실행 계획 보기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(Plan View)</a:t>
            </a: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48B74EC-9021-46FB-96DC-C3F643B0D96C}"/>
              </a:ext>
            </a:extLst>
          </p:cNvPr>
          <p:cNvSpPr/>
          <p:nvPr/>
        </p:nvSpPr>
        <p:spPr>
          <a:xfrm>
            <a:off x="2333187" y="3250887"/>
            <a:ext cx="254893" cy="64807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AutoShape 16">
            <a:extLst>
              <a:ext uri="{FF2B5EF4-FFF2-40B4-BE49-F238E27FC236}">
                <a16:creationId xmlns:a16="http://schemas.microsoft.com/office/drawing/2014/main" id="{5917E9EE-247A-4349-BB2D-C93BA0C2C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792" y="3429000"/>
            <a:ext cx="696389" cy="1841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 버튼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2723FD-3630-4D12-B90E-81721101FCC2}"/>
              </a:ext>
            </a:extLst>
          </p:cNvPr>
          <p:cNvSpPr/>
          <p:nvPr/>
        </p:nvSpPr>
        <p:spPr>
          <a:xfrm>
            <a:off x="467971" y="1439942"/>
            <a:ext cx="29837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D36686-9B2E-4996-B730-78DC2F06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18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11F421-BA10-40DD-A096-C4C6A205D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942573"/>
            <a:ext cx="3896506" cy="277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04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6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E89228-0E30-4778-A17E-CD2599174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979621"/>
              </p:ext>
            </p:extLst>
          </p:nvPr>
        </p:nvGraphicFramePr>
        <p:xfrm>
          <a:off x="395536" y="824070"/>
          <a:ext cx="8291264" cy="55099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213732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1944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검색 된 결과를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edge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시각화하여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표현한다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1944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Edge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시 개별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범위 선택이 가능하도록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034759"/>
                  </a:ext>
                </a:extLst>
              </a:tr>
              <a:tr h="32774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Context Menu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수정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 된 결과에서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Vertex, edge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삭제 할 수 있도록 하며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Undo, Redo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기능을 지원한다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637066"/>
                  </a:ext>
                </a:extLst>
              </a:tr>
              <a:tr h="327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Highlight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부터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Relationship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까지 하이라이트 표시기능 제공하며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단일선택시 활성화 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130253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Setting 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표현개수 제한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선택에 따라 표현 개수를 제한 할 수 있도록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개수 및 최대 개수는 성능테스트 후 결정된다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342718"/>
                  </a:ext>
                </a:extLst>
              </a:tr>
              <a:tr h="488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Text 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출력 선택기능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 결과에서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Label, Properties,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Relationship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원하는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 출력하도록 지원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출력은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375945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Design Setting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 변경 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Node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선택 시 디자인 변경이 가능하다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Vertex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및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Edge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선택시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디자인 변경 뷰를 통해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변경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할수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있는 디자인 항목은 색상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크기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두께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글씨 크기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색상이 가능하다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복수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범위를 선택하여 변경 할 수 있으며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Vertex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기본 색상은 파란색이며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Edge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는 검은색이다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크기 기본값은 추후 정해진다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218769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 Custom 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버튼으로 확대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'+' , '-'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통해 확대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축소가 가능하다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47811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마우스로 확대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Ctrl+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마우스 휠 버튼을 통해 확대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축소가 가능하다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357993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지원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통해 결과 수정 기능이 가능하도록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767575"/>
                  </a:ext>
                </a:extLst>
              </a:tr>
              <a:tr h="327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MiniMap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MiniMap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통해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 View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포인트로 이동 가능하도록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 오른쪽 하단에 위치한다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423063"/>
                  </a:ext>
                </a:extLst>
              </a:tr>
              <a:tr h="302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VI-FUNC-01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Pattern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 된 결과에서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Pattern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동일한 결과를 찾을 수 있는 기능을 제공한다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최단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경로등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566952"/>
                  </a:ext>
                </a:extLst>
              </a:tr>
              <a:tr h="327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VI-FUNC-02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내보내기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파일로 내보내기 기능 제공한다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파일은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결과를 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png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파일로 내보낸다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673137"/>
                  </a:ext>
                </a:extLst>
              </a:tr>
              <a:tr h="327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VI-FUNC-03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내보내기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파일은 검색결과를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Edge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별로 내보낼 수 있으며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정보는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Label, Property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정보를 포함한 형태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327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VI-FUNC-04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통해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데이터를 원하는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Style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정렬 할 수 있도록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세로정렬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가로정렬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원형등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총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 버튼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297006-9D08-42D8-AA02-9E48788D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19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5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288032"/>
          </a:xfrm>
        </p:spPr>
        <p:txBody>
          <a:bodyPr/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개정이력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Group 696">
            <a:extLst>
              <a:ext uri="{FF2B5EF4-FFF2-40B4-BE49-F238E27FC236}">
                <a16:creationId xmlns:a16="http://schemas.microsoft.com/office/drawing/2014/main" id="{0FFC8E91-046C-4F41-856F-98711CB09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216996"/>
              </p:ext>
            </p:extLst>
          </p:nvPr>
        </p:nvGraphicFramePr>
        <p:xfrm>
          <a:off x="395536" y="620689"/>
          <a:ext cx="8291265" cy="3376204"/>
        </p:xfrm>
        <a:graphic>
          <a:graphicData uri="http://schemas.openxmlformats.org/drawingml/2006/table">
            <a:tbl>
              <a:tblPr/>
              <a:tblGrid>
                <a:gridCol w="566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6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55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5687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46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2021-10-18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초안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부분까지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서태환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181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2021-11-10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질의창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부분 업데이트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서태환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17423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2021-11-16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시각화뷰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상세정보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속성차트 업데이트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서태환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976379"/>
                  </a:ext>
                </a:extLst>
              </a:tr>
              <a:tr h="1634061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2021-12-03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- 2-1 UI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 관련 내용 수정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묶음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관계등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- 3.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탐색기 관련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DBeaver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기능을 동일하게 사용하도록       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- 4.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 기능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-&gt; 4.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변환 기능으로 변경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- 6-8.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시각화 뷰 설정 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(Text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표시 관련 사항 수정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,-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첫번째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Properties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전체적인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Icon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변경으로 인한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Image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서태환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882063"/>
                  </a:ext>
                </a:extLst>
              </a:tr>
              <a:tr h="662024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2021-12-17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- GQL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 사항 수정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-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정의서와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Sync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맞지 않는 부분 수정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서태환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398011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D9AC708-5AD5-4724-9F76-1545A35D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7593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6-2 ITEM &amp;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 메뉴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(Main Context)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210C73C-40CE-422A-A02F-2F266B386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54" y="3933056"/>
            <a:ext cx="1944582" cy="2549589"/>
          </a:xfrm>
          <a:prstGeom prst="rect">
            <a:avLst/>
          </a:prstGeom>
        </p:spPr>
      </p:pic>
      <p:sp>
        <p:nvSpPr>
          <p:cNvPr id="14" name="AutoShape 7">
            <a:extLst>
              <a:ext uri="{FF2B5EF4-FFF2-40B4-BE49-F238E27FC236}">
                <a16:creationId xmlns:a16="http://schemas.microsoft.com/office/drawing/2014/main" id="{3F58F4C2-E8E7-4340-9684-E1543038D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168" y="869286"/>
            <a:ext cx="2504224" cy="2962452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빨간색으로 표시 된 영역에 정점 및 간선은 선택을 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선택은 개별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복수 선택이 가능하다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선택을 완료한 후 수정이 가능하다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(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색상 변경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(Design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창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등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 startAt="4"/>
            </a:pP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기본 색상은 파란색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Edge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기본 색상은 검은색이다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Vertex, Edge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크기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글씨 크기에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기본값은 추후 정해진다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5AE3C021-A86F-4C03-B89F-A0A303D5C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44" y="4221088"/>
            <a:ext cx="5544616" cy="1872208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되돌리기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또는 위치 변경 되었을 경우 활성화 되며 삭제 및 위치변경을 취소 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다시하기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되돌리기를 한 후 해당 내용을 다시 적용할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하이라이트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Vertex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 시 활성화되며 선택 시 선택영역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가장 밝게 표시된다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(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나머지는 흐리게 표시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Vertex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 시 활성화되며 결과에서 삭제 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BEF093-EC1B-493A-A01D-94558339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20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9DED05-B3FD-4C61-B770-B9EB39CDD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45" y="839734"/>
            <a:ext cx="5442197" cy="299200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B24814-50DA-46FD-BF8B-68F7FBB429F5}"/>
              </a:ext>
            </a:extLst>
          </p:cNvPr>
          <p:cNvSpPr/>
          <p:nvPr/>
        </p:nvSpPr>
        <p:spPr>
          <a:xfrm>
            <a:off x="1331640" y="1485030"/>
            <a:ext cx="3744416" cy="208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20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6-3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정렬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 메뉴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894982E-4227-4A33-8C5E-B4D7278656DC}"/>
              </a:ext>
            </a:extLst>
          </p:cNvPr>
          <p:cNvGrpSpPr/>
          <p:nvPr/>
        </p:nvGrpSpPr>
        <p:grpSpPr>
          <a:xfrm>
            <a:off x="6300192" y="908720"/>
            <a:ext cx="2304259" cy="2750294"/>
            <a:chOff x="5904428" y="899081"/>
            <a:chExt cx="2700016" cy="3105984"/>
          </a:xfrm>
        </p:grpSpPr>
        <p:sp>
          <p:nvSpPr>
            <p:cNvPr id="28" name="AutoShape 7">
              <a:extLst>
                <a:ext uri="{FF2B5EF4-FFF2-40B4-BE49-F238E27FC236}">
                  <a16:creationId xmlns:a16="http://schemas.microsoft.com/office/drawing/2014/main" id="{A5920851-C05F-43C3-9E1F-FD00271CE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4428" y="899081"/>
              <a:ext cx="2555998" cy="3105984"/>
            </a:xfrm>
            <a:prstGeom prst="roundRect">
              <a:avLst>
                <a:gd name="adj" fmla="val 9116"/>
              </a:avLst>
            </a:prstGeom>
            <a:solidFill>
              <a:srgbClr val="FAF8A6"/>
            </a:solidFill>
            <a:ln w="9525">
              <a:solidFill>
                <a:srgbClr val="666699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9" name="그래픽 28">
              <a:extLst>
                <a:ext uri="{FF2B5EF4-FFF2-40B4-BE49-F238E27FC236}">
                  <a16:creationId xmlns:a16="http://schemas.microsoft.com/office/drawing/2014/main" id="{0356A202-488B-4E1F-BAAF-9B75D9338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12156" y="1811917"/>
              <a:ext cx="324250" cy="458607"/>
            </a:xfrm>
            <a:prstGeom prst="rect">
              <a:avLst/>
            </a:prstGeom>
          </p:spPr>
        </p:pic>
        <p:pic>
          <p:nvPicPr>
            <p:cNvPr id="31" name="그래픽 30">
              <a:extLst>
                <a:ext uri="{FF2B5EF4-FFF2-40B4-BE49-F238E27FC236}">
                  <a16:creationId xmlns:a16="http://schemas.microsoft.com/office/drawing/2014/main" id="{C844BDE2-80B3-435A-9276-B0AE78195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30264" y="2777139"/>
              <a:ext cx="288031" cy="291822"/>
            </a:xfrm>
            <a:prstGeom prst="rect">
              <a:avLst/>
            </a:prstGeom>
          </p:spPr>
        </p:pic>
        <p:pic>
          <p:nvPicPr>
            <p:cNvPr id="33" name="그래픽 32">
              <a:extLst>
                <a:ext uri="{FF2B5EF4-FFF2-40B4-BE49-F238E27FC236}">
                  <a16:creationId xmlns:a16="http://schemas.microsoft.com/office/drawing/2014/main" id="{07A7CDF2-1DE9-4CCD-92DD-E57AB5C24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012156" y="2270524"/>
              <a:ext cx="324250" cy="458607"/>
            </a:xfrm>
            <a:prstGeom prst="rect">
              <a:avLst/>
            </a:prstGeom>
          </p:spPr>
        </p:pic>
        <p:pic>
          <p:nvPicPr>
            <p:cNvPr id="34" name="그래픽 33">
              <a:extLst>
                <a:ext uri="{FF2B5EF4-FFF2-40B4-BE49-F238E27FC236}">
                  <a16:creationId xmlns:a16="http://schemas.microsoft.com/office/drawing/2014/main" id="{D75A764C-3AC5-4CEA-93BC-F2E87669A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12156" y="1031965"/>
              <a:ext cx="324250" cy="458607"/>
            </a:xfrm>
            <a:prstGeom prst="rect">
              <a:avLst/>
            </a:prstGeom>
          </p:spPr>
        </p:pic>
        <p:pic>
          <p:nvPicPr>
            <p:cNvPr id="35" name="그래픽 34">
              <a:extLst>
                <a:ext uri="{FF2B5EF4-FFF2-40B4-BE49-F238E27FC236}">
                  <a16:creationId xmlns:a16="http://schemas.microsoft.com/office/drawing/2014/main" id="{EBBE08AA-618A-44B6-8DF5-7537DD70D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043336" y="3565536"/>
              <a:ext cx="288030" cy="295513"/>
            </a:xfrm>
            <a:prstGeom prst="rect">
              <a:avLst/>
            </a:prstGeom>
          </p:spPr>
        </p:pic>
        <p:pic>
          <p:nvPicPr>
            <p:cNvPr id="36" name="그래픽 35">
              <a:extLst>
                <a:ext uri="{FF2B5EF4-FFF2-40B4-BE49-F238E27FC236}">
                  <a16:creationId xmlns:a16="http://schemas.microsoft.com/office/drawing/2014/main" id="{DFCC89DE-9F02-4705-8D63-13FA21C9E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012157" y="1386865"/>
              <a:ext cx="324250" cy="458606"/>
            </a:xfrm>
            <a:prstGeom prst="rect">
              <a:avLst/>
            </a:prstGeom>
          </p:spPr>
        </p:pic>
        <p:pic>
          <p:nvPicPr>
            <p:cNvPr id="37" name="그래픽 36">
              <a:extLst>
                <a:ext uri="{FF2B5EF4-FFF2-40B4-BE49-F238E27FC236}">
                  <a16:creationId xmlns:a16="http://schemas.microsoft.com/office/drawing/2014/main" id="{34C4ECC6-9969-4DA1-87A3-39BC3C9FE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043337" y="3137179"/>
              <a:ext cx="293069" cy="291822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C9D2AA-30A7-4DF7-9147-7471EF80D1C2}"/>
                </a:ext>
              </a:extLst>
            </p:cNvPr>
            <p:cNvSpPr txBox="1"/>
            <p:nvPr/>
          </p:nvSpPr>
          <p:spPr>
            <a:xfrm>
              <a:off x="6448722" y="1075504"/>
              <a:ext cx="2155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Horizontal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D264CBE-0AC7-4308-940C-27863CE09074}"/>
                </a:ext>
              </a:extLst>
            </p:cNvPr>
            <p:cNvSpPr txBox="1"/>
            <p:nvPr/>
          </p:nvSpPr>
          <p:spPr>
            <a:xfrm>
              <a:off x="6447382" y="1452104"/>
              <a:ext cx="2155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Vertical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16B99F0-E72D-42A7-8DA7-6043DAE49C62}"/>
                </a:ext>
              </a:extLst>
            </p:cNvPr>
            <p:cNvSpPr txBox="1"/>
            <p:nvPr/>
          </p:nvSpPr>
          <p:spPr>
            <a:xfrm>
              <a:off x="6447382" y="1870956"/>
              <a:ext cx="2155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circle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19680A0-B19A-4CC6-A0C6-7D4D5CF27D29}"/>
                </a:ext>
              </a:extLst>
            </p:cNvPr>
            <p:cNvSpPr txBox="1"/>
            <p:nvPr/>
          </p:nvSpPr>
          <p:spPr>
            <a:xfrm>
              <a:off x="6438491" y="2327760"/>
              <a:ext cx="2155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grid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597831B-94B7-45F4-8213-455811BCA02F}"/>
                </a:ext>
              </a:extLst>
            </p:cNvPr>
            <p:cNvSpPr txBox="1"/>
            <p:nvPr/>
          </p:nvSpPr>
          <p:spPr>
            <a:xfrm>
              <a:off x="6438492" y="2756944"/>
              <a:ext cx="2155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Force directed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664B39C-1519-4116-84EA-9A956DB06FB0}"/>
                </a:ext>
              </a:extLst>
            </p:cNvPr>
            <p:cNvSpPr txBox="1"/>
            <p:nvPr/>
          </p:nvSpPr>
          <p:spPr>
            <a:xfrm>
              <a:off x="6438493" y="3140970"/>
              <a:ext cx="2155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Horizontal Tree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A5C0D16-A4CF-4C1E-845B-5B0294D87BDF}"/>
                </a:ext>
              </a:extLst>
            </p:cNvPr>
            <p:cNvSpPr txBox="1"/>
            <p:nvPr/>
          </p:nvSpPr>
          <p:spPr>
            <a:xfrm>
              <a:off x="6438494" y="3551894"/>
              <a:ext cx="2155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Vertical Tree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45" name="그림 44">
            <a:extLst>
              <a:ext uri="{FF2B5EF4-FFF2-40B4-BE49-F238E27FC236}">
                <a16:creationId xmlns:a16="http://schemas.microsoft.com/office/drawing/2014/main" id="{65B27A72-C7D4-42DB-9685-1A1FD6A56E0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95536" y="4137039"/>
            <a:ext cx="2701525" cy="2496146"/>
          </a:xfrm>
          <a:prstGeom prst="rect">
            <a:avLst/>
          </a:prstGeom>
        </p:spPr>
      </p:pic>
      <p:sp>
        <p:nvSpPr>
          <p:cNvPr id="46" name="AutoShape 7">
            <a:extLst>
              <a:ext uri="{FF2B5EF4-FFF2-40B4-BE49-F238E27FC236}">
                <a16:creationId xmlns:a16="http://schemas.microsoft.com/office/drawing/2014/main" id="{FB679048-0A2D-452C-A823-FE4D5EAA2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56" y="4113545"/>
            <a:ext cx="3528392" cy="251964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그림으로 구성된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Button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Context  Menu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 된 정점과 간선을 정렬 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Horizontal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가로로 나열된 형태로 정렬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Vertical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세로로 나열된 형태로 정렬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Circle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원형 모양으로 정렬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Grid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격자 모양으로 정렬 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Force directed : Force-directed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알고리즘을 이용하여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Vertex, Edge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길이가 유사하게 하고 겹치지 않도록 그래프를 정렬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Horizontal Tree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첫번째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기준으로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가로로 정렬된 트리 구조로 정렬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VerticalTree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첫번째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기준으로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세로로 정렬된 트리 구조로 정렬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62281A9-3EDB-47EB-8B2E-FC93596B6C0F}"/>
              </a:ext>
            </a:extLst>
          </p:cNvPr>
          <p:cNvSpPr/>
          <p:nvPr/>
        </p:nvSpPr>
        <p:spPr>
          <a:xfrm>
            <a:off x="1619673" y="4941168"/>
            <a:ext cx="1296144" cy="1692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C84A08-63A2-456A-8C1B-C77E2D31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21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94E5CAD-6E66-4336-ADC9-59C84FF2651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83171" y="869044"/>
            <a:ext cx="5442197" cy="299200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FAC84E-0F1E-4F86-A0E6-D64EC9C00AD3}"/>
              </a:ext>
            </a:extLst>
          </p:cNvPr>
          <p:cNvSpPr/>
          <p:nvPr/>
        </p:nvSpPr>
        <p:spPr>
          <a:xfrm>
            <a:off x="476275" y="935732"/>
            <a:ext cx="351309" cy="1693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301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B33DD962-2AC3-405F-86A3-FCFE53D4D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581128"/>
            <a:ext cx="2624594" cy="1195341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6-4 Pattern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검색 기능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A5BFB89-8D25-4A40-8088-5BF746FDB4BB}"/>
              </a:ext>
            </a:extLst>
          </p:cNvPr>
          <p:cNvGrpSpPr/>
          <p:nvPr/>
        </p:nvGrpSpPr>
        <p:grpSpPr>
          <a:xfrm>
            <a:off x="5364088" y="1052736"/>
            <a:ext cx="2700016" cy="506526"/>
            <a:chOff x="5904432" y="1122274"/>
            <a:chExt cx="2700016" cy="506526"/>
          </a:xfrm>
        </p:grpSpPr>
        <p:sp>
          <p:nvSpPr>
            <p:cNvPr id="13" name="AutoShape 7">
              <a:extLst>
                <a:ext uri="{FF2B5EF4-FFF2-40B4-BE49-F238E27FC236}">
                  <a16:creationId xmlns:a16="http://schemas.microsoft.com/office/drawing/2014/main" id="{BEC07BE4-84CF-4DAB-B723-3990DA16D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4432" y="1122274"/>
              <a:ext cx="2700016" cy="506526"/>
            </a:xfrm>
            <a:prstGeom prst="roundRect">
              <a:avLst>
                <a:gd name="adj" fmla="val 9116"/>
              </a:avLst>
            </a:prstGeom>
            <a:solidFill>
              <a:srgbClr val="FAF8A6"/>
            </a:solidFill>
            <a:ln w="9525">
              <a:solidFill>
                <a:srgbClr val="666699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5E22C3-4E79-4E28-B455-86A14A0178F1}"/>
                </a:ext>
              </a:extLst>
            </p:cNvPr>
            <p:cNvSpPr txBox="1"/>
            <p:nvPr/>
          </p:nvSpPr>
          <p:spPr>
            <a:xfrm>
              <a:off x="6448724" y="1229432"/>
              <a:ext cx="21557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Shortest Path (Gephi)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5" name="그래픽 14">
              <a:extLst>
                <a:ext uri="{FF2B5EF4-FFF2-40B4-BE49-F238E27FC236}">
                  <a16:creationId xmlns:a16="http://schemas.microsoft.com/office/drawing/2014/main" id="{41B4D587-52F4-479D-845B-B39FEDDA4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47950" y="1242732"/>
              <a:ext cx="324250" cy="276964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0BC397B8-C7ED-4F2F-BCAF-5EC9870D73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0072" y="1704975"/>
            <a:ext cx="3082413" cy="172402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9997C8-755C-4083-945C-1E549B8A961F}"/>
              </a:ext>
            </a:extLst>
          </p:cNvPr>
          <p:cNvSpPr/>
          <p:nvPr/>
        </p:nvSpPr>
        <p:spPr>
          <a:xfrm>
            <a:off x="6804248" y="2996952"/>
            <a:ext cx="120232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AutoShape 16">
            <a:extLst>
              <a:ext uri="{FF2B5EF4-FFF2-40B4-BE49-F238E27FC236}">
                <a16:creationId xmlns:a16="http://schemas.microsoft.com/office/drawing/2014/main" id="{1075BA9A-6B72-4645-BB10-CAAF90BA0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899761"/>
            <a:ext cx="864097" cy="4936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빨간 표시부분</a:t>
            </a:r>
            <a:endParaRPr lang="en-US" altLang="ko-KR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60407615-0F88-4F8A-8DD2-CCF98E01EF10}"/>
              </a:ext>
            </a:extLst>
          </p:cNvPr>
          <p:cNvSpPr/>
          <p:nvPr/>
        </p:nvSpPr>
        <p:spPr>
          <a:xfrm rot="16200000">
            <a:off x="1689681" y="3876735"/>
            <a:ext cx="302681" cy="58671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EB694B0A-5A5E-441A-AC44-E4B9DF04E188}"/>
              </a:ext>
            </a:extLst>
          </p:cNvPr>
          <p:cNvSpPr/>
          <p:nvPr/>
        </p:nvSpPr>
        <p:spPr>
          <a:xfrm rot="19511302">
            <a:off x="6728611" y="4427338"/>
            <a:ext cx="302681" cy="58671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AutoShape 16">
            <a:extLst>
              <a:ext uri="{FF2B5EF4-FFF2-40B4-BE49-F238E27FC236}">
                <a16:creationId xmlns:a16="http://schemas.microsoft.com/office/drawing/2014/main" id="{29F21C24-5FF5-444D-B51D-6DE336315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4806" y="3861048"/>
            <a:ext cx="864097" cy="4936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선택</a:t>
            </a:r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1BB5C115-8D58-437D-8366-1D14D98A458C}"/>
              </a:ext>
            </a:extLst>
          </p:cNvPr>
          <p:cNvSpPr/>
          <p:nvPr/>
        </p:nvSpPr>
        <p:spPr>
          <a:xfrm rot="5400000">
            <a:off x="4752037" y="5134819"/>
            <a:ext cx="320240" cy="65301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AutoShape 7">
            <a:extLst>
              <a:ext uri="{FF2B5EF4-FFF2-40B4-BE49-F238E27FC236}">
                <a16:creationId xmlns:a16="http://schemas.microsoft.com/office/drawing/2014/main" id="{3206C6F4-523C-4352-A9D8-D1B6BCC25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5766918"/>
            <a:ext cx="3672408" cy="729631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탐색  결과가  하이라이트 되어 표시 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하이라이트는 노드를 선택하거나 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다른 기능을 사용하면 자동으로 풀리게 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30EC15-7A72-49EC-9EB1-FCF62959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22</a:t>
            </a:fld>
            <a:r>
              <a:rPr lang="en-US" altLang="ko-KR"/>
              <a:t>/28</a:t>
            </a:r>
            <a:endParaRPr lang="ko-KR" altLang="en-US" dirty="0"/>
          </a:p>
        </p:txBody>
      </p:sp>
      <p:sp>
        <p:nvSpPr>
          <p:cNvPr id="24" name="AutoShape 16">
            <a:extLst>
              <a:ext uri="{FF2B5EF4-FFF2-40B4-BE49-F238E27FC236}">
                <a16:creationId xmlns:a16="http://schemas.microsoft.com/office/drawing/2014/main" id="{FF2CB512-7AF0-4731-BEB7-C8ED0C1CB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3014" y="5733256"/>
            <a:ext cx="864097" cy="4936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선택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E858119C-D36D-4E29-98EE-E12FF0831E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9142" y="3863518"/>
            <a:ext cx="3390900" cy="4953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E21B257-FE11-421B-ADE1-FFE15441F6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9725" y="5157192"/>
            <a:ext cx="3267075" cy="5048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F3FA9FE-36FB-4EE8-AA5A-111014AB8F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523" y="838168"/>
            <a:ext cx="4629026" cy="286926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165171-14ED-4C29-A6DC-BE17682690EC}"/>
              </a:ext>
            </a:extLst>
          </p:cNvPr>
          <p:cNvSpPr/>
          <p:nvPr/>
        </p:nvSpPr>
        <p:spPr>
          <a:xfrm>
            <a:off x="562802" y="2177738"/>
            <a:ext cx="216024" cy="216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894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6-5 CSV Export , Image Export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CF7A41-6609-4908-92BC-D62CBC811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484" y="1556792"/>
            <a:ext cx="3779316" cy="2241002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C90FA91-9E88-4557-A9D9-AEA96E478F9B}"/>
              </a:ext>
            </a:extLst>
          </p:cNvPr>
          <p:cNvSpPr/>
          <p:nvPr/>
        </p:nvSpPr>
        <p:spPr>
          <a:xfrm>
            <a:off x="2051721" y="3696020"/>
            <a:ext cx="216024" cy="48836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D5867F3-1AA0-4D5F-8D5B-E79B09129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895" y="3669894"/>
            <a:ext cx="365148" cy="431185"/>
          </a:xfrm>
          <a:prstGeom prst="rect">
            <a:avLst/>
          </a:prstGeom>
        </p:spPr>
      </p:pic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9536768B-7934-4E89-BBCB-D124A125F924}"/>
              </a:ext>
            </a:extLst>
          </p:cNvPr>
          <p:cNvSpPr/>
          <p:nvPr/>
        </p:nvSpPr>
        <p:spPr>
          <a:xfrm rot="16200000">
            <a:off x="4435827" y="1996684"/>
            <a:ext cx="216024" cy="48836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838BAAB-2D0B-493F-BFC8-8BEF60887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68" y="2348880"/>
            <a:ext cx="432048" cy="43204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1240702-7FBE-412E-B218-A5A3CB1FB2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28" y="4238683"/>
            <a:ext cx="3847196" cy="2286661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A9701E-D023-4158-82B5-02AA55FF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23</a:t>
            </a:fld>
            <a:r>
              <a:rPr lang="en-US" altLang="ko-KR"/>
              <a:t>/28</a:t>
            </a:r>
            <a:endParaRPr lang="ko-KR" altLang="en-US" dirty="0"/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C2779653-60D2-47DA-BFCB-338B3905B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4221088"/>
            <a:ext cx="4320480" cy="216024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CSV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내보내기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 및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결과가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Movie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Actor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관계로 검색 했을 경우 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부분은 아래와 같다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＂id＂,＂label＂,＂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propery_title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＂,＂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property_director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＂,＂name＂,＂born＂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＂v1＂,＂Movie＂,＂matrix＂,＂Wachowskis＂,,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＂v2＂,＂Actor＂,,＂Keanu Charles Reeves＂,＂1964＂,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Edge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부분은 아래와 같다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id","label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"e1","acted_in"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2CC3EC13-69DB-4981-A9A0-4598239EF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500" y="681859"/>
            <a:ext cx="3805956" cy="788853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이미지로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내보내기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Gephi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경우 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png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svg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pdf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지원한다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기본적으로 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png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지원하고 추후 확장 형태로 진행 하도록 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D0C9D79-783C-43D2-8AFC-A7116E598B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190" y="846004"/>
            <a:ext cx="3696965" cy="273484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165171-14ED-4C29-A6DC-BE17682690EC}"/>
              </a:ext>
            </a:extLst>
          </p:cNvPr>
          <p:cNvSpPr/>
          <p:nvPr/>
        </p:nvSpPr>
        <p:spPr>
          <a:xfrm>
            <a:off x="395535" y="2348880"/>
            <a:ext cx="21602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750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6-6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미니맵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75C81FF-EF9E-4B13-BD1B-0B87DB617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121332"/>
            <a:ext cx="3096344" cy="211138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2313B23-68C1-4D6D-A916-54ACD0E400A4}"/>
              </a:ext>
            </a:extLst>
          </p:cNvPr>
          <p:cNvSpPr txBox="1"/>
          <p:nvPr/>
        </p:nvSpPr>
        <p:spPr>
          <a:xfrm>
            <a:off x="1331640" y="764704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미니맵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6F2464-AE1B-4718-A18A-35403522F136}"/>
              </a:ext>
            </a:extLst>
          </p:cNvPr>
          <p:cNvSpPr txBox="1"/>
          <p:nvPr/>
        </p:nvSpPr>
        <p:spPr>
          <a:xfrm>
            <a:off x="5004048" y="692696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미니맵에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따른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시각화뷰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656B6C05-006D-4655-860F-E03B36292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6" y="5661248"/>
            <a:ext cx="8054279" cy="648072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미니맵에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표시된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‘+’, ‘-’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], [Ctrl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마우스 </a:t>
            </a:r>
            <a:r>
              <a:rPr lang="ko-KR" altLang="en-US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휠버튼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을 통해 확대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축소가 가능하다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미니맵에는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시각화뷰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보이는 부분에 대한 빨간색 사각형 표시가 활성화 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9630B818-ACCE-4548-9BBA-9F1522C88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28" y="3356438"/>
            <a:ext cx="3114068" cy="2111389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0F8529-64A5-42C6-82E6-4F26A9FA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24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DF929E-EBC1-4C41-8A0F-21A2731C0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7707" y="3232721"/>
            <a:ext cx="3550677" cy="231855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6041B04-41AD-4F3D-A20C-EE1D994824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846" y="1022342"/>
            <a:ext cx="3527537" cy="219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10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6-7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 변경 뷰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AutoShape 7">
            <a:extLst>
              <a:ext uri="{FF2B5EF4-FFF2-40B4-BE49-F238E27FC236}">
                <a16:creationId xmlns:a16="http://schemas.microsoft.com/office/drawing/2014/main" id="{9B8B4379-02D3-41D0-9990-3668656E8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229200"/>
            <a:ext cx="7787208" cy="1296144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ITEM(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Vertex,Edge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단일 선택 시 기본 적으로 활성화 되어 있는 디자인 뷰에 해당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정보가 표시되고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변경이 가능하다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ITEM(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Vertex,Edge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복수 선택 시 기본 적으로 활성화 되어 있는 디자인 뷰에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기본 정보가 표시되고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변경이 가능하다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색상 및 크기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색상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Vertex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파란색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Edge 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검은색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글씨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검은색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크기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Vertex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미정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Edge 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미정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글씨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11pt</a:t>
            </a:r>
          </a:p>
        </p:txBody>
      </p:sp>
      <p:sp>
        <p:nvSpPr>
          <p:cNvPr id="29" name="슬라이드 번호 개체 틀 28">
            <a:extLst>
              <a:ext uri="{FF2B5EF4-FFF2-40B4-BE49-F238E27FC236}">
                <a16:creationId xmlns:a16="http://schemas.microsoft.com/office/drawing/2014/main" id="{A2E1CD74-2340-453A-85AB-13748869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25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5B6538-EC68-4090-9019-0F05BCF46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5" y="855727"/>
            <a:ext cx="3744416" cy="20692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F5DE04-2390-4F1E-A670-3BAEF7190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3" y="2973205"/>
            <a:ext cx="3672408" cy="19969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05DAC1A-4058-45FC-8D72-64307DE098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4061" y="846004"/>
            <a:ext cx="1890227" cy="20370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5A10DEE-46F1-489B-B4C9-D58130BA9A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9551" y="2985485"/>
            <a:ext cx="1924737" cy="203704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DF6947-8A04-4BCD-8296-123A651C1DE4}"/>
              </a:ext>
            </a:extLst>
          </p:cNvPr>
          <p:cNvSpPr/>
          <p:nvPr/>
        </p:nvSpPr>
        <p:spPr>
          <a:xfrm>
            <a:off x="1191499" y="1323006"/>
            <a:ext cx="432048" cy="288032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4A0871-ED5A-4118-86FC-55E40B8AF50E}"/>
              </a:ext>
            </a:extLst>
          </p:cNvPr>
          <p:cNvSpPr/>
          <p:nvPr/>
        </p:nvSpPr>
        <p:spPr>
          <a:xfrm>
            <a:off x="1214748" y="3464669"/>
            <a:ext cx="432048" cy="288032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867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6-8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 뷰 설정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D42042F1-8E34-45B3-9B40-7E8874757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52" y="3861048"/>
            <a:ext cx="6723127" cy="1872208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표현 개수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 뷰에서 보여 줄 수 있는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Edge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합의 최대 값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정점에서 보여줄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단일 또는 복수 선택 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비활성화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Label +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첫번째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Property,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첫번째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Property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선택하여 선택된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표시하거나 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비활성화 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기본값은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간선에서 보여줄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단일 또는 복수 선택 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비활성화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Label +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첫번째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Property,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첫번째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Property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선택하여 선택된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표시하거나 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비활성화 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기본값은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4728A015-C1C7-4DFE-BB83-9C179CA2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26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2AEB19-EE73-4F88-8AD6-3DD43E724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03" y="883915"/>
            <a:ext cx="48768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95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 </a:t>
            </a:r>
            <a:r>
              <a:rPr lang="ko-KR" altLang="en-US" sz="2000" dirty="0"/>
              <a:t>상세정보</a:t>
            </a:r>
            <a:r>
              <a:rPr lang="en-US" altLang="ko-KR" sz="2000" dirty="0"/>
              <a:t>, </a:t>
            </a:r>
            <a:r>
              <a:rPr lang="ko-KR" altLang="en-US" sz="2000" dirty="0"/>
              <a:t>속성차트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E89228-0E30-4778-A17E-CD2599174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60740"/>
              </p:ext>
            </p:extLst>
          </p:nvPr>
        </p:nvGraphicFramePr>
        <p:xfrm>
          <a:off x="395536" y="824070"/>
          <a:ext cx="8291264" cy="14220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213732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1944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VI-DEIL-01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상세정보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Vertex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Edge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Properties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확인 할수 있는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1944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Result View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VI-CHRT-01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단순화표현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 결과 정보를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Property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선택을 통해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Table, chart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등으로 표현한다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검색된 결과에서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property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종류를 검색하여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만들고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property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선택하여 결과를 만듬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034759"/>
                  </a:ext>
                </a:extLst>
              </a:tr>
              <a:tr h="1944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CheckBox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VI-CHRT-02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Propeties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Property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선택을 위해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CheckBox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현재 시각화에서 로드 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properties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정보를 보여주고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선택할수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있도록 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382495"/>
                  </a:ext>
                </a:extLst>
              </a:tr>
            </a:tbl>
          </a:graphicData>
        </a:graphic>
      </p:graphicFrame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B6D5B7-03E8-42C0-8BD7-FC974218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27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327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7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7-2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정보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952E8662-0CA7-4533-9C12-0AB28D162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70534"/>
            <a:ext cx="5328592" cy="648072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Vertex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Edge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단일 선택하였을 경우 상세정보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창에 해당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정보가 표시된다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복수를 선택할 경우에는 업데이트 되지 않는다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F1219D5F-C971-4FC1-BDD9-7211ECE73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095" y="3861048"/>
            <a:ext cx="3107930" cy="2380032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228600" indent="-228600">
              <a:buAutoNum type="arabicPeriod"/>
            </a:pP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또는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Edge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단일 또는 복수 선택 시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빨간 영역에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Combo Box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에서는 선택된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Edge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Properties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정보가 표시된다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Combo Box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Properties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선택 시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빈 영역에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Properties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정보를 차트화 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숫자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(Numeric)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정보에 대해서만 예시 화면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파란 표시 영역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같이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 단위로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묶어서 표현되고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숫자정보가 아닐 경우 전체 개수만 표현된다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D0DC6-40C1-45F1-91DC-A179B9BB70D3}"/>
              </a:ext>
            </a:extLst>
          </p:cNvPr>
          <p:cNvSpPr txBox="1"/>
          <p:nvPr/>
        </p:nvSpPr>
        <p:spPr>
          <a:xfrm>
            <a:off x="395536" y="3418606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7-3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속성 차트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BC2C9139-E8B9-4FB8-9BE1-B765BB6421CD}"/>
              </a:ext>
            </a:extLst>
          </p:cNvPr>
          <p:cNvSpPr/>
          <p:nvPr/>
        </p:nvSpPr>
        <p:spPr>
          <a:xfrm rot="16200000">
            <a:off x="5428253" y="1669673"/>
            <a:ext cx="216024" cy="48836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FC17015A-808C-4C8E-A3BC-65B1D8384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28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3D35D94-64DB-4428-B417-FF06B1EBE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24" y="846004"/>
            <a:ext cx="4772348" cy="1790908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8D318C-5369-4330-A86A-B6AAC2323C90}"/>
              </a:ext>
            </a:extLst>
          </p:cNvPr>
          <p:cNvSpPr/>
          <p:nvPr/>
        </p:nvSpPr>
        <p:spPr>
          <a:xfrm>
            <a:off x="2123727" y="1513020"/>
            <a:ext cx="507931" cy="288032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7FB9CB5-C0E5-45C0-9396-E952FDB23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908720"/>
            <a:ext cx="2016224" cy="252514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32C8A5B-BB14-4981-9416-AD76A2CA3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830" y="3725582"/>
            <a:ext cx="2439603" cy="29982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F8B7E1A-0771-47ED-9430-C851C3A38C05}"/>
              </a:ext>
            </a:extLst>
          </p:cNvPr>
          <p:cNvSpPr/>
          <p:nvPr/>
        </p:nvSpPr>
        <p:spPr>
          <a:xfrm>
            <a:off x="323528" y="4039184"/>
            <a:ext cx="2376264" cy="181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CA638E7-34CB-4CFE-867B-9262613C8A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7232" y="3723276"/>
            <a:ext cx="2377952" cy="29982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7AD0F31F-89D6-46DD-B11A-362CE0EAC6C4}"/>
              </a:ext>
            </a:extLst>
          </p:cNvPr>
          <p:cNvSpPr/>
          <p:nvPr/>
        </p:nvSpPr>
        <p:spPr>
          <a:xfrm>
            <a:off x="2915816" y="4221088"/>
            <a:ext cx="2241722" cy="23520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02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32048"/>
          </a:xfrm>
        </p:spPr>
        <p:txBody>
          <a:bodyPr/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548680"/>
            <a:ext cx="8229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내용 정의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변환기능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창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 창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 뷰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정보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속성 차트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CD3CFF-BC23-4D5C-A8FD-3A56576F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3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585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내용 정의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내용 요구 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771186"/>
              </p:ext>
            </p:extLst>
          </p:nvPr>
        </p:nvGraphicFramePr>
        <p:xfrm>
          <a:off x="395536" y="878003"/>
          <a:ext cx="8291264" cy="23889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5932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574837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5690495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268799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</a:t>
                      </a:r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Platform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DBeaver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확장할 수 있도록 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JAVA 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기반으로 개발한다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OpenSource</a:t>
                      </a:r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Lib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Gephi Lib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이용하여 구현한다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816576"/>
                  </a:ext>
                </a:extLst>
              </a:tr>
              <a:tr h="6361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Tool 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탐색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&amp;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분석을 목표하여 개발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(e.g.Neo4J Bloom)</a:t>
                      </a:r>
                      <a:b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ReadOnly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만 가능하며 추가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 기능은 제공하지 않는다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475513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DBMS</a:t>
                      </a:r>
                      <a:r>
                        <a:rPr lang="ko-KR" alt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와통신 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표준화 목표로 개발된 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GQL(Graph Query Language)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이용하여 </a:t>
                      </a:r>
                      <a:endParaRPr lang="en-US" altLang="ko-KR" sz="1200" u="none" strike="noStrike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TurboGraph++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통신이 가능하도록 구성한다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971224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기존 프로그램 확장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DBeaver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확장시에는 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Perspective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추가 하는 형태이다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245349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ML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통신 확장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Machine Learning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연동하여 시각화 할 수 있도록 한다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b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추가기능 및 요구사항은 추후 추가 예정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214927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84EC1D-7F5C-4EE1-B278-EAA9DAD2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4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37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977892"/>
              </p:ext>
            </p:extLst>
          </p:nvPr>
        </p:nvGraphicFramePr>
        <p:xfrm>
          <a:off x="395536" y="908720"/>
          <a:ext cx="8291264" cy="18160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547483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5591653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VI-UI-01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 관련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왼쪽 상단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연결탐색기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</a:t>
                      </a:r>
                      <a:r>
                        <a:rPr lang="en-US" altLang="ko-KR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Dbeaver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왼쪽 하단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–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View (</a:t>
                      </a:r>
                      <a:r>
                        <a:rPr lang="en-US" altLang="ko-KR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Dbeaver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오른쪽 상단은 변환 기능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질의창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output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Log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창이 한 묶음이다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상단에서 변환 기능은 상단에 위치하고 질의창은 하단에 위치한다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en-US" altLang="ko-KR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OutputView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</a:t>
                      </a:r>
                      <a:r>
                        <a:rPr lang="en-US" altLang="ko-KR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LogView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 </a:t>
                      </a:r>
                      <a:r>
                        <a:rPr lang="ko-KR" altLang="en-US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질의창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오른쪽에 표시되며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활성화 비활성화가 가능하다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오른쪽 하단은 시각화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View, </a:t>
                      </a:r>
                      <a:r>
                        <a:rPr lang="en-US" altLang="ko-KR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TableView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PlanView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Properties, </a:t>
                      </a:r>
                      <a:r>
                        <a:rPr lang="en-US" altLang="ko-KR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ChartView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다지인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View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한 묶음이다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하단에서 왼쪽에 시각화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View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</a:t>
                      </a:r>
                      <a:r>
                        <a:rPr lang="en-US" altLang="ko-KR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TableView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PlanView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위치하며 </a:t>
                      </a:r>
                      <a:endParaRPr lang="en-US" altLang="ko-KR" sz="1100" u="none" strike="noStrike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하단에서 오른쪽은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Properties, </a:t>
                      </a:r>
                      <a:r>
                        <a:rPr lang="en-US" altLang="ko-KR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ChartView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디자인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설정이 위치한다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583F9B-ADBD-4902-9DF6-9C6133E7E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5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14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2-2 UI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스케치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1849B3-B9B8-4777-AB01-C334E71B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6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50DD68-BC78-463E-9557-0603814D7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856842"/>
            <a:ext cx="8291264" cy="543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6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81445"/>
              </p:ext>
            </p:extLst>
          </p:nvPr>
        </p:nvGraphicFramePr>
        <p:xfrm>
          <a:off x="395536" y="908720"/>
          <a:ext cx="8291264" cy="49984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자동연결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자동연결은 프로그램 재시작 또는 연결 실패시 자동연결을 시도한다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 자동연결을 시도한 후 에는 재시도 하지 않는다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Common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DBMS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다중서버 연결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다중 서버연결 기능을 제공해야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연결서버를 추가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제거가 가능하도록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 저장 표시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연결되었거나 이전에 연결되었던 목록을 저장하여 표시한다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986741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View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유무 표시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서버 연결 유무를 탐색기에서 확인 할 수 있도록 표시한다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744348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미연결 목록 비활성화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연결되지 않은 서버는 목록에서 비활성화 할수 있도록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24311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재연결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연결되어 있지 않을 경우 활성화 되며 연결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재연결을 시도한다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234141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ContextMenu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연결종료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연결되어 있는 경우 활성화 되며 연결을 종료한다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009628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Edit Conntion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정보를 수정할 수 있도록 연결창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(Popup)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37425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ContextMenu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목록에 추가할 수 있는 연결창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(Popup)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347420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Server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선택된 목록을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View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제거한다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182708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미연결 서버 활성화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비활성화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연결되지 않은 서버를 목록에서 활성화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비활성화 할수 있도록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832440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Popup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자동연결 설정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자동연결기능을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ON/OFF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할 수 있도록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(Default : OFF)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443925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테스트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 안에서 서버 연결을 테스트 할수 있는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제공합니다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결과는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Popup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표시됩니다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586343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Test-Popup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VI-CONN-15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테스트 결과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Popup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결과를 표시합니다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표시내용은 아래와 같습니다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결과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소요시간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서버 정보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214089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727551-44C4-43A1-BEBD-3F958A30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7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38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561D68EF-5E84-4667-9D72-B16D74AD3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68" y="3645571"/>
            <a:ext cx="1527108" cy="23769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2494A5-1655-469F-B709-D011A8FC1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38" y="835463"/>
            <a:ext cx="1474600" cy="23769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AD1B36-35CF-4D39-B96D-040821D5B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825" y="830846"/>
            <a:ext cx="1488096" cy="2039579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3-2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추가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삭제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편집 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테스트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F6F4496-7C60-4681-ACD9-6EC39276A455}"/>
              </a:ext>
            </a:extLst>
          </p:cNvPr>
          <p:cNvSpPr/>
          <p:nvPr/>
        </p:nvSpPr>
        <p:spPr>
          <a:xfrm>
            <a:off x="2022342" y="1854116"/>
            <a:ext cx="852294" cy="21602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EDA2886B-8CDF-4930-9670-5C1208A7A48D}"/>
              </a:ext>
            </a:extLst>
          </p:cNvPr>
          <p:cNvSpPr/>
          <p:nvPr/>
        </p:nvSpPr>
        <p:spPr>
          <a:xfrm>
            <a:off x="6228184" y="1854116"/>
            <a:ext cx="792087" cy="21602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CA84A187-847D-42B2-B3BB-D43236A5F220}"/>
              </a:ext>
            </a:extLst>
          </p:cNvPr>
          <p:cNvSpPr/>
          <p:nvPr/>
        </p:nvSpPr>
        <p:spPr>
          <a:xfrm rot="19641555">
            <a:off x="2070217" y="3271203"/>
            <a:ext cx="884259" cy="19925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132267DB-4A67-4EAD-B0DB-3EAC0AA61A8A}"/>
              </a:ext>
            </a:extLst>
          </p:cNvPr>
          <p:cNvSpPr/>
          <p:nvPr/>
        </p:nvSpPr>
        <p:spPr>
          <a:xfrm rot="5400000">
            <a:off x="4360074" y="3202246"/>
            <a:ext cx="639875" cy="21602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AutoShape 16">
            <a:extLst>
              <a:ext uri="{FF2B5EF4-FFF2-40B4-BE49-F238E27FC236}">
                <a16:creationId xmlns:a16="http://schemas.microsoft.com/office/drawing/2014/main" id="{930BAD6F-1EC9-4360-ABDB-FB625EFD5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8" y="1350060"/>
            <a:ext cx="500271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</a:p>
        </p:txBody>
      </p:sp>
      <p:sp>
        <p:nvSpPr>
          <p:cNvPr id="34" name="AutoShape 16">
            <a:extLst>
              <a:ext uri="{FF2B5EF4-FFF2-40B4-BE49-F238E27FC236}">
                <a16:creationId xmlns:a16="http://schemas.microsoft.com/office/drawing/2014/main" id="{2ADC19E0-5860-4BB4-8764-1CF0C0F8F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679" y="3478359"/>
            <a:ext cx="537255" cy="212141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연결편집</a:t>
            </a:r>
          </a:p>
        </p:txBody>
      </p:sp>
      <p:sp>
        <p:nvSpPr>
          <p:cNvPr id="36" name="AutoShape 16">
            <a:extLst>
              <a:ext uri="{FF2B5EF4-FFF2-40B4-BE49-F238E27FC236}">
                <a16:creationId xmlns:a16="http://schemas.microsoft.com/office/drawing/2014/main" id="{C0B89A7F-C0B8-43C3-AB74-79749832B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040" y="3222268"/>
            <a:ext cx="1113319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 테스트</a:t>
            </a:r>
          </a:p>
        </p:txBody>
      </p:sp>
      <p:sp>
        <p:nvSpPr>
          <p:cNvPr id="37" name="AutoShape 16">
            <a:extLst>
              <a:ext uri="{FF2B5EF4-FFF2-40B4-BE49-F238E27FC236}">
                <a16:creationId xmlns:a16="http://schemas.microsoft.com/office/drawing/2014/main" id="{5475C583-7259-4FE2-99A2-F559BAD98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704" y="1570259"/>
            <a:ext cx="573552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1E94AD9B-3200-43BA-9B8A-764A41198529}"/>
              </a:ext>
            </a:extLst>
          </p:cNvPr>
          <p:cNvSpPr/>
          <p:nvPr/>
        </p:nvSpPr>
        <p:spPr>
          <a:xfrm rot="5400000">
            <a:off x="7506650" y="3191034"/>
            <a:ext cx="639875" cy="21602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AutoShape 16">
            <a:extLst>
              <a:ext uri="{FF2B5EF4-FFF2-40B4-BE49-F238E27FC236}">
                <a16:creationId xmlns:a16="http://schemas.microsoft.com/office/drawing/2014/main" id="{CCE45F8C-364F-410E-833B-ED5A3F721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536" y="3212976"/>
            <a:ext cx="500271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43D9705E-8282-44C1-A5FC-0AAA898A98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4814" y="945805"/>
            <a:ext cx="3019484" cy="194589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89F933-592D-4F80-8F6C-BE2FBFCA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8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B1B775-FB67-4375-9CFC-460B2FEED5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8263" y="3768864"/>
            <a:ext cx="3106035" cy="225367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3BC3807-3225-407E-8A03-DFF00E7467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003" y="1235564"/>
            <a:ext cx="866770" cy="166915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BEE0328-F7B0-4B3B-ACB1-18A3267022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3119" y="2126091"/>
            <a:ext cx="1113320" cy="138420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DA6F1E7-DAE6-42E4-AF83-E547454766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4595" y="4149080"/>
            <a:ext cx="907125" cy="170900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EFEFABE-F600-4A31-BE87-DE61D0C3D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035" y="3690500"/>
            <a:ext cx="1472885" cy="23320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2FA5128-444D-4356-A502-59DC8DB7F4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279" y="1638661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5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3-3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미연결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서버 활성화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비활성화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필터버튼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E683F7A5-62E0-4AD3-AEE6-F890D7850EB7}"/>
              </a:ext>
            </a:extLst>
          </p:cNvPr>
          <p:cNvSpPr/>
          <p:nvPr/>
        </p:nvSpPr>
        <p:spPr>
          <a:xfrm>
            <a:off x="5796136" y="2197705"/>
            <a:ext cx="606892" cy="14401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53EA98-97FD-4DFB-A756-F5343002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9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546C4D9-77E2-44A5-98F0-DA190D514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66739"/>
            <a:ext cx="1954560" cy="28052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8E30305-7423-4E3A-B5BD-1362F4FA1F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507" y="1814383"/>
            <a:ext cx="276190" cy="2761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071C5F4-D534-452F-95DE-C5A375F0A8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1535" y="942498"/>
            <a:ext cx="1954561" cy="2829527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D377684-1216-49BE-A7BC-6055ED718775}"/>
              </a:ext>
            </a:extLst>
          </p:cNvPr>
          <p:cNvSpPr/>
          <p:nvPr/>
        </p:nvSpPr>
        <p:spPr>
          <a:xfrm>
            <a:off x="2603986" y="2125697"/>
            <a:ext cx="606892" cy="14401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423DFA0-5182-4D7A-98EB-BC22A69DE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096" y="867070"/>
            <a:ext cx="1954560" cy="280528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62963B4-6FC2-4FD8-B926-2882F3F64C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09" y="1856546"/>
            <a:ext cx="254849" cy="25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6292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 w="9525">
          <a:solidFill>
            <a:schemeClr val="bg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1200" dirty="0" err="1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4045299AFDCA045855F8344FFFCB4B4" ma:contentTypeVersion="0" ma:contentTypeDescription="새 문서를 만듭니다." ma:contentTypeScope="" ma:versionID="48340f7fc8974c11d41f573f4a5aa434">
  <xsd:schema xmlns:xsd="http://www.w3.org/2001/XMLSchema" xmlns:p="http://schemas.microsoft.com/office/2006/metadata/properties" targetNamespace="http://schemas.microsoft.com/office/2006/metadata/properties" ma:root="true" ma:fieldsID="6d1ee5c80bf69a1ee28e268965e8a72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 ma:readOnly="true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30EFD6-240A-4E79-92AB-0E3FAF99B1B1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BE7663C-9F19-41FD-9D3F-084CE93354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90F850F-1707-4042-B785-91620C10AD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87328</TotalTime>
  <Words>2515</Words>
  <Application>Microsoft Office PowerPoint</Application>
  <PresentationFormat>화면 슬라이드 쇼(4:3)</PresentationFormat>
  <Paragraphs>539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12</vt:i4>
      </vt:variant>
      <vt:variant>
        <vt:lpstr>슬라이드 제목</vt:lpstr>
      </vt:variant>
      <vt:variant>
        <vt:i4>28</vt:i4>
      </vt:variant>
    </vt:vector>
  </HeadingPairs>
  <TitlesOfParts>
    <vt:vector size="44" baseType="lpstr">
      <vt:lpstr>맑은 고딕</vt:lpstr>
      <vt:lpstr>굴림</vt:lpstr>
      <vt:lpstr>Arial</vt:lpstr>
      <vt:lpstr>나눔고딕</vt:lpstr>
      <vt:lpstr>디자인 사용자 지정</vt:lpstr>
      <vt:lpstr>Office 테마</vt:lpstr>
      <vt:lpstr>1_Office 테마</vt:lpstr>
      <vt:lpstr>2_Office 테마</vt:lpstr>
      <vt:lpstr>1_디자인 사용자 지정</vt:lpstr>
      <vt:lpstr>3_Office 테마</vt:lpstr>
      <vt:lpstr>4_Office 테마</vt:lpstr>
      <vt:lpstr>5_Office 테마</vt:lpstr>
      <vt:lpstr>6_Office 테마</vt:lpstr>
      <vt:lpstr>7_Office 테마</vt:lpstr>
      <vt:lpstr>8_Office 테마</vt:lpstr>
      <vt:lpstr>9_Office 테마</vt:lpstr>
      <vt:lpstr>PowerPoint 프레젠테이션</vt:lpstr>
      <vt:lpstr>개정이력</vt:lpstr>
      <vt:lpstr>목차</vt:lpstr>
      <vt:lpstr>1. 전체 내용 정의</vt:lpstr>
      <vt:lpstr>2. 전체 UI</vt:lpstr>
      <vt:lpstr>2. 전체 UI</vt:lpstr>
      <vt:lpstr>3. 연결</vt:lpstr>
      <vt:lpstr>3. 연결</vt:lpstr>
      <vt:lpstr>3. 연결</vt:lpstr>
      <vt:lpstr>4. 질의변환기능</vt:lpstr>
      <vt:lpstr>4. 질의변환 기능</vt:lpstr>
      <vt:lpstr>5. 질의 창 &amp; 결과 창</vt:lpstr>
      <vt:lpstr>5. 질의 창 &amp; 결과 창</vt:lpstr>
      <vt:lpstr>5. 질의 창 &amp; 결과 창</vt:lpstr>
      <vt:lpstr>5. 질의 창 &amp; 결과 창</vt:lpstr>
      <vt:lpstr>5. 질의 창 &amp; 결과 창</vt:lpstr>
      <vt:lpstr>5. 질의 창 &amp; 결과 창</vt:lpstr>
      <vt:lpstr>5. 질의 창 &amp; 결과 창</vt:lpstr>
      <vt:lpstr>6. 시각화 뷰</vt:lpstr>
      <vt:lpstr>6. 시각화 뷰</vt:lpstr>
      <vt:lpstr>6. 시각화 뷰</vt:lpstr>
      <vt:lpstr>6. 시각화 뷰</vt:lpstr>
      <vt:lpstr>6. 시각화 뷰</vt:lpstr>
      <vt:lpstr>6. 시각화 뷰</vt:lpstr>
      <vt:lpstr>6. 시각화 뷰</vt:lpstr>
      <vt:lpstr>6. 시각화 뷰</vt:lpstr>
      <vt:lpstr>7. 상세정보, 속성차트</vt:lpstr>
      <vt:lpstr>7. 시각화 뷰</vt:lpstr>
    </vt:vector>
  </TitlesOfParts>
  <Company>incom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정병주</dc:creator>
  <cp:lastModifiedBy>서태환</cp:lastModifiedBy>
  <cp:revision>2242</cp:revision>
  <dcterms:created xsi:type="dcterms:W3CDTF">2007-04-17T12:18:50Z</dcterms:created>
  <dcterms:modified xsi:type="dcterms:W3CDTF">2021-12-17T09:09:39Z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0x01010094045299AFDCA045855F8344FFFCB4B4</vt:lpwstr>
  </property>
</Properties>
</file>