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150" d="100"/>
          <a:sy n="150" d="100"/>
        </p:scale>
        <p:origin x="-1104" y="-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3A7F-A147-47E3-A71E-F0A6D3560B1C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86713-75A5-4C6B-8E8F-4AD021D94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804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3A7F-A147-47E3-A71E-F0A6D3560B1C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86713-75A5-4C6B-8E8F-4AD021D94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5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3A7F-A147-47E3-A71E-F0A6D3560B1C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86713-75A5-4C6B-8E8F-4AD021D94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069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3A7F-A147-47E3-A71E-F0A6D3560B1C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86713-75A5-4C6B-8E8F-4AD021D94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2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3A7F-A147-47E3-A71E-F0A6D3560B1C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86713-75A5-4C6B-8E8F-4AD021D94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614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3A7F-A147-47E3-A71E-F0A6D3560B1C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86713-75A5-4C6B-8E8F-4AD021D94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331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3A7F-A147-47E3-A71E-F0A6D3560B1C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86713-75A5-4C6B-8E8F-4AD021D94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64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3A7F-A147-47E3-A71E-F0A6D3560B1C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86713-75A5-4C6B-8E8F-4AD021D94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680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3A7F-A147-47E3-A71E-F0A6D3560B1C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86713-75A5-4C6B-8E8F-4AD021D94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900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3A7F-A147-47E3-A71E-F0A6D3560B1C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86713-75A5-4C6B-8E8F-4AD021D94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577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3A7F-A147-47E3-A71E-F0A6D3560B1C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86713-75A5-4C6B-8E8F-4AD021D94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86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23A7F-A147-47E3-A71E-F0A6D3560B1C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86713-75A5-4C6B-8E8F-4AD021D94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540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885557"/>
              </p:ext>
            </p:extLst>
          </p:nvPr>
        </p:nvGraphicFramePr>
        <p:xfrm>
          <a:off x="2031999" y="719664"/>
          <a:ext cx="7464927" cy="44362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201">
                  <a:extLst>
                    <a:ext uri="{9D8B030D-6E8A-4147-A177-3AD203B41FA5}">
                      <a16:colId xmlns:a16="http://schemas.microsoft.com/office/drawing/2014/main" val="1791927871"/>
                    </a:ext>
                  </a:extLst>
                </a:gridCol>
                <a:gridCol w="898358">
                  <a:extLst>
                    <a:ext uri="{9D8B030D-6E8A-4147-A177-3AD203B41FA5}">
                      <a16:colId xmlns:a16="http://schemas.microsoft.com/office/drawing/2014/main" val="33962298"/>
                    </a:ext>
                  </a:extLst>
                </a:gridCol>
                <a:gridCol w="617621">
                  <a:extLst>
                    <a:ext uri="{9D8B030D-6E8A-4147-A177-3AD203B41FA5}">
                      <a16:colId xmlns:a16="http://schemas.microsoft.com/office/drawing/2014/main" val="3440270546"/>
                    </a:ext>
                  </a:extLst>
                </a:gridCol>
                <a:gridCol w="1259305">
                  <a:extLst>
                    <a:ext uri="{9D8B030D-6E8A-4147-A177-3AD203B41FA5}">
                      <a16:colId xmlns:a16="http://schemas.microsoft.com/office/drawing/2014/main" val="1156743352"/>
                    </a:ext>
                  </a:extLst>
                </a:gridCol>
                <a:gridCol w="224590">
                  <a:extLst>
                    <a:ext uri="{9D8B030D-6E8A-4147-A177-3AD203B41FA5}">
                      <a16:colId xmlns:a16="http://schemas.microsoft.com/office/drawing/2014/main" val="455313053"/>
                    </a:ext>
                  </a:extLst>
                </a:gridCol>
                <a:gridCol w="1419726">
                  <a:extLst>
                    <a:ext uri="{9D8B030D-6E8A-4147-A177-3AD203B41FA5}">
                      <a16:colId xmlns:a16="http://schemas.microsoft.com/office/drawing/2014/main" val="1539831711"/>
                    </a:ext>
                  </a:extLst>
                </a:gridCol>
                <a:gridCol w="1090863">
                  <a:extLst>
                    <a:ext uri="{9D8B030D-6E8A-4147-A177-3AD203B41FA5}">
                      <a16:colId xmlns:a16="http://schemas.microsoft.com/office/drawing/2014/main" val="3488081948"/>
                    </a:ext>
                  </a:extLst>
                </a:gridCol>
                <a:gridCol w="1243263">
                  <a:extLst>
                    <a:ext uri="{9D8B030D-6E8A-4147-A177-3AD203B41FA5}">
                      <a16:colId xmlns:a16="http://schemas.microsoft.com/office/drawing/2014/main" val="1295054764"/>
                    </a:ext>
                  </a:extLst>
                </a:gridCol>
              </a:tblGrid>
              <a:tr h="35714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rgbClr val="00B0F0"/>
                          </a:solidFill>
                        </a:rPr>
                        <a:t>개념</a:t>
                      </a:r>
                      <a:endParaRPr lang="ko-KR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accent2"/>
                          </a:solidFill>
                        </a:rPr>
                        <a:t>(</a:t>
                      </a:r>
                      <a:r>
                        <a:rPr lang="ko-KR" altLang="en-US" dirty="0" smtClean="0">
                          <a:solidFill>
                            <a:schemeClr val="accent2"/>
                          </a:solidFill>
                        </a:rPr>
                        <a:t>구현</a:t>
                      </a:r>
                      <a:r>
                        <a:rPr lang="en-US" altLang="ko-KR" dirty="0" smtClean="0">
                          <a:solidFill>
                            <a:schemeClr val="accent2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4636663"/>
                  </a:ext>
                </a:extLst>
              </a:tr>
              <a:tr h="35714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rgbClr val="00B0F0"/>
                          </a:solidFill>
                        </a:rPr>
                        <a:t>OSI 7 Layer</a:t>
                      </a:r>
                      <a:endParaRPr lang="ko-KR" altLang="en-US" sz="1400" dirty="0" smtClean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rgbClr val="00B0F0"/>
                          </a:solidFill>
                        </a:rPr>
                        <a:t>DoD</a:t>
                      </a:r>
                      <a:endParaRPr lang="ko-KR" altLang="en-US" dirty="0" smtClean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7417605"/>
                  </a:ext>
                </a:extLst>
              </a:tr>
              <a:tr h="413838">
                <a:tc rowSpan="7"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user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HTTP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Application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Process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3630456"/>
                  </a:ext>
                </a:extLst>
              </a:tr>
              <a:tr h="41383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678704"/>
                  </a:ext>
                </a:extLst>
              </a:tr>
              <a:tr h="41383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File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1926420"/>
                  </a:ext>
                </a:extLst>
              </a:tr>
              <a:tr h="41383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Kernel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Transport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Transport</a:t>
                      </a:r>
                      <a:endParaRPr lang="ko-KR" alt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TCP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7767251"/>
                  </a:ext>
                </a:extLst>
              </a:tr>
              <a:tr h="41383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5481662"/>
                  </a:ext>
                </a:extLst>
              </a:tr>
              <a:tr h="41100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Network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Network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IP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8667028"/>
                  </a:ext>
                </a:extLst>
              </a:tr>
              <a:tr h="40816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Driver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1469385"/>
                  </a:ext>
                </a:extLst>
              </a:tr>
              <a:tr h="40816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H/W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Access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NIC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575308"/>
                  </a:ext>
                </a:extLst>
              </a:tr>
              <a:tr h="40816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143472"/>
                  </a:ext>
                </a:extLst>
              </a:tr>
            </a:tbl>
          </a:graphicData>
        </a:graphic>
      </p:graphicFrame>
      <p:sp>
        <p:nvSpPr>
          <p:cNvPr id="18" name="모서리가 둥근 직사각형 17"/>
          <p:cNvSpPr/>
          <p:nvPr/>
        </p:nvSpPr>
        <p:spPr>
          <a:xfrm>
            <a:off x="7197541" y="2832100"/>
            <a:ext cx="1014597" cy="230939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7030A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97541" y="2910410"/>
            <a:ext cx="1075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2"/>
                </a:solidFill>
              </a:rPr>
              <a:t>Port</a:t>
            </a:r>
            <a:r>
              <a:rPr lang="ko-KR" altLang="en-US" dirty="0" smtClean="0">
                <a:solidFill>
                  <a:schemeClr val="accent2"/>
                </a:solidFill>
              </a:rPr>
              <a:t>번호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8262938" y="1604211"/>
            <a:ext cx="123398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9311416" y="1456986"/>
            <a:ext cx="0" cy="1472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311416" y="1381463"/>
            <a:ext cx="457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ⅹ</a:t>
            </a:r>
            <a:endParaRPr lang="ko-KR" alt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7224803" y="3727384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2"/>
                </a:solidFill>
              </a:rPr>
              <a:t>IP</a:t>
            </a:r>
            <a:r>
              <a:rPr lang="ko-KR" altLang="en-US" dirty="0" smtClean="0">
                <a:solidFill>
                  <a:schemeClr val="accent2"/>
                </a:solidFill>
              </a:rPr>
              <a:t>주소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22941" y="4568404"/>
            <a:ext cx="691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2"/>
                </a:solidFill>
              </a:rPr>
              <a:t>MAC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7704839" y="5141494"/>
            <a:ext cx="0" cy="37030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266257" y="561318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accent2"/>
                </a:solidFill>
              </a:rPr>
              <a:t>식별자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548994" y="2301857"/>
            <a:ext cx="872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2"/>
                </a:solidFill>
              </a:rPr>
              <a:t>Socket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8537742" y="2342754"/>
            <a:ext cx="647700" cy="289487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7030A0"/>
              </a:solidFill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9189720" y="2486523"/>
            <a:ext cx="366913" cy="974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084067" y="247048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S/W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2715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219498"/>
              </p:ext>
            </p:extLst>
          </p:nvPr>
        </p:nvGraphicFramePr>
        <p:xfrm>
          <a:off x="2031999" y="719664"/>
          <a:ext cx="7464927" cy="4421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201">
                  <a:extLst>
                    <a:ext uri="{9D8B030D-6E8A-4147-A177-3AD203B41FA5}">
                      <a16:colId xmlns:a16="http://schemas.microsoft.com/office/drawing/2014/main" val="1791927871"/>
                    </a:ext>
                  </a:extLst>
                </a:gridCol>
                <a:gridCol w="898358">
                  <a:extLst>
                    <a:ext uri="{9D8B030D-6E8A-4147-A177-3AD203B41FA5}">
                      <a16:colId xmlns:a16="http://schemas.microsoft.com/office/drawing/2014/main" val="33962298"/>
                    </a:ext>
                  </a:extLst>
                </a:gridCol>
                <a:gridCol w="617621">
                  <a:extLst>
                    <a:ext uri="{9D8B030D-6E8A-4147-A177-3AD203B41FA5}">
                      <a16:colId xmlns:a16="http://schemas.microsoft.com/office/drawing/2014/main" val="3440270546"/>
                    </a:ext>
                  </a:extLst>
                </a:gridCol>
                <a:gridCol w="1259305">
                  <a:extLst>
                    <a:ext uri="{9D8B030D-6E8A-4147-A177-3AD203B41FA5}">
                      <a16:colId xmlns:a16="http://schemas.microsoft.com/office/drawing/2014/main" val="1156743352"/>
                    </a:ext>
                  </a:extLst>
                </a:gridCol>
                <a:gridCol w="224590">
                  <a:extLst>
                    <a:ext uri="{9D8B030D-6E8A-4147-A177-3AD203B41FA5}">
                      <a16:colId xmlns:a16="http://schemas.microsoft.com/office/drawing/2014/main" val="455313053"/>
                    </a:ext>
                  </a:extLst>
                </a:gridCol>
                <a:gridCol w="1419726">
                  <a:extLst>
                    <a:ext uri="{9D8B030D-6E8A-4147-A177-3AD203B41FA5}">
                      <a16:colId xmlns:a16="http://schemas.microsoft.com/office/drawing/2014/main" val="1539831711"/>
                    </a:ext>
                  </a:extLst>
                </a:gridCol>
                <a:gridCol w="1090863">
                  <a:extLst>
                    <a:ext uri="{9D8B030D-6E8A-4147-A177-3AD203B41FA5}">
                      <a16:colId xmlns:a16="http://schemas.microsoft.com/office/drawing/2014/main" val="3488081948"/>
                    </a:ext>
                  </a:extLst>
                </a:gridCol>
                <a:gridCol w="1243263">
                  <a:extLst>
                    <a:ext uri="{9D8B030D-6E8A-4147-A177-3AD203B41FA5}">
                      <a16:colId xmlns:a16="http://schemas.microsoft.com/office/drawing/2014/main" val="1295054764"/>
                    </a:ext>
                  </a:extLst>
                </a:gridCol>
              </a:tblGrid>
              <a:tr h="71429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solidFill>
                            <a:srgbClr val="00B0F0"/>
                          </a:solidFill>
                        </a:rPr>
                        <a:t>OSI 7 Layer</a:t>
                      </a:r>
                      <a:endParaRPr lang="ko-KR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4636663"/>
                  </a:ext>
                </a:extLst>
              </a:tr>
              <a:tr h="413838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S/W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user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L7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HTTP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3630456"/>
                  </a:ext>
                </a:extLst>
              </a:tr>
              <a:tr h="41383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L6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678704"/>
                  </a:ext>
                </a:extLst>
              </a:tr>
              <a:tr h="41383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L5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1926420"/>
                  </a:ext>
                </a:extLst>
              </a:tr>
              <a:tr h="41383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Kernel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L4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Transport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7767251"/>
                  </a:ext>
                </a:extLst>
              </a:tr>
              <a:tr h="41383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5481662"/>
                  </a:ext>
                </a:extLst>
              </a:tr>
              <a:tr h="41383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L3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Network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8667028"/>
                  </a:ext>
                </a:extLst>
              </a:tr>
              <a:tr h="40816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469385"/>
                  </a:ext>
                </a:extLst>
              </a:tr>
              <a:tr h="40816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H/W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L2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575308"/>
                  </a:ext>
                </a:extLst>
              </a:tr>
              <a:tr h="40816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L1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14347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648141" y="2897710"/>
            <a:ext cx="494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2"/>
                </a:solidFill>
              </a:rPr>
              <a:t>Port</a:t>
            </a:r>
            <a:r>
              <a:rPr lang="ko-KR" altLang="en-US" dirty="0" smtClean="0">
                <a:solidFill>
                  <a:schemeClr val="accent2"/>
                </a:solidFill>
              </a:rPr>
              <a:t>번호 → </a:t>
            </a:r>
            <a:r>
              <a:rPr lang="en-US" altLang="ko-KR" dirty="0" smtClean="0">
                <a:solidFill>
                  <a:schemeClr val="accent2"/>
                </a:solidFill>
              </a:rPr>
              <a:t>Process</a:t>
            </a:r>
            <a:r>
              <a:rPr lang="en-US" altLang="ko-KR" dirty="0">
                <a:solidFill>
                  <a:schemeClr val="accent2"/>
                </a:solidFill>
              </a:rPr>
              <a:t>, </a:t>
            </a:r>
            <a:r>
              <a:rPr lang="en-US" altLang="ko-KR" dirty="0" smtClean="0">
                <a:solidFill>
                  <a:schemeClr val="accent2"/>
                </a:solidFill>
              </a:rPr>
              <a:t>Service</a:t>
            </a:r>
            <a:r>
              <a:rPr lang="en-US" altLang="ko-KR" dirty="0">
                <a:solidFill>
                  <a:schemeClr val="accent2"/>
                </a:solidFill>
              </a:rPr>
              <a:t>, </a:t>
            </a:r>
            <a:r>
              <a:rPr lang="ko-KR" altLang="en-US" dirty="0" smtClean="0">
                <a:solidFill>
                  <a:schemeClr val="accent2"/>
                </a:solidFill>
              </a:rPr>
              <a:t>인터페이스 </a:t>
            </a:r>
            <a:r>
              <a:rPr lang="ko-KR" altLang="en-US" dirty="0">
                <a:solidFill>
                  <a:schemeClr val="accent2"/>
                </a:solidFill>
              </a:rPr>
              <a:t>번호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75403" y="3714684"/>
            <a:ext cx="5134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2"/>
                </a:solidFill>
              </a:rPr>
              <a:t>IP</a:t>
            </a:r>
            <a:r>
              <a:rPr lang="ko-KR" altLang="en-US" dirty="0" smtClean="0">
                <a:solidFill>
                  <a:schemeClr val="accent2"/>
                </a:solidFill>
              </a:rPr>
              <a:t>주소</a:t>
            </a:r>
            <a:r>
              <a:rPr lang="en-US" altLang="ko-KR" dirty="0" smtClean="0">
                <a:solidFill>
                  <a:schemeClr val="accent2"/>
                </a:solidFill>
              </a:rPr>
              <a:t>(v4, v6) </a:t>
            </a:r>
            <a:r>
              <a:rPr lang="ko-KR" altLang="en-US" dirty="0" smtClean="0">
                <a:solidFill>
                  <a:schemeClr val="accent2"/>
                </a:solidFill>
              </a:rPr>
              <a:t>→ </a:t>
            </a:r>
            <a:r>
              <a:rPr lang="en-US" altLang="ko-KR" dirty="0" smtClean="0">
                <a:solidFill>
                  <a:schemeClr val="accent2"/>
                </a:solidFill>
              </a:rPr>
              <a:t>Host: </a:t>
            </a:r>
            <a:r>
              <a:rPr lang="ko-KR" altLang="en-US" dirty="0" smtClean="0">
                <a:solidFill>
                  <a:schemeClr val="accent2"/>
                </a:solidFill>
              </a:rPr>
              <a:t>인터넷에 연결된 컴퓨터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73541" y="4555704"/>
            <a:ext cx="2671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2"/>
                </a:solidFill>
              </a:rPr>
              <a:t>MAC </a:t>
            </a:r>
            <a:r>
              <a:rPr lang="ko-KR" altLang="en-US" dirty="0" smtClean="0">
                <a:solidFill>
                  <a:schemeClr val="accent2"/>
                </a:solidFill>
              </a:rPr>
              <a:t>→  </a:t>
            </a:r>
            <a:r>
              <a:rPr lang="en-US" altLang="ko-KR" dirty="0" smtClean="0">
                <a:solidFill>
                  <a:schemeClr val="accent2"/>
                </a:solidFill>
              </a:rPr>
              <a:t>NIC(LAN </a:t>
            </a:r>
            <a:r>
              <a:rPr lang="ko-KR" altLang="en-US" dirty="0" smtClean="0">
                <a:solidFill>
                  <a:schemeClr val="accent2"/>
                </a:solidFill>
              </a:rPr>
              <a:t>카드</a:t>
            </a:r>
            <a:r>
              <a:rPr lang="en-US" altLang="ko-KR" dirty="0" smtClean="0">
                <a:solidFill>
                  <a:schemeClr val="accent2"/>
                </a:solidFill>
              </a:rPr>
              <a:t>)</a:t>
            </a:r>
            <a:endParaRPr lang="ko-KR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9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077456" y="2045368"/>
            <a:ext cx="51735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2077456" y="3184351"/>
            <a:ext cx="51735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3200401" y="1151025"/>
            <a:ext cx="874294" cy="6497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3200401" y="1323474"/>
            <a:ext cx="87429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898232" y="1151025"/>
            <a:ext cx="0" cy="17244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898232" y="1151025"/>
            <a:ext cx="176463" cy="17244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3898232" y="1151025"/>
            <a:ext cx="176463" cy="17244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155717" y="1369051"/>
            <a:ext cx="963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Process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3200401" y="2057399"/>
            <a:ext cx="3795162" cy="3128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TCP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200401" y="2370220"/>
            <a:ext cx="3795162" cy="3128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200401" y="2871530"/>
            <a:ext cx="3795162" cy="3128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Driver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12066" y="167603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user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991446" y="2815018"/>
            <a:ext cx="814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kernel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991445" y="3497171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H/W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3200401" y="3529249"/>
            <a:ext cx="3795162" cy="3128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NIC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3529263" y="1816775"/>
            <a:ext cx="216569" cy="21656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091399" y="1755782"/>
            <a:ext cx="50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00B0F0"/>
                </a:solidFill>
              </a:rPr>
              <a:t>File</a:t>
            </a:r>
            <a:endParaRPr lang="ko-KR" altLang="en-US" sz="1600" dirty="0">
              <a:solidFill>
                <a:srgbClr val="00B0F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02479" y="1757595"/>
            <a:ext cx="8583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Socket!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941607" y="1145007"/>
            <a:ext cx="874294" cy="6497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0" name="직선 연결선 29"/>
          <p:cNvCxnSpPr/>
          <p:nvPr/>
        </p:nvCxnSpPr>
        <p:spPr>
          <a:xfrm>
            <a:off x="4941607" y="1317456"/>
            <a:ext cx="87429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5639438" y="1145007"/>
            <a:ext cx="0" cy="17244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5639438" y="1145007"/>
            <a:ext cx="176463" cy="17244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V="1">
            <a:off x="5639438" y="1145007"/>
            <a:ext cx="176463" cy="17244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055588" y="13464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엣지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6121269" y="1156733"/>
            <a:ext cx="874294" cy="6497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6121269" y="1329182"/>
            <a:ext cx="87429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6819100" y="1156733"/>
            <a:ext cx="0" cy="17244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6819100" y="1156733"/>
            <a:ext cx="176463" cy="17244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V="1">
            <a:off x="6819100" y="1156733"/>
            <a:ext cx="176463" cy="17244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235250" y="13751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크롬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5265042" y="1811755"/>
            <a:ext cx="216569" cy="21656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6450130" y="1816775"/>
            <a:ext cx="216569" cy="21656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5424760" y="1752888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00B0F0"/>
                </a:solidFill>
              </a:rPr>
              <a:t>30000</a:t>
            </a:r>
            <a:endParaRPr lang="ko-KR" altLang="en-US" sz="1600" dirty="0">
              <a:solidFill>
                <a:srgbClr val="00B0F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618696" y="1762446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00B0F0"/>
                </a:solidFill>
              </a:rPr>
              <a:t>30001</a:t>
            </a:r>
            <a:endParaRPr lang="ko-KR" altLang="en-US" sz="1600" dirty="0">
              <a:solidFill>
                <a:srgbClr val="00B0F0"/>
              </a:solidFill>
            </a:endParaRPr>
          </a:p>
        </p:txBody>
      </p:sp>
      <p:sp>
        <p:nvSpPr>
          <p:cNvPr id="46" name="위쪽 화살표 45"/>
          <p:cNvSpPr/>
          <p:nvPr/>
        </p:nvSpPr>
        <p:spPr>
          <a:xfrm>
            <a:off x="4941607" y="1823751"/>
            <a:ext cx="323435" cy="2355217"/>
          </a:xfrm>
          <a:prstGeom prst="upArrow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위로 굽은 화살표 46"/>
          <p:cNvSpPr/>
          <p:nvPr/>
        </p:nvSpPr>
        <p:spPr>
          <a:xfrm>
            <a:off x="5186924" y="1816775"/>
            <a:ext cx="1246224" cy="465529"/>
          </a:xfrm>
          <a:prstGeom prst="bentUpArrow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위로 굽은 화살표 47"/>
          <p:cNvSpPr/>
          <p:nvPr/>
        </p:nvSpPr>
        <p:spPr>
          <a:xfrm flipH="1">
            <a:off x="3764839" y="1816775"/>
            <a:ext cx="1262367" cy="465529"/>
          </a:xfrm>
          <a:prstGeom prst="bentUpArrow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8765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077456" y="2045368"/>
            <a:ext cx="51735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2077456" y="3184351"/>
            <a:ext cx="51735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4640743" y="2051385"/>
            <a:ext cx="1864490" cy="3128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TCP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640742" y="2362201"/>
            <a:ext cx="1864491" cy="3128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40744" y="2871531"/>
            <a:ext cx="874294" cy="3128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Driver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12066" y="167603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user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991446" y="2815018"/>
            <a:ext cx="814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kernel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991446" y="3468908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H/W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640744" y="3497165"/>
            <a:ext cx="874294" cy="3128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NIC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849260" y="1152001"/>
            <a:ext cx="1451528" cy="6497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6" name="직선 연결선 35"/>
          <p:cNvCxnSpPr/>
          <p:nvPr/>
        </p:nvCxnSpPr>
        <p:spPr>
          <a:xfrm flipV="1">
            <a:off x="4849260" y="1322199"/>
            <a:ext cx="1451528" cy="225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6113140" y="1145985"/>
            <a:ext cx="0" cy="17244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6113140" y="1145985"/>
            <a:ext cx="176463" cy="17244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V="1">
            <a:off x="6113140" y="1145985"/>
            <a:ext cx="176463" cy="17244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223924" y="13704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크롬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5438806" y="1815252"/>
            <a:ext cx="216569" cy="21656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" dirty="0"/>
          </a:p>
        </p:txBody>
      </p:sp>
      <p:sp>
        <p:nvSpPr>
          <p:cNvPr id="45" name="직사각형 44"/>
          <p:cNvSpPr/>
          <p:nvPr/>
        </p:nvSpPr>
        <p:spPr>
          <a:xfrm>
            <a:off x="3200401" y="2045367"/>
            <a:ext cx="874294" cy="6176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TCP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200401" y="2662984"/>
            <a:ext cx="874294" cy="525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200401" y="3497165"/>
            <a:ext cx="874294" cy="3128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200401" y="3184344"/>
            <a:ext cx="874294" cy="3128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200401" y="1740569"/>
            <a:ext cx="874294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SSL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200401" y="1463857"/>
            <a:ext cx="874294" cy="276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200401" y="1151036"/>
            <a:ext cx="874294" cy="3128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HTTP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630939" y="2871523"/>
            <a:ext cx="874294" cy="3128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Driver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630939" y="3497157"/>
            <a:ext cx="874294" cy="3128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무선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구름 57"/>
          <p:cNvSpPr/>
          <p:nvPr/>
        </p:nvSpPr>
        <p:spPr>
          <a:xfrm>
            <a:off x="3228245" y="4035593"/>
            <a:ext cx="940685" cy="42511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인터넷</a:t>
            </a:r>
            <a:endParaRPr lang="ko-KR" altLang="en-US" sz="1000" dirty="0"/>
          </a:p>
        </p:txBody>
      </p:sp>
      <p:sp>
        <p:nvSpPr>
          <p:cNvPr id="14" name="굽은 화살표 13"/>
          <p:cNvSpPr/>
          <p:nvPr/>
        </p:nvSpPr>
        <p:spPr>
          <a:xfrm flipH="1" flipV="1">
            <a:off x="4209067" y="1806498"/>
            <a:ext cx="848708" cy="2432872"/>
          </a:xfrm>
          <a:prstGeom prst="bentArrow">
            <a:avLst>
              <a:gd name="adj1" fmla="val 6036"/>
              <a:gd name="adj2" fmla="val 6229"/>
              <a:gd name="adj3" fmla="val 7584"/>
              <a:gd name="adj4" fmla="val 43750"/>
            </a:avLst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굽은 화살표 59"/>
          <p:cNvSpPr/>
          <p:nvPr/>
        </p:nvSpPr>
        <p:spPr>
          <a:xfrm flipH="1" flipV="1">
            <a:off x="4209067" y="1811310"/>
            <a:ext cx="1879134" cy="2555903"/>
          </a:xfrm>
          <a:prstGeom prst="bentArrow">
            <a:avLst>
              <a:gd name="adj1" fmla="val 2995"/>
              <a:gd name="adj2" fmla="val 3188"/>
              <a:gd name="adj3" fmla="val 3529"/>
              <a:gd name="adj4" fmla="val 43750"/>
            </a:avLst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358576" y="1838898"/>
            <a:ext cx="38664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b="1" dirty="0" smtClean="0">
                <a:solidFill>
                  <a:schemeClr val="bg1"/>
                </a:solidFill>
              </a:rPr>
              <a:t>Socket</a:t>
            </a:r>
            <a:endParaRPr lang="ko-KR" altLang="en-US" sz="500" b="1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396887" y="3964372"/>
            <a:ext cx="3534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solidFill>
                  <a:srgbClr val="FF0000"/>
                </a:solidFill>
              </a:rPr>
              <a:t>?</a:t>
            </a:r>
            <a:endParaRPr lang="ko-KR" altLang="en-US" sz="3000" b="1" dirty="0">
              <a:solidFill>
                <a:srgbClr val="FF0000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743837" y="678445"/>
            <a:ext cx="5779167" cy="41709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793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077456" y="2045368"/>
            <a:ext cx="4668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2077456" y="3184351"/>
            <a:ext cx="4668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3200401" y="1151025"/>
            <a:ext cx="874294" cy="6497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3200401" y="1323474"/>
            <a:ext cx="87429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898232" y="1151025"/>
            <a:ext cx="0" cy="17244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898232" y="1151025"/>
            <a:ext cx="176463" cy="17244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3898232" y="1151025"/>
            <a:ext cx="176463" cy="17244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155717" y="1369051"/>
            <a:ext cx="963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Process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3200401" y="2057399"/>
            <a:ext cx="874294" cy="3128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TCP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200401" y="2370220"/>
            <a:ext cx="874294" cy="3128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200401" y="2871530"/>
            <a:ext cx="874294" cy="3128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Driver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12066" y="167603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user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991446" y="2815018"/>
            <a:ext cx="814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kernel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991445" y="3397247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H/W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3200401" y="3429325"/>
            <a:ext cx="874294" cy="3128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NIC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3529263" y="1816775"/>
            <a:ext cx="216569" cy="21656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443466" y="1799395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File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469465" y="1701605"/>
            <a:ext cx="8286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accent2"/>
                </a:solidFill>
              </a:rPr>
              <a:t>Stream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469465" y="2043334"/>
            <a:ext cx="1011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accent2"/>
                </a:solidFill>
              </a:rPr>
              <a:t>Segment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469465" y="2369021"/>
            <a:ext cx="7806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accent2"/>
                </a:solidFill>
              </a:rPr>
              <a:t>Packet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469465" y="3406281"/>
            <a:ext cx="758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accent2"/>
                </a:solidFill>
              </a:rPr>
              <a:t>Frame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cxnSp>
        <p:nvCxnSpPr>
          <p:cNvPr id="10" name="구부러진 연결선 9"/>
          <p:cNvCxnSpPr>
            <a:stCxn id="49" idx="3"/>
            <a:endCxn id="50" idx="3"/>
          </p:cNvCxnSpPr>
          <p:nvPr/>
        </p:nvCxnSpPr>
        <p:spPr>
          <a:xfrm flipH="1">
            <a:off x="5228006" y="2538298"/>
            <a:ext cx="22122" cy="1037260"/>
          </a:xfrm>
          <a:prstGeom prst="curvedConnector3">
            <a:avLst>
              <a:gd name="adj1" fmla="val -1033360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462981" y="2781719"/>
            <a:ext cx="9861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B0F0"/>
                </a:solidFill>
              </a:rPr>
              <a:t>Encapsulation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cxnSp>
        <p:nvCxnSpPr>
          <p:cNvPr id="14" name="구부러진 연결선 13"/>
          <p:cNvCxnSpPr>
            <a:stCxn id="26" idx="3"/>
            <a:endCxn id="45" idx="3"/>
          </p:cNvCxnSpPr>
          <p:nvPr/>
        </p:nvCxnSpPr>
        <p:spPr>
          <a:xfrm>
            <a:off x="5298153" y="1870882"/>
            <a:ext cx="183127" cy="341729"/>
          </a:xfrm>
          <a:prstGeom prst="curvedConnector3">
            <a:avLst>
              <a:gd name="adj1" fmla="val 224831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633757" y="1737591"/>
            <a:ext cx="9941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B0F0"/>
                </a:solidFill>
              </a:rPr>
              <a:t>Segmentation</a:t>
            </a:r>
            <a:endParaRPr lang="en-US" altLang="ko-KR" sz="1000" dirty="0">
              <a:solidFill>
                <a:srgbClr val="00B0F0"/>
              </a:solidFill>
            </a:endParaRPr>
          </a:p>
        </p:txBody>
      </p:sp>
      <p:cxnSp>
        <p:nvCxnSpPr>
          <p:cNvPr id="28" name="구부러진 연결선 27"/>
          <p:cNvCxnSpPr>
            <a:stCxn id="45" idx="3"/>
            <a:endCxn id="49" idx="3"/>
          </p:cNvCxnSpPr>
          <p:nvPr/>
        </p:nvCxnSpPr>
        <p:spPr>
          <a:xfrm flipH="1">
            <a:off x="5250128" y="2212611"/>
            <a:ext cx="231152" cy="325687"/>
          </a:xfrm>
          <a:prstGeom prst="curvedConnector3">
            <a:avLst>
              <a:gd name="adj1" fmla="val -98896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 52"/>
          <p:cNvCxnSpPr>
            <a:stCxn id="23" idx="1"/>
            <a:endCxn id="54" idx="0"/>
          </p:cNvCxnSpPr>
          <p:nvPr/>
        </p:nvCxnSpPr>
        <p:spPr>
          <a:xfrm rot="10800000" flipV="1">
            <a:off x="2728597" y="3585736"/>
            <a:ext cx="471805" cy="59358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구름 53"/>
          <p:cNvSpPr/>
          <p:nvPr/>
        </p:nvSpPr>
        <p:spPr>
          <a:xfrm>
            <a:off x="1788695" y="3966764"/>
            <a:ext cx="940685" cy="42511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인터넷</a:t>
            </a:r>
            <a:endParaRPr lang="ko-KR" altLang="en-US" sz="1000" dirty="0"/>
          </a:p>
        </p:txBody>
      </p:sp>
      <p:sp>
        <p:nvSpPr>
          <p:cNvPr id="62" name="직사각형 61"/>
          <p:cNvSpPr/>
          <p:nvPr/>
        </p:nvSpPr>
        <p:spPr>
          <a:xfrm>
            <a:off x="1363579" y="625635"/>
            <a:ext cx="5779167" cy="41709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028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화살표 연결선 2"/>
          <p:cNvCxnSpPr/>
          <p:nvPr/>
        </p:nvCxnSpPr>
        <p:spPr>
          <a:xfrm>
            <a:off x="3384884" y="1981200"/>
            <a:ext cx="41789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4395535" y="1467853"/>
            <a:ext cx="0" cy="2855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6352672" y="1467853"/>
            <a:ext cx="0" cy="2855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384884" y="2839453"/>
            <a:ext cx="41789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384884" y="3737811"/>
            <a:ext cx="41789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7563853" y="2839453"/>
            <a:ext cx="0" cy="898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95535" y="1989222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A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6367097" y="1989224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B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6352672" y="2859054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D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4402748" y="2839451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4395535" y="3755335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E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6359059" y="3737811"/>
            <a:ext cx="274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F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7697341" y="17965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목적지</a:t>
            </a:r>
            <a:endParaRPr lang="ko-KR" altLang="en-US"/>
          </a:p>
        </p:txBody>
      </p:sp>
      <p:pic>
        <p:nvPicPr>
          <p:cNvPr id="23" name="그림 22" descr="아이콘 자동 &lt;strong&gt;자동차&lt;/strong&gt; - Pixabay의 무료 이미지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49116" y="1552385"/>
            <a:ext cx="699742" cy="473966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234118" y="4442933"/>
            <a:ext cx="2262158" cy="738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/>
              <a:t>자동차 </a:t>
            </a:r>
            <a:r>
              <a:rPr lang="en-US" altLang="ko-KR" sz="1400" dirty="0" smtClean="0"/>
              <a:t>= </a:t>
            </a:r>
            <a:r>
              <a:rPr lang="ko-KR" altLang="en-US" sz="1400" dirty="0" smtClean="0"/>
              <a:t>패킷</a:t>
            </a:r>
            <a:r>
              <a:rPr lang="en-US" altLang="ko-KR" sz="1400" dirty="0" smtClean="0"/>
              <a:t>(Packet)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/>
              <a:t>길 </a:t>
            </a:r>
            <a:r>
              <a:rPr lang="en-US" altLang="ko-KR" sz="1400" dirty="0" smtClean="0"/>
              <a:t>= </a:t>
            </a:r>
            <a:r>
              <a:rPr lang="ko-KR" altLang="en-US" sz="1400" dirty="0" smtClean="0"/>
              <a:t>경로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인터페이스</a:t>
            </a:r>
            <a:endParaRPr lang="ko-KR" altLang="en-US" sz="1400" dirty="0"/>
          </a:p>
        </p:txBody>
      </p:sp>
      <p:sp>
        <p:nvSpPr>
          <p:cNvPr id="25" name="위쪽 화살표 24"/>
          <p:cNvSpPr/>
          <p:nvPr/>
        </p:nvSpPr>
        <p:spPr>
          <a:xfrm rot="5400000">
            <a:off x="5415644" y="444109"/>
            <a:ext cx="323435" cy="3057007"/>
          </a:xfrm>
          <a:prstGeom prst="upArrow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2261937" y="962526"/>
            <a:ext cx="6312567" cy="44917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59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2180</TotalTime>
  <Words>153</Words>
  <Application>Microsoft Office PowerPoint</Application>
  <PresentationFormat>와이드스크린</PresentationFormat>
  <Paragraphs>111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</dc:creator>
  <cp:lastModifiedBy>J</cp:lastModifiedBy>
  <cp:revision>25</cp:revision>
  <dcterms:created xsi:type="dcterms:W3CDTF">2022-03-09T16:02:15Z</dcterms:created>
  <dcterms:modified xsi:type="dcterms:W3CDTF">2022-03-18T07:13:54Z</dcterms:modified>
</cp:coreProperties>
</file>