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3"/>
  </p:notesMasterIdLst>
  <p:sldIdLst>
    <p:sldId id="256" r:id="rId2"/>
    <p:sldId id="349" r:id="rId3"/>
    <p:sldId id="350" r:id="rId4"/>
    <p:sldId id="328" r:id="rId5"/>
    <p:sldId id="351" r:id="rId6"/>
    <p:sldId id="352" r:id="rId7"/>
    <p:sldId id="355" r:id="rId8"/>
    <p:sldId id="353" r:id="rId9"/>
    <p:sldId id="356" r:id="rId10"/>
    <p:sldId id="354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7" r:id="rId20"/>
    <p:sldId id="365" r:id="rId21"/>
    <p:sldId id="366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C54"/>
    <a:srgbClr val="E6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3" autoAdjust="0"/>
  </p:normalViewPr>
  <p:slideViewPr>
    <p:cSldViewPr>
      <p:cViewPr varScale="1">
        <p:scale>
          <a:sx n="80" d="100"/>
          <a:sy n="80" d="100"/>
        </p:scale>
        <p:origin x="112" y="-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8606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19 Business Analytics 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5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Business Statistics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45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zh-CN" dirty="0" smtClean="0"/>
              <a:t>6</a:t>
            </a:r>
            <a:r>
              <a:rPr lang="en-US" altLang="en-US" dirty="0" smtClean="0"/>
              <a:t> </a:t>
            </a:r>
            <a:r>
              <a:rPr lang="en-US" altLang="zh-CN" dirty="0" smtClean="0"/>
              <a:t>Relational </a:t>
            </a:r>
            <a:r>
              <a:rPr lang="en-US" altLang="zh-CN" dirty="0" smtClean="0"/>
              <a:t>Databases</a:t>
            </a:r>
            <a:endParaRPr lang="en-US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MDA 610 Chapter </a:t>
            </a:r>
            <a:r>
              <a:rPr lang="en-US" altLang="en-US" dirty="0" smtClean="0"/>
              <a:t>6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Normalization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Normalization is a process for evaluating and correcting table structures to remove anomalies from the data.</a:t>
            </a:r>
          </a:p>
          <a:p>
            <a:r>
              <a:rPr lang="en-US" altLang="zh-CN" sz="2400" dirty="0" smtClean="0"/>
              <a:t>Anomalies</a:t>
            </a:r>
          </a:p>
          <a:p>
            <a:pPr lvl="1"/>
            <a:r>
              <a:rPr lang="en-US" altLang="zh-CN" sz="2000" dirty="0" smtClean="0"/>
              <a:t>Insert Anomaly</a:t>
            </a:r>
          </a:p>
          <a:p>
            <a:pPr lvl="1"/>
            <a:r>
              <a:rPr lang="en-US" altLang="zh-CN" sz="2000" dirty="0" smtClean="0"/>
              <a:t>Delete Anomaly</a:t>
            </a:r>
          </a:p>
          <a:p>
            <a:pPr lvl="1"/>
            <a:r>
              <a:rPr lang="en-US" altLang="zh-CN" sz="2000" dirty="0" smtClean="0"/>
              <a:t>Update Anomaly</a:t>
            </a:r>
            <a:endParaRPr lang="en-US" altLang="zh-CN" sz="2400" dirty="0"/>
          </a:p>
          <a:p>
            <a:r>
              <a:rPr lang="en-US" altLang="zh-CN" sz="2400" dirty="0" smtClean="0"/>
              <a:t>Normalization Forms</a:t>
            </a:r>
          </a:p>
          <a:p>
            <a:pPr lvl="1"/>
            <a:r>
              <a:rPr lang="en-US" altLang="zh-CN" sz="2000" dirty="0" smtClean="0"/>
              <a:t>1NF: First normal form – table format, no repeating groups, and PK identified.</a:t>
            </a:r>
          </a:p>
          <a:p>
            <a:pPr lvl="1"/>
            <a:r>
              <a:rPr lang="en-US" altLang="zh-CN" sz="2000" dirty="0" smtClean="0"/>
              <a:t>2NF: Second normal form – 1NF and no partial dependencies (the value of a non-PK attribute is dependent on a part of the composite PK)</a:t>
            </a:r>
          </a:p>
          <a:p>
            <a:pPr lvl="1"/>
            <a:r>
              <a:rPr lang="en-US" altLang="zh-CN" sz="2000" dirty="0" smtClean="0"/>
              <a:t>3NF: Third normal form – 2NF and no transitive dependencies (the value of a non-PK attribute is dependent on an attribute that is not PK)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2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and MySQL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i="1" dirty="0" smtClean="0"/>
              <a:t>SQL </a:t>
            </a:r>
            <a:r>
              <a:rPr lang="en-US" altLang="en-US" sz="2800" dirty="0" smtClean="0"/>
              <a:t>stands for </a:t>
            </a:r>
            <a:r>
              <a:rPr lang="en-US" altLang="en-US" sz="2800" i="1" dirty="0" smtClean="0"/>
              <a:t>Structured Query Language</a:t>
            </a:r>
            <a:r>
              <a:rPr lang="en-US" altLang="en-US" sz="2800" dirty="0" smtClean="0"/>
              <a:t>.  </a:t>
            </a:r>
          </a:p>
          <a:p>
            <a:r>
              <a:rPr lang="en-US" altLang="en-US" sz="2800" dirty="0" smtClean="0"/>
              <a:t>SQL commands fit into four categories:</a:t>
            </a:r>
          </a:p>
          <a:p>
            <a:pPr lvl="1"/>
            <a:r>
              <a:rPr lang="en-US" altLang="en-US" sz="2400" dirty="0" smtClean="0"/>
              <a:t>DDL – Data Definition Language</a:t>
            </a:r>
          </a:p>
          <a:p>
            <a:pPr lvl="1"/>
            <a:r>
              <a:rPr lang="en-US" altLang="en-US" sz="2400" dirty="0" smtClean="0"/>
              <a:t>DML – Data Manipulation Language</a:t>
            </a:r>
          </a:p>
          <a:p>
            <a:pPr lvl="1"/>
            <a:r>
              <a:rPr lang="en-US" altLang="en-US" sz="2400" dirty="0" smtClean="0"/>
              <a:t>DCL – Data Control Language</a:t>
            </a:r>
          </a:p>
          <a:p>
            <a:pPr lvl="1"/>
            <a:r>
              <a:rPr lang="en-US" altLang="en-US" sz="2400" dirty="0" smtClean="0"/>
              <a:t>TCL – Transaction Control Language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 </a:t>
            </a:r>
          </a:p>
          <a:p>
            <a:r>
              <a:rPr lang="en-US" altLang="en-US" sz="2800" dirty="0" smtClean="0"/>
              <a:t>MySQL is the most popular database management system for web servers.</a:t>
            </a:r>
          </a:p>
          <a:p>
            <a:r>
              <a:rPr lang="en-US" altLang="en-US" sz="2800" dirty="0" smtClean="0"/>
              <a:t>You can interact with MySQL</a:t>
            </a:r>
          </a:p>
          <a:p>
            <a:pPr lvl="1"/>
            <a:r>
              <a:rPr lang="en-US" altLang="en-US" sz="2400" dirty="0"/>
              <a:t>u</a:t>
            </a:r>
            <a:r>
              <a:rPr lang="en-US" altLang="en-US" sz="2400" dirty="0" smtClean="0"/>
              <a:t>sing a command line (command: 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mysql</a:t>
            </a:r>
            <a:r>
              <a:rPr lang="en-US" altLang="en-US" sz="2400" dirty="0" smtClean="0">
                <a:latin typeface="Consolas" panose="020B0609020204030204" pitchFamily="49" charset="0"/>
              </a:rPr>
              <a:t> -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uroot</a:t>
            </a:r>
            <a:r>
              <a:rPr lang="en-US" altLang="en-US" sz="2400" dirty="0" smtClean="0">
                <a:latin typeface="Consolas" panose="020B0609020204030204" pitchFamily="49" charset="0"/>
              </a:rPr>
              <a:t> -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proot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/>
              <a:t>v</a:t>
            </a:r>
            <a:r>
              <a:rPr lang="en-US" altLang="en-US" sz="2400" dirty="0" smtClean="0"/>
              <a:t>ia a web interface such as </a:t>
            </a:r>
            <a:r>
              <a:rPr lang="en-US" altLang="en-US" sz="2400" dirty="0" err="1" smtClean="0"/>
              <a:t>phpMyAdmin</a:t>
            </a:r>
            <a:endParaRPr lang="en-US" altLang="en-US" sz="2400" dirty="0" smtClean="0"/>
          </a:p>
          <a:p>
            <a:pPr lvl="1"/>
            <a:r>
              <a:rPr lang="en-US" altLang="en-US" sz="2400" dirty="0"/>
              <a:t>t</a:t>
            </a:r>
            <a:r>
              <a:rPr lang="en-US" altLang="en-US" sz="2400" dirty="0" smtClean="0"/>
              <a:t>hrough a programming language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5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MySQL Commands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Each command ends with a semicolon(;). </a:t>
            </a:r>
          </a:p>
          <a:p>
            <a:r>
              <a:rPr lang="en-US" altLang="zh-CN" dirty="0" smtClean="0"/>
              <a:t>SQL commands and keywords are case-insensitive. </a:t>
            </a:r>
          </a:p>
          <a:p>
            <a:r>
              <a:rPr lang="en-US" altLang="zh-CN" dirty="0" smtClean="0"/>
              <a:t>Table names are case-sensitive on </a:t>
            </a:r>
            <a:r>
              <a:rPr lang="en-US" altLang="zh-CN" dirty="0" smtClean="0"/>
              <a:t>Linux.</a:t>
            </a:r>
            <a:endParaRPr lang="en-US" altLang="zh-CN" dirty="0" smtClean="0"/>
          </a:p>
          <a:p>
            <a:r>
              <a:rPr lang="en-US" altLang="zh-CN" dirty="0" smtClean="0"/>
              <a:t>Common MySQL commands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854200" y="4114800"/>
          <a:ext cx="8128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62589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134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979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854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ALTER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BACKUP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\c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CREATE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DELETE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DESCRIBE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DROP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 panose="020B0609020204030204" pitchFamily="49" charset="0"/>
                        </a:rPr>
                        <a:t>Ctrl+C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9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GRANT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HELP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INSERT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LOCK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7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RENAME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SHOW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UPDATE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USE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6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6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 Database Design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 smtClean="0"/>
              <a:t>Each normalized relation becomes a table.  </a:t>
            </a:r>
          </a:p>
          <a:p>
            <a:r>
              <a:rPr lang="en-US" altLang="en-US" sz="2800" dirty="0" smtClean="0"/>
              <a:t>Each attribute becomes a column in the corresponding table.</a:t>
            </a:r>
          </a:p>
          <a:p>
            <a:pPr lvl="1"/>
            <a:r>
              <a:rPr lang="en-US" altLang="en-US" sz="2400" dirty="0"/>
              <a:t>a</a:t>
            </a:r>
            <a:r>
              <a:rPr lang="en-US" altLang="en-US" sz="2400" dirty="0" smtClean="0"/>
              <a:t> unique column name within the table</a:t>
            </a:r>
          </a:p>
          <a:p>
            <a:pPr lvl="1"/>
            <a:r>
              <a:rPr lang="en-US" altLang="en-US" sz="2400" dirty="0"/>
              <a:t>a</a:t>
            </a:r>
            <a:r>
              <a:rPr lang="en-US" altLang="en-US" sz="2400" dirty="0" smtClean="0"/>
              <a:t> data type</a:t>
            </a:r>
          </a:p>
          <a:p>
            <a:pPr lvl="1"/>
            <a:r>
              <a:rPr lang="en-US" altLang="en-US" sz="2400" dirty="0"/>
              <a:t>w</a:t>
            </a:r>
            <a:r>
              <a:rPr lang="en-US" altLang="en-US" sz="2400" dirty="0" smtClean="0"/>
              <a:t>hether column values are required or not (NOT NULL constraints)</a:t>
            </a:r>
          </a:p>
          <a:p>
            <a:pPr lvl="1"/>
            <a:r>
              <a:rPr lang="en-US" altLang="en-US" sz="2400" dirty="0"/>
              <a:t>c</a:t>
            </a:r>
            <a:r>
              <a:rPr lang="en-US" altLang="en-US" sz="2400" dirty="0" smtClean="0"/>
              <a:t>heck constraints</a:t>
            </a:r>
          </a:p>
          <a:p>
            <a:r>
              <a:rPr lang="en-US" altLang="en-US" sz="2800" dirty="0" smtClean="0"/>
              <a:t>The unique identifier of the relation is defined as the primary key (PRIMARY KEY constraints).</a:t>
            </a:r>
          </a:p>
          <a:p>
            <a:r>
              <a:rPr lang="en-US" altLang="en-US" sz="2800" dirty="0" smtClean="0"/>
              <a:t>Any other sets of columns that must be unique within the table may have a unique constraint (UNIQUE constraints).</a:t>
            </a:r>
          </a:p>
          <a:p>
            <a:r>
              <a:rPr lang="en-US" altLang="en-US" sz="2800" dirty="0" smtClean="0"/>
              <a:t>Referential constraints are defined on foreign keys (REFERENTIAL constraints).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2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 smtClean="0"/>
              <a:t>Creating a database:   </a:t>
            </a:r>
            <a:r>
              <a:rPr lang="en-US" altLang="en-US" sz="2800" dirty="0" smtClean="0">
                <a:latin typeface="Consolas" panose="020B0609020204030204" pitchFamily="49" charset="0"/>
              </a:rPr>
              <a:t>CREATE DATABASE publications;</a:t>
            </a:r>
          </a:p>
          <a:p>
            <a:r>
              <a:rPr lang="en-US" altLang="en-US" sz="2800" dirty="0" smtClean="0"/>
              <a:t>Creating a table: 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</a:rPr>
              <a:t>   </a:t>
            </a:r>
            <a:r>
              <a:rPr lang="en-US" altLang="en-US" sz="2400" dirty="0" smtClean="0">
                <a:latin typeface="Consolas" panose="020B0609020204030204" pitchFamily="49" charset="0"/>
              </a:rPr>
              <a:t>CREATE TABLE classics (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author VARCHAR(128) NOT NULL,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title VARCHAR(128) NOT NULL,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type VARCHAR(16) NOT NULL,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year CHART(4),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price FLOAT,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PRIMARY KEY (author, title),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 </a:t>
            </a:r>
            <a:r>
              <a:rPr lang="en-US" altLang="en-US" sz="2400" dirty="0" smtClean="0">
                <a:latin typeface="Consolas" panose="020B0609020204030204" pitchFamily="49" charset="0"/>
              </a:rPr>
              <a:t>  FOREIGN KEY (author) REFERENCES authors(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author_name</a:t>
            </a:r>
            <a:r>
              <a:rPr lang="en-US" altLang="en-US" sz="2400" dirty="0" smtClean="0"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endParaRPr lang="en-US" altLang="en-US" sz="2800" dirty="0" smtClean="0"/>
          </a:p>
          <a:p>
            <a:r>
              <a:rPr lang="en-US" altLang="en-US" sz="2800" dirty="0" smtClean="0"/>
              <a:t>Data types: </a:t>
            </a:r>
            <a:r>
              <a:rPr lang="en-US" altLang="en-US" sz="2800" dirty="0" smtClean="0">
                <a:latin typeface="Consolas" panose="020B0609020204030204" pitchFamily="49" charset="0"/>
              </a:rPr>
              <a:t>CHAR(n), VARCHAR(n), BINARY(n), VARBINARY(n), TEXT(n), BLOB(n), INT, FLOAT, DATETIME, AUTO_INCREMENT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0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(Cont'd)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800" dirty="0" smtClean="0"/>
              <a:t>Rename a table:  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</a:rPr>
              <a:t>  ALTER TABLE classics RENAME pre1990;</a:t>
            </a:r>
          </a:p>
          <a:p>
            <a:r>
              <a:rPr lang="en-US" altLang="en-US" sz="2800" dirty="0" smtClean="0"/>
              <a:t>Change the data type of a column: 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</a:rPr>
              <a:t>  ALTER TABLE classics MODIFY year SMALLINT;</a:t>
            </a:r>
            <a:endParaRPr lang="en-US" altLang="en-US" sz="2800" dirty="0" smtClean="0"/>
          </a:p>
          <a:p>
            <a:r>
              <a:rPr lang="en-US" altLang="en-US" sz="2800" dirty="0" smtClean="0"/>
              <a:t>Add a new column: 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ALTER TABLE classics </a:t>
            </a:r>
            <a:r>
              <a:rPr lang="en-US" altLang="en-US" sz="2800" dirty="0" smtClean="0">
                <a:latin typeface="Consolas" panose="020B0609020204030204" pitchFamily="49" charset="0"/>
              </a:rPr>
              <a:t>ADD pages SMALLINT UNSIGNED;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r>
              <a:rPr lang="en-US" altLang="en-US" sz="2800" dirty="0" smtClean="0"/>
              <a:t>Rename a column: 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ALTER TABLE classics </a:t>
            </a:r>
            <a:r>
              <a:rPr lang="en-US" altLang="en-US" sz="2800" dirty="0" smtClean="0">
                <a:latin typeface="Consolas" panose="020B0609020204030204" pitchFamily="49" charset="0"/>
              </a:rPr>
              <a:t>CHANGE type category VARCHAR(16); </a:t>
            </a:r>
          </a:p>
          <a:p>
            <a:r>
              <a:rPr lang="en-US" altLang="en-US" sz="2800" dirty="0" smtClean="0"/>
              <a:t>Remove a column</a:t>
            </a:r>
            <a:r>
              <a:rPr lang="en-US" altLang="en-US" sz="2800" dirty="0"/>
              <a:t>: 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ALTER TABLE classics </a:t>
            </a:r>
            <a:r>
              <a:rPr lang="en-US" altLang="en-US" sz="2800" dirty="0" smtClean="0">
                <a:latin typeface="Consolas" panose="020B0609020204030204" pitchFamily="49" charset="0"/>
              </a:rPr>
              <a:t>DROP pages;</a:t>
            </a:r>
          </a:p>
          <a:p>
            <a:r>
              <a:rPr lang="en-US" altLang="en-US" sz="2800" dirty="0" smtClean="0"/>
              <a:t>Delete a table: 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</a:t>
            </a:r>
            <a:r>
              <a:rPr lang="en-US" altLang="en-US" sz="2800" dirty="0" smtClean="0">
                <a:latin typeface="Consolas" panose="020B0609020204030204" pitchFamily="49" charset="0"/>
              </a:rPr>
              <a:t>DROP TABLE pre1990;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7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sz="2800" dirty="0" smtClean="0"/>
              <a:t>Indexes are used to find rows with specific column values quickly.</a:t>
            </a:r>
          </a:p>
          <a:p>
            <a:r>
              <a:rPr lang="en-US" altLang="en-US" sz="2800" dirty="0" smtClean="0"/>
              <a:t>Index types</a:t>
            </a:r>
          </a:p>
          <a:p>
            <a:pPr lvl="1"/>
            <a:r>
              <a:rPr lang="en-US" altLang="en-US" sz="2400" dirty="0" smtClean="0">
                <a:latin typeface="Consolas" panose="020B0609020204030204" pitchFamily="49" charset="0"/>
              </a:rPr>
              <a:t>Regular index</a:t>
            </a:r>
          </a:p>
          <a:p>
            <a:pPr lvl="1"/>
            <a:r>
              <a:rPr lang="en-US" altLang="en-US" sz="2400" dirty="0" smtClean="0">
                <a:latin typeface="Consolas" panose="020B0609020204030204" pitchFamily="49" charset="0"/>
              </a:rPr>
              <a:t>PRIMARY KEY (clustered index)</a:t>
            </a:r>
          </a:p>
          <a:p>
            <a:pPr lvl="1"/>
            <a:r>
              <a:rPr lang="en-US" altLang="en-US" sz="2400" dirty="0" smtClean="0">
                <a:latin typeface="Consolas" panose="020B0609020204030204" pitchFamily="49" charset="0"/>
              </a:rPr>
              <a:t>UNIQUE</a:t>
            </a:r>
          </a:p>
          <a:p>
            <a:pPr lvl="1"/>
            <a:r>
              <a:rPr lang="en-US" altLang="en-US" sz="2400" dirty="0" smtClean="0">
                <a:latin typeface="Consolas" panose="020B0609020204030204" pitchFamily="49" charset="0"/>
              </a:rPr>
              <a:t>FULLTEXT</a:t>
            </a:r>
          </a:p>
          <a:p>
            <a:r>
              <a:rPr lang="en-US" altLang="en-US" sz="2800" dirty="0" smtClean="0"/>
              <a:t>Adding indexes when creating a table: 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</a:t>
            </a:r>
            <a:r>
              <a:rPr lang="en-US" altLang="en-US" sz="2800" dirty="0" smtClean="0">
                <a:latin typeface="Consolas" panose="020B0609020204030204" pitchFamily="49" charset="0"/>
              </a:rPr>
              <a:t>CREATE TABLE classics (author VARCHAR(128), title VARCHAR(128), category 	VARCHAR(16), year 	SMALLINT, INDEX(author(20)), INDEX(year));</a:t>
            </a:r>
          </a:p>
          <a:p>
            <a:r>
              <a:rPr lang="en-US" altLang="en-US" sz="2800" dirty="0" smtClean="0"/>
              <a:t>Alternative ways to add indexes: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ALTER TABLE classics </a:t>
            </a:r>
            <a:r>
              <a:rPr lang="en-US" altLang="en-US" sz="2800" dirty="0" smtClean="0">
                <a:latin typeface="Consolas" panose="020B0609020204030204" pitchFamily="49" charset="0"/>
              </a:rPr>
              <a:t>ADD INDEX(title(20));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Consolas" panose="020B0609020204030204" pitchFamily="49" charset="0"/>
              </a:rPr>
              <a:t>   CREATE INDEX year on classics(year); </a:t>
            </a:r>
          </a:p>
          <a:p>
            <a:r>
              <a:rPr lang="en-US" altLang="en-US" sz="2800" dirty="0" smtClean="0"/>
              <a:t>Adding </a:t>
            </a:r>
            <a:r>
              <a:rPr lang="en-US" altLang="en-US" sz="2800" dirty="0" err="1" smtClean="0"/>
              <a:t>fulltext</a:t>
            </a:r>
            <a:r>
              <a:rPr lang="en-US" altLang="en-US" sz="2800" dirty="0" smtClean="0"/>
              <a:t> indexes: 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ALTER TABLE classics </a:t>
            </a:r>
            <a:r>
              <a:rPr lang="en-US" altLang="en-US" sz="2800" dirty="0" smtClean="0">
                <a:latin typeface="Consolas" panose="020B0609020204030204" pitchFamily="49" charset="0"/>
              </a:rPr>
              <a:t>ADD FULLTEXT(author, title);</a:t>
            </a:r>
          </a:p>
          <a:p>
            <a:pPr marL="0" indent="0"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6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Adding, Updating and Deleting Data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 smtClean="0"/>
              <a:t>Adding data to a table:  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INSERT INTO classics(author, title, type, year)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	VALUES('Mark Twain', 'The Adventures of Tom Sawyer', 	'Fiction', '1876');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INSERT INTO classics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	VALUES('Charles Dickens', 'The Old Curiosity Shop', 	'Fiction', '1841', 19.99);</a:t>
            </a:r>
            <a:endParaRPr lang="en-US" altLang="en-US" sz="2200" dirty="0"/>
          </a:p>
          <a:p>
            <a:r>
              <a:rPr lang="en-US" altLang="en-US" sz="2800" dirty="0" smtClean="0"/>
              <a:t>Updating data:  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UPDATE classics SET type='Classic Fiction'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 </a:t>
            </a:r>
            <a:r>
              <a:rPr lang="en-US" altLang="en-US" sz="2200" dirty="0" smtClean="0">
                <a:latin typeface="Consolas" panose="020B0609020204030204" pitchFamily="49" charset="0"/>
              </a:rPr>
              <a:t> WHERE type='Fiction';</a:t>
            </a:r>
          </a:p>
          <a:p>
            <a:r>
              <a:rPr lang="en-US" altLang="en-US" sz="2800" dirty="0" smtClean="0"/>
              <a:t>Deleting data:  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DELETE FROM classic 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  WHERE title='Little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Dorrit</a:t>
            </a:r>
            <a:r>
              <a:rPr lang="en-US" altLang="en-US" sz="2200" dirty="0" smtClean="0">
                <a:latin typeface="Consolas" panose="020B0609020204030204" pitchFamily="49" charset="0"/>
              </a:rPr>
              <a:t>';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2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Querying a MySQL Database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SELECT DISTINCT &lt;</a:t>
            </a:r>
            <a:r>
              <a:rPr lang="en-US" altLang="zh-CN" dirty="0" err="1" smtClean="0">
                <a:latin typeface="Consolas" panose="020B0609020204030204" pitchFamily="49" charset="0"/>
              </a:rPr>
              <a:t>select_list</a:t>
            </a:r>
            <a:r>
              <a:rPr lang="en-US" altLang="zh-C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FROM &lt;</a:t>
            </a:r>
            <a:r>
              <a:rPr lang="en-US" altLang="zh-CN" dirty="0" err="1" smtClean="0">
                <a:latin typeface="Consolas" panose="020B0609020204030204" pitchFamily="49" charset="0"/>
              </a:rPr>
              <a:t>left_table</a:t>
            </a:r>
            <a:r>
              <a:rPr lang="en-US" altLang="zh-CN" dirty="0" smtClean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&lt;join type&gt; JOIN &lt;</a:t>
            </a:r>
            <a:r>
              <a:rPr lang="en-US" altLang="zh-CN" dirty="0" err="1" smtClean="0">
                <a:latin typeface="Consolas" panose="020B0609020204030204" pitchFamily="49" charset="0"/>
              </a:rPr>
              <a:t>right_table</a:t>
            </a:r>
            <a:r>
              <a:rPr lang="en-US" altLang="zh-C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ON &lt; </a:t>
            </a:r>
            <a:r>
              <a:rPr lang="en-US" altLang="zh-CN" dirty="0" err="1" smtClean="0">
                <a:latin typeface="Consolas" panose="020B0609020204030204" pitchFamily="49" charset="0"/>
              </a:rPr>
              <a:t>join_condition</a:t>
            </a:r>
            <a:r>
              <a:rPr lang="en-US" altLang="zh-C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WHERE &lt;</a:t>
            </a:r>
            <a:r>
              <a:rPr lang="en-US" altLang="zh-CN" dirty="0" err="1" smtClean="0">
                <a:latin typeface="Consolas" panose="020B0609020204030204" pitchFamily="49" charset="0"/>
              </a:rPr>
              <a:t>wher</a:t>
            </a:r>
            <a:r>
              <a:rPr lang="en-US" altLang="zh-CN" dirty="0" err="1" smtClean="0">
                <a:latin typeface="Consolas" panose="020B0609020204030204" pitchFamily="49" charset="0"/>
              </a:rPr>
              <a:t>e_condition</a:t>
            </a:r>
            <a:r>
              <a:rPr lang="en-US" altLang="zh-C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GROUP BY &lt;</a:t>
            </a:r>
            <a:r>
              <a:rPr lang="en-US" altLang="zh-CN" dirty="0" err="1" smtClean="0">
                <a:latin typeface="Consolas" panose="020B0609020204030204" pitchFamily="49" charset="0"/>
              </a:rPr>
              <a:t>group_by_list</a:t>
            </a:r>
            <a:r>
              <a:rPr lang="en-US" altLang="zh-C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HAVING &lt;</a:t>
            </a:r>
            <a:r>
              <a:rPr lang="en-US" altLang="zh-CN" dirty="0" err="1" smtClean="0">
                <a:latin typeface="Consolas" panose="020B0609020204030204" pitchFamily="49" charset="0"/>
              </a:rPr>
              <a:t>having_condition</a:t>
            </a:r>
            <a:r>
              <a:rPr lang="en-US" altLang="zh-C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ORDER BY &lt;</a:t>
            </a:r>
            <a:r>
              <a:rPr lang="en-US" altLang="zh-CN" dirty="0" err="1" smtClean="0">
                <a:latin typeface="Consolas" panose="020B0609020204030204" pitchFamily="49" charset="0"/>
              </a:rPr>
              <a:t>order_by</a:t>
            </a:r>
            <a:r>
              <a:rPr lang="en-US" altLang="zh-CN" dirty="0" err="1" smtClean="0">
                <a:latin typeface="Consolas" panose="020B0609020204030204" pitchFamily="49" charset="0"/>
              </a:rPr>
              <a:t>_list</a:t>
            </a:r>
            <a:r>
              <a:rPr lang="en-US" altLang="zh-C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LIMIT [offset,] </a:t>
            </a:r>
            <a:r>
              <a:rPr lang="en-US" altLang="zh-CN" dirty="0" err="1" smtClean="0">
                <a:latin typeface="Consolas" panose="020B0609020204030204" pitchFamily="49" charset="0"/>
              </a:rPr>
              <a:t>row_count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6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Querying a MySQL </a:t>
            </a:r>
            <a:r>
              <a:rPr lang="en-US" altLang="en-US" dirty="0" smtClean="0"/>
              <a:t>Database (cont’d)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10515600" cy="434816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Operators</a:t>
            </a: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= &lt; &gt; &lt;= &gt;= != &lt;&gt;</a:t>
            </a: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</a:rPr>
              <a:t>AND  </a:t>
            </a:r>
            <a:r>
              <a:rPr lang="en-US" altLang="zh-CN" sz="2000" dirty="0" smtClean="0">
                <a:latin typeface="Consolas" panose="020B0609020204030204" pitchFamily="49" charset="0"/>
              </a:rPr>
              <a:t>OR  NOT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</a:rPr>
              <a:t>BETWEEN </a:t>
            </a:r>
            <a:r>
              <a:rPr lang="en-US" altLang="zh-CN" sz="2000" dirty="0">
                <a:latin typeface="Consolas" panose="020B0609020204030204" pitchFamily="49" charset="0"/>
              </a:rPr>
              <a:t>… AND … 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</a:rPr>
              <a:t>LIKE    %  _</a:t>
            </a: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</a:rPr>
              <a:t>IS    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IS</a:t>
            </a:r>
            <a:r>
              <a:rPr lang="en-US" altLang="zh-CN" sz="2000" dirty="0" smtClean="0">
                <a:latin typeface="Consolas" panose="020B0609020204030204" pitchFamily="49" charset="0"/>
              </a:rPr>
              <a:t> NULL</a:t>
            </a:r>
          </a:p>
          <a:p>
            <a:r>
              <a:rPr lang="en-US" altLang="zh-CN" sz="2000" dirty="0"/>
              <a:t>Functions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AVG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COUNT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SUM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MIN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MAX</a:t>
            </a: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</a:rPr>
              <a:t>CONCAT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endParaRPr lang="en-US" altLang="zh-CN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1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Management and Databases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i="1" dirty="0" smtClean="0"/>
              <a:t>Data management</a:t>
            </a:r>
            <a:r>
              <a:rPr lang="en-US" altLang="en-US" sz="2800" dirty="0" smtClean="0"/>
              <a:t> is a discipline that focuses on the proper generation, storage and retrieval of data. 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database</a:t>
            </a:r>
            <a:r>
              <a:rPr lang="en-US" altLang="en-US" sz="2800" dirty="0" smtClean="0"/>
              <a:t> is a shared, integrated computer structure that stores a collection of the end-user data and the metadata. 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The </a:t>
            </a:r>
            <a:r>
              <a:rPr lang="en-US" altLang="en-US" sz="2800" i="1" dirty="0" smtClean="0"/>
              <a:t>metadata </a:t>
            </a:r>
            <a:r>
              <a:rPr lang="en-US" altLang="en-US" sz="2800" dirty="0" smtClean="0"/>
              <a:t>is data about data.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The end-user data is integrated and managed through the metadata.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3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Joining Tables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join</a:t>
            </a:r>
            <a:r>
              <a:rPr lang="en-US" altLang="en-US" sz="2800" dirty="0" smtClean="0"/>
              <a:t> is performed when data are retrieved from more than one table at a time.</a:t>
            </a:r>
          </a:p>
          <a:p>
            <a:r>
              <a:rPr lang="en-US" altLang="en-US" sz="2800" dirty="0" smtClean="0"/>
              <a:t>Different types of SQL joins</a:t>
            </a:r>
          </a:p>
          <a:p>
            <a:pPr lvl="1"/>
            <a:r>
              <a:rPr lang="en-US" altLang="en-US" sz="2400" dirty="0" smtClean="0"/>
              <a:t>Inner join: returns records that have matching values in both tables.</a:t>
            </a:r>
          </a:p>
          <a:p>
            <a:pPr lvl="1"/>
            <a:r>
              <a:rPr lang="en-US" altLang="en-US" sz="2400" dirty="0" smtClean="0"/>
              <a:t>Left outer join: returns all records from the left table, and the matched records from the right table.</a:t>
            </a:r>
          </a:p>
          <a:p>
            <a:pPr lvl="1"/>
            <a:r>
              <a:rPr lang="en-US" altLang="en-US" sz="2400" dirty="0" smtClean="0"/>
              <a:t>Right outer join: returns all records from the right table, and the matched records from the left table.</a:t>
            </a:r>
          </a:p>
          <a:p>
            <a:pPr lvl="1"/>
            <a:r>
              <a:rPr lang="en-US" altLang="en-US" sz="2400" dirty="0" smtClean="0"/>
              <a:t>Full outer join: returns all records where there is a match in either the left or the right table.  </a:t>
            </a:r>
          </a:p>
          <a:p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SELECT name, author, title FROM customers NATURAL JOIN classics; 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SELECT name, author, title FROM customers </a:t>
            </a:r>
            <a:r>
              <a:rPr lang="en-US" altLang="en-US" sz="2200" dirty="0" smtClean="0">
                <a:latin typeface="Consolas" panose="020B0609020204030204" pitchFamily="49" charset="0"/>
              </a:rPr>
              <a:t>JOIN classics ON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customers.isbn</a:t>
            </a:r>
            <a:r>
              <a:rPr lang="en-US" altLang="en-US" sz="2200" dirty="0" smtClean="0">
                <a:latin typeface="Consolas" panose="020B0609020204030204" pitchFamily="49" charset="0"/>
              </a:rPr>
              <a:t>=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classics.isbn</a:t>
            </a:r>
            <a:r>
              <a:rPr lang="en-US" altLang="en-US" sz="2200" dirty="0" smtClean="0">
                <a:latin typeface="Consolas" panose="020B0609020204030204" pitchFamily="49" charset="0"/>
              </a:rPr>
              <a:t>; 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SELECT name, author, title FROM customers </a:t>
            </a:r>
            <a:r>
              <a:rPr lang="en-US" altLang="en-US" sz="2200" dirty="0" smtClean="0">
                <a:latin typeface="Consolas" panose="020B0609020204030204" pitchFamily="49" charset="0"/>
              </a:rPr>
              <a:t>AS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cust</a:t>
            </a:r>
            <a:r>
              <a:rPr lang="en-US" altLang="en-US" sz="2200" dirty="0" smtClean="0">
                <a:latin typeface="Consolas" panose="020B0609020204030204" pitchFamily="49" charset="0"/>
              </a:rPr>
              <a:t>, classics AS class WHERE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cust.isbn</a:t>
            </a:r>
            <a:r>
              <a:rPr lang="en-US" altLang="en-US" sz="2200" dirty="0" smtClean="0">
                <a:latin typeface="Consolas" panose="020B0609020204030204" pitchFamily="49" charset="0"/>
              </a:rPr>
              <a:t>=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class.isbn</a:t>
            </a:r>
            <a:r>
              <a:rPr lang="en-US" altLang="en-US" sz="2200" dirty="0">
                <a:latin typeface="Consolas" panose="020B0609020204030204" pitchFamily="49" charset="0"/>
              </a:rPr>
              <a:t>; </a:t>
            </a: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SELECT name, author, title FROM customers AS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cust</a:t>
            </a:r>
            <a:r>
              <a:rPr lang="en-US" altLang="en-US" sz="2200" dirty="0" smtClean="0">
                <a:latin typeface="Consolas" panose="020B0609020204030204" pitchFamily="49" charset="0"/>
              </a:rPr>
              <a:t> LEFT JOIN </a:t>
            </a:r>
            <a:r>
              <a:rPr lang="en-US" altLang="en-US" sz="2200" dirty="0">
                <a:latin typeface="Consolas" panose="020B0609020204030204" pitchFamily="49" charset="0"/>
              </a:rPr>
              <a:t>classics AS class </a:t>
            </a:r>
            <a:r>
              <a:rPr lang="en-US" altLang="en-US" sz="2200" dirty="0" smtClean="0">
                <a:latin typeface="Consolas" panose="020B0609020204030204" pitchFamily="49" charset="0"/>
              </a:rPr>
              <a:t>ON </a:t>
            </a:r>
            <a:r>
              <a:rPr lang="en-US" altLang="en-US" sz="2200" dirty="0" err="1">
                <a:latin typeface="Consolas" panose="020B0609020204030204" pitchFamily="49" charset="0"/>
              </a:rPr>
              <a:t>cust.isbn</a:t>
            </a:r>
            <a:r>
              <a:rPr lang="en-US" altLang="en-US" sz="2200" dirty="0">
                <a:latin typeface="Consolas" panose="020B0609020204030204" pitchFamily="49" charset="0"/>
              </a:rPr>
              <a:t>=</a:t>
            </a:r>
            <a:r>
              <a:rPr lang="en-US" altLang="en-US" sz="2200" dirty="0" err="1">
                <a:latin typeface="Consolas" panose="020B0609020204030204" pitchFamily="49" charset="0"/>
              </a:rPr>
              <a:t>class.isbn</a:t>
            </a:r>
            <a:r>
              <a:rPr lang="en-US" altLang="en-US" sz="2200" dirty="0">
                <a:latin typeface="Consolas" panose="020B0609020204030204" pitchFamily="49" charset="0"/>
              </a:rPr>
              <a:t>; </a:t>
            </a:r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0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Subqueries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subquery</a:t>
            </a:r>
            <a:r>
              <a:rPr lang="en-US" altLang="en-US" sz="2800" dirty="0" smtClean="0"/>
              <a:t> is a query inside a query. 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A subquery is expressed inside parentheses.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The inner query is executed first. 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The </a:t>
            </a:r>
            <a:r>
              <a:rPr lang="en-US" altLang="en-US" sz="2800" dirty="0" smtClean="0"/>
              <a:t>output of an inner query is used as the input for the outer query. </a:t>
            </a:r>
            <a:endParaRPr lang="en-US" altLang="en-US" sz="2800" dirty="0"/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 Systems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4323523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A </a:t>
            </a:r>
            <a:r>
              <a:rPr lang="en-US" altLang="en-US" sz="2400" i="1" dirty="0" smtClean="0"/>
              <a:t>database management system</a:t>
            </a:r>
            <a:r>
              <a:rPr lang="en-US" altLang="en-US" sz="2400" dirty="0" smtClean="0"/>
              <a:t> (DBMS) is a collection of programs that manages the database structure and controls access to the data stored in the database. </a:t>
            </a:r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A DBMS improves data sharing, security, integration, consistency, and data access.</a:t>
            </a:r>
            <a:endParaRPr lang="en-US" altLang="en-US" sz="2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390323" y="2004529"/>
            <a:ext cx="6477000" cy="3555678"/>
            <a:chOff x="5638800" y="1825625"/>
            <a:chExt cx="6477000" cy="3555678"/>
          </a:xfrm>
        </p:grpSpPr>
        <p:sp>
          <p:nvSpPr>
            <p:cNvPr id="3" name="文本框 2"/>
            <p:cNvSpPr txBox="1"/>
            <p:nvPr/>
          </p:nvSpPr>
          <p:spPr>
            <a:xfrm>
              <a:off x="6248400" y="1825625"/>
              <a:ext cx="1981200" cy="46166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 User 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601200" y="1825625"/>
              <a:ext cx="1981200" cy="46166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 User 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9600" y="1825626"/>
              <a:ext cx="1371600" cy="461665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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00800" y="3538240"/>
              <a:ext cx="4953000" cy="46166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DBMS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407426" y="4919638"/>
              <a:ext cx="4953000" cy="46166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Databases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6858000" y="2277351"/>
              <a:ext cx="0" cy="125095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7620000" y="2287290"/>
              <a:ext cx="0" cy="125095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0896600" y="2286000"/>
              <a:ext cx="0" cy="125095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0287000" y="2286000"/>
              <a:ext cx="0" cy="125095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638800" y="2667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67800" y="2667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20000" y="2667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896600" y="2667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839200" y="3999905"/>
              <a:ext cx="0" cy="90864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839200" y="4217313"/>
              <a:ext cx="1828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of Data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8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Data Modeling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i="1" dirty="0" smtClean="0"/>
              <a:t>data model</a:t>
            </a:r>
            <a:r>
              <a:rPr lang="en-US" altLang="zh-CN" dirty="0" smtClean="0"/>
              <a:t> is a relatively simple representation, usually graphical, of more complex real-world data structures. </a:t>
            </a:r>
          </a:p>
          <a:p>
            <a:r>
              <a:rPr lang="en-US" altLang="zh-CN" dirty="0" smtClean="0"/>
              <a:t>The basic building blocks of all data models</a:t>
            </a:r>
          </a:p>
          <a:p>
            <a:pPr lvl="1"/>
            <a:r>
              <a:rPr lang="en-US" altLang="zh-CN" dirty="0" smtClean="0"/>
              <a:t>Entities – types of objects in the real world. </a:t>
            </a:r>
          </a:p>
          <a:p>
            <a:pPr lvl="1"/>
            <a:r>
              <a:rPr lang="en-US" altLang="zh-CN" dirty="0" smtClean="0"/>
              <a:t>Attributes</a:t>
            </a:r>
            <a:r>
              <a:rPr lang="en-US" altLang="zh-CN" dirty="0"/>
              <a:t> </a:t>
            </a:r>
            <a:r>
              <a:rPr lang="en-US" altLang="zh-CN" dirty="0" smtClean="0"/>
              <a:t>– characteristics of an entity.</a:t>
            </a:r>
          </a:p>
          <a:p>
            <a:pPr lvl="1"/>
            <a:r>
              <a:rPr lang="en-US" altLang="zh-CN" dirty="0" smtClean="0"/>
              <a:t>Relationships – associations between entities. </a:t>
            </a:r>
          </a:p>
          <a:p>
            <a:pPr lvl="1"/>
            <a:r>
              <a:rPr lang="en-US" altLang="zh-CN" dirty="0" smtClean="0"/>
              <a:t>Constraints – restrictions placed on the data.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Entity-Relationship Model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The entity-relationship model (the ER model) is represented in an entity relationship diagram (ERD). </a:t>
            </a:r>
          </a:p>
          <a:p>
            <a:r>
              <a:rPr lang="en-US" altLang="zh-CN" dirty="0" smtClean="0"/>
              <a:t>An entity is represented by a rectangle containing the entity name.</a:t>
            </a:r>
          </a:p>
          <a:p>
            <a:r>
              <a:rPr lang="en-US" altLang="zh-CN" dirty="0" smtClean="0"/>
              <a:t>Attributes are represented by ovals and are connected to the entity rectangle with a line.</a:t>
            </a:r>
          </a:p>
          <a:p>
            <a:r>
              <a:rPr lang="en-US" altLang="zh-CN" dirty="0" smtClean="0"/>
              <a:t>The primary key (PK), one or more attributes that uniquely identify each entity instance, is underlined.</a:t>
            </a:r>
          </a:p>
          <a:p>
            <a:r>
              <a:rPr lang="en-US" altLang="zh-CN" dirty="0" smtClean="0"/>
              <a:t>The relationship between two entities is represented by a diamond that connects the two entity rectangles.</a:t>
            </a:r>
          </a:p>
          <a:p>
            <a:r>
              <a:rPr lang="en-US" altLang="zh-CN" dirty="0" smtClean="0"/>
              <a:t>An associative entity, represented by a combination of a rectangle and a diamond, is a relationship that has attributes.  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Relationships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A foreign key is an attribute whose value matches the primary key in the related table.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Connectivity</a:t>
            </a:r>
          </a:p>
          <a:p>
            <a:pPr lvl="1"/>
            <a:r>
              <a:rPr lang="en-US" altLang="zh-CN" sz="2400" dirty="0" smtClean="0"/>
              <a:t>One-to-One (1:1)</a:t>
            </a:r>
          </a:p>
          <a:p>
            <a:pPr lvl="1"/>
            <a:r>
              <a:rPr lang="en-US" altLang="zh-CN" sz="2400" dirty="0" smtClean="0"/>
              <a:t>One-to-Many (1:M)</a:t>
            </a:r>
          </a:p>
          <a:p>
            <a:pPr lvl="1"/>
            <a:r>
              <a:rPr lang="en-US" altLang="zh-CN" sz="2400" dirty="0" smtClean="0"/>
              <a:t>Many-to-Many (M:M)</a:t>
            </a:r>
          </a:p>
          <a:p>
            <a:pPr lvl="1"/>
            <a:endParaRPr lang="en-US" altLang="zh-CN" sz="2400" dirty="0" smtClean="0"/>
          </a:p>
          <a:p>
            <a:r>
              <a:rPr lang="en-US" altLang="zh-CN" sz="2400" dirty="0" smtClean="0"/>
              <a:t>Cardinality</a:t>
            </a:r>
          </a:p>
          <a:p>
            <a:pPr lvl="1"/>
            <a:r>
              <a:rPr lang="en-US" altLang="zh-CN" sz="2400" dirty="0" smtClean="0"/>
              <a:t>Cardinality expresses the minimum and maximum number of times an instance of one entity can relate to instances of another entity.</a:t>
            </a:r>
          </a:p>
          <a:p>
            <a:pPr lvl="1"/>
            <a:r>
              <a:rPr lang="en-US" altLang="zh-CN" sz="2400" dirty="0" smtClean="0"/>
              <a:t>Cardinality is indicated by placing the numbers (x, y) beside the entities.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0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Simple ER Diagram</a:t>
            </a:r>
            <a:endParaRPr lang="en-US" altLang="en-US" sz="4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8" y="2057400"/>
            <a:ext cx="11688362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Logical Design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An internal schema maps the ERD to the relational model constructs. </a:t>
            </a:r>
          </a:p>
          <a:p>
            <a:r>
              <a:rPr lang="en-US" altLang="zh-CN" sz="2400" dirty="0" smtClean="0"/>
              <a:t>The entities and relationships in the ERD are mapped to tables in the relational model. </a:t>
            </a:r>
          </a:p>
          <a:p>
            <a:r>
              <a:rPr lang="en-US" altLang="zh-CN" sz="2400" dirty="0" smtClean="0"/>
              <a:t>Tables</a:t>
            </a:r>
          </a:p>
          <a:p>
            <a:pPr lvl="1"/>
            <a:r>
              <a:rPr lang="en-US" altLang="zh-CN" sz="2000" dirty="0" smtClean="0"/>
              <a:t>Attributes</a:t>
            </a:r>
          </a:p>
          <a:p>
            <a:pPr lvl="1"/>
            <a:r>
              <a:rPr lang="en-US" altLang="zh-CN" sz="2000" dirty="0" smtClean="0"/>
              <a:t>Tuples</a:t>
            </a:r>
          </a:p>
          <a:p>
            <a:pPr lvl="1"/>
            <a:r>
              <a:rPr lang="en-US" altLang="zh-CN" sz="2000" dirty="0" smtClean="0"/>
              <a:t>Keys</a:t>
            </a:r>
          </a:p>
          <a:p>
            <a:r>
              <a:rPr lang="en-US" altLang="zh-CN" sz="2400" dirty="0" smtClean="0"/>
              <a:t>Integrity Rules	</a:t>
            </a:r>
          </a:p>
          <a:p>
            <a:pPr lvl="1"/>
            <a:r>
              <a:rPr lang="en-US" altLang="zh-CN" sz="2000" dirty="0" smtClean="0"/>
              <a:t>Entity integrity: all primary key entries are unique and not null.</a:t>
            </a:r>
          </a:p>
          <a:p>
            <a:pPr lvl="1"/>
            <a:r>
              <a:rPr lang="en-US" altLang="zh-CN" sz="2000" dirty="0" smtClean="0"/>
              <a:t>Referential integrity: every non-null foreign key value </a:t>
            </a:r>
            <a:r>
              <a:rPr lang="en-US" altLang="zh-CN" sz="2000" smtClean="0"/>
              <a:t>must refer </a:t>
            </a:r>
            <a:r>
              <a:rPr lang="en-US" altLang="zh-CN" sz="2000" dirty="0" smtClean="0"/>
              <a:t>to an existing primary key value. </a:t>
            </a:r>
            <a:endParaRPr lang="en-US" altLang="zh-CN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Simple Schema</a:t>
            </a:r>
            <a:endParaRPr lang="en-US" altLang="en-US" sz="4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11201400" cy="22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1232</Words>
  <Application>Microsoft Office PowerPoint</Application>
  <PresentationFormat>宽屏</PresentationFormat>
  <Paragraphs>237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Calibri Light</vt:lpstr>
      <vt:lpstr>Consolas</vt:lpstr>
      <vt:lpstr>Helvetica</vt:lpstr>
      <vt:lpstr>Symbol</vt:lpstr>
      <vt:lpstr>Tahoma</vt:lpstr>
      <vt:lpstr>Times New Roman</vt:lpstr>
      <vt:lpstr>Wingdings</vt:lpstr>
      <vt:lpstr>Office 主题​​</vt:lpstr>
      <vt:lpstr>Chapter 6 Relational Databases</vt:lpstr>
      <vt:lpstr>Data Management and Databases</vt:lpstr>
      <vt:lpstr>Database Management Systems</vt:lpstr>
      <vt:lpstr>Data Modeling</vt:lpstr>
      <vt:lpstr>The Entity-Relationship Model</vt:lpstr>
      <vt:lpstr>Relationships</vt:lpstr>
      <vt:lpstr>A Simple ER Diagram</vt:lpstr>
      <vt:lpstr>Logical Design</vt:lpstr>
      <vt:lpstr>A Simple Schema</vt:lpstr>
      <vt:lpstr>Normalization</vt:lpstr>
      <vt:lpstr>SQL and MySQL</vt:lpstr>
      <vt:lpstr>MySQL Commands</vt:lpstr>
      <vt:lpstr>Physical Database Design</vt:lpstr>
      <vt:lpstr>DDL</vt:lpstr>
      <vt:lpstr>DDL (Cont'd)</vt:lpstr>
      <vt:lpstr>Indexes</vt:lpstr>
      <vt:lpstr>Adding, Updating and Deleting Data</vt:lpstr>
      <vt:lpstr>Querying a MySQL Database</vt:lpstr>
      <vt:lpstr>Querying a MySQL Database (cont’d)</vt:lpstr>
      <vt:lpstr>Joining Tables</vt:lpstr>
      <vt:lpstr>Subqueries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576</cp:revision>
  <dcterms:created xsi:type="dcterms:W3CDTF">2008-11-19T17:14:25Z</dcterms:created>
  <dcterms:modified xsi:type="dcterms:W3CDTF">2019-11-26T06:12:56Z</dcterms:modified>
</cp:coreProperties>
</file>