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1"/>
  </p:sldMasterIdLst>
  <p:notesMasterIdLst>
    <p:notesMasterId r:id="rId13"/>
  </p:notesMasterIdLst>
  <p:sldIdLst>
    <p:sldId id="256" r:id="rId2"/>
    <p:sldId id="355" r:id="rId3"/>
    <p:sldId id="328" r:id="rId4"/>
    <p:sldId id="356" r:id="rId5"/>
    <p:sldId id="357" r:id="rId6"/>
    <p:sldId id="359" r:id="rId7"/>
    <p:sldId id="360" r:id="rId8"/>
    <p:sldId id="358" r:id="rId9"/>
    <p:sldId id="351" r:id="rId10"/>
    <p:sldId id="361" r:id="rId11"/>
    <p:sldId id="362" r:id="rId12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DC54"/>
    <a:srgbClr val="E64A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963" autoAdjust="0"/>
  </p:normalViewPr>
  <p:slideViewPr>
    <p:cSldViewPr>
      <p:cViewPr varScale="1">
        <p:scale>
          <a:sx n="57" d="100"/>
          <a:sy n="57" d="100"/>
        </p:scale>
        <p:origin x="501" y="2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5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F073C7F-8967-4B3F-8F58-504BF3FB9D8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48606"/>
            <a:ext cx="9144000" cy="2387600"/>
          </a:xfrm>
        </p:spPr>
        <p:txBody>
          <a:bodyPr anchor="b"/>
          <a:lstStyle>
            <a:lvl1pPr algn="ctr">
              <a:defRPr sz="6000" b="1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191000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 smtClean="0"/>
              <a:t>QAS 19 Business Analytics   Chapter 1</a:t>
            </a:r>
            <a:endParaRPr lang="en-US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7C252-0E4C-4AEC-B408-2264E7FB0F9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7269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B3867-C90B-43B2-B9E7-C9B6C8120D0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6574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0FC4-C906-4A9F-BA66-BB09B7D7D51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2958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1AA9D-8F68-4FAE-AABF-0F155E9D246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338564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Business Statistics  Chapter 1</a:t>
            </a:r>
            <a:endParaRPr lang="en-US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41F7-0837-4CD4-9DD5-76C4DF6E170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9299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3F03C-DC0E-460E-BF0E-F0BCA2F833E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5395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b="1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DE250-A958-4F01-A8D5-B4E91F021F1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4165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E971-9D41-49D3-B53E-83D23AE7485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0755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F48FC-CB88-4B49-8621-E4F5DB21CFC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4578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C1E6F-EB2B-4126-85F2-89306CD17BF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8833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30826-CC16-4AEC-9CAA-F55F5D7F2CF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6636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78751-E528-49EF-845F-404FB3B0A072}" type="slidenum">
              <a:rPr lang="en-US" altLang="en-US" smtClean="0"/>
              <a:pPr/>
              <a:t>‹#›</a:t>
            </a:fld>
            <a:endParaRPr lang="en-US" altLang="en-US"/>
          </a:p>
        </p:txBody>
      </p:sp>
      <p:pic>
        <p:nvPicPr>
          <p:cNvPr id="7" name="Picture 7" descr="psych_head_new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0" y="-14288"/>
            <a:ext cx="12242800" cy="688657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1045979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 smtClean="0"/>
              <a:t>Chapter 5 </a:t>
            </a:r>
            <a:r>
              <a:rPr lang="en-US" altLang="zh-CN" dirty="0" smtClean="0"/>
              <a:t>MySQL</a:t>
            </a:r>
            <a:endParaRPr lang="en-US" altLang="en-US" dirty="0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 smtClean="0"/>
              <a:t>MDA 610 Chapter 5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Joining Tables</a:t>
            </a:r>
            <a:endParaRPr lang="en-US" alt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en-US" sz="2800" dirty="0" smtClean="0"/>
              <a:t>A </a:t>
            </a:r>
            <a:r>
              <a:rPr lang="en-US" altLang="en-US" sz="2800" i="1" dirty="0" smtClean="0"/>
              <a:t>join</a:t>
            </a:r>
            <a:r>
              <a:rPr lang="en-US" altLang="en-US" sz="2800" dirty="0" smtClean="0"/>
              <a:t> is performed when data are retrieved from more than one table at a time.</a:t>
            </a:r>
          </a:p>
          <a:p>
            <a:r>
              <a:rPr lang="en-US" altLang="en-US" sz="2800" dirty="0" smtClean="0"/>
              <a:t>Different types of SQL joins</a:t>
            </a:r>
          </a:p>
          <a:p>
            <a:pPr lvl="1"/>
            <a:r>
              <a:rPr lang="en-US" altLang="en-US" sz="2400" dirty="0" smtClean="0"/>
              <a:t>Inner join: returns records that have matching values in both tables.</a:t>
            </a:r>
          </a:p>
          <a:p>
            <a:pPr lvl="1"/>
            <a:r>
              <a:rPr lang="en-US" altLang="en-US" sz="2400" dirty="0" smtClean="0"/>
              <a:t>Left outer join: returns all records from the left table, and the matched records from the right table.</a:t>
            </a:r>
          </a:p>
          <a:p>
            <a:pPr lvl="1"/>
            <a:r>
              <a:rPr lang="en-US" altLang="en-US" sz="2400" dirty="0" smtClean="0"/>
              <a:t>Right outer join: returns all records from the right table, and the matched records from the left table.</a:t>
            </a:r>
          </a:p>
          <a:p>
            <a:pPr lvl="1"/>
            <a:r>
              <a:rPr lang="en-US" altLang="en-US" sz="2400" dirty="0" smtClean="0"/>
              <a:t>Full outer join: returns all records where there is a match in either the left or the right table.  </a:t>
            </a:r>
          </a:p>
          <a:p>
            <a:endParaRPr lang="en-US" altLang="en-US" sz="2800" dirty="0"/>
          </a:p>
          <a:p>
            <a:pPr marL="457200" lvl="1" indent="0">
              <a:buNone/>
            </a:pPr>
            <a:r>
              <a:rPr lang="en-US" altLang="en-US" sz="2200" dirty="0" smtClean="0">
                <a:latin typeface="Consolas" panose="020B0609020204030204" pitchFamily="49" charset="0"/>
              </a:rPr>
              <a:t>SELECT name, author, title FROM customers NATURAL JOIN classics; </a:t>
            </a:r>
          </a:p>
          <a:p>
            <a:pPr marL="457200" lvl="1" indent="0">
              <a:buNone/>
            </a:pPr>
            <a:r>
              <a:rPr lang="en-US" altLang="en-US" sz="2200" dirty="0">
                <a:latin typeface="Consolas" panose="020B0609020204030204" pitchFamily="49" charset="0"/>
              </a:rPr>
              <a:t>SELECT name, author, title FROM customers </a:t>
            </a:r>
            <a:r>
              <a:rPr lang="en-US" altLang="en-US" sz="2200" dirty="0" smtClean="0">
                <a:latin typeface="Consolas" panose="020B0609020204030204" pitchFamily="49" charset="0"/>
              </a:rPr>
              <a:t>JOIN classics ON </a:t>
            </a:r>
            <a:r>
              <a:rPr lang="en-US" altLang="en-US" sz="2200" dirty="0" err="1" smtClean="0">
                <a:latin typeface="Consolas" panose="020B0609020204030204" pitchFamily="49" charset="0"/>
              </a:rPr>
              <a:t>customers.isbn</a:t>
            </a:r>
            <a:r>
              <a:rPr lang="en-US" altLang="en-US" sz="2200" dirty="0" smtClean="0">
                <a:latin typeface="Consolas" panose="020B0609020204030204" pitchFamily="49" charset="0"/>
              </a:rPr>
              <a:t>=</a:t>
            </a:r>
            <a:r>
              <a:rPr lang="en-US" altLang="en-US" sz="2200" dirty="0" err="1" smtClean="0">
                <a:latin typeface="Consolas" panose="020B0609020204030204" pitchFamily="49" charset="0"/>
              </a:rPr>
              <a:t>classics.isbn</a:t>
            </a:r>
            <a:r>
              <a:rPr lang="en-US" altLang="en-US" sz="2200" dirty="0" smtClean="0">
                <a:latin typeface="Consolas" panose="020B0609020204030204" pitchFamily="49" charset="0"/>
              </a:rPr>
              <a:t>; </a:t>
            </a:r>
            <a:endParaRPr lang="en-US" altLang="en-US" sz="2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en-US" sz="2200" dirty="0">
                <a:latin typeface="Consolas" panose="020B0609020204030204" pitchFamily="49" charset="0"/>
              </a:rPr>
              <a:t>SELECT name, author, title FROM customers </a:t>
            </a:r>
            <a:r>
              <a:rPr lang="en-US" altLang="en-US" sz="2200" dirty="0" smtClean="0">
                <a:latin typeface="Consolas" panose="020B0609020204030204" pitchFamily="49" charset="0"/>
              </a:rPr>
              <a:t>AS </a:t>
            </a:r>
            <a:r>
              <a:rPr lang="en-US" altLang="en-US" sz="2200" dirty="0" err="1" smtClean="0">
                <a:latin typeface="Consolas" panose="020B0609020204030204" pitchFamily="49" charset="0"/>
              </a:rPr>
              <a:t>cust</a:t>
            </a:r>
            <a:r>
              <a:rPr lang="en-US" altLang="en-US" sz="2200" dirty="0" smtClean="0">
                <a:latin typeface="Consolas" panose="020B0609020204030204" pitchFamily="49" charset="0"/>
              </a:rPr>
              <a:t>, classics AS class WHERE </a:t>
            </a:r>
            <a:r>
              <a:rPr lang="en-US" altLang="en-US" sz="2200" dirty="0" err="1" smtClean="0">
                <a:latin typeface="Consolas" panose="020B0609020204030204" pitchFamily="49" charset="0"/>
              </a:rPr>
              <a:t>cust.isbn</a:t>
            </a:r>
            <a:r>
              <a:rPr lang="en-US" altLang="en-US" sz="2200" dirty="0" smtClean="0">
                <a:latin typeface="Consolas" panose="020B0609020204030204" pitchFamily="49" charset="0"/>
              </a:rPr>
              <a:t>=</a:t>
            </a:r>
            <a:r>
              <a:rPr lang="en-US" altLang="en-US" sz="2200" dirty="0" err="1" smtClean="0">
                <a:latin typeface="Consolas" panose="020B0609020204030204" pitchFamily="49" charset="0"/>
              </a:rPr>
              <a:t>class.isbn</a:t>
            </a:r>
            <a:r>
              <a:rPr lang="en-US" altLang="en-US" sz="2200" dirty="0">
                <a:latin typeface="Consolas" panose="020B0609020204030204" pitchFamily="49" charset="0"/>
              </a:rPr>
              <a:t>; </a:t>
            </a:r>
            <a:endParaRPr lang="en-US" altLang="en-US" sz="2200" dirty="0" smtClean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en-US" sz="2200" dirty="0">
                <a:latin typeface="Consolas" panose="020B0609020204030204" pitchFamily="49" charset="0"/>
              </a:rPr>
              <a:t>SELECT name, author, title FROM customers AS </a:t>
            </a:r>
            <a:r>
              <a:rPr lang="en-US" altLang="en-US" sz="2200" dirty="0" err="1" smtClean="0">
                <a:latin typeface="Consolas" panose="020B0609020204030204" pitchFamily="49" charset="0"/>
              </a:rPr>
              <a:t>cust</a:t>
            </a:r>
            <a:r>
              <a:rPr lang="en-US" altLang="en-US" sz="2200" dirty="0" smtClean="0">
                <a:latin typeface="Consolas" panose="020B0609020204030204" pitchFamily="49" charset="0"/>
              </a:rPr>
              <a:t> LEFT JOIN </a:t>
            </a:r>
            <a:r>
              <a:rPr lang="en-US" altLang="en-US" sz="2200" dirty="0">
                <a:latin typeface="Consolas" panose="020B0609020204030204" pitchFamily="49" charset="0"/>
              </a:rPr>
              <a:t>classics AS class </a:t>
            </a:r>
            <a:r>
              <a:rPr lang="en-US" altLang="en-US" sz="2200" dirty="0" smtClean="0">
                <a:latin typeface="Consolas" panose="020B0609020204030204" pitchFamily="49" charset="0"/>
              </a:rPr>
              <a:t>ON </a:t>
            </a:r>
            <a:r>
              <a:rPr lang="en-US" altLang="en-US" sz="2200" dirty="0" err="1">
                <a:latin typeface="Consolas" panose="020B0609020204030204" pitchFamily="49" charset="0"/>
              </a:rPr>
              <a:t>cust.isbn</a:t>
            </a:r>
            <a:r>
              <a:rPr lang="en-US" altLang="en-US" sz="2200" dirty="0">
                <a:latin typeface="Consolas" panose="020B0609020204030204" pitchFamily="49" charset="0"/>
              </a:rPr>
              <a:t>=</a:t>
            </a:r>
            <a:r>
              <a:rPr lang="en-US" altLang="en-US" sz="2200" dirty="0" err="1">
                <a:latin typeface="Consolas" panose="020B0609020204030204" pitchFamily="49" charset="0"/>
              </a:rPr>
              <a:t>class.isbn</a:t>
            </a:r>
            <a:r>
              <a:rPr lang="en-US" altLang="en-US" sz="2200" dirty="0">
                <a:latin typeface="Consolas" panose="020B0609020204030204" pitchFamily="49" charset="0"/>
              </a:rPr>
              <a:t>; </a:t>
            </a:r>
          </a:p>
          <a:p>
            <a:pPr marL="457200" lvl="1" indent="0">
              <a:buNone/>
            </a:pPr>
            <a:endParaRPr lang="en-US" altLang="en-US" sz="2200" dirty="0" smtClean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en-US" sz="2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en-US" sz="2200" dirty="0" smtClean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en-US" sz="2200" dirty="0" smtClean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en-US" sz="2200" dirty="0">
              <a:latin typeface="Consolas" panose="020B0609020204030204" pitchFamily="49" charset="0"/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EC180-B97A-4DDB-836E-DAA296AA995E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357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Subqueries</a:t>
            </a:r>
            <a:endParaRPr lang="en-US" alt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800" dirty="0" smtClean="0"/>
              <a:t>A </a:t>
            </a:r>
            <a:r>
              <a:rPr lang="en-US" altLang="en-US" sz="2800" i="1" dirty="0" smtClean="0"/>
              <a:t>subquery</a:t>
            </a:r>
            <a:r>
              <a:rPr lang="en-US" altLang="en-US" sz="2800" dirty="0" smtClean="0"/>
              <a:t> is a query inside a query. </a:t>
            </a:r>
          </a:p>
          <a:p>
            <a:endParaRPr lang="en-US" altLang="en-US" sz="2800" dirty="0" smtClean="0"/>
          </a:p>
          <a:p>
            <a:r>
              <a:rPr lang="en-US" altLang="en-US" sz="2800" dirty="0" smtClean="0"/>
              <a:t>A subquery is expressed inside parentheses.</a:t>
            </a:r>
          </a:p>
          <a:p>
            <a:endParaRPr lang="en-US" altLang="en-US" sz="2800" dirty="0" smtClean="0"/>
          </a:p>
          <a:p>
            <a:r>
              <a:rPr lang="en-US" altLang="en-US" sz="2800" dirty="0" smtClean="0"/>
              <a:t>The inner query is executed first. </a:t>
            </a:r>
          </a:p>
          <a:p>
            <a:endParaRPr lang="en-US" altLang="en-US" sz="2800" smtClean="0"/>
          </a:p>
          <a:p>
            <a:r>
              <a:rPr lang="en-US" altLang="en-US" sz="2800" smtClean="0"/>
              <a:t>The </a:t>
            </a:r>
            <a:r>
              <a:rPr lang="en-US" altLang="en-US" sz="2800" dirty="0" smtClean="0"/>
              <a:t>output of an inner query is used as the input for the outer query. </a:t>
            </a:r>
            <a:endParaRPr lang="en-US" altLang="en-US" sz="2800" dirty="0"/>
          </a:p>
          <a:p>
            <a:pPr marL="457200" lvl="1" indent="0">
              <a:buNone/>
            </a:pPr>
            <a:endParaRPr lang="en-US" altLang="en-US" sz="2200" dirty="0" smtClean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en-US" sz="2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en-US" sz="2200" dirty="0" smtClean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en-US" sz="2200" dirty="0" smtClean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en-US" sz="2200" dirty="0">
              <a:latin typeface="Consolas" panose="020B0609020204030204" pitchFamily="49" charset="0"/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EC180-B97A-4DDB-836E-DAA296AA995E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497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SQL and MySQL</a:t>
            </a:r>
            <a:endParaRPr lang="en-US" alt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sz="2800" i="1" dirty="0" smtClean="0"/>
              <a:t>SQL </a:t>
            </a:r>
            <a:r>
              <a:rPr lang="en-US" altLang="en-US" sz="2800" dirty="0" smtClean="0"/>
              <a:t>stands for </a:t>
            </a:r>
            <a:r>
              <a:rPr lang="en-US" altLang="en-US" sz="2800" i="1" dirty="0" smtClean="0"/>
              <a:t>Structured Query Language</a:t>
            </a:r>
            <a:r>
              <a:rPr lang="en-US" altLang="en-US" sz="2800" dirty="0" smtClean="0"/>
              <a:t>.  </a:t>
            </a:r>
            <a:endParaRPr lang="en-US" altLang="en-US" sz="2800" dirty="0" smtClean="0"/>
          </a:p>
          <a:p>
            <a:r>
              <a:rPr lang="en-US" altLang="en-US" sz="2800" dirty="0" smtClean="0"/>
              <a:t>SQL commands fit into four categories:</a:t>
            </a:r>
          </a:p>
          <a:p>
            <a:pPr lvl="1"/>
            <a:r>
              <a:rPr lang="en-US" altLang="en-US" sz="2400" dirty="0" smtClean="0"/>
              <a:t>DDL – Data Definition Language</a:t>
            </a:r>
          </a:p>
          <a:p>
            <a:pPr lvl="1"/>
            <a:r>
              <a:rPr lang="en-US" altLang="en-US" sz="2400" dirty="0" smtClean="0"/>
              <a:t>DML – Data Manipulation Language</a:t>
            </a:r>
          </a:p>
          <a:p>
            <a:pPr lvl="1"/>
            <a:r>
              <a:rPr lang="en-US" altLang="en-US" sz="2400" dirty="0" smtClean="0"/>
              <a:t>DCL – Data Control Language</a:t>
            </a:r>
          </a:p>
          <a:p>
            <a:pPr lvl="1"/>
            <a:r>
              <a:rPr lang="en-US" altLang="en-US" sz="2400" dirty="0" smtClean="0"/>
              <a:t>TCL – Transaction Control Language</a:t>
            </a:r>
          </a:p>
          <a:p>
            <a:pPr marL="457200" lvl="1" indent="0">
              <a:buNone/>
            </a:pPr>
            <a:r>
              <a:rPr lang="en-US" altLang="en-US" sz="2400" dirty="0" smtClean="0"/>
              <a:t> </a:t>
            </a:r>
            <a:endParaRPr lang="en-US" altLang="en-US" sz="2400" dirty="0" smtClean="0"/>
          </a:p>
          <a:p>
            <a:r>
              <a:rPr lang="en-US" altLang="en-US" sz="2800" dirty="0" smtClean="0"/>
              <a:t>MySQL </a:t>
            </a:r>
            <a:r>
              <a:rPr lang="en-US" altLang="en-US" sz="2800" dirty="0" smtClean="0"/>
              <a:t>is the most popular database management system for web servers</a:t>
            </a:r>
            <a:r>
              <a:rPr lang="en-US" altLang="en-US" sz="2800" dirty="0" smtClean="0"/>
              <a:t>.</a:t>
            </a:r>
            <a:endParaRPr lang="en-US" altLang="en-US" sz="2800" dirty="0" smtClean="0"/>
          </a:p>
          <a:p>
            <a:r>
              <a:rPr lang="en-US" altLang="en-US" sz="2800" dirty="0" smtClean="0"/>
              <a:t>You </a:t>
            </a:r>
            <a:r>
              <a:rPr lang="en-US" altLang="en-US" sz="2800" dirty="0" smtClean="0"/>
              <a:t>can interact with MySQL</a:t>
            </a:r>
          </a:p>
          <a:p>
            <a:pPr lvl="1"/>
            <a:r>
              <a:rPr lang="en-US" altLang="en-US" sz="2400" dirty="0"/>
              <a:t>u</a:t>
            </a:r>
            <a:r>
              <a:rPr lang="en-US" altLang="en-US" sz="2400" dirty="0" smtClean="0"/>
              <a:t>sing a command line (command: </a:t>
            </a:r>
            <a:r>
              <a:rPr lang="en-US" altLang="en-US" sz="2400" dirty="0" err="1" smtClean="0">
                <a:latin typeface="Consolas" panose="020B0609020204030204" pitchFamily="49" charset="0"/>
              </a:rPr>
              <a:t>mysql</a:t>
            </a:r>
            <a:r>
              <a:rPr lang="en-US" altLang="en-US" sz="2400" dirty="0" smtClean="0">
                <a:latin typeface="Consolas" panose="020B0609020204030204" pitchFamily="49" charset="0"/>
              </a:rPr>
              <a:t> -</a:t>
            </a:r>
            <a:r>
              <a:rPr lang="en-US" altLang="en-US" sz="2400" dirty="0" err="1" smtClean="0">
                <a:latin typeface="Consolas" panose="020B0609020204030204" pitchFamily="49" charset="0"/>
              </a:rPr>
              <a:t>uroot</a:t>
            </a:r>
            <a:r>
              <a:rPr lang="en-US" altLang="en-US" sz="2400" dirty="0" smtClean="0">
                <a:latin typeface="Consolas" panose="020B0609020204030204" pitchFamily="49" charset="0"/>
              </a:rPr>
              <a:t> -</a:t>
            </a:r>
            <a:r>
              <a:rPr lang="en-US" altLang="en-US" sz="2400" dirty="0" err="1" smtClean="0">
                <a:latin typeface="Consolas" panose="020B0609020204030204" pitchFamily="49" charset="0"/>
              </a:rPr>
              <a:t>proot</a:t>
            </a:r>
            <a:r>
              <a:rPr lang="en-US" altLang="en-US" sz="2400" dirty="0" smtClean="0"/>
              <a:t>)</a:t>
            </a:r>
          </a:p>
          <a:p>
            <a:pPr lvl="1"/>
            <a:r>
              <a:rPr lang="en-US" altLang="en-US" sz="2400" dirty="0"/>
              <a:t>v</a:t>
            </a:r>
            <a:r>
              <a:rPr lang="en-US" altLang="en-US" sz="2400" dirty="0" smtClean="0"/>
              <a:t>ia a web interface such as </a:t>
            </a:r>
            <a:r>
              <a:rPr lang="en-US" altLang="en-US" sz="2400" dirty="0" err="1" smtClean="0"/>
              <a:t>phpMyAdmin</a:t>
            </a:r>
            <a:endParaRPr lang="en-US" altLang="en-US" sz="2400" dirty="0" smtClean="0"/>
          </a:p>
          <a:p>
            <a:pPr lvl="1"/>
            <a:r>
              <a:rPr lang="en-US" altLang="en-US" sz="2400" dirty="0"/>
              <a:t>t</a:t>
            </a:r>
            <a:r>
              <a:rPr lang="en-US" altLang="en-US" sz="2400" dirty="0" smtClean="0"/>
              <a:t>hrough a programming language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EC180-B97A-4DDB-836E-DAA296AA995E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628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MySQL Commands</a:t>
            </a:r>
            <a:endParaRPr lang="en-US" altLang="en-US" sz="44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861060" y="1752600"/>
            <a:ext cx="10515600" cy="434816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Each command ends with a semicolon(;). </a:t>
            </a:r>
          </a:p>
          <a:p>
            <a:r>
              <a:rPr lang="en-US" altLang="zh-CN" dirty="0" smtClean="0"/>
              <a:t>SQL commands and keywords are case-insensitive. </a:t>
            </a:r>
          </a:p>
          <a:p>
            <a:r>
              <a:rPr lang="en-US" altLang="zh-CN" dirty="0" smtClean="0"/>
              <a:t>Table names are case-sensitive on Linux and </a:t>
            </a:r>
            <a:r>
              <a:rPr lang="en-US" altLang="zh-CN" dirty="0" err="1" smtClean="0"/>
              <a:t>macOS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Common MySQL commands</a:t>
            </a:r>
          </a:p>
          <a:p>
            <a:pPr lvl="1"/>
            <a:endParaRPr lang="en-US" altLang="zh-CN" dirty="0" smtClean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74C96-B78C-45C5-9D7A-D140C151B975}" type="slidenum">
              <a:rPr lang="en-US" altLang="en-US"/>
              <a:pPr/>
              <a:t>3</a:t>
            </a:fld>
            <a:endParaRPr lang="en-US" altLang="en-US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0010818"/>
              </p:ext>
            </p:extLst>
          </p:nvPr>
        </p:nvGraphicFramePr>
        <p:xfrm>
          <a:off x="1854200" y="4114800"/>
          <a:ext cx="8128000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625894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2813446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4697931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985464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nsolas" panose="020B0609020204030204" pitchFamily="49" charset="0"/>
                        </a:rPr>
                        <a:t>ALTER</a:t>
                      </a:r>
                      <a:endParaRPr lang="en-US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nsolas" panose="020B0609020204030204" pitchFamily="49" charset="0"/>
                        </a:rPr>
                        <a:t>BACKUP</a:t>
                      </a:r>
                      <a:endParaRPr lang="en-US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nsolas" panose="020B0609020204030204" pitchFamily="49" charset="0"/>
                        </a:rPr>
                        <a:t>\c</a:t>
                      </a:r>
                      <a:endParaRPr lang="en-US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nsolas" panose="020B0609020204030204" pitchFamily="49" charset="0"/>
                        </a:rPr>
                        <a:t>CREATE</a:t>
                      </a:r>
                      <a:endParaRPr lang="en-US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944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nsolas" panose="020B0609020204030204" pitchFamily="49" charset="0"/>
                        </a:rPr>
                        <a:t>DELETE</a:t>
                      </a:r>
                      <a:endParaRPr lang="en-US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nsolas" panose="020B0609020204030204" pitchFamily="49" charset="0"/>
                        </a:rPr>
                        <a:t>DESCRIBE</a:t>
                      </a:r>
                      <a:endParaRPr lang="en-US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nsolas" panose="020B0609020204030204" pitchFamily="49" charset="0"/>
                        </a:rPr>
                        <a:t>DROP</a:t>
                      </a:r>
                      <a:endParaRPr lang="en-US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Consolas" panose="020B0609020204030204" pitchFamily="49" charset="0"/>
                        </a:rPr>
                        <a:t>Ctrl+C</a:t>
                      </a:r>
                      <a:endParaRPr lang="en-US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595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nsolas" panose="020B0609020204030204" pitchFamily="49" charset="0"/>
                        </a:rPr>
                        <a:t>GRANT</a:t>
                      </a:r>
                      <a:endParaRPr lang="en-US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nsolas" panose="020B0609020204030204" pitchFamily="49" charset="0"/>
                        </a:rPr>
                        <a:t>HELP</a:t>
                      </a:r>
                      <a:endParaRPr lang="en-US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nsolas" panose="020B0609020204030204" pitchFamily="49" charset="0"/>
                        </a:rPr>
                        <a:t>INSERT</a:t>
                      </a:r>
                      <a:endParaRPr lang="en-US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nsolas" panose="020B0609020204030204" pitchFamily="49" charset="0"/>
                        </a:rPr>
                        <a:t>LOCK</a:t>
                      </a:r>
                      <a:endParaRPr lang="en-US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973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nsolas" panose="020B0609020204030204" pitchFamily="49" charset="0"/>
                        </a:rPr>
                        <a:t>RENAME</a:t>
                      </a:r>
                      <a:endParaRPr lang="en-US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nsolas" panose="020B0609020204030204" pitchFamily="49" charset="0"/>
                        </a:rPr>
                        <a:t>SHOW</a:t>
                      </a:r>
                      <a:endParaRPr lang="en-US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nsolas" panose="020B0609020204030204" pitchFamily="49" charset="0"/>
                        </a:rPr>
                        <a:t>UPDATE</a:t>
                      </a:r>
                      <a:endParaRPr lang="en-US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nsolas" panose="020B0609020204030204" pitchFamily="49" charset="0"/>
                        </a:rPr>
                        <a:t>USE</a:t>
                      </a:r>
                      <a:endParaRPr lang="en-US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96687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2975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Physical Database Design</a:t>
            </a:r>
            <a:endParaRPr lang="en-US" alt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sz="2800" dirty="0" smtClean="0"/>
              <a:t>Each normalized relation becomes a table.  </a:t>
            </a:r>
          </a:p>
          <a:p>
            <a:r>
              <a:rPr lang="en-US" altLang="en-US" sz="2800" dirty="0" smtClean="0"/>
              <a:t>Each attribute becomes a column in the corresponding table.</a:t>
            </a:r>
          </a:p>
          <a:p>
            <a:pPr lvl="1"/>
            <a:r>
              <a:rPr lang="en-US" altLang="en-US" sz="2400" dirty="0"/>
              <a:t>a</a:t>
            </a:r>
            <a:r>
              <a:rPr lang="en-US" altLang="en-US" sz="2400" dirty="0" smtClean="0"/>
              <a:t> unique column name within the table</a:t>
            </a:r>
          </a:p>
          <a:p>
            <a:pPr lvl="1"/>
            <a:r>
              <a:rPr lang="en-US" altLang="en-US" sz="2400" dirty="0"/>
              <a:t>a</a:t>
            </a:r>
            <a:r>
              <a:rPr lang="en-US" altLang="en-US" sz="2400" dirty="0" smtClean="0"/>
              <a:t> data type</a:t>
            </a:r>
          </a:p>
          <a:p>
            <a:pPr lvl="1"/>
            <a:r>
              <a:rPr lang="en-US" altLang="en-US" sz="2400" dirty="0"/>
              <a:t>w</a:t>
            </a:r>
            <a:r>
              <a:rPr lang="en-US" altLang="en-US" sz="2400" dirty="0" smtClean="0"/>
              <a:t>hether column values are required or not (NOT NULL constraints)</a:t>
            </a:r>
          </a:p>
          <a:p>
            <a:pPr lvl="1"/>
            <a:r>
              <a:rPr lang="en-US" altLang="en-US" sz="2400" dirty="0"/>
              <a:t>c</a:t>
            </a:r>
            <a:r>
              <a:rPr lang="en-US" altLang="en-US" sz="2400" dirty="0" smtClean="0"/>
              <a:t>heck constraints</a:t>
            </a:r>
            <a:endParaRPr lang="en-US" altLang="en-US" sz="2400" dirty="0" smtClean="0"/>
          </a:p>
          <a:p>
            <a:r>
              <a:rPr lang="en-US" altLang="en-US" sz="2800" dirty="0" smtClean="0"/>
              <a:t>The unique identifier of the relation </a:t>
            </a:r>
            <a:r>
              <a:rPr lang="en-US" altLang="en-US" sz="2800" dirty="0" smtClean="0"/>
              <a:t>is defined as the primary key (PRIMARY KEY constraints).</a:t>
            </a:r>
          </a:p>
          <a:p>
            <a:r>
              <a:rPr lang="en-US" altLang="en-US" sz="2800" dirty="0" smtClean="0"/>
              <a:t>Any other sets of columns that must be unique within the table may have a unique constraint (UNIQUE constraints).</a:t>
            </a:r>
          </a:p>
          <a:p>
            <a:r>
              <a:rPr lang="en-US" altLang="en-US" sz="2800" dirty="0" smtClean="0"/>
              <a:t>Referential constraints are defined on foreign keys (REFERENTIAL constraints).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EC180-B97A-4DDB-836E-DAA296AA995E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694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DDL</a:t>
            </a:r>
            <a:endParaRPr lang="en-US" alt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en-US" sz="2800" dirty="0" smtClean="0"/>
              <a:t>Creating a database:   </a:t>
            </a:r>
            <a:r>
              <a:rPr lang="en-US" altLang="en-US" sz="2800" dirty="0" smtClean="0">
                <a:latin typeface="Consolas" panose="020B0609020204030204" pitchFamily="49" charset="0"/>
              </a:rPr>
              <a:t>CREATE DATABASE publications;</a:t>
            </a:r>
          </a:p>
          <a:p>
            <a:r>
              <a:rPr lang="en-US" altLang="en-US" sz="2800" dirty="0" smtClean="0"/>
              <a:t>Creating a table:  </a:t>
            </a:r>
          </a:p>
          <a:p>
            <a:pPr marL="0" indent="0">
              <a:buNone/>
            </a:pPr>
            <a:r>
              <a:rPr lang="en-US" altLang="en-US" sz="2800" dirty="0">
                <a:latin typeface="Consolas" panose="020B0609020204030204" pitchFamily="49" charset="0"/>
              </a:rPr>
              <a:t> </a:t>
            </a:r>
            <a:r>
              <a:rPr lang="en-US" altLang="en-US" sz="2800" dirty="0" smtClean="0">
                <a:latin typeface="Consolas" panose="020B0609020204030204" pitchFamily="49" charset="0"/>
              </a:rPr>
              <a:t>   </a:t>
            </a:r>
            <a:r>
              <a:rPr lang="en-US" altLang="en-US" sz="2400" dirty="0" smtClean="0">
                <a:latin typeface="Consolas" panose="020B0609020204030204" pitchFamily="49" charset="0"/>
              </a:rPr>
              <a:t>CREATE TABLE classics (</a:t>
            </a:r>
          </a:p>
          <a:p>
            <a:pPr marL="457200" lvl="1" indent="0">
              <a:buNone/>
            </a:pPr>
            <a:r>
              <a:rPr lang="en-US" altLang="en-US" sz="2400" dirty="0">
                <a:latin typeface="Consolas" panose="020B0609020204030204" pitchFamily="49" charset="0"/>
              </a:rPr>
              <a:t> </a:t>
            </a:r>
            <a:r>
              <a:rPr lang="en-US" altLang="en-US" sz="2400" dirty="0" smtClean="0">
                <a:latin typeface="Consolas" panose="020B0609020204030204" pitchFamily="49" charset="0"/>
              </a:rPr>
              <a:t>     author VARCHAR(128) NOT NULL,</a:t>
            </a:r>
          </a:p>
          <a:p>
            <a:pPr marL="457200" lvl="1" indent="0">
              <a:buNone/>
            </a:pPr>
            <a:r>
              <a:rPr lang="en-US" altLang="en-US" sz="2400" dirty="0">
                <a:latin typeface="Consolas" panose="020B0609020204030204" pitchFamily="49" charset="0"/>
              </a:rPr>
              <a:t> </a:t>
            </a:r>
            <a:r>
              <a:rPr lang="en-US" altLang="en-US" sz="2400" dirty="0" smtClean="0">
                <a:latin typeface="Consolas" panose="020B0609020204030204" pitchFamily="49" charset="0"/>
              </a:rPr>
              <a:t>     title VARCHAR(128) NOT NULL,</a:t>
            </a:r>
          </a:p>
          <a:p>
            <a:pPr marL="457200" lvl="1" indent="0">
              <a:buNone/>
            </a:pPr>
            <a:r>
              <a:rPr lang="en-US" altLang="en-US" sz="2400" dirty="0">
                <a:latin typeface="Consolas" panose="020B0609020204030204" pitchFamily="49" charset="0"/>
              </a:rPr>
              <a:t> </a:t>
            </a:r>
            <a:r>
              <a:rPr lang="en-US" altLang="en-US" sz="2400" dirty="0" smtClean="0">
                <a:latin typeface="Consolas" panose="020B0609020204030204" pitchFamily="49" charset="0"/>
              </a:rPr>
              <a:t>     type VARCHAR(16) NOT NULL,</a:t>
            </a:r>
          </a:p>
          <a:p>
            <a:pPr marL="457200" lvl="1" indent="0">
              <a:buNone/>
            </a:pPr>
            <a:r>
              <a:rPr lang="en-US" altLang="en-US" sz="2400" dirty="0">
                <a:latin typeface="Consolas" panose="020B0609020204030204" pitchFamily="49" charset="0"/>
              </a:rPr>
              <a:t> </a:t>
            </a:r>
            <a:r>
              <a:rPr lang="en-US" altLang="en-US" sz="2400" dirty="0" smtClean="0">
                <a:latin typeface="Consolas" panose="020B0609020204030204" pitchFamily="49" charset="0"/>
              </a:rPr>
              <a:t>     year CHART(4),</a:t>
            </a:r>
          </a:p>
          <a:p>
            <a:pPr marL="457200" lvl="1" indent="0">
              <a:buNone/>
            </a:pPr>
            <a:r>
              <a:rPr lang="en-US" altLang="en-US" sz="2400" dirty="0">
                <a:latin typeface="Consolas" panose="020B0609020204030204" pitchFamily="49" charset="0"/>
              </a:rPr>
              <a:t> </a:t>
            </a:r>
            <a:r>
              <a:rPr lang="en-US" altLang="en-US" sz="2400" dirty="0" smtClean="0">
                <a:latin typeface="Consolas" panose="020B0609020204030204" pitchFamily="49" charset="0"/>
              </a:rPr>
              <a:t>     price FLOAT,</a:t>
            </a:r>
          </a:p>
          <a:p>
            <a:pPr marL="457200" lvl="1" indent="0">
              <a:buNone/>
            </a:pPr>
            <a:r>
              <a:rPr lang="en-US" altLang="en-US" sz="2400" dirty="0">
                <a:latin typeface="Consolas" panose="020B0609020204030204" pitchFamily="49" charset="0"/>
              </a:rPr>
              <a:t> </a:t>
            </a:r>
            <a:r>
              <a:rPr lang="en-US" altLang="en-US" sz="2400" dirty="0" smtClean="0">
                <a:latin typeface="Consolas" panose="020B0609020204030204" pitchFamily="49" charset="0"/>
              </a:rPr>
              <a:t>     PRIMARY KEY (author, title),</a:t>
            </a:r>
          </a:p>
          <a:p>
            <a:pPr marL="457200" lvl="1" indent="0">
              <a:buNone/>
            </a:pPr>
            <a:r>
              <a:rPr lang="en-US" altLang="en-US" sz="2400" dirty="0">
                <a:latin typeface="Consolas" panose="020B0609020204030204" pitchFamily="49" charset="0"/>
              </a:rPr>
              <a:t>	 </a:t>
            </a:r>
            <a:r>
              <a:rPr lang="en-US" altLang="en-US" sz="2400" dirty="0" smtClean="0">
                <a:latin typeface="Consolas" panose="020B0609020204030204" pitchFamily="49" charset="0"/>
              </a:rPr>
              <a:t>  FOREIGN KEY (author) REFERENCES authors(</a:t>
            </a:r>
            <a:r>
              <a:rPr lang="en-US" altLang="en-US" sz="2400" dirty="0" err="1" smtClean="0">
                <a:latin typeface="Consolas" panose="020B0609020204030204" pitchFamily="49" charset="0"/>
              </a:rPr>
              <a:t>author_name</a:t>
            </a:r>
            <a:r>
              <a:rPr lang="en-US" altLang="en-US" sz="2400" dirty="0" smtClean="0">
                <a:latin typeface="Consolas" panose="020B0609020204030204" pitchFamily="49" charset="0"/>
              </a:rPr>
              <a:t>) </a:t>
            </a:r>
          </a:p>
          <a:p>
            <a:pPr marL="457200" lvl="1" indent="0">
              <a:buNone/>
            </a:pPr>
            <a:r>
              <a:rPr lang="en-US" altLang="en-US" sz="2400" dirty="0" smtClean="0">
                <a:latin typeface="Consolas" panose="020B0609020204030204" pitchFamily="49" charset="0"/>
              </a:rPr>
              <a:t>); </a:t>
            </a:r>
          </a:p>
          <a:p>
            <a:pPr marL="457200" lvl="1" indent="0">
              <a:buNone/>
            </a:pPr>
            <a:endParaRPr lang="en-US" altLang="en-US" sz="2800" dirty="0" smtClean="0"/>
          </a:p>
          <a:p>
            <a:r>
              <a:rPr lang="en-US" altLang="en-US" sz="2800" dirty="0" smtClean="0"/>
              <a:t>Data types: </a:t>
            </a:r>
            <a:r>
              <a:rPr lang="en-US" altLang="en-US" sz="2800" dirty="0" smtClean="0">
                <a:latin typeface="Consolas" panose="020B0609020204030204" pitchFamily="49" charset="0"/>
              </a:rPr>
              <a:t>CHAR(n), VARCHAR(n), BINARY(n), VARBINARY(n), TEXT(n), BLOB(n), INT, FLOAT, DATETIME, AUTO_INCREMENT</a:t>
            </a:r>
            <a:endParaRPr lang="en-US" altLang="en-US" sz="2800" dirty="0" smtClean="0">
              <a:latin typeface="Consolas" panose="020B0609020204030204" pitchFamily="49" charset="0"/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EC180-B97A-4DDB-836E-DAA296AA995E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9631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DDL (Cont'd)</a:t>
            </a:r>
            <a:endParaRPr lang="en-US" alt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en-US" sz="2800" dirty="0" smtClean="0"/>
              <a:t>Rename a table:   </a:t>
            </a:r>
          </a:p>
          <a:p>
            <a:pPr marL="0" indent="0">
              <a:buNone/>
            </a:pPr>
            <a:r>
              <a:rPr lang="en-US" altLang="en-US" sz="2800" dirty="0">
                <a:latin typeface="Consolas" panose="020B0609020204030204" pitchFamily="49" charset="0"/>
              </a:rPr>
              <a:t> </a:t>
            </a:r>
            <a:r>
              <a:rPr lang="en-US" altLang="en-US" sz="2800" dirty="0" smtClean="0">
                <a:latin typeface="Consolas" panose="020B0609020204030204" pitchFamily="49" charset="0"/>
              </a:rPr>
              <a:t>  </a:t>
            </a:r>
            <a:r>
              <a:rPr lang="en-US" altLang="en-US" sz="2800" dirty="0" smtClean="0">
                <a:latin typeface="Consolas" panose="020B0609020204030204" pitchFamily="49" charset="0"/>
              </a:rPr>
              <a:t>ALTER TABLE classics RENAME pre1990;</a:t>
            </a:r>
          </a:p>
          <a:p>
            <a:r>
              <a:rPr lang="en-US" altLang="en-US" sz="2800" dirty="0" smtClean="0"/>
              <a:t>Change the data type of a column:  </a:t>
            </a:r>
          </a:p>
          <a:p>
            <a:pPr marL="0" indent="0">
              <a:buNone/>
            </a:pPr>
            <a:r>
              <a:rPr lang="en-US" altLang="en-US" sz="2800" dirty="0">
                <a:latin typeface="Consolas" panose="020B0609020204030204" pitchFamily="49" charset="0"/>
              </a:rPr>
              <a:t> </a:t>
            </a:r>
            <a:r>
              <a:rPr lang="en-US" altLang="en-US" sz="2800" dirty="0" smtClean="0">
                <a:latin typeface="Consolas" panose="020B0609020204030204" pitchFamily="49" charset="0"/>
              </a:rPr>
              <a:t>  ALTER TABLE classics MODIFY year SMALLINT;</a:t>
            </a:r>
            <a:endParaRPr lang="en-US" altLang="en-US" sz="2800" dirty="0" smtClean="0"/>
          </a:p>
          <a:p>
            <a:r>
              <a:rPr lang="en-US" altLang="en-US" sz="2800" dirty="0" smtClean="0"/>
              <a:t>Add a new column:  </a:t>
            </a:r>
            <a:endParaRPr lang="en-US" altLang="en-US" sz="2800" dirty="0"/>
          </a:p>
          <a:p>
            <a:pPr marL="0" indent="0">
              <a:buNone/>
            </a:pPr>
            <a:r>
              <a:rPr lang="en-US" altLang="en-US" sz="2800" dirty="0">
                <a:latin typeface="Consolas" panose="020B0609020204030204" pitchFamily="49" charset="0"/>
              </a:rPr>
              <a:t>   ALTER TABLE classics </a:t>
            </a:r>
            <a:r>
              <a:rPr lang="en-US" altLang="en-US" sz="2800" dirty="0" smtClean="0">
                <a:latin typeface="Consolas" panose="020B0609020204030204" pitchFamily="49" charset="0"/>
              </a:rPr>
              <a:t>ADD pages SMALLINT UNSIGNED;</a:t>
            </a:r>
            <a:endParaRPr lang="en-US" altLang="en-US" sz="2800" dirty="0">
              <a:latin typeface="Consolas" panose="020B0609020204030204" pitchFamily="49" charset="0"/>
            </a:endParaRPr>
          </a:p>
          <a:p>
            <a:r>
              <a:rPr lang="en-US" altLang="en-US" sz="2800" dirty="0" smtClean="0"/>
              <a:t>Rename a column:  </a:t>
            </a:r>
            <a:endParaRPr lang="en-US" altLang="en-US" sz="2800" dirty="0"/>
          </a:p>
          <a:p>
            <a:pPr marL="0" indent="0">
              <a:buNone/>
            </a:pPr>
            <a:r>
              <a:rPr lang="en-US" altLang="en-US" sz="2800" dirty="0">
                <a:latin typeface="Consolas" panose="020B0609020204030204" pitchFamily="49" charset="0"/>
              </a:rPr>
              <a:t>   ALTER TABLE classics </a:t>
            </a:r>
            <a:r>
              <a:rPr lang="en-US" altLang="en-US" sz="2800" dirty="0" smtClean="0">
                <a:latin typeface="Consolas" panose="020B0609020204030204" pitchFamily="49" charset="0"/>
              </a:rPr>
              <a:t>CHANGE type category VARCHAR(16); </a:t>
            </a:r>
          </a:p>
          <a:p>
            <a:r>
              <a:rPr lang="en-US" altLang="en-US" sz="2800" dirty="0" smtClean="0"/>
              <a:t>Remove a column</a:t>
            </a:r>
            <a:r>
              <a:rPr lang="en-US" altLang="en-US" sz="2800" dirty="0"/>
              <a:t>:  </a:t>
            </a:r>
          </a:p>
          <a:p>
            <a:pPr marL="0" indent="0">
              <a:buNone/>
            </a:pPr>
            <a:r>
              <a:rPr lang="en-US" altLang="en-US" sz="2800" dirty="0">
                <a:latin typeface="Consolas" panose="020B0609020204030204" pitchFamily="49" charset="0"/>
              </a:rPr>
              <a:t>   ALTER TABLE classics </a:t>
            </a:r>
            <a:r>
              <a:rPr lang="en-US" altLang="en-US" sz="2800" dirty="0" smtClean="0">
                <a:latin typeface="Consolas" panose="020B0609020204030204" pitchFamily="49" charset="0"/>
              </a:rPr>
              <a:t>DROP pages;</a:t>
            </a:r>
          </a:p>
          <a:p>
            <a:r>
              <a:rPr lang="en-US" altLang="en-US" sz="2800" dirty="0" smtClean="0"/>
              <a:t>Delete a table:  </a:t>
            </a:r>
            <a:endParaRPr lang="en-US" altLang="en-US" sz="2800" dirty="0"/>
          </a:p>
          <a:p>
            <a:pPr marL="0" indent="0">
              <a:buNone/>
            </a:pPr>
            <a:r>
              <a:rPr lang="en-US" altLang="en-US" sz="2800" dirty="0">
                <a:latin typeface="Consolas" panose="020B0609020204030204" pitchFamily="49" charset="0"/>
              </a:rPr>
              <a:t>   </a:t>
            </a:r>
            <a:r>
              <a:rPr lang="en-US" altLang="en-US" sz="2800" dirty="0" smtClean="0">
                <a:latin typeface="Consolas" panose="020B0609020204030204" pitchFamily="49" charset="0"/>
              </a:rPr>
              <a:t>DROP TABLE pre1990;</a:t>
            </a:r>
            <a:endParaRPr lang="en-US" altLang="en-US" sz="2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en-US" sz="2800" dirty="0">
              <a:latin typeface="Consolas" panose="020B0609020204030204" pitchFamily="49" charset="0"/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EC180-B97A-4DDB-836E-DAA296AA995E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2654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Indexes</a:t>
            </a:r>
            <a:endParaRPr lang="en-US" alt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en-US" sz="2800" dirty="0" smtClean="0"/>
              <a:t>Indexes are used to find rows with specific column values quickly.</a:t>
            </a:r>
          </a:p>
          <a:p>
            <a:r>
              <a:rPr lang="en-US" altLang="en-US" sz="2800" dirty="0" smtClean="0"/>
              <a:t>Index types</a:t>
            </a:r>
          </a:p>
          <a:p>
            <a:pPr lvl="1"/>
            <a:r>
              <a:rPr lang="en-US" altLang="en-US" sz="2400" dirty="0" smtClean="0">
                <a:latin typeface="Consolas" panose="020B0609020204030204" pitchFamily="49" charset="0"/>
              </a:rPr>
              <a:t>Regular index</a:t>
            </a:r>
          </a:p>
          <a:p>
            <a:pPr lvl="1"/>
            <a:r>
              <a:rPr lang="en-US" altLang="en-US" sz="2400" dirty="0" smtClean="0">
                <a:latin typeface="Consolas" panose="020B0609020204030204" pitchFamily="49" charset="0"/>
              </a:rPr>
              <a:t>PRIMARY KEY (clustered index)</a:t>
            </a:r>
          </a:p>
          <a:p>
            <a:pPr lvl="1"/>
            <a:r>
              <a:rPr lang="en-US" altLang="en-US" sz="2400" dirty="0" smtClean="0">
                <a:latin typeface="Consolas" panose="020B0609020204030204" pitchFamily="49" charset="0"/>
              </a:rPr>
              <a:t>UNIQUE</a:t>
            </a:r>
            <a:endParaRPr lang="en-US" altLang="en-US" sz="2400" dirty="0" smtClean="0">
              <a:latin typeface="Consolas" panose="020B0609020204030204" pitchFamily="49" charset="0"/>
            </a:endParaRPr>
          </a:p>
          <a:p>
            <a:pPr lvl="1"/>
            <a:r>
              <a:rPr lang="en-US" altLang="en-US" sz="2400" dirty="0" smtClean="0">
                <a:latin typeface="Consolas" panose="020B0609020204030204" pitchFamily="49" charset="0"/>
              </a:rPr>
              <a:t>FULLTEXT</a:t>
            </a:r>
            <a:endParaRPr lang="en-US" altLang="en-US" sz="2400" dirty="0" smtClean="0">
              <a:latin typeface="Consolas" panose="020B0609020204030204" pitchFamily="49" charset="0"/>
            </a:endParaRPr>
          </a:p>
          <a:p>
            <a:r>
              <a:rPr lang="en-US" altLang="en-US" sz="2800" dirty="0" smtClean="0"/>
              <a:t>Adding indexes when creating a table:  </a:t>
            </a:r>
            <a:endParaRPr lang="en-US" altLang="en-US" sz="2800" dirty="0"/>
          </a:p>
          <a:p>
            <a:pPr marL="0" indent="0">
              <a:buNone/>
            </a:pPr>
            <a:r>
              <a:rPr lang="en-US" altLang="en-US" sz="2800" dirty="0">
                <a:latin typeface="Consolas" panose="020B0609020204030204" pitchFamily="49" charset="0"/>
              </a:rPr>
              <a:t>   </a:t>
            </a:r>
            <a:r>
              <a:rPr lang="en-US" altLang="en-US" sz="2800" dirty="0" smtClean="0">
                <a:latin typeface="Consolas" panose="020B0609020204030204" pitchFamily="49" charset="0"/>
              </a:rPr>
              <a:t>CREATE TABLE classics (author VARCHAR(128), title VARCHAR(128), category 	VARCHAR(16), year 	SMALLINT, INDEX(author(20)), INDEX(year));</a:t>
            </a:r>
          </a:p>
          <a:p>
            <a:r>
              <a:rPr lang="en-US" altLang="en-US" sz="2800" dirty="0" smtClean="0"/>
              <a:t>Alternative ways to add indexes:</a:t>
            </a:r>
            <a:endParaRPr lang="en-US" altLang="en-US" sz="2800" dirty="0"/>
          </a:p>
          <a:p>
            <a:pPr marL="0" indent="0">
              <a:buNone/>
            </a:pPr>
            <a:r>
              <a:rPr lang="en-US" altLang="en-US" sz="2800" dirty="0">
                <a:latin typeface="Consolas" panose="020B0609020204030204" pitchFamily="49" charset="0"/>
              </a:rPr>
              <a:t>   ALTER TABLE classics </a:t>
            </a:r>
            <a:r>
              <a:rPr lang="en-US" altLang="en-US" sz="2800" dirty="0" smtClean="0">
                <a:latin typeface="Consolas" panose="020B0609020204030204" pitchFamily="49" charset="0"/>
              </a:rPr>
              <a:t>ADD INDEX(title(20));</a:t>
            </a:r>
          </a:p>
          <a:p>
            <a:pPr marL="0" indent="0">
              <a:buNone/>
            </a:pPr>
            <a:r>
              <a:rPr lang="en-US" altLang="en-US" sz="2800" dirty="0" smtClean="0">
                <a:latin typeface="Consolas" panose="020B0609020204030204" pitchFamily="49" charset="0"/>
              </a:rPr>
              <a:t>   CREATE INDEX year on classics(year); </a:t>
            </a:r>
          </a:p>
          <a:p>
            <a:r>
              <a:rPr lang="en-US" altLang="en-US" sz="2800" dirty="0" smtClean="0"/>
              <a:t>Adding </a:t>
            </a:r>
            <a:r>
              <a:rPr lang="en-US" altLang="en-US" sz="2800" dirty="0" err="1" smtClean="0"/>
              <a:t>fulltext</a:t>
            </a:r>
            <a:r>
              <a:rPr lang="en-US" altLang="en-US" sz="2800" dirty="0" smtClean="0"/>
              <a:t> indexes:  </a:t>
            </a:r>
            <a:endParaRPr lang="en-US" altLang="en-US" sz="2800" dirty="0"/>
          </a:p>
          <a:p>
            <a:pPr marL="0" indent="0">
              <a:buNone/>
            </a:pPr>
            <a:r>
              <a:rPr lang="en-US" altLang="en-US" sz="2800" dirty="0">
                <a:latin typeface="Consolas" panose="020B0609020204030204" pitchFamily="49" charset="0"/>
              </a:rPr>
              <a:t>   ALTER TABLE classics </a:t>
            </a:r>
            <a:r>
              <a:rPr lang="en-US" altLang="en-US" sz="2800" dirty="0" smtClean="0">
                <a:latin typeface="Consolas" panose="020B0609020204030204" pitchFamily="49" charset="0"/>
              </a:rPr>
              <a:t>ADD FULLTEXT(author, title);</a:t>
            </a:r>
          </a:p>
          <a:p>
            <a:pPr marL="0" indent="0">
              <a:buNone/>
            </a:pPr>
            <a:endParaRPr lang="en-US" altLang="en-US" sz="2800" dirty="0">
              <a:latin typeface="Consolas" panose="020B0609020204030204" pitchFamily="49" charset="0"/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EC180-B97A-4DDB-836E-DAA296AA995E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731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Adding, Updating and Deleting Data</a:t>
            </a:r>
            <a:endParaRPr lang="en-US" alt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sz="2800" dirty="0" smtClean="0"/>
              <a:t>Adding data to a table:  </a:t>
            </a:r>
            <a:endParaRPr lang="en-US" altLang="en-US" sz="2800" dirty="0"/>
          </a:p>
          <a:p>
            <a:pPr marL="457200" lvl="1" indent="0">
              <a:buNone/>
            </a:pPr>
            <a:r>
              <a:rPr lang="en-US" altLang="en-US" sz="2200" dirty="0" smtClean="0">
                <a:latin typeface="Consolas" panose="020B0609020204030204" pitchFamily="49" charset="0"/>
              </a:rPr>
              <a:t>INSERT INTO </a:t>
            </a:r>
            <a:r>
              <a:rPr lang="en-US" altLang="en-US" sz="2200" dirty="0" smtClean="0">
                <a:latin typeface="Consolas" panose="020B0609020204030204" pitchFamily="49" charset="0"/>
              </a:rPr>
              <a:t>classics(author, title, type, year)</a:t>
            </a:r>
          </a:p>
          <a:p>
            <a:pPr marL="457200" lvl="1" indent="0">
              <a:buNone/>
            </a:pPr>
            <a:r>
              <a:rPr lang="en-US" altLang="en-US" sz="2200" dirty="0" smtClean="0">
                <a:latin typeface="Consolas" panose="020B0609020204030204" pitchFamily="49" charset="0"/>
              </a:rPr>
              <a:t>	VALUES('Mark Twain', 'The Adventures of Tom Sawyer', 	'Fiction', '1876');</a:t>
            </a:r>
          </a:p>
          <a:p>
            <a:pPr marL="457200" lvl="1" indent="0">
              <a:buNone/>
            </a:pPr>
            <a:r>
              <a:rPr lang="en-US" altLang="en-US" sz="2200" dirty="0" smtClean="0">
                <a:latin typeface="Consolas" panose="020B0609020204030204" pitchFamily="49" charset="0"/>
              </a:rPr>
              <a:t>INSERT INTO classics</a:t>
            </a:r>
          </a:p>
          <a:p>
            <a:pPr marL="457200" lvl="1" indent="0">
              <a:buNone/>
            </a:pPr>
            <a:r>
              <a:rPr lang="en-US" altLang="en-US" sz="2200" dirty="0" smtClean="0">
                <a:latin typeface="Consolas" panose="020B0609020204030204" pitchFamily="49" charset="0"/>
              </a:rPr>
              <a:t>	VALUES('Charles Dickens', 'The Old Curiosity Shop', 	'Fiction', '1841', 19.99);</a:t>
            </a:r>
            <a:endParaRPr lang="en-US" altLang="en-US" sz="2200" dirty="0"/>
          </a:p>
          <a:p>
            <a:r>
              <a:rPr lang="en-US" altLang="en-US" sz="2800" dirty="0" smtClean="0"/>
              <a:t>Updating data:  </a:t>
            </a:r>
            <a:endParaRPr lang="en-US" altLang="en-US" sz="2800" dirty="0"/>
          </a:p>
          <a:p>
            <a:pPr marL="457200" lvl="1" indent="0">
              <a:buNone/>
            </a:pPr>
            <a:r>
              <a:rPr lang="en-US" altLang="en-US" sz="2200" dirty="0" smtClean="0">
                <a:latin typeface="Consolas" panose="020B0609020204030204" pitchFamily="49" charset="0"/>
              </a:rPr>
              <a:t>UPDATE classics SET type='Classic Fiction'</a:t>
            </a:r>
          </a:p>
          <a:p>
            <a:pPr marL="457200" lvl="1" indent="0">
              <a:buNone/>
            </a:pPr>
            <a:r>
              <a:rPr lang="en-US" altLang="en-US" sz="2200" dirty="0">
                <a:latin typeface="Consolas" panose="020B0609020204030204" pitchFamily="49" charset="0"/>
              </a:rPr>
              <a:t> </a:t>
            </a:r>
            <a:r>
              <a:rPr lang="en-US" altLang="en-US" sz="2200" dirty="0" smtClean="0">
                <a:latin typeface="Consolas" panose="020B0609020204030204" pitchFamily="49" charset="0"/>
              </a:rPr>
              <a:t> WHERE type='Fiction';</a:t>
            </a:r>
          </a:p>
          <a:p>
            <a:r>
              <a:rPr lang="en-US" altLang="en-US" sz="2800" dirty="0" smtClean="0"/>
              <a:t>Deleting data:  </a:t>
            </a:r>
            <a:endParaRPr lang="en-US" altLang="en-US" sz="2800" dirty="0"/>
          </a:p>
          <a:p>
            <a:pPr marL="457200" lvl="1" indent="0">
              <a:buNone/>
            </a:pPr>
            <a:r>
              <a:rPr lang="en-US" altLang="en-US" sz="2200" dirty="0" smtClean="0">
                <a:latin typeface="Consolas" panose="020B0609020204030204" pitchFamily="49" charset="0"/>
              </a:rPr>
              <a:t>DELETE FROM classic </a:t>
            </a:r>
          </a:p>
          <a:p>
            <a:pPr marL="457200" lvl="1" indent="0">
              <a:buNone/>
            </a:pPr>
            <a:r>
              <a:rPr lang="en-US" altLang="en-US" sz="2200" dirty="0" smtClean="0">
                <a:latin typeface="Consolas" panose="020B0609020204030204" pitchFamily="49" charset="0"/>
              </a:rPr>
              <a:t>  WHERE title='Little </a:t>
            </a:r>
            <a:r>
              <a:rPr lang="en-US" altLang="en-US" sz="2200" dirty="0" err="1" smtClean="0">
                <a:latin typeface="Consolas" panose="020B0609020204030204" pitchFamily="49" charset="0"/>
              </a:rPr>
              <a:t>Dorrit</a:t>
            </a:r>
            <a:r>
              <a:rPr lang="en-US" altLang="en-US" sz="2200" dirty="0" smtClean="0">
                <a:latin typeface="Consolas" panose="020B0609020204030204" pitchFamily="49" charset="0"/>
              </a:rPr>
              <a:t>';</a:t>
            </a:r>
            <a:endParaRPr lang="en-US" altLang="en-US" sz="2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en-US" sz="2200" dirty="0">
              <a:latin typeface="Consolas" panose="020B0609020204030204" pitchFamily="49" charset="0"/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EC180-B97A-4DDB-836E-DAA296AA995E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385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Querying a MySQL Database</a:t>
            </a:r>
            <a:endParaRPr lang="en-US" altLang="en-US" sz="44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861060" y="1752600"/>
            <a:ext cx="10515600" cy="4348163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dirty="0" smtClean="0">
                <a:latin typeface="Consolas" panose="020B0609020204030204" pitchFamily="49" charset="0"/>
              </a:rPr>
              <a:t>SHOW  databases;</a:t>
            </a:r>
          </a:p>
          <a:p>
            <a:r>
              <a:rPr lang="en-US" altLang="zh-CN" dirty="0" smtClean="0">
                <a:latin typeface="Consolas" panose="020B0609020204030204" pitchFamily="49" charset="0"/>
              </a:rPr>
              <a:t>USE </a:t>
            </a:r>
            <a:r>
              <a:rPr lang="en-US" altLang="zh-CN" dirty="0" err="1" smtClean="0">
                <a:latin typeface="Consolas" panose="020B0609020204030204" pitchFamily="49" charset="0"/>
              </a:rPr>
              <a:t>dbname</a:t>
            </a:r>
            <a:r>
              <a:rPr lang="en-US" altLang="zh-CN" dirty="0" smtClean="0">
                <a:latin typeface="Consolas" panose="020B0609020204030204" pitchFamily="49" charset="0"/>
              </a:rPr>
              <a:t>; </a:t>
            </a:r>
          </a:p>
          <a:p>
            <a:r>
              <a:rPr lang="en-US" altLang="zh-CN" dirty="0" smtClean="0">
                <a:latin typeface="Consolas" panose="020B0609020204030204" pitchFamily="49" charset="0"/>
              </a:rPr>
              <a:t>SELECT column1, column2, … FROM </a:t>
            </a:r>
            <a:r>
              <a:rPr lang="en-US" altLang="zh-CN" dirty="0" err="1" smtClean="0">
                <a:latin typeface="Consolas" panose="020B0609020204030204" pitchFamily="49" charset="0"/>
              </a:rPr>
              <a:t>tblname</a:t>
            </a:r>
            <a:r>
              <a:rPr lang="en-US" altLang="zh-CN" dirty="0" smtClean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 smtClean="0">
                <a:latin typeface="Consolas" panose="020B0609020204030204" pitchFamily="49" charset="0"/>
              </a:rPr>
              <a:t>SELECT COUNT(*) FROM </a:t>
            </a:r>
            <a:r>
              <a:rPr lang="en-US" altLang="zh-CN" dirty="0" err="1" smtClean="0">
                <a:latin typeface="Consolas" panose="020B0609020204030204" pitchFamily="49" charset="0"/>
              </a:rPr>
              <a:t>tblnames</a:t>
            </a:r>
            <a:r>
              <a:rPr lang="en-US" altLang="zh-CN" dirty="0" smtClean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 smtClean="0">
                <a:latin typeface="Consolas" panose="020B0609020204030204" pitchFamily="49" charset="0"/>
              </a:rPr>
              <a:t>SELECT DISTINCT column1, column2, … FROM </a:t>
            </a:r>
            <a:r>
              <a:rPr lang="en-US" altLang="zh-CN" dirty="0" err="1" smtClean="0">
                <a:latin typeface="Consolas" panose="020B0609020204030204" pitchFamily="49" charset="0"/>
              </a:rPr>
              <a:t>tblname</a:t>
            </a:r>
            <a:r>
              <a:rPr lang="en-US" altLang="zh-CN" dirty="0" smtClean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 smtClean="0">
                <a:latin typeface="Consolas" panose="020B0609020204030204" pitchFamily="49" charset="0"/>
              </a:rPr>
              <a:t>SELECT column1, column2, … FROM </a:t>
            </a:r>
            <a:r>
              <a:rPr lang="en-US" altLang="zh-CN" dirty="0" err="1" smtClean="0">
                <a:latin typeface="Consolas" panose="020B0609020204030204" pitchFamily="49" charset="0"/>
              </a:rPr>
              <a:t>tblname</a:t>
            </a:r>
            <a:r>
              <a:rPr lang="en-US" altLang="zh-CN" dirty="0" smtClean="0">
                <a:latin typeface="Consolas" panose="020B0609020204030204" pitchFamily="49" charset="0"/>
              </a:rPr>
              <a:t> WHERE column3=value;</a:t>
            </a:r>
          </a:p>
          <a:p>
            <a:r>
              <a:rPr lang="en-US" altLang="zh-CN" dirty="0" smtClean="0">
                <a:latin typeface="Consolas" panose="020B0609020204030204" pitchFamily="49" charset="0"/>
              </a:rPr>
              <a:t>SELECT column1, column2, … FROM </a:t>
            </a:r>
            <a:r>
              <a:rPr lang="en-US" altLang="zh-CN" dirty="0" err="1" smtClean="0">
                <a:latin typeface="Consolas" panose="020B0609020204030204" pitchFamily="49" charset="0"/>
              </a:rPr>
              <a:t>tblname</a:t>
            </a:r>
            <a:r>
              <a:rPr lang="en-US" altLang="zh-CN" dirty="0" smtClean="0">
                <a:latin typeface="Consolas" panose="020B0609020204030204" pitchFamily="49" charset="0"/>
              </a:rPr>
              <a:t> WHERE column3 LIKE "%</a:t>
            </a:r>
            <a:r>
              <a:rPr lang="en-US" altLang="zh-CN" dirty="0" err="1" smtClean="0">
                <a:latin typeface="Consolas" panose="020B0609020204030204" pitchFamily="49" charset="0"/>
              </a:rPr>
              <a:t>str</a:t>
            </a:r>
            <a:r>
              <a:rPr lang="en-US" altLang="zh-CN" dirty="0" smtClean="0">
                <a:latin typeface="Consolas" panose="020B0609020204030204" pitchFamily="49" charset="0"/>
              </a:rPr>
              <a:t>%";</a:t>
            </a:r>
          </a:p>
          <a:p>
            <a:r>
              <a:rPr lang="en-US" altLang="zh-CN" dirty="0" smtClean="0">
                <a:latin typeface="Consolas" panose="020B0609020204030204" pitchFamily="49" charset="0"/>
              </a:rPr>
              <a:t>SELECT column1, column2, … FROM </a:t>
            </a:r>
            <a:r>
              <a:rPr lang="en-US" altLang="zh-CN" dirty="0" err="1" smtClean="0">
                <a:latin typeface="Consolas" panose="020B0609020204030204" pitchFamily="49" charset="0"/>
              </a:rPr>
              <a:t>tblname</a:t>
            </a:r>
            <a:r>
              <a:rPr lang="en-US" altLang="zh-CN" dirty="0" smtClean="0">
                <a:latin typeface="Consolas" panose="020B0609020204030204" pitchFamily="49" charset="0"/>
              </a:rPr>
              <a:t> LIMIT </a:t>
            </a:r>
            <a:r>
              <a:rPr lang="en-US" altLang="zh-CN" dirty="0" err="1" smtClean="0">
                <a:latin typeface="Consolas" panose="020B0609020204030204" pitchFamily="49" charset="0"/>
              </a:rPr>
              <a:t>a,b</a:t>
            </a:r>
            <a:r>
              <a:rPr lang="en-US" altLang="zh-CN" dirty="0" smtClean="0">
                <a:latin typeface="Consolas" panose="020B0609020204030204" pitchFamily="49" charset="0"/>
              </a:rPr>
              <a:t>; </a:t>
            </a:r>
          </a:p>
          <a:p>
            <a:r>
              <a:rPr lang="en-US" altLang="zh-CN" dirty="0" smtClean="0">
                <a:latin typeface="Consolas" panose="020B0609020204030204" pitchFamily="49" charset="0"/>
              </a:rPr>
              <a:t>SELECT column1, column2, … FROM </a:t>
            </a:r>
            <a:r>
              <a:rPr lang="en-US" altLang="zh-CN" dirty="0" err="1" smtClean="0">
                <a:latin typeface="Consolas" panose="020B0609020204030204" pitchFamily="49" charset="0"/>
              </a:rPr>
              <a:t>tblname</a:t>
            </a:r>
            <a:r>
              <a:rPr lang="en-US" altLang="zh-CN" dirty="0" smtClean="0">
                <a:latin typeface="Consolas" panose="020B0609020204030204" pitchFamily="49" charset="0"/>
              </a:rPr>
              <a:t> ORDER BY column1 ASC, column2 DESC;</a:t>
            </a:r>
          </a:p>
          <a:p>
            <a:r>
              <a:rPr lang="en-US" altLang="zh-CN" dirty="0" smtClean="0">
                <a:latin typeface="Consolas" panose="020B0609020204030204" pitchFamily="49" charset="0"/>
              </a:rPr>
              <a:t>SELECT </a:t>
            </a:r>
            <a:r>
              <a:rPr lang="en-US" altLang="zh-CN" dirty="0">
                <a:latin typeface="Consolas" panose="020B0609020204030204" pitchFamily="49" charset="0"/>
              </a:rPr>
              <a:t>column1, </a:t>
            </a:r>
            <a:r>
              <a:rPr lang="en-US" altLang="zh-CN" dirty="0" smtClean="0">
                <a:latin typeface="Consolas" panose="020B0609020204030204" pitchFamily="49" charset="0"/>
              </a:rPr>
              <a:t>COUNT(column2), </a:t>
            </a:r>
            <a:r>
              <a:rPr lang="en-US" altLang="zh-CN" dirty="0">
                <a:latin typeface="Consolas" panose="020B0609020204030204" pitchFamily="49" charset="0"/>
              </a:rPr>
              <a:t>… FROM </a:t>
            </a:r>
            <a:r>
              <a:rPr lang="en-US" altLang="zh-CN" dirty="0" err="1">
                <a:latin typeface="Consolas" panose="020B0609020204030204" pitchFamily="49" charset="0"/>
              </a:rPr>
              <a:t>tblname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smtClean="0">
                <a:latin typeface="Consolas" panose="020B0609020204030204" pitchFamily="49" charset="0"/>
              </a:rPr>
              <a:t>GROUP BY column3;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 smtClean="0">
              <a:latin typeface="Consolas" panose="020B0609020204030204" pitchFamily="49" charset="0"/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74C96-B78C-45C5-9D7A-D140C151B975}" type="slidenum">
              <a:rPr lang="en-US" altLang="en-US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953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4181</TotalTime>
  <Words>732</Words>
  <Application>Microsoft Office PowerPoint</Application>
  <PresentationFormat>宽屏</PresentationFormat>
  <Paragraphs>146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等线</vt:lpstr>
      <vt:lpstr>等线 Light</vt:lpstr>
      <vt:lpstr>Arial</vt:lpstr>
      <vt:lpstr>Calibri</vt:lpstr>
      <vt:lpstr>Calibri Light</vt:lpstr>
      <vt:lpstr>Consolas</vt:lpstr>
      <vt:lpstr>Helvetica</vt:lpstr>
      <vt:lpstr>Office 主题​​</vt:lpstr>
      <vt:lpstr>Chapter 5 MySQL</vt:lpstr>
      <vt:lpstr>SQL and MySQL</vt:lpstr>
      <vt:lpstr>MySQL Commands</vt:lpstr>
      <vt:lpstr>Physical Database Design</vt:lpstr>
      <vt:lpstr>DDL</vt:lpstr>
      <vt:lpstr>DDL (Cont'd)</vt:lpstr>
      <vt:lpstr>Indexes</vt:lpstr>
      <vt:lpstr>Adding, Updating and Deleting Data</vt:lpstr>
      <vt:lpstr>Querying a MySQL Database</vt:lpstr>
      <vt:lpstr>Joining Tables</vt:lpstr>
      <vt:lpstr>Subqueries</vt:lpstr>
    </vt:vector>
  </TitlesOfParts>
  <Company>Thomson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Introduction to Statistics</dc:title>
  <dc:creator>TL User</dc:creator>
  <cp:lastModifiedBy>Jiamin Wang</cp:lastModifiedBy>
  <cp:revision>610</cp:revision>
  <dcterms:created xsi:type="dcterms:W3CDTF">2008-11-19T17:14:25Z</dcterms:created>
  <dcterms:modified xsi:type="dcterms:W3CDTF">2019-03-05T20:23:46Z</dcterms:modified>
</cp:coreProperties>
</file>