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2"/>
  </p:notesMasterIdLst>
  <p:sldIdLst>
    <p:sldId id="256" r:id="rId2"/>
    <p:sldId id="349" r:id="rId3"/>
    <p:sldId id="350" r:id="rId4"/>
    <p:sldId id="328" r:id="rId5"/>
    <p:sldId id="351" r:id="rId6"/>
    <p:sldId id="352" r:id="rId7"/>
    <p:sldId id="355" r:id="rId8"/>
    <p:sldId id="353" r:id="rId9"/>
    <p:sldId id="356" r:id="rId10"/>
    <p:sldId id="354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C54"/>
    <a:srgbClr val="E64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3" autoAdjust="0"/>
  </p:normalViewPr>
  <p:slideViewPr>
    <p:cSldViewPr>
      <p:cViewPr varScale="1">
        <p:scale>
          <a:sx n="57" d="100"/>
          <a:sy n="57" d="100"/>
        </p:scale>
        <p:origin x="501" y="6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48606"/>
            <a:ext cx="9144000" cy="2387600"/>
          </a:xfrm>
        </p:spPr>
        <p:txBody>
          <a:bodyPr anchor="b"/>
          <a:lstStyle>
            <a:lvl1pPr algn="ctr"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91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19 Business Analytics 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26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95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856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Business Statistics  Chapter 1</a:t>
            </a: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29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9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1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57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8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6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4597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Chapter 4 </a:t>
            </a:r>
            <a:r>
              <a:rPr lang="en-US" altLang="zh-CN" dirty="0" smtClean="0"/>
              <a:t>Relational Databases</a:t>
            </a:r>
            <a:endParaRPr lang="en-US" alt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MDA 610 Chapter 4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Normalization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Normalization is a process for evaluating and correcting table structures to remove anomalies from the data.</a:t>
            </a:r>
          </a:p>
          <a:p>
            <a:r>
              <a:rPr lang="en-US" altLang="zh-CN" sz="2400" dirty="0" smtClean="0"/>
              <a:t>Anomalies</a:t>
            </a:r>
          </a:p>
          <a:p>
            <a:pPr lvl="1"/>
            <a:r>
              <a:rPr lang="en-US" altLang="zh-CN" sz="2000" dirty="0" smtClean="0"/>
              <a:t>Insert Anomaly</a:t>
            </a:r>
          </a:p>
          <a:p>
            <a:pPr lvl="1"/>
            <a:r>
              <a:rPr lang="en-US" altLang="zh-CN" sz="2000" dirty="0" smtClean="0"/>
              <a:t>Delete Anomaly</a:t>
            </a:r>
          </a:p>
          <a:p>
            <a:pPr lvl="1"/>
            <a:r>
              <a:rPr lang="en-US" altLang="zh-CN" sz="2000" dirty="0" smtClean="0"/>
              <a:t>Update Anomaly</a:t>
            </a:r>
            <a:endParaRPr lang="en-US" altLang="zh-CN" sz="2400" dirty="0"/>
          </a:p>
          <a:p>
            <a:r>
              <a:rPr lang="en-US" altLang="zh-CN" sz="2400" dirty="0" smtClean="0"/>
              <a:t>Normalization Forms</a:t>
            </a:r>
          </a:p>
          <a:p>
            <a:pPr lvl="1"/>
            <a:r>
              <a:rPr lang="en-US" altLang="zh-CN" sz="2000" dirty="0" smtClean="0"/>
              <a:t>1NF: First normal form – table format, no repeating groups, and PK identified.</a:t>
            </a:r>
          </a:p>
          <a:p>
            <a:pPr lvl="1"/>
            <a:r>
              <a:rPr lang="en-US" altLang="zh-CN" sz="2000" dirty="0" smtClean="0"/>
              <a:t>2NF: Second normal form – 1NF and no partial dependencies (the value of a non-PK attribute is dependent on a part of the composite PK)</a:t>
            </a:r>
          </a:p>
          <a:p>
            <a:pPr lvl="1"/>
            <a:r>
              <a:rPr lang="en-US" altLang="zh-CN" sz="2000" dirty="0" smtClean="0"/>
              <a:t>3NF: Third normal form – 2NF and no transitive dependencies (the value of a non-PK attribute is dependent on an attribute that is not PK)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2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Management and Databases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i="1" dirty="0" smtClean="0"/>
              <a:t>Data management</a:t>
            </a:r>
            <a:r>
              <a:rPr lang="en-US" altLang="en-US" sz="2800" dirty="0" smtClean="0"/>
              <a:t> is a discipline that focuses on the proper generation, storage and retrieval of data. 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A </a:t>
            </a:r>
            <a:r>
              <a:rPr lang="en-US" altLang="en-US" sz="2800" i="1" dirty="0" smtClean="0"/>
              <a:t>database</a:t>
            </a:r>
            <a:r>
              <a:rPr lang="en-US" altLang="en-US" sz="2800" dirty="0" smtClean="0"/>
              <a:t> is a shared, integrated computer structure that stores a collection of the end-user data and the metadata. 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The </a:t>
            </a:r>
            <a:r>
              <a:rPr lang="en-US" altLang="en-US" sz="2800" i="1" dirty="0" smtClean="0"/>
              <a:t>metadata </a:t>
            </a:r>
            <a:r>
              <a:rPr lang="en-US" altLang="en-US" sz="2800" dirty="0" smtClean="0"/>
              <a:t>is data about data.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The end-user data is integrated and managed through the metadata.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3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Management Systems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4323523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A </a:t>
            </a:r>
            <a:r>
              <a:rPr lang="en-US" altLang="en-US" sz="2400" i="1" dirty="0" smtClean="0"/>
              <a:t>database management system</a:t>
            </a:r>
            <a:r>
              <a:rPr lang="en-US" altLang="en-US" sz="2400" dirty="0" smtClean="0"/>
              <a:t> (DBMS) is a collection of programs that manages the database structure and controls access to the data stored in the database. 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A DBMS improves data sharing, security, integration, consistency, and data access.</a:t>
            </a:r>
            <a:endParaRPr lang="en-US" altLang="en-US" sz="2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C180-B97A-4DDB-836E-DAA296AA995E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390323" y="2004529"/>
            <a:ext cx="6477000" cy="3555678"/>
            <a:chOff x="5638800" y="1825625"/>
            <a:chExt cx="6477000" cy="3555678"/>
          </a:xfrm>
        </p:grpSpPr>
        <p:sp>
          <p:nvSpPr>
            <p:cNvPr id="3" name="文本框 2"/>
            <p:cNvSpPr txBox="1"/>
            <p:nvPr/>
          </p:nvSpPr>
          <p:spPr>
            <a:xfrm>
              <a:off x="6248400" y="1825625"/>
              <a:ext cx="1981200" cy="46166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User 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601200" y="1825625"/>
              <a:ext cx="1981200" cy="46166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User 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9600" y="1825626"/>
              <a:ext cx="1371600" cy="461665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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00800" y="3538240"/>
              <a:ext cx="4953000" cy="46166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DBMS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07426" y="4919638"/>
              <a:ext cx="4953000" cy="46166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Databases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6858000" y="2277351"/>
              <a:ext cx="0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7620000" y="2287290"/>
              <a:ext cx="0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0896600" y="2286000"/>
              <a:ext cx="0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10287000" y="2286000"/>
              <a:ext cx="0" cy="125095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638800" y="2667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67800" y="2667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20000" y="2667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896600" y="2667000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839200" y="3999905"/>
              <a:ext cx="0" cy="90864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839200" y="4217313"/>
              <a:ext cx="1828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View of Data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8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Data Modeling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i="1" dirty="0" smtClean="0"/>
              <a:t>data model</a:t>
            </a:r>
            <a:r>
              <a:rPr lang="en-US" altLang="zh-CN" dirty="0" smtClean="0"/>
              <a:t> is a relatively simple representation, usually graphical, of more complex real-world data structures. </a:t>
            </a:r>
          </a:p>
          <a:p>
            <a:r>
              <a:rPr lang="en-US" altLang="zh-CN" dirty="0" smtClean="0"/>
              <a:t>The basic building blocks of all data models</a:t>
            </a:r>
          </a:p>
          <a:p>
            <a:pPr lvl="1"/>
            <a:r>
              <a:rPr lang="en-US" altLang="zh-CN" dirty="0" smtClean="0"/>
              <a:t>Entities – types of objects in the real world. </a:t>
            </a:r>
          </a:p>
          <a:p>
            <a:pPr lvl="1"/>
            <a:r>
              <a:rPr lang="en-US" altLang="zh-CN" dirty="0" smtClean="0"/>
              <a:t>Attributes</a:t>
            </a:r>
            <a:r>
              <a:rPr lang="en-US" altLang="zh-CN" dirty="0"/>
              <a:t> </a:t>
            </a:r>
            <a:r>
              <a:rPr lang="en-US" altLang="zh-CN" dirty="0" smtClean="0"/>
              <a:t>– characteristics of an entity.</a:t>
            </a:r>
          </a:p>
          <a:p>
            <a:pPr lvl="1"/>
            <a:r>
              <a:rPr lang="en-US" altLang="zh-CN" dirty="0" smtClean="0"/>
              <a:t>Relationships – associations between entities. </a:t>
            </a:r>
          </a:p>
          <a:p>
            <a:pPr lvl="1"/>
            <a:r>
              <a:rPr lang="en-US" altLang="zh-CN" dirty="0" smtClean="0"/>
              <a:t>Constraints – restrictions placed on the data.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Entity-Relationship Model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 entity-relationship model (the ER model) is represented in an entity relationship diagram (ERD). </a:t>
            </a:r>
          </a:p>
          <a:p>
            <a:r>
              <a:rPr lang="en-US" altLang="zh-CN" dirty="0" smtClean="0"/>
              <a:t>An entity is represented by a rectangle containing the entity name.</a:t>
            </a:r>
          </a:p>
          <a:p>
            <a:r>
              <a:rPr lang="en-US" altLang="zh-CN" dirty="0" smtClean="0"/>
              <a:t>Attributes are represented by ovals and are connected to the entity rectangle with a line.</a:t>
            </a:r>
          </a:p>
          <a:p>
            <a:r>
              <a:rPr lang="en-US" altLang="zh-CN" dirty="0" smtClean="0"/>
              <a:t>The primary key (PK), one or more attributes that uniquely identify each entity instance, is underlined.</a:t>
            </a:r>
          </a:p>
          <a:p>
            <a:r>
              <a:rPr lang="en-US" altLang="zh-CN" dirty="0" smtClean="0"/>
              <a:t>The relationship between two entities is represented by a diamond that connects the two entity rectangles.</a:t>
            </a:r>
          </a:p>
          <a:p>
            <a:r>
              <a:rPr lang="en-US" altLang="zh-CN" dirty="0" smtClean="0"/>
              <a:t>An associative entity, represented by a combination of a rectangle and a diamond, is a relationship that has attributes.  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Relationships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A foreign key is an attribute whose value matches the primary key in the related table.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Connectivity</a:t>
            </a:r>
          </a:p>
          <a:p>
            <a:pPr lvl="1"/>
            <a:r>
              <a:rPr lang="en-US" altLang="zh-CN" sz="2400" dirty="0" smtClean="0"/>
              <a:t>One-to-One (1:1)</a:t>
            </a:r>
          </a:p>
          <a:p>
            <a:pPr lvl="1"/>
            <a:r>
              <a:rPr lang="en-US" altLang="zh-CN" sz="2400" dirty="0" smtClean="0"/>
              <a:t>One-to-Many (1:M)</a:t>
            </a:r>
          </a:p>
          <a:p>
            <a:pPr lvl="1"/>
            <a:r>
              <a:rPr lang="en-US" altLang="zh-CN" sz="2400" dirty="0" smtClean="0"/>
              <a:t>Many-to-Many (M:M)</a:t>
            </a:r>
          </a:p>
          <a:p>
            <a:pPr lvl="1"/>
            <a:endParaRPr lang="en-US" altLang="zh-CN" sz="2400" dirty="0" smtClean="0"/>
          </a:p>
          <a:p>
            <a:r>
              <a:rPr lang="en-US" altLang="zh-CN" sz="2400" dirty="0" smtClean="0"/>
              <a:t>Cardinality</a:t>
            </a:r>
          </a:p>
          <a:p>
            <a:pPr lvl="1"/>
            <a:r>
              <a:rPr lang="en-US" altLang="zh-CN" sz="2400" dirty="0" smtClean="0"/>
              <a:t>Cardinality expresses the minimum and maximum number of times an instance of one entity can relate to instances of another entity.</a:t>
            </a:r>
          </a:p>
          <a:p>
            <a:pPr lvl="1"/>
            <a:r>
              <a:rPr lang="en-US" altLang="zh-CN" sz="2400" dirty="0" smtClean="0"/>
              <a:t>Cardinality is indicated by placing the numbers (x, y) beside the entities.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Simple ER Diagram</a:t>
            </a:r>
            <a:endParaRPr lang="en-US" altLang="en-US" sz="4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8" y="2057400"/>
            <a:ext cx="11688362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smtClean="0"/>
              <a:t>Logical Design</a:t>
            </a:r>
            <a:endParaRPr lang="en-US" altLang="en-US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61060" y="1752600"/>
            <a:ext cx="10515600" cy="43481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An internal schema maps the ERD to the relational model constructs. </a:t>
            </a:r>
          </a:p>
          <a:p>
            <a:r>
              <a:rPr lang="en-US" altLang="zh-CN" sz="2400" dirty="0" smtClean="0"/>
              <a:t>The entities and relationships in the ERD are mapped to tables in the relational model. </a:t>
            </a:r>
          </a:p>
          <a:p>
            <a:r>
              <a:rPr lang="en-US" altLang="zh-CN" sz="2400" dirty="0" smtClean="0"/>
              <a:t>Tables</a:t>
            </a:r>
          </a:p>
          <a:p>
            <a:pPr lvl="1"/>
            <a:r>
              <a:rPr lang="en-US" altLang="zh-CN" sz="2000" dirty="0" smtClean="0"/>
              <a:t>Attributes</a:t>
            </a:r>
          </a:p>
          <a:p>
            <a:pPr lvl="1"/>
            <a:r>
              <a:rPr lang="en-US" altLang="zh-CN" sz="2000" dirty="0" smtClean="0"/>
              <a:t>Tuples</a:t>
            </a:r>
          </a:p>
          <a:p>
            <a:pPr lvl="1"/>
            <a:r>
              <a:rPr lang="en-US" altLang="zh-CN" sz="2000" dirty="0" smtClean="0"/>
              <a:t>Keys</a:t>
            </a:r>
          </a:p>
          <a:p>
            <a:r>
              <a:rPr lang="en-US" altLang="zh-CN" sz="2400" dirty="0" smtClean="0"/>
              <a:t>Integrity Rules	</a:t>
            </a:r>
          </a:p>
          <a:p>
            <a:pPr lvl="1"/>
            <a:r>
              <a:rPr lang="en-US" altLang="zh-CN" sz="2000" dirty="0" smtClean="0"/>
              <a:t>Entity integrity: all primary key entries are unique and not null.</a:t>
            </a:r>
          </a:p>
          <a:p>
            <a:pPr lvl="1"/>
            <a:r>
              <a:rPr lang="en-US" altLang="zh-CN" sz="2000" dirty="0" smtClean="0"/>
              <a:t>Referential integrity: every non-null foreign key value </a:t>
            </a:r>
            <a:r>
              <a:rPr lang="en-US" altLang="zh-CN" sz="2000" smtClean="0"/>
              <a:t>must </a:t>
            </a:r>
            <a:r>
              <a:rPr lang="en-US" altLang="zh-CN" sz="2000" smtClean="0"/>
              <a:t>refer </a:t>
            </a:r>
            <a:r>
              <a:rPr lang="en-US" altLang="zh-CN" sz="2000" dirty="0" smtClean="0"/>
              <a:t>to an existing primary key value. </a:t>
            </a:r>
            <a:endParaRPr lang="en-US" altLang="zh-CN" sz="2400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A Simple Schema</a:t>
            </a:r>
            <a:endParaRPr lang="en-US" altLang="en-US" sz="4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74C96-B78C-45C5-9D7A-D140C151B975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11201400" cy="22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</TotalTime>
  <Words>522</Words>
  <Application>Microsoft Office PowerPoint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Helvetica</vt:lpstr>
      <vt:lpstr>Symbol</vt:lpstr>
      <vt:lpstr>Tahoma</vt:lpstr>
      <vt:lpstr>Times New Roman</vt:lpstr>
      <vt:lpstr>Office 主题​​</vt:lpstr>
      <vt:lpstr>Chapter 4 Relational Databases</vt:lpstr>
      <vt:lpstr>Data Management and Databases</vt:lpstr>
      <vt:lpstr>Database Management Systems</vt:lpstr>
      <vt:lpstr>Data Modeling</vt:lpstr>
      <vt:lpstr>The Entity-Relationship Model</vt:lpstr>
      <vt:lpstr>Relationships</vt:lpstr>
      <vt:lpstr>A Simple ER Diagram</vt:lpstr>
      <vt:lpstr>Logical Design</vt:lpstr>
      <vt:lpstr>A Simple Schema</vt:lpstr>
      <vt:lpstr>Normalization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566</cp:revision>
  <dcterms:created xsi:type="dcterms:W3CDTF">2008-11-19T17:14:25Z</dcterms:created>
  <dcterms:modified xsi:type="dcterms:W3CDTF">2019-02-26T14:53:21Z</dcterms:modified>
</cp:coreProperties>
</file>