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4"/>
  </p:notesMasterIdLst>
  <p:sldIdLst>
    <p:sldId id="256" r:id="rId2"/>
    <p:sldId id="363" r:id="rId3"/>
    <p:sldId id="365" r:id="rId4"/>
    <p:sldId id="367" r:id="rId5"/>
    <p:sldId id="368" r:id="rId6"/>
    <p:sldId id="376" r:id="rId7"/>
    <p:sldId id="375" r:id="rId8"/>
    <p:sldId id="415" r:id="rId9"/>
    <p:sldId id="417" r:id="rId10"/>
    <p:sldId id="411" r:id="rId11"/>
    <p:sldId id="413" r:id="rId12"/>
    <p:sldId id="414" r:id="rId13"/>
    <p:sldId id="369" r:id="rId14"/>
    <p:sldId id="370" r:id="rId15"/>
    <p:sldId id="371" r:id="rId16"/>
    <p:sldId id="372" r:id="rId17"/>
    <p:sldId id="373" r:id="rId18"/>
    <p:sldId id="378" r:id="rId19"/>
    <p:sldId id="416" r:id="rId20"/>
    <p:sldId id="410" r:id="rId21"/>
    <p:sldId id="387" r:id="rId22"/>
    <p:sldId id="379" r:id="rId23"/>
    <p:sldId id="380" r:id="rId24"/>
    <p:sldId id="381" r:id="rId25"/>
    <p:sldId id="386" r:id="rId26"/>
    <p:sldId id="388" r:id="rId27"/>
    <p:sldId id="389" r:id="rId28"/>
    <p:sldId id="394" r:id="rId29"/>
    <p:sldId id="395" r:id="rId30"/>
    <p:sldId id="396" r:id="rId31"/>
    <p:sldId id="398" r:id="rId32"/>
    <p:sldId id="399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3" autoAdjust="0"/>
  </p:normalViewPr>
  <p:slideViewPr>
    <p:cSldViewPr>
      <p:cViewPr varScale="1">
        <p:scale>
          <a:sx n="74" d="100"/>
          <a:sy n="74" d="100"/>
        </p:scale>
        <p:origin x="376" y="-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12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5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27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7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9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6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9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48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97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6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74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23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66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4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70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80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45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95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6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2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1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6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52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0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8 </a:t>
            </a:r>
            <a:r>
              <a:rPr lang="en-US" altLang="zh-CN" dirty="0" smtClean="0"/>
              <a:t>Supervised Learning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8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Options to Treat Missing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Discard observations with any missing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Discard variables with any missing data</a:t>
            </a:r>
          </a:p>
          <a:p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ill in missing entries with estimated values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Apply a data mining algorithm (such as classification and regression trees) to handle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6555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Outliers and Erroneous Data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Tools: summary statistics, histograms, PivotTables, scatter plots, etc.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Outliers may suggest an error or a need for further investigation. </a:t>
            </a:r>
          </a:p>
        </p:txBody>
      </p:sp>
    </p:spTree>
    <p:extLst>
      <p:ext uri="{BB962C8B-B14F-4D97-AF65-F5344CB8AC3E}">
        <p14:creationId xmlns:p14="http://schemas.microsoft.com/office/powerpoint/2010/main" val="22370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Variable Representation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Dimension reduction </a:t>
            </a:r>
            <a:r>
              <a:rPr lang="en-US" altLang="zh-CN" dirty="0" smtClean="0"/>
              <a:t>is the process of removing variables from the analysis without losing any crucial information. </a:t>
            </a:r>
          </a:p>
          <a:p>
            <a:pPr lvl="1"/>
            <a:r>
              <a:rPr lang="en-US" altLang="zh-CN" dirty="0" smtClean="0"/>
              <a:t>Examine pairwise correlations to select variables to aggregate or remove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Representing qualitative variables</a:t>
            </a:r>
          </a:p>
          <a:p>
            <a:pPr lvl="1"/>
            <a:r>
              <a:rPr lang="en-US" altLang="zh-CN" dirty="0" smtClean="0"/>
              <a:t>0-1 dummy variables </a:t>
            </a:r>
          </a:p>
          <a:p>
            <a:pPr lvl="1"/>
            <a:r>
              <a:rPr lang="en-US" altLang="zh-CN" dirty="0" smtClean="0"/>
              <a:t>Combine categories to reduce the number of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6662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Variable Selection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Special procedures are sometimes employed to select the independent variables to include in the regression model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Backward elimination 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Forward selection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Stepwise selection</a:t>
            </a:r>
          </a:p>
          <a:p>
            <a:pPr marL="800100" lvl="1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Best subsets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The first three are iterative procedures. At each step, a single independent variable is added or removed and the new model is evaluated.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The best subsets procedure evaluates regression models involving different subsets of the independent variables. 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endParaRPr lang="en-US" sz="2800" dirty="0" smtClean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Overfitting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creating an overly complex model to explain idiosyncrasies in the sample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the use of complex functional forms or independent variables that do not have meaningful relationships with the dependent variable </a:t>
            </a:r>
          </a:p>
          <a:p>
            <a:pPr marL="344488" indent="-34290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model 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sample data, it will perform better on the sample data used to fit the model than it will on other data from the population </a:t>
            </a:r>
          </a:p>
          <a:p>
            <a:pPr marL="344488" lvl="1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can be misleading about its predictive capability and its interpretation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 smtClean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8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Avoid Overfitting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9725" indent="-342900"/>
            <a:r>
              <a:rPr lang="en-US" sz="2800" dirty="0"/>
              <a:t>Use only independent variables that you expect to have real and meaningful relationships with the dependent variable</a:t>
            </a:r>
          </a:p>
          <a:p>
            <a:pPr marL="339725" indent="-342900"/>
            <a:r>
              <a:rPr lang="en-US" sz="2800" dirty="0"/>
              <a:t>Use complex models, such as quadratic models and piecewise linear regression models, only when you have a reasonable expectation that such complexity provides a more accurate depiction of what you are modeling</a:t>
            </a:r>
          </a:p>
          <a:p>
            <a:pPr marL="339725" indent="-342900"/>
            <a:r>
              <a:rPr lang="en-US" sz="2800" dirty="0"/>
              <a:t>Do not let software dictate your model; use iterative modeling procedures, such as the stepwise and best-subsets procedures, only for guidance and not to generate your final model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 smtClean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64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Holdout Method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sample data are randomly divided into mutually exclusive and collectively exhaustive training and validation </a:t>
            </a:r>
            <a:r>
              <a:rPr lang="en-US" sz="2800" dirty="0" smtClean="0"/>
              <a:t>sets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Training </a:t>
            </a:r>
            <a:r>
              <a:rPr lang="en-US" sz="2800" b="1" dirty="0"/>
              <a:t>set</a:t>
            </a:r>
            <a:r>
              <a:rPr lang="en-US" sz="2800" dirty="0"/>
              <a:t>: The data set used to build the candidate models that appear to make practical </a:t>
            </a:r>
            <a:r>
              <a:rPr lang="en-US" sz="2800" dirty="0" smtClean="0"/>
              <a:t>sense</a:t>
            </a:r>
          </a:p>
          <a:p>
            <a:pPr marL="228600" lvl="2">
              <a:spcBef>
                <a:spcPts val="1000"/>
              </a:spcBef>
            </a:pPr>
            <a:endParaRPr lang="en-US" sz="2800" b="1" dirty="0" smtClean="0"/>
          </a:p>
          <a:p>
            <a:pPr marL="228600" lvl="2">
              <a:spcBef>
                <a:spcPts val="1000"/>
              </a:spcBef>
            </a:pPr>
            <a:r>
              <a:rPr lang="en-US" sz="2800" b="1" dirty="0" smtClean="0"/>
              <a:t>Validation </a:t>
            </a:r>
            <a:r>
              <a:rPr lang="en-US" sz="2800" b="1" dirty="0"/>
              <a:t>set</a:t>
            </a:r>
            <a:r>
              <a:rPr lang="en-US" sz="2800" dirty="0"/>
              <a:t>: The set of data used to compare model performances and ultimately pick a model for predicting values of the dependent variable</a:t>
            </a:r>
          </a:p>
          <a:p>
            <a:endParaRPr lang="en-US" sz="2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 smtClean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6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Cross Validation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k</a:t>
            </a:r>
            <a:r>
              <a:rPr lang="en-US" sz="2800" b="1" dirty="0"/>
              <a:t>-fold cross-validation</a:t>
            </a:r>
            <a:r>
              <a:rPr lang="en-US" sz="2800" dirty="0"/>
              <a:t>: The sample data are randomly divided into </a:t>
            </a:r>
            <a:r>
              <a:rPr lang="en-US" sz="2800" i="1" dirty="0"/>
              <a:t>k</a:t>
            </a:r>
            <a:r>
              <a:rPr lang="en-US" sz="2800" dirty="0"/>
              <a:t> equal-sized, mutually exclusive, and collectively exhaustive subsets called fold, and </a:t>
            </a:r>
            <a:r>
              <a:rPr lang="en-US" sz="2800" i="1" dirty="0"/>
              <a:t>k</a:t>
            </a:r>
            <a:r>
              <a:rPr lang="en-US" sz="2800" dirty="0"/>
              <a:t> iterations are </a:t>
            </a:r>
            <a:r>
              <a:rPr lang="en-US" sz="2800" dirty="0" smtClean="0"/>
              <a:t>executed.</a:t>
            </a:r>
            <a:endParaRPr lang="en-US" sz="2800" dirty="0"/>
          </a:p>
          <a:p>
            <a:endParaRPr lang="en-US" sz="2800" b="1" dirty="0" smtClean="0"/>
          </a:p>
          <a:p>
            <a:pPr marL="228600" lvl="2">
              <a:spcBef>
                <a:spcPts val="1000"/>
              </a:spcBef>
            </a:pPr>
            <a:r>
              <a:rPr lang="en-US" sz="2800" b="1" dirty="0"/>
              <a:t>Leave-one-out cross-validation</a:t>
            </a:r>
            <a:r>
              <a:rPr lang="en-US" sz="2800" dirty="0"/>
              <a:t>: For a sample of </a:t>
            </a:r>
            <a:r>
              <a:rPr lang="en-US" sz="2800" i="1" dirty="0"/>
              <a:t>n</a:t>
            </a:r>
            <a:r>
              <a:rPr lang="en-US" sz="2800" dirty="0"/>
              <a:t> observations, an iteration consists of estimating the model on </a:t>
            </a:r>
            <a:r>
              <a:rPr lang="en-US" sz="2800" i="1" dirty="0"/>
              <a:t>n</a:t>
            </a:r>
            <a:r>
              <a:rPr lang="en-US" sz="2800" dirty="0"/>
              <a:t> – 1 observations and evaluating the model on the single observation that was omitted from the training data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 smtClean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96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Partitioning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b="1" dirty="0"/>
              <a:t>Model overfitting </a:t>
            </a:r>
            <a:r>
              <a:rPr lang="en-US" dirty="0"/>
              <a:t>occurs when the analyst builds a model that does a great job of explaining the sample of data on which it is based, but fails to accurately predict outside the sample data</a:t>
            </a:r>
          </a:p>
          <a:p>
            <a:pPr marL="342900" indent="-342900"/>
            <a:r>
              <a:rPr lang="en-US" dirty="0"/>
              <a:t>We can use the abundance of data to guard against the potential for overfitting by decomposing the data set into three partitions:</a:t>
            </a:r>
          </a:p>
          <a:p>
            <a:pPr marL="121158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The training set</a:t>
            </a:r>
          </a:p>
          <a:p>
            <a:pPr marL="121158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The validation set</a:t>
            </a:r>
          </a:p>
          <a:p>
            <a:pPr marL="121158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The test set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3074980" y="3244334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print('accuracy: %5.3f" %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  <p:sp>
        <p:nvSpPr>
          <p:cNvPr id="3" name="矩形 2"/>
          <p:cNvSpPr/>
          <p:nvPr/>
        </p:nvSpPr>
        <p:spPr>
          <a:xfrm>
            <a:off x="3074980" y="3244334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print('accuracy: %5.3f" %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  <p:sp>
        <p:nvSpPr>
          <p:cNvPr id="4" name="矩形 3"/>
          <p:cNvSpPr/>
          <p:nvPr/>
        </p:nvSpPr>
        <p:spPr>
          <a:xfrm>
            <a:off x="3074980" y="3244334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print('accuracy: %5.3f" %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456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The dependent variable is assumed to be a linear function of the independent variables.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	dependent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 	independent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 	unknown parameters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Simple linear regression involves one independent variable only. 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Multiple linear regression involves two or more independent variables. </a:t>
                </a:r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308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Machine Learning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 smtClean="0"/>
              <a:t>Machine Learning gives computers the ability to learn (from data) without being explicitly programmed. </a:t>
            </a:r>
          </a:p>
          <a:p>
            <a:endParaRPr lang="en-US" altLang="en-US" dirty="0"/>
          </a:p>
          <a:p>
            <a:r>
              <a:rPr lang="en-US" altLang="en-US" dirty="0" smtClean="0"/>
              <a:t>Machine learning can be applied in a range of tasks where designing and programming explicit algorithms with good performance is difficult.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5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Gradient Descent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the direction that increases the loss the most.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Algorithm: gradient descent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Let </a:t>
                </a:r>
                <a:r>
                  <a:rPr lang="en-US" altLang="zh-CN" b="1" i="1" dirty="0"/>
                  <a:t>W`</a:t>
                </a:r>
                <a:r>
                  <a:rPr lang="en-US" altLang="zh-CN" dirty="0"/>
                  <a:t>=[</a:t>
                </a:r>
                <a:r>
                  <a:rPr lang="en-US" altLang="zh-CN" b="1" i="1" dirty="0" err="1"/>
                  <a:t>W</a:t>
                </a:r>
                <a:r>
                  <a:rPr lang="en-US" altLang="zh-CN" dirty="0" err="1"/>
                  <a:t>,</a:t>
                </a:r>
                <a:r>
                  <a:rPr lang="en-US" altLang="zh-CN" i="1" dirty="0" err="1"/>
                  <a:t>b</a:t>
                </a:r>
                <a:r>
                  <a:rPr lang="en-US" altLang="zh-CN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Initialize </a:t>
                </a:r>
                <a:r>
                  <a:rPr lang="en-US" altLang="zh-CN" b="1" i="1" dirty="0" smtClean="0"/>
                  <a:t>W</a:t>
                </a:r>
                <a:r>
                  <a:rPr lang="en-US" altLang="zh-CN" b="1" dirty="0" smtClean="0"/>
                  <a:t>`=0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For 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 = 1, 2, …, </a:t>
                </a:r>
                <a:r>
                  <a:rPr lang="en-US" altLang="zh-CN" i="1" dirty="0" smtClean="0"/>
                  <a:t>T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      </a:t>
                </a:r>
                <a:r>
                  <a:rPr lang="en-US" altLang="zh-CN" b="1" i="1" dirty="0"/>
                  <a:t>W</a:t>
                </a:r>
                <a:r>
                  <a:rPr lang="en-US" altLang="zh-CN" b="1" dirty="0" smtClean="0"/>
                  <a:t>`=</a:t>
                </a:r>
                <a:r>
                  <a:rPr lang="en-US" altLang="zh-CN" b="1" i="1" dirty="0" smtClean="0"/>
                  <a:t>W</a:t>
                </a:r>
                <a:r>
                  <a:rPr lang="en-US" altLang="zh-CN" b="1" dirty="0" smtClean="0"/>
                  <a:t>`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-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`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</a:t>
                </a:r>
                <a:endParaRPr lang="en-US" altLang="zh-CN" b="1" dirty="0" smtClean="0"/>
              </a:p>
              <a:p>
                <a:r>
                  <a:rPr lang="en-US" altLang="zh-CN" dirty="0" smtClean="0"/>
                  <a:t>Learning rate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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and the number of iterations 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T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are called 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hyperparameters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-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04813" indent="-404813"/>
                <a:r>
                  <a:rPr lang="en-US" altLang="en-US" dirty="0" smtClean="0"/>
                  <a:t>Average </a:t>
                </a:r>
                <a:r>
                  <a:rPr lang="en-US" altLang="en-US" dirty="0"/>
                  <a:t>e</a:t>
                </a:r>
                <a:r>
                  <a:rPr lang="en-US" altLang="en-US" dirty="0" smtClean="0"/>
                  <a:t>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dirty="0" smtClean="0"/>
                  <a:t> estimates the bias in a model’s prediction.</a:t>
                </a:r>
              </a:p>
              <a:p>
                <a:pPr marL="404813" indent="-404813"/>
                <a:endParaRPr lang="en-US" altLang="en-US" dirty="0" smtClean="0"/>
              </a:p>
              <a:p>
                <a:pPr marL="404813" indent="-404813"/>
                <a:r>
                  <a:rPr lang="en-US" altLang="zh-CN" dirty="0" smtClean="0"/>
                  <a:t>Root mean squared error RMSE=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 is similar to the standard error of </a:t>
                </a:r>
                <a:r>
                  <a:rPr lang="en-US" altLang="zh-CN" smtClean="0"/>
                  <a:t>the estimate.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 of Classification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Fraud detection</a:t>
            </a:r>
          </a:p>
          <a:p>
            <a:pPr marL="342900" indent="-342900"/>
            <a:r>
              <a:rPr lang="en-US" dirty="0" smtClean="0"/>
              <a:t>Churn prediction</a:t>
            </a:r>
          </a:p>
          <a:p>
            <a:pPr marL="342900" indent="-342900"/>
            <a:r>
              <a:rPr lang="en-US" dirty="0" smtClean="0"/>
              <a:t>Default prediction</a:t>
            </a:r>
          </a:p>
          <a:p>
            <a:pPr marL="342900" indent="-342900"/>
            <a:r>
              <a:rPr lang="en-US" dirty="0" smtClean="0"/>
              <a:t>Target advertising</a:t>
            </a:r>
          </a:p>
          <a:p>
            <a:pPr marL="342900" indent="-342900"/>
            <a:r>
              <a:rPr lang="en-US" dirty="0" smtClean="0"/>
              <a:t>Spam email filtering</a:t>
            </a:r>
          </a:p>
          <a:p>
            <a:pPr marL="342900" indent="-342900"/>
            <a:r>
              <a:rPr lang="en-US" dirty="0" smtClean="0"/>
              <a:t>Tumor diagnosis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 Algorithms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Logistic Regression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i="1" dirty="0" smtClean="0"/>
              <a:t>k</a:t>
            </a:r>
            <a:r>
              <a:rPr lang="en-US" dirty="0" smtClean="0"/>
              <a:t>-Nearest Neighbors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Classification Tree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Classifier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80" y="1409873"/>
            <a:ext cx="5791200" cy="51433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42422"/>
            <a:ext cx="5410200" cy="44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Classification Confusion Matrix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4813" indent="-404813"/>
            <a:r>
              <a:rPr lang="en-US" altLang="en-US" dirty="0" smtClean="0"/>
              <a:t>Confusion Matrix</a:t>
            </a:r>
          </a:p>
          <a:p>
            <a:pPr marL="404813" indent="-404813"/>
            <a:endParaRPr lang="en-US" altLang="en-US" dirty="0"/>
          </a:p>
          <a:p>
            <a:pPr marL="404813" indent="-404813"/>
            <a:endParaRPr lang="en-US" altLang="en-US" dirty="0" smtClean="0"/>
          </a:p>
          <a:p>
            <a:pPr marL="404813" indent="-404813"/>
            <a:endParaRPr lang="en-US" altLang="en-US" dirty="0" smtClean="0"/>
          </a:p>
          <a:p>
            <a:pPr marL="404813" indent="-404813"/>
            <a:endParaRPr lang="en-US" dirty="0" smtClean="0"/>
          </a:p>
          <a:p>
            <a:pPr marL="404813" indent="-404813"/>
            <a:endParaRPr lang="en-US" dirty="0" smtClean="0"/>
          </a:p>
          <a:p>
            <a:pPr marL="404813" indent="-404813"/>
            <a:endParaRPr lang="en-US" dirty="0"/>
          </a:p>
          <a:p>
            <a:pPr marL="404813" indent="-404813"/>
            <a:r>
              <a:rPr lang="en-US" dirty="0" smtClean="0"/>
              <a:t>A confusion matrix is a cross-tabulation of the actual class and the predicted class of all observations.</a:t>
            </a:r>
          </a:p>
          <a:p>
            <a:pPr marL="404813" indent="-404813"/>
            <a:r>
              <a:rPr lang="en-US" dirty="0" smtClean="0"/>
              <a:t>Two types of errors: </a:t>
            </a:r>
            <a:r>
              <a:rPr lang="en-US" dirty="0"/>
              <a:t>f</a:t>
            </a:r>
            <a:r>
              <a:rPr lang="en-US" dirty="0" smtClean="0"/>
              <a:t>alse positive and false negative</a:t>
            </a:r>
            <a:endParaRPr lang="en-US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209800" y="2362200"/>
          <a:ext cx="8229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513245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05656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563367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71243859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Predicted Class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107688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/>
                      <a:endParaRPr lang="en-US" sz="20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Yes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249999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Actual Class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Positive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Positive (TP)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Negative (FN)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6420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Negative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(FP)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True Negative</a:t>
                      </a:r>
                    </a:p>
                    <a:p>
                      <a:pPr algn="ctr"/>
                      <a:r>
                        <a:rPr lang="en-US" sz="20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(TN)</a:t>
                      </a:r>
                      <a:endParaRPr lang="en-US" sz="2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0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8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-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04813" indent="-404813"/>
                <a:r>
                  <a:rPr lang="en-US" altLang="en-US" dirty="0" smtClean="0"/>
                  <a:t>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en-US" dirty="0" smtClean="0"/>
              </a:p>
              <a:p>
                <a:pPr marL="404813" indent="-404813"/>
                <a:r>
                  <a:rPr lang="en-US" altLang="en-US" dirty="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en-US" dirty="0" smtClean="0"/>
              </a:p>
              <a:p>
                <a:pPr marL="404813" indent="-404813"/>
                <a:r>
                  <a:rPr lang="en-US" altLang="en-US" dirty="0" smtClean="0"/>
                  <a:t>Class 1 error rate (FNR)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en-US" dirty="0" smtClean="0"/>
                  <a:t> </a:t>
                </a:r>
              </a:p>
              <a:p>
                <a:pPr marL="404813" indent="-404813"/>
                <a:r>
                  <a:rPr lang="en-US" dirty="0" smtClean="0"/>
                  <a:t>Class 0 error rate (FPR)=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altLang="zh-CN" dirty="0" smtClean="0"/>
                  <a:t>  Sensitivity = Recall = 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1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Measures – Classification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04813" indent="-404813"/>
                <a:r>
                  <a:rPr lang="en-US" altLang="en-US" dirty="0" smtClean="0"/>
                  <a:t>Specificity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dirty="0" smtClean="0"/>
              </a:p>
              <a:p>
                <a:pPr marL="404813" indent="-404813"/>
                <a:r>
                  <a:rPr lang="en-US" altLang="en-US" dirty="0" smtClean="0"/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US" dirty="0" smtClean="0"/>
              </a:p>
              <a:p>
                <a:pPr marL="404813" indent="-404813"/>
                <a:r>
                  <a:rPr lang="en-US" altLang="en-US" dirty="0" smtClean="0"/>
                  <a:t>F1 score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Sensitivity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Sensitivity</m:t>
                        </m:r>
                        <m: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Precision</m:t>
                        </m:r>
                      </m:den>
                    </m:f>
                  </m:oMath>
                </a14:m>
                <a:r>
                  <a:rPr lang="en-US" altLang="en-US" dirty="0"/>
                  <a:t> </a:t>
                </a:r>
              </a:p>
              <a:p>
                <a:pPr marL="404813" indent="-404813"/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Receiver Operating Characteristic (ROC) Curve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/>
            <a:r>
              <a:rPr lang="en-US" altLang="en-US" dirty="0" smtClean="0"/>
              <a:t>Horizontal axis – false positive rate (FPR)</a:t>
            </a:r>
          </a:p>
          <a:p>
            <a:pPr marL="404813" indent="-404813"/>
            <a:r>
              <a:rPr lang="en-US" altLang="en-US" dirty="0" smtClean="0"/>
              <a:t>Vertical axis – true positive rate (TPR)</a:t>
            </a:r>
          </a:p>
          <a:p>
            <a:pPr marL="404813" indent="-404813"/>
            <a:r>
              <a:rPr lang="en-US" altLang="en-US" dirty="0" smtClean="0"/>
              <a:t>Every point on the ROC curve represents a confusion matrix.</a:t>
            </a:r>
          </a:p>
          <a:p>
            <a:pPr marL="404813" indent="-404813"/>
            <a:r>
              <a:rPr lang="en-US" altLang="en-US" dirty="0" smtClean="0"/>
              <a:t>The diagonal line represents random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4812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ROC Curve (Cont’d)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90688"/>
            <a:ext cx="9813564" cy="4390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MNIST Database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65594"/>
            <a:ext cx="4495800" cy="54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Area Under the Curve (AUC)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4813" indent="-404813"/>
            <a:r>
              <a:rPr lang="en-US" altLang="en-US" dirty="0" smtClean="0"/>
              <a:t>AUC is the area under a classifier’s ROC curve expressed as a fraction of the unit square. </a:t>
            </a:r>
          </a:p>
          <a:p>
            <a:pPr marL="404813" indent="-404813"/>
            <a:endParaRPr lang="en-US" altLang="en-US" dirty="0" smtClean="0"/>
          </a:p>
          <a:p>
            <a:pPr marL="404813" indent="-404813"/>
            <a:r>
              <a:rPr lang="en-US" altLang="en-US" dirty="0" smtClean="0"/>
              <a:t>AUC is between 0 and 1. </a:t>
            </a:r>
          </a:p>
          <a:p>
            <a:pPr marL="404813" indent="-404813"/>
            <a:endParaRPr lang="en-US" altLang="en-US" dirty="0"/>
          </a:p>
          <a:p>
            <a:pPr marL="404813" indent="-404813"/>
            <a:r>
              <a:rPr lang="en-US" altLang="en-US" dirty="0" smtClean="0"/>
              <a:t>The more area under the ROC curve, the better the classifier performs. </a:t>
            </a:r>
          </a:p>
          <a:p>
            <a:pPr marL="404813" indent="-404813"/>
            <a:endParaRPr lang="en-US" altLang="en-US" dirty="0" smtClean="0"/>
          </a:p>
          <a:p>
            <a:pPr marL="404813" indent="-404813"/>
            <a:r>
              <a:rPr lang="en-US" altLang="en-US" dirty="0" smtClean="0"/>
              <a:t>AUC of a </a:t>
            </a:r>
            <a:r>
              <a:rPr lang="en-US" altLang="en-US" smtClean="0"/>
              <a:t>random classifier is 0.5. </a:t>
            </a:r>
            <a:endParaRPr lang="en-US" altLang="en-US" dirty="0"/>
          </a:p>
          <a:p>
            <a:pPr marL="404813" indent="-404813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3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k</a:t>
            </a:r>
            <a:r>
              <a:rPr lang="en-US" altLang="en-US" dirty="0" smtClean="0"/>
              <a:t>-Nearest Neighbors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/>
            <a:r>
              <a:rPr lang="en-US" altLang="en-US" dirty="0" smtClean="0"/>
              <a:t>We want to predict a new record’s target value.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-Nearest Neighbors (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-NN) uses the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most similar observations from the training set. </a:t>
            </a:r>
          </a:p>
          <a:p>
            <a:pPr marL="404813" indent="-404813"/>
            <a:r>
              <a:rPr lang="en-US" dirty="0" smtClean="0"/>
              <a:t>Similarity is typically measured with Euclidean distance. </a:t>
            </a:r>
            <a:endParaRPr lang="en-US" dirty="0"/>
          </a:p>
          <a:p>
            <a:pPr marL="404813" indent="-404813"/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can plausibly range from 1 to </a:t>
            </a:r>
            <a:r>
              <a:rPr lang="en-US" i="1" dirty="0"/>
              <a:t>n</a:t>
            </a:r>
            <a:r>
              <a:rPr lang="en-US" dirty="0"/>
              <a:t>, the number of observations in the training set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76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k</a:t>
            </a:r>
            <a:r>
              <a:rPr lang="en-US" altLang="en-US" dirty="0" smtClean="0"/>
              <a:t>-Nearest Neighbors for Predictive Modeling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404813" indent="-404813"/>
            <a:r>
              <a:rPr lang="en-US" altLang="en-US" dirty="0" smtClean="0"/>
              <a:t>Classification		Use a new record’s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-nearest neighbors to estimate the class probabilities for this new record. </a:t>
            </a:r>
          </a:p>
          <a:p>
            <a:pPr marL="404813" indent="-404813"/>
            <a:r>
              <a:rPr lang="en-US" dirty="0" smtClean="0"/>
              <a:t>Regression	A new record’s target value is predicted to be the average of the outcome values of its </a:t>
            </a:r>
            <a:r>
              <a:rPr lang="en-US" i="1" dirty="0" smtClean="0"/>
              <a:t>k</a:t>
            </a:r>
            <a:r>
              <a:rPr lang="en-US" dirty="0" smtClean="0"/>
              <a:t> nearest neighbors in the training set. 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53365"/>
            <a:ext cx="5757530" cy="46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Machine Learning Problems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Supervised Learning</a:t>
            </a:r>
          </a:p>
          <a:p>
            <a:pPr lvl="1"/>
            <a:r>
              <a:rPr lang="en-US" altLang="en-US" dirty="0" smtClean="0"/>
              <a:t>Example inputs and outputs are given.</a:t>
            </a:r>
          </a:p>
          <a:p>
            <a:pPr lvl="1"/>
            <a:r>
              <a:rPr lang="en-US" altLang="en-US" dirty="0" smtClean="0"/>
              <a:t>The goal is to learn a rule that maps inputs to outputs.</a:t>
            </a:r>
          </a:p>
          <a:p>
            <a:r>
              <a:rPr lang="en-US" altLang="en-US" dirty="0" smtClean="0"/>
              <a:t>Unsupervised Learning</a:t>
            </a:r>
          </a:p>
          <a:p>
            <a:pPr lvl="1"/>
            <a:r>
              <a:rPr lang="en-US" altLang="en-US" dirty="0" smtClean="0"/>
              <a:t>No labels are given.</a:t>
            </a:r>
          </a:p>
          <a:p>
            <a:pPr lvl="1"/>
            <a:r>
              <a:rPr lang="en-US" altLang="en-US" dirty="0" smtClean="0"/>
              <a:t>The goal is to discover </a:t>
            </a:r>
            <a:r>
              <a:rPr lang="en-US" altLang="en-US" smtClean="0"/>
              <a:t>hidden patterns </a:t>
            </a:r>
            <a:r>
              <a:rPr lang="en-US" altLang="en-US" dirty="0" smtClean="0"/>
              <a:t>in data.</a:t>
            </a:r>
          </a:p>
          <a:p>
            <a:r>
              <a:rPr lang="en-US" altLang="en-US" dirty="0" smtClean="0"/>
              <a:t>Reinforcement Learning</a:t>
            </a:r>
          </a:p>
          <a:p>
            <a:pPr lvl="1"/>
            <a:r>
              <a:rPr lang="en-US" altLang="en-US" dirty="0" smtClean="0"/>
              <a:t>A computer program interacts with a dynamic environment in order to achieve a certain goal.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Some Other Terms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Artificial intelligence is the study of intelligent agents – any device that perceives its environment and take actions that maximize its chance of success at some goal. </a:t>
            </a:r>
          </a:p>
          <a:p>
            <a:endParaRPr lang="en-US" altLang="en-US" dirty="0"/>
          </a:p>
          <a:p>
            <a:r>
              <a:rPr lang="en-US" altLang="en-US" dirty="0" smtClean="0"/>
              <a:t>Data mining is the practice of extracting knowledge, patterns and regularities from data. </a:t>
            </a:r>
          </a:p>
          <a:p>
            <a:endParaRPr lang="en-US" altLang="en-US" dirty="0"/>
          </a:p>
          <a:p>
            <a:r>
              <a:rPr lang="en-US" altLang="en-US" dirty="0" smtClean="0"/>
              <a:t>Data science is an interdisciplinary field about scientific methods, processes and systems to extract knowledge or insights from data. </a:t>
            </a:r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4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Machine Learning Process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sampling</a:t>
            </a:r>
          </a:p>
          <a:p>
            <a:r>
              <a:rPr lang="en-US" altLang="zh-CN" dirty="0" smtClean="0"/>
              <a:t>Data preparation</a:t>
            </a:r>
          </a:p>
          <a:p>
            <a:r>
              <a:rPr lang="en-US" altLang="zh-CN" dirty="0" smtClean="0"/>
              <a:t>Data partitioning</a:t>
            </a:r>
          </a:p>
          <a:p>
            <a:r>
              <a:rPr lang="en-US" altLang="zh-CN" dirty="0" smtClean="0"/>
              <a:t>Data exploration</a:t>
            </a:r>
          </a:p>
          <a:p>
            <a:r>
              <a:rPr lang="en-US" altLang="zh-CN" dirty="0" smtClean="0"/>
              <a:t>Model construction</a:t>
            </a:r>
          </a:p>
          <a:p>
            <a:r>
              <a:rPr lang="en-US" altLang="zh-CN" dirty="0" smtClean="0"/>
              <a:t>Model assessment</a:t>
            </a:r>
          </a:p>
        </p:txBody>
      </p:sp>
    </p:spTree>
    <p:extLst>
      <p:ext uri="{BB962C8B-B14F-4D97-AF65-F5344CB8AC3E}">
        <p14:creationId xmlns:p14="http://schemas.microsoft.com/office/powerpoint/2010/main" val="36277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Supervised Learning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Supervised Learning</a:t>
            </a:r>
            <a:r>
              <a:rPr lang="en-US" altLang="zh-CN" dirty="0" smtClean="0"/>
              <a:t>: data mining methods for predicting an outcome (the dependent variable) on a set of independent variables, or </a:t>
            </a:r>
            <a:r>
              <a:rPr lang="en-US" altLang="zh-CN" b="1" dirty="0" smtClean="0"/>
              <a:t>features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Supervised learning can be used for</a:t>
            </a:r>
            <a:endParaRPr lang="en-US" altLang="zh-CN" dirty="0"/>
          </a:p>
          <a:p>
            <a:pPr lvl="1"/>
            <a:r>
              <a:rPr lang="en-US" altLang="zh-CN" dirty="0" smtClean="0"/>
              <a:t>Regression – predicting a continuous outcome</a:t>
            </a:r>
          </a:p>
          <a:p>
            <a:pPr lvl="1"/>
            <a:r>
              <a:rPr lang="en-US" altLang="zh-CN" dirty="0" smtClean="0"/>
              <a:t>Classification –  predicting a categorical outcome</a:t>
            </a:r>
          </a:p>
        </p:txBody>
      </p:sp>
    </p:spTree>
    <p:extLst>
      <p:ext uri="{BB962C8B-B14F-4D97-AF65-F5344CB8AC3E}">
        <p14:creationId xmlns:p14="http://schemas.microsoft.com/office/powerpoint/2010/main" val="39574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Formalizing the Supervised Learning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553766"/>
                  </p:ext>
                </p:extLst>
              </p:nvPr>
            </p:nvGraphicFramePr>
            <p:xfrm>
              <a:off x="1219200" y="2057400"/>
              <a:ext cx="9982200" cy="42461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156662046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3858831845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418373838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Regression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Classification with </a:t>
                          </a:r>
                          <a:r>
                            <a:rPr lang="en-US" sz="20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20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classes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8413447"/>
                      </a:ext>
                    </a:extLst>
                  </a:tr>
                  <a:tr h="99400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function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</a:t>
                          </a:r>
                          <a:r>
                            <a:rPr lang="en-US" b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model</a:t>
                          </a:r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/>
                                </m:groupCh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 model: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</m:oMath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11463"/>
                      </a:ext>
                    </a:extLst>
                  </a:tr>
                  <a:tr h="1321879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Loss function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  <a:p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SVM: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⁡(0,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Softmax</a:t>
                          </a: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</m:sSubSup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830812"/>
                      </a:ext>
                    </a:extLst>
                  </a:tr>
                  <a:tr h="99400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Optimization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𝑾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𝑚𝑖𝑛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𝑾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8777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553766"/>
                  </p:ext>
                </p:extLst>
              </p:nvPr>
            </p:nvGraphicFramePr>
            <p:xfrm>
              <a:off x="1219200" y="2057400"/>
              <a:ext cx="9982200" cy="42461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156662046"/>
                        </a:ext>
                      </a:extLst>
                    </a:gridCol>
                    <a:gridCol w="3810000">
                      <a:extLst>
                        <a:ext uri="{9D8B030D-6E8A-4147-A177-3AD203B41FA5}">
                          <a16:colId xmlns:a16="http://schemas.microsoft.com/office/drawing/2014/main" val="3858831845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4183738387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Regression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Classification with </a:t>
                          </a:r>
                          <a:r>
                            <a:rPr lang="en-US" sz="20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en-US" sz="20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classes</a:t>
                          </a:r>
                          <a:endParaRPr lang="en-US" sz="2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8413447"/>
                      </a:ext>
                    </a:extLst>
                  </a:tr>
                  <a:tr h="1268921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function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400" t="-50239" r="-112320" b="-187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286" t="-50239" r="-286" b="-187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711463"/>
                      </a:ext>
                    </a:extLst>
                  </a:tr>
                  <a:tr h="133610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Loss function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400" t="-143379" r="-112320" b="-785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286" t="-143379" r="-286" b="-785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830812"/>
                      </a:ext>
                    </a:extLst>
                  </a:tr>
                  <a:tr h="103149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Optimization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400" t="-313529" r="-112320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4286" t="-313529" r="-286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877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3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Preparation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Data are said to be “dirty” or “raw” before being preprocessed.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Data preparation makes heavy use of descriptive statistics and data visualization methods.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Common tasks include treating missing data, identifying erroneous data and outliers, and defining appropriate ways to represent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1541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</TotalTime>
  <Words>1222</Words>
  <Application>Microsoft Office PowerPoint</Application>
  <PresentationFormat>宽屏</PresentationFormat>
  <Paragraphs>243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Calibri Light</vt:lpstr>
      <vt:lpstr>Cambria Math</vt:lpstr>
      <vt:lpstr>Helvetica</vt:lpstr>
      <vt:lpstr>Symbol</vt:lpstr>
      <vt:lpstr>Times New Roman</vt:lpstr>
      <vt:lpstr>Office 主题​​</vt:lpstr>
      <vt:lpstr>Chapter 8 Supervised Learning</vt:lpstr>
      <vt:lpstr>Machine Learning</vt:lpstr>
      <vt:lpstr>MNIST Database</vt:lpstr>
      <vt:lpstr>Machine Learning Problems</vt:lpstr>
      <vt:lpstr>Some Other Terms</vt:lpstr>
      <vt:lpstr>Machine Learning Process</vt:lpstr>
      <vt:lpstr>Supervised Learning</vt:lpstr>
      <vt:lpstr>Formalizing the Supervised Learning Problem</vt:lpstr>
      <vt:lpstr>Data Preparation</vt:lpstr>
      <vt:lpstr>Options to Treat Missing Data</vt:lpstr>
      <vt:lpstr>Outliers and Erroneous Data</vt:lpstr>
      <vt:lpstr>Variable Representation</vt:lpstr>
      <vt:lpstr>Variable Selection</vt:lpstr>
      <vt:lpstr>Overfitting</vt:lpstr>
      <vt:lpstr>Avoid Overfitting</vt:lpstr>
      <vt:lpstr>Holdout Method</vt:lpstr>
      <vt:lpstr>Cross Validation</vt:lpstr>
      <vt:lpstr>Data Partitioning</vt:lpstr>
      <vt:lpstr>Linear Regression</vt:lpstr>
      <vt:lpstr>Gradient Descent</vt:lpstr>
      <vt:lpstr>Measures - Regression</vt:lpstr>
      <vt:lpstr>Applications of Classification</vt:lpstr>
      <vt:lpstr>Classification Algorithms</vt:lpstr>
      <vt:lpstr>Linear Classifier</vt:lpstr>
      <vt:lpstr>Classification Confusion Matrix</vt:lpstr>
      <vt:lpstr>Measures - Classification</vt:lpstr>
      <vt:lpstr>Measures – Classification (Cont’d)</vt:lpstr>
      <vt:lpstr>Receiver Operating Characteristic (ROC) Curve</vt:lpstr>
      <vt:lpstr>ROC Curve (Cont’d)</vt:lpstr>
      <vt:lpstr>The Area Under the Curve (AUC)</vt:lpstr>
      <vt:lpstr>k-Nearest Neighbors</vt:lpstr>
      <vt:lpstr>k-Nearest Neighbors for Predictive Modeling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658</cp:revision>
  <dcterms:created xsi:type="dcterms:W3CDTF">2008-11-19T17:14:25Z</dcterms:created>
  <dcterms:modified xsi:type="dcterms:W3CDTF">2019-04-23T19:30:11Z</dcterms:modified>
</cp:coreProperties>
</file>