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62" r:id="rId3"/>
    <p:sldId id="363" r:id="rId4"/>
    <p:sldId id="332" r:id="rId5"/>
    <p:sldId id="342" r:id="rId6"/>
    <p:sldId id="340" r:id="rId7"/>
    <p:sldId id="349" r:id="rId8"/>
    <p:sldId id="354" r:id="rId9"/>
    <p:sldId id="356" r:id="rId10"/>
    <p:sldId id="357" r:id="rId11"/>
    <p:sldId id="366" r:id="rId12"/>
    <p:sldId id="371" r:id="rId13"/>
    <p:sldId id="360" r:id="rId14"/>
    <p:sldId id="361" r:id="rId15"/>
    <p:sldId id="367" r:id="rId16"/>
    <p:sldId id="364" r:id="rId17"/>
    <p:sldId id="365" r:id="rId18"/>
    <p:sldId id="368" r:id="rId19"/>
    <p:sldId id="358" r:id="rId20"/>
    <p:sldId id="369" r:id="rId21"/>
    <p:sldId id="370"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6352" autoAdjust="0"/>
  </p:normalViewPr>
  <p:slideViewPr>
    <p:cSldViewPr>
      <p:cViewPr varScale="1">
        <p:scale>
          <a:sx n="64" d="100"/>
          <a:sy n="64" d="100"/>
        </p:scale>
        <p:origin x="916"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73C7F-8967-4B3F-8F58-504BF3FB9D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F073C7F-8967-4B3F-8F58-504BF3FB9D8B}" type="slidenum">
              <a:rPr lang="en-US" altLang="en-US" smtClean="0"/>
              <a:pPr/>
              <a:t>1</a:t>
            </a:fld>
            <a:endParaRPr lang="en-US" altLang="en-US"/>
          </a:p>
        </p:txBody>
      </p:sp>
    </p:spTree>
    <p:extLst>
      <p:ext uri="{BB962C8B-B14F-4D97-AF65-F5344CB8AC3E}">
        <p14:creationId xmlns:p14="http://schemas.microsoft.com/office/powerpoint/2010/main" val="242363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55893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8701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8209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6608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025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3249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41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372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2070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19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4546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4906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20</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5262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21</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9862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6740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3573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5</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6838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024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9740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3475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012F12-82D9-4488-B88C-CA5A74E029B7}" type="slidenum">
              <a:rPr lang="en-US" altLang="en-US"/>
              <a:pPr eaLnBrk="1" hangingPunct="1">
                <a:spcBef>
                  <a:spcPct val="0"/>
                </a:spcBef>
              </a:pPr>
              <a:t>9</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2521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63837"/>
          </a:xfrm>
        </p:spPr>
        <p:txBody>
          <a:bodyPr anchor="b"/>
          <a:lstStyle>
            <a:lvl1pPr algn="ctr">
              <a:defRPr sz="6000" b="1" baseline="0">
                <a:latin typeface="Arial Black" panose="020B0A040201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05275"/>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r>
              <a:rPr lang="en-US" altLang="en-US" dirty="0" smtClean="0"/>
              <a:t>QAS 20-2 Business Statistics   Chapter 1</a:t>
            </a:r>
            <a:endParaRPr lang="en-US" altLang="en-US" dirty="0"/>
          </a:p>
        </p:txBody>
      </p:sp>
      <p:sp>
        <p:nvSpPr>
          <p:cNvPr id="6" name="Slide Number Placeholder 5"/>
          <p:cNvSpPr>
            <a:spLocks noGrp="1"/>
          </p:cNvSpPr>
          <p:nvPr>
            <p:ph type="sldNum" sz="quarter" idx="12"/>
          </p:nvPr>
        </p:nvSpPr>
        <p:spPr/>
        <p:txBody>
          <a:bodyPr/>
          <a:lstStyle/>
          <a:p>
            <a:fld id="{CD67C252-0E4C-4AEC-B408-2264E7FB0F96}" type="slidenum">
              <a:rPr lang="en-US" altLang="en-US" smtClean="0"/>
              <a:pPr/>
              <a:t>‹#›</a:t>
            </a:fld>
            <a:endParaRPr lang="en-US" altLang="en-US"/>
          </a:p>
        </p:txBody>
      </p:sp>
    </p:spTree>
    <p:extLst>
      <p:ext uri="{BB962C8B-B14F-4D97-AF65-F5344CB8AC3E}">
        <p14:creationId xmlns:p14="http://schemas.microsoft.com/office/powerpoint/2010/main" val="42367762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430826-CC16-4AEC-9CAA-F55F5D7F2CF0}" type="slidenum">
              <a:rPr lang="en-US" altLang="en-US" smtClean="0"/>
              <a:pPr/>
              <a:t>‹#›</a:t>
            </a:fld>
            <a:endParaRPr lang="en-US" altLang="en-US"/>
          </a:p>
        </p:txBody>
      </p:sp>
    </p:spTree>
    <p:extLst>
      <p:ext uri="{BB962C8B-B14F-4D97-AF65-F5344CB8AC3E}">
        <p14:creationId xmlns:p14="http://schemas.microsoft.com/office/powerpoint/2010/main" val="13625224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98B3867-C90B-43B2-B9E7-C9B6C8120D00}" type="slidenum">
              <a:rPr lang="en-US" altLang="en-US" smtClean="0"/>
              <a:pPr/>
              <a:t>‹#›</a:t>
            </a:fld>
            <a:endParaRPr lang="en-US" altLang="en-US"/>
          </a:p>
        </p:txBody>
      </p:sp>
    </p:spTree>
    <p:extLst>
      <p:ext uri="{BB962C8B-B14F-4D97-AF65-F5344CB8AC3E}">
        <p14:creationId xmlns:p14="http://schemas.microsoft.com/office/powerpoint/2010/main" val="24949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6F30FC4-C906-4A9F-BA66-BB09B7D7D511}" type="slidenum">
              <a:rPr lang="en-US" altLang="en-US" smtClean="0"/>
              <a:pPr/>
              <a:t>‹#›</a:t>
            </a:fld>
            <a:endParaRPr lang="en-US" altLang="en-US"/>
          </a:p>
        </p:txBody>
      </p:sp>
    </p:spTree>
    <p:extLst>
      <p:ext uri="{BB962C8B-B14F-4D97-AF65-F5344CB8AC3E}">
        <p14:creationId xmlns:p14="http://schemas.microsoft.com/office/powerpoint/2010/main" val="28336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and Learning Objective">
    <p:spTree>
      <p:nvGrpSpPr>
        <p:cNvPr id="1" name=""/>
        <p:cNvGrpSpPr/>
        <p:nvPr/>
      </p:nvGrpSpPr>
      <p:grpSpPr>
        <a:xfrm>
          <a:off x="0" y="0"/>
          <a:ext cx="0" cy="0"/>
          <a:chOff x="0" y="0"/>
          <a:chExt cx="0" cy="0"/>
        </a:xfrm>
      </p:grpSpPr>
      <p:sp>
        <p:nvSpPr>
          <p:cNvPr id="2" name="Title 1"/>
          <p:cNvSpPr>
            <a:spLocks noGrp="1"/>
          </p:cNvSpPr>
          <p:nvPr>
            <p:ph type="title"/>
          </p:nvPr>
        </p:nvSpPr>
        <p:spPr>
          <a:xfrm>
            <a:off x="2235200" y="277813"/>
            <a:ext cx="93472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0" y="-1"/>
            <a:ext cx="2235200" cy="914400"/>
          </a:xfrm>
          <a:solidFill>
            <a:schemeClr val="tx2">
              <a:alpha val="80000"/>
            </a:schemeClr>
          </a:solidFill>
          <a:ln>
            <a:solidFill>
              <a:schemeClr val="tx1"/>
            </a:solidFill>
          </a:ln>
        </p:spPr>
        <p:txBody>
          <a:bodyPr>
            <a:normAutofit/>
          </a:bodyPr>
          <a:lstStyle>
            <a:lvl1pPr marL="0" indent="0">
              <a:buNone/>
              <a:defRPr sz="1200" baseline="0">
                <a:solidFill>
                  <a:schemeClr val="bg1"/>
                </a:solidFill>
              </a:defRPr>
            </a:lvl1pPr>
            <a:lvl2pPr>
              <a:defRPr sz="1200"/>
            </a:lvl2pPr>
            <a:lvl3pPr>
              <a:defRPr sz="1200"/>
            </a:lvl3pPr>
            <a:lvl4pPr>
              <a:defRPr sz="1200"/>
            </a:lvl4pPr>
            <a:lvl5pPr>
              <a:defRPr sz="1200"/>
            </a:lvl5pPr>
          </a:lstStyle>
          <a:p>
            <a:pPr lvl="0"/>
            <a:r>
              <a:rPr lang="en-US" smtClean="0"/>
              <a:t>Click to edit Master text styles</a:t>
            </a:r>
          </a:p>
        </p:txBody>
      </p:sp>
      <p:sp>
        <p:nvSpPr>
          <p:cNvPr id="5" name="Rectangle 9"/>
          <p:cNvSpPr>
            <a:spLocks noGrp="1" noChangeArrowheads="1"/>
          </p:cNvSpPr>
          <p:nvPr>
            <p:ph type="dt" sz="half" idx="14"/>
          </p:nvPr>
        </p:nvSpPr>
        <p:spPr/>
        <p:txBody>
          <a:bodyPr/>
          <a:lstStyle>
            <a:lvl1pPr>
              <a:defRPr/>
            </a:lvl1pPr>
          </a:lstStyle>
          <a:p>
            <a:pPr>
              <a:defRPr/>
            </a:pPr>
            <a:endParaRPr lang="en-US"/>
          </a:p>
        </p:txBody>
      </p:sp>
      <p:sp>
        <p:nvSpPr>
          <p:cNvPr id="6" name="Rectangle 10"/>
          <p:cNvSpPr>
            <a:spLocks noGrp="1" noChangeArrowheads="1"/>
          </p:cNvSpPr>
          <p:nvPr>
            <p:ph type="ftr" sz="quarter" idx="15"/>
          </p:nvPr>
        </p:nvSpPr>
        <p:spPr/>
        <p:txBody>
          <a:bodyPr/>
          <a:lstStyle>
            <a:lvl1pPr>
              <a:defRPr/>
            </a:lvl1pPr>
          </a:lstStyle>
          <a:p>
            <a:pPr>
              <a:defRPr/>
            </a:pPr>
            <a:endParaRPr lang="en-US"/>
          </a:p>
        </p:txBody>
      </p:sp>
      <p:sp>
        <p:nvSpPr>
          <p:cNvPr id="7" name="Rectangle 12"/>
          <p:cNvSpPr>
            <a:spLocks noGrp="1" noChangeArrowheads="1"/>
          </p:cNvSpPr>
          <p:nvPr>
            <p:ph type="sldNum" sz="quarter" idx="16"/>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1-</a:t>
            </a:r>
            <a:fld id="{65FECF3E-7D07-4B7A-86DE-B2069D302C1D}" type="slidenum">
              <a:rPr lang="en-US" altLang="en-US"/>
              <a:pPr/>
              <a:t>‹#›</a:t>
            </a:fld>
            <a:endParaRPr lang="en-US" altLang="en-US"/>
          </a:p>
        </p:txBody>
      </p:sp>
    </p:spTree>
    <p:extLst>
      <p:ext uri="{BB962C8B-B14F-4D97-AF65-F5344CB8AC3E}">
        <p14:creationId xmlns:p14="http://schemas.microsoft.com/office/powerpoint/2010/main" val="20970648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071AA9D-8F68-4FAE-AABF-0F155E9D2463}" type="slidenum">
              <a:rPr lang="en-US" altLang="en-US" smtClean="0"/>
              <a:pPr/>
              <a:t>‹#›</a:t>
            </a:fld>
            <a:endParaRPr lang="en-US" altLang="en-US"/>
          </a:p>
        </p:txBody>
      </p:sp>
    </p:spTree>
    <p:extLst>
      <p:ext uri="{BB962C8B-B14F-4D97-AF65-F5344CB8AC3E}">
        <p14:creationId xmlns:p14="http://schemas.microsoft.com/office/powerpoint/2010/main" val="120194979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dirty="0" smtClean="0"/>
              <a:t>Business Statistics  Chapter 1</a:t>
            </a:r>
            <a:endParaRPr lang="en-US" altLang="en-US" dirty="0"/>
          </a:p>
        </p:txBody>
      </p:sp>
      <p:sp>
        <p:nvSpPr>
          <p:cNvPr id="6" name="Slide Number Placeholder 5"/>
          <p:cNvSpPr>
            <a:spLocks noGrp="1"/>
          </p:cNvSpPr>
          <p:nvPr>
            <p:ph type="sldNum" sz="quarter" idx="12"/>
          </p:nvPr>
        </p:nvSpPr>
        <p:spPr/>
        <p:txBody>
          <a:bodyPr/>
          <a:lstStyle/>
          <a:p>
            <a:fld id="{023041F7-0837-4CD4-9DD5-76C4DF6E1708}" type="slidenum">
              <a:rPr lang="en-US" altLang="en-US" smtClean="0"/>
              <a:pPr/>
              <a:t>‹#›</a:t>
            </a:fld>
            <a:endParaRPr lang="en-US" altLang="en-US"/>
          </a:p>
        </p:txBody>
      </p:sp>
    </p:spTree>
    <p:extLst>
      <p:ext uri="{BB962C8B-B14F-4D97-AF65-F5344CB8AC3E}">
        <p14:creationId xmlns:p14="http://schemas.microsoft.com/office/powerpoint/2010/main" val="4007948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Tree>
    <p:extLst>
      <p:ext uri="{BB962C8B-B14F-4D97-AF65-F5344CB8AC3E}">
        <p14:creationId xmlns:p14="http://schemas.microsoft.com/office/powerpoint/2010/main" val="16022122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2693987"/>
            <a:ext cx="5181600" cy="3482975"/>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2693987"/>
            <a:ext cx="5181600" cy="3482976"/>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833F03C-DC0E-460E-BF0E-F0BCA2F833E5}" type="slidenum">
              <a:rPr lang="en-US" altLang="en-US" smtClean="0"/>
              <a:pPr/>
              <a:t>‹#›</a:t>
            </a:fld>
            <a:endParaRPr lang="en-US" altLang="en-US"/>
          </a:p>
        </p:txBody>
      </p:sp>
      <p:sp>
        <p:nvSpPr>
          <p:cNvPr id="8" name="Content Placeholder 2"/>
          <p:cNvSpPr>
            <a:spLocks noGrp="1"/>
          </p:cNvSpPr>
          <p:nvPr>
            <p:ph sz="half" idx="13"/>
          </p:nvPr>
        </p:nvSpPr>
        <p:spPr>
          <a:xfrm>
            <a:off x="838201" y="1789204"/>
            <a:ext cx="10515600" cy="815089"/>
          </a:xfrm>
        </p:spPr>
        <p:txBody>
          <a:bodyPr/>
          <a:lstStyle>
            <a:lvl1pPr>
              <a:defRPr sz="3200">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1659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F46DE250-A958-4F01-A8D5-B4E91F021F17}" type="slidenum">
              <a:rPr lang="en-US" altLang="en-US" smtClean="0"/>
              <a:pPr/>
              <a:t>‹#›</a:t>
            </a:fld>
            <a:endParaRPr lang="en-US" altLang="en-US"/>
          </a:p>
        </p:txBody>
      </p:sp>
    </p:spTree>
    <p:extLst>
      <p:ext uri="{BB962C8B-B14F-4D97-AF65-F5344CB8AC3E}">
        <p14:creationId xmlns:p14="http://schemas.microsoft.com/office/powerpoint/2010/main" val="2596991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Helvetica" panose="020B0604020202020204" pitchFamily="34" charset="0"/>
                <a:cs typeface="Helvetica" panose="020B0604020202020204" pitchFamily="34" charset="0"/>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D06E971-9D41-49D3-B53E-83D23AE74853}" type="slidenum">
              <a:rPr lang="en-US" altLang="en-US" smtClean="0"/>
              <a:pPr/>
              <a:t>‹#›</a:t>
            </a:fld>
            <a:endParaRPr lang="en-US" altLang="en-US"/>
          </a:p>
        </p:txBody>
      </p:sp>
    </p:spTree>
    <p:extLst>
      <p:ext uri="{BB962C8B-B14F-4D97-AF65-F5344CB8AC3E}">
        <p14:creationId xmlns:p14="http://schemas.microsoft.com/office/powerpoint/2010/main" val="3523864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2F48FC-CB88-4B49-8621-E4F5DB21CFC8}" type="slidenum">
              <a:rPr lang="en-US" altLang="en-US" smtClean="0"/>
              <a:pPr/>
              <a:t>‹#›</a:t>
            </a:fld>
            <a:endParaRPr lang="en-US" altLang="en-US"/>
          </a:p>
        </p:txBody>
      </p:sp>
    </p:spTree>
    <p:extLst>
      <p:ext uri="{BB962C8B-B14F-4D97-AF65-F5344CB8AC3E}">
        <p14:creationId xmlns:p14="http://schemas.microsoft.com/office/powerpoint/2010/main" val="2816858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D9C1E6F-EB2B-4126-85F2-89306CD17BF1}" type="slidenum">
              <a:rPr lang="en-US" altLang="en-US" smtClean="0"/>
              <a:pPr/>
              <a:t>‹#›</a:t>
            </a:fld>
            <a:endParaRPr lang="en-US" altLang="en-US"/>
          </a:p>
        </p:txBody>
      </p:sp>
    </p:spTree>
    <p:extLst>
      <p:ext uri="{BB962C8B-B14F-4D97-AF65-F5344CB8AC3E}">
        <p14:creationId xmlns:p14="http://schemas.microsoft.com/office/powerpoint/2010/main" val="2535626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78751-E528-49EF-845F-404FB3B0A072}" type="slidenum">
              <a:rPr lang="en-US" altLang="en-US" smtClean="0"/>
              <a:pPr/>
              <a:t>‹#›</a:t>
            </a:fld>
            <a:endParaRPr lang="en-US" altLang="en-US"/>
          </a:p>
        </p:txBody>
      </p:sp>
      <p:pic>
        <p:nvPicPr>
          <p:cNvPr id="7" name="Picture 7" descr="psych_head_new"/>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400" y="-14288"/>
            <a:ext cx="12242800" cy="688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46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22362"/>
            <a:ext cx="9144000" cy="3221038"/>
          </a:xfrm>
        </p:spPr>
        <p:txBody>
          <a:bodyPr>
            <a:normAutofit fontScale="90000"/>
          </a:bodyPr>
          <a:lstStyle/>
          <a:p>
            <a:r>
              <a:rPr lang="en-US" altLang="en-US" dirty="0" smtClean="0"/>
              <a:t>Chapter </a:t>
            </a:r>
            <a:r>
              <a:rPr lang="en-US" altLang="zh-CN" dirty="0" smtClean="0"/>
              <a:t>6</a:t>
            </a:r>
            <a:r>
              <a:rPr lang="en-US" altLang="en-US" dirty="0" smtClean="0"/>
              <a:t/>
            </a:r>
            <a:br>
              <a:rPr lang="en-US" altLang="en-US" dirty="0" smtClean="0"/>
            </a:br>
            <a:r>
              <a:rPr lang="en-US" altLang="en-US" dirty="0" smtClean="0"/>
              <a:t> </a:t>
            </a:r>
            <a:br>
              <a:rPr lang="en-US" altLang="en-US" dirty="0" smtClean="0"/>
            </a:br>
            <a:r>
              <a:rPr lang="en-US" altLang="zh-CN" dirty="0" smtClean="0"/>
              <a:t>Inference for Categorical Data</a:t>
            </a:r>
            <a:endParaRPr lang="en-US" altLang="en-US" dirty="0"/>
          </a:p>
        </p:txBody>
      </p:sp>
      <p:sp>
        <p:nvSpPr>
          <p:cNvPr id="11" name="副标题 10"/>
          <p:cNvSpPr>
            <a:spLocks noGrp="1"/>
          </p:cNvSpPr>
          <p:nvPr>
            <p:ph type="subTitle" idx="1"/>
          </p:nvPr>
        </p:nvSpPr>
        <p:spPr>
          <a:xfrm>
            <a:off x="1524000" y="4800599"/>
            <a:ext cx="9144000" cy="960437"/>
          </a:xfrm>
        </p:spPr>
        <p:txBody>
          <a:bodyPr/>
          <a:lstStyle/>
          <a:p>
            <a:endParaRPr lang="en-US" dirty="0"/>
          </a:p>
        </p:txBody>
      </p:sp>
      <p:sp>
        <p:nvSpPr>
          <p:cNvPr id="12" name="页脚占位符 11"/>
          <p:cNvSpPr>
            <a:spLocks noGrp="1"/>
          </p:cNvSpPr>
          <p:nvPr>
            <p:ph type="ftr" sz="quarter" idx="11"/>
          </p:nvPr>
        </p:nvSpPr>
        <p:spPr/>
        <p:txBody>
          <a:bodyPr/>
          <a:lstStyle/>
          <a:p>
            <a:r>
              <a:rPr lang="en-US" altLang="en-US" dirty="0" smtClean="0"/>
              <a:t>Business Statistics   Chapter </a:t>
            </a:r>
            <a:r>
              <a:rPr lang="en-US" altLang="zh-CN" dirty="0" smtClean="0"/>
              <a:t>6</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a:t>
            </a:r>
            <a:r>
              <a:rPr lang="en-US" altLang="en-US" dirty="0"/>
              <a:t>F</a:t>
            </a:r>
            <a:r>
              <a:rPr lang="en-US" altLang="en-US" dirty="0" smtClean="0"/>
              <a:t>it</a:t>
            </a:r>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a sample that can be classified into several groups, determine if the sample is representative of the general population.</a:t>
            </a:r>
          </a:p>
          <a:p>
            <a:r>
              <a:rPr lang="en-US" altLang="en-US" sz="2800" dirty="0" smtClean="0"/>
              <a:t>A one-way table</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485461810"/>
              </p:ext>
            </p:extLst>
          </p:nvPr>
        </p:nvGraphicFramePr>
        <p:xfrm>
          <a:off x="1447800" y="3733800"/>
          <a:ext cx="7620000" cy="15240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proportion</a:t>
                      </a:r>
                      <a:endParaRPr lang="en-US" dirty="0"/>
                    </a:p>
                  </a:txBody>
                  <a:tcPr/>
                </a:tc>
                <a:tc>
                  <a:txBody>
                    <a:bodyPr/>
                    <a:lstStyle/>
                    <a:p>
                      <a:pPr algn="ctr"/>
                      <a:r>
                        <a:rPr lang="en-US" dirty="0" smtClean="0"/>
                        <a:t>0.72</a:t>
                      </a:r>
                      <a:endParaRPr lang="en-US" dirty="0"/>
                    </a:p>
                  </a:txBody>
                  <a:tcPr/>
                </a:tc>
                <a:tc>
                  <a:txBody>
                    <a:bodyPr/>
                    <a:lstStyle/>
                    <a:p>
                      <a:pPr algn="ctr"/>
                      <a:r>
                        <a:rPr lang="en-US" dirty="0" smtClean="0"/>
                        <a:t>0.07</a:t>
                      </a:r>
                      <a:endParaRPr lang="en-US" dirty="0"/>
                    </a:p>
                  </a:txBody>
                  <a:tcPr/>
                </a:tc>
                <a:tc>
                  <a:txBody>
                    <a:bodyPr/>
                    <a:lstStyle/>
                    <a:p>
                      <a:pPr algn="ctr"/>
                      <a:r>
                        <a:rPr lang="en-US" dirty="0" smtClean="0"/>
                        <a:t>0.12</a:t>
                      </a:r>
                      <a:endParaRPr lang="en-US" dirty="0"/>
                    </a:p>
                  </a:txBody>
                  <a:tcPr/>
                </a:tc>
                <a:tc>
                  <a:txBody>
                    <a:bodyPr/>
                    <a:lstStyle/>
                    <a:p>
                      <a:pPr algn="ctr"/>
                      <a:r>
                        <a:rPr lang="en-US" dirty="0" smtClean="0"/>
                        <a:t>0.09</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82925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Goodness of Fit (</a:t>
            </a:r>
            <a:r>
              <a:rPr lang="en-US" altLang="zh-CN" dirty="0" smtClean="0"/>
              <a:t>cont’d)</a:t>
            </a:r>
            <a:endParaRPr lang="en-US" altLang="en-US" dirty="0" smtClean="0"/>
          </a:p>
        </p:txBody>
      </p:sp>
      <p:sp>
        <p:nvSpPr>
          <p:cNvPr id="19459" name="Rectangle 6"/>
          <p:cNvSpPr>
            <a:spLocks noGrp="1" noChangeArrowheads="1"/>
          </p:cNvSpPr>
          <p:nvPr>
            <p:ph idx="1"/>
          </p:nvPr>
        </p:nvSpPr>
        <p:spPr/>
        <p:txBody>
          <a:bodyPr>
            <a:normAutofit/>
          </a:bodyPr>
          <a:lstStyle/>
          <a:p>
            <a:r>
              <a:rPr lang="en-US" altLang="en-US" sz="2800" dirty="0" smtClean="0"/>
              <a:t>A one-way table of observed counts and expected counts</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550614554"/>
              </p:ext>
            </p:extLst>
          </p:nvPr>
        </p:nvGraphicFramePr>
        <p:xfrm>
          <a:off x="1447800" y="2477294"/>
          <a:ext cx="7620000" cy="16560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1162213689"/>
                    </a:ext>
                  </a:extLst>
                </a:gridCol>
                <a:gridCol w="1066800">
                  <a:extLst>
                    <a:ext uri="{9D8B030D-6E8A-4147-A177-3AD203B41FA5}">
                      <a16:colId xmlns:a16="http://schemas.microsoft.com/office/drawing/2014/main" val="3480757087"/>
                    </a:ext>
                  </a:extLst>
                </a:gridCol>
                <a:gridCol w="1066800">
                  <a:extLst>
                    <a:ext uri="{9D8B030D-6E8A-4147-A177-3AD203B41FA5}">
                      <a16:colId xmlns:a16="http://schemas.microsoft.com/office/drawing/2014/main" val="3582074887"/>
                    </a:ext>
                  </a:extLst>
                </a:gridCol>
                <a:gridCol w="1066800">
                  <a:extLst>
                    <a:ext uri="{9D8B030D-6E8A-4147-A177-3AD203B41FA5}">
                      <a16:colId xmlns:a16="http://schemas.microsoft.com/office/drawing/2014/main" val="96423949"/>
                    </a:ext>
                  </a:extLst>
                </a:gridCol>
                <a:gridCol w="1066800">
                  <a:extLst>
                    <a:ext uri="{9D8B030D-6E8A-4147-A177-3AD203B41FA5}">
                      <a16:colId xmlns:a16="http://schemas.microsoft.com/office/drawing/2014/main" val="1161159625"/>
                    </a:ext>
                  </a:extLst>
                </a:gridCol>
                <a:gridCol w="1066800">
                  <a:extLst>
                    <a:ext uri="{9D8B030D-6E8A-4147-A177-3AD203B41FA5}">
                      <a16:colId xmlns:a16="http://schemas.microsoft.com/office/drawing/2014/main" val="2523007518"/>
                    </a:ext>
                  </a:extLst>
                </a:gridCol>
              </a:tblGrid>
              <a:tr h="508000">
                <a:tc>
                  <a:txBody>
                    <a:bodyPr/>
                    <a:lstStyle/>
                    <a:p>
                      <a:endParaRPr lang="en-US" dirty="0"/>
                    </a:p>
                  </a:txBody>
                  <a:tcPr/>
                </a:tc>
                <a:tc>
                  <a:txBody>
                    <a:bodyPr/>
                    <a:lstStyle/>
                    <a:p>
                      <a:pPr algn="ctr"/>
                      <a:r>
                        <a:rPr lang="en-US" dirty="0" smtClean="0"/>
                        <a:t>G1</a:t>
                      </a:r>
                      <a:endParaRPr lang="en-US" dirty="0"/>
                    </a:p>
                  </a:txBody>
                  <a:tcPr/>
                </a:tc>
                <a:tc>
                  <a:txBody>
                    <a:bodyPr/>
                    <a:lstStyle/>
                    <a:p>
                      <a:pPr algn="ctr"/>
                      <a:r>
                        <a:rPr lang="en-US" dirty="0" smtClean="0"/>
                        <a:t>G2</a:t>
                      </a:r>
                      <a:endParaRPr lang="en-US" dirty="0"/>
                    </a:p>
                  </a:txBody>
                  <a:tcPr/>
                </a:tc>
                <a:tc>
                  <a:txBody>
                    <a:bodyPr/>
                    <a:lstStyle/>
                    <a:p>
                      <a:pPr algn="ctr"/>
                      <a:r>
                        <a:rPr lang="en-US" dirty="0" smtClean="0"/>
                        <a:t>G3</a:t>
                      </a:r>
                      <a:endParaRPr lang="en-US" dirty="0"/>
                    </a:p>
                  </a:txBody>
                  <a:tcPr/>
                </a:tc>
                <a:tc>
                  <a:txBody>
                    <a:bodyPr/>
                    <a:lstStyle/>
                    <a:p>
                      <a:pPr algn="ctr"/>
                      <a:r>
                        <a:rPr lang="en-US" dirty="0" smtClean="0"/>
                        <a:t>G4</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08000">
                <a:tc>
                  <a:txBody>
                    <a:bodyPr/>
                    <a:lstStyle/>
                    <a:p>
                      <a:r>
                        <a:rPr lang="en-US" dirty="0" smtClean="0"/>
                        <a:t>Observed count</a:t>
                      </a:r>
                      <a:endParaRPr lang="en-US" dirty="0"/>
                    </a:p>
                  </a:txBody>
                  <a:tcPr/>
                </a:tc>
                <a:tc>
                  <a:txBody>
                    <a:bodyPr/>
                    <a:lstStyle/>
                    <a:p>
                      <a:pPr algn="ctr"/>
                      <a:r>
                        <a:rPr lang="en-US" dirty="0" smtClean="0"/>
                        <a:t>205</a:t>
                      </a:r>
                      <a:endParaRPr lang="en-US" dirty="0"/>
                    </a:p>
                  </a:txBody>
                  <a:tcPr/>
                </a:tc>
                <a:tc>
                  <a:txBody>
                    <a:bodyPr/>
                    <a:lstStyle/>
                    <a:p>
                      <a:pPr algn="ctr"/>
                      <a:r>
                        <a:rPr lang="en-US" dirty="0" smtClean="0"/>
                        <a:t>26</a:t>
                      </a:r>
                      <a:endParaRPr lang="en-US" dirty="0"/>
                    </a:p>
                  </a:txBody>
                  <a:tcPr/>
                </a:tc>
                <a:tc>
                  <a:txBody>
                    <a:bodyPr/>
                    <a:lstStyle/>
                    <a:p>
                      <a:pPr algn="ctr"/>
                      <a:r>
                        <a:rPr lang="en-US" dirty="0" smtClean="0"/>
                        <a:t>25</a:t>
                      </a:r>
                      <a:endParaRPr lang="en-US" dirty="0"/>
                    </a:p>
                  </a:txBody>
                  <a:tcPr/>
                </a:tc>
                <a:tc>
                  <a:txBody>
                    <a:bodyPr/>
                    <a:lstStyle/>
                    <a:p>
                      <a:pPr algn="ctr"/>
                      <a:r>
                        <a:rPr lang="en-US" dirty="0" smtClean="0"/>
                        <a:t>19</a:t>
                      </a:r>
                      <a:endParaRPr lang="en-US" dirty="0"/>
                    </a:p>
                  </a:txBody>
                  <a:tcPr/>
                </a:tc>
                <a:tc>
                  <a:txBody>
                    <a:bodyPr/>
                    <a:lstStyle/>
                    <a:p>
                      <a:pPr algn="ctr"/>
                      <a:r>
                        <a:rPr lang="en-US" dirty="0" smtClean="0"/>
                        <a:t>275</a:t>
                      </a:r>
                      <a:endParaRPr lang="en-US" dirty="0"/>
                    </a:p>
                  </a:txBody>
                  <a:tcPr/>
                </a:tc>
                <a:extLst>
                  <a:ext uri="{0D108BD9-81ED-4DB2-BD59-A6C34878D82A}">
                    <a16:rowId xmlns:a16="http://schemas.microsoft.com/office/drawing/2014/main" val="478158615"/>
                  </a:ext>
                </a:extLst>
              </a:tr>
              <a:tr h="508000">
                <a:tc>
                  <a:txBody>
                    <a:bodyPr/>
                    <a:lstStyle/>
                    <a:p>
                      <a:r>
                        <a:rPr lang="en-US" dirty="0" smtClean="0"/>
                        <a:t>Expected count</a:t>
                      </a:r>
                      <a:endParaRPr lang="en-US" dirty="0"/>
                    </a:p>
                  </a:txBody>
                  <a:tcPr/>
                </a:tc>
                <a:tc>
                  <a:txBody>
                    <a:bodyPr/>
                    <a:lstStyle/>
                    <a:p>
                      <a:pPr algn="ctr"/>
                      <a:r>
                        <a:rPr lang="en-US" dirty="0" smtClean="0"/>
                        <a:t>275×0.72 =</a:t>
                      </a:r>
                      <a:r>
                        <a:rPr lang="en-US" baseline="0" dirty="0" smtClean="0"/>
                        <a:t> 198</a:t>
                      </a:r>
                      <a:endParaRPr lang="en-US" dirty="0"/>
                    </a:p>
                  </a:txBody>
                  <a:tcPr/>
                </a:tc>
                <a:tc>
                  <a:txBody>
                    <a:bodyPr/>
                    <a:lstStyle/>
                    <a:p>
                      <a:pPr algn="ctr"/>
                      <a:r>
                        <a:rPr lang="en-US" dirty="0" smtClean="0"/>
                        <a:t>275×0.07=19.25</a:t>
                      </a:r>
                      <a:endParaRPr lang="en-US" dirty="0"/>
                    </a:p>
                  </a:txBody>
                  <a:tcPr/>
                </a:tc>
                <a:tc>
                  <a:txBody>
                    <a:bodyPr/>
                    <a:lstStyle/>
                    <a:p>
                      <a:pPr algn="ctr"/>
                      <a:r>
                        <a:rPr lang="en-US" dirty="0" smtClean="0"/>
                        <a:t>275×0.12=33</a:t>
                      </a:r>
                      <a:endParaRPr lang="en-US" dirty="0"/>
                    </a:p>
                  </a:txBody>
                  <a:tcPr/>
                </a:tc>
                <a:tc>
                  <a:txBody>
                    <a:bodyPr/>
                    <a:lstStyle/>
                    <a:p>
                      <a:pPr algn="ctr"/>
                      <a:r>
                        <a:rPr lang="en-US" dirty="0" smtClean="0"/>
                        <a:t>275×0.09=24.75</a:t>
                      </a:r>
                      <a:endParaRPr lang="en-US" dirty="0"/>
                    </a:p>
                  </a:txBody>
                  <a:tcPr/>
                </a:tc>
                <a:tc>
                  <a:txBody>
                    <a:bodyPr/>
                    <a:lstStyle/>
                    <a:p>
                      <a:pPr algn="ctr"/>
                      <a:r>
                        <a:rPr lang="en-US" dirty="0" smtClean="0"/>
                        <a:t>275×1 = 275</a:t>
                      </a:r>
                      <a:endParaRPr lang="en-US" dirty="0"/>
                    </a:p>
                  </a:txBody>
                  <a:tcPr/>
                </a:tc>
                <a:extLst>
                  <a:ext uri="{0D108BD9-81ED-4DB2-BD59-A6C34878D82A}">
                    <a16:rowId xmlns:a16="http://schemas.microsoft.com/office/drawing/2014/main" val="3368104970"/>
                  </a:ext>
                </a:extLst>
              </a:tr>
            </a:tbl>
          </a:graphicData>
        </a:graphic>
      </p:graphicFrame>
    </p:spTree>
    <p:extLst>
      <p:ext uri="{BB962C8B-B14F-4D97-AF65-F5344CB8AC3E}">
        <p14:creationId xmlns:p14="http://schemas.microsoft.com/office/powerpoint/2010/main" val="208979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sample is from the same population</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altLang="zh-CN" dirty="0" smtClean="0">
                    <a:latin typeface="Cambria Math" panose="02040503050406030204" pitchFamily="18" charset="0"/>
                    <a:ea typeface="Cambria Math" panose="02040503050406030204" pitchFamily="18" charset="0"/>
                    <a:sym typeface="Symbol" panose="05050102010706020507" pitchFamily="18" charset="2"/>
                  </a:rPr>
                  <a:t>sample is not from the same population</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𝑘</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fit.</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r>
                              <a:rPr lang="en-US" altLang="zh-CN" sz="2800" i="1">
                                <a:latin typeface="Cambria Math" panose="02040503050406030204" pitchFamily="18" charset="0"/>
                              </a:rPr>
                              <m:t>0</m:t>
                            </m:r>
                            <m:r>
                              <a:rPr lang="en-US" altLang="zh-CN" sz="2800" i="1" smtClean="0">
                                <a:latin typeface="Cambria Math" panose="02040503050406030204" pitchFamily="18" charset="0"/>
                              </a:rPr>
                              <m:t>5</m:t>
                            </m:r>
                            <m:r>
                              <a:rPr lang="en-US" altLang="zh-CN" sz="2800" b="0" i="1" smtClean="0">
                                <a:latin typeface="Cambria Math" panose="02040503050406030204" pitchFamily="18" charset="0"/>
                              </a:rPr>
                              <m:t>−198)</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198</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26</m:t>
                            </m:r>
                            <m:r>
                              <a:rPr lang="en-US" altLang="zh-CN" sz="2800" i="1">
                                <a:latin typeface="Cambria Math" panose="02040503050406030204" pitchFamily="18" charset="0"/>
                              </a:rPr>
                              <m:t>−</m:t>
                            </m:r>
                            <m:r>
                              <a:rPr lang="en-US" altLang="zh-CN" sz="2800" b="0" i="1" smtClean="0">
                                <a:latin typeface="Cambria Math" panose="02040503050406030204" pitchFamily="18" charset="0"/>
                              </a:rPr>
                              <m:t>19.25</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19.25</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19</m:t>
                                </m:r>
                                <m:r>
                                  <a:rPr lang="en-US" altLang="zh-CN" sz="2800" i="1">
                                    <a:latin typeface="Cambria Math" panose="02040503050406030204" pitchFamily="18" charset="0"/>
                                  </a:rPr>
                                  <m:t>−</m:t>
                                </m:r>
                                <m:r>
                                  <a:rPr lang="en-US" altLang="zh-CN" sz="2800" b="0" i="1" smtClean="0">
                                    <a:latin typeface="Cambria Math" panose="02040503050406030204" pitchFamily="18" charset="0"/>
                                  </a:rPr>
                                  <m:t>24.75</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24.75</m:t>
                        </m:r>
                      </m:den>
                    </m:f>
                    <m:r>
                      <a:rPr lang="en-US" altLang="zh-CN" sz="2800" b="0" i="1" smtClean="0">
                        <a:latin typeface="Cambria Math" panose="02040503050406030204" pitchFamily="18" charset="0"/>
                      </a:rPr>
                      <m:t>=5.89</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83655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Distribution</a:t>
            </a:r>
          </a:p>
        </p:txBody>
      </p:sp>
      <mc:AlternateContent xmlns:mc="http://schemas.openxmlformats.org/markup-compatibility/2006">
        <mc:Choice xmlns:a14="http://schemas.microsoft.com/office/drawing/2010/main" Requires="a14">
          <p:sp>
            <p:nvSpPr>
              <p:cNvPr id="19459" name="Rectangle 6"/>
              <p:cNvSpPr>
                <a:spLocks noGrp="1" noChangeArrowheads="1"/>
              </p:cNvSpPr>
              <p:nvPr>
                <p:ph idx="1"/>
              </p:nvPr>
            </p:nvSpPr>
            <p:spPr>
              <a:xfrm>
                <a:off x="838200" y="1825625"/>
                <a:ext cx="5867400" cy="4351338"/>
              </a:xfrm>
            </p:spPr>
            <p:txBody>
              <a:bodyPr>
                <a:normAutofit/>
              </a:bodyPr>
              <a:lstStyle/>
              <a:p>
                <a:pPr marL="228600" lvl="1">
                  <a:spcBef>
                    <a:spcPts val="1000"/>
                  </a:spcBef>
                </a:pP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oMath>
                </a14:m>
                <a:r>
                  <a:rPr lang="en-US" altLang="zh-CN" dirty="0" smtClean="0"/>
                  <a:t>(</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is the </a:t>
                </a:r>
                <a:r>
                  <a:rPr lang="en-US" altLang="zh-CN" dirty="0" smtClean="0"/>
                  <a:t>squared sum </a:t>
                </a:r>
                <a:r>
                  <a:rPr lang="en-US" altLang="zh-CN" dirty="0" smtClean="0"/>
                  <a:t>of </a:t>
                </a:r>
                <a:r>
                  <a:rPr lang="en-US" altLang="zh-CN" i="1" dirty="0" err="1" smtClean="0">
                    <a:latin typeface="Times New Roman" panose="02020603050405020304" pitchFamily="18" charset="0"/>
                    <a:cs typeface="Times New Roman" panose="02020603050405020304" pitchFamily="18" charset="0"/>
                  </a:rPr>
                  <a:t>df</a:t>
                </a:r>
                <a:r>
                  <a:rPr lang="en-US" altLang="zh-CN" dirty="0" smtClean="0"/>
                  <a:t> independent standard normal random variables. </a:t>
                </a:r>
              </a:p>
              <a:p>
                <a:pPr marL="228600" lvl="1">
                  <a:spcBef>
                    <a:spcPts val="1000"/>
                  </a:spcBef>
                </a:pPr>
                <a:endParaRPr lang="en-US" altLang="zh-CN" smtClean="0"/>
              </a:p>
              <a:p>
                <a:pPr marL="228600" lvl="1">
                  <a:spcBef>
                    <a:spcPts val="1000"/>
                  </a:spcBef>
                </a:pPr>
                <a:r>
                  <a:rPr lang="en-US" altLang="zh-CN" smtClean="0"/>
                  <a:t>The </a:t>
                </a:r>
                <a:r>
                  <a:rPr lang="en-US" altLang="zh-CN" dirty="0" smtClean="0"/>
                  <a:t>chi-square distribution is positive and right skewed with mean </a:t>
                </a:r>
                <a:r>
                  <a:rPr lang="en-US" altLang="zh-CN" i="1" dirty="0" err="1">
                    <a:latin typeface="Times New Roman" panose="02020603050405020304" pitchFamily="18" charset="0"/>
                    <a:cs typeface="Times New Roman" panose="02020603050405020304" pitchFamily="18" charset="0"/>
                  </a:rPr>
                  <a:t>df</a:t>
                </a:r>
                <a:r>
                  <a:rPr lang="en-US" altLang="zh-CN" dirty="0" smtClean="0"/>
                  <a:t> and standard deviation 2</a:t>
                </a:r>
                <a:r>
                  <a:rPr lang="en-US" altLang="zh-CN" i="1" dirty="0" smtClean="0">
                    <a:latin typeface="Times New Roman" panose="02020603050405020304" pitchFamily="18" charset="0"/>
                    <a:cs typeface="Times New Roman" panose="02020603050405020304" pitchFamily="18" charset="0"/>
                  </a:rPr>
                  <a:t>df</a:t>
                </a:r>
                <a:r>
                  <a:rPr lang="en-US" altLang="zh-CN" dirty="0" smtClean="0"/>
                  <a:t>. </a:t>
                </a:r>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p:sp>
            <p:nvSpPr>
              <p:cNvPr id="19459" name="Rectangle 6"/>
              <p:cNvSpPr>
                <a:spLocks noGrp="1" noRot="1" noChangeAspect="1" noMove="1" noResize="1" noEditPoints="1" noAdjustHandles="1" noChangeArrowheads="1" noChangeShapeType="1" noTextEdit="1"/>
              </p:cNvSpPr>
              <p:nvPr>
                <p:ph idx="1"/>
              </p:nvPr>
            </p:nvSpPr>
            <p:spPr>
              <a:xfrm>
                <a:off x="838200" y="1825625"/>
                <a:ext cx="5867400" cy="4351338"/>
              </a:xfrm>
              <a:blipFill>
                <a:blip r:embed="rId3"/>
                <a:stretch>
                  <a:fillRect l="-1871" t="-2521"/>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825625"/>
            <a:ext cx="4940396" cy="3934470"/>
          </a:xfrm>
          <a:prstGeom prst="rect">
            <a:avLst/>
          </a:prstGeom>
        </p:spPr>
      </p:pic>
    </p:spTree>
    <p:extLst>
      <p:ext uri="{BB962C8B-B14F-4D97-AF65-F5344CB8AC3E}">
        <p14:creationId xmlns:p14="http://schemas.microsoft.com/office/powerpoint/2010/main" val="270199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a:xfrm>
                <a:off x="838200" y="1825625"/>
                <a:ext cx="6705600" cy="4351338"/>
              </a:xfrm>
            </p:spPr>
            <p:txBody>
              <a:bodyPr>
                <a:normAutofit fontScale="92500"/>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i="1" dirty="0" smtClean="0">
                    <a:latin typeface="Times New Roman" panose="02020603050405020304" pitchFamily="18" charset="0"/>
                    <a:cs typeface="Times New Roman" panose="02020603050405020304" pitchFamily="18" charset="0"/>
                  </a:rPr>
                  <a:t>k </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a:latin typeface="Times New Roman" panose="02020603050405020304" pitchFamily="18" charset="0"/>
                    <a:cs typeface="Times New Roman" panose="02020603050405020304" pitchFamily="18" charset="0"/>
                  </a:rPr>
                  <a:t>k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r>
                  <a:rPr lang="en-US" altLang="en-US" sz="2800" dirty="0" smtClean="0"/>
                  <a:t>Conditions</a:t>
                </a:r>
              </a:p>
              <a:p>
                <a:pPr lvl="1"/>
                <a:r>
                  <a:rPr lang="en-US" altLang="en-US" sz="2400" dirty="0" smtClean="0"/>
                  <a:t>Independence</a:t>
                </a:r>
              </a:p>
              <a:p>
                <a:pPr lvl="1"/>
                <a:r>
                  <a:rPr lang="en-US" altLang="en-US" sz="2400" dirty="0" smtClean="0"/>
                  <a:t>Sample size/distribution: each cell count must have at least 5 expected cases</a:t>
                </a:r>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xfrm>
                <a:off x="838200" y="1825625"/>
                <a:ext cx="6705600" cy="4351338"/>
              </a:xfrm>
              <a:blipFill>
                <a:blip r:embed="rId3"/>
                <a:stretch>
                  <a:fillRect l="-1455" t="-2241" r="-2636" b="-560"/>
                </a:stretch>
              </a:blipFill>
            </p:spPr>
            <p:txBody>
              <a:bodyPr/>
              <a:lstStyle/>
              <a:p>
                <a:r>
                  <a:rPr 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713879"/>
            <a:ext cx="4763578" cy="3793654"/>
          </a:xfrm>
          <a:prstGeom prst="rect">
            <a:avLst/>
          </a:prstGeom>
        </p:spPr>
      </p:pic>
    </p:spTree>
    <p:extLst>
      <p:ext uri="{BB962C8B-B14F-4D97-AF65-F5344CB8AC3E}">
        <p14:creationId xmlns:p14="http://schemas.microsoft.com/office/powerpoint/2010/main" val="1283820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p:sp>
        <p:nvSpPr>
          <p:cNvPr id="19459" name="Rectangle 6"/>
          <p:cNvSpPr>
            <a:spLocks noGrp="1" noChangeArrowheads="1"/>
          </p:cNvSpPr>
          <p:nvPr>
            <p:ph idx="1"/>
          </p:nvPr>
        </p:nvSpPr>
        <p:spPr>
          <a:xfrm>
            <a:off x="838200" y="1825625"/>
            <a:ext cx="10134600" cy="4351338"/>
          </a:xfrm>
        </p:spPr>
        <p:txBody>
          <a:bodyPr>
            <a:normAutofit/>
          </a:bodyPr>
          <a:lstStyle/>
          <a:p>
            <a:r>
              <a:rPr lang="en-US" altLang="en-US" sz="2800" dirty="0" smtClean="0">
                <a:latin typeface="Times New Roman" panose="02020603050405020304" pitchFamily="18" charset="0"/>
                <a:cs typeface="Times New Roman" panose="02020603050405020304" pitchFamily="18" charset="0"/>
              </a:rPr>
              <a:t>In the example,</a:t>
            </a:r>
            <a:r>
              <a:rPr lang="en-US" altLang="en-US" sz="2800" i="1" dirty="0" smtClean="0">
                <a:latin typeface="Times New Roman" panose="02020603050405020304" pitchFamily="18" charset="0"/>
                <a:cs typeface="Times New Roman" panose="02020603050405020304" pitchFamily="18" charset="0"/>
              </a:rPr>
              <a:t> </a:t>
            </a:r>
          </a:p>
          <a:p>
            <a:pPr marL="0" indent="0">
              <a:buNone/>
            </a:pPr>
            <a:r>
              <a:rPr lang="en-US" altLang="en-US" sz="2800" i="1" dirty="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  p-</a:t>
            </a:r>
            <a:r>
              <a:rPr lang="en-US" altLang="en-US" sz="2800" dirty="0" smtClean="0">
                <a:latin typeface="Times New Roman" panose="02020603050405020304" pitchFamily="18" charset="0"/>
                <a:cs typeface="Times New Roman" panose="02020603050405020304" pitchFamily="18" charset="0"/>
              </a:rPr>
              <a:t>Value </a:t>
            </a:r>
            <a:r>
              <a:rPr lang="en-US" altLang="en-US" sz="2400" dirty="0" smtClean="0"/>
              <a:t>= </a:t>
            </a:r>
            <a:r>
              <a:rPr lang="en-US" altLang="en-US" sz="2400" dirty="0" err="1" smtClean="0"/>
              <a:t>pchisq</a:t>
            </a:r>
            <a:r>
              <a:rPr lang="en-US" altLang="en-US" sz="2400" dirty="0" smtClean="0"/>
              <a:t>(5.89, </a:t>
            </a:r>
            <a:r>
              <a:rPr lang="en-US" altLang="en-US" sz="2400" dirty="0" smtClean="0">
                <a:latin typeface="Times New Roman" panose="02020603050405020304" pitchFamily="18" charset="0"/>
                <a:cs typeface="Times New Roman" panose="02020603050405020304" pitchFamily="18" charset="0"/>
              </a:rPr>
              <a:t>4</a:t>
            </a:r>
            <a:r>
              <a:rPr lang="en-US" altLang="en-US" sz="2400" i="1"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–1</a:t>
            </a:r>
            <a:r>
              <a:rPr lang="en-US" altLang="en-US" sz="2400" dirty="0" smtClean="0"/>
              <a:t>, </a:t>
            </a:r>
            <a:r>
              <a:rPr lang="en-US" altLang="en-US" sz="2400" dirty="0" err="1" smtClean="0"/>
              <a:t>lower.tail</a:t>
            </a:r>
            <a:r>
              <a:rPr lang="en-US" altLang="en-US" sz="2400" dirty="0" smtClean="0"/>
              <a:t>  = F) = 0.1171</a:t>
            </a:r>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939606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A grocery store manager wishes to determine whether a certain product will sell equally well in any of five locations in a store. Five displays are set up, one in each location, and the resulting numbers of the product sold are noted. Is there enough evidence that location makes a difference? Test at both the 5% and 10% significance level.</a:t>
            </a:r>
            <a:endParaRPr lang="en-US" altLang="en-US"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702915561"/>
              </p:ext>
            </p:extLst>
          </p:nvPr>
        </p:nvGraphicFramePr>
        <p:xfrm>
          <a:off x="1905000" y="4876800"/>
          <a:ext cx="8128002" cy="7416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gridCol w="1354667">
                  <a:extLst>
                    <a:ext uri="{9D8B030D-6E8A-4147-A177-3AD203B41FA5}">
                      <a16:colId xmlns:a16="http://schemas.microsoft.com/office/drawing/2014/main" val="3180335208"/>
                    </a:ext>
                  </a:extLst>
                </a:gridCol>
                <a:gridCol w="1354667">
                  <a:extLst>
                    <a:ext uri="{9D8B030D-6E8A-4147-A177-3AD203B41FA5}">
                      <a16:colId xmlns:a16="http://schemas.microsoft.com/office/drawing/2014/main" val="1228487413"/>
                    </a:ext>
                  </a:extLst>
                </a:gridCol>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4146331047"/>
                  </a:ext>
                </a:extLst>
              </a:tr>
              <a:tr h="370840">
                <a:tc>
                  <a:txBody>
                    <a:bodyPr/>
                    <a:lstStyle/>
                    <a:p>
                      <a:r>
                        <a:rPr lang="en-US" dirty="0" smtClean="0"/>
                        <a:t>Numbers sold</a:t>
                      </a:r>
                      <a:endParaRPr lang="en-US" dirty="0"/>
                    </a:p>
                  </a:txBody>
                  <a:tcPr/>
                </a:tc>
                <a:tc>
                  <a:txBody>
                    <a:bodyPr/>
                    <a:lstStyle/>
                    <a:p>
                      <a:pPr algn="ctr"/>
                      <a:r>
                        <a:rPr lang="en-US" dirty="0" smtClean="0"/>
                        <a:t>43</a:t>
                      </a:r>
                      <a:endParaRPr lang="en-US" dirty="0"/>
                    </a:p>
                  </a:txBody>
                  <a:tcPr/>
                </a:tc>
                <a:tc>
                  <a:txBody>
                    <a:bodyPr/>
                    <a:lstStyle/>
                    <a:p>
                      <a:pPr algn="ctr"/>
                      <a:r>
                        <a:rPr lang="en-US" dirty="0" smtClean="0"/>
                        <a:t>29</a:t>
                      </a:r>
                      <a:endParaRPr lang="en-US" dirty="0"/>
                    </a:p>
                  </a:txBody>
                  <a:tcPr/>
                </a:tc>
                <a:tc>
                  <a:txBody>
                    <a:bodyPr/>
                    <a:lstStyle/>
                    <a:p>
                      <a:pPr algn="ctr"/>
                      <a:r>
                        <a:rPr lang="en-US" dirty="0" smtClean="0"/>
                        <a:t>52</a:t>
                      </a:r>
                      <a:endParaRPr lang="en-US" dirty="0"/>
                    </a:p>
                  </a:txBody>
                  <a:tcPr/>
                </a:tc>
                <a:tc>
                  <a:txBody>
                    <a:bodyPr/>
                    <a:lstStyle/>
                    <a:p>
                      <a:pPr algn="ctr"/>
                      <a:r>
                        <a:rPr lang="en-US" dirty="0" smtClean="0"/>
                        <a:t>34</a:t>
                      </a:r>
                      <a:endParaRPr lang="en-US" dirty="0"/>
                    </a:p>
                  </a:txBody>
                  <a:tcPr/>
                </a:tc>
                <a:tc>
                  <a:txBody>
                    <a:bodyPr/>
                    <a:lstStyle/>
                    <a:p>
                      <a:pPr algn="ctr"/>
                      <a:r>
                        <a:rPr lang="en-US" dirty="0" smtClean="0"/>
                        <a:t>48</a:t>
                      </a:r>
                      <a:endParaRPr lang="en-US" dirty="0"/>
                    </a:p>
                  </a:txBody>
                  <a:tcPr/>
                </a:tc>
                <a:extLst>
                  <a:ext uri="{0D108BD9-81ED-4DB2-BD59-A6C34878D82A}">
                    <a16:rowId xmlns:a16="http://schemas.microsoft.com/office/drawing/2014/main" val="564251555"/>
                  </a:ext>
                </a:extLst>
              </a:tr>
            </a:tbl>
          </a:graphicData>
        </a:graphic>
      </p:graphicFrame>
    </p:spTree>
    <p:extLst>
      <p:ext uri="{BB962C8B-B14F-4D97-AF65-F5344CB8AC3E}">
        <p14:creationId xmlns:p14="http://schemas.microsoft.com/office/powerpoint/2010/main" val="2541469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a:t>
            </a:r>
          </a:p>
        </p:txBody>
      </p:sp>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Given two or more samples, determine if they come from some large set. </a:t>
            </a:r>
          </a:p>
          <a:p>
            <a:pPr marL="228600" lvl="1">
              <a:spcBef>
                <a:spcPts val="1000"/>
              </a:spcBef>
            </a:pPr>
            <a:r>
              <a:rPr lang="en-US" altLang="en-US" sz="2800" dirty="0" smtClean="0"/>
              <a:t>A two-way table</a:t>
            </a:r>
            <a:endParaRPr lang="en-US" altLang="en-US" dirty="0"/>
          </a:p>
          <a:p>
            <a:endParaRPr lang="en-US" altLang="en-US" dirty="0" smtClean="0"/>
          </a:p>
          <a:p>
            <a:endParaRPr lang="en-US" altLang="en-US" dirty="0" smtClean="0"/>
          </a:p>
          <a:p>
            <a:endParaRPr lang="en-US" altLang="en-US" dirty="0"/>
          </a:p>
          <a:p>
            <a:r>
              <a:rPr lang="en-US" altLang="en-US" sz="2800" dirty="0" smtClean="0"/>
              <a:t>Are the two ways independent?</a:t>
            </a:r>
            <a:endParaRPr lang="en-US" altLang="en-US" sz="2800" dirty="0"/>
          </a:p>
        </p:txBody>
      </p:sp>
      <p:graphicFrame>
        <p:nvGraphicFramePr>
          <p:cNvPr id="2" name="表格 1"/>
          <p:cNvGraphicFramePr>
            <a:graphicFrameLocks noGrp="1"/>
          </p:cNvGraphicFramePr>
          <p:nvPr>
            <p:extLst>
              <p:ext uri="{D42A27DB-BD31-4B8C-83A1-F6EECF244321}">
                <p14:modId xmlns:p14="http://schemas.microsoft.com/office/powerpoint/2010/main" val="126855973"/>
              </p:ext>
            </p:extLst>
          </p:nvPr>
        </p:nvGraphicFramePr>
        <p:xfrm>
          <a:off x="1981200" y="3307080"/>
          <a:ext cx="5562600" cy="1483360"/>
        </p:xfrm>
        <a:graphic>
          <a:graphicData uri="http://schemas.openxmlformats.org/drawingml/2006/table">
            <a:tbl>
              <a:tblPr firstRow="1" bandRow="1">
                <a:tableStyleId>{5940675A-B579-460E-94D1-54222C63F5DA}</a:tableStyleId>
              </a:tblPr>
              <a:tblGrid>
                <a:gridCol w="1112520">
                  <a:extLst>
                    <a:ext uri="{9D8B030D-6E8A-4147-A177-3AD203B41FA5}">
                      <a16:colId xmlns:a16="http://schemas.microsoft.com/office/drawing/2014/main" val="1162213689"/>
                    </a:ext>
                  </a:extLst>
                </a:gridCol>
                <a:gridCol w="1112520">
                  <a:extLst>
                    <a:ext uri="{9D8B030D-6E8A-4147-A177-3AD203B41FA5}">
                      <a16:colId xmlns:a16="http://schemas.microsoft.com/office/drawing/2014/main" val="3480757087"/>
                    </a:ext>
                  </a:extLst>
                </a:gridCol>
                <a:gridCol w="1112520">
                  <a:extLst>
                    <a:ext uri="{9D8B030D-6E8A-4147-A177-3AD203B41FA5}">
                      <a16:colId xmlns:a16="http://schemas.microsoft.com/office/drawing/2014/main" val="3582074887"/>
                    </a:ext>
                  </a:extLst>
                </a:gridCol>
                <a:gridCol w="1112520">
                  <a:extLst>
                    <a:ext uri="{9D8B030D-6E8A-4147-A177-3AD203B41FA5}">
                      <a16:colId xmlns:a16="http://schemas.microsoft.com/office/drawing/2014/main" val="96423949"/>
                    </a:ext>
                  </a:extLst>
                </a:gridCol>
                <a:gridCol w="1112520">
                  <a:extLst>
                    <a:ext uri="{9D8B030D-6E8A-4147-A177-3AD203B41FA5}">
                      <a16:colId xmlns:a16="http://schemas.microsoft.com/office/drawing/2014/main" val="1161159625"/>
                    </a:ext>
                  </a:extLst>
                </a:gridCol>
              </a:tblGrid>
              <a:tr h="370840">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370840">
                <a:tc>
                  <a:txBody>
                    <a:bodyPr/>
                    <a:lstStyle/>
                    <a:p>
                      <a:r>
                        <a:rPr lang="en-US" dirty="0" smtClean="0"/>
                        <a:t>R1</a:t>
                      </a:r>
                      <a:endParaRPr lang="en-US" dirty="0"/>
                    </a:p>
                  </a:txBody>
                  <a:tcPr/>
                </a:tc>
                <a:tc>
                  <a:txBody>
                    <a:bodyPr/>
                    <a:lstStyle/>
                    <a:p>
                      <a:pPr algn="ctr"/>
                      <a:r>
                        <a:rPr lang="en-US" dirty="0" smtClean="0"/>
                        <a:t>2</a:t>
                      </a:r>
                      <a:endParaRPr lang="en-US" dirty="0"/>
                    </a:p>
                  </a:txBody>
                  <a:tcPr/>
                </a:tc>
                <a:tc>
                  <a:txBody>
                    <a:bodyPr/>
                    <a:lstStyle/>
                    <a:p>
                      <a:pPr algn="ctr"/>
                      <a:r>
                        <a:rPr lang="en-US" dirty="0" smtClean="0"/>
                        <a:t>23</a:t>
                      </a:r>
                      <a:endParaRPr lang="en-US" dirty="0"/>
                    </a:p>
                  </a:txBody>
                  <a:tcPr/>
                </a:tc>
                <a:tc>
                  <a:txBody>
                    <a:bodyPr/>
                    <a:lstStyle/>
                    <a:p>
                      <a:pPr algn="ctr"/>
                      <a:r>
                        <a:rPr lang="en-US" dirty="0" smtClean="0"/>
                        <a:t>36</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370840">
                <a:tc>
                  <a:txBody>
                    <a:bodyPr/>
                    <a:lstStyle/>
                    <a:p>
                      <a:r>
                        <a:rPr lang="en-US" dirty="0" smtClean="0"/>
                        <a:t>R2</a:t>
                      </a:r>
                      <a:endParaRPr lang="en-US" dirty="0"/>
                    </a:p>
                  </a:txBody>
                  <a:tcPr/>
                </a:tc>
                <a:tc>
                  <a:txBody>
                    <a:bodyPr/>
                    <a:lstStyle/>
                    <a:p>
                      <a:pPr algn="ctr"/>
                      <a:r>
                        <a:rPr lang="en-US" dirty="0" smtClean="0"/>
                        <a:t>71</a:t>
                      </a:r>
                      <a:endParaRPr lang="en-US" dirty="0"/>
                    </a:p>
                  </a:txBody>
                  <a:tcPr/>
                </a:tc>
                <a:tc>
                  <a:txBody>
                    <a:bodyPr/>
                    <a:lstStyle/>
                    <a:p>
                      <a:pPr algn="ctr"/>
                      <a:r>
                        <a:rPr lang="en-US" dirty="0" smtClean="0"/>
                        <a:t>50</a:t>
                      </a:r>
                      <a:endParaRPr lang="en-US" dirty="0"/>
                    </a:p>
                  </a:txBody>
                  <a:tcPr/>
                </a:tc>
                <a:tc>
                  <a:txBody>
                    <a:bodyPr/>
                    <a:lstStyle/>
                    <a:p>
                      <a:pPr algn="ctr"/>
                      <a:r>
                        <a:rPr lang="en-US" dirty="0" smtClean="0"/>
                        <a:t>37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70840">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83692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Testing for Independence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en-US" sz="2800" dirty="0" smtClean="0"/>
                  <a:t>A two-way table of observed and expected counts</a:t>
                </a:r>
              </a:p>
              <a:p>
                <a:pPr marL="685800" lvl="2">
                  <a:spcBef>
                    <a:spcPts val="1000"/>
                  </a:spcBef>
                </a:pPr>
                <a:r>
                  <a:rPr lang="en-US" altLang="en-US" dirty="0" smtClean="0"/>
                  <a:t>Expected </a:t>
                </a:r>
                <a:r>
                  <a:rPr lang="en-US" altLang="en-US" dirty="0" err="1" smtClean="0"/>
                  <a:t>count</a:t>
                </a:r>
                <a:r>
                  <a:rPr lang="en-US" altLang="en-US" baseline="-25000" dirty="0" err="1" smtClean="0"/>
                  <a:t>row</a:t>
                </a:r>
                <a:r>
                  <a:rPr lang="en-US" altLang="en-US" baseline="-25000" dirty="0" smtClean="0"/>
                  <a:t> </a:t>
                </a:r>
                <a:r>
                  <a:rPr lang="en-US" altLang="en-US" i="1" baseline="-25000" dirty="0" err="1" smtClean="0">
                    <a:latin typeface="Times New Roman" panose="02020603050405020304" pitchFamily="18" charset="0"/>
                    <a:cs typeface="Times New Roman" panose="02020603050405020304" pitchFamily="18" charset="0"/>
                  </a:rPr>
                  <a:t>i</a:t>
                </a:r>
                <a:r>
                  <a:rPr lang="en-US" altLang="en-US" baseline="-25000" dirty="0" smtClean="0"/>
                  <a:t>, column </a:t>
                </a:r>
                <a:r>
                  <a:rPr lang="en-US" altLang="en-US" i="1" baseline="-25000" dirty="0" smtClean="0">
                    <a:latin typeface="Times New Roman" panose="02020603050405020304" pitchFamily="18" charset="0"/>
                    <a:cs typeface="Times New Roman" panose="02020603050405020304" pitchFamily="18" charset="0"/>
                  </a:rPr>
                  <a:t>j</a:t>
                </a:r>
                <a:r>
                  <a:rPr lang="en-US" altLang="en-US" dirty="0" smtClean="0"/>
                  <a:t>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m:t>
                        </m:r>
                        <m:r>
                          <a:rPr lang="en-US" altLang="en-US" b="0" i="1" smtClean="0">
                            <a:latin typeface="Cambria Math" panose="02040503050406030204" pitchFamily="18" charset="0"/>
                          </a:rPr>
                          <m:t>𝑟𝑜𝑤</m:t>
                        </m:r>
                        <m:r>
                          <a:rPr lang="en-US" altLang="en-US" b="0" i="1" smtClean="0">
                            <a:latin typeface="Cambria Math" panose="02040503050406030204" pitchFamily="18" charset="0"/>
                          </a:rPr>
                          <m:t> </m:t>
                        </m:r>
                        <m:r>
                          <a:rPr lang="en-US" altLang="en-US" b="0" i="1" smtClean="0">
                            <a:latin typeface="Cambria Math" panose="02040503050406030204" pitchFamily="18" charset="0"/>
                          </a:rPr>
                          <m:t>𝑖</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𝑐𝑜𝑙𝑢𝑚𝑛</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𝑗</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𝑡𝑜𝑡𝑎𝑙</m:t>
                        </m:r>
                        <m:r>
                          <a:rPr lang="en-US" altLang="en-US" b="0" i="1" smtClean="0">
                            <a:latin typeface="Cambria Math" panose="02040503050406030204" pitchFamily="18" charset="0"/>
                            <a:ea typeface="Cambria Math" panose="02040503050406030204" pitchFamily="18" charset="0"/>
                          </a:rPr>
                          <m:t>) </m:t>
                        </m:r>
                      </m:num>
                      <m:den>
                        <m:r>
                          <a:rPr lang="en-US" altLang="en-US" b="0" i="1" smtClean="0">
                            <a:latin typeface="Cambria Math" panose="02040503050406030204" pitchFamily="18" charset="0"/>
                          </a:rPr>
                          <m:t>𝑡𝑎𝑏𝑙𝑒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𝑡𝑜𝑡𝑎𝑙</m:t>
                        </m:r>
                      </m:den>
                    </m:f>
                  </m:oMath>
                </a14:m>
                <a:endParaRPr lang="en-US" altLang="en-US" dirty="0"/>
              </a:p>
              <a:p>
                <a:endParaRPr lang="en-US" altLang="en-US" dirty="0" smtClean="0"/>
              </a:p>
              <a:p>
                <a:endParaRPr lang="en-US" altLang="en-US" dirty="0" smtClean="0"/>
              </a:p>
              <a:p>
                <a:endParaRPr lang="en-US" altLang="en-US" dirty="0" smtClean="0"/>
              </a:p>
              <a:p>
                <a:pPr lvl="1"/>
                <a:endParaRPr lang="en-US" altLang="en-US" sz="2400" dirty="0" smtClean="0"/>
              </a:p>
              <a:p>
                <a:pPr lvl="1"/>
                <a:endParaRPr lang="en-US" altLang="en-US" sz="2400" dirty="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2183972644"/>
              </p:ext>
            </p:extLst>
          </p:nvPr>
        </p:nvGraphicFramePr>
        <p:xfrm>
          <a:off x="1981200" y="3124200"/>
          <a:ext cx="8763000" cy="22860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1162213689"/>
                    </a:ext>
                  </a:extLst>
                </a:gridCol>
                <a:gridCol w="1752600">
                  <a:extLst>
                    <a:ext uri="{9D8B030D-6E8A-4147-A177-3AD203B41FA5}">
                      <a16:colId xmlns:a16="http://schemas.microsoft.com/office/drawing/2014/main" val="3480757087"/>
                    </a:ext>
                  </a:extLst>
                </a:gridCol>
                <a:gridCol w="1752600">
                  <a:extLst>
                    <a:ext uri="{9D8B030D-6E8A-4147-A177-3AD203B41FA5}">
                      <a16:colId xmlns:a16="http://schemas.microsoft.com/office/drawing/2014/main" val="3582074887"/>
                    </a:ext>
                  </a:extLst>
                </a:gridCol>
                <a:gridCol w="1752600">
                  <a:extLst>
                    <a:ext uri="{9D8B030D-6E8A-4147-A177-3AD203B41FA5}">
                      <a16:colId xmlns:a16="http://schemas.microsoft.com/office/drawing/2014/main" val="96423949"/>
                    </a:ext>
                  </a:extLst>
                </a:gridCol>
                <a:gridCol w="1752600">
                  <a:extLst>
                    <a:ext uri="{9D8B030D-6E8A-4147-A177-3AD203B41FA5}">
                      <a16:colId xmlns:a16="http://schemas.microsoft.com/office/drawing/2014/main" val="1161159625"/>
                    </a:ext>
                  </a:extLst>
                </a:gridCol>
              </a:tblGrid>
              <a:tr h="341376">
                <a:tc>
                  <a:txBody>
                    <a:bodyPr/>
                    <a:lstStyle/>
                    <a:p>
                      <a:endParaRPr lang="en-US" dirty="0"/>
                    </a:p>
                  </a:txBody>
                  <a:tcPr/>
                </a:tc>
                <a:tc>
                  <a:txBody>
                    <a:bodyPr/>
                    <a:lstStyle/>
                    <a:p>
                      <a:pPr algn="ctr"/>
                      <a:r>
                        <a:rPr lang="en-US" dirty="0" smtClean="0"/>
                        <a:t>C1</a:t>
                      </a:r>
                      <a:endParaRPr lang="en-US" dirty="0"/>
                    </a:p>
                  </a:txBody>
                  <a:tcPr/>
                </a:tc>
                <a:tc>
                  <a:txBody>
                    <a:bodyPr/>
                    <a:lstStyle/>
                    <a:p>
                      <a:pPr algn="ctr"/>
                      <a:r>
                        <a:rPr lang="en-US" dirty="0" smtClean="0"/>
                        <a:t>C2</a:t>
                      </a:r>
                      <a:endParaRPr lang="en-US" dirty="0"/>
                    </a:p>
                  </a:txBody>
                  <a:tcPr/>
                </a:tc>
                <a:tc>
                  <a:txBody>
                    <a:bodyPr/>
                    <a:lstStyle/>
                    <a:p>
                      <a:pPr algn="ctr"/>
                      <a:r>
                        <a:rPr lang="en-US" dirty="0" smtClean="0"/>
                        <a:t>C3</a:t>
                      </a:r>
                      <a:endParaRPr lang="en-US" dirty="0"/>
                    </a:p>
                  </a:txBody>
                  <a:tcPr/>
                </a:tc>
                <a:tc>
                  <a:txBody>
                    <a:bodyPr/>
                    <a:lstStyle/>
                    <a:p>
                      <a:pPr algn="ctr"/>
                      <a:r>
                        <a:rPr lang="en-US" dirty="0" smtClean="0"/>
                        <a:t>Total</a:t>
                      </a:r>
                      <a:endParaRPr lang="en-US" dirty="0"/>
                    </a:p>
                  </a:txBody>
                  <a:tcPr/>
                </a:tc>
                <a:extLst>
                  <a:ext uri="{0D108BD9-81ED-4DB2-BD59-A6C34878D82A}">
                    <a16:rowId xmlns:a16="http://schemas.microsoft.com/office/drawing/2014/main" val="3680853048"/>
                  </a:ext>
                </a:extLst>
              </a:tr>
              <a:tr h="597408">
                <a:tc>
                  <a:txBody>
                    <a:bodyPr/>
                    <a:lstStyle/>
                    <a:p>
                      <a:r>
                        <a:rPr lang="en-US" dirty="0" smtClean="0"/>
                        <a:t>R1</a:t>
                      </a:r>
                      <a:endParaRPr lang="en-US" dirty="0"/>
                    </a:p>
                  </a:txBody>
                  <a:tcPr/>
                </a:tc>
                <a:tc>
                  <a:txBody>
                    <a:bodyPr/>
                    <a:lstStyle/>
                    <a:p>
                      <a:pPr algn="ctr"/>
                      <a:r>
                        <a:rPr lang="en-US" dirty="0" smtClean="0"/>
                        <a:t>2 (73 × 61/219</a:t>
                      </a:r>
                      <a:r>
                        <a:rPr lang="en-US" baseline="0" dirty="0" smtClean="0"/>
                        <a:t> = 20.33)</a:t>
                      </a:r>
                      <a:endParaRPr lang="en-US" dirty="0"/>
                    </a:p>
                  </a:txBody>
                  <a:tcPr/>
                </a:tc>
                <a:tc>
                  <a:txBody>
                    <a:bodyPr/>
                    <a:lstStyle/>
                    <a:p>
                      <a:pPr algn="ctr"/>
                      <a:r>
                        <a:rPr lang="en-US" dirty="0" smtClean="0"/>
                        <a:t>23 (73 × 61/219</a:t>
                      </a:r>
                      <a:r>
                        <a:rPr lang="en-US" baseline="0" dirty="0" smtClean="0"/>
                        <a:t> = 20.33)</a:t>
                      </a:r>
                      <a:endParaRPr lang="en-US" dirty="0"/>
                    </a:p>
                  </a:txBody>
                  <a:tcPr/>
                </a:tc>
                <a:tc>
                  <a:txBody>
                    <a:bodyPr/>
                    <a:lstStyle/>
                    <a:p>
                      <a:pPr algn="ctr"/>
                      <a:r>
                        <a:rPr lang="en-US" dirty="0" smtClean="0"/>
                        <a:t>36 (73 × 61/219</a:t>
                      </a:r>
                      <a:r>
                        <a:rPr lang="en-US" baseline="0" dirty="0" smtClean="0"/>
                        <a:t>= 20.33)</a:t>
                      </a:r>
                      <a:endParaRPr lang="en-US" dirty="0"/>
                    </a:p>
                  </a:txBody>
                  <a:tcPr/>
                </a:tc>
                <a:tc>
                  <a:txBody>
                    <a:bodyPr/>
                    <a:lstStyle/>
                    <a:p>
                      <a:pPr algn="ctr"/>
                      <a:r>
                        <a:rPr lang="en-US" dirty="0" smtClean="0"/>
                        <a:t>61</a:t>
                      </a:r>
                      <a:endParaRPr lang="en-US" dirty="0"/>
                    </a:p>
                  </a:txBody>
                  <a:tcPr/>
                </a:tc>
                <a:extLst>
                  <a:ext uri="{0D108BD9-81ED-4DB2-BD59-A6C34878D82A}">
                    <a16:rowId xmlns:a16="http://schemas.microsoft.com/office/drawing/2014/main" val="478158615"/>
                  </a:ext>
                </a:extLst>
              </a:tr>
              <a:tr h="746760">
                <a:tc>
                  <a:txBody>
                    <a:bodyPr/>
                    <a:lstStyle/>
                    <a:p>
                      <a:r>
                        <a:rPr lang="en-US" dirty="0" smtClean="0"/>
                        <a:t>R2</a:t>
                      </a:r>
                      <a:endParaRPr lang="en-US" dirty="0"/>
                    </a:p>
                  </a:txBody>
                  <a:tcPr/>
                </a:tc>
                <a:tc>
                  <a:txBody>
                    <a:bodyPr/>
                    <a:lstStyle/>
                    <a:p>
                      <a:pPr algn="ctr"/>
                      <a:r>
                        <a:rPr lang="en-US" dirty="0" smtClean="0"/>
                        <a:t>71 (73 × 158/219</a:t>
                      </a:r>
                      <a:r>
                        <a:rPr lang="en-US" baseline="0" dirty="0" smtClean="0"/>
                        <a:t> = 52.67)</a:t>
                      </a:r>
                      <a:endParaRPr lang="en-US" dirty="0"/>
                    </a:p>
                  </a:txBody>
                  <a:tcPr/>
                </a:tc>
                <a:tc>
                  <a:txBody>
                    <a:bodyPr/>
                    <a:lstStyle/>
                    <a:p>
                      <a:pPr algn="ctr"/>
                      <a:r>
                        <a:rPr lang="en-US" dirty="0" smtClean="0"/>
                        <a:t>50 (73 × 158/219</a:t>
                      </a:r>
                      <a:r>
                        <a:rPr lang="en-US" baseline="0" dirty="0" smtClean="0"/>
                        <a:t> = 52.67)</a:t>
                      </a:r>
                      <a:endParaRPr lang="en-US" dirty="0" smtClean="0"/>
                    </a:p>
                  </a:txBody>
                  <a:tcPr/>
                </a:tc>
                <a:tc>
                  <a:txBody>
                    <a:bodyPr/>
                    <a:lstStyle/>
                    <a:p>
                      <a:pPr algn="ctr"/>
                      <a:r>
                        <a:rPr lang="en-US" dirty="0" smtClean="0"/>
                        <a:t>37 (73 × 158/219</a:t>
                      </a:r>
                      <a:r>
                        <a:rPr lang="en-US" baseline="0" dirty="0" smtClean="0"/>
                        <a:t> = 52.67)</a:t>
                      </a:r>
                      <a:endParaRPr lang="en-US" dirty="0"/>
                    </a:p>
                  </a:txBody>
                  <a:tcPr/>
                </a:tc>
                <a:tc>
                  <a:txBody>
                    <a:bodyPr/>
                    <a:lstStyle/>
                    <a:p>
                      <a:pPr algn="ctr"/>
                      <a:r>
                        <a:rPr lang="en-US" dirty="0" smtClean="0"/>
                        <a:t>158</a:t>
                      </a:r>
                      <a:endParaRPr lang="en-US" dirty="0"/>
                    </a:p>
                  </a:txBody>
                  <a:tcPr/>
                </a:tc>
                <a:extLst>
                  <a:ext uri="{0D108BD9-81ED-4DB2-BD59-A6C34878D82A}">
                    <a16:rowId xmlns:a16="http://schemas.microsoft.com/office/drawing/2014/main" val="3368104970"/>
                  </a:ext>
                </a:extLst>
              </a:tr>
              <a:tr h="341376">
                <a:tc>
                  <a:txBody>
                    <a:bodyPr/>
                    <a:lstStyle/>
                    <a:p>
                      <a:r>
                        <a:rPr lang="en-US" dirty="0" smtClean="0"/>
                        <a:t>Total</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73</a:t>
                      </a:r>
                      <a:endParaRPr lang="en-US" dirty="0"/>
                    </a:p>
                  </a:txBody>
                  <a:tcPr/>
                </a:tc>
                <a:tc>
                  <a:txBody>
                    <a:bodyPr/>
                    <a:lstStyle/>
                    <a:p>
                      <a:pPr algn="ctr"/>
                      <a:r>
                        <a:rPr lang="en-US" dirty="0" smtClean="0"/>
                        <a:t>219</a:t>
                      </a:r>
                      <a:endParaRPr lang="en-US" dirty="0"/>
                    </a:p>
                  </a:txBody>
                  <a:tcPr/>
                </a:tc>
                <a:extLst>
                  <a:ext uri="{0D108BD9-81ED-4DB2-BD59-A6C34878D82A}">
                    <a16:rowId xmlns:a16="http://schemas.microsoft.com/office/drawing/2014/main" val="3470258317"/>
                  </a:ext>
                </a:extLst>
              </a:tr>
            </a:tbl>
          </a:graphicData>
        </a:graphic>
      </p:graphicFrame>
    </p:spTree>
    <p:extLst>
      <p:ext uri="{BB962C8B-B14F-4D97-AF65-F5344CB8AC3E}">
        <p14:creationId xmlns:p14="http://schemas.microsoft.com/office/powerpoint/2010/main" val="1093117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228600" lvl="1">
                  <a:spcBef>
                    <a:spcPts val="1000"/>
                  </a:spcBef>
                </a:pPr>
                <a:r>
                  <a:rPr lang="en-US" altLang="zh-CN" dirty="0" smtClean="0"/>
                  <a:t>Hypotheses</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en-US" dirty="0" smtClean="0">
                    <a:latin typeface="Cambria Math" panose="02040503050406030204" pitchFamily="18" charset="0"/>
                    <a:ea typeface="Cambria Math" panose="02040503050406030204" pitchFamily="18" charset="0"/>
                    <a:sym typeface="Symbol" panose="05050102010706020507" pitchFamily="18" charset="2"/>
                  </a:rPr>
                  <a:t>the two variables are independent</a:t>
                </a:r>
              </a:p>
              <a:p>
                <a:pPr marL="685800" lvl="2">
                  <a:spcBef>
                    <a:spcPts val="1000"/>
                  </a:spcBef>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r>
                      <a:rPr lang="en-US" altLang="en-US" i="1">
                        <a:latin typeface="Cambria Math" panose="02040503050406030204" pitchFamily="18" charset="0"/>
                      </a:rPr>
                      <m:t>:</m:t>
                    </m:r>
                  </m:oMath>
                </a14:m>
                <a:r>
                  <a:rPr lang="en-US" altLang="zh-CN" dirty="0" smtClean="0"/>
                  <a:t> </a:t>
                </a:r>
                <a:r>
                  <a:rPr lang="en-US" dirty="0">
                    <a:latin typeface="Cambria Math" panose="02040503050406030204" pitchFamily="18" charset="0"/>
                    <a:ea typeface="Cambria Math" panose="02040503050406030204" pitchFamily="18" charset="0"/>
                    <a:sym typeface="Symbol" panose="05050102010706020507" pitchFamily="18" charset="2"/>
                  </a:rPr>
                  <a:t>the </a:t>
                </a:r>
                <a:r>
                  <a:rPr lang="en-US" dirty="0" smtClean="0">
                    <a:latin typeface="Cambria Math" panose="02040503050406030204" pitchFamily="18" charset="0"/>
                    <a:ea typeface="Cambria Math" panose="02040503050406030204" pitchFamily="18" charset="0"/>
                    <a:sym typeface="Symbol" panose="05050102010706020507" pitchFamily="18" charset="2"/>
                  </a:rPr>
                  <a:t>two variables are not independent</a:t>
                </a:r>
                <a:endParaRPr lang="en-US" altLang="zh-CN" dirty="0"/>
              </a:p>
              <a:p>
                <a:pPr marL="228600" lvl="1">
                  <a:spcBef>
                    <a:spcPts val="1000"/>
                  </a:spcBef>
                </a:pPr>
                <a:r>
                  <a:rPr lang="en-US" altLang="zh-CN" dirty="0" smtClean="0"/>
                  <a:t>Test statistic </a:t>
                </a:r>
              </a:p>
              <a:p>
                <a:pPr marL="685800" lvl="2">
                  <a:spcBef>
                    <a:spcPts val="1000"/>
                  </a:spcBef>
                </a:pPr>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den>
                    </m:f>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𝑜𝑏𝑠𝑒𝑟𝑣𝑒𝑑</m:t>
                                </m:r>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𝑒𝑥𝑝𝑒𝑐𝑡𝑒𝑑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𝑐𝑜𝑢𝑛𝑡</m:t>
                            </m:r>
                          </m:e>
                          <m:sub>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sub>
                        </m:sSub>
                      </m:den>
                    </m:f>
                  </m:oMath>
                </a14:m>
                <a:endParaRPr lang="en-US" altLang="zh-CN" dirty="0" smtClean="0"/>
              </a:p>
              <a:p>
                <a:pPr lvl="1"/>
                <a:r>
                  <a:rPr lang="en-US" altLang="en-US" sz="2400" dirty="0" smtClean="0"/>
                  <a:t>The smaller the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value, the better the independence.</a:t>
                </a:r>
                <a:endParaRPr lang="en-US" altLang="en-US" sz="2800" dirty="0"/>
              </a:p>
              <a:p>
                <a:r>
                  <a:rPr lang="en-US" altLang="en-US" sz="2800" dirty="0" smtClean="0"/>
                  <a:t>In the example, </a:t>
                </a:r>
                <a14:m>
                  <m:oMath xmlns:m="http://schemas.openxmlformats.org/officeDocument/2006/math">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𝜒</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(2−20.33)</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b="0" i="1" smtClean="0">
                                <a:latin typeface="Cambria Math" panose="02040503050406030204" pitchFamily="18" charset="0"/>
                              </a:rPr>
                              <m:t>23</m:t>
                            </m:r>
                            <m:r>
                              <a:rPr lang="en-US" altLang="zh-CN" sz="2800" i="1">
                                <a:latin typeface="Cambria Math" panose="02040503050406030204" pitchFamily="18" charset="0"/>
                              </a:rPr>
                              <m:t>−</m:t>
                            </m:r>
                            <m:r>
                              <a:rPr lang="en-US" altLang="zh-CN" sz="2800" b="0" i="1" smtClean="0">
                                <a:latin typeface="Cambria Math" panose="02040503050406030204" pitchFamily="18" charset="0"/>
                              </a:rPr>
                              <m:t>20.33</m:t>
                            </m:r>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20.33</m:t>
                        </m:r>
                      </m:den>
                    </m:f>
                    <m:r>
                      <a:rPr lang="en-US" altLang="zh-CN" sz="2800" b="0" i="1" smtClean="0">
                        <a:latin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37</m:t>
                                </m:r>
                                <m:r>
                                  <a:rPr lang="en-US" altLang="zh-CN" sz="2800" i="1">
                                    <a:latin typeface="Cambria Math" panose="02040503050406030204" pitchFamily="18" charset="0"/>
                                  </a:rPr>
                                  <m:t>−</m:t>
                                </m:r>
                                <m:r>
                                  <a:rPr lang="en-US" altLang="zh-CN" sz="2800" b="0" i="1" smtClean="0">
                                    <a:latin typeface="Cambria Math" panose="02040503050406030204" pitchFamily="18" charset="0"/>
                                  </a:rPr>
                                  <m:t>52.67</m:t>
                                </m:r>
                              </m:e>
                            </m:d>
                          </m:e>
                          <m:sup>
                            <m:r>
                              <a:rPr lang="en-US" altLang="zh-CN" sz="2800" i="1">
                                <a:latin typeface="Cambria Math" panose="02040503050406030204" pitchFamily="18" charset="0"/>
                              </a:rPr>
                              <m:t>2</m:t>
                            </m:r>
                          </m:sup>
                        </m:sSup>
                      </m:num>
                      <m:den>
                        <m:r>
                          <a:rPr lang="en-US" altLang="zh-CN" sz="2800" b="0" i="1" smtClean="0">
                            <a:latin typeface="Cambria Math" panose="02040503050406030204" pitchFamily="18" charset="0"/>
                          </a:rPr>
                          <m:t>52.67</m:t>
                        </m:r>
                      </m:den>
                    </m:f>
                    <m:r>
                      <a:rPr lang="en-US" altLang="zh-CN" sz="2800" b="0" i="1" smtClean="0">
                        <a:latin typeface="Cambria Math" panose="02040503050406030204" pitchFamily="18" charset="0"/>
                      </a:rPr>
                      <m:t>=40.13</m:t>
                    </m:r>
                  </m:oMath>
                </a14:m>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946395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Hypotheses for the Population Proportion</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b="0" i="1" smtClean="0">
                              <a:latin typeface="Cambria Math" panose="02040503050406030204" pitchFamily="18" charset="0"/>
                              <a:ea typeface="Cambria Math" panose="02040503050406030204" pitchFamily="18" charset="0"/>
                            </a:rPr>
                            <m:t>0</m:t>
                          </m:r>
                        </m:sub>
                      </m:sSub>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𝑣𝑠</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&gt;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a:t>One-Sided, </a:t>
                </a:r>
                <a:r>
                  <a:rPr lang="en-US" altLang="en-US" dirty="0" smtClean="0"/>
                  <a:t>“Less </a:t>
                </a:r>
                <a:r>
                  <a:rPr lang="en-US" altLang="en-US" dirty="0"/>
                  <a:t>than”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&lt;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smtClean="0"/>
              </a:p>
              <a:p>
                <a:pPr marL="0" indent="0">
                  <a:buNone/>
                </a:pPr>
                <a:endParaRPr lang="en-US" altLang="en-US" dirty="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r>
                        <a:rPr lang="en-US" altLang="en-US" b="0" i="1" smtClean="0">
                          <a:latin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𝑝</m:t>
                      </m:r>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i="1">
                              <a:latin typeface="Cambria Math" panose="02040503050406030204" pitchFamily="18" charset="0"/>
                              <a:ea typeface="Cambria Math" panose="02040503050406030204" pitchFamily="18" charset="0"/>
                            </a:rPr>
                            <m:t>0</m:t>
                          </m:r>
                        </m:sub>
                      </m:sSub>
                    </m:oMath>
                  </m:oMathPara>
                </a14:m>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94803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Chi-square Test (cont’d)</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a:xfrm>
                <a:off x="838200" y="1825625"/>
                <a:ext cx="10287000" cy="4351338"/>
              </a:xfrm>
            </p:spPr>
            <p:txBody>
              <a:bodyPr>
                <a:normAutofit/>
              </a:bodyPr>
              <a:lstStyle/>
              <a:p>
                <a:r>
                  <a:rPr lang="en-US" altLang="en-US" sz="2800" i="1" dirty="0" smtClean="0">
                    <a:latin typeface="Times New Roman" panose="02020603050405020304" pitchFamily="18" charset="0"/>
                    <a:cs typeface="Times New Roman" panose="02020603050405020304" pitchFamily="18" charset="0"/>
                  </a:rPr>
                  <a:t>p</a:t>
                </a:r>
                <a:r>
                  <a:rPr lang="en-US" altLang="en-US" sz="2800" dirty="0" smtClean="0"/>
                  <a:t>-Value method</a:t>
                </a:r>
              </a:p>
              <a:p>
                <a:pPr lvl="1"/>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-Value =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i="1">
                            <a:latin typeface="Cambria Math" panose="02040503050406030204" pitchFamily="18" charset="0"/>
                          </a:rPr>
                          <m:t>2</m:t>
                        </m:r>
                      </m:sup>
                    </m:sSup>
                  </m:oMath>
                </a14:m>
                <a:r>
                  <a:rPr lang="en-US" altLang="en-US" sz="2400" dirty="0" smtClean="0"/>
                  <a:t>(</a:t>
                </a:r>
                <a:r>
                  <a:rPr lang="en-US" altLang="en-US" sz="2400" dirty="0" smtClean="0">
                    <a:latin typeface="Times New Roman" panose="02020603050405020304" pitchFamily="18" charset="0"/>
                    <a:cs typeface="Times New Roman" panose="02020603050405020304" pitchFamily="18" charset="0"/>
                  </a:rPr>
                  <a:t>(</a:t>
                </a:r>
                <a:r>
                  <a:rPr lang="en-US" altLang="en-US" sz="2400" i="1" dirty="0" smtClean="0">
                    <a:latin typeface="Times New Roman" panose="02020603050405020304" pitchFamily="18" charset="0"/>
                    <a:cs typeface="Times New Roman" panose="02020603050405020304" pitchFamily="18" charset="0"/>
                  </a:rPr>
                  <a:t>R</a:t>
                </a:r>
                <a:r>
                  <a:rPr lang="en-US" altLang="en-US" sz="2400" dirty="0" smtClean="0">
                    <a:latin typeface="Times New Roman" panose="02020603050405020304" pitchFamily="18" charset="0"/>
                    <a:cs typeface="Times New Roman" panose="02020603050405020304" pitchFamily="18" charset="0"/>
                  </a:rPr>
                  <a:t>-1)</a:t>
                </a:r>
                <a:r>
                  <a:rPr lang="en-US" altLang="en-US" sz="2400" i="1" dirty="0" smtClean="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-1)</a:t>
                </a:r>
                <a:r>
                  <a:rPr lang="en-US" altLang="en-US" sz="2400" dirty="0" smtClean="0"/>
                  <a:t>) &gt;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a:t>
                </a:r>
              </a:p>
              <a:p>
                <a:pPr marL="457200" lvl="1" indent="0">
                  <a:buNone/>
                </a:pPr>
                <a:r>
                  <a:rPr lang="en-US" altLang="en-US" sz="2400" dirty="0" smtClean="0"/>
                  <a:t>  = </a:t>
                </a:r>
                <a:r>
                  <a:rPr lang="en-US" altLang="en-US" sz="2400" dirty="0" err="1" smtClean="0"/>
                  <a:t>pchisq</a:t>
                </a:r>
                <a:r>
                  <a:rPr lang="en-US"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en-US" sz="2400" dirty="0" smtClean="0"/>
                  <a:t>, </a:t>
                </a:r>
                <a:r>
                  <a:rPr lang="en-US" altLang="en-US" sz="2400" i="1" dirty="0" err="1" smtClean="0">
                    <a:latin typeface="Times New Roman" panose="02020603050405020304" pitchFamily="18" charset="0"/>
                    <a:cs typeface="Times New Roman" panose="02020603050405020304" pitchFamily="18" charset="0"/>
                  </a:rPr>
                  <a:t>df</a:t>
                </a:r>
                <a:r>
                  <a:rPr lang="en-US" altLang="en-US" sz="2400" dirty="0" smtClean="0"/>
                  <a:t>, </a:t>
                </a:r>
                <a:r>
                  <a:rPr lang="en-US" altLang="en-US" sz="2400" dirty="0" err="1" smtClean="0"/>
                  <a:t>lower.tail</a:t>
                </a:r>
                <a:r>
                  <a:rPr lang="en-US" altLang="en-US" sz="2400" dirty="0" smtClean="0"/>
                  <a:t>  = F) </a:t>
                </a:r>
              </a:p>
              <a:p>
                <a:pPr marL="457200" lvl="1" indent="0">
                  <a:buNone/>
                </a:pPr>
                <a:r>
                  <a:rPr lang="en-US" altLang="en-US" sz="2400" dirty="0"/>
                  <a:t> </a:t>
                </a:r>
                <a:r>
                  <a:rPr lang="en-US" altLang="en-US" sz="2400" dirty="0" smtClean="0"/>
                  <a:t> where R is the number of rows, and C is the number of columns</a:t>
                </a:r>
                <a:endParaRPr lang="en-US" altLang="en-US" sz="2400" dirty="0"/>
              </a:p>
              <a:p>
                <a:pPr lvl="1"/>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pPr lvl="1"/>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a:t>
                </a:r>
              </a:p>
              <a:p>
                <a:r>
                  <a:rPr lang="en-US" altLang="en-US" sz="2800" dirty="0" smtClean="0"/>
                  <a:t>In the example, </a:t>
                </a:r>
                <a:r>
                  <a:rPr lang="en-US" altLang="en-US" sz="2800" i="1" dirty="0">
                    <a:latin typeface="Times New Roman" panose="02020603050405020304" pitchFamily="18" charset="0"/>
                    <a:cs typeface="Times New Roman" panose="02020603050405020304" pitchFamily="18" charset="0"/>
                  </a:rPr>
                  <a:t>p-</a:t>
                </a:r>
                <a:r>
                  <a:rPr lang="en-US" altLang="en-US" sz="2800" dirty="0">
                    <a:latin typeface="Times New Roman" panose="02020603050405020304" pitchFamily="18" charset="0"/>
                    <a:cs typeface="Times New Roman" panose="02020603050405020304" pitchFamily="18" charset="0"/>
                  </a:rPr>
                  <a:t>Value </a:t>
                </a:r>
                <a:r>
                  <a:rPr lang="en-US" altLang="en-US" sz="2400" dirty="0"/>
                  <a:t>= </a:t>
                </a:r>
                <a:r>
                  <a:rPr lang="en-US" altLang="en-US" sz="2400" dirty="0" err="1" smtClean="0"/>
                  <a:t>pchisq</a:t>
                </a:r>
                <a:r>
                  <a:rPr lang="en-US" altLang="en-US" sz="2400" dirty="0" smtClean="0"/>
                  <a:t>(40.13, (</a:t>
                </a:r>
                <a:r>
                  <a:rPr lang="en-US" altLang="en-US" sz="2400" dirty="0" smtClean="0">
                    <a:latin typeface="Times New Roman" panose="02020603050405020304" pitchFamily="18" charset="0"/>
                    <a:cs typeface="Times New Roman" panose="02020603050405020304" pitchFamily="18" charset="0"/>
                  </a:rPr>
                  <a:t>3 –1)*(2 – 1)</a:t>
                </a:r>
                <a:r>
                  <a:rPr lang="en-US" altLang="en-US" sz="2400" dirty="0" smtClean="0"/>
                  <a:t>, </a:t>
                </a:r>
                <a:r>
                  <a:rPr lang="en-US" altLang="en-US" sz="2400" dirty="0" err="1"/>
                  <a:t>lower.tail</a:t>
                </a:r>
                <a:r>
                  <a:rPr lang="en-US" altLang="en-US" sz="2400" dirty="0"/>
                  <a:t>  = F) = </a:t>
                </a:r>
                <a:r>
                  <a:rPr lang="en-US" altLang="en-US" sz="2400" dirty="0" smtClean="0"/>
                  <a:t>1.93e-9</a:t>
                </a:r>
                <a:endParaRPr lang="en-US" altLang="en-US" sz="2400" dirty="0"/>
              </a:p>
              <a:p>
                <a:endParaRPr lang="en-US" altLang="en-US" sz="2400" dirty="0" smtClean="0"/>
              </a:p>
              <a:p>
                <a:pPr lvl="1"/>
                <a:endParaRPr lang="en-US" altLang="en-US" sz="2400" dirty="0" smtClean="0"/>
              </a:p>
              <a:p>
                <a:endParaRPr lang="en-US" altLang="en-US" dirty="0"/>
              </a:p>
              <a:p>
                <a:endParaRPr lang="en-US" altLang="en-US" dirty="0" smtClean="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xfrm>
                <a:off x="838200" y="1825625"/>
                <a:ext cx="10287000" cy="4351338"/>
              </a:xfrm>
              <a:blipFill>
                <a:blip r:embed="rId3"/>
                <a:stretch>
                  <a:fillRect l="-1067" t="-2521"/>
                </a:stretch>
              </a:blipFill>
            </p:spPr>
            <p:txBody>
              <a:bodyPr/>
              <a:lstStyle/>
              <a:p>
                <a:r>
                  <a:rPr lang="en-US">
                    <a:noFill/>
                  </a:rPr>
                  <a:t> </a:t>
                </a:r>
              </a:p>
            </p:txBody>
          </p:sp>
        </mc:Fallback>
      </mc:AlternateContent>
    </p:spTree>
    <p:extLst>
      <p:ext uri="{BB962C8B-B14F-4D97-AF65-F5344CB8AC3E}">
        <p14:creationId xmlns:p14="http://schemas.microsoft.com/office/powerpoint/2010/main" val="4105849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sz="2400" dirty="0" smtClean="0"/>
              <a:t>In a nationwide telephone poll of 1000 adults representing Democrats, Republicans, and Independents, respondents were asked two questions: their party affiliation and if their confidence in the U.S. banking system had been shaken by the savings and loan crisis. Is there significant evidence that shaken confidence in the banking system is independent of party affiliation? Use a 10% significance level.</a:t>
            </a:r>
            <a:endParaRPr lang="en-US" altLang="en-US" sz="2400" dirty="0"/>
          </a:p>
          <a:p>
            <a:endParaRPr lang="en-US" altLang="en-US" dirty="0"/>
          </a:p>
          <a:p>
            <a:endParaRPr lang="en-US" altLang="en-US" dirty="0"/>
          </a:p>
          <a:p>
            <a:pPr marL="457200" lvl="1" indent="0">
              <a:buNone/>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589227298"/>
              </p:ext>
            </p:extLst>
          </p:nvPr>
        </p:nvGraphicFramePr>
        <p:xfrm>
          <a:off x="2286000" y="4267200"/>
          <a:ext cx="5418668" cy="147828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799207532"/>
                    </a:ext>
                  </a:extLst>
                </a:gridCol>
                <a:gridCol w="1219200">
                  <a:extLst>
                    <a:ext uri="{9D8B030D-6E8A-4147-A177-3AD203B41FA5}">
                      <a16:colId xmlns:a16="http://schemas.microsoft.com/office/drawing/2014/main" val="2919795746"/>
                    </a:ext>
                  </a:extLst>
                </a:gridCol>
                <a:gridCol w="1244601">
                  <a:extLst>
                    <a:ext uri="{9D8B030D-6E8A-4147-A177-3AD203B41FA5}">
                      <a16:colId xmlns:a16="http://schemas.microsoft.com/office/drawing/2014/main" val="1550123512"/>
                    </a:ext>
                  </a:extLst>
                </a:gridCol>
                <a:gridCol w="1354667">
                  <a:extLst>
                    <a:ext uri="{9D8B030D-6E8A-4147-A177-3AD203B41FA5}">
                      <a16:colId xmlns:a16="http://schemas.microsoft.com/office/drawing/2014/main" val="23894213"/>
                    </a:ext>
                  </a:extLst>
                </a:gridCol>
              </a:tblGrid>
              <a:tr h="125254">
                <a:tc>
                  <a:txBody>
                    <a:bodyPr/>
                    <a:lstStyle/>
                    <a:p>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c>
                  <a:txBody>
                    <a:bodyPr/>
                    <a:lstStyle/>
                    <a:p>
                      <a:pPr algn="ctr"/>
                      <a:r>
                        <a:rPr lang="en-US" dirty="0" smtClean="0"/>
                        <a:t>No opinion</a:t>
                      </a:r>
                      <a:endParaRPr lang="en-US" dirty="0"/>
                    </a:p>
                  </a:txBody>
                  <a:tcPr/>
                </a:tc>
                <a:extLst>
                  <a:ext uri="{0D108BD9-81ED-4DB2-BD59-A6C34878D82A}">
                    <a16:rowId xmlns:a16="http://schemas.microsoft.com/office/drawing/2014/main" val="4146331047"/>
                  </a:ext>
                </a:extLst>
              </a:tr>
              <a:tr h="370840">
                <a:tc>
                  <a:txBody>
                    <a:bodyPr/>
                    <a:lstStyle/>
                    <a:p>
                      <a:r>
                        <a:rPr lang="en-US" dirty="0" smtClean="0"/>
                        <a:t>Democrats</a:t>
                      </a:r>
                      <a:endParaRPr lang="en-US" dirty="0"/>
                    </a:p>
                  </a:txBody>
                  <a:tcPr/>
                </a:tc>
                <a:tc>
                  <a:txBody>
                    <a:bodyPr/>
                    <a:lstStyle/>
                    <a:p>
                      <a:pPr algn="ctr"/>
                      <a:r>
                        <a:rPr lang="en-US" dirty="0" smtClean="0"/>
                        <a:t>175</a:t>
                      </a:r>
                      <a:endParaRPr lang="en-US" dirty="0"/>
                    </a:p>
                  </a:txBody>
                  <a:tcPr/>
                </a:tc>
                <a:tc>
                  <a:txBody>
                    <a:bodyPr/>
                    <a:lstStyle/>
                    <a:p>
                      <a:pPr algn="ctr"/>
                      <a:r>
                        <a:rPr lang="en-US" dirty="0" smtClean="0"/>
                        <a:t>220</a:t>
                      </a:r>
                      <a:endParaRPr lang="en-US" dirty="0"/>
                    </a:p>
                  </a:txBody>
                  <a:tcPr/>
                </a:tc>
                <a:tc>
                  <a:txBody>
                    <a:bodyPr/>
                    <a:lstStyle/>
                    <a:p>
                      <a:pPr algn="ctr"/>
                      <a:r>
                        <a:rPr lang="en-US" dirty="0" smtClean="0"/>
                        <a:t>55</a:t>
                      </a:r>
                      <a:endParaRPr lang="en-US" dirty="0"/>
                    </a:p>
                  </a:txBody>
                  <a:tcPr/>
                </a:tc>
                <a:extLst>
                  <a:ext uri="{0D108BD9-81ED-4DB2-BD59-A6C34878D82A}">
                    <a16:rowId xmlns:a16="http://schemas.microsoft.com/office/drawing/2014/main" val="564251555"/>
                  </a:ext>
                </a:extLst>
              </a:tr>
              <a:tr h="370840">
                <a:tc>
                  <a:txBody>
                    <a:bodyPr/>
                    <a:lstStyle/>
                    <a:p>
                      <a:r>
                        <a:rPr lang="en-US" dirty="0" smtClean="0"/>
                        <a:t>Republicans</a:t>
                      </a:r>
                      <a:endParaRPr lang="en-US" dirty="0"/>
                    </a:p>
                  </a:txBody>
                  <a:tcPr/>
                </a:tc>
                <a:tc>
                  <a:txBody>
                    <a:bodyPr/>
                    <a:lstStyle/>
                    <a:p>
                      <a:pPr algn="ctr"/>
                      <a:r>
                        <a:rPr lang="en-US" dirty="0" smtClean="0"/>
                        <a:t>150</a:t>
                      </a:r>
                      <a:endParaRPr lang="en-US" dirty="0"/>
                    </a:p>
                  </a:txBody>
                  <a:tcPr/>
                </a:tc>
                <a:tc>
                  <a:txBody>
                    <a:bodyPr/>
                    <a:lstStyle/>
                    <a:p>
                      <a:pPr algn="ctr"/>
                      <a:r>
                        <a:rPr lang="en-US" dirty="0" smtClean="0"/>
                        <a:t>165</a:t>
                      </a:r>
                      <a:endParaRPr lang="en-US" dirty="0"/>
                    </a:p>
                  </a:txBody>
                  <a:tcPr/>
                </a:tc>
                <a:tc>
                  <a:txBody>
                    <a:bodyPr/>
                    <a:lstStyle/>
                    <a:p>
                      <a:pPr algn="ctr"/>
                      <a:r>
                        <a:rPr lang="en-US" dirty="0" smtClean="0"/>
                        <a:t>35</a:t>
                      </a:r>
                      <a:endParaRPr lang="en-US" dirty="0"/>
                    </a:p>
                  </a:txBody>
                  <a:tcPr/>
                </a:tc>
                <a:extLst>
                  <a:ext uri="{0D108BD9-81ED-4DB2-BD59-A6C34878D82A}">
                    <a16:rowId xmlns:a16="http://schemas.microsoft.com/office/drawing/2014/main" val="3731109648"/>
                  </a:ext>
                </a:extLst>
              </a:tr>
              <a:tr h="370840">
                <a:tc>
                  <a:txBody>
                    <a:bodyPr/>
                    <a:lstStyle/>
                    <a:p>
                      <a:r>
                        <a:rPr lang="en-US" dirty="0" smtClean="0"/>
                        <a:t>Independents</a:t>
                      </a:r>
                      <a:endParaRPr lang="en-US" dirty="0"/>
                    </a:p>
                  </a:txBody>
                  <a:tcPr/>
                </a:tc>
                <a:tc>
                  <a:txBody>
                    <a:bodyPr/>
                    <a:lstStyle/>
                    <a:p>
                      <a:pPr algn="ctr"/>
                      <a:r>
                        <a:rPr lang="en-US" dirty="0" smtClean="0"/>
                        <a:t>75</a:t>
                      </a:r>
                      <a:endParaRPr lang="en-US" dirty="0"/>
                    </a:p>
                  </a:txBody>
                  <a:tcPr/>
                </a:tc>
                <a:tc>
                  <a:txBody>
                    <a:bodyPr/>
                    <a:lstStyle/>
                    <a:p>
                      <a:pPr algn="ctr"/>
                      <a:r>
                        <a:rPr lang="en-US" dirty="0" smtClean="0"/>
                        <a:t>105</a:t>
                      </a:r>
                      <a:endParaRPr lang="en-US" dirty="0"/>
                    </a:p>
                  </a:txBody>
                  <a:tcPr/>
                </a:tc>
                <a:tc>
                  <a:txBody>
                    <a:bodyPr/>
                    <a:lstStyle/>
                    <a:p>
                      <a:pPr algn="ctr"/>
                      <a:r>
                        <a:rPr lang="en-US" dirty="0" smtClean="0"/>
                        <a:t>20</a:t>
                      </a:r>
                      <a:endParaRPr lang="en-US" dirty="0"/>
                    </a:p>
                  </a:txBody>
                  <a:tcPr/>
                </a:tc>
                <a:extLst>
                  <a:ext uri="{0D108BD9-81ED-4DB2-BD59-A6C34878D82A}">
                    <a16:rowId xmlns:a16="http://schemas.microsoft.com/office/drawing/2014/main" val="4131483425"/>
                  </a:ext>
                </a:extLst>
              </a:tr>
            </a:tbl>
          </a:graphicData>
        </a:graphic>
      </p:graphicFrame>
    </p:spTree>
    <p:extLst>
      <p:ext uri="{BB962C8B-B14F-4D97-AF65-F5344CB8AC3E}">
        <p14:creationId xmlns:p14="http://schemas.microsoft.com/office/powerpoint/2010/main" val="189345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One-sided Hypothesis Test</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One-Sided, “Greater than” Alternative</a:t>
                </a:r>
              </a:p>
              <a:p>
                <a:pPr marL="0" indent="0">
                  <a:buNone/>
                </a:pPr>
                <a:r>
                  <a:rPr lang="en-US" altLang="en-US" dirty="0"/>
                  <a:t> </a:t>
                </a:r>
                <a:r>
                  <a:rPr lang="en-US" altLang="en-US" dirty="0" smtClean="0"/>
                  <a:t> </a:t>
                </a:r>
                <a:r>
                  <a:rPr lang="en-US" altLang="en-US" i="1" dirty="0" smtClean="0">
                    <a:latin typeface="Times New Roman" panose="02020603050405020304" pitchFamily="18" charset="0"/>
                    <a:cs typeface="Times New Roman" panose="02020603050405020304" pitchFamily="18" charset="0"/>
                  </a:rPr>
                  <a:t>p</a:t>
                </a:r>
                <a:r>
                  <a:rPr lang="en-US" altLang="en-US" dirty="0" smtClean="0"/>
                  <a:t>-Value =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𝑍</m:t>
                    </m:r>
                    <m:r>
                      <a:rPr lang="en-US" altLang="en-US" b="0" i="1" smtClean="0">
                        <a:latin typeface="Cambria Math" panose="02040503050406030204" pitchFamily="18" charset="0"/>
                      </a:rPr>
                      <m:t>&gt;</m:t>
                    </m:r>
                    <m:r>
                      <a:rPr lang="en-US" altLang="en-US" b="0" i="1" smtClean="0">
                        <a:latin typeface="Cambria Math" panose="02040503050406030204" pitchFamily="18" charset="0"/>
                      </a:rPr>
                      <m:t>𝑧</m:t>
                    </m:r>
                    <m:r>
                      <a:rPr lang="en-US" altLang="en-US" b="0" i="1" smtClean="0">
                        <a:latin typeface="Cambria Math" panose="02040503050406030204" pitchFamily="18" charset="0"/>
                      </a:rPr>
                      <m:t>)</m:t>
                    </m:r>
                  </m:oMath>
                </a14:m>
                <a:endParaRPr lang="en-US" altLang="en-US" dirty="0" smtClean="0"/>
              </a:p>
              <a:p>
                <a:endParaRPr lang="en-US" altLang="en-US" dirty="0" smtClean="0"/>
              </a:p>
              <a:p>
                <a:r>
                  <a:rPr lang="en-US" altLang="en-US" dirty="0" smtClean="0"/>
                  <a:t>One-Sided</a:t>
                </a:r>
                <a:r>
                  <a:rPr lang="en-US" altLang="en-US" dirty="0"/>
                  <a:t>, </a:t>
                </a:r>
                <a:r>
                  <a:rPr lang="en-US" altLang="en-US" dirty="0" smtClean="0"/>
                  <a:t>“Less </a:t>
                </a:r>
                <a:r>
                  <a:rPr lang="en-US" altLang="en-US" dirty="0"/>
                  <a:t>than” Alternative</a:t>
                </a:r>
              </a:p>
              <a:p>
                <a:pPr marL="0" indent="0">
                  <a:buNone/>
                </a:pPr>
                <a:r>
                  <a:rPr lang="en-US" altLang="en-US" dirty="0" smtClean="0"/>
                  <a:t>  </a:t>
                </a:r>
                <a:r>
                  <a:rPr lang="en-US" altLang="en-US" i="1" dirty="0">
                    <a:latin typeface="Times New Roman" panose="02020603050405020304" pitchFamily="18" charset="0"/>
                    <a:cs typeface="Times New Roman" panose="02020603050405020304" pitchFamily="18" charset="0"/>
                  </a:rPr>
                  <a:t>p</a:t>
                </a:r>
                <a:r>
                  <a:rPr lang="en-US" altLang="en-US" dirty="0"/>
                  <a:t>-Value = </a:t>
                </a:r>
                <a14:m>
                  <m:oMath xmlns:m="http://schemas.openxmlformats.org/officeDocument/2006/math">
                    <m:r>
                      <a:rPr lang="en-US" altLang="en-US" i="1">
                        <a:latin typeface="Cambria Math" panose="02040503050406030204" pitchFamily="18" charset="0"/>
                      </a:rPr>
                      <m:t>𝑃</m:t>
                    </m:r>
                    <m:r>
                      <a:rPr lang="en-US" altLang="en-US" i="1">
                        <a:latin typeface="Cambria Math" panose="02040503050406030204" pitchFamily="18" charset="0"/>
                      </a:rPr>
                      <m:t>(</m:t>
                    </m:r>
                    <m:r>
                      <a:rPr lang="en-US" altLang="en-US" i="1">
                        <a:latin typeface="Cambria Math" panose="02040503050406030204" pitchFamily="18" charset="0"/>
                      </a:rPr>
                      <m:t>𝑍</m:t>
                    </m:r>
                    <m:r>
                      <a:rPr lang="en-US" altLang="en-US" b="0" i="1" smtClean="0">
                        <a:latin typeface="Cambria Math" panose="02040503050406030204" pitchFamily="18" charset="0"/>
                      </a:rPr>
                      <m:t>&lt;</m:t>
                    </m:r>
                    <m:r>
                      <a:rPr lang="en-US" altLang="en-US" i="1">
                        <a:latin typeface="Cambria Math" panose="02040503050406030204" pitchFamily="18" charset="0"/>
                      </a:rPr>
                      <m:t>𝑧</m:t>
                    </m:r>
                    <m:r>
                      <a:rPr lang="en-US" altLang="en-US" i="1">
                        <a:latin typeface="Cambria Math" panose="02040503050406030204" pitchFamily="18" charset="0"/>
                      </a:rPr>
                      <m:t>)</m:t>
                    </m:r>
                  </m:oMath>
                </a14:m>
                <a:endParaRPr lang="en-US" altLang="en-US" dirty="0"/>
              </a:p>
              <a:p>
                <a:pPr marL="0" indent="0">
                  <a:buNone/>
                </a:pPr>
                <a:endParaRPr lang="en-US" altLang="en-US" dirty="0" smtClean="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499676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Choosing a Sample </a:t>
            </a:r>
            <a:r>
              <a:rPr lang="en-US" altLang="en-US" dirty="0"/>
              <a:t>S</a:t>
            </a:r>
            <a:r>
              <a:rPr lang="en-US" altLang="en-US" dirty="0" smtClean="0"/>
              <a:t>ize when Estimating a Proportion</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a:t>Population proportion</a:t>
                </a:r>
              </a:p>
              <a:p>
                <a:pPr marL="0" indent="0">
                  <a:buNone/>
                </a:pPr>
                <a:r>
                  <a:rPr lang="en-US" altLang="en-US" dirty="0"/>
                  <a:t>                        </a:t>
                </a:r>
                <a14:m>
                  <m:oMath xmlns:m="http://schemas.openxmlformats.org/officeDocument/2006/math">
                    <m:r>
                      <a:rPr lang="en-US" altLang="en-US" i="1">
                        <a:latin typeface="Cambria Math" panose="02040503050406030204" pitchFamily="18" charset="0"/>
                      </a:rPr>
                      <m:t> [</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a: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 </m:t>
                        </m:r>
                        <m:r>
                          <a:rPr lang="en-US" altLang="en-US" i="1">
                            <a:latin typeface="Cambria Math" panose="02040503050406030204" pitchFamily="18" charset="0"/>
                          </a:rPr>
                          <m:t>𝑝</m:t>
                        </m:r>
                      </m:e>
                    </m:ac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rPr>
                              <m:t>𝑛</m:t>
                            </m:r>
                          </m:den>
                        </m:f>
                      </m:e>
                    </m:rad>
                  </m:oMath>
                </a14:m>
                <a:r>
                  <a:rPr lang="en-US" altLang="en-US" dirty="0"/>
                  <a:t>]</a:t>
                </a:r>
              </a:p>
              <a:p>
                <a:r>
                  <a:rPr lang="en-US" altLang="en-US" sz="2800" dirty="0" smtClean="0"/>
                  <a:t>Find </a:t>
                </a:r>
                <a:r>
                  <a:rPr lang="en-US" altLang="en-US" sz="2800" i="1" dirty="0" smtClean="0">
                    <a:latin typeface="Times New Roman" panose="02020603050405020304" pitchFamily="18" charset="0"/>
                    <a:cs typeface="Times New Roman" panose="02020603050405020304" pitchFamily="18" charset="0"/>
                  </a:rPr>
                  <a:t>n</a:t>
                </a:r>
                <a:r>
                  <a:rPr lang="en-US" altLang="en-US" sz="2800" dirty="0" smtClean="0"/>
                  <a:t> such that the margin of error</a:t>
                </a:r>
              </a:p>
              <a:p>
                <a:pPr marL="457200" lvl="1" indent="0">
                  <a:buNone/>
                </a:pP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ad>
                      <m:radPr>
                        <m:degHide m:val="on"/>
                        <m:ctrlPr>
                          <a:rPr lang="en-US" altLang="en-US" i="1">
                            <a:latin typeface="Cambria Math" panose="02040503050406030204" pitchFamily="18" charset="0"/>
                            <a:ea typeface="Cambria Math" panose="02040503050406030204" pitchFamily="18" charset="0"/>
                          </a:rPr>
                        </m:ctrlPr>
                      </m:radPr>
                      <m:deg/>
                      <m:e>
                        <m:f>
                          <m:fPr>
                            <m:ctrlPr>
                              <a:rPr lang="en-US" altLang="en-US" i="1">
                                <a:latin typeface="Cambria Math" panose="02040503050406030204" pitchFamily="18" charset="0"/>
                                <a:ea typeface="Cambria Math" panose="02040503050406030204" pitchFamily="18" charset="0"/>
                              </a:rPr>
                            </m:ctrlPr>
                          </m:fPr>
                          <m:num>
                            <m:acc>
                              <m:accPr>
                                <m:chr m:val="̂"/>
                                <m:ctrlPr>
                                  <a:rPr lang="en-US" altLang="en-US" i="1">
                                    <a:latin typeface="Cambria Math" panose="02040503050406030204" pitchFamily="18" charset="0"/>
                                    <a:ea typeface="Cambria Math" panose="02040503050406030204" pitchFamily="18" charset="0"/>
                                  </a:rPr>
                                </m:ctrlPr>
                              </m:accPr>
                              <m:e>
                                <m:r>
                                  <a:rPr lang="en-US" altLang="en-US" i="1">
                                    <a:latin typeface="Cambria Math" panose="02040503050406030204" pitchFamily="18" charset="0"/>
                                    <a:ea typeface="Cambria Math" panose="02040503050406030204" pitchFamily="18" charset="0"/>
                                  </a:rPr>
                                  <m:t>𝑝</m:t>
                                </m:r>
                              </m:e>
                            </m:acc>
                            <m:r>
                              <a:rPr lang="en-US" altLang="en-US" i="1">
                                <a:latin typeface="Cambria Math" panose="02040503050406030204" pitchFamily="18" charset="0"/>
                              </a:rPr>
                              <m:t>(1−</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r>
                              <a:rPr lang="en-US" altLang="en-US" i="1">
                                <a:latin typeface="Cambria Math" panose="02040503050406030204" pitchFamily="18" charset="0"/>
                              </a:rPr>
                              <m:t>)</m:t>
                            </m:r>
                          </m:num>
                          <m:den>
                            <m:r>
                              <a:rPr lang="en-US" altLang="en-US" i="1">
                                <a:latin typeface="Cambria Math" panose="02040503050406030204" pitchFamily="18" charset="0"/>
                                <a:ea typeface="Cambria Math" panose="02040503050406030204" pitchFamily="18" charset="0"/>
                              </a:rPr>
                              <m:t>𝑛</m:t>
                            </m:r>
                          </m:den>
                        </m:f>
                      </m:e>
                    </m:rad>
                  </m:oMath>
                </a14:m>
                <a:r>
                  <a:rPr lang="en-US" altLang="en-US" dirty="0" smtClean="0"/>
                  <a:t> &lt; W</a:t>
                </a:r>
              </a:p>
              <a:p>
                <a:pPr marL="457200" lvl="1" indent="0">
                  <a:buNone/>
                </a:pPr>
                <a:r>
                  <a:rPr lang="en-US" altLang="en-US" dirty="0" smtClean="0"/>
                  <a:t>If  </a:t>
                </a:r>
                <a14:m>
                  <m:oMath xmlns:m="http://schemas.openxmlformats.org/officeDocument/2006/math">
                    <m:acc>
                      <m:accPr>
                        <m:chr m:val="̂"/>
                        <m:ctrlPr>
                          <a:rPr lang="en-US" altLang="en-US" i="1">
                            <a:latin typeface="Cambria Math" panose="02040503050406030204" pitchFamily="18" charset="0"/>
                          </a:rPr>
                        </m:ctrlPr>
                      </m:accPr>
                      <m:e>
                        <m:r>
                          <a:rPr lang="en-US" altLang="en-US" i="1" smtClean="0">
                            <a:latin typeface="Cambria Math" panose="02040503050406030204" pitchFamily="18" charset="0"/>
                          </a:rPr>
                          <m:t>𝑝</m:t>
                        </m:r>
                      </m:e>
                    </m:acc>
                  </m:oMath>
                </a14:m>
                <a:r>
                  <a:rPr lang="en-US" altLang="en-US" dirty="0" smtClean="0"/>
                  <a:t> is unknown, then let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𝑝</m:t>
                        </m:r>
                      </m:e>
                    </m:acc>
                  </m:oMath>
                </a14:m>
                <a:r>
                  <a:rPr lang="en-US" altLang="en-US" dirty="0" smtClean="0"/>
                  <a:t> = 0.5 (worst case).</a:t>
                </a:r>
              </a:p>
              <a:p>
                <a:endParaRPr lang="en-US" altLang="en-US" sz="4500" dirty="0"/>
              </a:p>
              <a:p>
                <a:endParaRPr lang="en-US" altLang="en-US" dirty="0" smtClean="0"/>
              </a:p>
              <a:p>
                <a:endParaRPr lang="en-US" altLang="en-US" dirty="0"/>
              </a:p>
              <a:p>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84971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Difference of Two Proportions</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lnSpcReduction="10000"/>
              </a:bodyPr>
              <a:lstStyle/>
              <a:p>
                <a:pPr marL="228600" lvl="1">
                  <a:spcBef>
                    <a:spcPts val="1000"/>
                  </a:spcBef>
                </a:pPr>
                <a:r>
                  <a:rPr lang="en-US" altLang="zh-CN" dirty="0" smtClean="0"/>
                  <a:t>Difference of two population proportions: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oMath>
                </a14:m>
                <a:endParaRPr lang="en-US" i="1" dirty="0"/>
              </a:p>
              <a:p>
                <a:r>
                  <a:rPr lang="en-US" altLang="en-US" dirty="0" smtClean="0"/>
                  <a:t>Point estimate: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smtClean="0">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t>
                </a:r>
                <a:endParaRPr lang="en-US" altLang="en-US" dirty="0"/>
              </a:p>
              <a:p>
                <a:endParaRPr lang="en-US" altLang="en-US" dirty="0" smtClean="0"/>
              </a:p>
              <a:p>
                <a:r>
                  <a:rPr lang="en-US" altLang="en-US" dirty="0" smtClean="0"/>
                  <a:t>The sampling distribution of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altLang="zh-CN"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b="0" i="1" smtClean="0">
                                <a:latin typeface="Cambria Math" panose="02040503050406030204" pitchFamily="18" charset="0"/>
                                <a:ea typeface="Cambria Math" panose="02040503050406030204" pitchFamily="18" charset="0"/>
                                <a:sym typeface="Symbol" panose="05050102010706020507" pitchFamily="18" charset="2"/>
                              </a:rPr>
                              <m:t>𝑃</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is normal with mean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en-US" dirty="0" smtClean="0"/>
                  <a:t> and standard deviation </a:t>
                </a:r>
                <a14:m>
                  <m:oMath xmlns:m="http://schemas.openxmlformats.org/officeDocument/2006/math">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(1−</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𝑝</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(1−</m:t>
                            </m:r>
                            <m:sSub>
                              <m:sSubPr>
                                <m:ctrlPr>
                                  <a:rPr lang="en-US" altLang="en-US" i="1">
                                    <a:latin typeface="Cambria Math" panose="02040503050406030204" pitchFamily="18" charset="0"/>
                                  </a:rPr>
                                </m:ctrlPr>
                              </m:sSubPr>
                              <m:e>
                                <m:r>
                                  <a:rPr lang="en-US" altLang="en-US" i="1">
                                    <a:latin typeface="Cambria Math" panose="02040503050406030204" pitchFamily="18" charset="0"/>
                                  </a:rPr>
                                  <m:t>𝑝</m:t>
                                </m:r>
                              </m:e>
                              <m:sub>
                                <m:r>
                                  <a:rPr lang="en-US" altLang="en-US" b="0" i="1" smtClean="0">
                                    <a:latin typeface="Cambria Math" panose="02040503050406030204" pitchFamily="18" charset="0"/>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oMath>
                </a14:m>
                <a:r>
                  <a:rPr lang="en-US" altLang="en-US" dirty="0" smtClean="0"/>
                  <a:t> when</a:t>
                </a:r>
              </a:p>
              <a:p>
                <a:pPr lvl="1"/>
                <a:r>
                  <a:rPr lang="en-US" altLang="en-US" dirty="0"/>
                  <a:t>i</a:t>
                </a:r>
                <a:r>
                  <a:rPr lang="en-US" altLang="en-US" dirty="0" smtClean="0"/>
                  <a:t>ndependence: the data are independent within and between the two groups</a:t>
                </a:r>
              </a:p>
              <a:p>
                <a:pPr lvl="1"/>
                <a:r>
                  <a:rPr lang="en-US" altLang="en-US" dirty="0" smtClean="0"/>
                  <a:t>Success-failure condition: the condition holds for both groups</a:t>
                </a:r>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3361" r="-2145"/>
                </a:stretch>
              </a:blipFill>
            </p:spPr>
            <p:txBody>
              <a:bodyPr/>
              <a:lstStyle/>
              <a:p>
                <a:r>
                  <a:rPr lang="en-US">
                    <a:noFill/>
                  </a:rPr>
                  <a:t> </a:t>
                </a:r>
              </a:p>
            </p:txBody>
          </p:sp>
        </mc:Fallback>
      </mc:AlternateContent>
    </p:spTree>
    <p:extLst>
      <p:ext uri="{BB962C8B-B14F-4D97-AF65-F5344CB8AC3E}">
        <p14:creationId xmlns:p14="http://schemas.microsoft.com/office/powerpoint/2010/main" val="1448327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Confidence Interval </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r>
                  <a:rPr lang="en-US" altLang="en-US" dirty="0" smtClean="0"/>
                  <a:t>Difference of two proportions</a:t>
                </a:r>
              </a:p>
              <a:p>
                <a:pPr marL="0" indent="0">
                  <a:buNone/>
                </a:pPr>
                <a:r>
                  <a:rPr lang="en-US" altLang="en-US" dirty="0" smtClean="0"/>
                  <a:t>                  </a:t>
                </a:r>
                <a14:m>
                  <m:oMath xmlns:m="http://schemas.openxmlformats.org/officeDocument/2006/math">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𝑆𝐸</m:t>
                    </m:r>
                  </m:oMath>
                </a14:m>
                <a:r>
                  <a:rPr lang="en-US" altLang="en-US" dirty="0" smtClean="0"/>
                  <a:t>,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altLang="en-US" b="0" i="1" smtClean="0">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𝑧</m:t>
                        </m:r>
                      </m:e>
                      <m:sub>
                        <m:r>
                          <a:rPr lang="en-US" altLang="en-US" i="1">
                            <a:latin typeface="Cambria Math" panose="02040503050406030204" pitchFamily="18" charset="0"/>
                            <a:ea typeface="Cambria Math" panose="02040503050406030204" pitchFamily="18" charset="0"/>
                          </a:rPr>
                          <m:t>𝛼</m:t>
                        </m:r>
                        <m:r>
                          <a:rPr lang="en-US" altLang="en-US" i="1">
                            <a:latin typeface="Cambria Math" panose="02040503050406030204" pitchFamily="18" charset="0"/>
                            <a:ea typeface="Cambria Math" panose="02040503050406030204" pitchFamily="18" charset="0"/>
                          </a:rPr>
                          <m:t>/2</m:t>
                        </m:r>
                      </m:sub>
                    </m:sSub>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m:t>
                    </m:r>
                  </m:oMath>
                </a14:m>
                <a:r>
                  <a:rPr lang="en-US" altLang="en-US" dirty="0">
                    <a:ea typeface="Cambria Math"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𝑆𝐸</m:t>
                    </m:r>
                  </m:oMath>
                </a14:m>
                <a:r>
                  <a:rPr lang="en-US" altLang="en-US" dirty="0" smtClean="0"/>
                  <a:t>]</a:t>
                </a:r>
                <a:endParaRPr lang="en-US" altLang="en-US" dirty="0"/>
              </a:p>
              <a:p>
                <a:endParaRPr lang="en-US" altLang="en-US" dirty="0"/>
              </a:p>
              <a:p>
                <a:pPr marL="0" indent="0">
                  <a:buNone/>
                </a:pPr>
                <a:r>
                  <a:rPr lang="en-US" altLang="en-US" dirty="0" smtClean="0"/>
                  <a:t>  </a:t>
                </a:r>
                <a:r>
                  <a:rPr lang="en-US" altLang="zh-CN" dirty="0" smtClean="0"/>
                  <a:t>where standard error 	</a:t>
                </a:r>
                <a:endParaRPr lang="en-US" altLang="en-US" dirty="0"/>
              </a:p>
              <a:p>
                <a:endParaRPr lang="en-US" altLang="en-US" dirty="0"/>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𝑆𝐸</m:t>
                      </m:r>
                      <m:r>
                        <a:rPr lang="en-US" altLang="en-US" b="0" i="1" smtClean="0">
                          <a:latin typeface="Cambria Math" panose="02040503050406030204" pitchFamily="18" charset="0"/>
                        </a:rPr>
                        <m:t>=</m:t>
                      </m:r>
                      <m:rad>
                        <m:radPr>
                          <m:degHide m:val="on"/>
                          <m:ctrlPr>
                            <a:rPr lang="en-US" altLang="en-US" i="1">
                              <a:latin typeface="Cambria Math" panose="02040503050406030204" pitchFamily="18" charset="0"/>
                            </a:rPr>
                          </m:ctrlPr>
                        </m:radPr>
                        <m:deg/>
                        <m:e>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1</m:t>
                                  </m:r>
                                </m:sub>
                              </m:sSub>
                            </m:den>
                          </m:f>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i="1">
                                      <a:latin typeface="Cambria Math" panose="02040503050406030204" pitchFamily="18" charset="0"/>
                                    </a:rPr>
                                    <m:t>2</m:t>
                                  </m:r>
                                </m:sub>
                              </m:sSub>
                            </m:den>
                          </m:f>
                        </m:e>
                      </m:rad>
                    </m:oMath>
                  </m:oMathPara>
                </a14:m>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252040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Null and Alternative Hypotheses</a:t>
            </a:r>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a:bodyPr>
              <a:lstStyle/>
              <a:p>
                <a:pPr marL="0" indent="0">
                  <a:buNone/>
                </a:pPr>
                <a:endParaRPr lang="en-US" altLang="en-US" dirty="0" smtClean="0"/>
              </a:p>
              <a:p>
                <a:r>
                  <a:rPr lang="en-US" altLang="en-US" dirty="0" smtClean="0"/>
                  <a:t>Two-Sided, “Not equal to” Alternative</a:t>
                </a: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altLang="en-US" i="1">
                          <a:latin typeface="Cambria Math" panose="02040503050406030204" pitchFamily="18" charset="0"/>
                          <a:ea typeface="Cambria Math" panose="02040503050406030204" pitchFamily="18" charset="0"/>
                        </a:rPr>
                        <m:t>𝑣𝑠</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r>
                        <a:rPr lang="en-US" alt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𝑝</m:t>
                          </m:r>
                        </m:e>
                        <m:sub>
                          <m:r>
                            <a:rPr lang="en-US" i="1">
                              <a:latin typeface="Cambria Math" panose="02040503050406030204" pitchFamily="18" charset="0"/>
                              <a:ea typeface="Cambria Math" panose="02040503050406030204" pitchFamily="18" charset="0"/>
                              <a:sym typeface="Symbol" panose="05050102010706020507" pitchFamily="18" charset="2"/>
                            </a:rPr>
                            <m:t>2</m:t>
                          </m:r>
                        </m:sub>
                      </m:sSub>
                    </m:oMath>
                  </m:oMathPara>
                </a14:m>
                <a:endParaRPr lang="en-US" altLang="en-US" dirty="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05680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a:t>Testing Hypotheses Using the </a:t>
            </a:r>
            <a:r>
              <a:rPr lang="en-US" altLang="en-US" i="1" dirty="0"/>
              <a:t>p</a:t>
            </a:r>
            <a:r>
              <a:rPr lang="en-US" altLang="en-US" dirty="0"/>
              <a:t>-Values</a:t>
            </a:r>
            <a:endParaRPr lang="en-US" altLang="en-US" dirty="0" smtClean="0"/>
          </a:p>
        </p:txBody>
      </p:sp>
      <mc:AlternateContent xmlns:mc="http://schemas.openxmlformats.org/markup-compatibility/2006" xmlns:a14="http://schemas.microsoft.com/office/drawing/2010/main">
        <mc:Choice Requires="a14">
          <p:sp>
            <p:nvSpPr>
              <p:cNvPr id="19459" name="Rectangle 6"/>
              <p:cNvSpPr>
                <a:spLocks noGrp="1" noChangeArrowheads="1"/>
              </p:cNvSpPr>
              <p:nvPr>
                <p:ph idx="1"/>
              </p:nvPr>
            </p:nvSpPr>
            <p:spPr/>
            <p:txBody>
              <a:bodyPr>
                <a:normAutofit fontScale="77500" lnSpcReduction="20000"/>
              </a:bodyPr>
              <a:lstStyle/>
              <a:p>
                <a:r>
                  <a:rPr lang="en-US" altLang="en-US" dirty="0" smtClean="0"/>
                  <a:t>Pooled proportion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b="0" i="1" smtClean="0">
                            <a:latin typeface="Cambria Math" panose="02040503050406030204" pitchFamily="18" charset="0"/>
                            <a:ea typeface="Cambria Math" panose="02040503050406030204" pitchFamily="18" charset="0"/>
                            <a:sym typeface="Symbol" panose="05050102010706020507" pitchFamily="18" charset="2"/>
                          </a:rPr>
                          <m:t>𝑝𝑜𝑜𝑙𝑒𝑑</m:t>
                        </m:r>
                      </m:sub>
                    </m:sSub>
                  </m:oMath>
                </a14:m>
                <a:r>
                  <a:rPr lang="en-US" altLang="en-US" dirty="0" smtClean="0"/>
                  <a:t>= proportion of successes in the entire sample</a:t>
                </a:r>
              </a:p>
              <a:p>
                <a:r>
                  <a:rPr lang="en-US" altLang="en-US" dirty="0" smtClean="0"/>
                  <a:t>Use the pooled proportion to check the success-failure condition and the standard error.</a:t>
                </a:r>
              </a:p>
              <a:p>
                <a:endParaRPr lang="en-US" altLang="en-US" dirty="0" smtClean="0"/>
              </a:p>
              <a:p>
                <a:r>
                  <a:rPr lang="en-US" altLang="en-US" dirty="0" smtClean="0"/>
                  <a:t>Test statistic </a:t>
                </a:r>
                <a14:m>
                  <m:oMath xmlns:m="http://schemas.openxmlformats.org/officeDocument/2006/math">
                    <m:r>
                      <a:rPr lang="en-US" altLang="en-US" b="0" i="1" smtClean="0">
                        <a:latin typeface="Cambria Math" panose="02040503050406030204" pitchFamily="18" charset="0"/>
                      </a:rPr>
                      <m:t>𝑧</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1</m:t>
                            </m:r>
                          </m:sub>
                        </m:sSub>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2</m:t>
                            </m:r>
                          </m:sub>
                        </m:sSub>
                      </m:num>
                      <m:den>
                        <m:rad>
                          <m:radPr>
                            <m:degHide m:val="on"/>
                            <m:ctrlPr>
                              <a:rPr lang="en-US" altLang="en-US" b="0" i="1" smtClean="0">
                                <a:latin typeface="Cambria Math" panose="02040503050406030204" pitchFamily="18" charset="0"/>
                              </a:rPr>
                            </m:ctrlPr>
                          </m:radPr>
                          <m:deg/>
                          <m:e>
                            <m:f>
                              <m:fPr>
                                <m:ctrlPr>
                                  <a:rPr lang="en-US" altLang="en-US" b="0" i="1" smtClean="0">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b="0" i="1" smtClean="0">
                                    <a:latin typeface="Cambria Math" panose="02040503050406030204" pitchFamily="18" charset="0"/>
                                  </a:rPr>
                                  <m:t>)</m:t>
                                </m:r>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𝑛</m:t>
                                    </m:r>
                                  </m:e>
                                  <m:sub>
                                    <m:r>
                                      <a:rPr lang="en-US" altLang="en-US" b="0" i="1" smtClean="0">
                                        <a:latin typeface="Cambria Math" panose="02040503050406030204" pitchFamily="18" charset="0"/>
                                      </a:rPr>
                                      <m:t>1</m:t>
                                    </m:r>
                                  </m:sub>
                                </m:sSub>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(1−</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acc>
                                      <m:accPr>
                                        <m:chr m:val="̂"/>
                                        <m:ctrlPr>
                                          <a:rPr lang="en-US" i="1">
                                            <a:latin typeface="Cambria Math" panose="02040503050406030204" pitchFamily="18" charset="0"/>
                                            <a:ea typeface="Cambria Math" panose="02040503050406030204" pitchFamily="18" charset="0"/>
                                            <a:sym typeface="Symbol" panose="05050102010706020507" pitchFamily="18" charset="2"/>
                                          </a:rPr>
                                        </m:ctrlPr>
                                      </m:accPr>
                                      <m:e>
                                        <m:r>
                                          <a:rPr lang="en-US" i="1">
                                            <a:latin typeface="Cambria Math" panose="02040503050406030204" pitchFamily="18" charset="0"/>
                                            <a:ea typeface="Cambria Math" panose="02040503050406030204" pitchFamily="18" charset="0"/>
                                            <a:sym typeface="Symbol" panose="05050102010706020507" pitchFamily="18" charset="2"/>
                                          </a:rPr>
                                          <m:t>𝑝</m:t>
                                        </m:r>
                                      </m:e>
                                    </m:acc>
                                  </m:e>
                                  <m:sub>
                                    <m:r>
                                      <a:rPr lang="en-US" i="1">
                                        <a:latin typeface="Cambria Math" panose="02040503050406030204" pitchFamily="18" charset="0"/>
                                        <a:ea typeface="Cambria Math" panose="02040503050406030204" pitchFamily="18" charset="0"/>
                                        <a:sym typeface="Symbol" panose="05050102010706020507" pitchFamily="18" charset="2"/>
                                      </a:rPr>
                                      <m:t>𝑝𝑜𝑜𝑙𝑒𝑑</m:t>
                                    </m:r>
                                  </m:sub>
                                </m:sSub>
                                <m:r>
                                  <a:rPr lang="en-US" altLang="en-US" i="1">
                                    <a:latin typeface="Cambria Math" panose="02040503050406030204" pitchFamily="18" charset="0"/>
                                  </a:rPr>
                                  <m:t>)</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𝑛</m:t>
                                    </m:r>
                                  </m:e>
                                  <m:sub>
                                    <m:r>
                                      <a:rPr lang="en-US" altLang="en-US" b="0" i="1" smtClean="0">
                                        <a:latin typeface="Cambria Math" panose="02040503050406030204" pitchFamily="18" charset="0"/>
                                      </a:rPr>
                                      <m:t>2</m:t>
                                    </m:r>
                                  </m:sub>
                                </m:sSub>
                              </m:den>
                            </m:f>
                          </m:e>
                        </m:rad>
                      </m:den>
                    </m:f>
                  </m:oMath>
                </a14:m>
                <a:endParaRPr lang="en-US" altLang="en-US" dirty="0" smtClean="0"/>
              </a:p>
              <a:p>
                <a:r>
                  <a:rPr lang="en-US" altLang="en-US" dirty="0" smtClean="0"/>
                  <a:t>Test distribution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r>
                  <a:rPr lang="en-US" altLang="en-US" i="1" dirty="0" smtClean="0"/>
                  <a:t>N</a:t>
                </a:r>
                <a:r>
                  <a:rPr lang="en-US" altLang="en-US" dirty="0" smtClean="0"/>
                  <a:t>(0, 1)</a:t>
                </a:r>
              </a:p>
              <a:p>
                <a:r>
                  <a:rPr lang="en-US" altLang="en-US" i="1" dirty="0" smtClean="0"/>
                  <a:t>p</a:t>
                </a:r>
                <a:r>
                  <a:rPr lang="en-US" altLang="en-US" dirty="0" smtClean="0"/>
                  <a:t>-value = 2× </a:t>
                </a:r>
                <a:r>
                  <a:rPr lang="en-US" altLang="en-US" i="1" dirty="0" smtClean="0">
                    <a:latin typeface="Times New Roman" panose="02020603050405020304" pitchFamily="18" charset="0"/>
                    <a:cs typeface="Times New Roman" panose="02020603050405020304" pitchFamily="18" charset="0"/>
                  </a:rPr>
                  <a:t>P</a:t>
                </a:r>
                <a:r>
                  <a:rPr lang="en-US" altLang="en-US" dirty="0" smtClean="0"/>
                  <a:t>(</a:t>
                </a:r>
                <a:r>
                  <a:rPr lang="en-US" altLang="en-US" i="1" dirty="0" smtClean="0">
                    <a:latin typeface="Times New Roman" panose="02020603050405020304" pitchFamily="18" charset="0"/>
                    <a:cs typeface="Times New Roman" panose="02020603050405020304" pitchFamily="18" charset="0"/>
                  </a:rPr>
                  <a:t>Z</a:t>
                </a:r>
                <a:r>
                  <a:rPr lang="en-US" altLang="en-US" dirty="0" smtClean="0"/>
                  <a:t> &gt; |</a:t>
                </a:r>
                <a:r>
                  <a:rPr lang="en-US" altLang="en-US" i="1" dirty="0" smtClean="0">
                    <a:latin typeface="Times New Roman" panose="02020603050405020304" pitchFamily="18" charset="0"/>
                    <a:cs typeface="Times New Roman" panose="02020603050405020304" pitchFamily="18" charset="0"/>
                  </a:rPr>
                  <a:t>z</a:t>
                </a:r>
                <a:r>
                  <a:rPr lang="en-US" altLang="en-US" dirty="0" smtClean="0"/>
                  <a:t>|)</a:t>
                </a:r>
              </a:p>
              <a:p>
                <a:r>
                  <a:rPr lang="en-US" altLang="en-US" dirty="0"/>
                  <a:t>If the </a:t>
                </a:r>
                <a:r>
                  <a:rPr lang="en-US" altLang="en-US" i="1" dirty="0"/>
                  <a:t>p</a:t>
                </a:r>
                <a:r>
                  <a:rPr lang="en-US" altLang="en-US" dirty="0"/>
                  <a:t>-value &lt;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a:t>,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and accept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b="0" i="1" smtClean="0">
                            <a:latin typeface="Cambria Math" panose="02040503050406030204" pitchFamily="18" charset="0"/>
                          </a:rPr>
                          <m:t>𝐴</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r>
                  <a:rPr lang="en-US" altLang="en-US" dirty="0"/>
                  <a:t>If the </a:t>
                </a:r>
                <a:r>
                  <a:rPr lang="en-US" altLang="en-US" i="1" dirty="0"/>
                  <a:t>p</a:t>
                </a:r>
                <a:r>
                  <a:rPr lang="en-US" altLang="en-US" dirty="0"/>
                  <a:t>-value </a:t>
                </a:r>
                <a14:m>
                  <m:oMath xmlns:m="http://schemas.openxmlformats.org/officeDocument/2006/math">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𝛼</m:t>
                    </m:r>
                  </m:oMath>
                </a14:m>
                <a:r>
                  <a:rPr lang="en-US" altLang="en-US" dirty="0"/>
                  <a:t>, fail to reject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𝐻</m:t>
                        </m:r>
                      </m:e>
                      <m:sub>
                        <m:r>
                          <a:rPr lang="en-US" altLang="en-US" i="1">
                            <a:latin typeface="Cambria Math" panose="02040503050406030204" pitchFamily="18" charset="0"/>
                          </a:rPr>
                          <m:t>0</m:t>
                        </m:r>
                      </m:sub>
                    </m:sSub>
                  </m:oMath>
                </a14:m>
                <a:r>
                  <a:rPr lang="en-US" altLang="en-US" dirty="0"/>
                  <a:t> at the significance level of </a:t>
                </a:r>
                <a14:m>
                  <m:oMath xmlns:m="http://schemas.openxmlformats.org/officeDocument/2006/math">
                    <m:r>
                      <a:rPr lang="en-US" altLang="en-US" i="1">
                        <a:latin typeface="Cambria Math" panose="02040503050406030204" pitchFamily="18" charset="0"/>
                        <a:ea typeface="Cambria Math" panose="02040503050406030204" pitchFamily="18" charset="0"/>
                      </a:rPr>
                      <m:t>𝛼</m:t>
                    </m:r>
                  </m:oMath>
                </a14:m>
                <a:r>
                  <a:rPr lang="en-US" altLang="en-US" dirty="0" smtClean="0"/>
                  <a:t>.</a:t>
                </a:r>
                <a:endParaRPr lang="en-US" altLang="en-US" dirty="0"/>
              </a:p>
              <a:p>
                <a:endParaRPr lang="en-US" altLang="en-US" dirty="0" smtClean="0"/>
              </a:p>
              <a:p>
                <a:endParaRPr lang="en-US" altLang="en-US" dirty="0"/>
              </a:p>
              <a:p>
                <a:pPr marL="457200" lvl="1" indent="0">
                  <a:buNone/>
                </a:pPr>
                <a:endParaRPr lang="en-US" altLang="zh-CN" dirty="0" smtClean="0"/>
              </a:p>
            </p:txBody>
          </p:sp>
        </mc:Choice>
        <mc:Fallback xmlns="">
          <p:sp>
            <p:nvSpPr>
              <p:cNvPr id="19459" name="Rectangle 6"/>
              <p:cNvSpPr>
                <a:spLocks noGrp="1" noRot="1" noChangeAspect="1" noMove="1" noResize="1" noEditPoints="1" noAdjustHandles="1" noChangeArrowheads="1" noChangeShapeType="1" noTextEdit="1"/>
              </p:cNvSpPr>
              <p:nvPr>
                <p:ph idx="1"/>
              </p:nvPr>
            </p:nvSpPr>
            <p:spPr>
              <a:blipFill>
                <a:blip r:embed="rId3"/>
                <a:stretch>
                  <a:fillRect l="-870" t="-3221" r="-290"/>
                </a:stretch>
              </a:blipFill>
            </p:spPr>
            <p:txBody>
              <a:bodyPr/>
              <a:lstStyle/>
              <a:p>
                <a:r>
                  <a:rPr lang="en-US">
                    <a:noFill/>
                  </a:rPr>
                  <a:t> </a:t>
                </a:r>
              </a:p>
            </p:txBody>
          </p:sp>
        </mc:Fallback>
      </mc:AlternateContent>
    </p:spTree>
    <p:extLst>
      <p:ext uri="{BB962C8B-B14F-4D97-AF65-F5344CB8AC3E}">
        <p14:creationId xmlns:p14="http://schemas.microsoft.com/office/powerpoint/2010/main" val="3933736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altLang="en-US" dirty="0" smtClean="0"/>
              <a:t>Exercise</a:t>
            </a:r>
          </a:p>
        </p:txBody>
      </p:sp>
      <p:sp>
        <p:nvSpPr>
          <p:cNvPr id="19459" name="Rectangle 6"/>
          <p:cNvSpPr>
            <a:spLocks noGrp="1" noChangeArrowheads="1"/>
          </p:cNvSpPr>
          <p:nvPr>
            <p:ph idx="1"/>
          </p:nvPr>
        </p:nvSpPr>
        <p:spPr/>
        <p:txBody>
          <a:bodyPr>
            <a:normAutofit/>
          </a:bodyPr>
          <a:lstStyle/>
          <a:p>
            <a:pPr marL="0" indent="0">
              <a:buNone/>
            </a:pPr>
            <a:r>
              <a:rPr lang="en-US" altLang="en-US" dirty="0" smtClean="0"/>
              <a:t>Suppose that early in an election campaign a telephone poll of 800 registered voters shows 460 in favor of a particular candidate. Just before </a:t>
            </a:r>
            <a:r>
              <a:rPr lang="en-US" altLang="zh-CN" dirty="0" smtClean="0"/>
              <a:t>the </a:t>
            </a:r>
            <a:r>
              <a:rPr lang="en-US" altLang="en-US" dirty="0" smtClean="0"/>
              <a:t>election day, a second poll shows only 520 of 1000 registered voters expressing the same preference. At the 5% significance level is there sufficient evidence that the candidate’s popularity has been different (or decreased)? </a:t>
            </a:r>
            <a:endParaRPr lang="en-US" altLang="en-US" dirty="0"/>
          </a:p>
          <a:p>
            <a:endParaRPr lang="en-US" altLang="en-US" dirty="0"/>
          </a:p>
          <a:p>
            <a:endParaRPr lang="en-US" altLang="en-US" dirty="0"/>
          </a:p>
          <a:p>
            <a:pPr marL="457200" lvl="1" indent="0">
              <a:buNone/>
            </a:pPr>
            <a:endParaRPr lang="en-US" altLang="zh-CN" dirty="0" smtClean="0"/>
          </a:p>
        </p:txBody>
      </p:sp>
    </p:spTree>
    <p:extLst>
      <p:ext uri="{BB962C8B-B14F-4D97-AF65-F5344CB8AC3E}">
        <p14:creationId xmlns:p14="http://schemas.microsoft.com/office/powerpoint/2010/main" val="308496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5572</TotalTime>
  <Words>637</Words>
  <Application>Microsoft Office PowerPoint</Application>
  <PresentationFormat>宽屏</PresentationFormat>
  <Paragraphs>269</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Arial</vt:lpstr>
      <vt:lpstr>Arial Black</vt:lpstr>
      <vt:lpstr>Calibri</vt:lpstr>
      <vt:lpstr>Calibri Light</vt:lpstr>
      <vt:lpstr>Cambria Math</vt:lpstr>
      <vt:lpstr>Helvetica</vt:lpstr>
      <vt:lpstr>Symbol</vt:lpstr>
      <vt:lpstr>Times New Roman</vt:lpstr>
      <vt:lpstr>Default Design</vt:lpstr>
      <vt:lpstr>Chapter 6   Inference for Categorical Data</vt:lpstr>
      <vt:lpstr>Null and Alternative Hypotheses for the Population Proportion</vt:lpstr>
      <vt:lpstr>One-sided Hypothesis Test</vt:lpstr>
      <vt:lpstr>Choosing a Sample Size when Estimating a Proportion</vt:lpstr>
      <vt:lpstr>Difference of Two Proportions</vt:lpstr>
      <vt:lpstr>Confidence Interval </vt:lpstr>
      <vt:lpstr>Null and Alternative Hypotheses</vt:lpstr>
      <vt:lpstr>Testing Hypotheses Using the p-Values</vt:lpstr>
      <vt:lpstr>Exercise</vt:lpstr>
      <vt:lpstr>Testing for Goodness of Fit</vt:lpstr>
      <vt:lpstr>Testing for Goodness of Fit (cont’d)</vt:lpstr>
      <vt:lpstr>Chi-square Test</vt:lpstr>
      <vt:lpstr>Chi-square Distribution</vt:lpstr>
      <vt:lpstr>Chi-square Test (cont’d)</vt:lpstr>
      <vt:lpstr>Chi-square Test (cont’d)</vt:lpstr>
      <vt:lpstr>Exercise</vt:lpstr>
      <vt:lpstr>Testing for Independence</vt:lpstr>
      <vt:lpstr>Testing for Independence (cont’d)</vt:lpstr>
      <vt:lpstr>Chi-square Test</vt:lpstr>
      <vt:lpstr>Chi-square Test (cont’d)</vt:lpstr>
      <vt:lpstr>Exercise</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Statistics</dc:title>
  <dc:creator>TL User</dc:creator>
  <cp:lastModifiedBy>Jiamin Wang</cp:lastModifiedBy>
  <cp:revision>393</cp:revision>
  <dcterms:created xsi:type="dcterms:W3CDTF">2008-11-19T17:14:25Z</dcterms:created>
  <dcterms:modified xsi:type="dcterms:W3CDTF">2019-08-22T23:22:24Z</dcterms:modified>
</cp:coreProperties>
</file>