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72" r:id="rId3"/>
    <p:sldId id="374" r:id="rId4"/>
    <p:sldId id="360" r:id="rId5"/>
    <p:sldId id="375" r:id="rId6"/>
    <p:sldId id="362" r:id="rId7"/>
    <p:sldId id="363" r:id="rId8"/>
    <p:sldId id="376" r:id="rId9"/>
    <p:sldId id="379" r:id="rId10"/>
    <p:sldId id="332" r:id="rId11"/>
    <p:sldId id="342" r:id="rId12"/>
    <p:sldId id="340" r:id="rId13"/>
    <p:sldId id="349" r:id="rId14"/>
    <p:sldId id="380" r:id="rId15"/>
    <p:sldId id="365" r:id="rId16"/>
    <p:sldId id="358" r:id="rId17"/>
    <p:sldId id="378" r:id="rId18"/>
    <p:sldId id="382" r:id="rId19"/>
    <p:sldId id="381" r:id="rId2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86352" autoAdjust="0"/>
  </p:normalViewPr>
  <p:slideViewPr>
    <p:cSldViewPr>
      <p:cViewPr varScale="1">
        <p:scale>
          <a:sx n="74" d="100"/>
          <a:sy n="74" d="100"/>
        </p:scale>
        <p:origin x="300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073C7F-8967-4B3F-8F58-504BF3FB9D8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73C7F-8967-4B3F-8F58-504BF3FB9D8B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630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37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382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249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402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904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721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469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753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768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158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65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39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608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96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065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405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985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79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63837"/>
          </a:xfrm>
        </p:spPr>
        <p:txBody>
          <a:bodyPr anchor="b"/>
          <a:lstStyle>
            <a:lvl1pPr algn="ctr">
              <a:defRPr sz="6000" b="1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QAS 20-2 Business Statistics   Chapter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C252-0E4C-4AEC-B408-2264E7FB0F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6776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0826-CC16-4AEC-9CAA-F55F5D7F2C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52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3867-C90B-43B2-B9E7-C9B6C8120D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911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FC4-C906-4A9F-BA66-BB09B7D7D5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604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 and Learning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0" y="277813"/>
            <a:ext cx="934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2235200" cy="914400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5FECF3E-7D07-4B7A-86DE-B2069D302C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06488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A9D-8F68-4FAE-AABF-0F155E9D24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9497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Business Statistics  Chapter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41F7-0837-4CD4-9DD5-76C4DF6E17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948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F03C-DC0E-460E-BF0E-F0BCA2F833E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212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693987"/>
            <a:ext cx="5181600" cy="3482975"/>
          </a:xfrm>
        </p:spPr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693987"/>
            <a:ext cx="5181600" cy="3482976"/>
          </a:xfrm>
        </p:spPr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F03C-DC0E-460E-BF0E-F0BCA2F833E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38201" y="1789204"/>
            <a:ext cx="10515600" cy="815089"/>
          </a:xfrm>
        </p:spPr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59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E250-A958-4F01-A8D5-B4E91F021F1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99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E971-9D41-49D3-B53E-83D23AE748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86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48FC-CB88-4B49-8621-E4F5DB21CF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8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1E6F-EB2B-4126-85F2-89306CD17B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5626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8751-E528-49EF-845F-404FB3B0A07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7" descr="psych_head_new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14288"/>
            <a:ext cx="12242800" cy="688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34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2"/>
            <a:ext cx="9144000" cy="3221038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Chapter </a:t>
            </a:r>
            <a:r>
              <a:rPr lang="en-US" altLang="zh-CN" dirty="0"/>
              <a:t>7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 </a:t>
            </a:r>
            <a:br>
              <a:rPr lang="en-US" altLang="en-US" dirty="0" smtClean="0"/>
            </a:br>
            <a:r>
              <a:rPr lang="en-US" altLang="zh-CN" dirty="0" smtClean="0"/>
              <a:t>Inference </a:t>
            </a:r>
            <a:r>
              <a:rPr lang="en-US" altLang="zh-CN" smtClean="0"/>
              <a:t>for Numerical </a:t>
            </a:r>
            <a:r>
              <a:rPr lang="en-US" altLang="zh-CN" dirty="0" smtClean="0"/>
              <a:t>Data</a:t>
            </a:r>
            <a:endParaRPr lang="en-US" altLang="en-US" dirty="0"/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>
          <a:xfrm>
            <a:off x="1524000" y="4800599"/>
            <a:ext cx="9144000" cy="9604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Business Statistics   Chapter </a:t>
            </a:r>
            <a:r>
              <a:rPr lang="en-US" altLang="zh-CN" dirty="0" smtClean="0"/>
              <a:t>7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Paired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en-US" dirty="0" smtClean="0"/>
                  <a:t>Two sets of observations are </a:t>
                </a:r>
                <a:r>
                  <a:rPr lang="en-US" altLang="en-US" b="1" dirty="0" smtClean="0"/>
                  <a:t>paired</a:t>
                </a:r>
                <a:r>
                  <a:rPr lang="en-US" altLang="en-US" dirty="0" smtClean="0"/>
                  <a:t> if each observation in one set has a special correspondence or connection with exactly one observation in the other data set. </a:t>
                </a:r>
                <a:endParaRPr lang="en-US" altLang="en-US" dirty="0"/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Inference </a:t>
                </a:r>
                <a:r>
                  <a:rPr lang="en-US" altLang="en-US" dirty="0"/>
                  <a:t>on the mean </a:t>
                </a:r>
                <a:r>
                  <a:rPr lang="en-US" altLang="en-US" dirty="0" smtClean="0"/>
                  <a:t>difference</a:t>
                </a:r>
              </a:p>
              <a:p>
                <a:pPr lvl="1"/>
                <a:r>
                  <a:rPr lang="en-US" altLang="en-US" dirty="0" smtClean="0"/>
                  <a:t>The sample includes the difference of each pair. </a:t>
                </a:r>
              </a:p>
              <a:p>
                <a:pPr lvl="1"/>
                <a:r>
                  <a:rPr lang="en-US" altLang="en-US" dirty="0" smtClean="0"/>
                  <a:t>Sample statistics: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</m:oMath>
                </a14:m>
                <a:endParaRPr lang="en-US" altLang="en-US" dirty="0" smtClean="0"/>
              </a:p>
              <a:p>
                <a:pPr lvl="1"/>
                <a:r>
                  <a:rPr lang="en-US" altLang="en-US" dirty="0" smtClean="0"/>
                  <a:t>Two-sided hypotheses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dirty="0" smtClean="0"/>
              </a:p>
              <a:p>
                <a:pPr lvl="1"/>
                <a:r>
                  <a:rPr lang="en-US" altLang="en-US" dirty="0" smtClean="0"/>
                  <a:t>test statistic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𝑑𝑖𝑓𝑓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𝑑𝑖𝑓𝑓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altLang="en-US" dirty="0" smtClean="0"/>
              </a:p>
              <a:p>
                <a:pPr lvl="1"/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en-US" dirty="0" smtClean="0"/>
                  <a:t>-distribution with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dirty="0"/>
              </a:p>
              <a:p>
                <a:endParaRPr lang="en-US" altLang="en-US" dirty="0" smtClean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71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Difference of Two 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CN" dirty="0" smtClean="0"/>
                  <a:t>Data are not paired.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dirty="0" smtClean="0"/>
                  <a:t>Difference of two population means: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altLang="en-US" dirty="0" smtClean="0"/>
                  <a:t>Point estimate: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en-US" dirty="0" smtClean="0"/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Test statistic: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altLang="en-US" dirty="0" smtClean="0"/>
              </a:p>
              <a:p>
                <a:endParaRPr lang="en-US" altLang="en-US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en-US" dirty="0" smtClean="0"/>
                  <a:t>-distribution with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−1,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en-US" dirty="0" smtClean="0"/>
                  <a:t>Conditions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altLang="en-US" dirty="0" smtClean="0"/>
                  <a:t>Independence, extended –   the data are independent within and between the two groups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altLang="en-US" dirty="0" smtClean="0"/>
                  <a:t>Normality –    the outliers rules of thumb for each group separately.</a:t>
                </a:r>
                <a:endParaRPr lang="en-US" altLang="en-US" dirty="0"/>
              </a:p>
              <a:p>
                <a:endParaRPr lang="en-US" altLang="en-US" dirty="0" smtClean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86" t="-336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32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Confidence Interval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 smtClean="0"/>
                  <a:t>Difference of two means</a:t>
                </a:r>
              </a:p>
              <a:p>
                <a:pPr marL="0" indent="0">
                  <a:buNone/>
                </a:pPr>
                <a:r>
                  <a:rPr lang="en-US" altLang="en-US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𝑑𝑓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𝑆𝐸</m:t>
                    </m:r>
                  </m:oMath>
                </a14:m>
                <a:r>
                  <a:rPr lang="en-US" alt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𝑑𝑓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𝑆𝐸</m:t>
                    </m:r>
                  </m:oMath>
                </a14:m>
                <a:r>
                  <a:rPr lang="en-US" altLang="en-US" dirty="0" smtClean="0"/>
                  <a:t>]</a:t>
                </a:r>
                <a:endParaRPr lang="en-US" altLang="en-US" dirty="0"/>
              </a:p>
              <a:p>
                <a:endParaRPr lang="en-US" altLang="en-US" dirty="0"/>
              </a:p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en-US" altLang="en-US" dirty="0" smtClean="0"/>
                  <a:t>  </a:t>
                </a:r>
                <a:r>
                  <a:rPr lang="en-US" altLang="zh-CN" dirty="0" smtClean="0"/>
                  <a:t>where standard error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altLang="zh-CN" dirty="0" smtClean="0"/>
                  <a:t>  and degrees of freedom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−1,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40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en-US" dirty="0" smtClean="0"/>
                  <a:t>Test </a:t>
                </a:r>
                <a:r>
                  <a:rPr lang="en-US" altLang="en-US" dirty="0"/>
                  <a:t>statistic: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altLang="en-US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en-US" dirty="0"/>
                  <a:t>Test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𝑑𝑓</m:t>
                        </m:r>
                      </m:sub>
                    </m:sSub>
                  </m:oMath>
                </a14:m>
                <a:r>
                  <a:rPr lang="en-US" alt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−1,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en-US" dirty="0" smtClean="0"/>
              </a:p>
              <a:p>
                <a:r>
                  <a:rPr lang="en-US" altLang="en-US" dirty="0"/>
                  <a:t>One-Sided, “Greater than” </a:t>
                </a:r>
                <a:r>
                  <a:rPr lang="en-US" altLang="en-US" dirty="0" smtClean="0"/>
                  <a:t>Alternative  </a:t>
                </a:r>
                <a:endParaRPr lang="en-US" alt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</m:oMath>
                </a14:m>
                <a:r>
                  <a:rPr lang="en-US" altLang="en-US" dirty="0" smtClean="0"/>
                  <a:t>       </a:t>
                </a:r>
                <a:r>
                  <a:rPr lang="en-US" altLang="en-US" i="1" dirty="0" smtClean="0"/>
                  <a:t>p</a:t>
                </a:r>
                <a:r>
                  <a:rPr lang="en-US" altLang="en-US" dirty="0" smtClean="0"/>
                  <a:t>-value </a:t>
                </a:r>
                <a:r>
                  <a:rPr lang="en-US" altLang="en-US" dirty="0"/>
                  <a:t>=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One-Sided, “Less than” </a:t>
                </a:r>
                <a:r>
                  <a:rPr lang="en-US" altLang="en-US" dirty="0" smtClean="0"/>
                  <a:t>Alternative   </a:t>
                </a:r>
                <a:endParaRPr lang="en-US" alt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 0 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i="1" dirty="0" smtClean="0"/>
                  <a:t>     p</a:t>
                </a:r>
                <a:r>
                  <a:rPr lang="en-US" altLang="en-US" dirty="0" smtClean="0"/>
                  <a:t>-value </a:t>
                </a:r>
                <a:r>
                  <a:rPr lang="en-US" altLang="en-US" dirty="0"/>
                  <a:t>=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Two-Sided, “Not equal to” </a:t>
                </a:r>
                <a:r>
                  <a:rPr lang="en-US" altLang="en-US" dirty="0" smtClean="0"/>
                  <a:t>Alternative  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 </a:t>
                </a: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 0 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</m:oMath>
                </a14:m>
                <a:r>
                  <a:rPr lang="en-US" altLang="en-US" dirty="0" smtClean="0"/>
                  <a:t>      </a:t>
                </a:r>
                <a:r>
                  <a:rPr lang="en-US" altLang="en-US" i="1" dirty="0" smtClean="0"/>
                  <a:t>p</a:t>
                </a:r>
                <a:r>
                  <a:rPr lang="en-US" altLang="en-US" dirty="0" smtClean="0"/>
                  <a:t>-value </a:t>
                </a:r>
                <a:r>
                  <a:rPr lang="en-US" altLang="en-US" dirty="0"/>
                  <a:t>= </a:t>
                </a:r>
                <a:r>
                  <a:rPr lang="en-US" altLang="en-US" dirty="0" smtClean="0"/>
                  <a:t>2×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 smtClean="0"/>
                  <a:t>If </a:t>
                </a:r>
                <a:r>
                  <a:rPr lang="en-US" altLang="en-US" dirty="0"/>
                  <a:t>the </a:t>
                </a:r>
                <a:r>
                  <a:rPr lang="en-US" altLang="en-US" i="1" dirty="0"/>
                  <a:t>p</a:t>
                </a:r>
                <a:r>
                  <a:rPr lang="en-US" altLang="en-US" dirty="0"/>
                  <a:t>-value &lt;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dirty="0"/>
                  <a:t>,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 and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en-US" dirty="0"/>
                  <a:t> at the significance level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If the </a:t>
                </a:r>
                <a:r>
                  <a:rPr lang="en-US" altLang="en-US" i="1" dirty="0"/>
                  <a:t>p</a:t>
                </a:r>
                <a:r>
                  <a:rPr lang="en-US" altLang="en-US" dirty="0"/>
                  <a:t>-value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dirty="0"/>
                  <a:t>,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 at the significance level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4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8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2</a:t>
            </a:r>
            <a:endParaRPr lang="en-US" altLang="en-US" dirty="0" smtClean="0"/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altLang="en-US" dirty="0" smtClean="0"/>
              <a:t>A city council member claims that male and female officers wait equal times for promotion in the police department. A woman’s spokesperson, however, believes women must wait longer than men. If five men waited 8, 7, 10, 5, 7 years, respectively, for promotion while four women waited 9, 5, 12, and 8 years, respectively. What conclusion can be drawn at a significance level of 5%? What is the 95% confidence interval estimate for the difference of the average numbers of years that male and female officers wait for promotion?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45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Comparing Many Means with ANOVA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CN" dirty="0" smtClean="0"/>
                  <a:t>ANOVA: analysis of variance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dirty="0"/>
                  <a:t>Hypotheses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The mean is the same across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groups,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=⋯=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At least one mean is different. 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altLang="en-US" sz="28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en-US" sz="2800" dirty="0" smtClean="0"/>
                  <a:t>Conditions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altLang="en-US" dirty="0" smtClean="0"/>
                  <a:t>The observations are independent within and across groups.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altLang="en-US" dirty="0" smtClean="0"/>
                  <a:t>The data within each group are nearly normal.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altLang="en-US" dirty="0" smtClean="0"/>
                  <a:t>The variability across the group is about equal.</a:t>
                </a:r>
                <a:endParaRPr lang="en-US" altLang="en-US" dirty="0"/>
              </a:p>
              <a:p>
                <a:endParaRPr lang="en-US" altLang="en-US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92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 smtClean="0"/>
              <a:t>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CN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8000" dirty="0" smtClean="0"/>
                  <a:t> observations, </a:t>
                </a:r>
                <a:r>
                  <a:rPr lang="en-US" altLang="zh-CN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8000" dirty="0" smtClean="0"/>
                  <a:t> groups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8000" dirty="0" smtClean="0"/>
                  <a:t>Notation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8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</m:sSubSup>
                  </m:oMath>
                </a14:m>
                <a:r>
                  <a:rPr lang="en-US" altLang="zh-CN" sz="80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8000" dirty="0" smtClean="0">
                    <a:latin typeface="Cambria Math" panose="02040503050406030204" pitchFamily="18" charset="0"/>
                  </a:rPr>
                  <a:t>observation </a:t>
                </a:r>
                <a14:m>
                  <m:oMath xmlns:m="http://schemas.openxmlformats.org/officeDocument/2006/math">
                    <m:r>
                      <a:rPr lang="en-US" altLang="zh-CN" sz="8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8000" b="0" i="1" smtClean="0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8000" dirty="0" smtClean="0">
                  <a:latin typeface="Cambria Math" panose="02040503050406030204" pitchFamily="18" charset="0"/>
                </a:endParaRP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8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8000" dirty="0" smtClean="0"/>
                  <a:t> = mean of all </a:t>
                </a:r>
                <a:r>
                  <a:rPr lang="en-US" altLang="zh-CN" sz="8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8000" dirty="0" smtClean="0"/>
                  <a:t> observations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8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zh-CN" sz="8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8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US" altLang="zh-CN" sz="8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8000" b="0" i="0" smtClean="0">
                        <a:latin typeface="Cambria Math" panose="02040503050406030204" pitchFamily="18" charset="0"/>
                      </a:rPr>
                      <m:t>group</m:t>
                    </m:r>
                    <m:r>
                      <a:rPr lang="en-US" altLang="zh-CN" sz="8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8000" b="0" i="0" smtClean="0"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US" altLang="zh-CN" sz="8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8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8000" b="0" i="0" smtClean="0">
                        <a:latin typeface="Cambria Math" panose="02040503050406030204" pitchFamily="18" charset="0"/>
                      </a:rPr>
                      <m:t>=1,2,</m:t>
                    </m:r>
                    <m:r>
                      <a:rPr lang="en-US" altLang="zh-CN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r>
                      <a:rPr lang="en-US" altLang="zh-CN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8000" i="1" dirty="0" smtClean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8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8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US" altLang="zh-CN" sz="8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8000" b="0" i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altLang="zh-CN" sz="8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80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sz="8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8000" b="0" i="0" smtClean="0">
                        <a:latin typeface="Cambria Math" panose="02040503050406030204" pitchFamily="18" charset="0"/>
                      </a:rPr>
                      <m:t>observations</m:t>
                    </m:r>
                    <m:r>
                      <a:rPr lang="en-US" altLang="zh-CN" sz="8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8000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CN" sz="8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8000">
                        <a:latin typeface="Cambria Math" panose="02040503050406030204" pitchFamily="18" charset="0"/>
                      </a:rPr>
                      <m:t>group</m:t>
                    </m:r>
                    <m:r>
                      <a:rPr lang="en-US" altLang="zh-CN" sz="8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8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8000">
                        <a:latin typeface="Cambria Math" panose="02040503050406030204" pitchFamily="18" charset="0"/>
                      </a:rPr>
                      <m:t>=1,2,</m:t>
                    </m:r>
                    <m:r>
                      <a:rPr lang="en-US" altLang="zh-CN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r>
                      <a:rPr lang="en-US" altLang="zh-CN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80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8000" dirty="0" smtClean="0"/>
                  <a:t>Sum of squares between groups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8000" i="1">
                          <a:latin typeface="Cambria Math" panose="02040503050406030204" pitchFamily="18" charset="0"/>
                        </a:rPr>
                        <m:t>𝑆𝐺</m:t>
                      </m:r>
                      <m:r>
                        <a:rPr lang="en-US" altLang="zh-CN" sz="8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8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8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8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8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8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8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8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8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8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8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8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altLang="zh-CN" sz="8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8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8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sz="8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8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80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8000" dirty="0" smtClean="0"/>
                  <a:t>Mean square between groups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0" b="0" i="1" smtClean="0">
                          <a:latin typeface="Cambria Math" panose="02040503050406030204" pitchFamily="18" charset="0"/>
                        </a:rPr>
                        <m:t>𝑀𝑆𝐺</m:t>
                      </m:r>
                      <m:r>
                        <a:rPr lang="en-US" altLang="zh-CN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8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8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sz="8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8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8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8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8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8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8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8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8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8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8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altLang="zh-CN" sz="8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8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8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sz="8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8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8000" dirty="0"/>
              </a:p>
              <a:p>
                <a:pPr marL="228600" lvl="1">
                  <a:spcBef>
                    <a:spcPts val="1000"/>
                  </a:spcBef>
                </a:pPr>
                <a:endParaRPr lang="en-US" altLang="zh-CN" sz="8000" dirty="0" smtClean="0"/>
              </a:p>
              <a:p>
                <a:endParaRPr lang="en-US" altLang="en-US" dirty="0"/>
              </a:p>
              <a:p>
                <a:endParaRPr lang="en-US" altLang="en-US" dirty="0" smtClean="0"/>
              </a:p>
              <a:p>
                <a:endParaRPr lang="en-US" altLang="en-US" dirty="0" smtClean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3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 smtClean="0"/>
              <a:t> Test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CN" sz="6000" dirty="0" smtClean="0"/>
                  <a:t>Sum of squares total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6000" i="1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altLang="zh-CN" sz="6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6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6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6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6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6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6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6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6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</m:sSubSup>
                              <m:r>
                                <a:rPr lang="en-US" altLang="zh-CN" sz="6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6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6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sz="6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56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5600" dirty="0" smtClean="0"/>
                  <a:t>Sum of squared errors </a:t>
                </a:r>
              </a:p>
              <a:p>
                <a:pPr marL="0" lvl="1" indent="0" algn="ctr">
                  <a:spcBef>
                    <a:spcPts val="1000"/>
                  </a:spcBef>
                  <a:buNone/>
                </a:pPr>
                <a:r>
                  <a:rPr lang="en-US" altLang="zh-CN" sz="5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5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5600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altLang="zh-CN" sz="5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56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56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altLang="zh-CN" sz="5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5600" b="0" i="1" smtClean="0">
                        <a:latin typeface="Cambria Math" panose="02040503050406030204" pitchFamily="18" charset="0"/>
                      </a:rPr>
                      <m:t>𝑆𝑆𝐺</m:t>
                    </m:r>
                    <m:r>
                      <a:rPr lang="en-US" altLang="zh-CN" sz="5600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zh-CN" sz="5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5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5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US" altLang="zh-CN" sz="5600" i="1">
                        <a:latin typeface="Cambria Math" panose="02040503050406030204" pitchFamily="18" charset="0"/>
                      </a:rPr>
                      <m:t>−1)</m:t>
                    </m:r>
                    <m:sSubSup>
                      <m:sSubSupPr>
                        <m:ctrlPr>
                          <a:rPr lang="en-US" altLang="zh-CN" sz="5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5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5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5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5600" dirty="0" smtClean="0"/>
                  <a:t>+</a:t>
                </a:r>
                <a14:m>
                  <m:oMath xmlns:m="http://schemas.openxmlformats.org/officeDocument/2006/math">
                    <m:r>
                      <a:rPr lang="en-US" altLang="zh-CN" sz="56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5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5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5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US" altLang="zh-CN" sz="5600" i="1">
                        <a:latin typeface="Cambria Math" panose="02040503050406030204" pitchFamily="18" charset="0"/>
                      </a:rPr>
                      <m:t>−1)</m:t>
                    </m:r>
                    <m:sSubSup>
                      <m:sSubSupPr>
                        <m:ctrlPr>
                          <a:rPr lang="en-US" altLang="zh-CN" sz="5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5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5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5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5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5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r>
                      <a:rPr lang="en-US" altLang="zh-CN" sz="56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5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5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5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</m:sSubSup>
                    <m:r>
                      <a:rPr lang="en-US" altLang="zh-CN" sz="5600" i="1">
                        <a:latin typeface="Cambria Math" panose="02040503050406030204" pitchFamily="18" charset="0"/>
                      </a:rPr>
                      <m:t>−1)</m:t>
                    </m:r>
                    <m:sSubSup>
                      <m:sSubSupPr>
                        <m:ctrlPr>
                          <a:rPr lang="en-US" altLang="zh-CN" sz="5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5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5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5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56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5600" dirty="0" smtClean="0"/>
                  <a:t>Mean squared error</a:t>
                </a:r>
                <a:endParaRPr lang="en-US" altLang="zh-CN" sz="5600" dirty="0"/>
              </a:p>
              <a:p>
                <a:pPr marL="0" lvl="1" indent="0" algn="ctr">
                  <a:spcBef>
                    <a:spcPts val="1000"/>
                  </a:spcBef>
                  <a:buNone/>
                </a:pPr>
                <a:r>
                  <a:rPr lang="en-US" altLang="zh-CN" sz="5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5600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altLang="zh-CN" sz="5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5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5600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altLang="zh-CN" sz="5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5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5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altLang="zh-CN" sz="5600" dirty="0"/>
              </a:p>
              <a:p>
                <a:pPr marL="0" lvl="1" indent="0" algn="ctr">
                  <a:spcBef>
                    <a:spcPts val="1000"/>
                  </a:spcBef>
                  <a:buNone/>
                </a:pPr>
                <a:endParaRPr lang="en-US" altLang="zh-CN" sz="56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5600" dirty="0" smtClean="0"/>
                  <a:t>Test statistic 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sz="5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5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5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5600" b="0" i="1" smtClean="0">
                            <a:latin typeface="Cambria Math" panose="02040503050406030204" pitchFamily="18" charset="0"/>
                          </a:rPr>
                          <m:t>𝑀𝑆𝐺</m:t>
                        </m:r>
                      </m:num>
                      <m:den>
                        <m:r>
                          <a:rPr lang="en-US" altLang="zh-CN" sz="5600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den>
                    </m:f>
                  </m:oMath>
                </a14:m>
                <a:endParaRPr lang="en-US" altLang="zh-CN" sz="5600" dirty="0" smtClean="0"/>
              </a:p>
              <a:p>
                <a:pPr lvl="1"/>
                <a:r>
                  <a:rPr lang="en-US" altLang="en-US" sz="5600" dirty="0" smtClean="0"/>
                  <a:t>Degrees of freedom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5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56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altLang="en-US" sz="5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en-US" sz="5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5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5600" b="0" i="1" smtClean="0">
                        <a:latin typeface="Cambria Math" panose="02040503050406030204" pitchFamily="18" charset="0"/>
                      </a:rPr>
                      <m:t>−1, </m:t>
                    </m:r>
                    <m:sSub>
                      <m:sSubPr>
                        <m:ctrlPr>
                          <a:rPr lang="en-US" altLang="en-US" sz="5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56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altLang="en-US" sz="5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en-US" sz="5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5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5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5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en-US" sz="5600" dirty="0"/>
              </a:p>
              <a:p>
                <a:endParaRPr lang="en-US" altLang="en-US" dirty="0"/>
              </a:p>
              <a:p>
                <a:endParaRPr lang="en-US" altLang="en-US" dirty="0" smtClean="0"/>
              </a:p>
              <a:p>
                <a:endParaRPr lang="en-US" altLang="en-US" dirty="0" smtClean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3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 smtClean="0"/>
              <a:t>-Distribution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5867400" cy="4351338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endParaRPr lang="en-US" altLang="zh-CN" dirty="0" smtClean="0"/>
          </a:p>
          <a:p>
            <a:pPr lvl="1"/>
            <a:endParaRPr lang="en-US" altLang="en-US" sz="2400" dirty="0" smtClean="0"/>
          </a:p>
          <a:p>
            <a:pPr lvl="1"/>
            <a:endParaRPr lang="en-US" altLang="en-US" sz="2400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703628"/>
            <a:ext cx="9063520" cy="484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3</a:t>
            </a:r>
            <a:endParaRPr lang="en-US" altLang="en-US" dirty="0" smtClean="0"/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dirty="0" smtClean="0"/>
              <a:t>The summary statistics for three groups of observations are presented below. Is there significant evidence that the population means vary across </a:t>
            </a:r>
            <a:r>
              <a:rPr lang="en-US" altLang="en-US" smtClean="0"/>
              <a:t>the three groups</a:t>
            </a:r>
            <a:r>
              <a:rPr lang="en-US" altLang="en-US" dirty="0" smtClean="0"/>
              <a:t>?</a:t>
            </a:r>
          </a:p>
          <a:p>
            <a:pPr marL="0" indent="0" algn="just">
              <a:buNone/>
            </a:pPr>
            <a:endParaRPr lang="en-US" altLang="en-US" dirty="0"/>
          </a:p>
          <a:p>
            <a:pPr marL="0" indent="0" algn="just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2725"/>
              </p:ext>
            </p:extLst>
          </p:nvPr>
        </p:nvGraphicFramePr>
        <p:xfrm>
          <a:off x="1828800" y="3581400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238240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273934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165800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72022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24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57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233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1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Sampling Distribution of the Sample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en-US" dirty="0" smtClean="0"/>
                  <a:t>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en-US" dirty="0" smtClean="0"/>
                  <a:t> is </a:t>
                </a:r>
                <a:r>
                  <a:rPr lang="en-US" altLang="en-US" dirty="0"/>
                  <a:t>a </a:t>
                </a:r>
                <a:r>
                  <a:rPr lang="en-US" altLang="en-US" dirty="0" smtClean="0"/>
                  <a:t>point estimate of the population proportion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altLang="en-US" dirty="0" smtClean="0"/>
                  <a:t>. It can be thought of as coming from a sampling distribution of </a:t>
                </a:r>
                <a:r>
                  <a:rPr lang="en-US" altLang="en-US" dirty="0"/>
                  <a:t>the sample </a:t>
                </a:r>
                <a:r>
                  <a:rPr lang="en-US" altLang="en-US" dirty="0" smtClean="0"/>
                  <a:t>mean. </a:t>
                </a:r>
                <a:endParaRPr lang="en-US" altLang="en-US" dirty="0"/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The sampling distribution of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en-US" dirty="0" smtClean="0"/>
                  <a:t> is the probability distribution of the sample means obtained from all samples of size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dirty="0" smtClean="0"/>
                  <a:t> from a (numerical) population of size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dirty="0" smtClean="0"/>
                  <a:t>. </a:t>
                </a:r>
              </a:p>
              <a:p>
                <a:endParaRPr lang="en-US" alt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en-US" sz="3600" dirty="0" smtClean="0"/>
                  <a:t> is a random variable. 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922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12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Central Limit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>
                    <a:sym typeface="Symbol" panose="05050102010706020507" pitchFamily="18" charset="2"/>
                  </a:rPr>
                  <a:t>, the population of all possible sample means, </a:t>
                </a:r>
              </a:p>
              <a:p>
                <a:pPr marL="0" indent="0">
                  <a:buNone/>
                </a:pPr>
                <a:endParaRPr lang="en-US" dirty="0" smtClean="0">
                  <a:sym typeface="Symbol" panose="05050102010706020507" pitchFamily="18" charset="2"/>
                </a:endParaRPr>
              </a:p>
              <a:p>
                <a:pPr lvl="1"/>
                <a:r>
                  <a:rPr lang="en-US" dirty="0"/>
                  <a:t>i</a:t>
                </a:r>
                <a:r>
                  <a:rPr lang="en-US" dirty="0" smtClean="0"/>
                  <a:t>s approximately a normal distribution if the following two conditions are met:</a:t>
                </a:r>
              </a:p>
              <a:p>
                <a:pPr lvl="2"/>
                <a:r>
                  <a:rPr lang="en-US" dirty="0" smtClean="0"/>
                  <a:t>normality </a:t>
                </a:r>
                <a:r>
                  <a:rPr lang="en-US" dirty="0"/>
                  <a:t>condition: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dirty="0" smtClean="0">
                    <a:sym typeface="Symbol" panose="05050102010706020507" pitchFamily="18" charset="2"/>
                  </a:rPr>
                  <a:t> 30 and there are no particularly extreme outliers in the data; or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dirty="0" smtClean="0">
                    <a:sym typeface="Symbol" panose="05050102010706020507" pitchFamily="18" charset="2"/>
                  </a:rPr>
                  <a:t>&lt; </a:t>
                </a:r>
                <a:r>
                  <a:rPr lang="en-US" dirty="0">
                    <a:sym typeface="Symbol" panose="05050102010706020507" pitchFamily="18" charset="2"/>
                  </a:rPr>
                  <a:t>30 and there </a:t>
                </a:r>
                <a:r>
                  <a:rPr lang="en-US" dirty="0" smtClean="0">
                    <a:sym typeface="Symbol" panose="05050102010706020507" pitchFamily="18" charset="2"/>
                  </a:rPr>
                  <a:t> are no clear outliers in the data</a:t>
                </a:r>
              </a:p>
              <a:p>
                <a:pPr lvl="2"/>
                <a:r>
                  <a:rPr lang="en-US" dirty="0" smtClean="0"/>
                  <a:t>independence condition: observations are independent</a:t>
                </a:r>
              </a:p>
              <a:p>
                <a:pPr lvl="1"/>
                <a:r>
                  <a:rPr lang="en-US" dirty="0" smtClean="0"/>
                  <a:t>has mean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𝜇</m:t>
                    </m:r>
                  </m:oMath>
                </a14:m>
                <a:endParaRPr lang="en-US" i="1" dirty="0" smtClean="0"/>
              </a:p>
              <a:p>
                <a:pPr lvl="1"/>
                <a:r>
                  <a:rPr lang="en-US" dirty="0"/>
                  <a:t>h</a:t>
                </a:r>
                <a:r>
                  <a:rPr lang="en-US" dirty="0" smtClean="0"/>
                  <a:t>as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4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smtClean="0"/>
              <a:t>t</a:t>
            </a:r>
            <a:r>
              <a:rPr lang="en-US" altLang="en-US" dirty="0" smtClean="0"/>
              <a:t>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825625"/>
                <a:ext cx="5867400" cy="4351338"/>
              </a:xfrm>
            </p:spPr>
            <p:txBody>
              <a:bodyPr>
                <a:norm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CN" i="1" dirty="0" smtClean="0">
                    <a:latin typeface="Cambria Math" panose="02040503050406030204" pitchFamily="18" charset="0"/>
                  </a:rPr>
                  <a:t>t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-statistic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 smtClean="0"/>
                  <a:t>-distribution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is always centered at zero and bell-shaped.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dirty="0" smtClean="0"/>
                  <a:t>The degrees of freedom </a:t>
                </a:r>
                <a:r>
                  <a:rPr lang="en-US" altLang="zh-CN" dirty="0"/>
                  <a:t>(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</a:t>
                </a:r>
                <a:r>
                  <a:rPr lang="en-US" altLang="zh-CN" dirty="0" smtClean="0"/>
                  <a:t>) describes the shape of the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 smtClean="0"/>
                  <a:t>-distribution.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dirty="0" smtClean="0"/>
                  <a:t>The larger the degrees of freedom (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</a:t>
                </a:r>
                <a:r>
                  <a:rPr lang="en-US" altLang="zh-CN" dirty="0" smtClean="0"/>
                  <a:t>), the closer the distribution to the standard normal distribution. </a:t>
                </a:r>
              </a:p>
              <a:p>
                <a:pPr lvl="1"/>
                <a:endParaRPr lang="en-US" altLang="en-US" sz="2400" dirty="0" smtClean="0"/>
              </a:p>
              <a:p>
                <a:pPr lvl="1"/>
                <a:endParaRPr lang="en-US" altLang="en-US" sz="2400" dirty="0" smtClean="0"/>
              </a:p>
              <a:p>
                <a:endParaRPr lang="en-US" altLang="en-US" dirty="0"/>
              </a:p>
              <a:p>
                <a:endParaRPr lang="en-US" altLang="en-US" dirty="0" smtClean="0"/>
              </a:p>
              <a:p>
                <a:endParaRPr lang="en-US" altLang="en-US" dirty="0" smtClean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67400" cy="4351338"/>
              </a:xfrm>
              <a:blipFill>
                <a:blip r:embed="rId3"/>
                <a:stretch>
                  <a:fillRect l="-1871" t="-840" r="-3015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524000"/>
            <a:ext cx="5498715" cy="44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9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One Sample Confidence Interval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 smtClean="0"/>
                  <a:t>Population mean</a:t>
                </a:r>
              </a:p>
              <a:p>
                <a:pPr marL="0" indent="0">
                  <a:buNone/>
                </a:pPr>
                <a:r>
                  <a:rPr lang="en-US" altLang="en-US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 [</m:t>
                    </m:r>
                    <m:acc>
                      <m:accPr>
                        <m:chr m:val="̅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</m:t>
                        </m:r>
                        <m:f>
                          <m:f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</m:t>
                        </m:r>
                        <m:f>
                          <m:f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en-US" dirty="0" smtClean="0"/>
                  <a:t>]</a:t>
                </a:r>
                <a:endParaRPr lang="en-US" altLang="en-US" dirty="0"/>
              </a:p>
              <a:p>
                <a:r>
                  <a:rPr lang="en-US" altLang="en-US" dirty="0" smtClean="0"/>
                  <a:t>Construct a confidence interval</a:t>
                </a:r>
              </a:p>
              <a:p>
                <a:pPr lvl="1"/>
                <a:r>
                  <a:rPr lang="en-US" altLang="en-US" dirty="0" smtClean="0"/>
                  <a:t>Identify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 smtClean="0"/>
                  <a:t> and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dirty="0" smtClean="0"/>
                  <a:t>. </a:t>
                </a:r>
              </a:p>
              <a:p>
                <a:pPr lvl="1"/>
                <a:r>
                  <a:rPr lang="en-US" altLang="en-US" dirty="0" smtClean="0"/>
                  <a:t>Verify the independence condition and the normality condition.</a:t>
                </a:r>
              </a:p>
              <a:p>
                <a:pPr lvl="1"/>
                <a:r>
                  <a:rPr lang="en-US" alt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</m:t>
                        </m:r>
                        <m:f>
                          <m:f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altLang="en-US" dirty="0" smtClean="0"/>
                  <a:t> and the confidence limits.</a:t>
                </a:r>
              </a:p>
              <a:p>
                <a:pPr lvl="1"/>
                <a:r>
                  <a:rPr lang="en-US" altLang="en-US" dirty="0" smtClean="0"/>
                  <a:t>Interpret the confidence level in the context of the problem.</a:t>
                </a:r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95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Null and Alternative Hypotheses for the Population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 smtClean="0"/>
                  <a:t>One-Sided, “Greater than” Alternative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 dirty="0" smtClean="0"/>
              </a:p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One-Sided, </a:t>
                </a:r>
                <a:r>
                  <a:rPr lang="en-US" altLang="en-US" dirty="0" smtClean="0"/>
                  <a:t>“Less </a:t>
                </a:r>
                <a:r>
                  <a:rPr lang="en-US" altLang="en-US" dirty="0"/>
                  <a:t>than” Alternative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 dirty="0" smtClean="0"/>
              </a:p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 smtClean="0"/>
                  <a:t>Two-Sided, “Not equal to” Alternative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 dirty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03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Hypothesis Testing (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 smtClean="0"/>
              <a:t>-Test)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altLang="en-US" dirty="0" smtClean="0"/>
              </a:p>
              <a:p>
                <a:r>
                  <a:rPr lang="en-US" altLang="en-US" dirty="0" smtClean="0"/>
                  <a:t>One-Sided, “Greater than” Alternative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 </a:t>
                </a:r>
                <a:r>
                  <a:rPr lang="en-US" altLang="en-US" dirty="0" smtClean="0"/>
                  <a:t>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dirty="0" smtClean="0"/>
                  <a:t>-Value =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 smtClean="0"/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One-Sided</a:t>
                </a:r>
                <a:r>
                  <a:rPr lang="en-US" altLang="en-US" dirty="0"/>
                  <a:t>, </a:t>
                </a:r>
                <a:r>
                  <a:rPr lang="en-US" altLang="en-US" dirty="0" smtClean="0"/>
                  <a:t>“Less </a:t>
                </a:r>
                <a:r>
                  <a:rPr lang="en-US" altLang="en-US" dirty="0"/>
                  <a:t>than” Alternative</a:t>
                </a:r>
              </a:p>
              <a:p>
                <a:pPr marL="0" indent="0">
                  <a:buNone/>
                </a:pPr>
                <a:r>
                  <a:rPr lang="en-US" altLang="en-US" dirty="0" smtClean="0"/>
                  <a:t> 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dirty="0"/>
                  <a:t>-Value =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endParaRPr lang="en-US" altLang="en-US" dirty="0" smtClean="0"/>
              </a:p>
              <a:p>
                <a:r>
                  <a:rPr lang="en-US" altLang="en-US" dirty="0"/>
                  <a:t>Two-Sided, “Not equal to” </a:t>
                </a:r>
                <a:r>
                  <a:rPr lang="en-US" altLang="en-US" dirty="0" smtClean="0"/>
                  <a:t>Alternative</a:t>
                </a:r>
              </a:p>
              <a:p>
                <a:pPr marL="0" indent="0">
                  <a:buNone/>
                </a:pPr>
                <a:r>
                  <a:rPr lang="en-US" altLang="en-US" dirty="0" smtClean="0"/>
                  <a:t> 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dirty="0"/>
                  <a:t>-Value = </a:t>
                </a:r>
                <a:r>
                  <a:rPr lang="en-US" altLang="en-US" dirty="0" smtClean="0"/>
                  <a:t>2×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endParaRPr lang="en-US" altLang="en-US" dirty="0" smtClean="0"/>
              </a:p>
              <a:p>
                <a:pPr marL="0" indent="0">
                  <a:buNone/>
                </a:pPr>
                <a:endParaRPr lang="en-US" altLang="en-US" dirty="0" smtClean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6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Hypothesis Testing for a Single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en-US" dirty="0" smtClean="0"/>
                  <a:t>Identify the parameter of interest, list out hypotheses, identify the significance level as well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 smtClean="0"/>
                  <a:t> and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dirty="0" smtClean="0"/>
                  <a:t>. </a:t>
                </a:r>
              </a:p>
              <a:p>
                <a:pPr lvl="1"/>
                <a:r>
                  <a:rPr lang="en-US" altLang="en-US" dirty="0" smtClean="0"/>
                  <a:t>Verify the independence condition and the normality condition.</a:t>
                </a:r>
              </a:p>
              <a:p>
                <a:pPr lvl="1"/>
                <a:r>
                  <a:rPr lang="en-US" alt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en-US" dirty="0" smtClean="0"/>
                  <a:t>, the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en-US" dirty="0" smtClean="0"/>
                  <a:t>-score and then the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dirty="0" smtClean="0"/>
                  <a:t>-value. </a:t>
                </a:r>
              </a:p>
              <a:p>
                <a:pPr lvl="1"/>
                <a:r>
                  <a:rPr lang="en-US" altLang="en-US" dirty="0" smtClean="0"/>
                  <a:t>Evaluate the hypothesis test by comparing the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dirty="0" smtClean="0"/>
                  <a:t>-value to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dirty="0" smtClean="0"/>
                  <a:t>, and provide a conclusion in the context of the problem.</a:t>
                </a:r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04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1</a:t>
            </a:r>
            <a:endParaRPr lang="en-US" altLang="en-US" dirty="0" smtClean="0"/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dirty="0" smtClean="0"/>
              <a:t>A manufacturer claims that a new brand of air-conditioning unit uses only 6.5 kilowatts of electricity per day. A consumer agency believes that the true figure is higher and runs a test on a sample of size 50. If the sample mean is 7.0 kilowatts with a standard deviation of 1.4, should the manufacturer’s claim be rejected at a significance level of 5%? Of 1%? What is the 95% confidence interval estimate for the mean electricity usage per day?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3850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6276</TotalTime>
  <Words>455</Words>
  <Application>Microsoft Office PowerPoint</Application>
  <PresentationFormat>宽屏</PresentationFormat>
  <Paragraphs>195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等线</vt:lpstr>
      <vt:lpstr>等线 Light</vt:lpstr>
      <vt:lpstr>Arial</vt:lpstr>
      <vt:lpstr>Arial Black</vt:lpstr>
      <vt:lpstr>Calibri</vt:lpstr>
      <vt:lpstr>Calibri Light</vt:lpstr>
      <vt:lpstr>Cambria Math</vt:lpstr>
      <vt:lpstr>Helvetica</vt:lpstr>
      <vt:lpstr>Symbol</vt:lpstr>
      <vt:lpstr>Times New Roman</vt:lpstr>
      <vt:lpstr>Default Design</vt:lpstr>
      <vt:lpstr>Chapter 7   Inference for Numerical Data</vt:lpstr>
      <vt:lpstr>Sampling Distribution of the Sample Mean</vt:lpstr>
      <vt:lpstr> Central Limit Theorem</vt:lpstr>
      <vt:lpstr>t-Distribution</vt:lpstr>
      <vt:lpstr>One Sample Confidence Interval </vt:lpstr>
      <vt:lpstr>Null and Alternative Hypotheses for the Population Mean</vt:lpstr>
      <vt:lpstr>Hypothesis Testing (t-Test)</vt:lpstr>
      <vt:lpstr>Hypothesis Testing for a Single Mean</vt:lpstr>
      <vt:lpstr>Exercise 1</vt:lpstr>
      <vt:lpstr>Paired Data</vt:lpstr>
      <vt:lpstr>Difference of Two Means</vt:lpstr>
      <vt:lpstr>Confidence Interval </vt:lpstr>
      <vt:lpstr>Hypothesis Testing</vt:lpstr>
      <vt:lpstr>Exercise 2</vt:lpstr>
      <vt:lpstr>Comparing Many Means with ANOVA</vt:lpstr>
      <vt:lpstr>F Test</vt:lpstr>
      <vt:lpstr>F Test (cont’d)</vt:lpstr>
      <vt:lpstr>F-Distribution</vt:lpstr>
      <vt:lpstr>Exercise 3</vt:lpstr>
    </vt:vector>
  </TitlesOfParts>
  <Company>Thomson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 to Statistics</dc:title>
  <dc:creator>TL User</dc:creator>
  <cp:lastModifiedBy>Jiamin Wang</cp:lastModifiedBy>
  <cp:revision>488</cp:revision>
  <dcterms:created xsi:type="dcterms:W3CDTF">2008-11-19T17:14:25Z</dcterms:created>
  <dcterms:modified xsi:type="dcterms:W3CDTF">2019-08-28T15:38:21Z</dcterms:modified>
</cp:coreProperties>
</file>