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62" r:id="rId3"/>
    <p:sldId id="363" r:id="rId4"/>
    <p:sldId id="332" r:id="rId5"/>
    <p:sldId id="342" r:id="rId6"/>
    <p:sldId id="340" r:id="rId7"/>
    <p:sldId id="349" r:id="rId8"/>
    <p:sldId id="354" r:id="rId9"/>
    <p:sldId id="356" r:id="rId10"/>
    <p:sldId id="357" r:id="rId11"/>
    <p:sldId id="366" r:id="rId12"/>
    <p:sldId id="371" r:id="rId13"/>
    <p:sldId id="360" r:id="rId14"/>
    <p:sldId id="361" r:id="rId15"/>
    <p:sldId id="367" r:id="rId16"/>
    <p:sldId id="364" r:id="rId17"/>
    <p:sldId id="365" r:id="rId18"/>
    <p:sldId id="368" r:id="rId19"/>
    <p:sldId id="358" r:id="rId20"/>
    <p:sldId id="369" r:id="rId21"/>
    <p:sldId id="370"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6352" autoAdjust="0"/>
  </p:normalViewPr>
  <p:slideViewPr>
    <p:cSldViewPr>
      <p:cViewPr varScale="1">
        <p:scale>
          <a:sx n="64" d="100"/>
          <a:sy n="64" d="100"/>
        </p:scale>
        <p:origin x="916"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73C7F-8967-4B3F-8F58-504BF3FB9D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1</a:t>
            </a:fld>
            <a:endParaRPr lang="en-US" altLang="en-US"/>
          </a:p>
        </p:txBody>
      </p:sp>
    </p:spTree>
    <p:extLst>
      <p:ext uri="{BB962C8B-B14F-4D97-AF65-F5344CB8AC3E}">
        <p14:creationId xmlns:p14="http://schemas.microsoft.com/office/powerpoint/2010/main" val="242363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5589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8701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820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660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025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3249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41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372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070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4546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4906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5262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9862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740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3573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6838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024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9740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3475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2521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63837"/>
          </a:xfrm>
        </p:spPr>
        <p:txBody>
          <a:bodyPr anchor="b"/>
          <a:lstStyle>
            <a:lvl1pPr algn="ctr">
              <a:defRPr sz="6000" b="1" baseline="0">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05275"/>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dirty="0" smtClean="0"/>
              <a:t>QAS 20-2 Business Statistics   Chapter 1</a:t>
            </a:r>
            <a:endParaRPr lang="en-US" altLang="en-US" dirty="0"/>
          </a:p>
        </p:txBody>
      </p:sp>
      <p:sp>
        <p:nvSpPr>
          <p:cNvPr id="6" name="Slide Number Placeholder 5"/>
          <p:cNvSpPr>
            <a:spLocks noGrp="1"/>
          </p:cNvSpPr>
          <p:nvPr>
            <p:ph type="sldNum" sz="quarter" idx="12"/>
          </p:nvPr>
        </p:nvSpPr>
        <p:spPr/>
        <p:txBody>
          <a:bodyPr/>
          <a:lstStyle/>
          <a:p>
            <a:fld id="{CD67C252-0E4C-4AEC-B408-2264E7FB0F96}" type="slidenum">
              <a:rPr lang="en-US" altLang="en-US" smtClean="0"/>
              <a:pPr/>
              <a:t>‹#›</a:t>
            </a:fld>
            <a:endParaRPr lang="en-US" altLang="en-US"/>
          </a:p>
        </p:txBody>
      </p:sp>
    </p:spTree>
    <p:extLst>
      <p:ext uri="{BB962C8B-B14F-4D97-AF65-F5344CB8AC3E}">
        <p14:creationId xmlns:p14="http://schemas.microsoft.com/office/powerpoint/2010/main" val="423677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430826-CC16-4AEC-9CAA-F55F5D7F2CF0}" type="slidenum">
              <a:rPr lang="en-US" altLang="en-US" smtClean="0"/>
              <a:pPr/>
              <a:t>‹#›</a:t>
            </a:fld>
            <a:endParaRPr lang="en-US" altLang="en-US"/>
          </a:p>
        </p:txBody>
      </p:sp>
    </p:spTree>
    <p:extLst>
      <p:ext uri="{BB962C8B-B14F-4D97-AF65-F5344CB8AC3E}">
        <p14:creationId xmlns:p14="http://schemas.microsoft.com/office/powerpoint/2010/main" val="1362522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98B3867-C90B-43B2-B9E7-C9B6C8120D00}" type="slidenum">
              <a:rPr lang="en-US" altLang="en-US" smtClean="0"/>
              <a:pPr/>
              <a:t>‹#›</a:t>
            </a:fld>
            <a:endParaRPr lang="en-US" altLang="en-US"/>
          </a:p>
        </p:txBody>
      </p:sp>
    </p:spTree>
    <p:extLst>
      <p:ext uri="{BB962C8B-B14F-4D97-AF65-F5344CB8AC3E}">
        <p14:creationId xmlns:p14="http://schemas.microsoft.com/office/powerpoint/2010/main" val="24949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F30FC4-C906-4A9F-BA66-BB09B7D7D511}" type="slidenum">
              <a:rPr lang="en-US" altLang="en-US" smtClean="0"/>
              <a:pPr/>
              <a:t>‹#›</a:t>
            </a:fld>
            <a:endParaRPr lang="en-US" altLang="en-US"/>
          </a:p>
        </p:txBody>
      </p:sp>
    </p:spTree>
    <p:extLst>
      <p:ext uri="{BB962C8B-B14F-4D97-AF65-F5344CB8AC3E}">
        <p14:creationId xmlns:p14="http://schemas.microsoft.com/office/powerpoint/2010/main" val="28336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and Learning Objective">
    <p:spTree>
      <p:nvGrpSpPr>
        <p:cNvPr id="1" name=""/>
        <p:cNvGrpSpPr/>
        <p:nvPr/>
      </p:nvGrpSpPr>
      <p:grpSpPr>
        <a:xfrm>
          <a:off x="0" y="0"/>
          <a:ext cx="0" cy="0"/>
          <a:chOff x="0" y="0"/>
          <a:chExt cx="0" cy="0"/>
        </a:xfrm>
      </p:grpSpPr>
      <p:sp>
        <p:nvSpPr>
          <p:cNvPr id="2" name="Title 1"/>
          <p:cNvSpPr>
            <a:spLocks noGrp="1"/>
          </p:cNvSpPr>
          <p:nvPr>
            <p:ph type="title"/>
          </p:nvPr>
        </p:nvSpPr>
        <p:spPr>
          <a:xfrm>
            <a:off x="2235200" y="277813"/>
            <a:ext cx="93472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0" y="-1"/>
            <a:ext cx="2235200" cy="914400"/>
          </a:xfrm>
          <a:solidFill>
            <a:schemeClr val="tx2">
              <a:alpha val="80000"/>
            </a:schemeClr>
          </a:solidFill>
          <a:ln>
            <a:solidFill>
              <a:schemeClr val="tx1"/>
            </a:solidFill>
          </a:ln>
        </p:spPr>
        <p:txBody>
          <a:bodyPr>
            <a:normAutofit/>
          </a:bodyPr>
          <a:lstStyle>
            <a:lvl1pPr marL="0" indent="0">
              <a:buNone/>
              <a:defRPr sz="1200" baseline="0">
                <a:solidFill>
                  <a:schemeClr val="bg1"/>
                </a:solidFill>
              </a:defRPr>
            </a:lvl1pPr>
            <a:lvl2pPr>
              <a:defRPr sz="1200"/>
            </a:lvl2pPr>
            <a:lvl3pPr>
              <a:defRPr sz="1200"/>
            </a:lvl3pPr>
            <a:lvl4pPr>
              <a:defRPr sz="1200"/>
            </a:lvl4pPr>
            <a:lvl5pPr>
              <a:defRPr sz="1200"/>
            </a:lvl5pPr>
          </a:lstStyle>
          <a:p>
            <a:pPr lvl="0"/>
            <a:r>
              <a:rPr lang="en-US" smtClean="0"/>
              <a:t>Click to edit Master text styles</a:t>
            </a:r>
          </a:p>
        </p:txBody>
      </p:sp>
      <p:sp>
        <p:nvSpPr>
          <p:cNvPr id="5" name="Rectangle 9"/>
          <p:cNvSpPr>
            <a:spLocks noGrp="1" noChangeArrowheads="1"/>
          </p:cNvSpPr>
          <p:nvPr>
            <p:ph type="dt" sz="half" idx="14"/>
          </p:nvPr>
        </p:nvSpPr>
        <p:spPr/>
        <p:txBody>
          <a:bodyPr/>
          <a:lstStyle>
            <a:lvl1pPr>
              <a:defRPr/>
            </a:lvl1pPr>
          </a:lstStyle>
          <a:p>
            <a:pPr>
              <a:defRPr/>
            </a:pPr>
            <a:endParaRPr lang="en-US"/>
          </a:p>
        </p:txBody>
      </p:sp>
      <p:sp>
        <p:nvSpPr>
          <p:cNvPr id="6" name="Rectangle 10"/>
          <p:cNvSpPr>
            <a:spLocks noGrp="1" noChangeArrowheads="1"/>
          </p:cNvSpPr>
          <p:nvPr>
            <p:ph type="ftr" sz="quarter" idx="15"/>
          </p:nvPr>
        </p:nvSpPr>
        <p:spPr/>
        <p:txBody>
          <a:bodyPr/>
          <a:lstStyle>
            <a:lvl1pPr>
              <a:defRPr/>
            </a:lvl1pPr>
          </a:lstStyle>
          <a:p>
            <a:pPr>
              <a:defRPr/>
            </a:pPr>
            <a:endParaRPr lang="en-US"/>
          </a:p>
        </p:txBody>
      </p:sp>
      <p:sp>
        <p:nvSpPr>
          <p:cNvPr id="7" name="Rectangle 12"/>
          <p:cNvSpPr>
            <a:spLocks noGrp="1" noChangeArrowheads="1"/>
          </p:cNvSpPr>
          <p:nvPr>
            <p:ph type="sldNum" sz="quarter" idx="16"/>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1-</a:t>
            </a:r>
            <a:fld id="{65FECF3E-7D07-4B7A-86DE-B2069D302C1D}" type="slidenum">
              <a:rPr lang="en-US" altLang="en-US"/>
              <a:pPr/>
              <a:t>‹#›</a:t>
            </a:fld>
            <a:endParaRPr lang="en-US" altLang="en-US"/>
          </a:p>
        </p:txBody>
      </p:sp>
    </p:spTree>
    <p:extLst>
      <p:ext uri="{BB962C8B-B14F-4D97-AF65-F5344CB8AC3E}">
        <p14:creationId xmlns:p14="http://schemas.microsoft.com/office/powerpoint/2010/main" val="2097064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071AA9D-8F68-4FAE-AABF-0F155E9D2463}" type="slidenum">
              <a:rPr lang="en-US" altLang="en-US" smtClean="0"/>
              <a:pPr/>
              <a:t>‹#›</a:t>
            </a:fld>
            <a:endParaRPr lang="en-US" altLang="en-US"/>
          </a:p>
        </p:txBody>
      </p:sp>
    </p:spTree>
    <p:extLst>
      <p:ext uri="{BB962C8B-B14F-4D97-AF65-F5344CB8AC3E}">
        <p14:creationId xmlns:p14="http://schemas.microsoft.com/office/powerpoint/2010/main" val="120194979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023041F7-0837-4CD4-9DD5-76C4DF6E1708}" type="slidenum">
              <a:rPr lang="en-US" altLang="en-US" smtClean="0"/>
              <a:pPr/>
              <a:t>‹#›</a:t>
            </a:fld>
            <a:endParaRPr lang="en-US" altLang="en-US"/>
          </a:p>
        </p:txBody>
      </p:sp>
    </p:spTree>
    <p:extLst>
      <p:ext uri="{BB962C8B-B14F-4D97-AF65-F5344CB8AC3E}">
        <p14:creationId xmlns:p14="http://schemas.microsoft.com/office/powerpoint/2010/main" val="4007948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Tree>
    <p:extLst>
      <p:ext uri="{BB962C8B-B14F-4D97-AF65-F5344CB8AC3E}">
        <p14:creationId xmlns:p14="http://schemas.microsoft.com/office/powerpoint/2010/main" val="16022122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2693987"/>
            <a:ext cx="5181600" cy="3482975"/>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2693987"/>
            <a:ext cx="5181600" cy="3482976"/>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
        <p:nvSpPr>
          <p:cNvPr id="8" name="Content Placeholder 2"/>
          <p:cNvSpPr>
            <a:spLocks noGrp="1"/>
          </p:cNvSpPr>
          <p:nvPr>
            <p:ph sz="half" idx="13"/>
          </p:nvPr>
        </p:nvSpPr>
        <p:spPr>
          <a:xfrm>
            <a:off x="838201" y="1789204"/>
            <a:ext cx="10515600" cy="815089"/>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1659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46DE250-A958-4F01-A8D5-B4E91F021F17}" type="slidenum">
              <a:rPr lang="en-US" altLang="en-US" smtClean="0"/>
              <a:pPr/>
              <a:t>‹#›</a:t>
            </a:fld>
            <a:endParaRPr lang="en-US" altLang="en-US"/>
          </a:p>
        </p:txBody>
      </p:sp>
    </p:spTree>
    <p:extLst>
      <p:ext uri="{BB962C8B-B14F-4D97-AF65-F5344CB8AC3E}">
        <p14:creationId xmlns:p14="http://schemas.microsoft.com/office/powerpoint/2010/main" val="25969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D06E971-9D41-49D3-B53E-83D23AE74853}" type="slidenum">
              <a:rPr lang="en-US" altLang="en-US" smtClean="0"/>
              <a:pPr/>
              <a:t>‹#›</a:t>
            </a:fld>
            <a:endParaRPr lang="en-US" altLang="en-US"/>
          </a:p>
        </p:txBody>
      </p:sp>
    </p:spTree>
    <p:extLst>
      <p:ext uri="{BB962C8B-B14F-4D97-AF65-F5344CB8AC3E}">
        <p14:creationId xmlns:p14="http://schemas.microsoft.com/office/powerpoint/2010/main" val="3523864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2F48FC-CB88-4B49-8621-E4F5DB21CFC8}" type="slidenum">
              <a:rPr lang="en-US" altLang="en-US" smtClean="0"/>
              <a:pPr/>
              <a:t>‹#›</a:t>
            </a:fld>
            <a:endParaRPr lang="en-US" altLang="en-US"/>
          </a:p>
        </p:txBody>
      </p:sp>
    </p:spTree>
    <p:extLst>
      <p:ext uri="{BB962C8B-B14F-4D97-AF65-F5344CB8AC3E}">
        <p14:creationId xmlns:p14="http://schemas.microsoft.com/office/powerpoint/2010/main" val="28168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D9C1E6F-EB2B-4126-85F2-89306CD17BF1}" type="slidenum">
              <a:rPr lang="en-US" altLang="en-US" smtClean="0"/>
              <a:pPr/>
              <a:t>‹#›</a:t>
            </a:fld>
            <a:endParaRPr lang="en-US" altLang="en-US"/>
          </a:p>
        </p:txBody>
      </p:sp>
    </p:spTree>
    <p:extLst>
      <p:ext uri="{BB962C8B-B14F-4D97-AF65-F5344CB8AC3E}">
        <p14:creationId xmlns:p14="http://schemas.microsoft.com/office/powerpoint/2010/main" val="2535626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78751-E528-49EF-845F-404FB3B0A072}" type="slidenum">
              <a:rPr lang="en-US" altLang="en-US" smtClean="0"/>
              <a:pPr/>
              <a:t>‹#›</a:t>
            </a:fld>
            <a:endParaRPr lang="en-US" altLang="en-US"/>
          </a:p>
        </p:txBody>
      </p:sp>
      <p:pic>
        <p:nvPicPr>
          <p:cNvPr id="7" name="Picture 7" descr="psych_head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14288"/>
            <a:ext cx="12242800" cy="688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22362"/>
            <a:ext cx="9144000" cy="3221038"/>
          </a:xfrm>
        </p:spPr>
        <p:txBody>
          <a:bodyPr>
            <a:normAutofit fontScale="90000"/>
          </a:bodyPr>
          <a:lstStyle/>
          <a:p>
            <a:r>
              <a:rPr lang="en-US" altLang="en-US" dirty="0" smtClean="0"/>
              <a:t>Chapter </a:t>
            </a:r>
            <a:r>
              <a:rPr lang="en-US" altLang="zh-CN" dirty="0" smtClean="0"/>
              <a:t>6</a:t>
            </a:r>
            <a:r>
              <a:rPr lang="en-US" altLang="en-US" dirty="0" smtClean="0"/>
              <a:t/>
            </a:r>
            <a:br>
              <a:rPr lang="en-US" altLang="en-US" dirty="0" smtClean="0"/>
            </a:br>
            <a:r>
              <a:rPr lang="en-US" altLang="en-US" dirty="0" smtClean="0"/>
              <a:t> </a:t>
            </a:r>
            <a:br>
              <a:rPr lang="en-US" altLang="en-US" dirty="0" smtClean="0"/>
            </a:br>
            <a:r>
              <a:rPr lang="en-US" altLang="zh-CN" dirty="0" smtClean="0"/>
              <a:t>Inference for Categorical Data</a:t>
            </a:r>
            <a:endParaRPr lang="en-US" altLang="en-US" dirty="0"/>
          </a:p>
        </p:txBody>
      </p:sp>
      <p:sp>
        <p:nvSpPr>
          <p:cNvPr id="11" name="副标题 10"/>
          <p:cNvSpPr>
            <a:spLocks noGrp="1"/>
          </p:cNvSpPr>
          <p:nvPr>
            <p:ph type="subTitle" idx="1"/>
          </p:nvPr>
        </p:nvSpPr>
        <p:spPr>
          <a:xfrm>
            <a:off x="1524000" y="4800599"/>
            <a:ext cx="9144000" cy="960437"/>
          </a:xfrm>
        </p:spPr>
        <p:txBody>
          <a:bodyPr/>
          <a:lstStyle/>
          <a:p>
            <a:endParaRPr lang="en-US" dirty="0"/>
          </a:p>
        </p:txBody>
      </p:sp>
      <p:sp>
        <p:nvSpPr>
          <p:cNvPr id="12" name="页脚占位符 11"/>
          <p:cNvSpPr>
            <a:spLocks noGrp="1"/>
          </p:cNvSpPr>
          <p:nvPr>
            <p:ph type="ftr" sz="quarter" idx="11"/>
          </p:nvPr>
        </p:nvSpPr>
        <p:spPr/>
        <p:txBody>
          <a:bodyPr/>
          <a:lstStyle/>
          <a:p>
            <a:r>
              <a:rPr lang="en-US" altLang="en-US" dirty="0" smtClean="0"/>
              <a:t>Business Statistics   Chapter </a:t>
            </a:r>
            <a:r>
              <a:rPr lang="en-US" altLang="zh-CN" dirty="0" smtClean="0"/>
              <a:t>6</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a:t>
            </a:r>
            <a:r>
              <a:rPr lang="en-US" altLang="en-US" dirty="0"/>
              <a:t>F</a:t>
            </a:r>
            <a:r>
              <a:rPr lang="en-US" altLang="en-US" dirty="0" smtClean="0"/>
              <a:t>it</a:t>
            </a:r>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a sample that can be classified into several groups, determine if the sample is representative of the general population.</a:t>
            </a:r>
          </a:p>
          <a:p>
            <a:r>
              <a:rPr lang="en-US" altLang="en-US" sz="2800" dirty="0" smtClean="0"/>
              <a:t>A one-way table</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485461810"/>
              </p:ext>
            </p:extLst>
          </p:nvPr>
        </p:nvGraphicFramePr>
        <p:xfrm>
          <a:off x="1447800" y="3733800"/>
          <a:ext cx="7620000" cy="15240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proportion</a:t>
                      </a:r>
                      <a:endParaRPr lang="en-US" dirty="0"/>
                    </a:p>
                  </a:txBody>
                  <a:tcPr/>
                </a:tc>
                <a:tc>
                  <a:txBody>
                    <a:bodyPr/>
                    <a:lstStyle/>
                    <a:p>
                      <a:pPr algn="ctr"/>
                      <a:r>
                        <a:rPr lang="en-US" dirty="0" smtClean="0"/>
                        <a:t>0.72</a:t>
                      </a:r>
                      <a:endParaRPr lang="en-US" dirty="0"/>
                    </a:p>
                  </a:txBody>
                  <a:tcPr/>
                </a:tc>
                <a:tc>
                  <a:txBody>
                    <a:bodyPr/>
                    <a:lstStyle/>
                    <a:p>
                      <a:pPr algn="ctr"/>
                      <a:r>
                        <a:rPr lang="en-US" dirty="0" smtClean="0"/>
                        <a:t>0.07</a:t>
                      </a:r>
                      <a:endParaRPr lang="en-US" dirty="0"/>
                    </a:p>
                  </a:txBody>
                  <a:tcPr/>
                </a:tc>
                <a:tc>
                  <a:txBody>
                    <a:bodyPr/>
                    <a:lstStyle/>
                    <a:p>
                      <a:pPr algn="ctr"/>
                      <a:r>
                        <a:rPr lang="en-US" dirty="0" smtClean="0"/>
                        <a:t>0.12</a:t>
                      </a:r>
                      <a:endParaRPr lang="en-US" dirty="0"/>
                    </a:p>
                  </a:txBody>
                  <a:tcPr/>
                </a:tc>
                <a:tc>
                  <a:txBody>
                    <a:bodyPr/>
                    <a:lstStyle/>
                    <a:p>
                      <a:pPr algn="ctr"/>
                      <a:r>
                        <a:rPr lang="en-US" dirty="0" smtClean="0"/>
                        <a:t>0.09</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82925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Fit (</a:t>
            </a:r>
            <a:r>
              <a:rPr lang="en-US" altLang="zh-CN" dirty="0" smtClean="0"/>
              <a:t>cont’d)</a:t>
            </a:r>
            <a:endParaRPr lang="en-US" altLang="en-US" dirty="0" smtClean="0"/>
          </a:p>
        </p:txBody>
      </p:sp>
      <p:sp>
        <p:nvSpPr>
          <p:cNvPr id="19459" name="Rectangle 6"/>
          <p:cNvSpPr>
            <a:spLocks noGrp="1" noChangeArrowheads="1"/>
          </p:cNvSpPr>
          <p:nvPr>
            <p:ph idx="1"/>
          </p:nvPr>
        </p:nvSpPr>
        <p:spPr/>
        <p:txBody>
          <a:bodyPr>
            <a:normAutofit/>
          </a:bodyPr>
          <a:lstStyle/>
          <a:p>
            <a:r>
              <a:rPr lang="en-US" altLang="en-US" sz="2800" dirty="0" smtClean="0"/>
              <a:t>A one-way table of observed counts and expected counts</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550614554"/>
              </p:ext>
            </p:extLst>
          </p:nvPr>
        </p:nvGraphicFramePr>
        <p:xfrm>
          <a:off x="1447800" y="2477294"/>
          <a:ext cx="7620000" cy="16560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count</a:t>
                      </a:r>
                      <a:endParaRPr lang="en-US" dirty="0"/>
                    </a:p>
                  </a:txBody>
                  <a:tcPr/>
                </a:tc>
                <a:tc>
                  <a:txBody>
                    <a:bodyPr/>
                    <a:lstStyle/>
                    <a:p>
                      <a:pPr algn="ctr"/>
                      <a:r>
                        <a:rPr lang="en-US" dirty="0" smtClean="0"/>
                        <a:t>275×0.72 =</a:t>
                      </a:r>
                      <a:r>
                        <a:rPr lang="en-US" baseline="0" dirty="0" smtClean="0"/>
                        <a:t> 198</a:t>
                      </a:r>
                      <a:endParaRPr lang="en-US" dirty="0"/>
                    </a:p>
                  </a:txBody>
                  <a:tcPr/>
                </a:tc>
                <a:tc>
                  <a:txBody>
                    <a:bodyPr/>
                    <a:lstStyle/>
                    <a:p>
                      <a:pPr algn="ctr"/>
                      <a:r>
                        <a:rPr lang="en-US" dirty="0" smtClean="0"/>
                        <a:t>275×0.07=19.25</a:t>
                      </a:r>
                      <a:endParaRPr lang="en-US" dirty="0"/>
                    </a:p>
                  </a:txBody>
                  <a:tcPr/>
                </a:tc>
                <a:tc>
                  <a:txBody>
                    <a:bodyPr/>
                    <a:lstStyle/>
                    <a:p>
                      <a:pPr algn="ctr"/>
                      <a:r>
                        <a:rPr lang="en-US" dirty="0" smtClean="0"/>
                        <a:t>275×0.12=33</a:t>
                      </a:r>
                      <a:endParaRPr lang="en-US" dirty="0"/>
                    </a:p>
                  </a:txBody>
                  <a:tcPr/>
                </a:tc>
                <a:tc>
                  <a:txBody>
                    <a:bodyPr/>
                    <a:lstStyle/>
                    <a:p>
                      <a:pPr algn="ctr"/>
                      <a:r>
                        <a:rPr lang="en-US" dirty="0" smtClean="0"/>
                        <a:t>275×0.09=24.75</a:t>
                      </a:r>
                      <a:endParaRPr lang="en-US" dirty="0"/>
                    </a:p>
                  </a:txBody>
                  <a:tcPr/>
                </a:tc>
                <a:tc>
                  <a:txBody>
                    <a:bodyPr/>
                    <a:lstStyle/>
                    <a:p>
                      <a:pPr algn="ctr"/>
                      <a:r>
                        <a:rPr lang="en-US" dirty="0" smtClean="0"/>
                        <a:t>275×1 = 275</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08979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sample is from the same population</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sample is not from the same population</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fit.</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r>
                              <a:rPr lang="en-US" altLang="zh-CN" sz="2800" i="1">
                                <a:latin typeface="Cambria Math" panose="02040503050406030204" pitchFamily="18" charset="0"/>
                              </a:rPr>
                              <m:t>0</m:t>
                            </m:r>
                            <m:r>
                              <a:rPr lang="en-US" altLang="zh-CN" sz="2800" i="1" smtClean="0">
                                <a:latin typeface="Cambria Math" panose="02040503050406030204" pitchFamily="18" charset="0"/>
                              </a:rPr>
                              <m:t>5</m:t>
                            </m:r>
                            <m:r>
                              <a:rPr lang="en-US" altLang="zh-CN" sz="2800" b="0" i="1" smtClean="0">
                                <a:latin typeface="Cambria Math" panose="02040503050406030204" pitchFamily="18" charset="0"/>
                              </a:rPr>
                              <m:t>−198)</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198</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26</m:t>
                            </m:r>
                            <m:r>
                              <a:rPr lang="en-US" altLang="zh-CN" sz="2800" i="1">
                                <a:latin typeface="Cambria Math" panose="02040503050406030204" pitchFamily="18" charset="0"/>
                              </a:rPr>
                              <m:t>−</m:t>
                            </m:r>
                            <m:r>
                              <a:rPr lang="en-US" altLang="zh-CN" sz="2800" b="0" i="1" smtClean="0">
                                <a:latin typeface="Cambria Math" panose="02040503050406030204" pitchFamily="18" charset="0"/>
                              </a:rPr>
                              <m:t>19.25</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19.25</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19</m:t>
                                </m:r>
                                <m:r>
                                  <a:rPr lang="en-US" altLang="zh-CN" sz="2800" i="1">
                                    <a:latin typeface="Cambria Math" panose="02040503050406030204" pitchFamily="18" charset="0"/>
                                  </a:rPr>
                                  <m:t>−</m:t>
                                </m:r>
                                <m:r>
                                  <a:rPr lang="en-US" altLang="zh-CN" sz="2800" b="0" i="1" smtClean="0">
                                    <a:latin typeface="Cambria Math" panose="02040503050406030204" pitchFamily="18" charset="0"/>
                                  </a:rPr>
                                  <m:t>24.75</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24.75</m:t>
                        </m:r>
                      </m:den>
                    </m:f>
                    <m:r>
                      <a:rPr lang="en-US" altLang="zh-CN" sz="2800" b="0" i="1" smtClean="0">
                        <a:latin typeface="Cambria Math" panose="02040503050406030204" pitchFamily="18" charset="0"/>
                      </a:rPr>
                      <m:t>=5.89</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83655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Distribution</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5867400" cy="4351338"/>
              </a:xfrm>
            </p:spPr>
            <p:txBody>
              <a:bodyPr>
                <a:normAutofit/>
              </a:bodyPr>
              <a:lstStyle/>
              <a:p>
                <a:pPr marL="228600" lvl="1">
                  <a:spcBef>
                    <a:spcPts val="1000"/>
                  </a:spcBef>
                </a:pP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oMath>
                </a14:m>
                <a:r>
                  <a:rPr lang="en-US" altLang="zh-CN" dirty="0" smtClean="0"/>
                  <a:t>(</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is the sum of </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independent standard normal random variables. </a:t>
                </a:r>
              </a:p>
              <a:p>
                <a:pPr marL="228600" lvl="1">
                  <a:spcBef>
                    <a:spcPts val="1000"/>
                  </a:spcBef>
                </a:pPr>
                <a:r>
                  <a:rPr lang="en-US" altLang="zh-CN" dirty="0" smtClean="0"/>
                  <a:t>The chi-square distribution is positive and right skewed with mean </a:t>
                </a:r>
                <a:r>
                  <a:rPr lang="en-US" altLang="zh-CN" i="1" dirty="0" err="1">
                    <a:latin typeface="Times New Roman" panose="02020603050405020304" pitchFamily="18" charset="0"/>
                    <a:cs typeface="Times New Roman" panose="02020603050405020304" pitchFamily="18" charset="0"/>
                  </a:rPr>
                  <a:t>df</a:t>
                </a:r>
                <a:r>
                  <a:rPr lang="en-US" altLang="zh-CN" dirty="0" smtClean="0"/>
                  <a:t> and standard deviation 2</a:t>
                </a:r>
                <a:r>
                  <a:rPr lang="en-US" altLang="zh-CN" i="1" dirty="0" smtClean="0">
                    <a:latin typeface="Times New Roman" panose="02020603050405020304" pitchFamily="18" charset="0"/>
                    <a:cs typeface="Times New Roman" panose="02020603050405020304" pitchFamily="18" charset="0"/>
                  </a:rPr>
                  <a:t>df</a:t>
                </a:r>
                <a:r>
                  <a:rPr lang="en-US" altLang="zh-CN" dirty="0" smtClean="0"/>
                  <a:t>. </a:t>
                </a:r>
              </a:p>
              <a:p>
                <a:pPr marL="228600" lvl="1">
                  <a:spcBef>
                    <a:spcPts val="1000"/>
                  </a:spcBef>
                </a:pPr>
                <a:r>
                  <a:rPr lang="en-US" altLang="zh-CN" dirty="0" smtClean="0"/>
                  <a:t>The larger </a:t>
                </a:r>
                <a:r>
                  <a:rPr lang="en-US" altLang="zh-CN" smtClean="0"/>
                  <a:t>the </a:t>
                </a:r>
                <a:r>
                  <a:rPr lang="en-US" altLang="zh-CN" smtClean="0"/>
                  <a:t>degrees </a:t>
                </a:r>
                <a:r>
                  <a:rPr lang="en-US" altLang="zh-CN" dirty="0" smtClean="0"/>
                  <a:t>of freedom (</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the closer the distribution to a normal distribution. </a:t>
                </a:r>
              </a:p>
              <a:p>
                <a:pPr lvl="1"/>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5867400" cy="4351338"/>
              </a:xfrm>
              <a:blipFill>
                <a:blip r:embed="rId3"/>
                <a:stretch>
                  <a:fillRect l="-1871" t="-2521" r="-3015"/>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825625"/>
            <a:ext cx="4940396" cy="3934470"/>
          </a:xfrm>
          <a:prstGeom prst="rect">
            <a:avLst/>
          </a:prstGeom>
        </p:spPr>
      </p:pic>
    </p:spTree>
    <p:extLst>
      <p:ext uri="{BB962C8B-B14F-4D97-AF65-F5344CB8AC3E}">
        <p14:creationId xmlns:p14="http://schemas.microsoft.com/office/powerpoint/2010/main" val="270199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a:xfrm>
                <a:off x="838200" y="1825625"/>
                <a:ext cx="6705600" cy="4351338"/>
              </a:xfrm>
            </p:spPr>
            <p:txBody>
              <a:bodyPr>
                <a:normAutofit fontScale="92500"/>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i="1" dirty="0" smtClean="0">
                    <a:latin typeface="Times New Roman" panose="02020603050405020304" pitchFamily="18" charset="0"/>
                    <a:cs typeface="Times New Roman" panose="02020603050405020304" pitchFamily="18" charset="0"/>
                  </a:rPr>
                  <a:t>k </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a:latin typeface="Times New Roman" panose="02020603050405020304" pitchFamily="18" charset="0"/>
                    <a:cs typeface="Times New Roman" panose="02020603050405020304" pitchFamily="18" charset="0"/>
                  </a:rPr>
                  <a:t>k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r>
                  <a:rPr lang="en-US" altLang="en-US" sz="2800" dirty="0" smtClean="0"/>
                  <a:t>Conditions</a:t>
                </a:r>
              </a:p>
              <a:p>
                <a:pPr lvl="1"/>
                <a:r>
                  <a:rPr lang="en-US" altLang="en-US" sz="2400" dirty="0" smtClean="0"/>
                  <a:t>Independence</a:t>
                </a:r>
              </a:p>
              <a:p>
                <a:pPr lvl="1"/>
                <a:r>
                  <a:rPr lang="en-US" altLang="en-US" sz="2400" dirty="0" smtClean="0"/>
                  <a:t>Sample size/distribution: each cell count must have at least 5 expected cases</a:t>
                </a:r>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xfrm>
                <a:off x="838200" y="1825625"/>
                <a:ext cx="6705600" cy="4351338"/>
              </a:xfrm>
              <a:blipFill>
                <a:blip r:embed="rId3"/>
                <a:stretch>
                  <a:fillRect l="-1455" t="-2241" r="-2636" b="-560"/>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713879"/>
            <a:ext cx="4763578" cy="3793654"/>
          </a:xfrm>
          <a:prstGeom prst="rect">
            <a:avLst/>
          </a:prstGeom>
        </p:spPr>
      </p:pic>
    </p:spTree>
    <p:extLst>
      <p:ext uri="{BB962C8B-B14F-4D97-AF65-F5344CB8AC3E}">
        <p14:creationId xmlns:p14="http://schemas.microsoft.com/office/powerpoint/2010/main" val="1283820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p:sp>
        <p:nvSpPr>
          <p:cNvPr id="19459" name="Rectangle 6"/>
          <p:cNvSpPr>
            <a:spLocks noGrp="1" noChangeArrowheads="1"/>
          </p:cNvSpPr>
          <p:nvPr>
            <p:ph idx="1"/>
          </p:nvPr>
        </p:nvSpPr>
        <p:spPr>
          <a:xfrm>
            <a:off x="838200" y="1825625"/>
            <a:ext cx="10134600" cy="4351338"/>
          </a:xfrm>
        </p:spPr>
        <p:txBody>
          <a:bodyPr>
            <a:normAutofit/>
          </a:bodyPr>
          <a:lstStyle/>
          <a:p>
            <a:r>
              <a:rPr lang="en-US" altLang="en-US" sz="2800" dirty="0" smtClean="0">
                <a:latin typeface="Times New Roman" panose="02020603050405020304" pitchFamily="18" charset="0"/>
                <a:cs typeface="Times New Roman" panose="02020603050405020304" pitchFamily="18" charset="0"/>
              </a:rPr>
              <a:t>In the example,</a:t>
            </a:r>
            <a:r>
              <a:rPr lang="en-US" altLang="en-US" sz="2800" i="1" dirty="0" smtClean="0">
                <a:latin typeface="Times New Roman" panose="02020603050405020304" pitchFamily="18" charset="0"/>
                <a:cs typeface="Times New Roman" panose="02020603050405020304" pitchFamily="18" charset="0"/>
              </a:rPr>
              <a:t> </a:t>
            </a:r>
          </a:p>
          <a:p>
            <a:pPr marL="0" indent="0">
              <a:buNone/>
            </a:pPr>
            <a:r>
              <a:rPr lang="en-US" altLang="en-US" sz="2800" i="1" dirty="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  p-</a:t>
            </a:r>
            <a:r>
              <a:rPr lang="en-US" altLang="en-US" sz="2800" dirty="0" smtClean="0">
                <a:latin typeface="Times New Roman" panose="02020603050405020304" pitchFamily="18" charset="0"/>
                <a:cs typeface="Times New Roman" panose="02020603050405020304" pitchFamily="18" charset="0"/>
              </a:rPr>
              <a:t>Value </a:t>
            </a:r>
            <a:r>
              <a:rPr lang="en-US" altLang="en-US" sz="2400" dirty="0" smtClean="0"/>
              <a:t>= </a:t>
            </a:r>
            <a:r>
              <a:rPr lang="en-US" altLang="en-US" sz="2400" dirty="0" err="1" smtClean="0"/>
              <a:t>pchisq</a:t>
            </a:r>
            <a:r>
              <a:rPr lang="en-US" altLang="en-US" sz="2400" dirty="0" smtClean="0"/>
              <a:t>(5.89, </a:t>
            </a:r>
            <a:r>
              <a:rPr lang="en-US" altLang="en-US" sz="2400" dirty="0" smtClean="0">
                <a:latin typeface="Times New Roman" panose="02020603050405020304" pitchFamily="18" charset="0"/>
                <a:cs typeface="Times New Roman" panose="02020603050405020304" pitchFamily="18" charset="0"/>
              </a:rPr>
              <a:t>4</a:t>
            </a:r>
            <a:r>
              <a:rPr lang="en-US" altLang="en-US" sz="2400" i="1"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 0.1171</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939606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A grocery store manager wishes to determine whether a certain product will sell equally well in any of five locations in a store. Five displays are set up, one in each location, and the resulting numbers of the product sold are noted. Is there enough evidence that location makes a difference? Test at both the 5% and 10% significance level.</a:t>
            </a:r>
            <a:endParaRPr lang="en-US" altLang="en-US"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702915561"/>
              </p:ext>
            </p:extLst>
          </p:nvPr>
        </p:nvGraphicFramePr>
        <p:xfrm>
          <a:off x="1905000" y="4876800"/>
          <a:ext cx="8128002" cy="7416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gridCol w="1354667">
                  <a:extLst>
                    <a:ext uri="{9D8B030D-6E8A-4147-A177-3AD203B41FA5}">
                      <a16:colId xmlns:a16="http://schemas.microsoft.com/office/drawing/2014/main" val="3180335208"/>
                    </a:ext>
                  </a:extLst>
                </a:gridCol>
                <a:gridCol w="1354667">
                  <a:extLst>
                    <a:ext uri="{9D8B030D-6E8A-4147-A177-3AD203B41FA5}">
                      <a16:colId xmlns:a16="http://schemas.microsoft.com/office/drawing/2014/main" val="1228487413"/>
                    </a:ext>
                  </a:extLst>
                </a:gridCol>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4146331047"/>
                  </a:ext>
                </a:extLst>
              </a:tr>
              <a:tr h="370840">
                <a:tc>
                  <a:txBody>
                    <a:bodyPr/>
                    <a:lstStyle/>
                    <a:p>
                      <a:r>
                        <a:rPr lang="en-US" dirty="0" smtClean="0"/>
                        <a:t>Numbers sold</a:t>
                      </a:r>
                      <a:endParaRPr lang="en-US" dirty="0"/>
                    </a:p>
                  </a:txBody>
                  <a:tcPr/>
                </a:tc>
                <a:tc>
                  <a:txBody>
                    <a:bodyPr/>
                    <a:lstStyle/>
                    <a:p>
                      <a:pPr algn="ctr"/>
                      <a:r>
                        <a:rPr lang="en-US" dirty="0" smtClean="0"/>
                        <a:t>43</a:t>
                      </a:r>
                      <a:endParaRPr lang="en-US" dirty="0"/>
                    </a:p>
                  </a:txBody>
                  <a:tcPr/>
                </a:tc>
                <a:tc>
                  <a:txBody>
                    <a:bodyPr/>
                    <a:lstStyle/>
                    <a:p>
                      <a:pPr algn="ctr"/>
                      <a:r>
                        <a:rPr lang="en-US" dirty="0" smtClean="0"/>
                        <a:t>29</a:t>
                      </a:r>
                      <a:endParaRPr lang="en-US" dirty="0"/>
                    </a:p>
                  </a:txBody>
                  <a:tcPr/>
                </a:tc>
                <a:tc>
                  <a:txBody>
                    <a:bodyPr/>
                    <a:lstStyle/>
                    <a:p>
                      <a:pPr algn="ctr"/>
                      <a:r>
                        <a:rPr lang="en-US" dirty="0" smtClean="0"/>
                        <a:t>52</a:t>
                      </a:r>
                      <a:endParaRPr lang="en-US" dirty="0"/>
                    </a:p>
                  </a:txBody>
                  <a:tcPr/>
                </a:tc>
                <a:tc>
                  <a:txBody>
                    <a:bodyPr/>
                    <a:lstStyle/>
                    <a:p>
                      <a:pPr algn="ctr"/>
                      <a:r>
                        <a:rPr lang="en-US" dirty="0" smtClean="0"/>
                        <a:t>34</a:t>
                      </a:r>
                      <a:endParaRPr lang="en-US" dirty="0"/>
                    </a:p>
                  </a:txBody>
                  <a:tcPr/>
                </a:tc>
                <a:tc>
                  <a:txBody>
                    <a:bodyPr/>
                    <a:lstStyle/>
                    <a:p>
                      <a:pPr algn="ctr"/>
                      <a:r>
                        <a:rPr lang="en-US" dirty="0" smtClean="0"/>
                        <a:t>48</a:t>
                      </a:r>
                      <a:endParaRPr lang="en-US" dirty="0"/>
                    </a:p>
                  </a:txBody>
                  <a:tcPr/>
                </a:tc>
                <a:extLst>
                  <a:ext uri="{0D108BD9-81ED-4DB2-BD59-A6C34878D82A}">
                    <a16:rowId xmlns:a16="http://schemas.microsoft.com/office/drawing/2014/main" val="564251555"/>
                  </a:ext>
                </a:extLst>
              </a:tr>
            </a:tbl>
          </a:graphicData>
        </a:graphic>
      </p:graphicFrame>
    </p:spTree>
    <p:extLst>
      <p:ext uri="{BB962C8B-B14F-4D97-AF65-F5344CB8AC3E}">
        <p14:creationId xmlns:p14="http://schemas.microsoft.com/office/powerpoint/2010/main" val="2541469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a:t>
            </a:r>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two or more samples, determine if they come from some large set. </a:t>
            </a:r>
          </a:p>
          <a:p>
            <a:pPr marL="228600" lvl="1">
              <a:spcBef>
                <a:spcPts val="1000"/>
              </a:spcBef>
            </a:pPr>
            <a:r>
              <a:rPr lang="en-US" altLang="en-US" sz="2800" dirty="0" smtClean="0"/>
              <a:t>A two-way table</a:t>
            </a:r>
            <a:endParaRPr lang="en-US" altLang="en-US" dirty="0"/>
          </a:p>
          <a:p>
            <a:endParaRPr lang="en-US" altLang="en-US" dirty="0" smtClean="0"/>
          </a:p>
          <a:p>
            <a:endParaRPr lang="en-US" altLang="en-US" dirty="0" smtClean="0"/>
          </a:p>
          <a:p>
            <a:endParaRPr lang="en-US" altLang="en-US" dirty="0"/>
          </a:p>
          <a:p>
            <a:r>
              <a:rPr lang="en-US" altLang="en-US" sz="2800" dirty="0" smtClean="0"/>
              <a:t>Are the two ways independent?</a:t>
            </a:r>
            <a:endParaRPr lang="en-US"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126855973"/>
              </p:ext>
            </p:extLst>
          </p:nvPr>
        </p:nvGraphicFramePr>
        <p:xfrm>
          <a:off x="1981200" y="3307080"/>
          <a:ext cx="5562600" cy="1483360"/>
        </p:xfrm>
        <a:graphic>
          <a:graphicData uri="http://schemas.openxmlformats.org/drawingml/2006/table">
            <a:tbl>
              <a:tblPr firstRow="1" bandRow="1">
                <a:tableStyleId>{5940675A-B579-460E-94D1-54222C63F5DA}</a:tableStyleId>
              </a:tblPr>
              <a:tblGrid>
                <a:gridCol w="1112520">
                  <a:extLst>
                    <a:ext uri="{9D8B030D-6E8A-4147-A177-3AD203B41FA5}">
                      <a16:colId xmlns:a16="http://schemas.microsoft.com/office/drawing/2014/main" val="1162213689"/>
                    </a:ext>
                  </a:extLst>
                </a:gridCol>
                <a:gridCol w="1112520">
                  <a:extLst>
                    <a:ext uri="{9D8B030D-6E8A-4147-A177-3AD203B41FA5}">
                      <a16:colId xmlns:a16="http://schemas.microsoft.com/office/drawing/2014/main" val="3480757087"/>
                    </a:ext>
                  </a:extLst>
                </a:gridCol>
                <a:gridCol w="1112520">
                  <a:extLst>
                    <a:ext uri="{9D8B030D-6E8A-4147-A177-3AD203B41FA5}">
                      <a16:colId xmlns:a16="http://schemas.microsoft.com/office/drawing/2014/main" val="3582074887"/>
                    </a:ext>
                  </a:extLst>
                </a:gridCol>
                <a:gridCol w="1112520">
                  <a:extLst>
                    <a:ext uri="{9D8B030D-6E8A-4147-A177-3AD203B41FA5}">
                      <a16:colId xmlns:a16="http://schemas.microsoft.com/office/drawing/2014/main" val="96423949"/>
                    </a:ext>
                  </a:extLst>
                </a:gridCol>
                <a:gridCol w="1112520">
                  <a:extLst>
                    <a:ext uri="{9D8B030D-6E8A-4147-A177-3AD203B41FA5}">
                      <a16:colId xmlns:a16="http://schemas.microsoft.com/office/drawing/2014/main" val="1161159625"/>
                    </a:ext>
                  </a:extLst>
                </a:gridCol>
              </a:tblGrid>
              <a:tr h="370840">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370840">
                <a:tc>
                  <a:txBody>
                    <a:bodyPr/>
                    <a:lstStyle/>
                    <a:p>
                      <a:r>
                        <a:rPr lang="en-US" dirty="0" smtClean="0"/>
                        <a:t>R1</a:t>
                      </a:r>
                      <a:endParaRPr lang="en-US" dirty="0"/>
                    </a:p>
                  </a:txBody>
                  <a:tcPr/>
                </a:tc>
                <a:tc>
                  <a:txBody>
                    <a:bodyPr/>
                    <a:lstStyle/>
                    <a:p>
                      <a:pPr algn="ctr"/>
                      <a:r>
                        <a:rPr lang="en-US" dirty="0" smtClean="0"/>
                        <a:t>2</a:t>
                      </a:r>
                      <a:endParaRPr lang="en-US" dirty="0"/>
                    </a:p>
                  </a:txBody>
                  <a:tcPr/>
                </a:tc>
                <a:tc>
                  <a:txBody>
                    <a:bodyPr/>
                    <a:lstStyle/>
                    <a:p>
                      <a:pPr algn="ctr"/>
                      <a:r>
                        <a:rPr lang="en-US" dirty="0" smtClean="0"/>
                        <a:t>23</a:t>
                      </a:r>
                      <a:endParaRPr lang="en-US" dirty="0"/>
                    </a:p>
                  </a:txBody>
                  <a:tcPr/>
                </a:tc>
                <a:tc>
                  <a:txBody>
                    <a:bodyPr/>
                    <a:lstStyle/>
                    <a:p>
                      <a:pPr algn="ctr"/>
                      <a:r>
                        <a:rPr lang="en-US" dirty="0" smtClean="0"/>
                        <a:t>36</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370840">
                <a:tc>
                  <a:txBody>
                    <a:bodyPr/>
                    <a:lstStyle/>
                    <a:p>
                      <a:r>
                        <a:rPr lang="en-US" dirty="0" smtClean="0"/>
                        <a:t>R2</a:t>
                      </a:r>
                      <a:endParaRPr lang="en-US" dirty="0"/>
                    </a:p>
                  </a:txBody>
                  <a:tcPr/>
                </a:tc>
                <a:tc>
                  <a:txBody>
                    <a:bodyPr/>
                    <a:lstStyle/>
                    <a:p>
                      <a:pPr algn="ctr"/>
                      <a:r>
                        <a:rPr lang="en-US" dirty="0" smtClean="0"/>
                        <a:t>71</a:t>
                      </a:r>
                      <a:endParaRPr lang="en-US" dirty="0"/>
                    </a:p>
                  </a:txBody>
                  <a:tcPr/>
                </a:tc>
                <a:tc>
                  <a:txBody>
                    <a:bodyPr/>
                    <a:lstStyle/>
                    <a:p>
                      <a:pPr algn="ctr"/>
                      <a:r>
                        <a:rPr lang="en-US" dirty="0" smtClean="0"/>
                        <a:t>50</a:t>
                      </a:r>
                      <a:endParaRPr lang="en-US" dirty="0"/>
                    </a:p>
                  </a:txBody>
                  <a:tcPr/>
                </a:tc>
                <a:tc>
                  <a:txBody>
                    <a:bodyPr/>
                    <a:lstStyle/>
                    <a:p>
                      <a:pPr algn="ctr"/>
                      <a:r>
                        <a:rPr lang="en-US" dirty="0" smtClean="0"/>
                        <a:t>37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70840">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83692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en-US" sz="2800" dirty="0" smtClean="0"/>
                  <a:t>A two-way table of observed and expected counts</a:t>
                </a:r>
              </a:p>
              <a:p>
                <a:pPr marL="685800" lvl="2">
                  <a:spcBef>
                    <a:spcPts val="1000"/>
                  </a:spcBef>
                </a:pPr>
                <a:r>
                  <a:rPr lang="en-US" altLang="en-US" dirty="0" smtClean="0"/>
                  <a:t>Expected </a:t>
                </a:r>
                <a:r>
                  <a:rPr lang="en-US" altLang="en-US" dirty="0" err="1" smtClean="0"/>
                  <a:t>count</a:t>
                </a:r>
                <a:r>
                  <a:rPr lang="en-US" altLang="en-US" baseline="-25000" dirty="0" err="1" smtClean="0"/>
                  <a:t>row</a:t>
                </a:r>
                <a:r>
                  <a:rPr lang="en-US" altLang="en-US" baseline="-25000" dirty="0" smtClean="0"/>
                  <a:t> </a:t>
                </a:r>
                <a:r>
                  <a:rPr lang="en-US" altLang="en-US" i="1" baseline="-25000" dirty="0" err="1" smtClean="0">
                    <a:latin typeface="Times New Roman" panose="02020603050405020304" pitchFamily="18" charset="0"/>
                    <a:cs typeface="Times New Roman" panose="02020603050405020304" pitchFamily="18" charset="0"/>
                  </a:rPr>
                  <a:t>i</a:t>
                </a:r>
                <a:r>
                  <a:rPr lang="en-US" altLang="en-US" baseline="-25000" dirty="0" smtClean="0"/>
                  <a:t>, column </a:t>
                </a:r>
                <a:r>
                  <a:rPr lang="en-US" altLang="en-US" i="1" baseline="-25000" dirty="0" smtClean="0">
                    <a:latin typeface="Times New Roman" panose="02020603050405020304" pitchFamily="18" charset="0"/>
                    <a:cs typeface="Times New Roman" panose="02020603050405020304" pitchFamily="18" charset="0"/>
                  </a:rPr>
                  <a:t>j</a:t>
                </a:r>
                <a:r>
                  <a:rPr lang="en-US" altLang="en-US" dirty="0" smtClean="0"/>
                  <a:t>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m:t>
                        </m:r>
                        <m:r>
                          <a:rPr lang="en-US" altLang="en-US" b="0" i="1" smtClean="0">
                            <a:latin typeface="Cambria Math" panose="02040503050406030204" pitchFamily="18" charset="0"/>
                          </a:rPr>
                          <m:t>𝑟𝑜𝑤</m:t>
                        </m:r>
                        <m:r>
                          <a:rPr lang="en-US" altLang="en-US" b="0" i="1" smtClean="0">
                            <a:latin typeface="Cambria Math" panose="02040503050406030204" pitchFamily="18" charset="0"/>
                          </a:rPr>
                          <m:t> </m:t>
                        </m:r>
                        <m:r>
                          <a:rPr lang="en-US" altLang="en-US" b="0" i="1" smtClean="0">
                            <a:latin typeface="Cambria Math" panose="02040503050406030204" pitchFamily="18" charset="0"/>
                          </a:rPr>
                          <m:t>𝑖</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𝑐𝑜𝑙𝑢𝑚𝑛</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𝑗</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𝑡𝑜𝑡𝑎𝑙</m:t>
                        </m:r>
                        <m:r>
                          <a:rPr lang="en-US" altLang="en-US" b="0" i="1" smtClean="0">
                            <a:latin typeface="Cambria Math" panose="02040503050406030204" pitchFamily="18" charset="0"/>
                            <a:ea typeface="Cambria Math" panose="02040503050406030204" pitchFamily="18" charset="0"/>
                          </a:rPr>
                          <m:t>) </m:t>
                        </m:r>
                      </m:num>
                      <m:den>
                        <m:r>
                          <a:rPr lang="en-US" altLang="en-US" b="0" i="1" smtClean="0">
                            <a:latin typeface="Cambria Math" panose="02040503050406030204" pitchFamily="18" charset="0"/>
                          </a:rPr>
                          <m:t>𝑡𝑎𝑏𝑙𝑒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den>
                    </m:f>
                  </m:oMath>
                </a14:m>
                <a:endParaRPr lang="en-US" altLang="en-US" dirty="0"/>
              </a:p>
              <a:p>
                <a:endParaRPr lang="en-US" altLang="en-US" dirty="0" smtClean="0"/>
              </a:p>
              <a:p>
                <a:endParaRPr lang="en-US" altLang="en-US" dirty="0" smtClean="0"/>
              </a:p>
              <a:p>
                <a:endParaRPr lang="en-US" altLang="en-US" dirty="0" smtClean="0"/>
              </a:p>
              <a:p>
                <a:pPr lvl="1"/>
                <a:endParaRPr lang="en-US" altLang="en-US" sz="2400" dirty="0" smtClean="0"/>
              </a:p>
              <a:p>
                <a:pPr lvl="1"/>
                <a:endParaRPr lang="en-US" altLang="en-US" sz="2400" dirty="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2183972644"/>
              </p:ext>
            </p:extLst>
          </p:nvPr>
        </p:nvGraphicFramePr>
        <p:xfrm>
          <a:off x="1981200" y="3124200"/>
          <a:ext cx="8763000" cy="22860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1162213689"/>
                    </a:ext>
                  </a:extLst>
                </a:gridCol>
                <a:gridCol w="1752600">
                  <a:extLst>
                    <a:ext uri="{9D8B030D-6E8A-4147-A177-3AD203B41FA5}">
                      <a16:colId xmlns:a16="http://schemas.microsoft.com/office/drawing/2014/main" val="3480757087"/>
                    </a:ext>
                  </a:extLst>
                </a:gridCol>
                <a:gridCol w="1752600">
                  <a:extLst>
                    <a:ext uri="{9D8B030D-6E8A-4147-A177-3AD203B41FA5}">
                      <a16:colId xmlns:a16="http://schemas.microsoft.com/office/drawing/2014/main" val="3582074887"/>
                    </a:ext>
                  </a:extLst>
                </a:gridCol>
                <a:gridCol w="1752600">
                  <a:extLst>
                    <a:ext uri="{9D8B030D-6E8A-4147-A177-3AD203B41FA5}">
                      <a16:colId xmlns:a16="http://schemas.microsoft.com/office/drawing/2014/main" val="96423949"/>
                    </a:ext>
                  </a:extLst>
                </a:gridCol>
                <a:gridCol w="1752600">
                  <a:extLst>
                    <a:ext uri="{9D8B030D-6E8A-4147-A177-3AD203B41FA5}">
                      <a16:colId xmlns:a16="http://schemas.microsoft.com/office/drawing/2014/main" val="1161159625"/>
                    </a:ext>
                  </a:extLst>
                </a:gridCol>
              </a:tblGrid>
              <a:tr h="341376">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97408">
                <a:tc>
                  <a:txBody>
                    <a:bodyPr/>
                    <a:lstStyle/>
                    <a:p>
                      <a:r>
                        <a:rPr lang="en-US" dirty="0" smtClean="0"/>
                        <a:t>R1</a:t>
                      </a:r>
                      <a:endParaRPr lang="en-US" dirty="0"/>
                    </a:p>
                  </a:txBody>
                  <a:tcPr/>
                </a:tc>
                <a:tc>
                  <a:txBody>
                    <a:bodyPr/>
                    <a:lstStyle/>
                    <a:p>
                      <a:pPr algn="ctr"/>
                      <a:r>
                        <a:rPr lang="en-US" dirty="0" smtClean="0"/>
                        <a:t>2 (73 × 61/219</a:t>
                      </a:r>
                      <a:r>
                        <a:rPr lang="en-US" baseline="0" dirty="0" smtClean="0"/>
                        <a:t> = 20.33)</a:t>
                      </a:r>
                      <a:endParaRPr lang="en-US" dirty="0"/>
                    </a:p>
                  </a:txBody>
                  <a:tcPr/>
                </a:tc>
                <a:tc>
                  <a:txBody>
                    <a:bodyPr/>
                    <a:lstStyle/>
                    <a:p>
                      <a:pPr algn="ctr"/>
                      <a:r>
                        <a:rPr lang="en-US" dirty="0" smtClean="0"/>
                        <a:t>23 (73 × 61/219</a:t>
                      </a:r>
                      <a:r>
                        <a:rPr lang="en-US" baseline="0" dirty="0" smtClean="0"/>
                        <a:t> = 20.33)</a:t>
                      </a:r>
                      <a:endParaRPr lang="en-US" dirty="0"/>
                    </a:p>
                  </a:txBody>
                  <a:tcPr/>
                </a:tc>
                <a:tc>
                  <a:txBody>
                    <a:bodyPr/>
                    <a:lstStyle/>
                    <a:p>
                      <a:pPr algn="ctr"/>
                      <a:r>
                        <a:rPr lang="en-US" dirty="0" smtClean="0"/>
                        <a:t>36 (73 × 61/219</a:t>
                      </a:r>
                      <a:r>
                        <a:rPr lang="en-US" baseline="0" dirty="0" smtClean="0"/>
                        <a:t>= 20.33)</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746760">
                <a:tc>
                  <a:txBody>
                    <a:bodyPr/>
                    <a:lstStyle/>
                    <a:p>
                      <a:r>
                        <a:rPr lang="en-US" dirty="0" smtClean="0"/>
                        <a:t>R2</a:t>
                      </a:r>
                      <a:endParaRPr lang="en-US" dirty="0"/>
                    </a:p>
                  </a:txBody>
                  <a:tcPr/>
                </a:tc>
                <a:tc>
                  <a:txBody>
                    <a:bodyPr/>
                    <a:lstStyle/>
                    <a:p>
                      <a:pPr algn="ctr"/>
                      <a:r>
                        <a:rPr lang="en-US" dirty="0" smtClean="0"/>
                        <a:t>71 (73 × 158/219</a:t>
                      </a:r>
                      <a:r>
                        <a:rPr lang="en-US" baseline="0" dirty="0" smtClean="0"/>
                        <a:t> = 52.67)</a:t>
                      </a:r>
                      <a:endParaRPr lang="en-US" dirty="0"/>
                    </a:p>
                  </a:txBody>
                  <a:tcPr/>
                </a:tc>
                <a:tc>
                  <a:txBody>
                    <a:bodyPr/>
                    <a:lstStyle/>
                    <a:p>
                      <a:pPr algn="ctr"/>
                      <a:r>
                        <a:rPr lang="en-US" dirty="0" smtClean="0"/>
                        <a:t>50 (73 × 158/219</a:t>
                      </a:r>
                      <a:r>
                        <a:rPr lang="en-US" baseline="0" dirty="0" smtClean="0"/>
                        <a:t> = 52.67)</a:t>
                      </a:r>
                      <a:endParaRPr lang="en-US" dirty="0" smtClean="0"/>
                    </a:p>
                  </a:txBody>
                  <a:tcPr/>
                </a:tc>
                <a:tc>
                  <a:txBody>
                    <a:bodyPr/>
                    <a:lstStyle/>
                    <a:p>
                      <a:pPr algn="ctr"/>
                      <a:r>
                        <a:rPr lang="en-US" dirty="0" smtClean="0"/>
                        <a:t>37 (73 × 158/219</a:t>
                      </a:r>
                      <a:r>
                        <a:rPr lang="en-US" baseline="0" dirty="0" smtClean="0"/>
                        <a:t> = 52.67)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41376">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1093117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two variables are independent</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dirty="0" smtClean="0">
                    <a:latin typeface="Cambria Math" panose="02040503050406030204" pitchFamily="18" charset="0"/>
                    <a:ea typeface="Cambria Math" panose="02040503050406030204" pitchFamily="18" charset="0"/>
                    <a:sym typeface="Symbol" panose="05050102010706020507" pitchFamily="18" charset="2"/>
                  </a:rPr>
                  <a:t>two variables are not independent</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independence.</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(2−20.33)</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23</m:t>
                            </m:r>
                            <m:r>
                              <a:rPr lang="en-US" altLang="zh-CN" sz="2800" i="1">
                                <a:latin typeface="Cambria Math" panose="02040503050406030204" pitchFamily="18" charset="0"/>
                              </a:rPr>
                              <m:t>−</m:t>
                            </m:r>
                            <m:r>
                              <a:rPr lang="en-US" altLang="zh-CN" sz="2800" b="0" i="1" smtClean="0">
                                <a:latin typeface="Cambria Math" panose="02040503050406030204" pitchFamily="18" charset="0"/>
                              </a:rPr>
                              <m:t>20.33</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37</m:t>
                                </m:r>
                                <m:r>
                                  <a:rPr lang="en-US" altLang="zh-CN" sz="2800" i="1">
                                    <a:latin typeface="Cambria Math" panose="02040503050406030204" pitchFamily="18" charset="0"/>
                                  </a:rPr>
                                  <m:t>−</m:t>
                                </m:r>
                                <m:r>
                                  <a:rPr lang="en-US" altLang="zh-CN" sz="2800" b="0" i="1" smtClean="0">
                                    <a:latin typeface="Cambria Math" panose="02040503050406030204" pitchFamily="18" charset="0"/>
                                  </a:rPr>
                                  <m:t>52.67</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52.67</m:t>
                        </m:r>
                      </m:den>
                    </m:f>
                    <m:r>
                      <a:rPr lang="en-US" altLang="zh-CN" sz="2800" b="0" i="1" smtClean="0">
                        <a:latin typeface="Cambria Math" panose="02040503050406030204" pitchFamily="18" charset="0"/>
                      </a:rPr>
                      <m:t>=40.13</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946395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Hypotheses for the Population Proportion</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b="0" i="1" smtClean="0">
                              <a:latin typeface="Cambria Math" panose="02040503050406030204" pitchFamily="18" charset="0"/>
                              <a:ea typeface="Cambria Math" panose="02040503050406030204" pitchFamily="18" charset="0"/>
                            </a:rPr>
                            <m:t>0</m:t>
                          </m:r>
                        </m:sub>
                      </m:sSub>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𝑣𝑠</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&gt;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a:t>One-Sided, </a:t>
                </a:r>
                <a:r>
                  <a:rPr lang="en-US" altLang="en-US" dirty="0" smtClean="0"/>
                  <a:t>“Less </a:t>
                </a:r>
                <a:r>
                  <a:rPr lang="en-US" altLang="en-US" dirty="0"/>
                  <a:t>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&lt;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94803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a:xfrm>
                <a:off x="838200" y="1825625"/>
                <a:ext cx="10287000" cy="4351338"/>
              </a:xfrm>
            </p:spPr>
            <p:txBody>
              <a:bodyPr>
                <a:normAutofit/>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dirty="0" smtClean="0">
                    <a:latin typeface="Times New Roman" panose="02020603050405020304" pitchFamily="18" charset="0"/>
                    <a:cs typeface="Times New Roman" panose="02020603050405020304" pitchFamily="18" charset="0"/>
                  </a:rPr>
                  <a:t>(</a:t>
                </a:r>
                <a:r>
                  <a:rPr lang="en-US" altLang="en-US" sz="2400" i="1" dirty="0" smtClean="0">
                    <a:latin typeface="Times New Roman" panose="02020603050405020304" pitchFamily="18" charset="0"/>
                    <a:cs typeface="Times New Roman" panose="02020603050405020304" pitchFamily="18" charset="0"/>
                  </a:rPr>
                  <a:t>R</a:t>
                </a:r>
                <a:r>
                  <a:rPr lang="en-US" altLang="en-US" sz="2400" dirty="0" smtClean="0">
                    <a:latin typeface="Times New Roman" panose="02020603050405020304" pitchFamily="18" charset="0"/>
                    <a:cs typeface="Times New Roman" panose="02020603050405020304" pitchFamily="18" charset="0"/>
                  </a:rPr>
                  <a:t>-1)</a:t>
                </a:r>
                <a:r>
                  <a:rPr lang="en-US" altLang="en-US" sz="2400" i="1" dirty="0" smtClean="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err="1" smtClean="0">
                    <a:latin typeface="Times New Roman" panose="02020603050405020304" pitchFamily="18" charset="0"/>
                    <a:cs typeface="Times New Roman" panose="02020603050405020304" pitchFamily="18" charset="0"/>
                  </a:rPr>
                  <a:t>df</a:t>
                </a:r>
                <a:r>
                  <a:rPr lang="en-US" altLang="en-US" sz="2400" dirty="0" smtClean="0"/>
                  <a:t>, </a:t>
                </a:r>
                <a:r>
                  <a:rPr lang="en-US" altLang="en-US" sz="2400" dirty="0" err="1" smtClean="0"/>
                  <a:t>lower.tail</a:t>
                </a:r>
                <a:r>
                  <a:rPr lang="en-US" altLang="en-US" sz="2400" dirty="0" smtClean="0"/>
                  <a:t>  = F) </a:t>
                </a:r>
              </a:p>
              <a:p>
                <a:pPr marL="457200" lvl="1" indent="0">
                  <a:buNone/>
                </a:pPr>
                <a:r>
                  <a:rPr lang="en-US" altLang="en-US" sz="2400" dirty="0"/>
                  <a:t> </a:t>
                </a:r>
                <a:r>
                  <a:rPr lang="en-US" altLang="en-US" sz="2400" dirty="0" smtClean="0"/>
                  <a:t> where R is the number of rows, and C is the number of columns</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r>
                  <a:rPr lang="en-US" altLang="en-US" sz="2800" dirty="0" smtClean="0"/>
                  <a:t>In the example,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Value </a:t>
                </a:r>
                <a:r>
                  <a:rPr lang="en-US" altLang="en-US" sz="2400" dirty="0"/>
                  <a:t>= </a:t>
                </a:r>
                <a:r>
                  <a:rPr lang="en-US" altLang="en-US" sz="2400" dirty="0" err="1" smtClean="0"/>
                  <a:t>pchisq</a:t>
                </a:r>
                <a:r>
                  <a:rPr lang="en-US" altLang="en-US" sz="2400" dirty="0" smtClean="0"/>
                  <a:t>(40.13, (</a:t>
                </a:r>
                <a:r>
                  <a:rPr lang="en-US" altLang="en-US" sz="2400" dirty="0" smtClean="0">
                    <a:latin typeface="Times New Roman" panose="02020603050405020304" pitchFamily="18" charset="0"/>
                    <a:cs typeface="Times New Roman" panose="02020603050405020304" pitchFamily="18" charset="0"/>
                  </a:rPr>
                  <a:t>3 –1)*(2 – 1)</a:t>
                </a:r>
                <a:r>
                  <a:rPr lang="en-US" altLang="en-US" sz="2400" dirty="0" smtClean="0"/>
                  <a:t>, </a:t>
                </a:r>
                <a:r>
                  <a:rPr lang="en-US" altLang="en-US" sz="2400" dirty="0" err="1"/>
                  <a:t>lower.tail</a:t>
                </a:r>
                <a:r>
                  <a:rPr lang="en-US" altLang="en-US" sz="2400" dirty="0"/>
                  <a:t>  = F) = </a:t>
                </a:r>
                <a:r>
                  <a:rPr lang="en-US" altLang="en-US" sz="2400" dirty="0" smtClean="0"/>
                  <a:t>1.93e-9</a:t>
                </a:r>
                <a:endParaRPr lang="en-US" altLang="en-US" sz="2400" dirty="0"/>
              </a:p>
              <a:p>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xfrm>
                <a:off x="838200" y="1825625"/>
                <a:ext cx="10287000" cy="4351338"/>
              </a:xfrm>
              <a:blipFill>
                <a:blip r:embed="rId3"/>
                <a:stretch>
                  <a:fillRect l="-1067" t="-2521"/>
                </a:stretch>
              </a:blipFill>
            </p:spPr>
            <p:txBody>
              <a:bodyPr/>
              <a:lstStyle/>
              <a:p>
                <a:r>
                  <a:rPr lang="en-US">
                    <a:noFill/>
                  </a:rPr>
                  <a:t> </a:t>
                </a:r>
              </a:p>
            </p:txBody>
          </p:sp>
        </mc:Fallback>
      </mc:AlternateContent>
    </p:spTree>
    <p:extLst>
      <p:ext uri="{BB962C8B-B14F-4D97-AF65-F5344CB8AC3E}">
        <p14:creationId xmlns:p14="http://schemas.microsoft.com/office/powerpoint/2010/main" val="4105849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sz="2400" dirty="0" smtClean="0"/>
              <a:t>In a nationwide telephone poll of 1000 adults representing Democrats, Republicans, and Independents, respondents were asked two questions: their party affiliation and if their confidence in the U.S. banking system had been shaken by the savings and loan crisis. Is there significant evidence that shaken confidence in the banking system is independent of party affiliation? Use a 10% significance level.</a:t>
            </a:r>
            <a:endParaRPr lang="en-US" altLang="en-US" sz="2400"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589227298"/>
              </p:ext>
            </p:extLst>
          </p:nvPr>
        </p:nvGraphicFramePr>
        <p:xfrm>
          <a:off x="2286000" y="4267200"/>
          <a:ext cx="5418668" cy="14782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tblGrid>
              <a:tr h="125254">
                <a:tc>
                  <a:txBody>
                    <a:bodyPr/>
                    <a:lstStyle/>
                    <a:p>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No opinion</a:t>
                      </a:r>
                      <a:endParaRPr lang="en-US" dirty="0"/>
                    </a:p>
                  </a:txBody>
                  <a:tcPr/>
                </a:tc>
                <a:extLst>
                  <a:ext uri="{0D108BD9-81ED-4DB2-BD59-A6C34878D82A}">
                    <a16:rowId xmlns:a16="http://schemas.microsoft.com/office/drawing/2014/main" val="4146331047"/>
                  </a:ext>
                </a:extLst>
              </a:tr>
              <a:tr h="370840">
                <a:tc>
                  <a:txBody>
                    <a:bodyPr/>
                    <a:lstStyle/>
                    <a:p>
                      <a:r>
                        <a:rPr lang="en-US" dirty="0" smtClean="0"/>
                        <a:t>Democrats</a:t>
                      </a:r>
                      <a:endParaRPr lang="en-US" dirty="0"/>
                    </a:p>
                  </a:txBody>
                  <a:tcPr/>
                </a:tc>
                <a:tc>
                  <a:txBody>
                    <a:bodyPr/>
                    <a:lstStyle/>
                    <a:p>
                      <a:pPr algn="ctr"/>
                      <a:r>
                        <a:rPr lang="en-US" dirty="0" smtClean="0"/>
                        <a:t>175</a:t>
                      </a:r>
                      <a:endParaRPr lang="en-US" dirty="0"/>
                    </a:p>
                  </a:txBody>
                  <a:tcPr/>
                </a:tc>
                <a:tc>
                  <a:txBody>
                    <a:bodyPr/>
                    <a:lstStyle/>
                    <a:p>
                      <a:pPr algn="ctr"/>
                      <a:r>
                        <a:rPr lang="en-US" dirty="0" smtClean="0"/>
                        <a:t>220</a:t>
                      </a:r>
                      <a:endParaRPr lang="en-US" dirty="0"/>
                    </a:p>
                  </a:txBody>
                  <a:tcPr/>
                </a:tc>
                <a:tc>
                  <a:txBody>
                    <a:bodyPr/>
                    <a:lstStyle/>
                    <a:p>
                      <a:pPr algn="ctr"/>
                      <a:r>
                        <a:rPr lang="en-US" dirty="0" smtClean="0"/>
                        <a:t>55</a:t>
                      </a:r>
                      <a:endParaRPr lang="en-US" dirty="0"/>
                    </a:p>
                  </a:txBody>
                  <a:tcPr/>
                </a:tc>
                <a:extLst>
                  <a:ext uri="{0D108BD9-81ED-4DB2-BD59-A6C34878D82A}">
                    <a16:rowId xmlns:a16="http://schemas.microsoft.com/office/drawing/2014/main" val="564251555"/>
                  </a:ext>
                </a:extLst>
              </a:tr>
              <a:tr h="370840">
                <a:tc>
                  <a:txBody>
                    <a:bodyPr/>
                    <a:lstStyle/>
                    <a:p>
                      <a:r>
                        <a:rPr lang="en-US" dirty="0" smtClean="0"/>
                        <a:t>Republicans</a:t>
                      </a:r>
                      <a:endParaRPr lang="en-US" dirty="0"/>
                    </a:p>
                  </a:txBody>
                  <a:tcPr/>
                </a:tc>
                <a:tc>
                  <a:txBody>
                    <a:bodyPr/>
                    <a:lstStyle/>
                    <a:p>
                      <a:pPr algn="ctr"/>
                      <a:r>
                        <a:rPr lang="en-US" dirty="0" smtClean="0"/>
                        <a:t>150</a:t>
                      </a:r>
                      <a:endParaRPr lang="en-US" dirty="0"/>
                    </a:p>
                  </a:txBody>
                  <a:tcPr/>
                </a:tc>
                <a:tc>
                  <a:txBody>
                    <a:bodyPr/>
                    <a:lstStyle/>
                    <a:p>
                      <a:pPr algn="ctr"/>
                      <a:r>
                        <a:rPr lang="en-US" dirty="0" smtClean="0"/>
                        <a:t>165</a:t>
                      </a:r>
                      <a:endParaRPr lang="en-US" dirty="0"/>
                    </a:p>
                  </a:txBody>
                  <a:tcPr/>
                </a:tc>
                <a:tc>
                  <a:txBody>
                    <a:bodyPr/>
                    <a:lstStyle/>
                    <a:p>
                      <a:pPr algn="ctr"/>
                      <a:r>
                        <a:rPr lang="en-US" dirty="0" smtClean="0"/>
                        <a:t>35</a:t>
                      </a:r>
                      <a:endParaRPr lang="en-US" dirty="0"/>
                    </a:p>
                  </a:txBody>
                  <a:tcPr/>
                </a:tc>
                <a:extLst>
                  <a:ext uri="{0D108BD9-81ED-4DB2-BD59-A6C34878D82A}">
                    <a16:rowId xmlns:a16="http://schemas.microsoft.com/office/drawing/2014/main" val="3731109648"/>
                  </a:ext>
                </a:extLst>
              </a:tr>
              <a:tr h="370840">
                <a:tc>
                  <a:txBody>
                    <a:bodyPr/>
                    <a:lstStyle/>
                    <a:p>
                      <a:r>
                        <a:rPr lang="en-US" dirty="0" smtClean="0"/>
                        <a:t>Independents</a:t>
                      </a:r>
                      <a:endParaRPr lang="en-US" dirty="0"/>
                    </a:p>
                  </a:txBody>
                  <a:tcPr/>
                </a:tc>
                <a:tc>
                  <a:txBody>
                    <a:bodyPr/>
                    <a:lstStyle/>
                    <a:p>
                      <a:pPr algn="ctr"/>
                      <a:r>
                        <a:rPr lang="en-US" dirty="0" smtClean="0"/>
                        <a:t>75</a:t>
                      </a:r>
                      <a:endParaRPr lang="en-US" dirty="0"/>
                    </a:p>
                  </a:txBody>
                  <a:tcPr/>
                </a:tc>
                <a:tc>
                  <a:txBody>
                    <a:bodyPr/>
                    <a:lstStyle/>
                    <a:p>
                      <a:pPr algn="ctr"/>
                      <a:r>
                        <a:rPr lang="en-US" dirty="0" smtClean="0"/>
                        <a:t>105</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4131483425"/>
                  </a:ext>
                </a:extLst>
              </a:tr>
            </a:tbl>
          </a:graphicData>
        </a:graphic>
      </p:graphicFrame>
    </p:spTree>
    <p:extLst>
      <p:ext uri="{BB962C8B-B14F-4D97-AF65-F5344CB8AC3E}">
        <p14:creationId xmlns:p14="http://schemas.microsoft.com/office/powerpoint/2010/main" val="189345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One-sided Hypothesis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r>
                  <a:rPr lang="en-US" altLang="en-US" dirty="0"/>
                  <a:t> </a:t>
                </a:r>
                <a:r>
                  <a:rPr lang="en-US" altLang="en-US" dirty="0" smtClean="0"/>
                  <a:t> </a:t>
                </a:r>
                <a:r>
                  <a:rPr lang="en-US" altLang="en-US" i="1" dirty="0" smtClean="0">
                    <a:latin typeface="Times New Roman" panose="02020603050405020304" pitchFamily="18" charset="0"/>
                    <a:cs typeface="Times New Roman" panose="02020603050405020304" pitchFamily="18" charset="0"/>
                  </a:rPr>
                  <a:t>p</a:t>
                </a:r>
                <a:r>
                  <a:rPr lang="en-US" altLang="en-US" dirty="0" smtClean="0"/>
                  <a:t>-Value =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𝑍</m:t>
                    </m:r>
                    <m:r>
                      <a:rPr lang="en-US" altLang="en-US" b="0" i="1" smtClean="0">
                        <a:latin typeface="Cambria Math" panose="02040503050406030204" pitchFamily="18" charset="0"/>
                      </a:rPr>
                      <m:t>&gt;</m:t>
                    </m:r>
                    <m:r>
                      <a:rPr lang="en-US" altLang="en-US" b="0" i="1" smtClean="0">
                        <a:latin typeface="Cambria Math" panose="02040503050406030204" pitchFamily="18" charset="0"/>
                      </a:rPr>
                      <m:t>𝑧</m:t>
                    </m:r>
                    <m:r>
                      <a:rPr lang="en-US" altLang="en-US" b="0" i="1" smtClean="0">
                        <a:latin typeface="Cambria Math" panose="02040503050406030204" pitchFamily="18" charset="0"/>
                      </a:rPr>
                      <m:t>)</m:t>
                    </m:r>
                  </m:oMath>
                </a14:m>
                <a:endParaRPr lang="en-US" altLang="en-US" dirty="0" smtClean="0"/>
              </a:p>
              <a:p>
                <a:endParaRPr lang="en-US" altLang="en-US" dirty="0" smtClean="0"/>
              </a:p>
              <a:p>
                <a:r>
                  <a:rPr lang="en-US" altLang="en-US" dirty="0" smtClean="0"/>
                  <a:t>One-Sided</a:t>
                </a:r>
                <a:r>
                  <a:rPr lang="en-US" altLang="en-US" dirty="0"/>
                  <a:t>, </a:t>
                </a:r>
                <a:r>
                  <a:rPr lang="en-US" altLang="en-US" dirty="0" smtClean="0"/>
                  <a:t>“Less </a:t>
                </a:r>
                <a:r>
                  <a:rPr lang="en-US" altLang="en-US" dirty="0"/>
                  <a:t>than” Alternative</a:t>
                </a:r>
              </a:p>
              <a:p>
                <a:pPr marL="0" indent="0">
                  <a:buNone/>
                </a:pPr>
                <a:r>
                  <a:rPr lang="en-US" altLang="en-US" dirty="0" smtClean="0"/>
                  <a:t>  </a:t>
                </a:r>
                <a:r>
                  <a:rPr lang="en-US" altLang="en-US" i="1" dirty="0">
                    <a:latin typeface="Times New Roman" panose="02020603050405020304" pitchFamily="18" charset="0"/>
                    <a:cs typeface="Times New Roman" panose="02020603050405020304" pitchFamily="18" charset="0"/>
                  </a:rPr>
                  <a:t>p</a:t>
                </a:r>
                <a:r>
                  <a:rPr lang="en-US" altLang="en-US" dirty="0"/>
                  <a:t>-Value = </a:t>
                </a:r>
                <a14:m>
                  <m:oMath xmlns:m="http://schemas.openxmlformats.org/officeDocument/2006/math">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𝑍</m:t>
                    </m:r>
                    <m:r>
                      <a:rPr lang="en-US" altLang="en-US" b="0" i="1" smtClean="0">
                        <a:latin typeface="Cambria Math" panose="02040503050406030204" pitchFamily="18" charset="0"/>
                      </a:rPr>
                      <m:t>&lt;</m:t>
                    </m:r>
                    <m:r>
                      <a:rPr lang="en-US" altLang="en-US" i="1">
                        <a:latin typeface="Cambria Math" panose="02040503050406030204" pitchFamily="18" charset="0"/>
                      </a:rPr>
                      <m:t>𝑧</m:t>
                    </m:r>
                    <m:r>
                      <a:rPr lang="en-US" altLang="en-US" i="1">
                        <a:latin typeface="Cambria Math" panose="02040503050406030204" pitchFamily="18" charset="0"/>
                      </a:rPr>
                      <m:t>)</m:t>
                    </m:r>
                  </m:oMath>
                </a14:m>
                <a:endParaRPr lang="en-US" altLang="en-US" dirty="0"/>
              </a:p>
              <a:p>
                <a:pPr marL="0" indent="0">
                  <a:buNone/>
                </a:pPr>
                <a:endParaRPr lang="en-US" altLang="en-US" dirty="0" smtClean="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499676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Choosing a Sample </a:t>
            </a:r>
            <a:r>
              <a:rPr lang="en-US" altLang="en-US" dirty="0"/>
              <a:t>S</a:t>
            </a:r>
            <a:r>
              <a:rPr lang="en-US" altLang="en-US" dirty="0" smtClean="0"/>
              <a:t>ize when Estimating a Proportion</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a:t>Population proportion</a:t>
                </a:r>
              </a:p>
              <a:p>
                <a:pPr marL="0" indent="0">
                  <a:buNone/>
                </a:pPr>
                <a:r>
                  <a:rPr lang="en-US" altLang="en-US" dirty="0"/>
                  <a:t>                        </a:t>
                </a:r>
                <a14:m>
                  <m:oMath xmlns:m="http://schemas.openxmlformats.org/officeDocument/2006/math">
                    <m:r>
                      <a:rPr lang="en-US" altLang="en-US" i="1">
                        <a:latin typeface="Cambria Math" panose="02040503050406030204" pitchFamily="18" charset="0"/>
                      </a:rPr>
                      <m:t> [</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a: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 </m:t>
                        </m:r>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rPr>
                              <m:t>𝑛</m:t>
                            </m:r>
                          </m:den>
                        </m:f>
                      </m:e>
                    </m:rad>
                  </m:oMath>
                </a14:m>
                <a:r>
                  <a:rPr lang="en-US" altLang="en-US" dirty="0"/>
                  <a:t>]</a:t>
                </a:r>
              </a:p>
              <a:p>
                <a:r>
                  <a:rPr lang="en-US" altLang="en-US" sz="2800" dirty="0" smtClean="0"/>
                  <a:t>Find </a:t>
                </a:r>
                <a:r>
                  <a:rPr lang="en-US" altLang="en-US" sz="2800" i="1" dirty="0" smtClean="0">
                    <a:latin typeface="Times New Roman" panose="02020603050405020304" pitchFamily="18" charset="0"/>
                    <a:cs typeface="Times New Roman" panose="02020603050405020304" pitchFamily="18" charset="0"/>
                  </a:rPr>
                  <a:t>n</a:t>
                </a:r>
                <a:r>
                  <a:rPr lang="en-US" altLang="en-US" sz="2800" dirty="0" smtClean="0"/>
                  <a:t> such that the margin of error</a:t>
                </a:r>
              </a:p>
              <a:p>
                <a:pPr marL="457200" lvl="1" indent="0">
                  <a:buNone/>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smtClean="0"/>
                  <a:t> &lt; W</a:t>
                </a:r>
              </a:p>
              <a:p>
                <a:pPr marL="457200" lvl="1" indent="0">
                  <a:buNone/>
                </a:pPr>
                <a:r>
                  <a:rPr lang="en-US" altLang="en-US" dirty="0" smtClean="0"/>
                  <a:t>If  </a:t>
                </a:r>
                <a14:m>
                  <m:oMath xmlns:m="http://schemas.openxmlformats.org/officeDocument/2006/math">
                    <m:acc>
                      <m:accPr>
                        <m:chr m:val="̂"/>
                        <m:ctrlPr>
                          <a:rPr lang="en-US" altLang="en-US" i="1">
                            <a:latin typeface="Cambria Math" panose="02040503050406030204" pitchFamily="18" charset="0"/>
                          </a:rPr>
                        </m:ctrlPr>
                      </m:accPr>
                      <m:e>
                        <m:r>
                          <a:rPr lang="en-US" altLang="en-US" i="1" smtClean="0">
                            <a:latin typeface="Cambria Math" panose="02040503050406030204" pitchFamily="18" charset="0"/>
                          </a:rPr>
                          <m:t>𝑝</m:t>
                        </m:r>
                      </m:e>
                    </m:acc>
                  </m:oMath>
                </a14:m>
                <a:r>
                  <a:rPr lang="en-US" altLang="en-US" dirty="0" smtClean="0"/>
                  <a:t> is unknown, then let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oMath>
                </a14:m>
                <a:r>
                  <a:rPr lang="en-US" altLang="en-US" dirty="0" smtClean="0"/>
                  <a:t> = 0.5 (worst case).</a:t>
                </a:r>
              </a:p>
              <a:p>
                <a:endParaRPr lang="en-US" altLang="en-US" sz="4500" dirty="0"/>
              </a:p>
              <a:p>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84971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Difference of Two Proportions</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lnSpcReduction="10000"/>
              </a:bodyPr>
              <a:lstStyle/>
              <a:p>
                <a:pPr marL="228600" lvl="1">
                  <a:spcBef>
                    <a:spcPts val="1000"/>
                  </a:spcBef>
                </a:pPr>
                <a:r>
                  <a:rPr lang="en-US" altLang="zh-CN" dirty="0" smtClean="0"/>
                  <a:t>Difference of two population proportions: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oMath>
                </a14:m>
                <a:endParaRPr lang="en-US" i="1" dirty="0"/>
              </a:p>
              <a:p>
                <a:r>
                  <a:rPr lang="en-US" altLang="en-US" dirty="0" smtClean="0"/>
                  <a:t>Point estimate: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smtClean="0">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t>
                </a:r>
                <a:endParaRPr lang="en-US" altLang="en-US" dirty="0"/>
              </a:p>
              <a:p>
                <a:endParaRPr lang="en-US" altLang="en-US" dirty="0" smtClean="0"/>
              </a:p>
              <a:p>
                <a:r>
                  <a:rPr lang="en-US" altLang="en-US" dirty="0" smtClean="0"/>
                  <a:t>The sampling distribution of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is normal with mean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and standard deviation </a:t>
                </a:r>
                <a14:m>
                  <m:oMath xmlns:m="http://schemas.openxmlformats.org/officeDocument/2006/math">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(1−</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oMath>
                </a14:m>
                <a:r>
                  <a:rPr lang="en-US" altLang="en-US" dirty="0" smtClean="0"/>
                  <a:t> when</a:t>
                </a:r>
              </a:p>
              <a:p>
                <a:pPr lvl="1"/>
                <a:r>
                  <a:rPr lang="en-US" altLang="en-US" dirty="0"/>
                  <a:t>i</a:t>
                </a:r>
                <a:r>
                  <a:rPr lang="en-US" altLang="en-US" dirty="0" smtClean="0"/>
                  <a:t>ndependence: the data are independent within and between the two groups</a:t>
                </a:r>
              </a:p>
              <a:p>
                <a:pPr lvl="1"/>
                <a:r>
                  <a:rPr lang="en-US" altLang="en-US" dirty="0" smtClean="0"/>
                  <a:t>Success-failure condition: the condition holds for both groups</a:t>
                </a:r>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3361" r="-2145"/>
                </a:stretch>
              </a:blipFill>
            </p:spPr>
            <p:txBody>
              <a:bodyPr/>
              <a:lstStyle/>
              <a:p>
                <a:r>
                  <a:rPr lang="en-US">
                    <a:noFill/>
                  </a:rPr>
                  <a:t> </a:t>
                </a:r>
              </a:p>
            </p:txBody>
          </p:sp>
        </mc:Fallback>
      </mc:AlternateContent>
    </p:spTree>
    <p:extLst>
      <p:ext uri="{BB962C8B-B14F-4D97-AF65-F5344CB8AC3E}">
        <p14:creationId xmlns:p14="http://schemas.microsoft.com/office/powerpoint/2010/main" val="144832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Confidence Interval </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Difference of two proportions</a:t>
                </a:r>
              </a:p>
              <a:p>
                <a:pPr marL="0" indent="0">
                  <a:buNone/>
                </a:pPr>
                <a:r>
                  <a:rPr lang="en-US" altLang="en-US" dirty="0" smtClean="0"/>
                  <a:t>                  </a:t>
                </a:r>
                <a14:m>
                  <m:oMath xmlns:m="http://schemas.openxmlformats.org/officeDocument/2006/math">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𝑆𝐸</m:t>
                    </m:r>
                  </m:oMath>
                </a14:m>
                <a:r>
                  <a:rPr lang="en-US" alt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m:t>
                    </m:r>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𝑆𝐸</m:t>
                    </m:r>
                  </m:oMath>
                </a14:m>
                <a:r>
                  <a:rPr lang="en-US" altLang="en-US" dirty="0" smtClean="0"/>
                  <a:t>]</a:t>
                </a:r>
                <a:endParaRPr lang="en-US" altLang="en-US" dirty="0"/>
              </a:p>
              <a:p>
                <a:endParaRPr lang="en-US" altLang="en-US" dirty="0"/>
              </a:p>
              <a:p>
                <a:pPr marL="0" indent="0">
                  <a:buNone/>
                </a:pPr>
                <a:r>
                  <a:rPr lang="en-US" altLang="en-US" dirty="0" smtClean="0"/>
                  <a:t>  </a:t>
                </a:r>
                <a:r>
                  <a:rPr lang="en-US" altLang="zh-CN" dirty="0" smtClean="0"/>
                  <a:t>where standard error 	</a:t>
                </a:r>
                <a:endParaRPr lang="en-US" altLang="en-US" dirty="0"/>
              </a:p>
              <a:p>
                <a:endParaRPr lang="en-US" altLang="en-US" dirty="0"/>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𝑆𝐸</m:t>
                      </m:r>
                      <m:r>
                        <a:rPr lang="en-US" altLang="en-US" b="0" i="1" smtClean="0">
                          <a:latin typeface="Cambria Math" panose="02040503050406030204" pitchFamily="18" charset="0"/>
                        </a:rPr>
                        <m:t>=</m:t>
                      </m:r>
                      <m:rad>
                        <m:radPr>
                          <m:degHide m:val="on"/>
                          <m:ctrlPr>
                            <a:rPr lang="en-US" altLang="en-US" i="1">
                              <a:latin typeface="Cambria Math" panose="02040503050406030204" pitchFamily="18" charset="0"/>
                            </a:rPr>
                          </m:ctrlPr>
                        </m:radPr>
                        <m:deg/>
                        <m:e>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1</m:t>
                                  </m:r>
                                </m:sub>
                              </m:sSub>
                            </m:den>
                          </m:f>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2</m:t>
                                  </m:r>
                                </m:sub>
                              </m:sSub>
                            </m:den>
                          </m:f>
                        </m:e>
                      </m:rad>
                    </m:oMath>
                  </m:oMathPara>
                </a14:m>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252040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Hypotheses</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0" indent="0">
                  <a:buNone/>
                </a:pPr>
                <a:endParaRPr lang="en-US" altLang="en-US" dirty="0" smtClean="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m:oMathPara>
                </a14:m>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05680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a:t>Testing Hypotheses Using the </a:t>
            </a:r>
            <a:r>
              <a:rPr lang="en-US" altLang="en-US" i="1" dirty="0"/>
              <a:t>p</a:t>
            </a:r>
            <a:r>
              <a:rPr lang="en-US" altLang="en-US" dirty="0"/>
              <a:t>-Values</a:t>
            </a:r>
            <a:endParaRPr lang="en-US" altLang="en-US" dirty="0" smtClean="0"/>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fontScale="77500" lnSpcReduction="20000"/>
              </a:bodyPr>
              <a:lstStyle/>
              <a:p>
                <a:r>
                  <a:rPr lang="en-US" altLang="en-US" dirty="0" smtClean="0"/>
                  <a:t>Pooled proportion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𝑝𝑜𝑜𝑙𝑒𝑑</m:t>
                        </m:r>
                      </m:sub>
                    </m:sSub>
                  </m:oMath>
                </a14:m>
                <a:r>
                  <a:rPr lang="en-US" altLang="en-US" dirty="0" smtClean="0"/>
                  <a:t>= proportion of successes in the entire sample</a:t>
                </a:r>
              </a:p>
              <a:p>
                <a:r>
                  <a:rPr lang="en-US" altLang="en-US" dirty="0" smtClean="0"/>
                  <a:t>Use the pooled proportion to check the success-failure condition and the standard error.</a:t>
                </a:r>
              </a:p>
              <a:p>
                <a:endParaRPr lang="en-US" altLang="en-US" dirty="0" smtClean="0"/>
              </a:p>
              <a:p>
                <a:r>
                  <a:rPr lang="en-US" altLang="en-US" dirty="0" smtClean="0"/>
                  <a:t>Test statistic </a:t>
                </a:r>
                <a14:m>
                  <m:oMath xmlns:m="http://schemas.openxmlformats.org/officeDocument/2006/math">
                    <m:r>
                      <a:rPr lang="en-US" altLang="en-US" b="0" i="1" smtClean="0">
                        <a:latin typeface="Cambria Math" panose="02040503050406030204" pitchFamily="18" charset="0"/>
                      </a:rPr>
                      <m:t>𝑧</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num>
                      <m:den>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den>
                    </m:f>
                  </m:oMath>
                </a14:m>
                <a:endParaRPr lang="en-US" altLang="en-US" dirty="0" smtClean="0"/>
              </a:p>
              <a:p>
                <a:r>
                  <a:rPr lang="en-US" altLang="en-US" dirty="0" smtClean="0"/>
                  <a:t>Test distribution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r>
                  <a:rPr lang="en-US" altLang="en-US" i="1" dirty="0" smtClean="0"/>
                  <a:t>N</a:t>
                </a:r>
                <a:r>
                  <a:rPr lang="en-US" altLang="en-US" dirty="0" smtClean="0"/>
                  <a:t>(0, 1)</a:t>
                </a:r>
              </a:p>
              <a:p>
                <a:r>
                  <a:rPr lang="en-US" altLang="en-US" i="1" dirty="0" smtClean="0"/>
                  <a:t>p</a:t>
                </a:r>
                <a:r>
                  <a:rPr lang="en-US" altLang="en-US" dirty="0" smtClean="0"/>
                  <a:t>-value = 2× </a:t>
                </a:r>
                <a:r>
                  <a:rPr lang="en-US" altLang="en-US" i="1" dirty="0" smtClean="0">
                    <a:latin typeface="Times New Roman" panose="02020603050405020304" pitchFamily="18" charset="0"/>
                    <a:cs typeface="Times New Roman" panose="02020603050405020304" pitchFamily="18" charset="0"/>
                  </a:rPr>
                  <a:t>P</a:t>
                </a:r>
                <a:r>
                  <a:rPr lang="en-US" altLang="en-US" dirty="0" smtClean="0"/>
                  <a:t>(</a:t>
                </a:r>
                <a:r>
                  <a:rPr lang="en-US" altLang="en-US" i="1" dirty="0" smtClean="0">
                    <a:latin typeface="Times New Roman" panose="02020603050405020304" pitchFamily="18" charset="0"/>
                    <a:cs typeface="Times New Roman" panose="02020603050405020304" pitchFamily="18" charset="0"/>
                  </a:rPr>
                  <a:t>Z</a:t>
                </a:r>
                <a:r>
                  <a:rPr lang="en-US" altLang="en-US" dirty="0" smtClean="0"/>
                  <a:t> &gt;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p>
              <a:p>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870" t="-3221" r="-290"/>
                </a:stretch>
              </a:blipFill>
            </p:spPr>
            <p:txBody>
              <a:bodyPr/>
              <a:lstStyle/>
              <a:p>
                <a:r>
                  <a:rPr lang="en-US">
                    <a:noFill/>
                  </a:rPr>
                  <a:t> </a:t>
                </a:r>
              </a:p>
            </p:txBody>
          </p:sp>
        </mc:Fallback>
      </mc:AlternateContent>
    </p:spTree>
    <p:extLst>
      <p:ext uri="{BB962C8B-B14F-4D97-AF65-F5344CB8AC3E}">
        <p14:creationId xmlns:p14="http://schemas.microsoft.com/office/powerpoint/2010/main" val="3933736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Suppose that early in an election campaign a telephone poll of 800 registered voters shows 460 in favor of a particular candidate. Just before </a:t>
            </a:r>
            <a:r>
              <a:rPr lang="en-US" altLang="zh-CN" dirty="0" smtClean="0"/>
              <a:t>the </a:t>
            </a:r>
            <a:r>
              <a:rPr lang="en-US" altLang="en-US" dirty="0" smtClean="0"/>
              <a:t>election day, a second poll shows only 520 of 1000 registered voters expressing the same preference. At the 5% significance level is there sufficient evidence that the candidate’s popularity has been different (or decreased)? </a:t>
            </a:r>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08496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5570</TotalTime>
  <Words>637</Words>
  <Application>Microsoft Office PowerPoint</Application>
  <PresentationFormat>宽屏</PresentationFormat>
  <Paragraphs>270</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Arial</vt:lpstr>
      <vt:lpstr>Arial Black</vt:lpstr>
      <vt:lpstr>Calibri</vt:lpstr>
      <vt:lpstr>Calibri Light</vt:lpstr>
      <vt:lpstr>Cambria Math</vt:lpstr>
      <vt:lpstr>Helvetica</vt:lpstr>
      <vt:lpstr>Symbol</vt:lpstr>
      <vt:lpstr>Times New Roman</vt:lpstr>
      <vt:lpstr>Default Design</vt:lpstr>
      <vt:lpstr>Chapter 6   Inference for Categorical Data</vt:lpstr>
      <vt:lpstr>Null and Alternative Hypotheses for the Population Proportion</vt:lpstr>
      <vt:lpstr>One-sided Hypothesis Test</vt:lpstr>
      <vt:lpstr>Choosing a Sample Size when Estimating a Proportion</vt:lpstr>
      <vt:lpstr>Difference of Two Proportions</vt:lpstr>
      <vt:lpstr>Confidence Interval </vt:lpstr>
      <vt:lpstr>Null and Alternative Hypotheses</vt:lpstr>
      <vt:lpstr>Testing Hypotheses Using the p-Values</vt:lpstr>
      <vt:lpstr>Exercise</vt:lpstr>
      <vt:lpstr>Testing for Goodness of Fit</vt:lpstr>
      <vt:lpstr>Testing for Goodness of Fit (cont’d)</vt:lpstr>
      <vt:lpstr>Chi-square Test</vt:lpstr>
      <vt:lpstr>Chi-square Distribution</vt:lpstr>
      <vt:lpstr>Chi-square Test (cont’d)</vt:lpstr>
      <vt:lpstr>Chi-square Test (cont’d)</vt:lpstr>
      <vt:lpstr>Exercise</vt:lpstr>
      <vt:lpstr>Testing for Independence</vt:lpstr>
      <vt:lpstr>Testing for Independence (cont’d)</vt:lpstr>
      <vt:lpstr>Chi-square Test</vt:lpstr>
      <vt:lpstr>Chi-square Test (cont’d)</vt:lpstr>
      <vt:lpstr>Exercise</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Statistics</dc:title>
  <dc:creator>TL User</dc:creator>
  <cp:lastModifiedBy>Jiamin Wang</cp:lastModifiedBy>
  <cp:revision>392</cp:revision>
  <dcterms:created xsi:type="dcterms:W3CDTF">2008-11-19T17:14:25Z</dcterms:created>
  <dcterms:modified xsi:type="dcterms:W3CDTF">2019-08-21T13:39:09Z</dcterms:modified>
</cp:coreProperties>
</file>