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32" r:id="rId3"/>
    <p:sldId id="342" r:id="rId4"/>
    <p:sldId id="343" r:id="rId5"/>
    <p:sldId id="339" r:id="rId6"/>
    <p:sldId id="340" r:id="rId7"/>
    <p:sldId id="341" r:id="rId8"/>
    <p:sldId id="344" r:id="rId9"/>
    <p:sldId id="351" r:id="rId10"/>
    <p:sldId id="345" r:id="rId11"/>
    <p:sldId id="347" r:id="rId12"/>
    <p:sldId id="349" r:id="rId13"/>
    <p:sldId id="352" r:id="rId14"/>
    <p:sldId id="354" r:id="rId15"/>
    <p:sldId id="355" r:id="rId16"/>
    <p:sldId id="356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86352" autoAdjust="0"/>
  </p:normalViewPr>
  <p:slideViewPr>
    <p:cSldViewPr>
      <p:cViewPr varScale="1">
        <p:scale>
          <a:sx n="64" d="100"/>
          <a:sy n="64" d="100"/>
        </p:scale>
        <p:origin x="916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73C7F-8967-4B3F-8F58-504BF3FB9D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630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0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33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402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30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51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12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1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3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8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6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41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4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2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15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2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63837"/>
          </a:xfrm>
        </p:spPr>
        <p:txBody>
          <a:bodyPr anchor="b"/>
          <a:lstStyle>
            <a:lvl1pPr algn="ctr">
              <a:defRPr sz="6000" b="1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QAS 20-2 Business Statistics   Chapter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C252-0E4C-4AEC-B408-2264E7FB0F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776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0826-CC16-4AEC-9CAA-F55F5D7F2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52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867-C90B-43B2-B9E7-C9B6C8120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91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FC4-C906-4A9F-BA66-BB09B7D7D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60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 and 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7813"/>
            <a:ext cx="934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22352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5FECF3E-7D07-4B7A-86DE-B2069D302C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0648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A9D-8F68-4FAE-AABF-0F155E9D24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9497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Business Statistics  Chapter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41F7-0837-4CD4-9DD5-76C4DF6E1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948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21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93987"/>
            <a:ext cx="5181600" cy="3482975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93987"/>
            <a:ext cx="5181600" cy="3482976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1" y="1789204"/>
            <a:ext cx="10515600" cy="815089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59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E250-A958-4F01-A8D5-B4E91F021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99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971-9D41-49D3-B53E-83D23AE74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86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48FC-CB88-4B49-8621-E4F5DB21C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8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1E6F-EB2B-4126-85F2-89306CD17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626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8751-E528-49EF-845F-404FB3B0A07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psych_head_new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4288"/>
            <a:ext cx="12242800" cy="688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3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2"/>
            <a:ext cx="9144000" cy="322103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Chapter 5</a:t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zh-CN" dirty="0" smtClean="0"/>
              <a:t>Foundations for Inference</a:t>
            </a:r>
            <a:endParaRPr lang="en-US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1524000" y="4800599"/>
            <a:ext cx="9144000" cy="960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Business Statistics   Chapter 5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Hypothesis Testing and Proof by Contradiction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Proof by Contradiction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459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839788" y="2562225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Proof by contradiction is a form of </a:t>
            </a:r>
            <a:r>
              <a:rPr lang="en-US" alt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indirect proof</a:t>
            </a:r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alt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It starts by assuming that the opposite proposition is true.</a:t>
            </a:r>
          </a:p>
          <a:p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It then shows that such an assumption leads to a contradiction. 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Hypothesis Testing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>
          <a:xfrm>
            <a:off x="6297930" y="2459354"/>
            <a:ext cx="5183188" cy="401764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We want to prove that the alternative hypothesis is valid.</a:t>
            </a:r>
          </a:p>
          <a:p>
            <a:pPr>
              <a:lnSpc>
                <a:spcPct val="80000"/>
              </a:lnSpc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assume that the null hypothesis is true. </a:t>
            </a:r>
          </a:p>
          <a:p>
            <a:pPr>
              <a:lnSpc>
                <a:spcPct val="80000"/>
              </a:lnSpc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attempt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show that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obtaining the observed sample statistic is a rare event (a contradiction).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Significance Level and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The significance </a:t>
                </a:r>
                <a:r>
                  <a:rPr lang="en-US" altLang="en-US" dirty="0"/>
                  <a:t>level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 smtClean="0"/>
                  <a:t> defines </a:t>
                </a:r>
                <a:r>
                  <a:rPr lang="en-US" altLang="en-US" b="1" dirty="0" smtClean="0"/>
                  <a:t>rare events</a:t>
                </a:r>
                <a:r>
                  <a:rPr lang="en-US" altLang="en-US" dirty="0" smtClean="0"/>
                  <a:t>. </a:t>
                </a:r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An event with a probability below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smtClean="0"/>
                  <a:t>is a rare event. </a:t>
                </a:r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The </a:t>
                </a:r>
                <a:r>
                  <a:rPr lang="en-US" altLang="en-US" b="1" i="1" dirty="0" smtClean="0"/>
                  <a:t>p</a:t>
                </a:r>
                <a:r>
                  <a:rPr lang="en-US" altLang="en-US" b="1" dirty="0" smtClean="0"/>
                  <a:t>-value</a:t>
                </a:r>
                <a:r>
                  <a:rPr lang="en-US" altLang="en-US" dirty="0" smtClean="0"/>
                  <a:t> is the probability of obtaining a sample statistic as extreme as what was actually observed, when the null hypothesis is true.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4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Null and Alternative Hypotheses for the Population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en-US" dirty="0" smtClean="0"/>
              </a:p>
              <a:p>
                <a:r>
                  <a:rPr lang="en-US" altLang="en-US" dirty="0" smtClean="0"/>
                  <a:t>Two-Sided, “Not equal to” Alternative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Testing Hypotheses Using Confidence Intervals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en-US" dirty="0" smtClean="0"/>
                  <a:t>Population </a:t>
                </a:r>
                <a:r>
                  <a:rPr lang="en-US" altLang="en-US" dirty="0"/>
                  <a:t>p</a:t>
                </a:r>
                <a:r>
                  <a:rPr lang="en-US" altLang="en-US" dirty="0" smtClean="0"/>
                  <a:t>roportion</a:t>
                </a:r>
              </a:p>
              <a:p>
                <a:pPr marL="0" indent="0">
                  <a:buNone/>
                </a:pPr>
                <a:r>
                  <a:rPr lang="en-US" altLang="en-US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 [</m:t>
                    </m:r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en-US" dirty="0" smtClean="0"/>
                  <a:t>]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If the hypothesized parameter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 is inside the confidence interval, then we fail to reject the null hypothesis at the significance level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 smtClean="0"/>
                  <a:t>. 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If the hypothesized parameter value is </a:t>
                </a:r>
                <a:r>
                  <a:rPr lang="en-US" altLang="en-US" dirty="0" smtClean="0"/>
                  <a:t>outside </a:t>
                </a:r>
                <a:r>
                  <a:rPr lang="en-US" altLang="en-US" dirty="0"/>
                  <a:t>the confidence interval, then </a:t>
                </a:r>
                <a:r>
                  <a:rPr lang="en-US" altLang="en-US" dirty="0" smtClean="0"/>
                  <a:t>reject </a:t>
                </a:r>
                <a:r>
                  <a:rPr lang="en-US" altLang="en-US" dirty="0"/>
                  <a:t>the null </a:t>
                </a:r>
                <a:r>
                  <a:rPr lang="en-US" altLang="en-US" dirty="0" smtClean="0"/>
                  <a:t>hypothesis and accept the alternative hypothesis </a:t>
                </a:r>
                <a:r>
                  <a:rPr lang="en-US" altLang="en-US" dirty="0"/>
                  <a:t>at the significance level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 smtClean="0"/>
                  <a:t>. </a:t>
                </a: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6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5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 Hypotheses Using the </a:t>
            </a:r>
            <a:r>
              <a:rPr lang="en-US" altLang="en-US" i="1" dirty="0"/>
              <a:t>p</a:t>
            </a:r>
            <a:r>
              <a:rPr lang="en-US" altLang="en-US" dirty="0"/>
              <a:t>-Values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Test statistic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Test distribution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en-US" dirty="0" smtClean="0"/>
                  <a:t>~</a:t>
                </a:r>
                <a:r>
                  <a:rPr lang="en-US" altLang="en-US" i="1" dirty="0" smtClean="0"/>
                  <a:t>N</a:t>
                </a:r>
                <a:r>
                  <a:rPr lang="en-US" altLang="en-US" dirty="0" smtClean="0"/>
                  <a:t>(0, 1)</a:t>
                </a:r>
              </a:p>
              <a:p>
                <a:r>
                  <a:rPr lang="en-US" altLang="en-US" i="1" dirty="0" smtClean="0"/>
                  <a:t>p</a:t>
                </a:r>
                <a:r>
                  <a:rPr lang="en-US" altLang="en-US" dirty="0" smtClean="0"/>
                  <a:t>-value = 2×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 smtClean="0"/>
                  <a:t>(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en-US" dirty="0" smtClean="0"/>
                  <a:t> &gt; |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en-US" dirty="0" smtClean="0"/>
                  <a:t>|)</a:t>
                </a:r>
              </a:p>
              <a:p>
                <a:r>
                  <a:rPr lang="en-US" altLang="en-US" dirty="0"/>
                  <a:t>If the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-value &lt;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/>
                  <a:t>,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and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dirty="0"/>
                  <a:t> at the significance level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r>
                  <a:rPr lang="en-US" altLang="en-US" dirty="0"/>
                  <a:t>If the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-value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/>
                  <a:t>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at the significance level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120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7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Decision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 smtClean="0"/>
                  <a:t>Type I and Type II Errors</a:t>
                </a:r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r>
                  <a:rPr lang="en-US" altLang="en-US" dirty="0" smtClean="0"/>
                  <a:t>The probability of making a type 1 error is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r>
                  <a:rPr lang="en-US" altLang="en-US" dirty="0" smtClean="0"/>
                  <a:t>The probability of making a </a:t>
                </a:r>
                <a:r>
                  <a:rPr lang="en-US" altLang="en-US" smtClean="0"/>
                  <a:t>type 2 </a:t>
                </a:r>
                <a:r>
                  <a:rPr lang="en-US" altLang="en-US" dirty="0" smtClean="0"/>
                  <a:t>error is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r>
                  <a:rPr lang="en-US" altLang="en-US" dirty="0" smtClean="0"/>
                  <a:t>The two probabilities move in opposite directions.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1486780"/>
                  </p:ext>
                </p:extLst>
              </p:nvPr>
            </p:nvGraphicFramePr>
            <p:xfrm>
              <a:off x="2032000" y="2465991"/>
              <a:ext cx="734060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63800">
                      <a:extLst>
                        <a:ext uri="{9D8B030D-6E8A-4147-A177-3AD203B41FA5}">
                          <a16:colId xmlns:a16="http://schemas.microsoft.com/office/drawing/2014/main" val="3976658564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4224443503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997420662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Decision</a:t>
                          </a:r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State of Nature</a:t>
                          </a:r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73746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i="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 is true</a:t>
                          </a:r>
                          <a:endParaRPr lang="en-US" sz="2400" i="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i="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 is false</a:t>
                          </a:r>
                          <a:endParaRPr lang="en-US" sz="2400" i="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6149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Type</a:t>
                          </a:r>
                          <a:r>
                            <a:rPr lang="en-US" sz="2400" baseline="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 1 error</a:t>
                          </a:r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Correct decision</a:t>
                          </a:r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781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Fail to reject</a:t>
                          </a:r>
                          <a:r>
                            <a:rPr lang="en-US" sz="2400" baseline="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i="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 </a:t>
                          </a:r>
                          <a:endParaRPr lang="en-US" sz="2400" i="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Correct decision</a:t>
                          </a:r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Type 2 error</a:t>
                          </a:r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8485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1486780"/>
                  </p:ext>
                </p:extLst>
              </p:nvPr>
            </p:nvGraphicFramePr>
            <p:xfrm>
              <a:off x="2032000" y="2465991"/>
              <a:ext cx="734060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63800">
                      <a:extLst>
                        <a:ext uri="{9D8B030D-6E8A-4147-A177-3AD203B41FA5}">
                          <a16:colId xmlns:a16="http://schemas.microsoft.com/office/drawing/2014/main" val="3976658564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4224443503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997420662"/>
                        </a:ext>
                      </a:extLst>
                    </a:gridCol>
                  </a:tblGrid>
                  <a:tr h="4572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Decision</a:t>
                          </a:r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State of Nature</a:t>
                          </a:r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737465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98" t="-106579" r="-100249" b="-2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0" t="-106579" r="-500" b="-2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61492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8" t="-209333" r="-198762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Type</a:t>
                          </a:r>
                          <a:r>
                            <a:rPr lang="en-US" sz="2400" baseline="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 </a:t>
                          </a:r>
                          <a:r>
                            <a:rPr lang="en-US" sz="2400" baseline="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1 </a:t>
                          </a:r>
                          <a:r>
                            <a:rPr lang="en-US" sz="2400" baseline="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error</a:t>
                          </a:r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Correct decision</a:t>
                          </a:r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7818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8" t="-309333" r="-198762" b="-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Correct decision</a:t>
                          </a:r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Type </a:t>
                          </a:r>
                          <a:r>
                            <a:rPr lang="en-US" sz="240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2 </a:t>
                          </a:r>
                          <a:r>
                            <a:rPr lang="en-US" sz="2400" dirty="0" smtClean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error</a:t>
                          </a:r>
                          <a:endParaRPr lang="en-US" sz="2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8485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41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Exercise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The owner of a coin claims that the coin is fair. The coin was flipped 100 times and 45 heads were observed. </a:t>
            </a:r>
            <a:endParaRPr lang="en-US" altLang="en-US" dirty="0" smtClean="0"/>
          </a:p>
          <a:p>
            <a:r>
              <a:rPr lang="en-US" altLang="en-US" dirty="0" smtClean="0"/>
              <a:t>Construct a 95 percent confidence interval for the population proportion of heads.</a:t>
            </a:r>
            <a:endParaRPr lang="en-US" altLang="en-US" dirty="0"/>
          </a:p>
          <a:p>
            <a:r>
              <a:rPr lang="en-US" altLang="en-US" dirty="0" smtClean="0"/>
              <a:t>Test the owner’ claim at the significance level of 5%. </a:t>
            </a:r>
            <a:endParaRPr lang="en-US" altLang="en-US" dirty="0"/>
          </a:p>
          <a:p>
            <a:r>
              <a:rPr lang="en-US" altLang="en-US" dirty="0" smtClean="0"/>
              <a:t>What if 38 heads were observed?</a:t>
            </a:r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49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Point Estimation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altLang="en-US" sz="4500" dirty="0" smtClean="0"/>
              <a:t>A sample statistic is a </a:t>
            </a:r>
            <a:r>
              <a:rPr lang="en-US" altLang="en-US" sz="4500" b="1" dirty="0" smtClean="0"/>
              <a:t>point estimate </a:t>
            </a:r>
            <a:r>
              <a:rPr lang="en-US" altLang="en-US" sz="4500" dirty="0" smtClean="0"/>
              <a:t>of the corresponding population parameter. </a:t>
            </a:r>
          </a:p>
          <a:p>
            <a:pPr algn="just"/>
            <a:r>
              <a:rPr lang="en-US" altLang="en-US" sz="4500" dirty="0" smtClean="0"/>
              <a:t>Estimation </a:t>
            </a:r>
            <a:r>
              <a:rPr lang="en-US" altLang="en-US" sz="4500" b="1" dirty="0" smtClean="0"/>
              <a:t>error </a:t>
            </a:r>
            <a:r>
              <a:rPr lang="en-US" altLang="en-US" sz="4500" dirty="0" smtClean="0"/>
              <a:t>is the difference between the sample statistic and the parameter.</a:t>
            </a:r>
          </a:p>
          <a:p>
            <a:pPr algn="just"/>
            <a:r>
              <a:rPr lang="en-US" altLang="en-US" sz="4500" dirty="0" smtClean="0"/>
              <a:t>The error consists of</a:t>
            </a:r>
          </a:p>
          <a:p>
            <a:pPr lvl="1" algn="just"/>
            <a:r>
              <a:rPr lang="en-US" altLang="en-US" sz="4100" b="1" dirty="0"/>
              <a:t>s</a:t>
            </a:r>
            <a:r>
              <a:rPr lang="en-US" altLang="en-US" sz="4100" b="1" dirty="0" smtClean="0"/>
              <a:t>ampling error </a:t>
            </a:r>
            <a:r>
              <a:rPr lang="en-US" altLang="en-US" sz="4100" dirty="0" smtClean="0"/>
              <a:t>(sampling uncertainty) – how much an estimate will tend to vary from one sample to the next</a:t>
            </a:r>
          </a:p>
          <a:p>
            <a:pPr lvl="1" algn="just"/>
            <a:r>
              <a:rPr lang="en-US" altLang="en-US" sz="4100" b="1" dirty="0"/>
              <a:t>b</a:t>
            </a:r>
            <a:r>
              <a:rPr lang="en-US" altLang="en-US" sz="4100" b="1" dirty="0" smtClean="0"/>
              <a:t>ias</a:t>
            </a:r>
            <a:r>
              <a:rPr lang="en-US" altLang="en-US" sz="4100" dirty="0" smtClean="0"/>
              <a:t> – a systematic tendency to over- or under-estimate the true population parameter value</a:t>
            </a:r>
            <a:endParaRPr lang="en-US" altLang="en-US" sz="4100" dirty="0"/>
          </a:p>
          <a:p>
            <a:pPr algn="just"/>
            <a:endParaRPr lang="en-US" altLang="en-US" sz="4500" dirty="0" smtClean="0"/>
          </a:p>
          <a:p>
            <a:endParaRPr lang="en-US" altLang="en-US" sz="4500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97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Sampling Distribution of the Sample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 smtClean="0"/>
                  <a:t>The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en-US" dirty="0" smtClean="0"/>
                  <a:t> is </a:t>
                </a:r>
                <a:r>
                  <a:rPr lang="en-US" altLang="en-US" dirty="0"/>
                  <a:t>a </a:t>
                </a:r>
                <a:r>
                  <a:rPr lang="en-US" altLang="en-US" dirty="0" smtClean="0"/>
                  <a:t>point estimate of the population proportion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 smtClean="0"/>
                  <a:t>. It can be thought of as coming from a sampling distribution of </a:t>
                </a:r>
                <a:r>
                  <a:rPr lang="en-US" altLang="en-US" dirty="0"/>
                  <a:t>the sample </a:t>
                </a:r>
                <a:r>
                  <a:rPr lang="en-US" altLang="en-US" dirty="0" smtClean="0"/>
                  <a:t>proportion. 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The sampling distribution of the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en-US" dirty="0" smtClean="0"/>
                  <a:t> is the probability distribution of the sample proportions obtained from all samples of size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 smtClean="0"/>
                  <a:t> from a population of size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 smtClean="0"/>
                  <a:t>. </a:t>
                </a:r>
              </a:p>
              <a:p>
                <a:endParaRPr lang="en-US" alt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en-US" sz="3600" dirty="0" smtClean="0"/>
                  <a:t> is a random variable. 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922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, the population of all possible sample proportions, </a:t>
                </a:r>
              </a:p>
              <a:p>
                <a:pPr marL="0" indent="0">
                  <a:buNone/>
                </a:pPr>
                <a:endParaRPr lang="en-US" dirty="0" smtClean="0"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s approximately a normal distribution if the following two conditions are met:</a:t>
                </a:r>
              </a:p>
              <a:p>
                <a:pPr lvl="2"/>
                <a:r>
                  <a:rPr lang="en-US" dirty="0"/>
                  <a:t>success-failure condition: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/>
                  <a:t> is sufficiently large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ym typeface="Symbol" panose="05050102010706020507" pitchFamily="18" charset="2"/>
                  </a:rPr>
                  <a:t> 10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–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 </a:t>
                </a:r>
                <a:r>
                  <a:rPr lang="en-US" dirty="0" smtClean="0">
                    <a:sym typeface="Symbol" panose="05050102010706020507" pitchFamily="18" charset="2"/>
                  </a:rPr>
                  <a:t>10)</a:t>
                </a:r>
              </a:p>
              <a:p>
                <a:pPr lvl="2"/>
                <a:r>
                  <a:rPr lang="en-US" dirty="0" smtClean="0"/>
                  <a:t>independence condition: observations are independent</a:t>
                </a:r>
              </a:p>
              <a:p>
                <a:pPr lvl="1"/>
                <a:r>
                  <a:rPr lang="en-US" dirty="0" smtClean="0"/>
                  <a:t>has mean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</m:oMath>
                </a14:m>
                <a:endParaRPr lang="en-US" i="1" dirty="0" smtClean="0"/>
              </a:p>
              <a:p>
                <a:pPr lvl="1"/>
                <a:r>
                  <a:rPr lang="en-US" dirty="0"/>
                  <a:t>h</a:t>
                </a:r>
                <a:r>
                  <a:rPr lang="en-US" dirty="0" smtClean="0"/>
                  <a:t>as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20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Interval Estimation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>
          <a:xfrm>
            <a:off x="820479" y="144780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confidence interval </a:t>
            </a:r>
            <a:r>
              <a:rPr lang="en-US" altLang="en-US" sz="2400" dirty="0" smtClean="0"/>
              <a:t>of a population parameter is an interval constructed around the sample statistic so that we are reasonably sure, or confident, that this interval contains the population parameter. </a:t>
            </a:r>
            <a:endParaRPr lang="en-US" altLang="en-US" sz="2400" dirty="0"/>
          </a:p>
          <a:p>
            <a:pPr algn="just"/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confidence level </a:t>
            </a:r>
            <a:r>
              <a:rPr lang="en-US" altLang="en-US" sz="2400" dirty="0" smtClean="0"/>
              <a:t>1-</a:t>
            </a:r>
            <a:r>
              <a:rPr lang="en-US" altLang="en-US" sz="2400" i="1" dirty="0" smtClean="0">
                <a:sym typeface="Symbol" panose="05050102010706020507" pitchFamily="18" charset="2"/>
              </a:rPr>
              <a:t>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is a percentage that expresses how confident we are that the confidence interval contains the population parameter. </a:t>
            </a:r>
          </a:p>
          <a:p>
            <a:pPr algn="just"/>
            <a:r>
              <a:rPr lang="en-US" altLang="en-US" sz="2400" dirty="0" smtClean="0"/>
              <a:t>The </a:t>
            </a:r>
            <a:r>
              <a:rPr lang="en-US" altLang="en-US" sz="2400" b="1" dirty="0" smtClean="0"/>
              <a:t>margin of error </a:t>
            </a:r>
            <a:r>
              <a:rPr lang="en-US" altLang="en-US" sz="2400" dirty="0" smtClean="0"/>
              <a:t>is the maximum difference between the sample statistic and the population parameter under a given confidence level.</a:t>
            </a:r>
          </a:p>
          <a:p>
            <a:pPr algn="just"/>
            <a:endParaRPr lang="en-US" altLang="en-US" sz="4500" dirty="0"/>
          </a:p>
          <a:p>
            <a:endParaRPr lang="en-US" altLang="en-US" sz="4500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cxnSp>
        <p:nvCxnSpPr>
          <p:cNvPr id="3" name="直接连接符 2"/>
          <p:cNvCxnSpPr/>
          <p:nvPr/>
        </p:nvCxnSpPr>
        <p:spPr>
          <a:xfrm>
            <a:off x="3619500" y="4953000"/>
            <a:ext cx="4953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096000" y="48006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4509" y="505932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Sample Statistic</a:t>
            </a:r>
            <a:endParaRPr 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038600" y="4191000"/>
            <a:ext cx="0" cy="7620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130365" y="4191000"/>
            <a:ext cx="0" cy="7620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10000" y="505932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LCL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848600" y="505150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UCL</a:t>
            </a:r>
            <a:endParaRPr lang="en-US" dirty="0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6096000" y="4191000"/>
            <a:ext cx="0" cy="7620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038600" y="4419600"/>
            <a:ext cx="20574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096000" y="4419600"/>
            <a:ext cx="20574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80367" y="440896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 of Error</a:t>
            </a:r>
            <a:endParaRPr 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321058" y="4419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 of Error</a:t>
            </a:r>
            <a:endParaRPr 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4038600" y="4953000"/>
            <a:ext cx="4114800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Confidence Interval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Population </a:t>
                </a:r>
                <a:r>
                  <a:rPr lang="en-US" altLang="en-US" dirty="0"/>
                  <a:t>p</a:t>
                </a:r>
                <a:r>
                  <a:rPr lang="en-US" altLang="en-US" dirty="0" smtClean="0"/>
                  <a:t>roportion</a:t>
                </a:r>
              </a:p>
              <a:p>
                <a:pPr marL="0" indent="0">
                  <a:buNone/>
                </a:pPr>
                <a:r>
                  <a:rPr lang="en-US" altLang="en-US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 [</m:t>
                    </m:r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en-US" dirty="0" smtClean="0"/>
                  <a:t>]</a:t>
                </a:r>
                <a:endParaRPr lang="en-US" altLang="en-US" dirty="0"/>
              </a:p>
              <a:p>
                <a:r>
                  <a:rPr lang="en-US" altLang="en-US" dirty="0" smtClean="0"/>
                  <a:t>Construct a confidence interval</a:t>
                </a:r>
              </a:p>
              <a:p>
                <a:pPr lvl="1"/>
                <a:r>
                  <a:rPr lang="en-US" altLang="en-US" dirty="0" smtClean="0"/>
                  <a:t>Identify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en-US" dirty="0" smtClean="0"/>
                  <a:t> and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 smtClean="0"/>
                  <a:t>. </a:t>
                </a:r>
              </a:p>
              <a:p>
                <a:pPr lvl="1"/>
                <a:r>
                  <a:rPr lang="en-US" altLang="en-US" dirty="0" smtClean="0"/>
                  <a:t>Verify the success-failure condition and the independence condition.</a:t>
                </a:r>
              </a:p>
              <a:p>
                <a:pPr lvl="1"/>
                <a:r>
                  <a:rPr lang="en-US" alt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en-US" dirty="0" smtClean="0"/>
                  <a:t> and the confidence limits.</a:t>
                </a:r>
              </a:p>
              <a:p>
                <a:pPr lvl="1"/>
                <a:r>
                  <a:rPr lang="en-US" altLang="en-US" dirty="0" smtClean="0"/>
                  <a:t>Interpret the confidence level in the context of the problem.</a:t>
                </a: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4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Interpreting a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The confidence interval will contain the target population parameter with a probability 1 –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endParaRPr lang="en-US" altLang="en-US" dirty="0" smtClean="0"/>
              </a:p>
              <a:p>
                <a:r>
                  <a:rPr lang="en-US" altLang="en-US" dirty="0"/>
                  <a:t>The </a:t>
                </a:r>
                <a:r>
                  <a:rPr lang="en-US" altLang="en-US" dirty="0" smtClean="0"/>
                  <a:t>probability that the confidence </a:t>
                </a:r>
                <a:r>
                  <a:rPr lang="en-US" altLang="en-US" dirty="0"/>
                  <a:t>interval will </a:t>
                </a:r>
                <a:r>
                  <a:rPr lang="en-US" altLang="en-US" dirty="0" smtClean="0"/>
                  <a:t>not contain </a:t>
                </a:r>
                <a:r>
                  <a:rPr lang="en-US" altLang="en-US" dirty="0"/>
                  <a:t>the target population parameter </a:t>
                </a:r>
                <a:r>
                  <a:rPr lang="en-US" alt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marL="457200" lvl="1" indent="0">
                  <a:buNone/>
                </a:pPr>
                <a:endParaRPr lang="en-US" altLang="en-US" dirty="0" smtClean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7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The </a:t>
                </a:r>
                <a:r>
                  <a:rPr lang="en-US" altLang="en-US" b="1" dirty="0" smtClean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 often represents a skeptical perspective or a claim to be tested. </a:t>
                </a:r>
              </a:p>
              <a:p>
                <a:r>
                  <a:rPr lang="en-US" altLang="en-US" dirty="0" smtClean="0"/>
                  <a:t>The </a:t>
                </a:r>
                <a:r>
                  <a:rPr lang="en-US" altLang="en-US" b="1" dirty="0" smtClean="0"/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dirty="0" smtClean="0"/>
                  <a:t> represents an alternative claim under consideration and is often represented by a range of possible parameter values. </a:t>
                </a:r>
              </a:p>
              <a:p>
                <a:r>
                  <a:rPr lang="en-US" altLang="en-US" dirty="0" smtClean="0"/>
                  <a:t>The null hypothesis is rejected only if we have strong evidence. Otherwise, we fail to reject the null hypothesis.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8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Hypothesis Testing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State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 and the 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dirty="0" smtClean="0"/>
                  <a:t> for the population parameter of interest.</a:t>
                </a:r>
              </a:p>
              <a:p>
                <a:r>
                  <a:rPr lang="en-US" altLang="en-US" dirty="0"/>
                  <a:t>Specify the significance level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r>
                  <a:rPr lang="en-US" altLang="en-US" dirty="0" smtClean="0"/>
                  <a:t>Compute the test statistic.</a:t>
                </a:r>
                <a:endParaRPr lang="en-US" altLang="en-US" dirty="0"/>
              </a:p>
              <a:p>
                <a:r>
                  <a:rPr lang="en-US" altLang="en-US" dirty="0" smtClean="0"/>
                  <a:t>Derive the test distribution by assuming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 is true.</a:t>
                </a:r>
              </a:p>
              <a:p>
                <a:r>
                  <a:rPr lang="en-US" altLang="en-US" dirty="0" smtClean="0"/>
                  <a:t>Compute the </a:t>
                </a:r>
                <a:r>
                  <a:rPr lang="en-US" altLang="en-US" i="1" dirty="0" smtClean="0"/>
                  <a:t>p</a:t>
                </a:r>
                <a:r>
                  <a:rPr lang="en-US" altLang="en-US" dirty="0" smtClean="0"/>
                  <a:t>-value or the confidence interval. </a:t>
                </a:r>
              </a:p>
              <a:p>
                <a:r>
                  <a:rPr lang="en-US" altLang="en-US" dirty="0" smtClean="0"/>
                  <a:t>Make a conclusion (reject or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)</a:t>
                </a:r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4405</TotalTime>
  <Words>524</Words>
  <Application>Microsoft Office PowerPoint</Application>
  <PresentationFormat>宽屏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Arial</vt:lpstr>
      <vt:lpstr>Arial Black</vt:lpstr>
      <vt:lpstr>Calibri</vt:lpstr>
      <vt:lpstr>Calibri Light</vt:lpstr>
      <vt:lpstr>Cambria Math</vt:lpstr>
      <vt:lpstr>Helvetica</vt:lpstr>
      <vt:lpstr>Symbol</vt:lpstr>
      <vt:lpstr>Times New Roman</vt:lpstr>
      <vt:lpstr>Default Design</vt:lpstr>
      <vt:lpstr>Chapter 5   Foundations for Inference</vt:lpstr>
      <vt:lpstr>Point Estimation</vt:lpstr>
      <vt:lpstr>Sampling Distribution of the Sample Proportion</vt:lpstr>
      <vt:lpstr> Central Limit Theorem</vt:lpstr>
      <vt:lpstr>Interval Estimation</vt:lpstr>
      <vt:lpstr>Confidence Interval </vt:lpstr>
      <vt:lpstr>Interpreting a Confidence Interval</vt:lpstr>
      <vt:lpstr>Hypotheses</vt:lpstr>
      <vt:lpstr>Hypothesis Testing Steps</vt:lpstr>
      <vt:lpstr>Hypothesis Testing and Proof by Contradiction</vt:lpstr>
      <vt:lpstr>Significance Level and p-Value</vt:lpstr>
      <vt:lpstr>Null and Alternative Hypotheses for the Population Proportion</vt:lpstr>
      <vt:lpstr>Testing Hypotheses Using Confidence Intervals </vt:lpstr>
      <vt:lpstr>Testing Hypotheses Using the p-Values</vt:lpstr>
      <vt:lpstr>Decision Errors</vt:lpstr>
      <vt:lpstr>Exercise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Statistics</dc:title>
  <dc:creator>TL User</dc:creator>
  <cp:lastModifiedBy>Jiamin Wang</cp:lastModifiedBy>
  <cp:revision>302</cp:revision>
  <dcterms:created xsi:type="dcterms:W3CDTF">2008-11-19T17:14:25Z</dcterms:created>
  <dcterms:modified xsi:type="dcterms:W3CDTF">2019-08-12T16:34:39Z</dcterms:modified>
</cp:coreProperties>
</file>