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11" r:id="rId3"/>
    <p:sldId id="328" r:id="rId4"/>
    <p:sldId id="315" r:id="rId5"/>
    <p:sldId id="310" r:id="rId6"/>
    <p:sldId id="329" r:id="rId7"/>
    <p:sldId id="330" r:id="rId8"/>
    <p:sldId id="308" r:id="rId9"/>
    <p:sldId id="314" r:id="rId10"/>
    <p:sldId id="316" r:id="rId11"/>
    <p:sldId id="313" r:id="rId12"/>
    <p:sldId id="327" r:id="rId13"/>
    <p:sldId id="317" r:id="rId14"/>
    <p:sldId id="318" r:id="rId15"/>
    <p:sldId id="319" r:id="rId16"/>
    <p:sldId id="320" r:id="rId17"/>
    <p:sldId id="321" r:id="rId18"/>
    <p:sldId id="322" r:id="rId19"/>
    <p:sldId id="331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86352" autoAdjust="0"/>
  </p:normalViewPr>
  <p:slideViewPr>
    <p:cSldViewPr>
      <p:cViewPr varScale="1">
        <p:scale>
          <a:sx n="64" d="100"/>
          <a:sy n="64" d="100"/>
        </p:scale>
        <p:origin x="916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33998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Br_Med_J_(Clin_Res_Ed)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630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2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68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4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39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C. 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Charig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; D. R. Webb; S. R. Payne; J. E. Wickham (29 March 1986).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"Comparison of treatment of renal calculi by open surgery, percutaneous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nephrolithotomy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, and extracorporeal shockwave lithotripsy"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 tooltip="Br Med J (Clin Res Ed)"/>
              </a:rPr>
              <a:t>Br Med J (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 tooltip="Br Med J (Clin Res Ed)"/>
              </a:rPr>
              <a:t>Clin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 tooltip="Br Med J (Clin Res Ed)"/>
              </a:rPr>
              <a:t> Res Ed)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292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(6524): 879–882. 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49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46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62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43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33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8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9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8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http://www.cs.toronto.edu/~delve/</a:t>
            </a:r>
          </a:p>
        </p:txBody>
      </p:sp>
    </p:spTree>
    <p:extLst>
      <p:ext uri="{BB962C8B-B14F-4D97-AF65-F5344CB8AC3E}">
        <p14:creationId xmlns:p14="http://schemas.microsoft.com/office/powerpoint/2010/main" val="219607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0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5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19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8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9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63837"/>
          </a:xfrm>
        </p:spPr>
        <p:txBody>
          <a:bodyPr anchor="b"/>
          <a:lstStyle>
            <a:lvl1pPr algn="ctr">
              <a:defRPr sz="6000" b="1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20-2 Business Statistics   Chapter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776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52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91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60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and 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7813"/>
            <a:ext cx="934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22352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5FECF3E-7D07-4B7A-86DE-B2069D302C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0648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9497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Business Statistics  Chapter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94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21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93987"/>
            <a:ext cx="5181600" cy="3482975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93987"/>
            <a:ext cx="5181600" cy="3482976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1" y="1789204"/>
            <a:ext cx="10515600" cy="815089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5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9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86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8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626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2"/>
            <a:ext cx="9144000" cy="322103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Chapter 2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zh-CN" dirty="0" smtClean="0"/>
              <a:t>Summarizing Data</a:t>
            </a:r>
            <a:endParaRPr lang="en-US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1524000" y="4800599"/>
            <a:ext cx="9144000" cy="960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Business Statistics   Chapter 2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Prominent Peaks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2" y="1845369"/>
            <a:ext cx="9906000" cy="304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2600" y="5105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Unimodal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81600" y="5105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Bimodal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34400" y="5105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Skewed Distributions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582162"/>
            <a:ext cx="8305800" cy="4838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52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Transforming Data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If the data are strongly skewed, we sometimes transform them so they are easier to model.</a:t>
            </a:r>
          </a:p>
          <a:p>
            <a:endParaRPr lang="en-US" altLang="en-US" dirty="0"/>
          </a:p>
          <a:p>
            <a:r>
              <a:rPr lang="en-US" altLang="en-US" dirty="0" smtClean="0"/>
              <a:t>A transformation is a rescaling of the data using a function. The goals include reducing skew, assisting in modeling, and linearization a relationship.</a:t>
            </a:r>
          </a:p>
          <a:p>
            <a:endParaRPr lang="en-US" altLang="en-US" dirty="0"/>
          </a:p>
          <a:p>
            <a:r>
              <a:rPr lang="en-US" altLang="en-US" dirty="0" smtClean="0"/>
              <a:t>Common transformation functions</a:t>
            </a:r>
          </a:p>
          <a:p>
            <a:pPr lvl="1"/>
            <a:r>
              <a:rPr lang="en-US" altLang="en-US" dirty="0" smtClean="0"/>
              <a:t>Logarithm</a:t>
            </a:r>
          </a:p>
          <a:p>
            <a:pPr lvl="1"/>
            <a:r>
              <a:rPr lang="en-US" altLang="en-US" dirty="0" smtClean="0"/>
              <a:t>Square root</a:t>
            </a:r>
          </a:p>
          <a:p>
            <a:pPr lvl="1"/>
            <a:r>
              <a:rPr lang="en-US" altLang="en-US" dirty="0" smtClean="0"/>
              <a:t>Inverse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09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Measures of Location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Mean </a:t>
            </a:r>
          </a:p>
          <a:p>
            <a:pPr lvl="1"/>
            <a:r>
              <a:rPr lang="en-US" altLang="en-US" dirty="0" smtClean="0"/>
              <a:t>Sensitive to extreme values</a:t>
            </a:r>
          </a:p>
          <a:p>
            <a:pPr lvl="1"/>
            <a:endParaRPr lang="en-US" altLang="en-US" dirty="0"/>
          </a:p>
          <a:p>
            <a:r>
              <a:rPr lang="en-US" altLang="zh-CN" dirty="0" smtClean="0"/>
              <a:t>Median</a:t>
            </a:r>
            <a:endParaRPr lang="en-US" altLang="zh-CN" dirty="0"/>
          </a:p>
          <a:p>
            <a:pPr lvl="1"/>
            <a:r>
              <a:rPr lang="en-US" altLang="en-US" dirty="0" smtClean="0"/>
              <a:t>Insensitive to extreme values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Mode</a:t>
            </a:r>
          </a:p>
          <a:p>
            <a:pPr lvl="1"/>
            <a:r>
              <a:rPr lang="en-US" altLang="en-US" dirty="0" smtClean="0"/>
              <a:t>Multimodal data – data contain at least two modes</a:t>
            </a:r>
          </a:p>
          <a:p>
            <a:pPr lvl="1"/>
            <a:r>
              <a:rPr lang="en-US" altLang="en-US" dirty="0" smtClean="0"/>
              <a:t>Bimodal data – data contain exactly two modes</a:t>
            </a:r>
          </a:p>
          <a:p>
            <a:pPr lvl="1"/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66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Simpson’s Paradox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trend appears in different groups of data but disappears or reverses when these groups are combined. 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55918" y="3984088"/>
          <a:ext cx="7492882" cy="251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6175">
                  <a:extLst>
                    <a:ext uri="{9D8B030D-6E8A-4147-A177-3AD203B41FA5}">
                      <a16:colId xmlns:a16="http://schemas.microsoft.com/office/drawing/2014/main" val="3303009713"/>
                    </a:ext>
                  </a:extLst>
                </a:gridCol>
                <a:gridCol w="2358227">
                  <a:extLst>
                    <a:ext uri="{9D8B030D-6E8A-4147-A177-3AD203B41FA5}">
                      <a16:colId xmlns:a16="http://schemas.microsoft.com/office/drawing/2014/main" val="1941268916"/>
                    </a:ext>
                  </a:extLst>
                </a:gridCol>
                <a:gridCol w="2768480">
                  <a:extLst>
                    <a:ext uri="{9D8B030D-6E8A-4147-A177-3AD203B41FA5}">
                      <a16:colId xmlns:a16="http://schemas.microsoft.com/office/drawing/2014/main" val="4058304014"/>
                    </a:ext>
                  </a:extLst>
                </a:gridCol>
              </a:tblGrid>
              <a:tr h="629841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Treatment A</a:t>
                      </a:r>
                      <a:endParaRPr lang="en-US" sz="20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Treatment B</a:t>
                      </a:r>
                      <a:endParaRPr lang="en-US" sz="20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968081"/>
                  </a:ext>
                </a:extLst>
              </a:tr>
              <a:tr h="6298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Small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stones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93%</a:t>
                      </a:r>
                      <a:r>
                        <a:rPr lang="en-US" sz="20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(81/87)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87%</a:t>
                      </a:r>
                      <a:r>
                        <a:rPr lang="en-US" sz="20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(234/270)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553111"/>
                  </a:ext>
                </a:extLst>
              </a:tr>
              <a:tr h="6298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Large stones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73% (192/263)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69% (55/80)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353747"/>
                  </a:ext>
                </a:extLst>
              </a:tr>
              <a:tr h="6298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Both</a:t>
                      </a:r>
                      <a:endParaRPr lang="en-US" sz="20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78% (273/350)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83% (289/350)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96922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38400" y="3353253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Success Rates to Treat Kidney Stones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Measures of Variability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Range</a:t>
            </a:r>
          </a:p>
          <a:p>
            <a:pPr lvl="1"/>
            <a:r>
              <a:rPr lang="en-US" altLang="en-US" dirty="0" smtClean="0"/>
              <a:t>Highly influenced by extreme values</a:t>
            </a:r>
          </a:p>
          <a:p>
            <a:pPr lvl="1"/>
            <a:endParaRPr lang="en-US" altLang="en-US" dirty="0"/>
          </a:p>
          <a:p>
            <a:r>
              <a:rPr lang="en-US" altLang="zh-CN" dirty="0" smtClean="0"/>
              <a:t>Variance</a:t>
            </a:r>
          </a:p>
          <a:p>
            <a:pPr lvl="1"/>
            <a:r>
              <a:rPr lang="en-US" altLang="zh-CN" dirty="0" smtClean="0"/>
              <a:t>Average </a:t>
            </a:r>
            <a:r>
              <a:rPr lang="en-US" altLang="zh-CN" dirty="0"/>
              <a:t>s</a:t>
            </a:r>
            <a:r>
              <a:rPr lang="en-US" altLang="zh-CN" dirty="0" smtClean="0"/>
              <a:t>quared deviation from the mean </a:t>
            </a:r>
            <a:endParaRPr lang="en-US" altLang="zh-CN" dirty="0"/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Standard deviation</a:t>
            </a:r>
          </a:p>
          <a:p>
            <a:pPr lvl="1"/>
            <a:r>
              <a:rPr lang="en-US" altLang="en-US" dirty="0" smtClean="0"/>
              <a:t>Average deviation from the mean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Coefficient of variation</a:t>
            </a:r>
          </a:p>
          <a:p>
            <a:pPr lvl="1"/>
            <a:r>
              <a:rPr lang="en-US" altLang="en-US" dirty="0" smtClean="0"/>
              <a:t>Standard deviation/Mean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11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Measures of Relative Standing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Percentiles</a:t>
                </a:r>
              </a:p>
              <a:p>
                <a:pPr lvl="1"/>
                <a:r>
                  <a:rPr lang="en-US" dirty="0"/>
                  <a:t>Approximately </a:t>
                </a:r>
                <a:r>
                  <a:rPr lang="en-US" sz="3200" i="1" dirty="0"/>
                  <a:t>p</a:t>
                </a:r>
                <a:r>
                  <a:rPr lang="en-US" i="1" dirty="0"/>
                  <a:t> </a:t>
                </a:r>
                <a:r>
                  <a:rPr lang="en-US" dirty="0"/>
                  <a:t>percent of the observations have values less than the </a:t>
                </a:r>
                <a:r>
                  <a:rPr lang="en-US" i="1" dirty="0" err="1"/>
                  <a:t>p</a:t>
                </a:r>
                <a:r>
                  <a:rPr lang="en-US" dirty="0" err="1"/>
                  <a:t>th</a:t>
                </a:r>
                <a:r>
                  <a:rPr lang="en-US" dirty="0"/>
                  <a:t> percentile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zh-CN" dirty="0" smtClean="0"/>
                  <a:t>Quartiles</a:t>
                </a:r>
              </a:p>
              <a:p>
                <a:pPr lvl="1"/>
                <a:r>
                  <a:rPr lang="en-US" altLang="zh-CN" dirty="0" smtClean="0"/>
                  <a:t>Q</a:t>
                </a:r>
                <a:r>
                  <a:rPr lang="en-US" altLang="zh-CN" sz="2400" baseline="-25000" dirty="0"/>
                  <a:t>1</a:t>
                </a:r>
                <a:r>
                  <a:rPr lang="en-US" altLang="zh-CN" dirty="0" smtClean="0"/>
                  <a:t> = first quartile, or 25th percentile</a:t>
                </a:r>
              </a:p>
              <a:p>
                <a:pPr lvl="1"/>
                <a:r>
                  <a:rPr lang="en-US" altLang="zh-CN" dirty="0" smtClean="0"/>
                  <a:t>Q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 = second </a:t>
                </a:r>
                <a:r>
                  <a:rPr lang="en-US" altLang="zh-CN" dirty="0"/>
                  <a:t>quartile, or </a:t>
                </a:r>
                <a:r>
                  <a:rPr lang="en-US" altLang="zh-CN" dirty="0" smtClean="0"/>
                  <a:t>50th percentile</a:t>
                </a:r>
                <a:endParaRPr lang="en-US" altLang="en-US" dirty="0" smtClean="0"/>
              </a:p>
              <a:p>
                <a:pPr lvl="1"/>
                <a:r>
                  <a:rPr lang="en-US" altLang="zh-CN" dirty="0" smtClean="0"/>
                  <a:t>Q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third </a:t>
                </a:r>
                <a:r>
                  <a:rPr lang="en-US" altLang="zh-CN" dirty="0"/>
                  <a:t>quartile, or </a:t>
                </a:r>
                <a:r>
                  <a:rPr lang="en-US" altLang="zh-CN" dirty="0" smtClean="0"/>
                  <a:t>75th </a:t>
                </a:r>
                <a:r>
                  <a:rPr lang="en-US" altLang="zh-CN" dirty="0"/>
                  <a:t>percentile</a:t>
                </a:r>
                <a:endParaRPr lang="en-US" altLang="en-US" dirty="0"/>
              </a:p>
              <a:p>
                <a:pPr marL="228600" lvl="1">
                  <a:spcBef>
                    <a:spcPts val="1000"/>
                  </a:spcBef>
                </a:pPr>
                <a:endParaRPr lang="en-US" altLang="en-US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en-US" dirty="0" smtClean="0"/>
                  <a:t>z-score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2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Empirical Rule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For data having a bell-shaped distribution,</a:t>
            </a:r>
          </a:p>
          <a:p>
            <a:pPr lvl="1"/>
            <a:r>
              <a:rPr lang="en-US" altLang="en-US" dirty="0" smtClean="0"/>
              <a:t>within 1 standard deviation – 68%</a:t>
            </a:r>
          </a:p>
          <a:p>
            <a:pPr lvl="1"/>
            <a:r>
              <a:rPr lang="en-US" altLang="en-US" dirty="0"/>
              <a:t>within </a:t>
            </a:r>
            <a:r>
              <a:rPr lang="en-US" altLang="en-US" dirty="0" smtClean="0"/>
              <a:t>2 </a:t>
            </a:r>
            <a:r>
              <a:rPr lang="en-US" altLang="en-US" dirty="0"/>
              <a:t>standard </a:t>
            </a:r>
            <a:r>
              <a:rPr lang="en-US" altLang="en-US" dirty="0" smtClean="0"/>
              <a:t>deviations </a:t>
            </a:r>
            <a:r>
              <a:rPr lang="en-US" altLang="en-US" dirty="0"/>
              <a:t>– </a:t>
            </a:r>
            <a:r>
              <a:rPr lang="en-US" altLang="en-US" dirty="0" smtClean="0"/>
              <a:t>95% </a:t>
            </a:r>
          </a:p>
          <a:p>
            <a:pPr lvl="1"/>
            <a:r>
              <a:rPr lang="en-US" altLang="en-US" dirty="0" smtClean="0"/>
              <a:t>within 3 standard deviations </a:t>
            </a:r>
            <a:r>
              <a:rPr lang="en-US" altLang="en-US" dirty="0"/>
              <a:t>– </a:t>
            </a:r>
            <a:r>
              <a:rPr lang="en-US" altLang="en-US" dirty="0" smtClean="0"/>
              <a:t>almost all the data values	</a:t>
            </a:r>
          </a:p>
          <a:p>
            <a:pPr lvl="1"/>
            <a:endParaRPr lang="en-US" altLang="en-US" dirty="0"/>
          </a:p>
          <a:p>
            <a:r>
              <a:rPr lang="en-US" altLang="zh-CN" dirty="0" smtClean="0"/>
              <a:t>Outliers</a:t>
            </a:r>
          </a:p>
          <a:p>
            <a:pPr lvl="1"/>
            <a:r>
              <a:rPr lang="en-US" altLang="zh-CN" dirty="0" smtClean="0"/>
              <a:t>Extreme values in a data set </a:t>
            </a:r>
          </a:p>
          <a:p>
            <a:pPr lvl="1"/>
            <a:r>
              <a:rPr lang="en-US" altLang="zh-CN" dirty="0" smtClean="0"/>
              <a:t>Any data value with a z-score less than -3 or greater than +3 is an outlier.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7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Box Plots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Graphical summary of the distribution of data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71" y="2667000"/>
            <a:ext cx="7315028" cy="3367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2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Comparing Numerical Data across Groups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Side-by-side box plots</a:t>
            </a:r>
          </a:p>
          <a:p>
            <a:pPr lvl="1"/>
            <a:endParaRPr lang="en-US" altLang="en-US" dirty="0"/>
          </a:p>
          <a:p>
            <a:r>
              <a:rPr lang="en-US" altLang="zh-CN" dirty="0" smtClean="0"/>
              <a:t>Hollow histograms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46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Graphically Summarizing Qualitative Data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With qualitative data, names identify the different </a:t>
            </a:r>
            <a:r>
              <a:rPr lang="en-US" altLang="en-US" dirty="0" smtClean="0"/>
              <a:t>categories</a:t>
            </a:r>
          </a:p>
          <a:p>
            <a:endParaRPr lang="en-US" altLang="en-US" dirty="0"/>
          </a:p>
          <a:p>
            <a:r>
              <a:rPr lang="en-US" altLang="en-US" dirty="0" smtClean="0"/>
              <a:t>Qualitative </a:t>
            </a:r>
            <a:r>
              <a:rPr lang="en-US" altLang="en-US" dirty="0"/>
              <a:t>data can be summarized using a frequency </a:t>
            </a:r>
            <a:r>
              <a:rPr lang="en-US" altLang="en-US" dirty="0" smtClean="0"/>
              <a:t>distribution</a:t>
            </a:r>
          </a:p>
          <a:p>
            <a:endParaRPr lang="en-US" altLang="en-US" dirty="0"/>
          </a:p>
          <a:p>
            <a:r>
              <a:rPr lang="en-US" altLang="en-US" b="1" dirty="0"/>
              <a:t>Frequency distribution</a:t>
            </a:r>
            <a:r>
              <a:rPr lang="en-US" altLang="en-US" dirty="0"/>
              <a:t>: A table that summarizes the number (or frequency) of items in each of </a:t>
            </a:r>
            <a:r>
              <a:rPr lang="en-US" altLang="en-US" dirty="0" smtClean="0"/>
              <a:t>the non-overlapping categories</a:t>
            </a:r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44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Contingency Tables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A </a:t>
            </a:r>
            <a:r>
              <a:rPr lang="en-US" altLang="en-US" b="1" dirty="0" smtClean="0"/>
              <a:t>contingency table</a:t>
            </a:r>
            <a:r>
              <a:rPr lang="en-US" altLang="en-US" dirty="0" smtClean="0"/>
              <a:t> </a:t>
            </a:r>
            <a:r>
              <a:rPr lang="en-US" altLang="en-US" dirty="0" smtClean="0"/>
              <a:t>provides a tabular summary of data for two variables, one in rows and the other in columns.</a:t>
            </a:r>
          </a:p>
          <a:p>
            <a:endParaRPr lang="en-US" altLang="en-US" dirty="0"/>
          </a:p>
          <a:p>
            <a:r>
              <a:rPr lang="en-US" altLang="en-US" dirty="0" smtClean="0"/>
              <a:t>A contingency table </a:t>
            </a:r>
            <a:r>
              <a:rPr lang="en-US" altLang="en-US" dirty="0" smtClean="0"/>
              <a:t>can be used to construct the </a:t>
            </a:r>
            <a:r>
              <a:rPr lang="en-US" altLang="en-US" dirty="0" smtClean="0"/>
              <a:t>frequency/relative frequency </a:t>
            </a:r>
            <a:r>
              <a:rPr lang="en-US" altLang="en-US" dirty="0" smtClean="0"/>
              <a:t>distribution of a </a:t>
            </a:r>
            <a:r>
              <a:rPr lang="en-US" altLang="en-US" dirty="0" smtClean="0"/>
              <a:t>categorical </a:t>
            </a:r>
            <a:r>
              <a:rPr lang="en-US" altLang="en-US" dirty="0" smtClean="0"/>
              <a:t>variable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 smtClean="0"/>
              <a:t>Aggregate</a:t>
            </a:r>
            <a:r>
              <a:rPr lang="en-US" altLang="en-US" dirty="0" smtClean="0"/>
              <a:t>, </a:t>
            </a:r>
            <a:r>
              <a:rPr lang="en-US" altLang="en-US" dirty="0"/>
              <a:t>r</a:t>
            </a:r>
            <a:r>
              <a:rPr lang="en-US" altLang="en-US" dirty="0" smtClean="0"/>
              <a:t>ow and column proportions </a:t>
            </a:r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50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Contingency Tables: </a:t>
            </a:r>
            <a:r>
              <a:rPr lang="en-US" altLang="en-US" dirty="0" smtClean="0"/>
              <a:t>“An Unusual Episode”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97413"/>
              </p:ext>
            </p:extLst>
          </p:nvPr>
        </p:nvGraphicFramePr>
        <p:xfrm>
          <a:off x="2667000" y="2194957"/>
          <a:ext cx="6553201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222">
                  <a:extLst>
                    <a:ext uri="{9D8B030D-6E8A-4147-A177-3AD203B41FA5}">
                      <a16:colId xmlns:a16="http://schemas.microsoft.com/office/drawing/2014/main" val="2030016501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625114243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val="2921301964"/>
                    </a:ext>
                  </a:extLst>
                </a:gridCol>
                <a:gridCol w="1923222">
                  <a:extLst>
                    <a:ext uri="{9D8B030D-6E8A-4147-A177-3AD203B41FA5}">
                      <a16:colId xmlns:a16="http://schemas.microsoft.com/office/drawing/2014/main" val="2046386508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 Status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7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I (high)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141/145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62/180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203/325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93/106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25/179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118/285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4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90/196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88/510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178/706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Total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324/447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175/869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499/1316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9215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038600" y="169068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Survival Rate by Economic Status and Sex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38600" y="422282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Survival Rate by Economic Status and Age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81300"/>
              </p:ext>
            </p:extLst>
          </p:nvPr>
        </p:nvGraphicFramePr>
        <p:xfrm>
          <a:off x="2667000" y="4622800"/>
          <a:ext cx="6553201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222">
                  <a:extLst>
                    <a:ext uri="{9D8B030D-6E8A-4147-A177-3AD203B41FA5}">
                      <a16:colId xmlns:a16="http://schemas.microsoft.com/office/drawing/2014/main" val="2030016501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625114243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val="2921301964"/>
                    </a:ext>
                  </a:extLst>
                </a:gridCol>
                <a:gridCol w="1923222">
                  <a:extLst>
                    <a:ext uri="{9D8B030D-6E8A-4147-A177-3AD203B41FA5}">
                      <a16:colId xmlns:a16="http://schemas.microsoft.com/office/drawing/2014/main" val="2046386508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 Status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Adult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Total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7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I (high)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197/319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203/325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94/261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118/285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4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151/627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178/706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Total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57/109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442/1207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499/1316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9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1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Bar </a:t>
            </a:r>
            <a:r>
              <a:rPr lang="en-US" altLang="en-US" dirty="0" smtClean="0"/>
              <a:t>Plots and </a:t>
            </a:r>
            <a:r>
              <a:rPr lang="en-US" altLang="en-US" dirty="0" smtClean="0"/>
              <a:t>Pie </a:t>
            </a:r>
            <a:r>
              <a:rPr lang="en-US" altLang="en-US" dirty="0" smtClean="0"/>
              <a:t>Plots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bar plot uses heights to compare frequencies.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Bar plots are </a:t>
            </a:r>
            <a:r>
              <a:rPr lang="en-US" altLang="en-US" dirty="0" smtClean="0"/>
              <a:t>useful in making comparisons of qualitative data. 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A pie plot uses areas to compare frequencies. 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76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Two-Variable Bar Plots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Stacked</a:t>
            </a:r>
          </a:p>
          <a:p>
            <a:endParaRPr lang="en-US" altLang="en-US" dirty="0"/>
          </a:p>
          <a:p>
            <a:r>
              <a:rPr lang="en-US" altLang="en-US" dirty="0" smtClean="0"/>
              <a:t>Side-by</a:t>
            </a:r>
            <a:r>
              <a:rPr lang="en-US" altLang="zh-CN" dirty="0" smtClean="0"/>
              <a:t>-side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r>
              <a:rPr lang="en-US" altLang="en-US" dirty="0" smtClean="0"/>
              <a:t>Standardized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30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Mosaic Plots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mosaic plot uses box areas to represent frequencies. </a:t>
            </a:r>
          </a:p>
          <a:p>
            <a:endParaRPr lang="en-US" altLang="en-US" dirty="0"/>
          </a:p>
          <a:p>
            <a:r>
              <a:rPr lang="en-US" altLang="en-US" dirty="0" smtClean="0"/>
              <a:t>One-variable</a:t>
            </a:r>
          </a:p>
          <a:p>
            <a:endParaRPr lang="en-US" altLang="en-US" dirty="0"/>
          </a:p>
          <a:p>
            <a:r>
              <a:rPr lang="en-US" altLang="en-US" dirty="0" smtClean="0"/>
              <a:t>Side-by</a:t>
            </a:r>
            <a:r>
              <a:rPr lang="en-US" altLang="zh-CN" dirty="0" smtClean="0"/>
              <a:t>-side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r>
              <a:rPr lang="en-US" altLang="en-US" dirty="0" smtClean="0"/>
              <a:t>Standardized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65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Graphically Summarizing Quantitative Data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</a:t>
            </a:r>
            <a:r>
              <a:rPr lang="en-US" altLang="en-US" b="1" dirty="0" smtClean="0"/>
              <a:t>dot plot</a:t>
            </a:r>
            <a:r>
              <a:rPr lang="en-US" altLang="en-US" dirty="0" smtClean="0"/>
              <a:t> is a one-variable scatter plot. It is appropriate for small data sets.</a:t>
            </a:r>
          </a:p>
          <a:p>
            <a:endParaRPr lang="en-US" altLang="en-US" dirty="0"/>
          </a:p>
          <a:p>
            <a:r>
              <a:rPr lang="en-US" altLang="en-US" dirty="0" smtClean="0"/>
              <a:t>A </a:t>
            </a:r>
            <a:r>
              <a:rPr lang="en-US" altLang="en-US" b="1" dirty="0" smtClean="0"/>
              <a:t>histogram</a:t>
            </a:r>
            <a:r>
              <a:rPr lang="en-US" altLang="en-US" dirty="0" smtClean="0"/>
              <a:t> displays the distribution of quantitative data by grouping observations into bins. </a:t>
            </a:r>
          </a:p>
          <a:p>
            <a:endParaRPr lang="en-US" altLang="en-US" dirty="0"/>
          </a:p>
          <a:p>
            <a:r>
              <a:rPr lang="en-US" altLang="en-US" dirty="0" smtClean="0"/>
              <a:t>Observations are divided into non-overlapping classes (bins). 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48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Shapes of Distributions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Number </a:t>
            </a:r>
            <a:r>
              <a:rPr lang="en-US" altLang="en-US" smtClean="0"/>
              <a:t>of prominent peaks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Unimodal</a:t>
            </a:r>
          </a:p>
          <a:p>
            <a:pPr lvl="1"/>
            <a:r>
              <a:rPr lang="en-US" altLang="en-US" dirty="0" smtClean="0"/>
              <a:t>Bimodal</a:t>
            </a:r>
          </a:p>
          <a:p>
            <a:pPr lvl="1"/>
            <a:r>
              <a:rPr lang="en-US" altLang="en-US" dirty="0" smtClean="0"/>
              <a:t>Multimodal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Skewness</a:t>
            </a:r>
          </a:p>
          <a:p>
            <a:pPr lvl="1"/>
            <a:r>
              <a:rPr lang="en-US" altLang="en-US" dirty="0" smtClean="0"/>
              <a:t>Symmetrical</a:t>
            </a:r>
            <a:endParaRPr lang="en-US" altLang="en-US" dirty="0"/>
          </a:p>
          <a:p>
            <a:pPr lvl="1"/>
            <a:r>
              <a:rPr lang="en-US" altLang="en-US" dirty="0" smtClean="0"/>
              <a:t>Positively skewed: a long tail extending to the right</a:t>
            </a:r>
            <a:endParaRPr lang="en-US" altLang="en-US" dirty="0"/>
          </a:p>
          <a:p>
            <a:pPr lvl="1"/>
            <a:r>
              <a:rPr lang="en-US" altLang="en-US" dirty="0" smtClean="0"/>
              <a:t>Negatively skewed: a long tail extending to the left</a:t>
            </a:r>
          </a:p>
          <a:p>
            <a:pPr lvl="1"/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11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3635</TotalTime>
  <Words>636</Words>
  <Application>Microsoft Office PowerPoint</Application>
  <PresentationFormat>宽屏</PresentationFormat>
  <Paragraphs>237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Arial</vt:lpstr>
      <vt:lpstr>Arial Black</vt:lpstr>
      <vt:lpstr>Calibri</vt:lpstr>
      <vt:lpstr>Calibri Light</vt:lpstr>
      <vt:lpstr>Cambria Math</vt:lpstr>
      <vt:lpstr>Helvetica</vt:lpstr>
      <vt:lpstr>Symbol</vt:lpstr>
      <vt:lpstr>Times New Roman</vt:lpstr>
      <vt:lpstr>Default Design</vt:lpstr>
      <vt:lpstr>Chapter 2   Summarizing Data</vt:lpstr>
      <vt:lpstr>Graphically Summarizing Qualitative Data</vt:lpstr>
      <vt:lpstr>Contingency Tables</vt:lpstr>
      <vt:lpstr>Contingency Tables: “An Unusual Episode”</vt:lpstr>
      <vt:lpstr>Bar Plots and Pie Plots</vt:lpstr>
      <vt:lpstr>Two-Variable Bar Plots</vt:lpstr>
      <vt:lpstr>Mosaic Plots</vt:lpstr>
      <vt:lpstr>Graphically Summarizing Quantitative Data</vt:lpstr>
      <vt:lpstr>Shapes of Distributions</vt:lpstr>
      <vt:lpstr>Prominent Peaks</vt:lpstr>
      <vt:lpstr>Skewed Distributions</vt:lpstr>
      <vt:lpstr>Transforming Data</vt:lpstr>
      <vt:lpstr>Measures of Location</vt:lpstr>
      <vt:lpstr>Simpson’s Paradox</vt:lpstr>
      <vt:lpstr>Measures of Variability</vt:lpstr>
      <vt:lpstr>Measures of Relative Standing</vt:lpstr>
      <vt:lpstr>Empirical Rule</vt:lpstr>
      <vt:lpstr>Box Plots</vt:lpstr>
      <vt:lpstr>Comparing Numerical Data across Groups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258</cp:revision>
  <dcterms:created xsi:type="dcterms:W3CDTF">2008-11-19T17:14:25Z</dcterms:created>
  <dcterms:modified xsi:type="dcterms:W3CDTF">2019-07-29T08:42:02Z</dcterms:modified>
</cp:coreProperties>
</file>