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20" r:id="rId3"/>
    <p:sldId id="335" r:id="rId4"/>
    <p:sldId id="339" r:id="rId5"/>
    <p:sldId id="345" r:id="rId6"/>
    <p:sldId id="346" r:id="rId7"/>
    <p:sldId id="348" r:id="rId8"/>
    <p:sldId id="349" r:id="rId9"/>
    <p:sldId id="347" r:id="rId10"/>
    <p:sldId id="351" r:id="rId11"/>
    <p:sldId id="350" r:id="rId12"/>
    <p:sldId id="352" r:id="rId13"/>
    <p:sldId id="355" r:id="rId14"/>
    <p:sldId id="353" r:id="rId15"/>
    <p:sldId id="354" r:id="rId16"/>
    <p:sldId id="356" r:id="rId17"/>
    <p:sldId id="360" r:id="rId18"/>
    <p:sldId id="336" r:id="rId19"/>
    <p:sldId id="357" r:id="rId20"/>
    <p:sldId id="358" r:id="rId21"/>
    <p:sldId id="359" r:id="rId22"/>
    <p:sldId id="337" r:id="rId23"/>
    <p:sldId id="338"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6352" autoAdjust="0"/>
  </p:normalViewPr>
  <p:slideViewPr>
    <p:cSldViewPr>
      <p:cViewPr varScale="1">
        <p:scale>
          <a:sx n="46" d="100"/>
          <a:sy n="46" d="100"/>
        </p:scale>
        <p:origin x="82" y="2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73C7F-8967-4B3F-8F58-504BF3FB9D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F073C7F-8967-4B3F-8F58-504BF3FB9D8B}" type="slidenum">
              <a:rPr lang="en-US" altLang="en-US" smtClean="0"/>
              <a:pPr/>
              <a:t>1</a:t>
            </a:fld>
            <a:endParaRPr lang="en-US" altLang="en-US"/>
          </a:p>
        </p:txBody>
      </p:sp>
    </p:spTree>
    <p:extLst>
      <p:ext uri="{BB962C8B-B14F-4D97-AF65-F5344CB8AC3E}">
        <p14:creationId xmlns:p14="http://schemas.microsoft.com/office/powerpoint/2010/main" val="242363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55379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57325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3469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1946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19753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5365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03611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364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02374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324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15667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75331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63409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35856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255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3569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0491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00515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7635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077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2928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9740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63837"/>
          </a:xfrm>
        </p:spPr>
        <p:txBody>
          <a:bodyPr anchor="b"/>
          <a:lstStyle>
            <a:lvl1pPr algn="ctr">
              <a:defRPr sz="6000" b="1" baseline="0">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05275"/>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dirty="0" smtClean="0"/>
              <a:t>QAS 20-2 Business Statistics   Chapter 1</a:t>
            </a:r>
            <a:endParaRPr lang="en-US" altLang="en-US" dirty="0"/>
          </a:p>
        </p:txBody>
      </p:sp>
      <p:sp>
        <p:nvSpPr>
          <p:cNvPr id="6" name="Slide Number Placeholder 5"/>
          <p:cNvSpPr>
            <a:spLocks noGrp="1"/>
          </p:cNvSpPr>
          <p:nvPr>
            <p:ph type="sldNum" sz="quarter" idx="12"/>
          </p:nvPr>
        </p:nvSpPr>
        <p:spPr/>
        <p:txBody>
          <a:bodyPr/>
          <a:lstStyle/>
          <a:p>
            <a:fld id="{CD67C252-0E4C-4AEC-B408-2264E7FB0F96}" type="slidenum">
              <a:rPr lang="en-US" altLang="en-US" smtClean="0"/>
              <a:pPr/>
              <a:t>‹#›</a:t>
            </a:fld>
            <a:endParaRPr lang="en-US" altLang="en-US"/>
          </a:p>
        </p:txBody>
      </p:sp>
    </p:spTree>
    <p:extLst>
      <p:ext uri="{BB962C8B-B14F-4D97-AF65-F5344CB8AC3E}">
        <p14:creationId xmlns:p14="http://schemas.microsoft.com/office/powerpoint/2010/main" val="4236776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430826-CC16-4AEC-9CAA-F55F5D7F2CF0}" type="slidenum">
              <a:rPr lang="en-US" altLang="en-US" smtClean="0"/>
              <a:pPr/>
              <a:t>‹#›</a:t>
            </a:fld>
            <a:endParaRPr lang="en-US" altLang="en-US"/>
          </a:p>
        </p:txBody>
      </p:sp>
    </p:spTree>
    <p:extLst>
      <p:ext uri="{BB962C8B-B14F-4D97-AF65-F5344CB8AC3E}">
        <p14:creationId xmlns:p14="http://schemas.microsoft.com/office/powerpoint/2010/main" val="13625224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98B3867-C90B-43B2-B9E7-C9B6C8120D00}" type="slidenum">
              <a:rPr lang="en-US" altLang="en-US" smtClean="0"/>
              <a:pPr/>
              <a:t>‹#›</a:t>
            </a:fld>
            <a:endParaRPr lang="en-US" altLang="en-US"/>
          </a:p>
        </p:txBody>
      </p:sp>
    </p:spTree>
    <p:extLst>
      <p:ext uri="{BB962C8B-B14F-4D97-AF65-F5344CB8AC3E}">
        <p14:creationId xmlns:p14="http://schemas.microsoft.com/office/powerpoint/2010/main" val="249491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F30FC4-C906-4A9F-BA66-BB09B7D7D511}" type="slidenum">
              <a:rPr lang="en-US" altLang="en-US" smtClean="0"/>
              <a:pPr/>
              <a:t>‹#›</a:t>
            </a:fld>
            <a:endParaRPr lang="en-US" altLang="en-US"/>
          </a:p>
        </p:txBody>
      </p:sp>
    </p:spTree>
    <p:extLst>
      <p:ext uri="{BB962C8B-B14F-4D97-AF65-F5344CB8AC3E}">
        <p14:creationId xmlns:p14="http://schemas.microsoft.com/office/powerpoint/2010/main" val="283360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and Learning Objective">
    <p:spTree>
      <p:nvGrpSpPr>
        <p:cNvPr id="1" name=""/>
        <p:cNvGrpSpPr/>
        <p:nvPr/>
      </p:nvGrpSpPr>
      <p:grpSpPr>
        <a:xfrm>
          <a:off x="0" y="0"/>
          <a:ext cx="0" cy="0"/>
          <a:chOff x="0" y="0"/>
          <a:chExt cx="0" cy="0"/>
        </a:xfrm>
      </p:grpSpPr>
      <p:sp>
        <p:nvSpPr>
          <p:cNvPr id="2" name="Title 1"/>
          <p:cNvSpPr>
            <a:spLocks noGrp="1"/>
          </p:cNvSpPr>
          <p:nvPr>
            <p:ph type="title"/>
          </p:nvPr>
        </p:nvSpPr>
        <p:spPr>
          <a:xfrm>
            <a:off x="2235200" y="277813"/>
            <a:ext cx="93472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0" y="-1"/>
            <a:ext cx="2235200" cy="914400"/>
          </a:xfrm>
          <a:solidFill>
            <a:schemeClr val="tx2">
              <a:alpha val="80000"/>
            </a:schemeClr>
          </a:solidFill>
          <a:ln>
            <a:solidFill>
              <a:schemeClr val="tx1"/>
            </a:solidFill>
          </a:ln>
        </p:spPr>
        <p:txBody>
          <a:bodyPr>
            <a:normAutofit/>
          </a:bodyPr>
          <a:lstStyle>
            <a:lvl1pPr marL="0" indent="0">
              <a:buNone/>
              <a:defRPr sz="1200" baseline="0">
                <a:solidFill>
                  <a:schemeClr val="bg1"/>
                </a:solidFill>
              </a:defRPr>
            </a:lvl1pPr>
            <a:lvl2pPr>
              <a:defRPr sz="1200"/>
            </a:lvl2pPr>
            <a:lvl3pPr>
              <a:defRPr sz="1200"/>
            </a:lvl3pPr>
            <a:lvl4pPr>
              <a:defRPr sz="1200"/>
            </a:lvl4pPr>
            <a:lvl5pPr>
              <a:defRPr sz="1200"/>
            </a:lvl5pPr>
          </a:lstStyle>
          <a:p>
            <a:pPr lvl="0"/>
            <a:r>
              <a:rPr lang="en-US" smtClean="0"/>
              <a:t>Click to edit Master text styles</a:t>
            </a:r>
          </a:p>
        </p:txBody>
      </p:sp>
      <p:sp>
        <p:nvSpPr>
          <p:cNvPr id="5" name="Rectangle 9"/>
          <p:cNvSpPr>
            <a:spLocks noGrp="1" noChangeArrowheads="1"/>
          </p:cNvSpPr>
          <p:nvPr>
            <p:ph type="dt" sz="half" idx="14"/>
          </p:nvPr>
        </p:nvSpPr>
        <p:spPr/>
        <p:txBody>
          <a:bodyPr/>
          <a:lstStyle>
            <a:lvl1pPr>
              <a:defRPr/>
            </a:lvl1pPr>
          </a:lstStyle>
          <a:p>
            <a:pPr>
              <a:defRPr/>
            </a:pPr>
            <a:endParaRPr lang="en-US"/>
          </a:p>
        </p:txBody>
      </p:sp>
      <p:sp>
        <p:nvSpPr>
          <p:cNvPr id="6" name="Rectangle 10"/>
          <p:cNvSpPr>
            <a:spLocks noGrp="1" noChangeArrowheads="1"/>
          </p:cNvSpPr>
          <p:nvPr>
            <p:ph type="ftr" sz="quarter" idx="15"/>
          </p:nvPr>
        </p:nvSpPr>
        <p:spPr/>
        <p:txBody>
          <a:bodyPr/>
          <a:lstStyle>
            <a:lvl1pPr>
              <a:defRPr/>
            </a:lvl1pPr>
          </a:lstStyle>
          <a:p>
            <a:pPr>
              <a:defRPr/>
            </a:pPr>
            <a:endParaRPr lang="en-US"/>
          </a:p>
        </p:txBody>
      </p:sp>
      <p:sp>
        <p:nvSpPr>
          <p:cNvPr id="7" name="Rectangle 12"/>
          <p:cNvSpPr>
            <a:spLocks noGrp="1" noChangeArrowheads="1"/>
          </p:cNvSpPr>
          <p:nvPr>
            <p:ph type="sldNum" sz="quarter" idx="16"/>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1-</a:t>
            </a:r>
            <a:fld id="{65FECF3E-7D07-4B7A-86DE-B2069D302C1D}" type="slidenum">
              <a:rPr lang="en-US" altLang="en-US"/>
              <a:pPr/>
              <a:t>‹#›</a:t>
            </a:fld>
            <a:endParaRPr lang="en-US" altLang="en-US"/>
          </a:p>
        </p:txBody>
      </p:sp>
    </p:spTree>
    <p:extLst>
      <p:ext uri="{BB962C8B-B14F-4D97-AF65-F5344CB8AC3E}">
        <p14:creationId xmlns:p14="http://schemas.microsoft.com/office/powerpoint/2010/main" val="20970648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071AA9D-8F68-4FAE-AABF-0F155E9D2463}" type="slidenum">
              <a:rPr lang="en-US" altLang="en-US" smtClean="0"/>
              <a:pPr/>
              <a:t>‹#›</a:t>
            </a:fld>
            <a:endParaRPr lang="en-US" altLang="en-US"/>
          </a:p>
        </p:txBody>
      </p:sp>
    </p:spTree>
    <p:extLst>
      <p:ext uri="{BB962C8B-B14F-4D97-AF65-F5344CB8AC3E}">
        <p14:creationId xmlns:p14="http://schemas.microsoft.com/office/powerpoint/2010/main" val="120194979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dirty="0" smtClean="0"/>
              <a:t>Business Statistics  Chapter 1</a:t>
            </a:r>
            <a:endParaRPr lang="en-US" altLang="en-US" dirty="0"/>
          </a:p>
        </p:txBody>
      </p:sp>
      <p:sp>
        <p:nvSpPr>
          <p:cNvPr id="6" name="Slide Number Placeholder 5"/>
          <p:cNvSpPr>
            <a:spLocks noGrp="1"/>
          </p:cNvSpPr>
          <p:nvPr>
            <p:ph type="sldNum" sz="quarter" idx="12"/>
          </p:nvPr>
        </p:nvSpPr>
        <p:spPr/>
        <p:txBody>
          <a:bodyPr/>
          <a:lstStyle/>
          <a:p>
            <a:fld id="{023041F7-0837-4CD4-9DD5-76C4DF6E1708}" type="slidenum">
              <a:rPr lang="en-US" altLang="en-US" smtClean="0"/>
              <a:pPr/>
              <a:t>‹#›</a:t>
            </a:fld>
            <a:endParaRPr lang="en-US" altLang="en-US"/>
          </a:p>
        </p:txBody>
      </p:sp>
    </p:spTree>
    <p:extLst>
      <p:ext uri="{BB962C8B-B14F-4D97-AF65-F5344CB8AC3E}">
        <p14:creationId xmlns:p14="http://schemas.microsoft.com/office/powerpoint/2010/main" val="4007948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Tree>
    <p:extLst>
      <p:ext uri="{BB962C8B-B14F-4D97-AF65-F5344CB8AC3E}">
        <p14:creationId xmlns:p14="http://schemas.microsoft.com/office/powerpoint/2010/main" val="16022122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2693987"/>
            <a:ext cx="5181600" cy="3482975"/>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2693987"/>
            <a:ext cx="5181600" cy="3482976"/>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
        <p:nvSpPr>
          <p:cNvPr id="8" name="Content Placeholder 2"/>
          <p:cNvSpPr>
            <a:spLocks noGrp="1"/>
          </p:cNvSpPr>
          <p:nvPr>
            <p:ph sz="half" idx="13"/>
          </p:nvPr>
        </p:nvSpPr>
        <p:spPr>
          <a:xfrm>
            <a:off x="838201" y="1789204"/>
            <a:ext cx="10515600" cy="815089"/>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071659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46DE250-A958-4F01-A8D5-B4E91F021F17}" type="slidenum">
              <a:rPr lang="en-US" altLang="en-US" smtClean="0"/>
              <a:pPr/>
              <a:t>‹#›</a:t>
            </a:fld>
            <a:endParaRPr lang="en-US" altLang="en-US"/>
          </a:p>
        </p:txBody>
      </p:sp>
    </p:spTree>
    <p:extLst>
      <p:ext uri="{BB962C8B-B14F-4D97-AF65-F5344CB8AC3E}">
        <p14:creationId xmlns:p14="http://schemas.microsoft.com/office/powerpoint/2010/main" val="259699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D06E971-9D41-49D3-B53E-83D23AE74853}" type="slidenum">
              <a:rPr lang="en-US" altLang="en-US" smtClean="0"/>
              <a:pPr/>
              <a:t>‹#›</a:t>
            </a:fld>
            <a:endParaRPr lang="en-US" altLang="en-US"/>
          </a:p>
        </p:txBody>
      </p:sp>
    </p:spTree>
    <p:extLst>
      <p:ext uri="{BB962C8B-B14F-4D97-AF65-F5344CB8AC3E}">
        <p14:creationId xmlns:p14="http://schemas.microsoft.com/office/powerpoint/2010/main" val="35238641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2F48FC-CB88-4B49-8621-E4F5DB21CFC8}" type="slidenum">
              <a:rPr lang="en-US" altLang="en-US" smtClean="0"/>
              <a:pPr/>
              <a:t>‹#›</a:t>
            </a:fld>
            <a:endParaRPr lang="en-US" altLang="en-US"/>
          </a:p>
        </p:txBody>
      </p:sp>
    </p:spTree>
    <p:extLst>
      <p:ext uri="{BB962C8B-B14F-4D97-AF65-F5344CB8AC3E}">
        <p14:creationId xmlns:p14="http://schemas.microsoft.com/office/powerpoint/2010/main" val="281685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D9C1E6F-EB2B-4126-85F2-89306CD17BF1}" type="slidenum">
              <a:rPr lang="en-US" altLang="en-US" smtClean="0"/>
              <a:pPr/>
              <a:t>‹#›</a:t>
            </a:fld>
            <a:endParaRPr lang="en-US" altLang="en-US"/>
          </a:p>
        </p:txBody>
      </p:sp>
    </p:spTree>
    <p:extLst>
      <p:ext uri="{BB962C8B-B14F-4D97-AF65-F5344CB8AC3E}">
        <p14:creationId xmlns:p14="http://schemas.microsoft.com/office/powerpoint/2010/main" val="25356265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78751-E528-49EF-845F-404FB3B0A072}" type="slidenum">
              <a:rPr lang="en-US" altLang="en-US" smtClean="0"/>
              <a:pPr/>
              <a:t>‹#›</a:t>
            </a:fld>
            <a:endParaRPr lang="en-US" altLang="en-US"/>
          </a:p>
        </p:txBody>
      </p:sp>
      <p:pic>
        <p:nvPicPr>
          <p:cNvPr id="7" name="Picture 7" descr="psych_head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400" y="-14288"/>
            <a:ext cx="12242800" cy="688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46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22362"/>
            <a:ext cx="9144000" cy="3221038"/>
          </a:xfrm>
        </p:spPr>
        <p:txBody>
          <a:bodyPr>
            <a:normAutofit/>
          </a:bodyPr>
          <a:lstStyle/>
          <a:p>
            <a:r>
              <a:rPr lang="en-US" altLang="en-US" dirty="0" smtClean="0"/>
              <a:t>Chapter </a:t>
            </a:r>
            <a:r>
              <a:rPr lang="en-US" altLang="en-US" dirty="0"/>
              <a:t>3</a:t>
            </a:r>
            <a:r>
              <a:rPr lang="en-US" altLang="en-US" dirty="0" smtClean="0"/>
              <a:t/>
            </a:r>
            <a:br>
              <a:rPr lang="en-US" altLang="en-US" dirty="0" smtClean="0"/>
            </a:br>
            <a:r>
              <a:rPr lang="en-US" altLang="en-US" dirty="0" smtClean="0"/>
              <a:t> </a:t>
            </a:r>
            <a:r>
              <a:rPr lang="en-US" altLang="en-US" dirty="0" smtClean="0"/>
              <a:t>Probability</a:t>
            </a:r>
            <a:endParaRPr lang="en-US" altLang="en-US" dirty="0"/>
          </a:p>
        </p:txBody>
      </p:sp>
      <p:sp>
        <p:nvSpPr>
          <p:cNvPr id="11" name="副标题 10"/>
          <p:cNvSpPr>
            <a:spLocks noGrp="1"/>
          </p:cNvSpPr>
          <p:nvPr>
            <p:ph type="subTitle" idx="1"/>
          </p:nvPr>
        </p:nvSpPr>
        <p:spPr>
          <a:xfrm>
            <a:off x="1524000" y="4800599"/>
            <a:ext cx="9144000" cy="960437"/>
          </a:xfrm>
        </p:spPr>
        <p:txBody>
          <a:bodyPr/>
          <a:lstStyle/>
          <a:p>
            <a:endParaRPr lang="en-US" dirty="0"/>
          </a:p>
        </p:txBody>
      </p:sp>
      <p:sp>
        <p:nvSpPr>
          <p:cNvPr id="12" name="页脚占位符 11"/>
          <p:cNvSpPr>
            <a:spLocks noGrp="1"/>
          </p:cNvSpPr>
          <p:nvPr>
            <p:ph type="ftr" sz="quarter" idx="11"/>
          </p:nvPr>
        </p:nvSpPr>
        <p:spPr/>
        <p:txBody>
          <a:bodyPr/>
          <a:lstStyle/>
          <a:p>
            <a:r>
              <a:rPr lang="en-US" altLang="en-US" dirty="0" smtClean="0"/>
              <a:t>Business Statistics   Chapter 3</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fontScale="85000" lnSpcReduction="10000"/>
          </a:bodyPr>
          <a:lstStyle/>
          <a:p>
            <a:pPr marL="0" indent="0">
              <a:buNone/>
            </a:pPr>
            <a:r>
              <a:rPr lang="en-US" altLang="en-US" dirty="0" smtClean="0"/>
              <a:t>Two fair dice are rolled. </a:t>
            </a:r>
            <a:endParaRPr lang="en-US" altLang="en-US" dirty="0" smtClean="0"/>
          </a:p>
          <a:p>
            <a:r>
              <a:rPr lang="en-US" altLang="en-US" dirty="0" smtClean="0"/>
              <a:t>What is the probability that the two dice are equal?</a:t>
            </a:r>
          </a:p>
          <a:p>
            <a:r>
              <a:rPr lang="en-US" altLang="en-US" dirty="0" smtClean="0"/>
              <a:t>What </a:t>
            </a:r>
            <a:r>
              <a:rPr lang="en-US" altLang="en-US" dirty="0"/>
              <a:t>is the probability </a:t>
            </a:r>
            <a:r>
              <a:rPr lang="en-US" altLang="en-US" dirty="0" smtClean="0"/>
              <a:t>that the sum of the dice is 8?</a:t>
            </a:r>
            <a:endParaRPr lang="en-US" altLang="en-US" dirty="0" smtClean="0"/>
          </a:p>
          <a:p>
            <a:r>
              <a:rPr lang="en-US" altLang="en-US" dirty="0"/>
              <a:t>What is the probability that the sum of the dice is </a:t>
            </a:r>
            <a:r>
              <a:rPr lang="en-US" altLang="en-US" dirty="0" smtClean="0"/>
              <a:t>greater than 3?</a:t>
            </a:r>
            <a:endParaRPr lang="en-US" altLang="en-US" dirty="0" smtClean="0"/>
          </a:p>
          <a:p>
            <a:r>
              <a:rPr lang="en-US" altLang="en-US" dirty="0" smtClean="0"/>
              <a:t>What is the probability that both of the dice are greater than 4?</a:t>
            </a:r>
            <a:endParaRPr lang="en-US" altLang="en-US" dirty="0"/>
          </a:p>
          <a:p>
            <a:r>
              <a:rPr lang="en-US" altLang="en-US" dirty="0" smtClean="0"/>
              <a:t>What is the probability </a:t>
            </a:r>
            <a:r>
              <a:rPr lang="en-US" altLang="en-US" dirty="0" smtClean="0"/>
              <a:t>that the sum of the dice is 8, given that the sum is an even number?</a:t>
            </a:r>
          </a:p>
          <a:p>
            <a:r>
              <a:rPr lang="en-US" altLang="en-US" dirty="0" smtClean="0"/>
              <a:t>What is the probability that the sum of dice is greater than 6, or an even number?</a:t>
            </a:r>
            <a:endParaRPr lang="en-US" altLang="en-US" dirty="0" smtClean="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050658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fontScale="85000" lnSpcReduction="20000"/>
          </a:bodyPr>
          <a:lstStyle/>
          <a:p>
            <a:pPr marL="0" indent="0">
              <a:buNone/>
            </a:pPr>
            <a:r>
              <a:rPr lang="en-US" altLang="en-US" dirty="0" smtClean="0"/>
              <a:t>A class has 18 female students and 12 male students. It is known that 6 female and 2 male students work full-time. </a:t>
            </a:r>
          </a:p>
          <a:p>
            <a:pPr marL="0" indent="0">
              <a:buNone/>
            </a:pPr>
            <a:endParaRPr lang="en-US" altLang="en-US" dirty="0" smtClean="0"/>
          </a:p>
          <a:p>
            <a:r>
              <a:rPr lang="en-US" altLang="en-US" dirty="0"/>
              <a:t>What is the probability that </a:t>
            </a:r>
            <a:r>
              <a:rPr lang="en-US" altLang="en-US" dirty="0" smtClean="0"/>
              <a:t>a randomly </a:t>
            </a:r>
            <a:r>
              <a:rPr lang="en-US" altLang="en-US" dirty="0"/>
              <a:t>selected </a:t>
            </a:r>
            <a:r>
              <a:rPr lang="en-US" altLang="en-US" dirty="0" smtClean="0"/>
              <a:t>student is </a:t>
            </a:r>
            <a:r>
              <a:rPr lang="en-US" altLang="en-US" dirty="0"/>
              <a:t>male? </a:t>
            </a:r>
          </a:p>
          <a:p>
            <a:r>
              <a:rPr lang="en-US" altLang="en-US" dirty="0" smtClean="0"/>
              <a:t>What is the probability that a </a:t>
            </a:r>
            <a:r>
              <a:rPr lang="en-US" altLang="en-US" dirty="0" smtClean="0"/>
              <a:t>randomly </a:t>
            </a:r>
            <a:r>
              <a:rPr lang="en-US" altLang="en-US" dirty="0" smtClean="0"/>
              <a:t>selected </a:t>
            </a:r>
            <a:r>
              <a:rPr lang="en-US" altLang="en-US" dirty="0" smtClean="0"/>
              <a:t>student works </a:t>
            </a:r>
            <a:r>
              <a:rPr lang="en-US" altLang="en-US" dirty="0" smtClean="0"/>
              <a:t>full-time?</a:t>
            </a:r>
          </a:p>
          <a:p>
            <a:r>
              <a:rPr lang="en-US" altLang="en-US" dirty="0" smtClean="0"/>
              <a:t>What is the probability that a </a:t>
            </a:r>
            <a:r>
              <a:rPr lang="en-US" altLang="en-US" dirty="0" smtClean="0"/>
              <a:t>randomly </a:t>
            </a:r>
            <a:r>
              <a:rPr lang="en-US" altLang="en-US" dirty="0" smtClean="0"/>
              <a:t>selected </a:t>
            </a:r>
            <a:r>
              <a:rPr lang="en-US" altLang="en-US" dirty="0" smtClean="0"/>
              <a:t>student is </a:t>
            </a:r>
            <a:r>
              <a:rPr lang="en-US" altLang="en-US" dirty="0" smtClean="0"/>
              <a:t>female or works full-time?</a:t>
            </a:r>
          </a:p>
          <a:p>
            <a:r>
              <a:rPr lang="en-US" altLang="en-US" dirty="0"/>
              <a:t>What is the probability that </a:t>
            </a:r>
            <a:r>
              <a:rPr lang="en-US" altLang="en-US" dirty="0" smtClean="0"/>
              <a:t>a randomly </a:t>
            </a:r>
            <a:r>
              <a:rPr lang="en-US" altLang="en-US" dirty="0"/>
              <a:t>selected </a:t>
            </a:r>
            <a:r>
              <a:rPr lang="en-US" altLang="en-US" dirty="0" smtClean="0"/>
              <a:t>student is </a:t>
            </a:r>
            <a:r>
              <a:rPr lang="en-US" altLang="en-US" dirty="0"/>
              <a:t>female </a:t>
            </a:r>
            <a:r>
              <a:rPr lang="en-US" altLang="en-US" dirty="0" smtClean="0"/>
              <a:t>and </a:t>
            </a:r>
            <a:r>
              <a:rPr lang="en-US" altLang="en-US" dirty="0"/>
              <a:t>works full-time</a:t>
            </a:r>
            <a:r>
              <a:rPr lang="en-US" altLang="en-US" dirty="0" smtClean="0"/>
              <a:t>?</a:t>
            </a:r>
          </a:p>
          <a:p>
            <a:r>
              <a:rPr lang="en-US" altLang="en-US" dirty="0" smtClean="0"/>
              <a:t>Suppose </a:t>
            </a:r>
            <a:r>
              <a:rPr lang="en-US" altLang="en-US" dirty="0" smtClean="0"/>
              <a:t>that a female student was randomly selected. What is the probability that this student works full-time?</a:t>
            </a:r>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748336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Contingency Table and Probabilities</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3505201"/>
                <a:ext cx="10515600" cy="2743200"/>
              </a:xfrm>
            </p:spPr>
            <p:txBody>
              <a:bodyPr>
                <a:normAutofit fontScale="85000" lnSpcReduction="20000"/>
              </a:bodyPr>
              <a:lstStyle/>
              <a:p>
                <a:r>
                  <a:rPr lang="en-US" altLang="en-US" dirty="0" smtClean="0"/>
                  <a:t>A</a:t>
                </a:r>
                <a:r>
                  <a:rPr lang="en-US" altLang="en-US" b="1" dirty="0" smtClean="0"/>
                  <a:t> marginal probability </a:t>
                </a:r>
                <a:r>
                  <a:rPr lang="en-US" altLang="en-US" dirty="0" smtClean="0"/>
                  <a:t>is for one variable</a:t>
                </a:r>
                <a:r>
                  <a:rPr lang="en-US" altLang="en-US" b="1" dirty="0" smtClean="0"/>
                  <a:t>. </a:t>
                </a:r>
                <a:endParaRPr lang="en-US" altLang="en-US" dirty="0" smtClean="0"/>
              </a:p>
              <a:p>
                <a:r>
                  <a:rPr lang="en-US" altLang="en-US" dirty="0" smtClean="0"/>
                  <a:t>A </a:t>
                </a:r>
                <a:r>
                  <a:rPr lang="en-US" altLang="en-US" b="1" dirty="0" smtClean="0"/>
                  <a:t>joint probability</a:t>
                </a:r>
                <a:r>
                  <a:rPr lang="en-US" altLang="en-US" dirty="0" smtClean="0"/>
                  <a:t> is for two or more variables.</a:t>
                </a:r>
              </a:p>
              <a:p>
                <a:r>
                  <a:rPr lang="en-US" altLang="en-US" b="1" dirty="0" smtClean="0"/>
                  <a:t>Bayes’ Theorem </a:t>
                </a:r>
                <a:r>
                  <a:rPr lang="en-US" altLang="en-US" dirty="0" smtClean="0"/>
                  <a:t>Suppose that </a:t>
                </a:r>
                <a14:m>
                  <m:oMath xmlns:m="http://schemas.openxmlformats.org/officeDocument/2006/math">
                    <m:r>
                      <a:rPr lang="en-US" altLang="en-US" i="1">
                        <a:latin typeface="Cambria Math" panose="02040503050406030204" pitchFamily="18" charset="0"/>
                      </a:rPr>
                      <m:t>𝐴</m:t>
                    </m:r>
                    <m:r>
                      <a:rPr lang="en-US" altLang="en-US" i="1" baseline="-25000">
                        <a:latin typeface="Cambria Math" panose="02040503050406030204" pitchFamily="18" charset="0"/>
                      </a:rPr>
                      <m:t>1</m:t>
                    </m:r>
                  </m:oMath>
                </a14:m>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rPr>
                      <m:t>𝐴</m:t>
                    </m:r>
                    <m:r>
                      <a:rPr lang="en-US" altLang="en-US" i="1" baseline="-25000">
                        <a:latin typeface="Cambria Math" panose="02040503050406030204" pitchFamily="18" charset="0"/>
                      </a:rPr>
                      <m:t>2</m:t>
                    </m:r>
                  </m:oMath>
                </a14:m>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en-US" i="1">
                        <a:latin typeface="Cambria Math" panose="02040503050406030204" pitchFamily="18" charset="0"/>
                      </a:rPr>
                      <m:t>𝐴</m:t>
                    </m:r>
                    <m:r>
                      <a:rPr lang="en-US" altLang="en-US" i="1" baseline="-25000">
                        <a:latin typeface="Cambria Math" panose="02040503050406030204" pitchFamily="18" charset="0"/>
                      </a:rPr>
                      <m:t>𝑘</m:t>
                    </m:r>
                  </m:oMath>
                </a14:m>
                <a:r>
                  <a:rPr lang="en-US" altLang="en-US" dirty="0">
                    <a:latin typeface="Times New Roman" panose="02020603050405020304" pitchFamily="18" charset="0"/>
                    <a:cs typeface="Times New Roman" panose="02020603050405020304" pitchFamily="18" charset="0"/>
                  </a:rPr>
                  <a:t> </a:t>
                </a:r>
                <a:r>
                  <a:rPr lang="en-US" altLang="en-US" dirty="0"/>
                  <a:t>are all the mutually </a:t>
                </a:r>
                <a:r>
                  <a:rPr lang="en-US" altLang="en-US" dirty="0"/>
                  <a:t>exclusive </a:t>
                </a:r>
                <a:r>
                  <a:rPr lang="en-US" altLang="en-US" dirty="0" smtClean="0"/>
                  <a:t>outcomes </a:t>
                </a:r>
                <a:r>
                  <a:rPr lang="en-US" altLang="en-US" dirty="0"/>
                  <a:t>for </a:t>
                </a:r>
                <a:r>
                  <a:rPr lang="en-US" altLang="en-US" dirty="0" smtClean="0"/>
                  <a:t>variable 1, while </a:t>
                </a:r>
                <a:r>
                  <a:rPr lang="en-US" altLang="en-US" i="1" dirty="0" smtClean="0"/>
                  <a:t>B</a:t>
                </a:r>
                <a:r>
                  <a:rPr lang="en-US" altLang="en-US" dirty="0" smtClean="0"/>
                  <a:t> is an outcome for variable 2. </a:t>
                </a:r>
                <a:endParaRPr lang="en-US" alt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b="0" i="1" dirty="0" smtClean="0">
                          <a:latin typeface="Cambria Math" panose="02040503050406030204" pitchFamily="18" charset="0"/>
                        </a:rPr>
                        <m:t>𝑃</m:t>
                      </m:r>
                      <m:d>
                        <m:dPr>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e>
                        <m:e>
                          <m:r>
                            <a:rPr lang="en-US" altLang="en-US" b="0" i="1" dirty="0" smtClean="0">
                              <a:latin typeface="Cambria Math" panose="02040503050406030204" pitchFamily="18" charset="0"/>
                            </a:rPr>
                            <m:t>𝐵</m:t>
                          </m:r>
                        </m:e>
                      </m:d>
                      <m:r>
                        <a:rPr lang="en-US" altLang="en-US" b="0" i="1" dirty="0" smtClean="0">
                          <a:latin typeface="Cambria Math" panose="02040503050406030204" pitchFamily="18" charset="0"/>
                        </a:rPr>
                        <m:t>=</m:t>
                      </m:r>
                      <m:f>
                        <m:fPr>
                          <m:ctrlPr>
                            <a:rPr lang="en-US" altLang="en-US" b="0" i="1" dirty="0" smtClean="0">
                              <a:latin typeface="Cambria Math" panose="02040503050406030204" pitchFamily="18" charset="0"/>
                            </a:rPr>
                          </m:ctrlPr>
                        </m:fPr>
                        <m:num>
                          <m:r>
                            <a:rPr lang="en-US" altLang="en-US" i="1" dirty="0">
                              <a:latin typeface="Cambria Math" panose="02040503050406030204" pitchFamily="18" charset="0"/>
                            </a:rPr>
                            <m:t>𝑃</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𝐵</m:t>
                              </m:r>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𝑖</m:t>
                                  </m:r>
                                </m:sub>
                              </m:sSub>
                            </m:e>
                          </m:d>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a:latin typeface="Cambria Math" panose="02040503050406030204" pitchFamily="18" charset="0"/>
                            </a:rPr>
                            <m:t>)</m:t>
                          </m:r>
                        </m:num>
                        <m:den>
                          <m:r>
                            <a:rPr lang="en-US" altLang="en-US" b="0" i="1" dirty="0" smtClean="0">
                              <a:latin typeface="Cambria Math" panose="02040503050406030204" pitchFamily="18" charset="0"/>
                            </a:rPr>
                            <m:t>𝑃</m:t>
                          </m:r>
                          <m:d>
                            <m:dPr>
                              <m:ctrlPr>
                                <a:rPr lang="en-US" altLang="en-US" i="1" dirty="0">
                                  <a:latin typeface="Cambria Math" panose="02040503050406030204" pitchFamily="18" charset="0"/>
                                </a:rPr>
                              </m:ctrlPr>
                            </m:dPr>
                            <m:e>
                              <m:r>
                                <a:rPr lang="en-US" altLang="en-US" b="0" i="1" dirty="0" smtClean="0">
                                  <a:latin typeface="Cambria Math" panose="02040503050406030204" pitchFamily="18" charset="0"/>
                                </a:rPr>
                                <m:t>𝐵</m:t>
                              </m:r>
                            </m:e>
                            <m:e>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𝑃</m:t>
                          </m:r>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r>
                            <a:rPr lang="en-US" altLang="en-US" i="1" dirty="0">
                              <a:latin typeface="Cambria Math" panose="02040503050406030204" pitchFamily="18" charset="0"/>
                            </a:rPr>
                            <m:t>𝑃</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𝐵</m:t>
                              </m:r>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2</m:t>
                                  </m:r>
                                </m:sub>
                              </m:sSub>
                            </m:e>
                          </m:d>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a:latin typeface="Cambria Math" panose="02040503050406030204" pitchFamily="18" charset="0"/>
                            </a:rPr>
                            <m:t>)</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ea typeface="Cambria Math" panose="02040503050406030204" pitchFamily="18" charset="0"/>
                            </a:rPr>
                            <m:t>⋯+</m:t>
                          </m:r>
                          <m:r>
                            <a:rPr lang="en-US" altLang="en-US" b="0" i="1" dirty="0" smtClean="0">
                              <a:latin typeface="Cambria Math" panose="02040503050406030204" pitchFamily="18" charset="0"/>
                            </a:rPr>
                            <m:t>𝑃</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𝐵</m:t>
                              </m:r>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𝑘</m:t>
                                  </m:r>
                                </m:sub>
                              </m:sSub>
                            </m:e>
                          </m:d>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𝑘</m:t>
                              </m:r>
                            </m:sub>
                          </m:sSub>
                          <m:r>
                            <a:rPr lang="en-US" altLang="en-US" i="1" dirty="0">
                              <a:latin typeface="Cambria Math" panose="02040503050406030204" pitchFamily="18" charset="0"/>
                            </a:rPr>
                            <m:t>)</m:t>
                          </m:r>
                        </m:den>
                      </m:f>
                    </m:oMath>
                  </m:oMathPara>
                </a14:m>
                <a:endParaRPr lang="en-US" altLang="en-US" dirty="0"/>
              </a:p>
              <a:p>
                <a:endParaRPr lang="en-US" altLang="en-US" dirty="0" smtClean="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3505201"/>
                <a:ext cx="10515600" cy="2743200"/>
              </a:xfrm>
              <a:blipFill>
                <a:blip r:embed="rId3"/>
                <a:stretch>
                  <a:fillRect l="-986" t="-6444"/>
                </a:stretch>
              </a:blipFill>
            </p:spPr>
            <p:txBody>
              <a:bodyPr/>
              <a:lstStyle/>
              <a:p>
                <a:r>
                  <a:rPr 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4049548946"/>
              </p:ext>
            </p:extLst>
          </p:nvPr>
        </p:nvGraphicFramePr>
        <p:xfrm>
          <a:off x="3036570" y="1771650"/>
          <a:ext cx="5334000" cy="158496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3097317328"/>
                    </a:ext>
                  </a:extLst>
                </a:gridCol>
                <a:gridCol w="1333500">
                  <a:extLst>
                    <a:ext uri="{9D8B030D-6E8A-4147-A177-3AD203B41FA5}">
                      <a16:colId xmlns:a16="http://schemas.microsoft.com/office/drawing/2014/main" val="2034624307"/>
                    </a:ext>
                  </a:extLst>
                </a:gridCol>
                <a:gridCol w="1333500">
                  <a:extLst>
                    <a:ext uri="{9D8B030D-6E8A-4147-A177-3AD203B41FA5}">
                      <a16:colId xmlns:a16="http://schemas.microsoft.com/office/drawing/2014/main" val="979660267"/>
                    </a:ext>
                  </a:extLst>
                </a:gridCol>
                <a:gridCol w="1333500">
                  <a:extLst>
                    <a:ext uri="{9D8B030D-6E8A-4147-A177-3AD203B41FA5}">
                      <a16:colId xmlns:a16="http://schemas.microsoft.com/office/drawing/2014/main" val="346959231"/>
                    </a:ext>
                  </a:extLst>
                </a:gridCol>
              </a:tblGrid>
              <a:tr h="370840">
                <a:tc>
                  <a:txBody>
                    <a:bodyPr/>
                    <a:lstStyle/>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Yes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Total</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5626703"/>
                  </a:ext>
                </a:extLst>
              </a:tr>
              <a:tr h="370840">
                <a:tc>
                  <a:txBody>
                    <a:bodyPr/>
                    <a:lstStyle/>
                    <a:p>
                      <a:pPr algn="ctr"/>
                      <a:r>
                        <a:rPr lang="en-US" sz="2000" dirty="0" smtClean="0">
                          <a:latin typeface="Times New Roman" panose="02020603050405020304" pitchFamily="18" charset="0"/>
                          <a:cs typeface="Times New Roman" panose="02020603050405020304" pitchFamily="18" charset="0"/>
                        </a:rPr>
                        <a:t>Positive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30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40</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4478813"/>
                  </a:ext>
                </a:extLst>
              </a:tr>
              <a:tr h="370840">
                <a:tc>
                  <a:txBody>
                    <a:bodyPr/>
                    <a:lstStyle/>
                    <a:p>
                      <a:pPr algn="ctr"/>
                      <a:r>
                        <a:rPr lang="en-US" sz="2000" dirty="0" smtClean="0">
                          <a:latin typeface="Times New Roman" panose="02020603050405020304" pitchFamily="18" charset="0"/>
                          <a:cs typeface="Times New Roman" panose="02020603050405020304" pitchFamily="18" charset="0"/>
                        </a:rPr>
                        <a:t>Negative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40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20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60</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4786740"/>
                  </a:ext>
                </a:extLst>
              </a:tr>
              <a:tr h="370840">
                <a:tc>
                  <a:txBody>
                    <a:bodyPr/>
                    <a:lstStyle/>
                    <a:p>
                      <a:pPr algn="ctr"/>
                      <a:r>
                        <a:rPr lang="en-US" sz="2000" dirty="0" smtClean="0">
                          <a:latin typeface="Times New Roman" panose="02020603050405020304" pitchFamily="18" charset="0"/>
                          <a:cs typeface="Times New Roman" panose="02020603050405020304" pitchFamily="18" charset="0"/>
                        </a:rPr>
                        <a:t>Total</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50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50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100</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4916620"/>
                  </a:ext>
                </a:extLst>
              </a:tr>
            </a:tbl>
          </a:graphicData>
        </a:graphic>
      </p:graphicFrame>
    </p:spTree>
    <p:extLst>
      <p:ext uri="{BB962C8B-B14F-4D97-AF65-F5344CB8AC3E}">
        <p14:creationId xmlns:p14="http://schemas.microsoft.com/office/powerpoint/2010/main" val="4122266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Tree Diagram</a:t>
            </a:r>
            <a:endParaRPr lang="en-US" altLang="en-US" dirty="0" smtClean="0"/>
          </a:p>
        </p:txBody>
      </p:sp>
      <p:grpSp>
        <p:nvGrpSpPr>
          <p:cNvPr id="10" name="组合 9"/>
          <p:cNvGrpSpPr/>
          <p:nvPr/>
        </p:nvGrpSpPr>
        <p:grpSpPr>
          <a:xfrm>
            <a:off x="1066800" y="1447800"/>
            <a:ext cx="9395460" cy="4274820"/>
            <a:chOff x="708660" y="1303020"/>
            <a:chExt cx="10363200" cy="4953000"/>
          </a:xfrm>
        </p:grpSpPr>
        <p:cxnSp>
          <p:nvCxnSpPr>
            <p:cNvPr id="3" name="直接连接符 2"/>
            <p:cNvCxnSpPr/>
            <p:nvPr/>
          </p:nvCxnSpPr>
          <p:spPr>
            <a:xfrm flipV="1">
              <a:off x="708660" y="2979420"/>
              <a:ext cx="1676400" cy="838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08660" y="3817620"/>
              <a:ext cx="167640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461260" y="2522220"/>
              <a:ext cx="1981200" cy="430887"/>
            </a:xfrm>
            <a:prstGeom prst="rect">
              <a:avLst/>
            </a:prstGeom>
            <a:noFill/>
            <a:ln>
              <a:solidFill>
                <a:schemeClr val="tx1"/>
              </a:solidFill>
            </a:ln>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Positive, 0.4</a:t>
              </a:r>
              <a:endParaRPr lang="en-US" sz="22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461260" y="4605933"/>
              <a:ext cx="1981200" cy="430887"/>
            </a:xfrm>
            <a:prstGeom prst="rect">
              <a:avLst/>
            </a:prstGeom>
            <a:noFill/>
            <a:ln>
              <a:solidFill>
                <a:schemeClr val="tx1"/>
              </a:solidFill>
            </a:ln>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Negative, 0.6</a:t>
              </a:r>
              <a:endParaRPr lang="en-US" sz="2200" dirty="0">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flipV="1">
              <a:off x="4507230" y="1684020"/>
              <a:ext cx="1676400" cy="838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07230" y="2522220"/>
              <a:ext cx="167640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545330" y="4198620"/>
              <a:ext cx="1676400" cy="838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45330" y="5036820"/>
              <a:ext cx="167640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95060" y="1303020"/>
              <a:ext cx="1981200" cy="430887"/>
            </a:xfrm>
            <a:prstGeom prst="rect">
              <a:avLst/>
            </a:prstGeom>
            <a:noFill/>
            <a:ln>
              <a:solidFill>
                <a:schemeClr val="tx1"/>
              </a:solidFill>
            </a:ln>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Yes, 0.25</a:t>
              </a:r>
              <a:endParaRPr lang="en-US" sz="22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195060" y="3310533"/>
              <a:ext cx="1981200" cy="430887"/>
            </a:xfrm>
            <a:prstGeom prst="rect">
              <a:avLst/>
            </a:prstGeom>
            <a:noFill/>
            <a:ln>
              <a:solidFill>
                <a:schemeClr val="tx1"/>
              </a:solidFill>
            </a:ln>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No, 0.75</a:t>
              </a:r>
              <a:endParaRPr lang="en-US" sz="22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6195060" y="3817620"/>
              <a:ext cx="1981200" cy="430887"/>
            </a:xfrm>
            <a:prstGeom prst="rect">
              <a:avLst/>
            </a:prstGeom>
            <a:noFill/>
            <a:ln>
              <a:solidFill>
                <a:schemeClr val="tx1"/>
              </a:solidFill>
            </a:ln>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Yes, 0.667</a:t>
              </a:r>
              <a:endParaRPr lang="en-US" sz="22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95060" y="5825133"/>
              <a:ext cx="1981200" cy="430887"/>
            </a:xfrm>
            <a:prstGeom prst="rect">
              <a:avLst/>
            </a:prstGeom>
            <a:noFill/>
            <a:ln>
              <a:solidFill>
                <a:schemeClr val="tx1"/>
              </a:solidFill>
            </a:ln>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No, 0.333</a:t>
              </a:r>
              <a:endParaRPr lang="en-US" sz="2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481060" y="1303020"/>
              <a:ext cx="1981200" cy="369332"/>
            </a:xfrm>
            <a:prstGeom prst="rect">
              <a:avLst/>
            </a:prstGeom>
            <a:noFill/>
          </p:spPr>
          <p:txBody>
            <a:bodyPr wrap="square" rtlCol="0">
              <a:spAutoFit/>
            </a:bodyPr>
            <a:lstStyle/>
            <a:p>
              <a:r>
                <a:rPr lang="en-US" dirty="0" smtClean="0"/>
                <a:t>0.4*0.25 = 0.1</a:t>
              </a:r>
              <a:endParaRPr lang="en-US" dirty="0"/>
            </a:p>
          </p:txBody>
        </p:sp>
        <p:sp>
          <p:nvSpPr>
            <p:cNvPr id="22" name="文本框 21"/>
            <p:cNvSpPr txBox="1"/>
            <p:nvPr/>
          </p:nvSpPr>
          <p:spPr>
            <a:xfrm>
              <a:off x="8481060" y="3284220"/>
              <a:ext cx="1981200" cy="369332"/>
            </a:xfrm>
            <a:prstGeom prst="rect">
              <a:avLst/>
            </a:prstGeom>
            <a:noFill/>
          </p:spPr>
          <p:txBody>
            <a:bodyPr wrap="square" rtlCol="0">
              <a:spAutoFit/>
            </a:bodyPr>
            <a:lstStyle/>
            <a:p>
              <a:r>
                <a:rPr lang="en-US" dirty="0" smtClean="0"/>
                <a:t>0.4*0.75 = 0.3</a:t>
              </a:r>
              <a:endParaRPr lang="en-US" dirty="0"/>
            </a:p>
          </p:txBody>
        </p:sp>
        <p:sp>
          <p:nvSpPr>
            <p:cNvPr id="23" name="文本框 22"/>
            <p:cNvSpPr txBox="1"/>
            <p:nvPr/>
          </p:nvSpPr>
          <p:spPr>
            <a:xfrm>
              <a:off x="8481060" y="3829288"/>
              <a:ext cx="2590800" cy="369332"/>
            </a:xfrm>
            <a:prstGeom prst="rect">
              <a:avLst/>
            </a:prstGeom>
            <a:noFill/>
          </p:spPr>
          <p:txBody>
            <a:bodyPr wrap="square" rtlCol="0">
              <a:spAutoFit/>
            </a:bodyPr>
            <a:lstStyle/>
            <a:p>
              <a:r>
                <a:rPr lang="en-US" dirty="0" smtClean="0"/>
                <a:t>0.6*0.667 = 0.4</a:t>
              </a:r>
              <a:endParaRPr lang="en-US" dirty="0"/>
            </a:p>
          </p:txBody>
        </p:sp>
        <p:sp>
          <p:nvSpPr>
            <p:cNvPr id="24" name="文本框 23"/>
            <p:cNvSpPr txBox="1"/>
            <p:nvPr/>
          </p:nvSpPr>
          <p:spPr>
            <a:xfrm>
              <a:off x="8481060" y="5798820"/>
              <a:ext cx="2590800" cy="369332"/>
            </a:xfrm>
            <a:prstGeom prst="rect">
              <a:avLst/>
            </a:prstGeom>
            <a:noFill/>
          </p:spPr>
          <p:txBody>
            <a:bodyPr wrap="square" rtlCol="0">
              <a:spAutoFit/>
            </a:bodyPr>
            <a:lstStyle/>
            <a:p>
              <a:r>
                <a:rPr lang="en-US" dirty="0" smtClean="0"/>
                <a:t>0.6*0.333 = 0.2</a:t>
              </a:r>
              <a:endParaRPr lang="en-US" dirty="0"/>
            </a:p>
          </p:txBody>
        </p:sp>
      </p:grpSp>
      <p:cxnSp>
        <p:nvCxnSpPr>
          <p:cNvPr id="25" name="直接连接符 24"/>
          <p:cNvCxnSpPr/>
          <p:nvPr/>
        </p:nvCxnSpPr>
        <p:spPr>
          <a:xfrm>
            <a:off x="2133600" y="1524000"/>
            <a:ext cx="76200" cy="4191000"/>
          </a:xfrm>
          <a:prstGeom prst="line">
            <a:avLst/>
          </a:prstGeom>
          <a:ln w="317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876800" y="1524000"/>
            <a:ext cx="76200" cy="4191000"/>
          </a:xfrm>
          <a:prstGeom prst="line">
            <a:avLst/>
          </a:prstGeom>
          <a:ln w="317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001000" y="1600200"/>
            <a:ext cx="76200" cy="4191000"/>
          </a:xfrm>
          <a:prstGeom prst="line">
            <a:avLst/>
          </a:prstGeom>
          <a:ln w="317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304306" y="5817026"/>
            <a:ext cx="2610594"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Marginal probabilities</a:t>
            </a:r>
            <a:endParaRPr lang="en-US" sz="20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5238006" y="5791200"/>
            <a:ext cx="2991594"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Conditional probabilities</a:t>
            </a:r>
            <a:endParaRPr lang="en-US" sz="20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8286006" y="5791200"/>
            <a:ext cx="2991594"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Joint probabilities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057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fontScale="85000" lnSpcReduction="10000"/>
          </a:bodyPr>
          <a:lstStyle/>
          <a:p>
            <a:pPr marL="0" indent="0">
              <a:buNone/>
            </a:pPr>
            <a:r>
              <a:rPr lang="en-US" altLang="en-US" dirty="0" smtClean="0"/>
              <a:t>A diagnostic test has a probability 0.95 of giving a positive result when applied to a person suffering from some disease, and a probability of 0.1 of giving a (false) positive when applied to a non-sufferer. It is estimated that 0.5% of the population are sufferers. The test is administered to a person.  </a:t>
            </a:r>
            <a:endParaRPr lang="en-US" altLang="en-US" dirty="0" smtClean="0"/>
          </a:p>
          <a:p>
            <a:r>
              <a:rPr lang="en-US" altLang="en-US" dirty="0" smtClean="0"/>
              <a:t>What is the probability that the test will be positive?</a:t>
            </a:r>
          </a:p>
          <a:p>
            <a:r>
              <a:rPr lang="en-US" altLang="en-US" dirty="0" smtClean="0"/>
              <a:t>What is the probability that, given a positive result, the person is a sufferer?</a:t>
            </a:r>
            <a:endParaRPr lang="en-US" altLang="en-US" dirty="0" smtClean="0"/>
          </a:p>
          <a:p>
            <a:r>
              <a:rPr lang="en-US" altLang="en-US" dirty="0" smtClean="0"/>
              <a:t>What </a:t>
            </a:r>
            <a:r>
              <a:rPr lang="en-US" altLang="en-US" dirty="0"/>
              <a:t>is the </a:t>
            </a:r>
            <a:r>
              <a:rPr lang="en-US" altLang="en-US" dirty="0" smtClean="0"/>
              <a:t>probability that, given a negative result, the person is a non-suffer?</a:t>
            </a:r>
            <a:endParaRPr lang="en-US" altLang="en-US" dirty="0"/>
          </a:p>
          <a:p>
            <a:r>
              <a:rPr lang="en-US" altLang="en-US" dirty="0" smtClean="0"/>
              <a:t>What is the probability that the person will be mismatched?</a:t>
            </a:r>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784233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The Monty Hall Game Show Problem</a:t>
            </a:r>
            <a:endParaRPr lang="en-US" altLang="en-US" dirty="0" smtClean="0"/>
          </a:p>
        </p:txBody>
      </p:sp>
      <p:sp>
        <p:nvSpPr>
          <p:cNvPr id="19459" name="Rectangle 6"/>
          <p:cNvSpPr>
            <a:spLocks noGrp="1" noChangeArrowheads="1"/>
          </p:cNvSpPr>
          <p:nvPr>
            <p:ph idx="1"/>
          </p:nvPr>
        </p:nvSpPr>
        <p:spPr/>
        <p:txBody>
          <a:bodyPr>
            <a:normAutofit fontScale="85000" lnSpcReduction="20000"/>
          </a:bodyPr>
          <a:lstStyle/>
          <a:p>
            <a:pPr marL="0" indent="0">
              <a:buNone/>
            </a:pPr>
            <a:r>
              <a:rPr lang="en-US" altLang="en-US" dirty="0" smtClean="0"/>
              <a:t>In a TV Game show, a contestant selects one of </a:t>
            </a:r>
            <a:r>
              <a:rPr lang="en-US" altLang="en-US" dirty="0" smtClean="0"/>
              <a:t>three doors. There is a prize behind only one of the doors. After the contestant selects a door, the host opens one of the remaining doors, and reveals that there is no prize behind it. The host then asks the contestant whether she wants to SWITCH her choice to the other unopened door, or STICK to her original choice. </a:t>
            </a:r>
          </a:p>
          <a:p>
            <a:r>
              <a:rPr lang="en-US" altLang="en-US" dirty="0" smtClean="0"/>
              <a:t>What is the probability of winning the prize after the contestant makes her original choice? </a:t>
            </a:r>
          </a:p>
          <a:p>
            <a:r>
              <a:rPr lang="en-US" altLang="en-US" dirty="0" smtClean="0"/>
              <a:t>What is the probability of winning the prize if the contestant sticks to her original choice?</a:t>
            </a:r>
            <a:endParaRPr lang="en-US" altLang="en-US" dirty="0" smtClean="0"/>
          </a:p>
          <a:p>
            <a:r>
              <a:rPr lang="en-US" altLang="en-US" dirty="0" smtClean="0"/>
              <a:t>What </a:t>
            </a:r>
            <a:r>
              <a:rPr lang="en-US" altLang="en-US" dirty="0"/>
              <a:t>is the </a:t>
            </a:r>
            <a:r>
              <a:rPr lang="en-US" altLang="en-US" dirty="0" smtClean="0"/>
              <a:t>probability of winning the prize if the contestant switches to the other unopened door?</a:t>
            </a:r>
            <a:endParaRPr lang="en-US" altLang="zh-CN" dirty="0" smtClean="0"/>
          </a:p>
        </p:txBody>
      </p:sp>
    </p:spTree>
    <p:extLst>
      <p:ext uri="{BB962C8B-B14F-4D97-AF65-F5344CB8AC3E}">
        <p14:creationId xmlns:p14="http://schemas.microsoft.com/office/powerpoint/2010/main" val="1363686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Sampling from a Small Population</a:t>
            </a:r>
            <a:endParaRPr lang="en-US" altLang="en-US" dirty="0" smtClean="0"/>
          </a:p>
        </p:txBody>
      </p:sp>
      <p:sp>
        <p:nvSpPr>
          <p:cNvPr id="19459" name="Rectangle 6"/>
          <p:cNvSpPr>
            <a:spLocks noGrp="1" noChangeArrowheads="1"/>
          </p:cNvSpPr>
          <p:nvPr>
            <p:ph idx="1"/>
          </p:nvPr>
        </p:nvSpPr>
        <p:spPr/>
        <p:txBody>
          <a:bodyPr>
            <a:normAutofit/>
          </a:bodyPr>
          <a:lstStyle/>
          <a:p>
            <a:r>
              <a:rPr lang="en-US" altLang="en-US" dirty="0" smtClean="0"/>
              <a:t>Sampling more than 10% of the population</a:t>
            </a:r>
            <a:endParaRPr lang="en-US" altLang="en-US" dirty="0" smtClean="0"/>
          </a:p>
          <a:p>
            <a:endParaRPr lang="en-US" altLang="en-US" dirty="0" smtClean="0"/>
          </a:p>
          <a:p>
            <a:r>
              <a:rPr lang="en-US" altLang="en-US" dirty="0" smtClean="0"/>
              <a:t>Sampling without replacement</a:t>
            </a:r>
          </a:p>
          <a:p>
            <a:pPr lvl="1"/>
            <a:r>
              <a:rPr lang="en-US" altLang="en-US" dirty="0" smtClean="0"/>
              <a:t>Events are not independent.</a:t>
            </a:r>
          </a:p>
          <a:p>
            <a:endParaRPr lang="en-US" altLang="en-US" dirty="0"/>
          </a:p>
          <a:p>
            <a:r>
              <a:rPr lang="en-US" altLang="en-US" dirty="0" smtClean="0"/>
              <a:t>Sampling with replacement</a:t>
            </a:r>
          </a:p>
          <a:p>
            <a:pPr lvl="1"/>
            <a:r>
              <a:rPr lang="en-US" altLang="en-US" dirty="0" smtClean="0"/>
              <a:t>Event are independent.</a:t>
            </a:r>
          </a:p>
          <a:p>
            <a:endParaRPr lang="en-US" altLang="en-US" dirty="0" smtClean="0"/>
          </a:p>
          <a:p>
            <a:pPr marL="457200" lvl="1" indent="0">
              <a:buNone/>
            </a:pPr>
            <a:endParaRPr lang="en-US" altLang="zh-CN" dirty="0" smtClean="0"/>
          </a:p>
        </p:txBody>
      </p:sp>
    </p:spTree>
    <p:extLst>
      <p:ext uri="{BB962C8B-B14F-4D97-AF65-F5344CB8AC3E}">
        <p14:creationId xmlns:p14="http://schemas.microsoft.com/office/powerpoint/2010/main" val="168473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fontScale="77500" lnSpcReduction="20000"/>
          </a:bodyPr>
          <a:lstStyle/>
          <a:p>
            <a:pPr marL="0" indent="0">
              <a:buNone/>
            </a:pPr>
            <a:r>
              <a:rPr lang="en-US" altLang="en-US" dirty="0" smtClean="0"/>
              <a:t>Suppose that you have an urn containing 4 red, 3 blue and 3 green marbles. </a:t>
            </a:r>
            <a:endParaRPr lang="en-US" altLang="en-US" dirty="0" smtClean="0"/>
          </a:p>
          <a:p>
            <a:r>
              <a:rPr lang="en-US" altLang="en-US" dirty="0" smtClean="0"/>
              <a:t>What </a:t>
            </a:r>
            <a:r>
              <a:rPr lang="en-US" altLang="en-US" dirty="0"/>
              <a:t>is the probability that </a:t>
            </a:r>
            <a:r>
              <a:rPr lang="en-US" altLang="en-US" dirty="0" smtClean="0"/>
              <a:t>the first marble you draw is red? </a:t>
            </a:r>
          </a:p>
          <a:p>
            <a:r>
              <a:rPr lang="en-US" altLang="en-US" dirty="0" smtClean="0"/>
              <a:t>Suppose you draw a red marble in the first draw. If drawing with replacement, what is the probability of drawing a red marble in the second draw?</a:t>
            </a:r>
            <a:endParaRPr lang="en-US" altLang="en-US" dirty="0"/>
          </a:p>
          <a:p>
            <a:r>
              <a:rPr lang="en-US" altLang="en-US" dirty="0" smtClean="0"/>
              <a:t>Suppose that you draw a blue marble in the first draw</a:t>
            </a:r>
            <a:r>
              <a:rPr lang="en-US" altLang="en-US" dirty="0"/>
              <a:t>. If drawing with replacement, what is the probability of drawing a red marble in the second draw?</a:t>
            </a:r>
          </a:p>
          <a:p>
            <a:r>
              <a:rPr lang="en-US" altLang="en-US" dirty="0" smtClean="0"/>
              <a:t>If drawing with replacement, what is the probability of drawing two blue marbles in a row?</a:t>
            </a:r>
          </a:p>
          <a:p>
            <a:r>
              <a:rPr lang="en-US" altLang="en-US" dirty="0" smtClean="0"/>
              <a:t>What is your answer to each question above if drawing without replacement?</a:t>
            </a:r>
          </a:p>
          <a:p>
            <a:endParaRPr lang="en-US" altLang="en-US" dirty="0" smtClean="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243740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Random Variables</a:t>
            </a:r>
          </a:p>
        </p:txBody>
      </p:sp>
      <p:sp>
        <p:nvSpPr>
          <p:cNvPr id="19459" name="Rectangle 6"/>
          <p:cNvSpPr>
            <a:spLocks noGrp="1" noChangeArrowheads="1"/>
          </p:cNvSpPr>
          <p:nvPr>
            <p:ph idx="1"/>
          </p:nvPr>
        </p:nvSpPr>
        <p:spPr/>
        <p:txBody>
          <a:bodyPr>
            <a:normAutofit fontScale="92500" lnSpcReduction="10000"/>
          </a:bodyPr>
          <a:lstStyle/>
          <a:p>
            <a:pPr>
              <a:defRPr/>
            </a:pPr>
            <a:r>
              <a:rPr lang="en-US" dirty="0" smtClean="0"/>
              <a:t>A </a:t>
            </a:r>
            <a:r>
              <a:rPr lang="en-US" b="1" dirty="0" smtClean="0"/>
              <a:t>random variable </a:t>
            </a:r>
            <a:r>
              <a:rPr lang="en-US" dirty="0" smtClean="0"/>
              <a:t>assumes </a:t>
            </a:r>
            <a:r>
              <a:rPr lang="en-US" dirty="0"/>
              <a:t>numerical values determined by the outcome of </a:t>
            </a:r>
            <a:r>
              <a:rPr lang="en-US" dirty="0" smtClean="0"/>
              <a:t>a random process.</a:t>
            </a:r>
            <a:endParaRPr lang="en-US" dirty="0"/>
          </a:p>
          <a:p>
            <a:pPr>
              <a:defRPr/>
            </a:pPr>
            <a:r>
              <a:rPr lang="en-US" altLang="zh-CN" b="1" dirty="0" smtClean="0"/>
              <a:t>A</a:t>
            </a:r>
            <a:r>
              <a:rPr lang="en-US" altLang="zh-CN" b="1" dirty="0"/>
              <a:t> </a:t>
            </a:r>
            <a:r>
              <a:rPr lang="en-US" altLang="zh-CN" b="1" dirty="0" smtClean="0"/>
              <a:t>d</a:t>
            </a:r>
            <a:r>
              <a:rPr lang="en-US" b="1" dirty="0" smtClean="0"/>
              <a:t>iscrete </a:t>
            </a:r>
            <a:r>
              <a:rPr lang="en-US" b="1" dirty="0"/>
              <a:t>random </a:t>
            </a:r>
            <a:r>
              <a:rPr lang="en-US" b="1" dirty="0" smtClean="0"/>
              <a:t>variable</a:t>
            </a:r>
            <a:r>
              <a:rPr lang="en-US" dirty="0"/>
              <a:t> </a:t>
            </a:r>
            <a:r>
              <a:rPr lang="en-US" dirty="0" smtClean="0"/>
              <a:t>assumes possible </a:t>
            </a:r>
            <a:r>
              <a:rPr lang="en-US" dirty="0"/>
              <a:t>values </a:t>
            </a:r>
            <a:r>
              <a:rPr lang="en-US" dirty="0" smtClean="0"/>
              <a:t>that can be </a:t>
            </a:r>
            <a:r>
              <a:rPr lang="en-US" dirty="0"/>
              <a:t>counted or </a:t>
            </a:r>
            <a:r>
              <a:rPr lang="en-US" dirty="0" smtClean="0"/>
              <a:t>listed.</a:t>
            </a:r>
            <a:endParaRPr lang="en-US" dirty="0"/>
          </a:p>
          <a:p>
            <a:pPr lvl="1">
              <a:defRPr/>
            </a:pPr>
            <a:r>
              <a:rPr lang="en-US" dirty="0"/>
              <a:t>The number of defective units in a batch of 20</a:t>
            </a:r>
          </a:p>
          <a:p>
            <a:pPr lvl="1">
              <a:defRPr/>
            </a:pPr>
            <a:r>
              <a:rPr lang="en-US" dirty="0" smtClean="0"/>
              <a:t>The number of customers served every day</a:t>
            </a:r>
            <a:endParaRPr lang="en-US" dirty="0"/>
          </a:p>
          <a:p>
            <a:pPr>
              <a:defRPr/>
            </a:pPr>
            <a:r>
              <a:rPr lang="en-US" b="1" dirty="0" smtClean="0"/>
              <a:t>A continuous </a:t>
            </a:r>
            <a:r>
              <a:rPr lang="en-US" b="1" dirty="0"/>
              <a:t>random </a:t>
            </a:r>
            <a:r>
              <a:rPr lang="en-US" b="1" dirty="0" smtClean="0"/>
              <a:t>variable</a:t>
            </a:r>
            <a:r>
              <a:rPr lang="en-US" dirty="0"/>
              <a:t> </a:t>
            </a:r>
            <a:r>
              <a:rPr lang="en-US" dirty="0" smtClean="0"/>
              <a:t>may </a:t>
            </a:r>
            <a:r>
              <a:rPr lang="en-US" dirty="0"/>
              <a:t>assume any numerical value in one or more </a:t>
            </a:r>
            <a:r>
              <a:rPr lang="en-US" dirty="0" smtClean="0"/>
              <a:t>intervals. </a:t>
            </a:r>
            <a:endParaRPr lang="en-US" dirty="0"/>
          </a:p>
          <a:p>
            <a:pPr lvl="1">
              <a:defRPr/>
            </a:pPr>
            <a:r>
              <a:rPr lang="en-US" dirty="0"/>
              <a:t>The waiting time for a credit card authorization</a:t>
            </a:r>
          </a:p>
          <a:p>
            <a:pPr lvl="1">
              <a:defRPr/>
            </a:pPr>
            <a:r>
              <a:rPr lang="en-US" dirty="0"/>
              <a:t>The </a:t>
            </a:r>
            <a:r>
              <a:rPr lang="en-US" dirty="0" smtClean="0"/>
              <a:t>rate of return of a stock</a:t>
            </a:r>
            <a:endParaRPr lang="en-US" dirty="0"/>
          </a:p>
          <a:p>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284276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Discrete Random Variables</a:t>
            </a:r>
            <a:endParaRPr lang="en-US" altLang="en-US" dirty="0" smtClean="0"/>
          </a:p>
        </p:txBody>
      </p:sp>
      <p:sp>
        <p:nvSpPr>
          <p:cNvPr id="19459" name="Rectangle 6"/>
          <p:cNvSpPr>
            <a:spLocks noGrp="1" noChangeArrowheads="1"/>
          </p:cNvSpPr>
          <p:nvPr>
            <p:ph idx="1"/>
          </p:nvPr>
        </p:nvSpPr>
        <p:spPr/>
        <p:txBody>
          <a:bodyPr>
            <a:normAutofit fontScale="92500" lnSpcReduction="20000"/>
          </a:bodyPr>
          <a:lstStyle/>
          <a:p>
            <a:pPr>
              <a:defRPr/>
            </a:pPr>
            <a:r>
              <a:rPr lang="en-US" dirty="0" smtClean="0"/>
              <a:t>The</a:t>
            </a:r>
            <a:r>
              <a:rPr lang="en-US" dirty="0" smtClean="0"/>
              <a:t> </a:t>
            </a:r>
            <a:r>
              <a:rPr lang="en-US" dirty="0" smtClean="0"/>
              <a:t>probability distribution of a discrete random variable </a:t>
            </a:r>
            <a:r>
              <a:rPr lang="en-US" i="1" dirty="0" smtClean="0">
                <a:latin typeface="Times New Roman" panose="02020603050405020304" pitchFamily="18" charset="0"/>
                <a:cs typeface="Times New Roman" panose="02020603050405020304" pitchFamily="18" charset="0"/>
              </a:rPr>
              <a:t>X</a:t>
            </a:r>
            <a:r>
              <a:rPr lang="en-US" dirty="0" smtClean="0"/>
              <a:t> is a table of all disjoint outcomes and their associated probabilities. </a:t>
            </a:r>
          </a:p>
          <a:p>
            <a:pPr>
              <a:defRPr/>
            </a:pPr>
            <a:r>
              <a:rPr lang="en-US" dirty="0" smtClean="0"/>
              <a:t>Probability distribution of the outcome to roll a fair die</a:t>
            </a:r>
          </a:p>
          <a:p>
            <a:pPr>
              <a:defRPr/>
            </a:pPr>
            <a:endParaRPr lang="en-US" dirty="0"/>
          </a:p>
          <a:p>
            <a:pPr>
              <a:defRPr/>
            </a:pPr>
            <a:endParaRPr lang="en-US" dirty="0" smtClean="0"/>
          </a:p>
          <a:p>
            <a:pPr>
              <a:defRPr/>
            </a:pPr>
            <a:endParaRPr lang="en-US" dirty="0" smtClean="0"/>
          </a:p>
          <a:p>
            <a:pPr>
              <a:defRPr/>
            </a:pPr>
            <a:r>
              <a:rPr lang="en-US" dirty="0" smtClean="0"/>
              <a:t>Rules for Probability Distributions</a:t>
            </a:r>
          </a:p>
          <a:p>
            <a:pPr lvl="1">
              <a:defRPr/>
            </a:pPr>
            <a:r>
              <a:rPr lang="en-US" dirty="0" smtClean="0"/>
              <a:t>The outcomes listed must be disjoint.</a:t>
            </a:r>
          </a:p>
          <a:p>
            <a:pPr lvl="1">
              <a:defRPr/>
            </a:pPr>
            <a:r>
              <a:rPr lang="en-US" dirty="0" smtClean="0"/>
              <a:t>Each probability must be between 0 and 1.</a:t>
            </a:r>
          </a:p>
          <a:p>
            <a:pPr lvl="1">
              <a:defRPr/>
            </a:pPr>
            <a:r>
              <a:rPr lang="en-US" dirty="0" smtClean="0"/>
              <a:t>The probabilities must total 1. </a:t>
            </a:r>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831177369"/>
              </p:ext>
            </p:extLst>
          </p:nvPr>
        </p:nvGraphicFramePr>
        <p:xfrm>
          <a:off x="1777999" y="3352800"/>
          <a:ext cx="8128001" cy="111252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3875883266"/>
                    </a:ext>
                  </a:extLst>
                </a:gridCol>
                <a:gridCol w="1161143">
                  <a:extLst>
                    <a:ext uri="{9D8B030D-6E8A-4147-A177-3AD203B41FA5}">
                      <a16:colId xmlns:a16="http://schemas.microsoft.com/office/drawing/2014/main" val="3752480199"/>
                    </a:ext>
                  </a:extLst>
                </a:gridCol>
                <a:gridCol w="1161143">
                  <a:extLst>
                    <a:ext uri="{9D8B030D-6E8A-4147-A177-3AD203B41FA5}">
                      <a16:colId xmlns:a16="http://schemas.microsoft.com/office/drawing/2014/main" val="3573978841"/>
                    </a:ext>
                  </a:extLst>
                </a:gridCol>
                <a:gridCol w="1161143">
                  <a:extLst>
                    <a:ext uri="{9D8B030D-6E8A-4147-A177-3AD203B41FA5}">
                      <a16:colId xmlns:a16="http://schemas.microsoft.com/office/drawing/2014/main" val="269754520"/>
                    </a:ext>
                  </a:extLst>
                </a:gridCol>
                <a:gridCol w="1161143">
                  <a:extLst>
                    <a:ext uri="{9D8B030D-6E8A-4147-A177-3AD203B41FA5}">
                      <a16:colId xmlns:a16="http://schemas.microsoft.com/office/drawing/2014/main" val="757268345"/>
                    </a:ext>
                  </a:extLst>
                </a:gridCol>
                <a:gridCol w="1161143">
                  <a:extLst>
                    <a:ext uri="{9D8B030D-6E8A-4147-A177-3AD203B41FA5}">
                      <a16:colId xmlns:a16="http://schemas.microsoft.com/office/drawing/2014/main" val="2962551021"/>
                    </a:ext>
                  </a:extLst>
                </a:gridCol>
                <a:gridCol w="1161143">
                  <a:extLst>
                    <a:ext uri="{9D8B030D-6E8A-4147-A177-3AD203B41FA5}">
                      <a16:colId xmlns:a16="http://schemas.microsoft.com/office/drawing/2014/main" val="2559369709"/>
                    </a:ext>
                  </a:extLst>
                </a:gridCol>
              </a:tblGrid>
              <a:tr h="370840">
                <a:tc>
                  <a:txBody>
                    <a:bodyPr/>
                    <a:lstStyle/>
                    <a:p>
                      <a:r>
                        <a:rPr lang="en-US" i="1" dirty="0" err="1" smtClean="0">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6857639"/>
                  </a:ext>
                </a:extLst>
              </a:tr>
              <a:tr h="370840">
                <a:tc>
                  <a:txBody>
                    <a:bodyPr/>
                    <a:lstStyle/>
                    <a:p>
                      <a:r>
                        <a:rPr lang="en-US" i="1" dirty="0" smtClean="0">
                          <a:latin typeface="Times New Roman" panose="02020603050405020304" pitchFamily="18" charset="0"/>
                          <a:cs typeface="Times New Roman" panose="02020603050405020304" pitchFamily="18" charset="0"/>
                        </a:rPr>
                        <a:t>x</a:t>
                      </a:r>
                      <a:r>
                        <a:rPr lang="en-US" i="1" baseline="-25000" dirty="0" smtClean="0">
                          <a:latin typeface="Times New Roman" panose="02020603050405020304" pitchFamily="18" charset="0"/>
                          <a:cs typeface="Times New Roman" panose="02020603050405020304" pitchFamily="18" charset="0"/>
                        </a:rPr>
                        <a:t>i</a:t>
                      </a:r>
                      <a:endParaRPr lang="en-US"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333303"/>
                  </a:ext>
                </a:extLst>
              </a:tr>
              <a:tr h="370840">
                <a:tc>
                  <a:txBody>
                    <a:bodyPr/>
                    <a:lstStyle/>
                    <a:p>
                      <a:r>
                        <a:rPr lang="en-US" i="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x</a:t>
                      </a:r>
                      <a:r>
                        <a:rPr lang="en-US" i="1" baseline="-25000" dirty="0" smtClean="0">
                          <a:latin typeface="Times New Roman" panose="02020603050405020304" pitchFamily="18" charset="0"/>
                          <a:cs typeface="Times New Roman" panose="02020603050405020304" pitchFamily="18" charset="0"/>
                        </a:rPr>
                        <a:t>i</a:t>
                      </a:r>
                      <a:r>
                        <a:rPr lang="en-US" i="0" baseline="0" dirty="0" smtClean="0">
                          <a:latin typeface="Times New Roman" panose="02020603050405020304" pitchFamily="18" charset="0"/>
                          <a:cs typeface="Times New Roman" panose="02020603050405020304" pitchFamily="18" charset="0"/>
                        </a:rPr>
                        <a:t>)</a:t>
                      </a:r>
                      <a:endParaRPr lang="en-US" i="0" baseline="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5080328"/>
                  </a:ext>
                </a:extLst>
              </a:tr>
            </a:tbl>
          </a:graphicData>
        </a:graphic>
      </p:graphicFrame>
    </p:spTree>
    <p:extLst>
      <p:ext uri="{BB962C8B-B14F-4D97-AF65-F5344CB8AC3E}">
        <p14:creationId xmlns:p14="http://schemas.microsoft.com/office/powerpoint/2010/main" val="1990080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Probability</a:t>
            </a:r>
          </a:p>
        </p:txBody>
      </p:sp>
      <p:sp>
        <p:nvSpPr>
          <p:cNvPr id="19459" name="Rectangle 6"/>
          <p:cNvSpPr>
            <a:spLocks noGrp="1" noChangeArrowheads="1"/>
          </p:cNvSpPr>
          <p:nvPr>
            <p:ph idx="1"/>
          </p:nvPr>
        </p:nvSpPr>
        <p:spPr/>
        <p:txBody>
          <a:bodyPr>
            <a:normAutofit fontScale="92500" lnSpcReduction="10000"/>
          </a:bodyPr>
          <a:lstStyle/>
          <a:p>
            <a:r>
              <a:rPr lang="en-US" altLang="en-US" dirty="0" smtClean="0"/>
              <a:t>A </a:t>
            </a:r>
            <a:r>
              <a:rPr lang="en-US" altLang="en-US" b="1" dirty="0" smtClean="0"/>
              <a:t>random process</a:t>
            </a:r>
            <a:r>
              <a:rPr lang="en-US" altLang="en-US" dirty="0" smtClean="0"/>
              <a:t> gives rise to an uncertain outcome.</a:t>
            </a:r>
          </a:p>
          <a:p>
            <a:endParaRPr lang="en-US" altLang="en-US" dirty="0" smtClean="0"/>
          </a:p>
          <a:p>
            <a:r>
              <a:rPr lang="en-US" altLang="en-US" dirty="0" smtClean="0"/>
              <a:t>The possible outcomes of a random process are called the </a:t>
            </a:r>
            <a:r>
              <a:rPr lang="en-US" altLang="en-US" b="1" dirty="0" smtClean="0"/>
              <a:t>sample space</a:t>
            </a:r>
            <a:r>
              <a:rPr lang="en-US" altLang="en-US" dirty="0" smtClean="0"/>
              <a:t>. </a:t>
            </a:r>
          </a:p>
          <a:p>
            <a:endParaRPr lang="en-US" altLang="en-US" dirty="0" smtClean="0"/>
          </a:p>
          <a:p>
            <a:r>
              <a:rPr lang="en-US" altLang="en-US" dirty="0" smtClean="0"/>
              <a:t>An </a:t>
            </a:r>
            <a:r>
              <a:rPr lang="en-US" altLang="en-US" b="1" dirty="0" smtClean="0"/>
              <a:t>event</a:t>
            </a:r>
            <a:r>
              <a:rPr lang="en-US" altLang="en-US" dirty="0" smtClean="0"/>
              <a:t> is a set of random outcomes. </a:t>
            </a:r>
          </a:p>
          <a:p>
            <a:endParaRPr lang="en-US" altLang="zh-CN" dirty="0" smtClean="0"/>
          </a:p>
          <a:p>
            <a:r>
              <a:rPr lang="en-US" altLang="zh-CN" dirty="0" smtClean="0"/>
              <a:t>The </a:t>
            </a:r>
            <a:r>
              <a:rPr lang="en-US" altLang="zh-CN" b="1" dirty="0" smtClean="0"/>
              <a:t>probability</a:t>
            </a:r>
            <a:r>
              <a:rPr lang="en-US" altLang="zh-CN" dirty="0" smtClean="0"/>
              <a:t> of an event is the chance that the event will occur. </a:t>
            </a:r>
            <a:endParaRPr lang="en-US" altLang="en-US" dirty="0" smtClean="0"/>
          </a:p>
          <a:p>
            <a:endParaRPr lang="en-US" altLang="en-US" dirty="0" smtClean="0"/>
          </a:p>
          <a:p>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43675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Discrete Random Variables (Cont’d)</a:t>
            </a:r>
            <a:endParaRPr lang="en-US" altLang="en-US" dirty="0" smtClean="0"/>
          </a:p>
        </p:txBody>
      </p:sp>
      <p:sp>
        <p:nvSpPr>
          <p:cNvPr id="19459" name="Rectangle 6"/>
          <p:cNvSpPr>
            <a:spLocks noGrp="1" noChangeArrowheads="1"/>
          </p:cNvSpPr>
          <p:nvPr>
            <p:ph idx="1"/>
          </p:nvPr>
        </p:nvSpPr>
        <p:spPr/>
        <p:txBody>
          <a:bodyPr>
            <a:normAutofit lnSpcReduction="10000"/>
          </a:bodyPr>
          <a:lstStyle/>
          <a:p>
            <a:pPr>
              <a:defRPr/>
            </a:pPr>
            <a:r>
              <a:rPr lang="en-US" dirty="0" smtClean="0"/>
              <a:t>Expected Value</a:t>
            </a:r>
          </a:p>
          <a:p>
            <a:pPr lvl="1">
              <a:defRPr/>
            </a:pPr>
            <a:r>
              <a:rPr lang="en-US" dirty="0" smtClean="0"/>
              <a:t>The average of the outcomes.</a:t>
            </a:r>
          </a:p>
          <a:p>
            <a:pPr lvl="1">
              <a:defRPr/>
            </a:pPr>
            <a:r>
              <a:rPr lang="en-US"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smtClean="0">
                <a:latin typeface="Times New Roman" panose="02020603050405020304" pitchFamily="18" charset="0"/>
                <a:cs typeface="Times New Roman" panose="02020603050405020304" pitchFamily="18" charset="0"/>
                <a:sym typeface="Symbol" panose="05050102010706020507" pitchFamily="18" charset="2"/>
              </a:rPr>
              <a:t>X</a:t>
            </a:r>
            <a:r>
              <a:rPr lang="en-US"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i="1"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 </a:t>
            </a:r>
            <a:r>
              <a:rPr lang="en-US" i="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2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i="1" dirty="0" err="1" smtClean="0">
                <a:latin typeface="Times New Roman" panose="02020603050405020304" pitchFamily="18" charset="0"/>
                <a:cs typeface="Times New Roman" panose="02020603050405020304" pitchFamily="18" charset="0"/>
              </a:rPr>
              <a:t>x</a:t>
            </a:r>
            <a:r>
              <a:rPr lang="en-US" i="1" baseline="-25000" dirty="0" err="1" smtClean="0">
                <a:latin typeface="Times New Roman" panose="02020603050405020304" pitchFamily="18" charset="0"/>
                <a:cs typeface="Times New Roman" panose="02020603050405020304" pitchFamily="18" charset="0"/>
              </a:rPr>
              <a:t>k</a:t>
            </a:r>
            <a:r>
              <a:rPr lang="en-US" baseline="-25000"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x</a:t>
            </a:r>
            <a:r>
              <a:rPr lang="en-US" i="1" baseline="-25000" dirty="0" err="1"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defRPr/>
            </a:pPr>
            <a:endParaRPr lang="en-US" dirty="0" smtClean="0"/>
          </a:p>
          <a:p>
            <a:pPr>
              <a:defRPr/>
            </a:pPr>
            <a:r>
              <a:rPr lang="en-US" dirty="0" smtClean="0"/>
              <a:t>Variance</a:t>
            </a:r>
          </a:p>
          <a:p>
            <a:pPr lvl="1">
              <a:defRPr/>
            </a:pPr>
            <a:r>
              <a:rPr lang="en-US" dirty="0" smtClean="0"/>
              <a:t>The variance and standard deviation measure the variability of a random variable. </a:t>
            </a:r>
          </a:p>
          <a:p>
            <a:pPr lvl="1">
              <a:defRPr/>
            </a:pPr>
            <a:r>
              <a:rPr lang="en-US"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smtClean="0">
                <a:latin typeface="Times New Roman" panose="02020603050405020304" pitchFamily="18" charset="0"/>
                <a:cs typeface="Times New Roman" panose="02020603050405020304" pitchFamily="18" charset="0"/>
                <a:sym typeface="Symbol" panose="05050102010706020507" pitchFamily="18" charset="2"/>
              </a:rPr>
              <a:t>X</a:t>
            </a:r>
            <a:r>
              <a:rPr lang="en-US" baseline="30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i="1" dirty="0" err="1" smtClean="0">
                <a:latin typeface="Times New Roman" panose="02020603050405020304" pitchFamily="18" charset="0"/>
                <a:cs typeface="Times New Roman" panose="02020603050405020304" pitchFamily="18" charset="0"/>
                <a:sym typeface="Symbol" panose="05050102010706020507" pitchFamily="18" charset="2"/>
              </a:rPr>
              <a:t>Var</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dirty="0" smtClean="0">
                <a:latin typeface="Times New Roman" panose="02020603050405020304" pitchFamily="18" charset="0"/>
                <a:cs typeface="Times New Roman" panose="02020603050405020304" pitchFamily="18" charset="0"/>
                <a:sym typeface="Symbol" panose="05050102010706020507" pitchFamily="18" charset="2"/>
              </a:rPr>
              <a:t>X</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1 </a:t>
            </a:r>
            <a:r>
              <a:rPr lang="en-US"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baseline="30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i="1" dirty="0" smtClean="0">
                <a:latin typeface="Times New Roman" panose="02020603050405020304" pitchFamily="18" charset="0"/>
                <a:cs typeface="Times New Roman" panose="02020603050405020304" pitchFamily="18" charset="0"/>
              </a:rPr>
              <a:t> P</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2 </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baseline="-25000"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err="1" smtClean="0">
                <a:latin typeface="Times New Roman" panose="02020603050405020304" pitchFamily="18" charset="0"/>
                <a:cs typeface="Times New Roman" panose="02020603050405020304" pitchFamily="18" charset="0"/>
              </a:rPr>
              <a:t>x</a:t>
            </a:r>
            <a:r>
              <a:rPr lang="en-US" i="1" baseline="-25000" dirty="0" err="1" smtClean="0">
                <a:latin typeface="Times New Roman" panose="02020603050405020304" pitchFamily="18" charset="0"/>
                <a:cs typeface="Times New Roman" panose="02020603050405020304" pitchFamily="18" charset="0"/>
              </a:rPr>
              <a:t>k</a:t>
            </a:r>
            <a:r>
              <a:rPr lang="en-US" baseline="-25000"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baseline="-25000"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a:t>
            </a:r>
          </a:p>
          <a:p>
            <a:pPr lvl="1">
              <a:defRPr/>
            </a:pP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a:latin typeface="Times New Roman" panose="02020603050405020304" pitchFamily="18" charset="0"/>
                <a:cs typeface="Times New Roman" panose="02020603050405020304" pitchFamily="18" charset="0"/>
                <a:sym typeface="Symbol" panose="05050102010706020507" pitchFamily="18" charset="2"/>
              </a:rPr>
              <a:t>X</a:t>
            </a:r>
            <a:r>
              <a:rPr lang="en-US" dirty="0" smtClean="0">
                <a:latin typeface="Times New Roman" panose="02020603050405020304" pitchFamily="18" charset="0"/>
                <a:cs typeface="Times New Roman" panose="02020603050405020304" pitchFamily="18" charset="0"/>
                <a:sym typeface="Symbol" panose="05050102010706020507" pitchFamily="18" charset="2"/>
              </a:rPr>
              <a:t> is the square root of the variance.</a:t>
            </a:r>
            <a:endParaRPr lang="en-US" dirty="0">
              <a:latin typeface="Times New Roman" panose="02020603050405020304" pitchFamily="18" charset="0"/>
              <a:cs typeface="Times New Roman" panose="02020603050405020304" pitchFamily="18" charset="0"/>
            </a:endParaRPr>
          </a:p>
          <a:p>
            <a:pPr lvl="1">
              <a:defRPr/>
            </a:pPr>
            <a:endParaRPr lang="en-US" dirty="0" smtClean="0"/>
          </a:p>
          <a:p>
            <a:pPr>
              <a:defRPr/>
            </a:pPr>
            <a:endParaRPr lang="en-US" dirty="0" smtClean="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763450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Linear Combinations of Random Variables</a:t>
            </a:r>
            <a:endParaRPr lang="en-US" altLang="en-US" dirty="0" smtClean="0"/>
          </a:p>
        </p:txBody>
      </p:sp>
      <p:sp>
        <p:nvSpPr>
          <p:cNvPr id="19459" name="Rectangle 6"/>
          <p:cNvSpPr>
            <a:spLocks noGrp="1" noChangeArrowheads="1"/>
          </p:cNvSpPr>
          <p:nvPr>
            <p:ph idx="1"/>
          </p:nvPr>
        </p:nvSpPr>
        <p:spPr/>
        <p:txBody>
          <a:bodyPr>
            <a:normAutofit/>
          </a:bodyPr>
          <a:lstStyle/>
          <a:p>
            <a:pPr>
              <a:defRPr/>
            </a:pPr>
            <a:r>
              <a:rPr lang="en-US" i="1" dirty="0" err="1" smtClean="0">
                <a:latin typeface="Times New Roman" panose="02020603050405020304" pitchFamily="18" charset="0"/>
                <a:cs typeface="Times New Roman" panose="02020603050405020304" pitchFamily="18" charset="0"/>
              </a:rPr>
              <a:t>aX</a:t>
            </a:r>
            <a:r>
              <a:rPr lang="en-US" i="1" dirty="0" smtClean="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bY</a:t>
            </a:r>
            <a:r>
              <a:rPr lang="en-US" i="1" dirty="0" smtClean="0">
                <a:latin typeface="Times New Roman" panose="02020603050405020304" pitchFamily="18" charset="0"/>
                <a:cs typeface="Times New Roman" panose="02020603050405020304" pitchFamily="18" charset="0"/>
              </a:rPr>
              <a:t> </a:t>
            </a:r>
            <a:r>
              <a:rPr lang="en-US" dirty="0" smtClean="0"/>
              <a:t>is a linear combination of two random variables </a:t>
            </a:r>
            <a:r>
              <a:rPr lang="en-US" i="1" dirty="0" smtClean="0">
                <a:latin typeface="Times New Roman" panose="02020603050405020304" pitchFamily="18" charset="0"/>
                <a:cs typeface="Times New Roman" panose="02020603050405020304" pitchFamily="18" charset="0"/>
              </a:rPr>
              <a:t>X</a:t>
            </a:r>
            <a:r>
              <a:rPr lang="en-US" dirty="0" smtClean="0"/>
              <a:t> and </a:t>
            </a:r>
            <a:r>
              <a:rPr lang="en-US" i="1" dirty="0" smtClean="0">
                <a:latin typeface="Times New Roman" panose="02020603050405020304" pitchFamily="18" charset="0"/>
                <a:cs typeface="Times New Roman" panose="02020603050405020304" pitchFamily="18" charset="0"/>
              </a:rPr>
              <a:t>Y</a:t>
            </a:r>
            <a:r>
              <a:rPr lang="en-US" dirty="0" smtClean="0"/>
              <a:t>. </a:t>
            </a:r>
            <a:endParaRPr lang="en-US" dirty="0">
              <a:latin typeface="Times New Roman" panose="02020603050405020304" pitchFamily="18" charset="0"/>
              <a:cs typeface="Times New Roman" panose="02020603050405020304" pitchFamily="18" charset="0"/>
            </a:endParaRPr>
          </a:p>
          <a:p>
            <a:pPr marL="0" indent="0">
              <a:buNone/>
              <a:defRPr/>
            </a:pPr>
            <a:endParaRPr lang="en-US" dirty="0" smtClean="0"/>
          </a:p>
          <a:p>
            <a:pPr>
              <a:defRPr/>
            </a:pPr>
            <a:r>
              <a:rPr lang="en-US" dirty="0"/>
              <a:t>E</a:t>
            </a:r>
            <a:r>
              <a:rPr lang="en-US" dirty="0" smtClean="0"/>
              <a:t>xpected value </a:t>
            </a:r>
            <a:r>
              <a:rPr lang="en-US" i="1"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a:t>
            </a:r>
            <a:r>
              <a:rPr lang="en-US" i="1" dirty="0" err="1" smtClean="0">
                <a:latin typeface="Times New Roman" panose="02020603050405020304" pitchFamily="18" charset="0"/>
                <a:cs typeface="Times New Roman" panose="02020603050405020304" pitchFamily="18" charset="0"/>
              </a:rPr>
              <a:t>aX</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bY</a:t>
            </a:r>
            <a:r>
              <a:rPr lang="en-US" dirty="0" smtClean="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aE</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bE</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a:t>
            </a:r>
          </a:p>
          <a:p>
            <a:pPr marL="0" indent="0">
              <a:buNone/>
              <a:defRPr/>
            </a:pPr>
            <a:endParaRPr lang="en-US" i="1" dirty="0" smtClean="0">
              <a:latin typeface="Times New Roman" panose="02020603050405020304" pitchFamily="18" charset="0"/>
              <a:cs typeface="Times New Roman" panose="02020603050405020304" pitchFamily="18" charset="0"/>
            </a:endParaRPr>
          </a:p>
          <a:p>
            <a:pPr>
              <a:defRPr/>
            </a:pPr>
            <a:r>
              <a:rPr lang="en-US" dirty="0"/>
              <a:t>V</a:t>
            </a:r>
            <a:r>
              <a:rPr lang="en-US" dirty="0" smtClean="0"/>
              <a:t>ariance </a:t>
            </a:r>
            <a:r>
              <a:rPr lang="en-US" i="1" dirty="0" err="1" smtClean="0">
                <a:latin typeface="Times New Roman" panose="02020603050405020304" pitchFamily="18" charset="0"/>
                <a:cs typeface="Times New Roman" panose="02020603050405020304" pitchFamily="18" charset="0"/>
                <a:sym typeface="Symbol" panose="05050102010706020507" pitchFamily="18" charset="2"/>
              </a:rPr>
              <a:t>Var</a:t>
            </a:r>
            <a:r>
              <a:rPr lang="en-US" dirty="0" smtClean="0">
                <a:latin typeface="Times New Roman" panose="02020603050405020304" pitchFamily="18" charset="0"/>
                <a:cs typeface="Times New Roman" panose="02020603050405020304" pitchFamily="18" charset="0"/>
              </a:rPr>
              <a:t>(</a:t>
            </a:r>
            <a:r>
              <a:rPr lang="en-US" i="1" dirty="0" err="1" smtClean="0">
                <a:latin typeface="Times New Roman" panose="02020603050405020304" pitchFamily="18" charset="0"/>
                <a:cs typeface="Times New Roman" panose="02020603050405020304" pitchFamily="18" charset="0"/>
              </a:rPr>
              <a:t>aX</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sym typeface="Symbol" panose="05050102010706020507" pitchFamily="18" charset="2"/>
              </a:rPr>
              <a:t>= a</a:t>
            </a:r>
            <a:r>
              <a:rPr lang="en-US" baseline="30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b</a:t>
            </a:r>
            <a:r>
              <a:rPr lang="en-US" baseline="30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baseline="-25000"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if </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are independent. </a:t>
            </a:r>
          </a:p>
          <a:p>
            <a:pPr lvl="1">
              <a:defRPr/>
            </a:pPr>
            <a:endParaRPr lang="en-US" dirty="0" smtClean="0"/>
          </a:p>
          <a:p>
            <a:pPr>
              <a:defRPr/>
            </a:pPr>
            <a:endParaRPr lang="en-US" dirty="0" smtClean="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2985987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Continuous Random Variables</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pPr>
                  <a:defRPr/>
                </a:pPr>
                <a:r>
                  <a:rPr lang="en-US" dirty="0" smtClean="0"/>
                  <a:t>Denote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a:t>
                </a:r>
                <a:r>
                  <a:rPr lang="en-US" dirty="0"/>
                  <a:t>t</a:t>
                </a:r>
                <a:r>
                  <a:rPr lang="en-US" dirty="0" smtClean="0"/>
                  <a:t>he probability density function of a continuous random variable </a:t>
                </a:r>
                <a:r>
                  <a:rPr lang="en-US" b="1" dirty="0" smtClean="0"/>
                  <a:t>X</a:t>
                </a:r>
                <a:r>
                  <a:rPr lang="en-US" dirty="0" smtClean="0"/>
                  <a:t>. </a:t>
                </a:r>
              </a:p>
              <a:p>
                <a:pPr>
                  <a:defRPr/>
                </a:pPr>
                <a:endParaRPr lang="en-US" dirty="0"/>
              </a:p>
              <a:p>
                <a:pPr>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uniquely defines a random variable </a:t>
                </a:r>
                <a:r>
                  <a:rPr lang="en-US" b="1" dirty="0"/>
                  <a:t>X</a:t>
                </a:r>
                <a:r>
                  <a:rPr lang="en-US" dirty="0" smtClean="0"/>
                  <a:t>. </a:t>
                </a:r>
              </a:p>
              <a:p>
                <a:pPr lvl="1">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smtClean="0">
                    <a:sym typeface="Symbol" panose="05050102010706020507" pitchFamily="18" charset="2"/>
                  </a:rPr>
                  <a:t> for any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x</a:t>
                </a:r>
                <a:r>
                  <a:rPr lang="en-US" dirty="0" smtClean="0">
                    <a:sym typeface="Symbol" panose="05050102010706020507" pitchFamily="18" charset="2"/>
                  </a:rPr>
                  <a:t>.</a:t>
                </a:r>
              </a:p>
              <a:p>
                <a:pPr lvl="1">
                  <a:defRPr/>
                </a:pPr>
                <a:r>
                  <a:rPr lang="en-US" dirty="0" smtClean="0">
                    <a:sym typeface="Symbol" panose="05050102010706020507" pitchFamily="18" charset="2"/>
                  </a:rPr>
                  <a:t>The total area under the curve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a:t>
                </a:r>
                <a:r>
                  <a:rPr lang="en-US" dirty="0" smtClean="0">
                    <a:sym typeface="Symbol" panose="05050102010706020507" pitchFamily="18" charset="2"/>
                  </a:rPr>
                  <a:t>is 1.  </a:t>
                </a:r>
              </a:p>
              <a:p>
                <a:pPr lvl="1">
                  <a:defRPr/>
                </a:pPr>
                <a:r>
                  <a:rPr lang="en-US" dirty="0" smtClean="0">
                    <a:sym typeface="Symbol" panose="05050102010706020507" pitchFamily="18" charset="2"/>
                  </a:rPr>
                  <a:t>An area under a continuous probability distribution is a probability. </a:t>
                </a:r>
                <a:endParaRPr lang="en-US" dirty="0" smtClean="0">
                  <a:sym typeface="Symbol" panose="05050102010706020507" pitchFamily="18" charset="2"/>
                </a:endParaRPr>
              </a:p>
              <a:p>
                <a:pPr lvl="1">
                  <a:defRPr/>
                </a:pP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X = x</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0</a:t>
                </a:r>
                <a:r>
                  <a:rPr lang="en-US" altLang="en-US" dirty="0" smtClean="0">
                    <a:sym typeface="Symbol" panose="05050102010706020507" pitchFamily="18" charset="2"/>
                  </a:rPr>
                  <a:t>.</a:t>
                </a:r>
                <a:endParaRPr lang="en-US" altLang="en-US" dirty="0"/>
              </a:p>
              <a:p>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b="-2241"/>
                </a:stretch>
              </a:blipFill>
            </p:spPr>
            <p:txBody>
              <a:bodyPr/>
              <a:lstStyle/>
              <a:p>
                <a:r>
                  <a:rPr lang="en-US">
                    <a:noFill/>
                  </a:rPr>
                  <a:t> </a:t>
                </a:r>
              </a:p>
            </p:txBody>
          </p:sp>
        </mc:Fallback>
      </mc:AlternateContent>
    </p:spTree>
    <p:extLst>
      <p:ext uri="{BB962C8B-B14F-4D97-AF65-F5344CB8AC3E}">
        <p14:creationId xmlns:p14="http://schemas.microsoft.com/office/powerpoint/2010/main" val="4204011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Areas and Probabilities</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533400"/>
            <a:ext cx="8077200" cy="8077009"/>
          </a:xfrm>
          <a:prstGeom prst="rect">
            <a:avLst/>
          </a:prstGeom>
        </p:spPr>
      </p:pic>
      <p:pic>
        <p:nvPicPr>
          <p:cNvPr id="4" name="图片 3"/>
          <p:cNvPicPr>
            <a:picLocks noChangeAspect="1"/>
          </p:cNvPicPr>
          <p:nvPr/>
        </p:nvPicPr>
        <p:blipFill>
          <a:blip r:embed="rId4"/>
          <a:stretch>
            <a:fillRect/>
          </a:stretch>
        </p:blipFill>
        <p:spPr>
          <a:xfrm>
            <a:off x="6477000" y="1676586"/>
            <a:ext cx="7848600" cy="784841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690688"/>
            <a:ext cx="7772400" cy="7772216"/>
          </a:xfrm>
          <a:prstGeom prst="rect">
            <a:avLst/>
          </a:prstGeom>
        </p:spPr>
      </p:pic>
      <p:sp>
        <p:nvSpPr>
          <p:cNvPr id="6" name="文本框 5"/>
          <p:cNvSpPr txBox="1"/>
          <p:nvPr/>
        </p:nvSpPr>
        <p:spPr>
          <a:xfrm>
            <a:off x="544830" y="3962400"/>
            <a:ext cx="1512570" cy="461665"/>
          </a:xfrm>
          <a:prstGeom prst="rect">
            <a:avLst/>
          </a:prstGeom>
          <a:noFill/>
        </p:spPr>
        <p:txBody>
          <a:bodyPr wrap="square" rtlCol="0">
            <a:spAutoFit/>
          </a:bodyPr>
          <a:lstStyle/>
          <a:p>
            <a:r>
              <a:rPr lang="en-US" sz="2400" i="1" dirty="0" smtClean="0">
                <a:latin typeface="Helvetica" panose="020B0604020202020204" pitchFamily="34" charset="0"/>
                <a:cs typeface="Helvetica" panose="020B0604020202020204" pitchFamily="34" charset="0"/>
              </a:rPr>
              <a:t>P</a:t>
            </a:r>
            <a:r>
              <a:rPr lang="en-US" sz="2400" dirty="0" smtClean="0">
                <a:latin typeface="Helvetica" panose="020B0604020202020204" pitchFamily="34" charset="0"/>
                <a:cs typeface="Helvetica" panose="020B0604020202020204" pitchFamily="34" charset="0"/>
              </a:rPr>
              <a:t>(</a:t>
            </a:r>
            <a:r>
              <a:rPr lang="en-US" sz="2400" b="1" dirty="0" smtClean="0">
                <a:latin typeface="Helvetica" panose="020B0604020202020204" pitchFamily="34" charset="0"/>
                <a:cs typeface="Helvetica" panose="020B0604020202020204" pitchFamily="34" charset="0"/>
              </a:rPr>
              <a:t>X</a:t>
            </a:r>
            <a:r>
              <a:rPr lang="en-US" sz="2400" dirty="0" smtClean="0">
                <a:latin typeface="Helvetica" panose="020B0604020202020204" pitchFamily="34" charset="0"/>
                <a:cs typeface="Helvetica" panose="020B0604020202020204" pitchFamily="34" charset="0"/>
              </a:rPr>
              <a:t> &lt; x)</a:t>
            </a:r>
            <a:endParaRPr lang="en-US" sz="2400" dirty="0">
              <a:latin typeface="Helvetica" panose="020B0604020202020204" pitchFamily="34" charset="0"/>
              <a:cs typeface="Helvetica" panose="020B0604020202020204" pitchFamily="34" charset="0"/>
            </a:endParaRPr>
          </a:p>
        </p:txBody>
      </p:sp>
      <p:cxnSp>
        <p:nvCxnSpPr>
          <p:cNvPr id="8" name="直接箭头连接符 7"/>
          <p:cNvCxnSpPr/>
          <p:nvPr/>
        </p:nvCxnSpPr>
        <p:spPr>
          <a:xfrm>
            <a:off x="1434465" y="4469213"/>
            <a:ext cx="304800" cy="68133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178415" y="3780089"/>
            <a:ext cx="1512570" cy="461665"/>
          </a:xfrm>
          <a:prstGeom prst="rect">
            <a:avLst/>
          </a:prstGeom>
          <a:noFill/>
        </p:spPr>
        <p:txBody>
          <a:bodyPr wrap="square" rtlCol="0">
            <a:spAutoFit/>
          </a:bodyPr>
          <a:lstStyle/>
          <a:p>
            <a:r>
              <a:rPr lang="en-US" sz="2400" i="1" dirty="0" smtClean="0">
                <a:latin typeface="Helvetica" panose="020B0604020202020204" pitchFamily="34" charset="0"/>
                <a:cs typeface="Helvetica" panose="020B0604020202020204" pitchFamily="34" charset="0"/>
              </a:rPr>
              <a:t>P</a:t>
            </a:r>
            <a:r>
              <a:rPr lang="en-US" sz="2400" dirty="0" smtClean="0">
                <a:latin typeface="Helvetica" panose="020B0604020202020204" pitchFamily="34" charset="0"/>
                <a:cs typeface="Helvetica" panose="020B0604020202020204" pitchFamily="34" charset="0"/>
              </a:rPr>
              <a:t>(</a:t>
            </a:r>
            <a:r>
              <a:rPr lang="en-US" sz="2400" b="1" dirty="0" smtClean="0">
                <a:latin typeface="Helvetica" panose="020B0604020202020204" pitchFamily="34" charset="0"/>
                <a:cs typeface="Helvetica" panose="020B0604020202020204" pitchFamily="34" charset="0"/>
              </a:rPr>
              <a:t>X</a:t>
            </a:r>
            <a:r>
              <a:rPr lang="en-US" sz="2400" dirty="0" smtClean="0">
                <a:latin typeface="Helvetica" panose="020B0604020202020204" pitchFamily="34" charset="0"/>
                <a:cs typeface="Helvetica" panose="020B0604020202020204" pitchFamily="34" charset="0"/>
              </a:rPr>
              <a:t> &gt; x)</a:t>
            </a:r>
            <a:endParaRPr lang="en-US" sz="2400" dirty="0">
              <a:latin typeface="Helvetica" panose="020B0604020202020204" pitchFamily="34" charset="0"/>
              <a:cs typeface="Helvetica" panose="020B0604020202020204" pitchFamily="34" charset="0"/>
            </a:endParaRPr>
          </a:p>
        </p:txBody>
      </p:sp>
      <p:cxnSp>
        <p:nvCxnSpPr>
          <p:cNvPr id="13" name="直接箭头连接符 12"/>
          <p:cNvCxnSpPr/>
          <p:nvPr/>
        </p:nvCxnSpPr>
        <p:spPr>
          <a:xfrm flipH="1">
            <a:off x="10144125" y="4264646"/>
            <a:ext cx="337185" cy="61451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629399" y="2129135"/>
            <a:ext cx="2146935" cy="461665"/>
          </a:xfrm>
          <a:prstGeom prst="rect">
            <a:avLst/>
          </a:prstGeom>
          <a:noFill/>
        </p:spPr>
        <p:txBody>
          <a:bodyPr wrap="square" rtlCol="0">
            <a:spAutoFit/>
          </a:bodyPr>
          <a:lstStyle/>
          <a:p>
            <a:r>
              <a:rPr lang="en-US" sz="2400" i="1" dirty="0" smtClean="0">
                <a:latin typeface="Helvetica" panose="020B0604020202020204" pitchFamily="34" charset="0"/>
                <a:cs typeface="Helvetica" panose="020B0604020202020204" pitchFamily="34" charset="0"/>
              </a:rPr>
              <a:t>P</a:t>
            </a:r>
            <a:r>
              <a:rPr lang="en-US" sz="2400" dirty="0" smtClean="0">
                <a:latin typeface="Helvetica" panose="020B0604020202020204" pitchFamily="34" charset="0"/>
                <a:cs typeface="Helvetica" panose="020B0604020202020204" pitchFamily="34" charset="0"/>
              </a:rPr>
              <a:t>(x</a:t>
            </a:r>
            <a:r>
              <a:rPr lang="en-US" sz="2400" baseline="-25000" dirty="0" smtClean="0">
                <a:latin typeface="Helvetica" panose="020B0604020202020204" pitchFamily="34" charset="0"/>
                <a:cs typeface="Helvetica" panose="020B0604020202020204" pitchFamily="34" charset="0"/>
              </a:rPr>
              <a:t>1 </a:t>
            </a:r>
            <a:r>
              <a:rPr lang="en-US" sz="2400" dirty="0">
                <a:latin typeface="Helvetica" panose="020B0604020202020204" pitchFamily="34" charset="0"/>
                <a:cs typeface="Helvetica" panose="020B0604020202020204" pitchFamily="34" charset="0"/>
              </a:rPr>
              <a:t>&lt; </a:t>
            </a:r>
            <a:r>
              <a:rPr lang="en-US" sz="2400" b="1" dirty="0" smtClean="0">
                <a:latin typeface="Helvetica" panose="020B0604020202020204" pitchFamily="34" charset="0"/>
                <a:cs typeface="Helvetica" panose="020B0604020202020204" pitchFamily="34" charset="0"/>
              </a:rPr>
              <a:t>X </a:t>
            </a:r>
            <a:r>
              <a:rPr lang="en-US" sz="2400" dirty="0" smtClean="0">
                <a:latin typeface="Helvetica" panose="020B0604020202020204" pitchFamily="34" charset="0"/>
                <a:cs typeface="Helvetica" panose="020B0604020202020204" pitchFamily="34" charset="0"/>
              </a:rPr>
              <a:t>&lt; x</a:t>
            </a:r>
            <a:r>
              <a:rPr lang="en-US" sz="2400" baseline="-25000" dirty="0" smtClean="0">
                <a:latin typeface="Helvetica" panose="020B0604020202020204" pitchFamily="34" charset="0"/>
                <a:cs typeface="Helvetica" panose="020B0604020202020204" pitchFamily="34" charset="0"/>
              </a:rPr>
              <a:t>2</a:t>
            </a:r>
            <a:r>
              <a:rPr lang="en-US" sz="2400" dirty="0" smtClean="0">
                <a:latin typeface="Helvetica" panose="020B0604020202020204" pitchFamily="34" charset="0"/>
                <a:cs typeface="Helvetica" panose="020B0604020202020204" pitchFamily="34" charset="0"/>
              </a:rPr>
              <a:t>)</a:t>
            </a:r>
            <a:endParaRPr lang="en-US" sz="2400" dirty="0">
              <a:latin typeface="Helvetica" panose="020B0604020202020204" pitchFamily="34" charset="0"/>
              <a:cs typeface="Helvetica" panose="020B0604020202020204" pitchFamily="34" charset="0"/>
            </a:endParaRPr>
          </a:p>
        </p:txBody>
      </p:sp>
      <p:cxnSp>
        <p:nvCxnSpPr>
          <p:cNvPr id="16" name="直接箭头连接符 15"/>
          <p:cNvCxnSpPr/>
          <p:nvPr/>
        </p:nvCxnSpPr>
        <p:spPr>
          <a:xfrm flipH="1">
            <a:off x="6308407" y="2481186"/>
            <a:ext cx="337185" cy="61451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59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Probability (Cont’d)</a:t>
            </a:r>
          </a:p>
        </p:txBody>
      </p:sp>
      <p:sp>
        <p:nvSpPr>
          <p:cNvPr id="19459" name="Rectangle 6"/>
          <p:cNvSpPr>
            <a:spLocks noGrp="1" noChangeArrowheads="1"/>
          </p:cNvSpPr>
          <p:nvPr>
            <p:ph idx="1"/>
          </p:nvPr>
        </p:nvSpPr>
        <p:spPr/>
        <p:txBody>
          <a:bodyPr>
            <a:normAutofit/>
          </a:bodyPr>
          <a:lstStyle/>
          <a:p>
            <a:r>
              <a:rPr lang="en-US" altLang="en-US" dirty="0" smtClean="0"/>
              <a:t>Let </a:t>
            </a:r>
            <a:r>
              <a:rPr lang="en-US" altLang="en-US" i="1" dirty="0" smtClean="0">
                <a:latin typeface="Times New Roman" panose="02020603050405020304" pitchFamily="18" charset="0"/>
                <a:cs typeface="Times New Roman" panose="02020603050405020304" pitchFamily="18" charset="0"/>
              </a:rPr>
              <a:t>E</a:t>
            </a:r>
            <a:r>
              <a:rPr lang="en-US" altLang="en-US" dirty="0" smtClean="0"/>
              <a:t> be an event. </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E</a:t>
            </a:r>
            <a:r>
              <a:rPr lang="en-US" altLang="en-US" dirty="0" smtClean="0">
                <a:latin typeface="Times New Roman" panose="02020603050405020304" pitchFamily="18" charset="0"/>
                <a:cs typeface="Times New Roman" panose="02020603050405020304" pitchFamily="18" charset="0"/>
              </a:rPr>
              <a:t>)</a:t>
            </a:r>
            <a:r>
              <a:rPr lang="en-US" altLang="en-US" dirty="0" smtClean="0"/>
              <a:t> denotes the probability that </a:t>
            </a:r>
            <a:r>
              <a:rPr lang="en-US" altLang="en-US" i="1" dirty="0" smtClean="0">
                <a:latin typeface="Times New Roman" panose="02020603050405020304" pitchFamily="18" charset="0"/>
                <a:cs typeface="Times New Roman" panose="02020603050405020304" pitchFamily="18" charset="0"/>
              </a:rPr>
              <a:t>E</a:t>
            </a:r>
            <a:r>
              <a:rPr lang="en-US" altLang="en-US" dirty="0" smtClean="0"/>
              <a:t> will occur. </a:t>
            </a:r>
          </a:p>
          <a:p>
            <a:endParaRPr lang="en-US" altLang="en-US" dirty="0" smtClean="0"/>
          </a:p>
          <a:p>
            <a:r>
              <a:rPr lang="en-US" altLang="en-US" dirty="0" smtClean="0"/>
              <a:t>Conditions</a:t>
            </a:r>
          </a:p>
          <a:p>
            <a:pPr lvl="1"/>
            <a:r>
              <a:rPr lang="en-US" altLang="en-US" dirty="0" smtClean="0">
                <a:latin typeface="Times New Roman" panose="02020603050405020304" pitchFamily="18" charset="0"/>
                <a:cs typeface="Times New Roman" panose="02020603050405020304" pitchFamily="18" charset="0"/>
              </a:rPr>
              <a:t>0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 1</a:t>
            </a:r>
          </a:p>
          <a:p>
            <a:pPr lvl="1"/>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 1</a:t>
            </a:r>
            <a:r>
              <a:rPr lang="en-US" altLang="en-US" dirty="0" smtClean="0">
                <a:sym typeface="Symbol" panose="05050102010706020507" pitchFamily="18" charset="2"/>
              </a:rPr>
              <a:t>,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dirty="0" smtClean="0">
                <a:sym typeface="Symbol" panose="05050102010706020507" pitchFamily="18" charset="2"/>
              </a:rPr>
              <a:t> is certain to occur</a:t>
            </a:r>
          </a:p>
          <a:p>
            <a:pPr lvl="1"/>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 0</a:t>
            </a:r>
            <a:r>
              <a:rPr lang="en-US" altLang="en-US" dirty="0" smtClean="0">
                <a:sym typeface="Symbol" panose="05050102010706020507" pitchFamily="18" charset="2"/>
              </a:rPr>
              <a:t>,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dirty="0" smtClean="0">
                <a:sym typeface="Symbol" panose="05050102010706020507" pitchFamily="18" charset="2"/>
              </a:rPr>
              <a:t> can never occur</a:t>
            </a:r>
          </a:p>
          <a:p>
            <a:pPr lvl="1"/>
            <a:r>
              <a:rPr lang="en-US" altLang="en-US"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E</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i="1" dirty="0" err="1">
                <a:latin typeface="Times New Roman" panose="02020603050405020304" pitchFamily="18" charset="0"/>
                <a:cs typeface="Times New Roman" panose="02020603050405020304" pitchFamily="18" charset="0"/>
                <a:sym typeface="Symbol" panose="05050102010706020507" pitchFamily="18" charset="2"/>
              </a:rPr>
              <a:t>E</a:t>
            </a:r>
            <a:r>
              <a:rPr lang="en-US" altLang="en-US" i="1" baseline="30000" dirty="0" err="1">
                <a:latin typeface="Times New Roman" panose="02020603050405020304" pitchFamily="18" charset="0"/>
                <a:cs typeface="Times New Roman" panose="02020603050405020304" pitchFamily="18" charset="0"/>
                <a:sym typeface="Symbol" panose="05050102010706020507" pitchFamily="18" charset="2"/>
              </a:rPr>
              <a:t>c</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1</a:t>
            </a:r>
            <a:r>
              <a:rPr lang="en-US" altLang="en-US" dirty="0" smtClean="0">
                <a:sym typeface="Symbol" panose="05050102010706020507" pitchFamily="18" charset="2"/>
              </a:rPr>
              <a:t>, </a:t>
            </a:r>
            <a:r>
              <a:rPr lang="en-US" altLang="en-US" i="1" dirty="0" err="1"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i="1" baseline="30000" dirty="0" err="1" smtClean="0">
                <a:latin typeface="Times New Roman" panose="02020603050405020304" pitchFamily="18" charset="0"/>
                <a:cs typeface="Times New Roman" panose="02020603050405020304" pitchFamily="18" charset="0"/>
                <a:sym typeface="Symbol" panose="05050102010706020507" pitchFamily="18" charset="2"/>
              </a:rPr>
              <a:t>c</a:t>
            </a:r>
            <a:r>
              <a:rPr lang="en-US" altLang="en-US" i="1" dirty="0" smtClean="0">
                <a:sym typeface="Symbol" panose="05050102010706020507" pitchFamily="18" charset="2"/>
              </a:rPr>
              <a:t> </a:t>
            </a:r>
            <a:r>
              <a:rPr lang="en-US" altLang="en-US" dirty="0" smtClean="0">
                <a:sym typeface="Symbol" panose="05050102010706020507" pitchFamily="18" charset="2"/>
              </a:rPr>
              <a:t>includes</a:t>
            </a:r>
            <a:r>
              <a:rPr lang="en-US" altLang="en-US" i="1" dirty="0" smtClean="0">
                <a:sym typeface="Symbol" panose="05050102010706020507" pitchFamily="18" charset="2"/>
              </a:rPr>
              <a:t> </a:t>
            </a:r>
            <a:r>
              <a:rPr lang="en-US" altLang="en-US" dirty="0" smtClean="0">
                <a:sym typeface="Symbol" panose="05050102010706020507" pitchFamily="18" charset="2"/>
              </a:rPr>
              <a:t>outcomes not in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i="1" dirty="0" smtClean="0">
                <a:sym typeface="Symbol" panose="05050102010706020507" pitchFamily="18" charset="2"/>
              </a:rPr>
              <a:t> </a:t>
            </a:r>
            <a:r>
              <a:rPr lang="en-US" altLang="en-US" dirty="0" smtClean="0">
                <a:sym typeface="Symbol" panose="05050102010706020507" pitchFamily="18" charset="2"/>
              </a:rPr>
              <a:t>and is called the </a:t>
            </a:r>
            <a:r>
              <a:rPr lang="en-US" altLang="en-US" b="1" dirty="0">
                <a:sym typeface="Symbol" panose="05050102010706020507" pitchFamily="18" charset="2"/>
              </a:rPr>
              <a:t>complement</a:t>
            </a:r>
            <a:r>
              <a:rPr lang="en-US" altLang="en-US" dirty="0">
                <a:sym typeface="Symbol" panose="05050102010706020507" pitchFamily="18" charset="2"/>
              </a:rPr>
              <a:t> of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en-US" i="1" dirty="0" smtClean="0">
                <a:sym typeface="Symbol" panose="05050102010706020507" pitchFamily="18" charset="2"/>
              </a:rPr>
              <a:t>.</a:t>
            </a:r>
            <a:r>
              <a:rPr lang="en-US" altLang="en-US" dirty="0" smtClean="0">
                <a:sym typeface="Symbol" panose="05050102010706020507" pitchFamily="18" charset="2"/>
              </a:rPr>
              <a:t> </a:t>
            </a:r>
            <a:endParaRPr lang="en-US" altLang="en-US" dirty="0" smtClean="0"/>
          </a:p>
          <a:p>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2247271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Probability and Relative Frequency</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smtClean="0"/>
                  <a:t>The relative frequency of an event converges to the probability of the event as the random process is repeated sufficient number of times.  </a:t>
                </a:r>
              </a:p>
              <a:p>
                <a:endParaRPr lang="en-US" altLang="en-US" dirty="0" smtClean="0"/>
              </a:p>
              <a:p>
                <a14:m>
                  <m:oMath xmlns:m="http://schemas.openxmlformats.org/officeDocument/2006/math">
                    <m:r>
                      <a:rPr lang="en-US" altLang="en-US" sz="3600" b="0" i="1" dirty="0" smtClean="0">
                        <a:latin typeface="Cambria Math" panose="02040503050406030204" pitchFamily="18" charset="0"/>
                      </a:rPr>
                      <m:t>𝑃</m:t>
                    </m:r>
                    <m:d>
                      <m:dPr>
                        <m:ctrlPr>
                          <a:rPr lang="en-US" altLang="en-US" sz="3600" b="0" i="1" dirty="0" smtClean="0">
                            <a:latin typeface="Cambria Math" panose="02040503050406030204" pitchFamily="18" charset="0"/>
                          </a:rPr>
                        </m:ctrlPr>
                      </m:dPr>
                      <m:e>
                        <m:r>
                          <a:rPr lang="en-US" altLang="en-US" sz="3600" b="0" i="1" dirty="0" smtClean="0">
                            <a:latin typeface="Cambria Math" panose="02040503050406030204" pitchFamily="18" charset="0"/>
                          </a:rPr>
                          <m:t>𝐸</m:t>
                        </m:r>
                      </m:e>
                    </m:d>
                    <m:r>
                      <a:rPr lang="en-US" altLang="en-US" sz="3600" b="0" i="1" dirty="0" smtClean="0">
                        <a:latin typeface="Cambria Math" panose="02040503050406030204" pitchFamily="18" charset="0"/>
                      </a:rPr>
                      <m:t>=</m:t>
                    </m:r>
                    <m:func>
                      <m:funcPr>
                        <m:ctrlPr>
                          <a:rPr lang="en-US" altLang="en-US" sz="3600" b="0" i="1" dirty="0" smtClean="0">
                            <a:latin typeface="Cambria Math" panose="02040503050406030204" pitchFamily="18" charset="0"/>
                          </a:rPr>
                        </m:ctrlPr>
                      </m:funcPr>
                      <m:fName>
                        <m:limLow>
                          <m:limLowPr>
                            <m:ctrlPr>
                              <a:rPr lang="en-US" altLang="en-US" sz="3600" b="0" i="1" dirty="0" smtClean="0">
                                <a:latin typeface="Cambria Math" panose="02040503050406030204" pitchFamily="18" charset="0"/>
                              </a:rPr>
                            </m:ctrlPr>
                          </m:limLowPr>
                          <m:e>
                            <m:r>
                              <m:rPr>
                                <m:sty m:val="p"/>
                              </m:rPr>
                              <a:rPr lang="en-US" altLang="en-US" sz="3600" b="0" i="0" dirty="0" smtClean="0">
                                <a:latin typeface="Cambria Math" panose="02040503050406030204" pitchFamily="18" charset="0"/>
                              </a:rPr>
                              <m:t>lim</m:t>
                            </m:r>
                          </m:e>
                          <m:lim>
                            <m:r>
                              <a:rPr lang="en-US" altLang="en-US" sz="3600" b="0" i="1" dirty="0" smtClean="0">
                                <a:latin typeface="Cambria Math" panose="02040503050406030204" pitchFamily="18" charset="0"/>
                              </a:rPr>
                              <m:t>𝑛</m:t>
                            </m:r>
                            <m:r>
                              <a:rPr lang="en-US" altLang="en-US" sz="3600" b="0" i="1" dirty="0" smtClean="0">
                                <a:latin typeface="Cambria Math" panose="02040503050406030204" pitchFamily="18" charset="0"/>
                                <a:ea typeface="Cambria Math" panose="02040503050406030204" pitchFamily="18" charset="0"/>
                              </a:rPr>
                              <m:t>→∞</m:t>
                            </m:r>
                          </m:lim>
                        </m:limLow>
                      </m:fName>
                      <m:e>
                        <m:f>
                          <m:fPr>
                            <m:ctrlPr>
                              <a:rPr lang="en-US" altLang="en-US" sz="3600" b="0" i="1" dirty="0" smtClean="0">
                                <a:latin typeface="Cambria Math" panose="02040503050406030204" pitchFamily="18" charset="0"/>
                              </a:rPr>
                            </m:ctrlPr>
                          </m:fPr>
                          <m:num>
                            <m:sSub>
                              <m:sSubPr>
                                <m:ctrlPr>
                                  <a:rPr lang="en-US" altLang="en-US" sz="3600" b="0" i="1" dirty="0" smtClean="0">
                                    <a:latin typeface="Cambria Math" panose="02040503050406030204" pitchFamily="18" charset="0"/>
                                  </a:rPr>
                                </m:ctrlPr>
                              </m:sSubPr>
                              <m:e>
                                <m:r>
                                  <a:rPr lang="en-US" altLang="en-US" sz="3600" b="0" i="1" dirty="0" smtClean="0">
                                    <a:latin typeface="Cambria Math" panose="02040503050406030204" pitchFamily="18" charset="0"/>
                                  </a:rPr>
                                  <m:t>𝑛</m:t>
                                </m:r>
                              </m:e>
                              <m:sub>
                                <m:r>
                                  <a:rPr lang="en-US" altLang="en-US" sz="3600" b="0" i="1" dirty="0" smtClean="0">
                                    <a:latin typeface="Cambria Math" panose="02040503050406030204" pitchFamily="18" charset="0"/>
                                  </a:rPr>
                                  <m:t>𝐸</m:t>
                                </m:r>
                              </m:sub>
                            </m:sSub>
                          </m:num>
                          <m:den>
                            <m:r>
                              <a:rPr lang="en-US" altLang="en-US" sz="3600" b="0" i="1" dirty="0" smtClean="0">
                                <a:latin typeface="Cambria Math" panose="02040503050406030204" pitchFamily="18" charset="0"/>
                              </a:rPr>
                              <m:t>𝑛</m:t>
                            </m:r>
                          </m:den>
                        </m:f>
                      </m:e>
                    </m:func>
                  </m:oMath>
                </a14:m>
                <a:endParaRPr lang="en-US" altLang="en-US" sz="3600" dirty="0" smtClean="0"/>
              </a:p>
              <a:p>
                <a:pPr lvl="1"/>
                <a14:m>
                  <m:oMath xmlns:m="http://schemas.openxmlformats.org/officeDocument/2006/math">
                    <m:sSub>
                      <m:sSubPr>
                        <m:ctrlPr>
                          <a:rPr lang="en-US" altLang="en-US" sz="3200" i="1" smtClean="0">
                            <a:latin typeface="Cambria Math" panose="02040503050406030204" pitchFamily="18" charset="0"/>
                          </a:rPr>
                        </m:ctrlPr>
                      </m:sSubPr>
                      <m:e>
                        <m:r>
                          <a:rPr lang="en-US" altLang="en-US" sz="3200" b="0" i="1" smtClean="0">
                            <a:latin typeface="Cambria Math" panose="02040503050406030204" pitchFamily="18" charset="0"/>
                          </a:rPr>
                          <m:t>𝑛</m:t>
                        </m:r>
                      </m:e>
                      <m:sub>
                        <m:r>
                          <a:rPr lang="en-US" altLang="en-US" sz="3200" b="0" i="1" smtClean="0">
                            <a:latin typeface="Cambria Math" panose="02040503050406030204" pitchFamily="18" charset="0"/>
                          </a:rPr>
                          <m:t>𝐸</m:t>
                        </m:r>
                      </m:sub>
                    </m:sSub>
                  </m:oMath>
                </a14:m>
                <a:r>
                  <a:rPr lang="en-US" altLang="en-US" sz="3200" dirty="0" smtClean="0"/>
                  <a:t> is the number of trials in which event </a:t>
                </a:r>
                <a:r>
                  <a:rPr lang="en-US" altLang="en-US" sz="3200" i="1" dirty="0" smtClean="0">
                    <a:latin typeface="Times New Roman" panose="02020603050405020304" pitchFamily="18" charset="0"/>
                    <a:cs typeface="Times New Roman" panose="02020603050405020304" pitchFamily="18" charset="0"/>
                  </a:rPr>
                  <a:t>E</a:t>
                </a:r>
                <a:r>
                  <a:rPr lang="en-US" altLang="en-US" sz="3200" dirty="0" smtClean="0">
                    <a:latin typeface="Times New Roman" panose="02020603050405020304" pitchFamily="18" charset="0"/>
                    <a:cs typeface="Times New Roman" panose="02020603050405020304" pitchFamily="18" charset="0"/>
                  </a:rPr>
                  <a:t> </a:t>
                </a:r>
                <a:r>
                  <a:rPr lang="en-US" altLang="en-US" sz="3200" dirty="0" smtClean="0"/>
                  <a:t>occurs</a:t>
                </a:r>
              </a:p>
              <a:p>
                <a:pPr lvl="1"/>
                <a14:m>
                  <m:oMath xmlns:m="http://schemas.openxmlformats.org/officeDocument/2006/math">
                    <m:r>
                      <a:rPr lang="en-US" altLang="en-US" sz="3200" b="0" i="1" smtClean="0">
                        <a:latin typeface="Cambria Math" panose="02040503050406030204" pitchFamily="18" charset="0"/>
                      </a:rPr>
                      <m:t>𝑛</m:t>
                    </m:r>
                  </m:oMath>
                </a14:m>
                <a:r>
                  <a:rPr lang="en-US" altLang="en-US" sz="3200" dirty="0" smtClean="0"/>
                  <a:t> is the total number of trials</a:t>
                </a:r>
                <a:endParaRPr lang="en-US" altLang="en-US" sz="3200" dirty="0"/>
              </a:p>
              <a:p>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91456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Disjoint Events</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smtClean="0"/>
                  <a:t>Events are </a:t>
                </a:r>
                <a:r>
                  <a:rPr lang="en-US" altLang="en-US" b="1" dirty="0" smtClean="0"/>
                  <a:t>disjoint</a:t>
                </a:r>
                <a:r>
                  <a:rPr lang="en-US" altLang="en-US" dirty="0" smtClean="0"/>
                  <a:t> or </a:t>
                </a:r>
                <a:r>
                  <a:rPr lang="en-US" altLang="en-US" b="1" dirty="0" smtClean="0"/>
                  <a:t>mutually exclusive</a:t>
                </a:r>
                <a:r>
                  <a:rPr lang="en-US" altLang="en-US" dirty="0" smtClean="0"/>
                  <a:t> if they cannot occur at the same time. </a:t>
                </a:r>
              </a:p>
              <a:p>
                <a:endParaRPr lang="en-US" altLang="en-US" dirty="0" smtClean="0"/>
              </a:p>
              <a:p>
                <a:r>
                  <a:rPr lang="en-US" altLang="en-US" dirty="0" smtClean="0"/>
                  <a:t>Addition Rule</a:t>
                </a:r>
              </a:p>
              <a:p>
                <a:pPr lvl="1"/>
                <a14:m>
                  <m:oMath xmlns:m="http://schemas.openxmlformats.org/officeDocument/2006/math">
                    <m:r>
                      <a:rPr lang="en-US" altLang="en-US" sz="3200" i="1" smtClean="0">
                        <a:latin typeface="Cambria Math" panose="02040503050406030204" pitchFamily="18" charset="0"/>
                      </a:rPr>
                      <m:t>𝐴</m:t>
                    </m:r>
                    <m:r>
                      <a:rPr lang="en-US" altLang="en-US" sz="3200" b="0" i="1" baseline="-25000" smtClean="0">
                        <a:latin typeface="Cambria Math" panose="02040503050406030204" pitchFamily="18" charset="0"/>
                      </a:rPr>
                      <m:t>1</m:t>
                    </m:r>
                  </m:oMath>
                </a14:m>
                <a:r>
                  <a:rPr lang="en-US" altLang="en-US" sz="32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en-US" sz="3200" i="1">
                        <a:latin typeface="Cambria Math" panose="02040503050406030204" pitchFamily="18" charset="0"/>
                      </a:rPr>
                      <m:t>𝐴</m:t>
                    </m:r>
                    <m:r>
                      <a:rPr lang="en-US" altLang="en-US" sz="3200" b="0" i="1" baseline="-25000" smtClean="0">
                        <a:latin typeface="Cambria Math" panose="02040503050406030204" pitchFamily="18" charset="0"/>
                      </a:rPr>
                      <m:t>2</m:t>
                    </m:r>
                  </m:oMath>
                </a14:m>
                <a:r>
                  <a:rPr lang="en-US" altLang="en-US" sz="3200" dirty="0">
                    <a:latin typeface="Times New Roman" panose="02020603050405020304" pitchFamily="18" charset="0"/>
                    <a:cs typeface="Times New Roman" panose="02020603050405020304" pitchFamily="18" charset="0"/>
                  </a:rPr>
                  <a:t>,</a:t>
                </a:r>
                <a:r>
                  <a:rPr lang="en-US" altLang="en-US" sz="3200" dirty="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en-US" sz="3200" i="1">
                        <a:latin typeface="Cambria Math" panose="02040503050406030204" pitchFamily="18" charset="0"/>
                      </a:rPr>
                      <m:t>𝐴</m:t>
                    </m:r>
                    <m:r>
                      <a:rPr lang="en-US" altLang="en-US" sz="3200" b="0" i="1" baseline="-25000" smtClean="0">
                        <a:latin typeface="Cambria Math" panose="02040503050406030204" pitchFamily="18" charset="0"/>
                      </a:rPr>
                      <m:t>𝑘</m:t>
                    </m:r>
                  </m:oMath>
                </a14:m>
                <a:r>
                  <a:rPr lang="en-US" altLang="en-US" sz="3200" dirty="0">
                    <a:latin typeface="Times New Roman" panose="02020603050405020304" pitchFamily="18" charset="0"/>
                    <a:cs typeface="Times New Roman" panose="02020603050405020304" pitchFamily="18" charset="0"/>
                  </a:rPr>
                  <a:t> </a:t>
                </a:r>
                <a:r>
                  <a:rPr lang="en-US" altLang="en-US" sz="3200" dirty="0" smtClean="0"/>
                  <a:t>are mutually exclusive events. </a:t>
                </a:r>
              </a:p>
              <a:p>
                <a:pPr lvl="1"/>
                <a:r>
                  <a:rPr lang="en-US" altLang="en-US" sz="3200" dirty="0" smtClean="0"/>
                  <a:t>The probability that one of these events will occur is </a:t>
                </a:r>
                <a:r>
                  <a:rPr lang="en-US" altLang="en-US" sz="3200" i="1" dirty="0" smtClean="0">
                    <a:latin typeface="Times New Roman" panose="02020603050405020304" pitchFamily="18" charset="0"/>
                    <a:cs typeface="Times New Roman" panose="02020603050405020304" pitchFamily="18" charset="0"/>
                  </a:rPr>
                  <a:t>P</a:t>
                </a:r>
                <a:r>
                  <a:rPr lang="en-US" altLang="en-US" sz="32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en-US" sz="3200" i="1">
                        <a:latin typeface="Cambria Math" panose="02040503050406030204" pitchFamily="18" charset="0"/>
                      </a:rPr>
                      <m:t>𝐴</m:t>
                    </m:r>
                    <m:r>
                      <a:rPr lang="en-US" altLang="en-US" sz="3200" i="1" baseline="-25000">
                        <a:latin typeface="Cambria Math" panose="02040503050406030204" pitchFamily="18" charset="0"/>
                      </a:rPr>
                      <m:t>1</m:t>
                    </m:r>
                  </m:oMath>
                </a14:m>
                <a:r>
                  <a:rPr lang="en-US" altLang="en-US" sz="3200" dirty="0" smtClean="0">
                    <a:latin typeface="Times New Roman" panose="02020603050405020304" pitchFamily="18" charset="0"/>
                    <a:cs typeface="Times New Roman" panose="02020603050405020304" pitchFamily="18" charset="0"/>
                  </a:rPr>
                  <a:t>) + </a:t>
                </a:r>
                <a:r>
                  <a:rPr lang="en-US" altLang="en-US" sz="3200" i="1" dirty="0" smtClean="0">
                    <a:latin typeface="Times New Roman" panose="02020603050405020304" pitchFamily="18" charset="0"/>
                    <a:cs typeface="Times New Roman" panose="02020603050405020304" pitchFamily="18" charset="0"/>
                  </a:rPr>
                  <a:t>P</a:t>
                </a:r>
                <a:r>
                  <a:rPr lang="en-US" altLang="en-US" sz="32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en-US" sz="3200" i="1">
                        <a:latin typeface="Cambria Math" panose="02040503050406030204" pitchFamily="18" charset="0"/>
                      </a:rPr>
                      <m:t>𝐴</m:t>
                    </m:r>
                    <m:r>
                      <a:rPr lang="en-US" altLang="en-US" sz="3200" i="1" baseline="-25000">
                        <a:latin typeface="Cambria Math" panose="02040503050406030204" pitchFamily="18" charset="0"/>
                      </a:rPr>
                      <m:t>2</m:t>
                    </m:r>
                  </m:oMath>
                </a14:m>
                <a:r>
                  <a:rPr lang="en-US" altLang="en-US" sz="3200" dirty="0" smtClean="0">
                    <a:latin typeface="Times New Roman" panose="02020603050405020304" pitchFamily="18" charset="0"/>
                    <a:cs typeface="Times New Roman" panose="02020603050405020304" pitchFamily="18" charset="0"/>
                  </a:rPr>
                  <a:t>) + </a:t>
                </a:r>
                <a:r>
                  <a:rPr lang="en-US"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3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3200" i="1" dirty="0" smtClean="0">
                    <a:latin typeface="Times New Roman" panose="02020603050405020304" pitchFamily="18" charset="0"/>
                    <a:cs typeface="Times New Roman" panose="02020603050405020304" pitchFamily="18" charset="0"/>
                    <a:sym typeface="Symbol" panose="05050102010706020507" pitchFamily="18" charset="2"/>
                  </a:rPr>
                  <a:t>P</a:t>
                </a:r>
                <a:r>
                  <a:rPr lang="en-US" altLang="en-US" sz="3200" dirty="0" smtClean="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
                      <a:rPr lang="en-US" altLang="en-US" sz="3200" i="1">
                        <a:latin typeface="Cambria Math" panose="02040503050406030204" pitchFamily="18" charset="0"/>
                      </a:rPr>
                      <m:t>𝐴</m:t>
                    </m:r>
                    <m:r>
                      <a:rPr lang="en-US" altLang="en-US" sz="3200" i="1" baseline="-25000">
                        <a:latin typeface="Cambria Math" panose="02040503050406030204" pitchFamily="18" charset="0"/>
                      </a:rPr>
                      <m:t>𝑘</m:t>
                    </m:r>
                  </m:oMath>
                </a14:m>
                <a:r>
                  <a:rPr lang="en-US" altLang="en-US" sz="3200" dirty="0" smtClean="0">
                    <a:latin typeface="Times New Roman" panose="02020603050405020304" pitchFamily="18" charset="0"/>
                    <a:cs typeface="Times New Roman" panose="02020603050405020304" pitchFamily="18" charset="0"/>
                  </a:rPr>
                  <a:t>)</a:t>
                </a:r>
                <a:r>
                  <a:rPr lang="en-US" altLang="en-US" sz="3200" dirty="0" smtClean="0"/>
                  <a:t>.</a:t>
                </a:r>
                <a:endParaRPr lang="en-US" altLang="en-US" sz="3200" dirty="0"/>
              </a:p>
              <a:p>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07799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a:xfrm>
            <a:off x="838200" y="317182"/>
            <a:ext cx="10515600" cy="1325563"/>
          </a:xfrm>
        </p:spPr>
        <p:txBody>
          <a:bodyPr/>
          <a:lstStyle/>
          <a:p>
            <a:r>
              <a:rPr lang="en-US" altLang="en-US" dirty="0" smtClean="0"/>
              <a:t>And / Or</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1825625"/>
                <a:ext cx="6705600" cy="4351338"/>
              </a:xfrm>
            </p:spPr>
            <p:txBody>
              <a:bodyPr>
                <a:normAutofit/>
              </a:bodyPr>
              <a:lstStyle/>
              <a:p>
                <a:r>
                  <a:rPr lang="en-US" altLang="en-US" i="1" dirty="0" smtClean="0">
                    <a:latin typeface="Times New Roman" panose="02020603050405020304" pitchFamily="18" charset="0"/>
                    <a:cs typeface="Times New Roman" panose="02020603050405020304" pitchFamily="18" charset="0"/>
                  </a:rPr>
                  <a:t>A</a:t>
                </a:r>
                <a:r>
                  <a:rPr lang="en-US" altLang="en-US" dirty="0" smtClean="0"/>
                  <a:t> and </a:t>
                </a:r>
                <a:r>
                  <a:rPr lang="en-US" altLang="en-US" i="1" dirty="0" smtClean="0">
                    <a:latin typeface="Times New Roman" panose="02020603050405020304" pitchFamily="18" charset="0"/>
                    <a:cs typeface="Times New Roman" panose="02020603050405020304" pitchFamily="18" charset="0"/>
                  </a:rPr>
                  <a:t>B</a:t>
                </a:r>
                <a:r>
                  <a:rPr lang="en-US" altLang="en-US" dirty="0" smtClean="0"/>
                  <a:t> are two events.</a:t>
                </a:r>
              </a:p>
              <a:p>
                <a:r>
                  <a:rPr lang="en-US" altLang="en-US" dirty="0" smtClean="0"/>
                  <a:t>General Addition Rule: The probability that at least one of them will occur is  </a:t>
                </a:r>
              </a:p>
              <a:p>
                <a:pPr marL="0" lvl="1" indent="0">
                  <a:spcBef>
                    <a:spcPts val="1000"/>
                  </a:spcBef>
                  <a:buNone/>
                </a:pPr>
                <a:r>
                  <a:rPr lang="en-US" altLang="en-US" sz="3200" i="1" dirty="0" smtClean="0">
                    <a:latin typeface="Times New Roman" panose="02020603050405020304" pitchFamily="18" charset="0"/>
                    <a:cs typeface="Times New Roman" panose="02020603050405020304" pitchFamily="18" charset="0"/>
                  </a:rPr>
                  <a:t>  P</a:t>
                </a:r>
                <a:r>
                  <a:rPr lang="en-US" altLang="en-US" sz="3200" dirty="0">
                    <a:latin typeface="Times New Roman" panose="02020603050405020304" pitchFamily="18" charset="0"/>
                    <a:cs typeface="Times New Roman" panose="02020603050405020304" pitchFamily="18" charset="0"/>
                  </a:rPr>
                  <a:t>(</a:t>
                </a:r>
                <a14:m>
                  <m:oMath xmlns:m="http://schemas.openxmlformats.org/officeDocument/2006/math">
                    <m:r>
                      <a:rPr lang="en-US" altLang="en-US" sz="3200" i="1">
                        <a:latin typeface="Cambria Math" panose="02040503050406030204" pitchFamily="18" charset="0"/>
                      </a:rPr>
                      <m:t>𝐴</m:t>
                    </m:r>
                  </m:oMath>
                </a14:m>
                <a:r>
                  <a:rPr lang="en-US" altLang="en-US" sz="3200" dirty="0" smtClean="0">
                    <a:latin typeface="Times New Roman" panose="02020603050405020304" pitchFamily="18" charset="0"/>
                    <a:cs typeface="Times New Roman" panose="02020603050405020304" pitchFamily="18" charset="0"/>
                  </a:rPr>
                  <a:t> or </a:t>
                </a:r>
                <a14:m>
                  <m:oMath xmlns:m="http://schemas.openxmlformats.org/officeDocument/2006/math">
                    <m:r>
                      <a:rPr lang="en-US" altLang="en-US" sz="3200" b="0" i="1" smtClean="0">
                        <a:latin typeface="Cambria Math" panose="02040503050406030204" pitchFamily="18" charset="0"/>
                      </a:rPr>
                      <m:t>𝐵</m:t>
                    </m:r>
                  </m:oMath>
                </a14:m>
                <a:r>
                  <a:rPr lang="en-US" altLang="en-US" sz="3200" dirty="0" smtClean="0">
                    <a:latin typeface="Times New Roman" panose="02020603050405020304" pitchFamily="18" charset="0"/>
                    <a:cs typeface="Times New Roman" panose="02020603050405020304" pitchFamily="18" charset="0"/>
                  </a:rPr>
                  <a:t>) = </a:t>
                </a:r>
                <a:r>
                  <a:rPr lang="en-US" altLang="en-US" sz="3200" i="1" dirty="0" smtClean="0">
                    <a:latin typeface="Times New Roman" panose="02020603050405020304" pitchFamily="18" charset="0"/>
                    <a:cs typeface="Times New Roman" panose="02020603050405020304" pitchFamily="18" charset="0"/>
                  </a:rPr>
                  <a:t>P</a:t>
                </a:r>
                <a:r>
                  <a:rPr lang="en-US" altLang="en-US" sz="3200" dirty="0">
                    <a:latin typeface="Times New Roman" panose="02020603050405020304" pitchFamily="18" charset="0"/>
                    <a:cs typeface="Times New Roman" panose="02020603050405020304" pitchFamily="18" charset="0"/>
                  </a:rPr>
                  <a:t>(</a:t>
                </a:r>
                <a14:m>
                  <m:oMath xmlns:m="http://schemas.openxmlformats.org/officeDocument/2006/math">
                    <m:r>
                      <a:rPr lang="en-US" altLang="en-US" sz="3200" i="1">
                        <a:latin typeface="Cambria Math" panose="02040503050406030204" pitchFamily="18" charset="0"/>
                      </a:rPr>
                      <m:t>𝐴</m:t>
                    </m:r>
                  </m:oMath>
                </a14:m>
                <a:r>
                  <a:rPr lang="en-US" altLang="en-US" sz="3200" dirty="0">
                    <a:latin typeface="Times New Roman" panose="02020603050405020304" pitchFamily="18" charset="0"/>
                    <a:cs typeface="Times New Roman" panose="02020603050405020304" pitchFamily="18" charset="0"/>
                  </a:rPr>
                  <a:t>) + </a:t>
                </a:r>
                <a:r>
                  <a:rPr lang="en-US" altLang="en-US" sz="3200" i="1" dirty="0">
                    <a:latin typeface="Times New Roman" panose="02020603050405020304" pitchFamily="18" charset="0"/>
                    <a:cs typeface="Times New Roman" panose="02020603050405020304" pitchFamily="18" charset="0"/>
                  </a:rPr>
                  <a:t>P</a:t>
                </a:r>
                <a:r>
                  <a:rPr lang="en-US" altLang="en-US" sz="3200" dirty="0">
                    <a:latin typeface="Times New Roman" panose="02020603050405020304" pitchFamily="18" charset="0"/>
                    <a:cs typeface="Times New Roman" panose="02020603050405020304" pitchFamily="18" charset="0"/>
                  </a:rPr>
                  <a:t>(</a:t>
                </a:r>
                <a14:m>
                  <m:oMath xmlns:m="http://schemas.openxmlformats.org/officeDocument/2006/math">
                    <m:r>
                      <a:rPr lang="en-US" altLang="en-US" sz="3200" b="0" i="1" smtClean="0">
                        <a:latin typeface="Cambria Math" panose="02040503050406030204" pitchFamily="18" charset="0"/>
                      </a:rPr>
                      <m:t>𝐵</m:t>
                    </m:r>
                  </m:oMath>
                </a14:m>
                <a:r>
                  <a:rPr lang="en-US" altLang="en-US" sz="3200" dirty="0" smtClean="0">
                    <a:latin typeface="Times New Roman" panose="02020603050405020304" pitchFamily="18" charset="0"/>
                    <a:cs typeface="Times New Roman" panose="02020603050405020304" pitchFamily="18" charset="0"/>
                  </a:rPr>
                  <a:t>) – </a:t>
                </a:r>
                <a:r>
                  <a:rPr lang="en-US" altLang="en-US" sz="3200" i="1" dirty="0" smtClean="0">
                    <a:latin typeface="Times New Roman" panose="02020603050405020304" pitchFamily="18" charset="0"/>
                    <a:cs typeface="Times New Roman" panose="02020603050405020304" pitchFamily="18" charset="0"/>
                  </a:rPr>
                  <a:t>P</a:t>
                </a:r>
                <a:r>
                  <a:rPr lang="en-US" altLang="en-US" sz="3200" dirty="0">
                    <a:latin typeface="Times New Roman" panose="02020603050405020304" pitchFamily="18" charset="0"/>
                    <a:cs typeface="Times New Roman" panose="02020603050405020304" pitchFamily="18" charset="0"/>
                  </a:rPr>
                  <a:t>(</a:t>
                </a:r>
                <a14:m>
                  <m:oMath xmlns:m="http://schemas.openxmlformats.org/officeDocument/2006/math">
                    <m:r>
                      <a:rPr lang="en-US" altLang="en-US" sz="3200" b="0" i="1" smtClean="0">
                        <a:latin typeface="Cambria Math" panose="02040503050406030204" pitchFamily="18" charset="0"/>
                      </a:rPr>
                      <m:t>𝐴</m:t>
                    </m:r>
                  </m:oMath>
                </a14:m>
                <a:r>
                  <a:rPr lang="en-US" altLang="en-US" sz="32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altLang="en-US" sz="3200" i="1">
                        <a:latin typeface="Cambria Math" panose="02040503050406030204" pitchFamily="18" charset="0"/>
                      </a:rPr>
                      <m:t>𝐵</m:t>
                    </m:r>
                  </m:oMath>
                </a14:m>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a:p>
                <a:pPr marL="0" indent="0">
                  <a:buNone/>
                </a:pPr>
                <a:endParaRPr lang="en-US" altLang="en-US" dirty="0" smtClean="0"/>
              </a:p>
              <a:p>
                <a:r>
                  <a:rPr lang="en-US" altLang="en-US" sz="3200" i="1" dirty="0" smtClean="0">
                    <a:latin typeface="Times New Roman" panose="02020603050405020304" pitchFamily="18" charset="0"/>
                    <a:cs typeface="Times New Roman" panose="02020603050405020304" pitchFamily="18" charset="0"/>
                  </a:rPr>
                  <a:t>P</a:t>
                </a:r>
                <a:r>
                  <a:rPr lang="en-US" altLang="en-US" sz="3200" dirty="0">
                    <a:latin typeface="Times New Roman" panose="02020603050405020304" pitchFamily="18" charset="0"/>
                    <a:cs typeface="Times New Roman" panose="02020603050405020304" pitchFamily="18" charset="0"/>
                  </a:rPr>
                  <a:t>(</a:t>
                </a:r>
                <a14:m>
                  <m:oMath xmlns:m="http://schemas.openxmlformats.org/officeDocument/2006/math">
                    <m:r>
                      <a:rPr lang="en-US" altLang="en-US" sz="3200" i="1">
                        <a:latin typeface="Cambria Math" panose="02040503050406030204" pitchFamily="18" charset="0"/>
                      </a:rPr>
                      <m:t>𝐴</m:t>
                    </m:r>
                  </m:oMath>
                </a14:m>
                <a:r>
                  <a:rPr lang="en-US" altLang="en-US" sz="32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en-US" sz="3200" i="1">
                        <a:latin typeface="Cambria Math" panose="02040503050406030204" pitchFamily="18" charset="0"/>
                      </a:rPr>
                      <m:t>𝐵</m:t>
                    </m:r>
                  </m:oMath>
                </a14:m>
                <a:r>
                  <a:rPr lang="en-US" altLang="en-US" sz="3200" dirty="0" smtClean="0">
                    <a:latin typeface="Times New Roman" panose="02020603050405020304" pitchFamily="18" charset="0"/>
                    <a:cs typeface="Times New Roman" panose="02020603050405020304" pitchFamily="18" charset="0"/>
                  </a:rPr>
                  <a:t>) </a:t>
                </a:r>
                <a:r>
                  <a:rPr lang="en-US" altLang="en-US" sz="3200" dirty="0" smtClean="0"/>
                  <a:t>is the probability that both events will occur.</a:t>
                </a:r>
                <a:endParaRPr lang="en-US" altLang="en-US" sz="3200" dirty="0"/>
              </a:p>
              <a:p>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1825625"/>
                <a:ext cx="6705600" cy="4351338"/>
              </a:xfrm>
              <a:blipFill>
                <a:blip r:embed="rId3"/>
                <a:stretch>
                  <a:fillRect l="-2091" t="-3081" r="-2000"/>
                </a:stretch>
              </a:blipFill>
            </p:spPr>
            <p:txBody>
              <a:bodyPr/>
              <a:lstStyle/>
              <a:p>
                <a:r>
                  <a:rPr lang="en-US">
                    <a:noFill/>
                  </a:rPr>
                  <a:t> </a:t>
                </a:r>
              </a:p>
            </p:txBody>
          </p:sp>
        </mc:Fallback>
      </mc:AlternateContent>
      <p:sp>
        <p:nvSpPr>
          <p:cNvPr id="3" name="矩形 2"/>
          <p:cNvSpPr/>
          <p:nvPr/>
        </p:nvSpPr>
        <p:spPr>
          <a:xfrm>
            <a:off x="8153400" y="1825626"/>
            <a:ext cx="2667000" cy="746124"/>
          </a:xfrm>
          <a:prstGeom prst="rect">
            <a:avLst/>
          </a:prstGeom>
          <a:solidFill>
            <a:schemeClr val="accent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8153400" y="2571749"/>
            <a:ext cx="2667000" cy="1695451"/>
          </a:xfrm>
          <a:prstGeom prst="rect">
            <a:avLst/>
          </a:prstGeom>
          <a:solidFill>
            <a:srgbClr val="00B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8153400" y="2571749"/>
            <a:ext cx="2667000" cy="70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8572500" y="4724400"/>
            <a:ext cx="1828800"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Venn Diagram</a:t>
            </a:r>
            <a:endParaRPr lang="en-US" sz="2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839200" y="1992868"/>
            <a:ext cx="1828800"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A</a:t>
            </a:r>
            <a:r>
              <a:rPr lang="en-US" b="1" dirty="0" smtClean="0"/>
              <a:t>, but not </a:t>
            </a:r>
            <a:r>
              <a:rPr lang="en-US" b="1" i="1" dirty="0" smtClean="0">
                <a:latin typeface="Times New Roman" panose="02020603050405020304" pitchFamily="18" charset="0"/>
                <a:cs typeface="Times New Roman" panose="02020603050405020304" pitchFamily="18" charset="0"/>
              </a:rPr>
              <a:t>B</a:t>
            </a:r>
            <a:endParaRPr lang="en-US" b="1" i="1"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991600" y="2743200"/>
            <a:ext cx="1828800"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A</a:t>
            </a:r>
            <a:r>
              <a:rPr lang="en-US" b="1" dirty="0" smtClean="0"/>
              <a:t> and </a:t>
            </a:r>
            <a:r>
              <a:rPr lang="en-US" b="1" i="1" dirty="0" smtClean="0">
                <a:latin typeface="Times New Roman" panose="02020603050405020304" pitchFamily="18" charset="0"/>
                <a:cs typeface="Times New Roman" panose="02020603050405020304" pitchFamily="18" charset="0"/>
              </a:rPr>
              <a:t>B</a:t>
            </a:r>
            <a:endParaRPr lang="en-US" b="1" i="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839200" y="3448050"/>
            <a:ext cx="1828800"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B</a:t>
            </a:r>
            <a:r>
              <a:rPr lang="en-US" b="1" dirty="0" smtClean="0"/>
              <a:t>, but not </a:t>
            </a:r>
            <a:r>
              <a:rPr lang="en-US" b="1" i="1" dirty="0" smtClean="0">
                <a:latin typeface="Times New Roman" panose="02020603050405020304" pitchFamily="18" charset="0"/>
                <a:cs typeface="Times New Roman" panose="02020603050405020304" pitchFamily="18" charset="0"/>
              </a:rPr>
              <a:t>A</a:t>
            </a:r>
            <a:endParaRPr lang="en-US" b="1" i="1" dirty="0">
              <a:latin typeface="Times New Roman" panose="02020603050405020304" pitchFamily="18" charset="0"/>
              <a:cs typeface="Times New Roman" panose="02020603050405020304" pitchFamily="18" charset="0"/>
            </a:endParaRPr>
          </a:p>
        </p:txBody>
      </p:sp>
      <p:cxnSp>
        <p:nvCxnSpPr>
          <p:cNvPr id="14" name="直接连接符 13"/>
          <p:cNvCxnSpPr>
            <a:endCxn id="3" idx="1"/>
          </p:cNvCxnSpPr>
          <p:nvPr/>
        </p:nvCxnSpPr>
        <p:spPr>
          <a:xfrm>
            <a:off x="7848600" y="2198688"/>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848600" y="2895600"/>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848600" y="2198688"/>
            <a:ext cx="0" cy="6969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858000" y="2362200"/>
            <a:ext cx="990600" cy="381000"/>
          </a:xfrm>
          <a:prstGeom prst="rect">
            <a:avLst/>
          </a:prstGeom>
          <a:noFill/>
        </p:spPr>
        <p:txBody>
          <a:bodyPr wrap="square" rtlCol="0">
            <a:spAutoFit/>
          </a:bodyPr>
          <a:lstStyle/>
          <a:p>
            <a:pPr algn="r"/>
            <a:r>
              <a:rPr lang="en-US" b="1" i="1" dirty="0" smtClean="0">
                <a:latin typeface="Times New Roman" panose="02020603050405020304" pitchFamily="18" charset="0"/>
                <a:cs typeface="Times New Roman" panose="02020603050405020304" pitchFamily="18" charset="0"/>
              </a:rPr>
              <a:t>A</a:t>
            </a:r>
            <a:endParaRPr lang="en-US" b="1" i="1" dirty="0">
              <a:latin typeface="Times New Roman" panose="02020603050405020304" pitchFamily="18" charset="0"/>
              <a:cs typeface="Times New Roman" panose="02020603050405020304" pitchFamily="18" charset="0"/>
            </a:endParaRPr>
          </a:p>
        </p:txBody>
      </p:sp>
      <p:cxnSp>
        <p:nvCxnSpPr>
          <p:cNvPr id="21" name="直接连接符 20"/>
          <p:cNvCxnSpPr/>
          <p:nvPr/>
        </p:nvCxnSpPr>
        <p:spPr>
          <a:xfrm>
            <a:off x="10820400" y="2884488"/>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20400" y="3581400"/>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125200" y="2884488"/>
            <a:ext cx="0" cy="6969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0504170" y="3048000"/>
            <a:ext cx="990600" cy="381000"/>
          </a:xfrm>
          <a:prstGeom prst="rect">
            <a:avLst/>
          </a:prstGeom>
          <a:noFill/>
        </p:spPr>
        <p:txBody>
          <a:bodyPr wrap="square" rtlCol="0">
            <a:spAutoFit/>
          </a:bodyPr>
          <a:lstStyle/>
          <a:p>
            <a:pPr algn="r"/>
            <a:r>
              <a:rPr lang="en-US" b="1" i="1" dirty="0" smtClean="0">
                <a:latin typeface="Times New Roman" panose="02020603050405020304" pitchFamily="18" charset="0"/>
                <a:cs typeface="Times New Roman" panose="02020603050405020304" pitchFamily="18" charset="0"/>
              </a:rPr>
              <a:t>B</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148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Conditional Probability</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fontScale="92500" lnSpcReduction="20000"/>
              </a:bodyPr>
              <a:lstStyle/>
              <a:p>
                <a:r>
                  <a:rPr lang="en-US" altLang="en-US" b="1" dirty="0" smtClean="0"/>
                  <a:t>Conditional probability</a:t>
                </a:r>
                <a:r>
                  <a:rPr lang="en-US" altLang="en-US" b="1" i="1" dirty="0" smtClean="0"/>
                  <a:t> </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A</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a:t>
                </a:r>
                <a:r>
                  <a:rPr lang="en-US" altLang="en-US" dirty="0" smtClean="0"/>
                  <a:t> is the probability of event </a:t>
                </a:r>
                <a:r>
                  <a:rPr lang="en-US" altLang="en-US" i="1" dirty="0" smtClean="0"/>
                  <a:t>A</a:t>
                </a:r>
                <a:r>
                  <a:rPr lang="en-US" altLang="en-US" dirty="0" smtClean="0"/>
                  <a:t> if event </a:t>
                </a:r>
                <a:r>
                  <a:rPr lang="en-US" altLang="en-US" i="1" dirty="0" smtClean="0"/>
                  <a:t>B</a:t>
                </a:r>
                <a:r>
                  <a:rPr lang="en-US" altLang="en-US" dirty="0" smtClean="0"/>
                  <a:t> occurs. </a:t>
                </a:r>
                <a:endParaRPr lang="en-US" altLang="en-US" dirty="0" smtClean="0"/>
              </a:p>
              <a:p>
                <a:endParaRPr lang="en-US" altLang="en-US" dirty="0" smtClean="0"/>
              </a:p>
              <a:p>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en-US" i="1" smtClean="0">
                            <a:latin typeface="Cambria Math" panose="02040503050406030204" pitchFamily="18" charset="0"/>
                            <a:cs typeface="Times New Roman" panose="02020603050405020304" pitchFamily="18" charset="0"/>
                          </a:rPr>
                        </m:ctrlPr>
                      </m:fPr>
                      <m:num>
                        <m:r>
                          <a:rPr lang="en-US" altLang="en-US" b="0" i="1" smtClean="0">
                            <a:latin typeface="Cambria Math" panose="02040503050406030204" pitchFamily="18" charset="0"/>
                            <a:cs typeface="Times New Roman" panose="02020603050405020304" pitchFamily="18" charset="0"/>
                          </a:rPr>
                          <m:t>𝑃</m:t>
                        </m:r>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𝐴</m:t>
                        </m:r>
                        <m:r>
                          <a:rPr lang="en-US" altLang="en-US" b="0" i="1" smtClean="0">
                            <a:latin typeface="Cambria Math" panose="02040503050406030204" pitchFamily="18" charset="0"/>
                            <a:cs typeface="Times New Roman" panose="02020603050405020304" pitchFamily="18" charset="0"/>
                          </a:rPr>
                          <m:t> </m:t>
                        </m:r>
                        <m:r>
                          <m:rPr>
                            <m:sty m:val="p"/>
                          </m:rPr>
                          <a:rPr lang="en-US" altLang="en-US" b="0" i="0" smtClean="0">
                            <a:latin typeface="Cambria Math" panose="02040503050406030204" pitchFamily="18" charset="0"/>
                            <a:cs typeface="Times New Roman" panose="02020603050405020304" pitchFamily="18" charset="0"/>
                          </a:rPr>
                          <m:t>and</m:t>
                        </m:r>
                        <m:r>
                          <a:rPr lang="en-US" altLang="en-US" b="0" i="1" smtClean="0">
                            <a:latin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cs typeface="Times New Roman" panose="02020603050405020304" pitchFamily="18" charset="0"/>
                          </a:rPr>
                          <m:t>𝐵</m:t>
                        </m:r>
                        <m:r>
                          <a:rPr lang="en-US" altLang="en-US" b="0" i="1" smtClean="0">
                            <a:latin typeface="Cambria Math" panose="02040503050406030204" pitchFamily="18" charset="0"/>
                            <a:cs typeface="Times New Roman" panose="02020603050405020304" pitchFamily="18" charset="0"/>
                          </a:rPr>
                          <m:t>)</m:t>
                        </m:r>
                      </m:num>
                      <m:den>
                        <m:r>
                          <a:rPr lang="en-US" altLang="en-US" b="0" i="1" smtClean="0">
                            <a:latin typeface="Cambria Math" panose="02040503050406030204" pitchFamily="18" charset="0"/>
                            <a:cs typeface="Times New Roman" panose="02020603050405020304" pitchFamily="18" charset="0"/>
                          </a:rPr>
                          <m:t>𝑃</m:t>
                        </m:r>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𝐵</m:t>
                        </m:r>
                        <m:r>
                          <a:rPr lang="en-US" altLang="en-US" b="0" i="1" smtClean="0">
                            <a:latin typeface="Cambria Math" panose="02040503050406030204" pitchFamily="18" charset="0"/>
                            <a:cs typeface="Times New Roman" panose="02020603050405020304" pitchFamily="18" charset="0"/>
                          </a:rPr>
                          <m:t>)</m:t>
                        </m:r>
                      </m:den>
                    </m:f>
                  </m:oMath>
                </a14:m>
                <a:endParaRPr lang="en-US" altLang="en-US" dirty="0" smtClean="0">
                  <a:latin typeface="Times New Roman" panose="02020603050405020304" pitchFamily="18" charset="0"/>
                  <a:cs typeface="Times New Roman" panose="02020603050405020304" pitchFamily="18" charset="0"/>
                </a:endParaRPr>
              </a:p>
              <a:p>
                <a:endParaRPr lang="en-US" altLang="en-US" dirty="0"/>
              </a:p>
              <a:p>
                <a:r>
                  <a:rPr lang="en-US" altLang="en-US" dirty="0" smtClean="0"/>
                  <a:t>General multiplication rule</a:t>
                </a:r>
                <a:r>
                  <a:rPr lang="en-US" altLang="en-US" i="1" dirty="0" smtClean="0"/>
                  <a:t> </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A</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i="1" dirty="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A</a:t>
                </a: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A</a:t>
                </a:r>
                <a:r>
                  <a:rPr lang="en-US" altLang="en-US" dirty="0" smtClean="0">
                    <a:latin typeface="Times New Roman" panose="02020603050405020304" pitchFamily="18" charset="0"/>
                    <a:cs typeface="Times New Roman" panose="02020603050405020304" pitchFamily="18" charset="0"/>
                  </a:rPr>
                  <a:t>)</a:t>
                </a:r>
              </a:p>
              <a:p>
                <a:endParaRPr lang="en-US" altLang="en-US" dirty="0"/>
              </a:p>
              <a:p>
                <a:r>
                  <a:rPr lang="en-US" altLang="en-US" dirty="0" smtClean="0"/>
                  <a:t>Events </a:t>
                </a:r>
                <a:r>
                  <a:rPr lang="en-US" altLang="en-US" i="1" dirty="0" smtClean="0"/>
                  <a:t>A</a:t>
                </a:r>
                <a:r>
                  <a:rPr lang="en-US" altLang="en-US" dirty="0" smtClean="0"/>
                  <a:t> and </a:t>
                </a:r>
                <a:r>
                  <a:rPr lang="en-US" altLang="en-US" i="1" dirty="0" smtClean="0"/>
                  <a:t>B</a:t>
                </a:r>
                <a:r>
                  <a:rPr lang="en-US" altLang="en-US" dirty="0" smtClean="0"/>
                  <a:t> are </a:t>
                </a:r>
                <a:r>
                  <a:rPr lang="en-US" altLang="en-US" b="1" dirty="0" smtClean="0"/>
                  <a:t>independent</a:t>
                </a:r>
                <a:r>
                  <a:rPr lang="en-US" altLang="en-US" dirty="0" smtClean="0"/>
                  <a:t> if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P</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A</a:t>
                </a:r>
                <a:r>
                  <a:rPr lang="en-US" altLang="en-US" dirty="0" smtClean="0">
                    <a:latin typeface="Times New Roman" panose="02020603050405020304" pitchFamily="18" charset="0"/>
                    <a:cs typeface="Times New Roman" panose="02020603050405020304" pitchFamily="18" charset="0"/>
                  </a:rPr>
                  <a:t>)</a:t>
                </a:r>
                <a:r>
                  <a:rPr lang="en-US" altLang="en-US" dirty="0" smtClean="0"/>
                  <a:t>.</a:t>
                </a:r>
                <a:endParaRPr lang="en-US" altLang="en-US" dirty="0"/>
              </a:p>
              <a:p>
                <a:endParaRPr lang="en-US" altLang="en-US" dirty="0" smtClean="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217" t="-4902" r="-290"/>
                </a:stretch>
              </a:blipFill>
            </p:spPr>
            <p:txBody>
              <a:bodyPr/>
              <a:lstStyle/>
              <a:p>
                <a:r>
                  <a:rPr lang="en-US">
                    <a:noFill/>
                  </a:rPr>
                  <a:t> </a:t>
                </a:r>
              </a:p>
            </p:txBody>
          </p:sp>
        </mc:Fallback>
      </mc:AlternateContent>
    </p:spTree>
    <p:extLst>
      <p:ext uri="{BB962C8B-B14F-4D97-AF65-F5344CB8AC3E}">
        <p14:creationId xmlns:p14="http://schemas.microsoft.com/office/powerpoint/2010/main" val="425485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Conditional Probability (Cont’d)</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smtClean="0"/>
                  <a:t>Sum of Conditional Probabilities</a:t>
                </a:r>
                <a:r>
                  <a:rPr lang="en-US" altLang="en-US" i="1" dirty="0" smtClean="0"/>
                  <a:t> </a:t>
                </a:r>
              </a:p>
              <a:p>
                <a:pPr lvl="1"/>
                <a14:m>
                  <m:oMath xmlns:m="http://schemas.openxmlformats.org/officeDocument/2006/math">
                    <m:r>
                      <a:rPr lang="en-US" altLang="en-US" sz="3200" i="1">
                        <a:latin typeface="Cambria Math" panose="02040503050406030204" pitchFamily="18" charset="0"/>
                      </a:rPr>
                      <m:t>𝐴</m:t>
                    </m:r>
                    <m:r>
                      <a:rPr lang="en-US" altLang="en-US" sz="3200" i="1" baseline="-25000">
                        <a:latin typeface="Cambria Math" panose="02040503050406030204" pitchFamily="18" charset="0"/>
                      </a:rPr>
                      <m:t>1</m:t>
                    </m:r>
                  </m:oMath>
                </a14:m>
                <a:r>
                  <a:rPr lang="en-US" altLang="en-US" sz="32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3200" i="1">
                        <a:latin typeface="Cambria Math" panose="02040503050406030204" pitchFamily="18" charset="0"/>
                      </a:rPr>
                      <m:t>𝐴</m:t>
                    </m:r>
                    <m:r>
                      <a:rPr lang="en-US" altLang="en-US" sz="3200" i="1" baseline="-25000">
                        <a:latin typeface="Cambria Math" panose="02040503050406030204" pitchFamily="18" charset="0"/>
                      </a:rPr>
                      <m:t>2</m:t>
                    </m:r>
                  </m:oMath>
                </a14:m>
                <a:r>
                  <a:rPr lang="en-US" altLang="en-US" sz="32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altLang="en-US" sz="3200" i="1">
                        <a:latin typeface="Cambria Math" panose="02040503050406030204" pitchFamily="18" charset="0"/>
                      </a:rPr>
                      <m:t>𝐴</m:t>
                    </m:r>
                    <m:r>
                      <a:rPr lang="en-US" altLang="en-US" sz="3200" i="1" baseline="-25000">
                        <a:latin typeface="Cambria Math" panose="02040503050406030204" pitchFamily="18" charset="0"/>
                      </a:rPr>
                      <m:t>𝑘</m:t>
                    </m:r>
                  </m:oMath>
                </a14:m>
                <a:r>
                  <a:rPr lang="en-US" altLang="en-US" sz="3200" dirty="0">
                    <a:latin typeface="Times New Roman" panose="02020603050405020304" pitchFamily="18" charset="0"/>
                    <a:cs typeface="Times New Roman" panose="02020603050405020304" pitchFamily="18" charset="0"/>
                  </a:rPr>
                  <a:t> </a:t>
                </a:r>
                <a:r>
                  <a:rPr lang="en-US" altLang="en-US" sz="3200" dirty="0" smtClean="0"/>
                  <a:t>are all the mutually </a:t>
                </a:r>
                <a:r>
                  <a:rPr lang="en-US" altLang="en-US" sz="3200" dirty="0"/>
                  <a:t>exclusive </a:t>
                </a:r>
                <a:r>
                  <a:rPr lang="en-US" altLang="en-US" sz="3200" dirty="0" smtClean="0"/>
                  <a:t>outcomes for a variable or a process. </a:t>
                </a:r>
              </a:p>
              <a:p>
                <a:pPr lvl="1"/>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en-US" i="1">
                        <a:latin typeface="Cambria Math" panose="02040503050406030204" pitchFamily="18" charset="0"/>
                      </a:rPr>
                      <m:t>𝐴</m:t>
                    </m:r>
                    <m:r>
                      <a:rPr lang="en-US" altLang="en-US" i="1" baseline="-25000">
                        <a:latin typeface="Cambria Math" panose="02040503050406030204" pitchFamily="18" charset="0"/>
                      </a:rPr>
                      <m:t>1</m:t>
                    </m:r>
                  </m:oMath>
                </a14:m>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en-US" i="1">
                        <a:latin typeface="Cambria Math" panose="02040503050406030204" pitchFamily="18" charset="0"/>
                      </a:rPr>
                      <m:t>𝐴</m:t>
                    </m:r>
                    <m:r>
                      <a:rPr lang="en-US" altLang="en-US" i="1" baseline="-25000">
                        <a:latin typeface="Cambria Math" panose="02040503050406030204" pitchFamily="18" charset="0"/>
                      </a:rPr>
                      <m:t>2</m:t>
                    </m:r>
                  </m:oMath>
                </a14:m>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
                      <a:rPr lang="en-US" altLang="en-US" i="1">
                        <a:latin typeface="Cambria Math" panose="02040503050406030204" pitchFamily="18" charset="0"/>
                      </a:rPr>
                      <m:t>𝐴</m:t>
                    </m:r>
                    <m:r>
                      <a:rPr lang="en-US" altLang="en-US" i="1" baseline="-25000">
                        <a:latin typeface="Cambria Math" panose="02040503050406030204" pitchFamily="18" charset="0"/>
                      </a:rPr>
                      <m:t>𝑘</m:t>
                    </m:r>
                  </m:oMath>
                </a14:m>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smtClean="0">
                    <a:latin typeface="Times New Roman" panose="02020603050405020304" pitchFamily="18" charset="0"/>
                    <a:cs typeface="Times New Roman" panose="02020603050405020304" pitchFamily="18" charset="0"/>
                  </a:rPr>
                  <a:t>) = 1</a:t>
                </a:r>
                <a:endParaRPr lang="en-US" altLang="en-US" dirty="0">
                  <a:latin typeface="Times New Roman" panose="02020603050405020304" pitchFamily="18" charset="0"/>
                  <a:cs typeface="Times New Roman" panose="02020603050405020304" pitchFamily="18" charset="0"/>
                </a:endParaRPr>
              </a:p>
              <a:p>
                <a:pPr lvl="1"/>
                <a:endParaRPr lang="en-US" altLang="en-US" sz="3200" dirty="0" smtClean="0"/>
              </a:p>
              <a:p>
                <a:r>
                  <a:rPr lang="en-US" altLang="en-US" sz="3600" dirty="0" smtClean="0"/>
                  <a:t>Rules for Complements </a:t>
                </a:r>
              </a:p>
              <a:p>
                <a:pPr lvl="1"/>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smtClean="0">
                    <a:latin typeface="Times New Roman" panose="02020603050405020304" pitchFamily="18" charset="0"/>
                    <a:cs typeface="Times New Roman" panose="02020603050405020304" pitchFamily="18" charset="0"/>
                  </a:rPr>
                  <a:t>A</a:t>
                </a:r>
                <a:r>
                  <a:rPr lang="en-US" altLang="en-US" sz="2600" dirty="0" smtClean="0">
                    <a:latin typeface="Times New Roman" panose="02020603050405020304" pitchFamily="18" charset="0"/>
                    <a:cs typeface="Times New Roman" panose="02020603050405020304" pitchFamily="18" charset="0"/>
                  </a:rPr>
                  <a:t>|</a:t>
                </a:r>
                <a:r>
                  <a:rPr lang="en-US" altLang="en-US" sz="2600" i="1" dirty="0" smtClean="0">
                    <a:latin typeface="Times New Roman" panose="02020603050405020304" pitchFamily="18" charset="0"/>
                    <a:cs typeface="Times New Roman" panose="02020603050405020304" pitchFamily="18" charset="0"/>
                  </a:rPr>
                  <a:t>B</a:t>
                </a: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err="1" smtClean="0">
                    <a:latin typeface="Times New Roman" panose="02020603050405020304" pitchFamily="18" charset="0"/>
                    <a:cs typeface="Times New Roman" panose="02020603050405020304" pitchFamily="18" charset="0"/>
                  </a:rPr>
                  <a:t>A</a:t>
                </a:r>
                <a:r>
                  <a:rPr lang="en-US" altLang="en-US" sz="2600" i="1" baseline="30000" dirty="0" err="1" smtClean="0">
                    <a:latin typeface="Times New Roman" panose="02020603050405020304" pitchFamily="18" charset="0"/>
                    <a:cs typeface="Times New Roman" panose="02020603050405020304" pitchFamily="18" charset="0"/>
                  </a:rPr>
                  <a:t>c</a:t>
                </a:r>
                <a:r>
                  <a:rPr lang="en-US" altLang="en-US" sz="2600" dirty="0" err="1" smtClean="0">
                    <a:latin typeface="Times New Roman" panose="02020603050405020304" pitchFamily="18" charset="0"/>
                    <a:cs typeface="Times New Roman" panose="02020603050405020304" pitchFamily="18" charset="0"/>
                  </a:rPr>
                  <a:t>|</a:t>
                </a:r>
                <a:r>
                  <a:rPr lang="en-US" altLang="en-US" sz="2600" i="1" dirty="0" err="1" smtClean="0">
                    <a:latin typeface="Times New Roman" panose="02020603050405020304" pitchFamily="18" charset="0"/>
                    <a:cs typeface="Times New Roman" panose="02020603050405020304" pitchFamily="18" charset="0"/>
                  </a:rPr>
                  <a:t>B</a:t>
                </a: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1</a:t>
                </a:r>
              </a:p>
              <a:p>
                <a:pPr lvl="1"/>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smtClean="0">
                    <a:latin typeface="Times New Roman" panose="02020603050405020304" pitchFamily="18" charset="0"/>
                    <a:cs typeface="Times New Roman" panose="02020603050405020304" pitchFamily="18" charset="0"/>
                  </a:rPr>
                  <a:t>A</a:t>
                </a:r>
                <a:r>
                  <a:rPr lang="en-US" altLang="en-US" sz="2600" dirty="0" smtClean="0">
                    <a:latin typeface="Times New Roman" panose="02020603050405020304" pitchFamily="18" charset="0"/>
                    <a:cs typeface="Times New Roman" panose="02020603050405020304" pitchFamily="18" charset="0"/>
                  </a:rPr>
                  <a:t>) = </a:t>
                </a:r>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smtClean="0">
                    <a:latin typeface="Times New Roman" panose="02020603050405020304" pitchFamily="18" charset="0"/>
                    <a:cs typeface="Times New Roman" panose="02020603050405020304" pitchFamily="18" charset="0"/>
                  </a:rPr>
                  <a:t>A</a:t>
                </a:r>
                <a:r>
                  <a:rPr lang="en-US" altLang="en-US" sz="2600" dirty="0" smtClean="0">
                    <a:latin typeface="Times New Roman" panose="02020603050405020304" pitchFamily="18" charset="0"/>
                    <a:cs typeface="Times New Roman" panose="02020603050405020304" pitchFamily="18" charset="0"/>
                  </a:rPr>
                  <a:t>|</a:t>
                </a:r>
                <a:r>
                  <a:rPr lang="en-US" altLang="en-US" sz="2600" i="1" dirty="0" smtClean="0">
                    <a:latin typeface="Times New Roman" panose="02020603050405020304" pitchFamily="18" charset="0"/>
                    <a:cs typeface="Times New Roman" panose="02020603050405020304" pitchFamily="18" charset="0"/>
                  </a:rPr>
                  <a:t>B</a:t>
                </a:r>
                <a:r>
                  <a:rPr lang="en-US" altLang="en-US" sz="2600" dirty="0" smtClean="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 ×</a:t>
                </a:r>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smtClean="0">
                    <a:latin typeface="Times New Roman" panose="02020603050405020304" pitchFamily="18" charset="0"/>
                    <a:cs typeface="Times New Roman" panose="02020603050405020304" pitchFamily="18" charset="0"/>
                  </a:rPr>
                  <a:t>B</a:t>
                </a:r>
                <a:r>
                  <a:rPr lang="en-US" altLang="en-US" sz="2600" dirty="0" smtClean="0">
                    <a:latin typeface="Times New Roman" panose="02020603050405020304" pitchFamily="18" charset="0"/>
                    <a:cs typeface="Times New Roman" panose="02020603050405020304" pitchFamily="18" charset="0"/>
                  </a:rPr>
                  <a:t>) + </a:t>
                </a:r>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err="1" smtClean="0">
                    <a:latin typeface="Times New Roman" panose="02020603050405020304" pitchFamily="18" charset="0"/>
                    <a:cs typeface="Times New Roman" panose="02020603050405020304" pitchFamily="18" charset="0"/>
                  </a:rPr>
                  <a:t>A</a:t>
                </a:r>
                <a:r>
                  <a:rPr lang="en-US" altLang="en-US" sz="2600" dirty="0" err="1" smtClean="0">
                    <a:latin typeface="Times New Roman" panose="02020603050405020304" pitchFamily="18" charset="0"/>
                    <a:cs typeface="Times New Roman" panose="02020603050405020304" pitchFamily="18" charset="0"/>
                  </a:rPr>
                  <a:t>|</a:t>
                </a:r>
                <a:r>
                  <a:rPr lang="en-US" altLang="en-US" sz="2600" i="1" dirty="0" err="1" smtClean="0">
                    <a:latin typeface="Times New Roman" panose="02020603050405020304" pitchFamily="18" charset="0"/>
                    <a:cs typeface="Times New Roman" panose="02020603050405020304" pitchFamily="18" charset="0"/>
                  </a:rPr>
                  <a:t>B</a:t>
                </a:r>
                <a:r>
                  <a:rPr lang="en-US" altLang="en-US" sz="2600" i="1" baseline="30000" dirty="0" err="1" smtClean="0">
                    <a:latin typeface="Times New Roman" panose="02020603050405020304" pitchFamily="18" charset="0"/>
                    <a:cs typeface="Times New Roman" panose="02020603050405020304" pitchFamily="18" charset="0"/>
                  </a:rPr>
                  <a:t>c</a:t>
                </a:r>
                <a:r>
                  <a:rPr lang="en-US" altLang="en-US" sz="2600" dirty="0" smtClean="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 ×</a:t>
                </a:r>
                <a:r>
                  <a:rPr lang="en-US" altLang="en-US" sz="2600" i="1" dirty="0" smtClean="0">
                    <a:latin typeface="Times New Roman" panose="02020603050405020304" pitchFamily="18" charset="0"/>
                    <a:cs typeface="Times New Roman" panose="02020603050405020304" pitchFamily="18" charset="0"/>
                  </a:rPr>
                  <a:t>P</a:t>
                </a:r>
                <a:r>
                  <a:rPr lang="en-US" altLang="en-US" sz="2600" dirty="0" smtClean="0">
                    <a:latin typeface="Times New Roman" panose="02020603050405020304" pitchFamily="18" charset="0"/>
                    <a:cs typeface="Times New Roman" panose="02020603050405020304" pitchFamily="18" charset="0"/>
                  </a:rPr>
                  <a:t>(</a:t>
                </a:r>
                <a:r>
                  <a:rPr lang="en-US" altLang="en-US" sz="2600" i="1" dirty="0" err="1" smtClean="0">
                    <a:latin typeface="Times New Roman" panose="02020603050405020304" pitchFamily="18" charset="0"/>
                    <a:cs typeface="Times New Roman" panose="02020603050405020304" pitchFamily="18" charset="0"/>
                  </a:rPr>
                  <a:t>B</a:t>
                </a:r>
                <a:r>
                  <a:rPr lang="en-US" altLang="en-US" sz="2600" i="1" baseline="30000" dirty="0" err="1" smtClean="0">
                    <a:latin typeface="Times New Roman" panose="02020603050405020304" pitchFamily="18" charset="0"/>
                    <a:cs typeface="Times New Roman" panose="02020603050405020304" pitchFamily="18" charset="0"/>
                  </a:rPr>
                  <a:t>c</a:t>
                </a:r>
                <a:r>
                  <a:rPr lang="en-US" altLang="en-US" sz="2600" dirty="0" smtClean="0">
                    <a:latin typeface="Times New Roman" panose="02020603050405020304" pitchFamily="18" charset="0"/>
                    <a:cs typeface="Times New Roman" panose="02020603050405020304" pitchFamily="18" charset="0"/>
                  </a:rPr>
                  <a:t>)</a:t>
                </a:r>
                <a:endParaRPr lang="en-US" altLang="en-US" sz="2600" i="1" dirty="0">
                  <a:latin typeface="Times New Roman" panose="02020603050405020304" pitchFamily="18" charset="0"/>
                  <a:cs typeface="Times New Roman" panose="02020603050405020304" pitchFamily="18" charset="0"/>
                </a:endParaRPr>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623" t="-2941" r="-348"/>
                </a:stretch>
              </a:blipFill>
            </p:spPr>
            <p:txBody>
              <a:bodyPr/>
              <a:lstStyle/>
              <a:p>
                <a:r>
                  <a:rPr lang="en-US">
                    <a:noFill/>
                  </a:rPr>
                  <a:t> </a:t>
                </a:r>
              </a:p>
            </p:txBody>
          </p:sp>
        </mc:Fallback>
      </mc:AlternateContent>
    </p:spTree>
    <p:extLst>
      <p:ext uri="{BB962C8B-B14F-4D97-AF65-F5344CB8AC3E}">
        <p14:creationId xmlns:p14="http://schemas.microsoft.com/office/powerpoint/2010/main" val="1460901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fontScale="85000" lnSpcReduction="20000"/>
          </a:bodyPr>
          <a:lstStyle/>
          <a:p>
            <a:pPr marL="0" indent="0">
              <a:buNone/>
            </a:pPr>
            <a:r>
              <a:rPr lang="en-US" altLang="en-US" dirty="0" smtClean="0"/>
              <a:t>A </a:t>
            </a:r>
            <a:r>
              <a:rPr lang="en-US" altLang="en-US" dirty="0" smtClean="0"/>
              <a:t>fair die is rolled. </a:t>
            </a:r>
            <a:endParaRPr lang="en-US" altLang="en-US" dirty="0" smtClean="0"/>
          </a:p>
          <a:p>
            <a:r>
              <a:rPr lang="en-US" altLang="en-US" dirty="0"/>
              <a:t>What is the probability </a:t>
            </a:r>
            <a:r>
              <a:rPr lang="en-US" altLang="en-US" dirty="0" smtClean="0"/>
              <a:t>of getting a “2”?</a:t>
            </a:r>
          </a:p>
          <a:p>
            <a:r>
              <a:rPr lang="en-US" altLang="en-US" dirty="0" smtClean="0"/>
              <a:t>What is the probability of not getting a “2”? </a:t>
            </a:r>
            <a:endParaRPr lang="en-US" altLang="en-US" dirty="0"/>
          </a:p>
          <a:p>
            <a:r>
              <a:rPr lang="en-US" altLang="en-US" dirty="0" smtClean="0"/>
              <a:t>What is the probability </a:t>
            </a:r>
            <a:r>
              <a:rPr lang="en-US" altLang="en-US" dirty="0" smtClean="0"/>
              <a:t>of getting an odd number?</a:t>
            </a:r>
          </a:p>
          <a:p>
            <a:r>
              <a:rPr lang="en-US" altLang="en-US" dirty="0" smtClean="0"/>
              <a:t>What is the probability of getting a number greater than 2?</a:t>
            </a:r>
            <a:endParaRPr lang="en-US" altLang="en-US" dirty="0" smtClean="0"/>
          </a:p>
          <a:p>
            <a:r>
              <a:rPr lang="en-US" altLang="en-US" dirty="0" smtClean="0"/>
              <a:t>What is the probability of getting an odd number that is greater than 2?</a:t>
            </a:r>
          </a:p>
          <a:p>
            <a:r>
              <a:rPr lang="en-US" altLang="en-US" dirty="0" smtClean="0"/>
              <a:t>What </a:t>
            </a:r>
            <a:r>
              <a:rPr lang="en-US" altLang="en-US" dirty="0"/>
              <a:t>is the </a:t>
            </a:r>
            <a:r>
              <a:rPr lang="en-US" altLang="en-US" dirty="0" smtClean="0"/>
              <a:t>probability of getting an odd number or a number greater than 2? </a:t>
            </a:r>
          </a:p>
          <a:p>
            <a:r>
              <a:rPr lang="en-US" altLang="en-US" dirty="0" smtClean="0"/>
              <a:t>Suppose that an odd number is observed. What is the probability of getting a number greater than 2?</a:t>
            </a:r>
            <a:endParaRPr lang="en-US" altLang="en-US" dirty="0" smtClean="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845366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3671</TotalTime>
  <Words>1560</Words>
  <Application>Microsoft Office PowerPoint</Application>
  <PresentationFormat>宽屏</PresentationFormat>
  <Paragraphs>251</Paragraphs>
  <Slides>23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Arial</vt:lpstr>
      <vt:lpstr>Arial Black</vt:lpstr>
      <vt:lpstr>Calibri</vt:lpstr>
      <vt:lpstr>Calibri Light</vt:lpstr>
      <vt:lpstr>Cambria Math</vt:lpstr>
      <vt:lpstr>Helvetica</vt:lpstr>
      <vt:lpstr>Symbol</vt:lpstr>
      <vt:lpstr>Times New Roman</vt:lpstr>
      <vt:lpstr>Default Design</vt:lpstr>
      <vt:lpstr>Chapter 3  Probability</vt:lpstr>
      <vt:lpstr>Probability</vt:lpstr>
      <vt:lpstr>Probability (Cont’d)</vt:lpstr>
      <vt:lpstr>Probability and Relative Frequency</vt:lpstr>
      <vt:lpstr>Disjoint Events</vt:lpstr>
      <vt:lpstr>And / Or</vt:lpstr>
      <vt:lpstr>Conditional Probability</vt:lpstr>
      <vt:lpstr>Conditional Probability (Cont’d)</vt:lpstr>
      <vt:lpstr>Exercise</vt:lpstr>
      <vt:lpstr>Exercise</vt:lpstr>
      <vt:lpstr>Exercise</vt:lpstr>
      <vt:lpstr>Contingency Table and Probabilities</vt:lpstr>
      <vt:lpstr>Tree Diagram</vt:lpstr>
      <vt:lpstr>Exercise</vt:lpstr>
      <vt:lpstr>The Monty Hall Game Show Problem</vt:lpstr>
      <vt:lpstr>Sampling from a Small Population</vt:lpstr>
      <vt:lpstr>Exercise</vt:lpstr>
      <vt:lpstr>Random Variables</vt:lpstr>
      <vt:lpstr>Discrete Random Variables</vt:lpstr>
      <vt:lpstr>Discrete Random Variables (Cont’d)</vt:lpstr>
      <vt:lpstr>Linear Combinations of Random Variables</vt:lpstr>
      <vt:lpstr>Continuous Random Variables</vt:lpstr>
      <vt:lpstr>Areas and Probabilities</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Statistics</dc:title>
  <dc:creator>TL User</dc:creator>
  <cp:lastModifiedBy>Jiamin Wang</cp:lastModifiedBy>
  <cp:revision>406</cp:revision>
  <dcterms:created xsi:type="dcterms:W3CDTF">2008-11-19T17:14:25Z</dcterms:created>
  <dcterms:modified xsi:type="dcterms:W3CDTF">2019-08-04T22:31:27Z</dcterms:modified>
</cp:coreProperties>
</file>