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341" r:id="rId3"/>
    <p:sldId id="340" r:id="rId4"/>
    <p:sldId id="345" r:id="rId5"/>
    <p:sldId id="342" r:id="rId6"/>
    <p:sldId id="343" r:id="rId7"/>
    <p:sldId id="344" r:id="rId8"/>
    <p:sldId id="346" r:id="rId9"/>
    <p:sldId id="347" r:id="rId10"/>
    <p:sldId id="348" r:id="rId11"/>
    <p:sldId id="349" r:id="rId12"/>
    <p:sldId id="350" r:id="rId13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8" autoAdjust="0"/>
    <p:restoredTop sz="86352" autoAdjust="0"/>
  </p:normalViewPr>
  <p:slideViewPr>
    <p:cSldViewPr>
      <p:cViewPr varScale="1">
        <p:scale>
          <a:sx n="48" d="100"/>
          <a:sy n="48" d="100"/>
        </p:scale>
        <p:origin x="998" y="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F073C7F-8967-4B3F-8F58-504BF3FB9D8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73C7F-8967-4B3F-8F58-504BF3FB9D8B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630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C012F12-82D9-4488-B88C-CA5A74E029B7}" type="slidenum">
              <a:rPr lang="en-US" altLang="en-US"/>
              <a:pPr eaLnBrk="1" hangingPunct="1"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5979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C012F12-82D9-4488-B88C-CA5A74E029B7}" type="slidenum">
              <a:rPr lang="en-US" altLang="en-US"/>
              <a:pPr eaLnBrk="1" hangingPunct="1"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0570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C012F12-82D9-4488-B88C-CA5A74E029B7}" type="slidenum">
              <a:rPr lang="en-US" altLang="en-US"/>
              <a:pPr eaLnBrk="1" hangingPunct="1"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552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C012F12-82D9-4488-B88C-CA5A74E029B7}" type="slidenum">
              <a:rPr lang="en-US" altLang="en-US"/>
              <a:pPr eaLnBrk="1" hangingPunct="1"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331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C012F12-82D9-4488-B88C-CA5A74E029B7}" type="slidenum">
              <a:rPr lang="en-US" altLang="en-US"/>
              <a:pPr eaLnBrk="1" hangingPunct="1"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805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C012F12-82D9-4488-B88C-CA5A74E029B7}" type="slidenum">
              <a:rPr lang="en-US" altLang="en-US"/>
              <a:pPr eaLnBrk="1" hangingPunct="1"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098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C012F12-82D9-4488-B88C-CA5A74E029B7}" type="slidenum">
              <a:rPr lang="en-US" altLang="en-US"/>
              <a:pPr eaLnBrk="1" hangingPunct="1"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475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C012F12-82D9-4488-B88C-CA5A74E029B7}" type="slidenum">
              <a:rPr lang="en-US" altLang="en-US"/>
              <a:pPr eaLnBrk="1" hangingPunct="1"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451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C012F12-82D9-4488-B88C-CA5A74E029B7}" type="slidenum">
              <a:rPr lang="en-US" altLang="en-US"/>
              <a:pPr eaLnBrk="1" hangingPunct="1"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164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C012F12-82D9-4488-B88C-CA5A74E029B7}" type="slidenum">
              <a:rPr lang="en-US" altLang="en-US"/>
              <a:pPr eaLnBrk="1" hangingPunct="1"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054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C012F12-82D9-4488-B88C-CA5A74E029B7}" type="slidenum">
              <a:rPr lang="en-US" altLang="en-US"/>
              <a:pPr eaLnBrk="1" hangingPunct="1"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867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763837"/>
          </a:xfrm>
        </p:spPr>
        <p:txBody>
          <a:bodyPr anchor="b"/>
          <a:lstStyle>
            <a:lvl1pPr algn="ctr">
              <a:defRPr sz="6000" b="1" baseline="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05275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smtClean="0"/>
              <a:t>QAS 20-2 Business Statistics   Chapter 1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C252-0E4C-4AEC-B408-2264E7FB0F9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6776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30826-CC16-4AEC-9CAA-F55F5D7F2CF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2522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B3867-C90B-43B2-B9E7-C9B6C8120D0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4911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0FC4-C906-4A9F-BA66-BB09B7D7D51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3604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 and Learning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5200" y="277813"/>
            <a:ext cx="9347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0" y="-1"/>
            <a:ext cx="2235200" cy="914400"/>
          </a:xfrm>
          <a:solidFill>
            <a:schemeClr val="tx2">
              <a:alpha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9389533" y="6243638"/>
            <a:ext cx="2540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65FECF3E-7D07-4B7A-86DE-B2069D302C1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706488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1AA9D-8F68-4FAE-AABF-0F155E9D246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194979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smtClean="0"/>
              <a:t>Business Statistics  Chapter 1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41F7-0837-4CD4-9DD5-76C4DF6E170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7948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3200"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3200"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F03C-DC0E-460E-BF0E-F0BCA2F833E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2212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693987"/>
            <a:ext cx="5181600" cy="3482975"/>
          </a:xfrm>
        </p:spPr>
        <p:txBody>
          <a:bodyPr/>
          <a:lstStyle>
            <a:lvl1pPr>
              <a:defRPr sz="3200"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693987"/>
            <a:ext cx="5181600" cy="3482976"/>
          </a:xfrm>
        </p:spPr>
        <p:txBody>
          <a:bodyPr/>
          <a:lstStyle>
            <a:lvl1pPr>
              <a:defRPr sz="3200"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F03C-DC0E-460E-BF0E-F0BCA2F833E5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838201" y="1789204"/>
            <a:ext cx="10515600" cy="815089"/>
          </a:xfrm>
        </p:spPr>
        <p:txBody>
          <a:bodyPr/>
          <a:lstStyle>
            <a:lvl1pPr>
              <a:defRPr sz="3200"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659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E250-A958-4F01-A8D5-B4E91F021F1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699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E971-9D41-49D3-B53E-83D23AE7485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3864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F48FC-CB88-4B49-8621-E4F5DB21CFC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685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C1E6F-EB2B-4126-85F2-89306CD17BF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5626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78751-E528-49EF-845F-404FB3B0A072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7" name="Picture 7" descr="psych_head_new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-14288"/>
            <a:ext cx="12242800" cy="688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6346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3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1122362"/>
            <a:ext cx="9144000" cy="3221038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Chapter </a:t>
            </a:r>
            <a:r>
              <a:rPr lang="en-US" altLang="en-US" dirty="0"/>
              <a:t>4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 Distributions of Random Variables</a:t>
            </a:r>
            <a:endParaRPr lang="en-US" altLang="en-US" dirty="0"/>
          </a:p>
        </p:txBody>
      </p:sp>
      <p:sp>
        <p:nvSpPr>
          <p:cNvPr id="11" name="副标题 10"/>
          <p:cNvSpPr>
            <a:spLocks noGrp="1"/>
          </p:cNvSpPr>
          <p:nvPr>
            <p:ph type="subTitle" idx="1"/>
          </p:nvPr>
        </p:nvSpPr>
        <p:spPr>
          <a:xfrm>
            <a:off x="1524000" y="4800599"/>
            <a:ext cx="9144000" cy="96043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smtClean="0"/>
              <a:t>Business Statistics   Chapter 4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Binomial Distribution</a:t>
            </a:r>
            <a:endParaRPr lang="en-US" alt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459" name="Rectangle 6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defRPr/>
                </a:pPr>
                <a:r>
                  <a:rPr lang="en-US" dirty="0" smtClean="0"/>
                  <a:t>Random variable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 smtClean="0"/>
                  <a:t> follows a binomial distri</a:t>
                </a:r>
                <a:r>
                  <a:rPr lang="en-US" dirty="0" smtClean="0"/>
                  <a:t>bution if it is the number of successes in a fixed number of Bernoulli trials.</a:t>
                </a:r>
                <a:endParaRPr lang="en-US" dirty="0">
                  <a:sym typeface="Symbol" panose="05050102010706020507" pitchFamily="18" charset="2"/>
                </a:endParaRPr>
              </a:p>
              <a:p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~ B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n, p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en-US" dirty="0" smtClean="0"/>
                  <a:t> is a discrete random variable with possible values </a:t>
                </a:r>
                <a:r>
                  <a:rPr lang="en-US" alt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en-US" dirty="0" smtClean="0"/>
                  <a:t> = </a:t>
                </a:r>
                <a:r>
                  <a:rPr lang="en-US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 2, 3, …, </a:t>
                </a:r>
                <a:r>
                  <a:rPr lang="en-US" alt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en-US" dirty="0" smtClean="0"/>
                  <a:t>Density function </a:t>
                </a:r>
                <a:r>
                  <a:rPr lang="en-US" alt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= k</a:t>
                </a:r>
                <a:r>
                  <a:rPr lang="en-US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US" alt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(1−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alt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en-US" dirty="0" smtClean="0"/>
              </a:p>
              <a:p>
                <a:pPr marL="0" indent="0">
                  <a:buNone/>
                </a:pPr>
                <a:r>
                  <a:rPr lang="en-US" altLang="en-US" dirty="0"/>
                  <a:t> </a:t>
                </a:r>
                <a:r>
                  <a:rPr lang="en-US" altLang="en-US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num>
                      <m:den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(1−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en-US" dirty="0" smtClean="0"/>
              </a:p>
              <a:p>
                <a:r>
                  <a:rPr lang="en-US" altLang="en-US" dirty="0" smtClean="0"/>
                  <a:t>Mean 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 </a:t>
                </a:r>
                <a:r>
                  <a:rPr lang="en-US" alt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np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en-US" dirty="0" smtClean="0"/>
                  <a:t>Standard deviation </a:t>
                </a:r>
                <a:r>
                  <a:rPr lang="en-US" alt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 </a:t>
                </a:r>
                <a:r>
                  <a:rPr lang="en-US" alt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𝑛𝑝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(1−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rad>
                  </m:oMath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en-US" dirty="0"/>
              </a:p>
              <a:p>
                <a:pPr marL="457200" lvl="1" indent="0">
                  <a:buNone/>
                </a:pPr>
                <a:endParaRPr lang="en-US" altLang="zh-CN" dirty="0" smtClean="0"/>
              </a:p>
            </p:txBody>
          </p:sp>
        </mc:Choice>
        <mc:Fallback>
          <p:sp>
            <p:nvSpPr>
              <p:cNvPr id="19459" name="Rectangle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4062" r="-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751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Negative Binomial Distribution</a:t>
            </a:r>
            <a:endParaRPr lang="en-US" alt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459" name="Rectangle 6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>
                  <a:defRPr/>
                </a:pPr>
                <a:r>
                  <a:rPr lang="en-US" dirty="0" smtClean="0"/>
                  <a:t>Random variable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 smtClean="0"/>
                  <a:t> follows a negative binomial distri</a:t>
                </a:r>
                <a:r>
                  <a:rPr lang="en-US" dirty="0" smtClean="0"/>
                  <a:t>bution if it is the number of trials in a Bernoulli process until finding a given number of successes.</a:t>
                </a:r>
                <a:endParaRPr lang="en-US" dirty="0">
                  <a:sym typeface="Symbol" panose="05050102010706020507" pitchFamily="18" charset="2"/>
                </a:endParaRPr>
              </a:p>
              <a:p>
                <a:r>
                  <a:rPr lang="en-US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X~NB</a:t>
                </a:r>
                <a:r>
                  <a:rPr lang="en-US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p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en-US" dirty="0" smtClean="0"/>
                  <a:t> is a discrete random variable with possible values </a:t>
                </a:r>
                <a:r>
                  <a:rPr lang="en-US" alt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en-US" dirty="0" smtClean="0"/>
                  <a:t> = </a:t>
                </a:r>
                <a:r>
                  <a:rPr lang="en-US" alt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+1, </a:t>
                </a:r>
                <a:r>
                  <a:rPr lang="en-US" alt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k+</a:t>
                </a:r>
                <a:r>
                  <a:rPr lang="en-US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 …</a:t>
                </a:r>
                <a:endParaRPr lang="en-US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en-US" dirty="0" smtClean="0"/>
                  <a:t>Density function </a:t>
                </a:r>
                <a:r>
                  <a:rPr lang="en-US" alt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= n</a:t>
                </a:r>
                <a:r>
                  <a:rPr lang="en-US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US" alt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(1−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alt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en-US" dirty="0" smtClean="0"/>
              </a:p>
              <a:p>
                <a:pPr marL="0" indent="0">
                  <a:buNone/>
                </a:pPr>
                <a:r>
                  <a:rPr lang="en-US" altLang="en-US" dirty="0"/>
                  <a:t> </a:t>
                </a:r>
                <a:r>
                  <a:rPr lang="en-US" altLang="en-US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−1)!</m:t>
                        </m:r>
                      </m:num>
                      <m:den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−1)!</m:t>
                        </m:r>
                        <m:d>
                          <m:d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(1−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en-US" dirty="0" smtClean="0"/>
              </a:p>
              <a:p>
                <a:r>
                  <a:rPr lang="en-US" altLang="en-US" dirty="0" smtClean="0"/>
                  <a:t>Mean 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 </a:t>
                </a:r>
                <a:r>
                  <a:rPr lang="en-US" alt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(1−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den>
                    </m:f>
                  </m:oMath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en-US" dirty="0" smtClean="0"/>
                  <a:t>Standard deviation </a:t>
                </a:r>
                <a:r>
                  <a:rPr lang="en-US" alt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 </a:t>
                </a:r>
                <a:r>
                  <a:rPr lang="en-US" alt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(1−</m:t>
                            </m:r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rad>
                      </m:num>
                      <m:den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den>
                    </m:f>
                  </m:oMath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en-US" dirty="0"/>
              </a:p>
              <a:p>
                <a:pPr marL="457200" lvl="1" indent="0">
                  <a:buNone/>
                </a:pPr>
                <a:endParaRPr lang="en-US" altLang="zh-CN" dirty="0" smtClean="0"/>
              </a:p>
            </p:txBody>
          </p:sp>
        </mc:Choice>
        <mc:Fallback>
          <p:sp>
            <p:nvSpPr>
              <p:cNvPr id="19459" name="Rectangle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86" t="-3922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404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Exercise</a:t>
            </a:r>
            <a:endParaRPr lang="en-US" altLang="en-US" dirty="0" smtClean="0"/>
          </a:p>
        </p:txBody>
      </p:sp>
      <p:sp>
        <p:nvSpPr>
          <p:cNvPr id="19459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en-US" dirty="0" smtClean="0"/>
              <a:t>The defective rate of a machine is 3%. The production is considered a random process where each product is independent of the others. </a:t>
            </a:r>
            <a:endParaRPr lang="en-US" dirty="0">
              <a:sym typeface="Symbol" panose="05050102010706020507" pitchFamily="18" charset="2"/>
            </a:endParaRPr>
          </a:p>
          <a:p>
            <a:r>
              <a:rPr lang="en-US" dirty="0"/>
              <a:t>What is the probability that the 10</a:t>
            </a:r>
            <a:r>
              <a:rPr lang="en-US" baseline="30000" dirty="0"/>
              <a:t>th</a:t>
            </a:r>
            <a:r>
              <a:rPr lang="en-US" dirty="0"/>
              <a:t> product produced is the first with a defect?</a:t>
            </a:r>
          </a:p>
          <a:p>
            <a:r>
              <a:rPr lang="en-US" altLang="en-US" dirty="0"/>
              <a:t>What is the probability that in a batch of 100 products produced 4 units are defective</a:t>
            </a:r>
            <a:r>
              <a:rPr lang="en-US" altLang="en-US" dirty="0" smtClean="0"/>
              <a:t>?</a:t>
            </a:r>
          </a:p>
          <a:p>
            <a:r>
              <a:rPr lang="en-US" altLang="en-US" dirty="0" smtClean="0"/>
              <a:t>What is the probability that the 100</a:t>
            </a:r>
            <a:r>
              <a:rPr lang="en-US" altLang="en-US" baseline="30000" dirty="0" smtClean="0"/>
              <a:t>th</a:t>
            </a:r>
            <a:r>
              <a:rPr lang="en-US" altLang="en-US" dirty="0" smtClean="0"/>
              <a:t> product produced is the third with a defect?</a:t>
            </a:r>
            <a:endParaRPr lang="en-US" altLang="en-US" dirty="0"/>
          </a:p>
          <a:p>
            <a:pPr marL="457200" lvl="1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6229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Normal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459" name="Rectangle 6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38200" y="1825625"/>
                <a:ext cx="5867400" cy="4351338"/>
              </a:xfrm>
            </p:spPr>
            <p:txBody>
              <a:bodyPr>
                <a:normAutofit lnSpcReduction="10000"/>
              </a:bodyPr>
              <a:lstStyle/>
              <a:p>
                <a:pPr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endParaRPr lang="en-US" dirty="0" smtClean="0"/>
              </a:p>
              <a:p>
                <a:endParaRPr lang="en-US" altLang="en-US" b="1" i="0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en-US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alt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 smtClean="0"/>
              </a:p>
              <a:p>
                <a:pPr lvl="1"/>
                <a:r>
                  <a:rPr lang="en-US" altLang="en-US" dirty="0" smtClean="0"/>
                  <a:t>The normal curve is symmetrical around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en-US" dirty="0" smtClean="0"/>
                  <a:t> </a:t>
                </a:r>
              </a:p>
              <a:p>
                <a:pPr lvl="1"/>
                <a:r>
                  <a:rPr lang="en-US" altLang="en-US" dirty="0" smtClean="0"/>
                  <a:t>The mean, median and mode are identical.</a:t>
                </a:r>
              </a:p>
              <a:p>
                <a:pPr lvl="1"/>
                <a:r>
                  <a:rPr lang="en-US" altLang="en-US" dirty="0" smtClean="0"/>
                  <a:t>The tails extend to infinity in both directions.</a:t>
                </a:r>
                <a:endParaRPr lang="en-US" altLang="en-US" dirty="0"/>
              </a:p>
              <a:p>
                <a:endParaRPr lang="en-US" altLang="en-US" dirty="0"/>
              </a:p>
              <a:p>
                <a:pPr marL="457200" lvl="1" indent="0">
                  <a:buNone/>
                </a:pPr>
                <a:endParaRPr lang="en-US" altLang="zh-CN" dirty="0" smtClean="0"/>
              </a:p>
            </p:txBody>
          </p:sp>
        </mc:Choice>
        <mc:Fallback>
          <p:sp>
            <p:nvSpPr>
              <p:cNvPr id="19459" name="Rectangle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867400" cy="435133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0" y="1143000"/>
            <a:ext cx="8195026" cy="819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19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The Position and Shape of The Normal Curve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012666"/>
            <a:ext cx="7924800" cy="792461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2710" y="817085"/>
            <a:ext cx="6696553" cy="80695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4343400" y="1457403"/>
                <a:ext cx="17602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1457403"/>
                <a:ext cx="1760220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9790986" y="1547376"/>
                <a:ext cx="17602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0986" y="1547376"/>
                <a:ext cx="1760220" cy="461665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9372600" y="2554666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N</a:t>
            </a:r>
            <a:r>
              <a:rPr lang="en-US" dirty="0" smtClean="0"/>
              <a:t>(</a:t>
            </a:r>
            <a:r>
              <a:rPr lang="en-US" i="1" dirty="0" smtClean="0">
                <a:sym typeface="Symbol" panose="05050102010706020507" pitchFamily="18" charset="2"/>
              </a:rPr>
              <a:t></a:t>
            </a:r>
            <a:r>
              <a:rPr lang="en-US" dirty="0" smtClean="0">
                <a:sym typeface="Symbol" panose="05050102010706020507" pitchFamily="18" charset="2"/>
              </a:rPr>
              <a:t>, </a:t>
            </a:r>
            <a:r>
              <a:rPr lang="en-US" baseline="-25000" dirty="0" smtClean="0">
                <a:sym typeface="Symbol" panose="05050102010706020507" pitchFamily="18" charset="2"/>
              </a:rPr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781800" y="35814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N</a:t>
            </a:r>
            <a:r>
              <a:rPr lang="en-US" dirty="0" smtClean="0"/>
              <a:t>(</a:t>
            </a:r>
            <a:r>
              <a:rPr lang="en-US" i="1" dirty="0" smtClean="0">
                <a:sym typeface="Symbol" panose="05050102010706020507" pitchFamily="18" charset="2"/>
              </a:rPr>
              <a:t></a:t>
            </a:r>
            <a:r>
              <a:rPr lang="en-US" dirty="0" smtClean="0">
                <a:sym typeface="Symbol" panose="05050102010706020507" pitchFamily="18" charset="2"/>
              </a:rPr>
              <a:t>, </a:t>
            </a:r>
            <a:r>
              <a:rPr lang="en-US" baseline="-25000" dirty="0" smtClean="0">
                <a:sym typeface="Symbol" panose="05050102010706020507" pitchFamily="18" charset="2"/>
              </a:rPr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495800" y="2703632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N</a:t>
            </a:r>
            <a:r>
              <a:rPr lang="en-US" dirty="0" smtClean="0"/>
              <a:t>(</a:t>
            </a:r>
            <a:r>
              <a:rPr lang="en-US" i="1" dirty="0" smtClean="0">
                <a:sym typeface="Symbol" panose="05050102010706020507" pitchFamily="18" charset="2"/>
              </a:rPr>
              <a:t></a:t>
            </a:r>
            <a:r>
              <a:rPr lang="en-US" baseline="-25000" dirty="0" smtClean="0">
                <a:sym typeface="Symbol" panose="05050102010706020507" pitchFamily="18" charset="2"/>
              </a:rPr>
              <a:t>2</a:t>
            </a:r>
            <a:r>
              <a:rPr lang="en-US" dirty="0" smtClean="0">
                <a:sym typeface="Symbol" panose="05050102010706020507" pitchFamily="18" charset="2"/>
              </a:rPr>
              <a:t>, 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304447" y="3766066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N</a:t>
            </a:r>
            <a:r>
              <a:rPr lang="en-US" dirty="0" smtClean="0"/>
              <a:t>(</a:t>
            </a:r>
            <a:r>
              <a:rPr lang="en-US" i="1" dirty="0" smtClean="0">
                <a:sym typeface="Symbol" panose="05050102010706020507" pitchFamily="18" charset="2"/>
              </a:rPr>
              <a:t></a:t>
            </a:r>
            <a:r>
              <a:rPr lang="en-US" baseline="-25000" dirty="0" smtClean="0">
                <a:sym typeface="Symbol" panose="05050102010706020507" pitchFamily="18" charset="2"/>
              </a:rPr>
              <a:t>1</a:t>
            </a:r>
            <a:r>
              <a:rPr lang="en-US" dirty="0" smtClean="0">
                <a:sym typeface="Symbol" panose="05050102010706020507" pitchFamily="18" charset="2"/>
              </a:rPr>
              <a:t>, 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22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Z-Score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459" name="Rectangle 6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defRPr/>
                </a:pPr>
                <a:r>
                  <a:rPr lang="en-US" dirty="0" smtClean="0"/>
                  <a:t>The Z-score of an observation is the number of standard deviations it falls above or below the mean.</a:t>
                </a:r>
              </a:p>
              <a:p>
                <a:pPr>
                  <a:defRPr/>
                </a:pPr>
                <a:endParaRPr lang="en-US" dirty="0">
                  <a:sym typeface="Symbol" panose="05050102010706020507" pitchFamily="18" charset="2"/>
                </a:endParaRPr>
              </a:p>
              <a:p>
                <a:pPr>
                  <a:defRPr/>
                </a:pP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Z</a:t>
                </a:r>
                <a:r>
                  <a:rPr lang="en-US" i="1" dirty="0" smtClean="0">
                    <a:sym typeface="Symbol" panose="05050102010706020507" pitchFamily="18" charset="2"/>
                  </a:rPr>
                  <a:t>-</a:t>
                </a:r>
                <a:r>
                  <a:rPr lang="en-US" dirty="0" smtClean="0">
                    <a:sym typeface="Symbol" panose="05050102010706020507" pitchFamily="18" charset="2"/>
                  </a:rPr>
                  <a:t>score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z </a:t>
                </a:r>
                <a:r>
                  <a:rPr lang="en-US" dirty="0" smtClean="0">
                    <a:sym typeface="Symbol" panose="05050102010706020507" pitchFamily="18" charset="2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𝜇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𝜎</m:t>
                        </m:r>
                      </m:den>
                    </m:f>
                  </m:oMath>
                </a14:m>
                <a:endParaRPr lang="en-US" dirty="0" smtClean="0">
                  <a:sym typeface="Symbol" panose="05050102010706020507" pitchFamily="18" charset="2"/>
                </a:endParaRPr>
              </a:p>
              <a:p>
                <a:pPr lvl="1">
                  <a:defRPr/>
                </a:pPr>
                <a:endParaRPr lang="en-US" dirty="0">
                  <a:sym typeface="Symbol" panose="05050102010706020507" pitchFamily="18" charset="2"/>
                </a:endParaRPr>
              </a:p>
              <a:p>
                <a:r>
                  <a:rPr lang="en-US" altLang="en-US" dirty="0" smtClean="0"/>
                  <a:t>If </a:t>
                </a:r>
                <a:r>
                  <a:rPr lang="en-US" alt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en-US" dirty="0" smtClean="0"/>
                  <a:t> is a normal random variable, then the </a:t>
                </a:r>
                <a:r>
                  <a:rPr lang="en-US" alt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altLang="en-US" dirty="0" smtClean="0"/>
                  <a:t>-scores follow the standard normal distribution </a:t>
                </a:r>
                <a:r>
                  <a:rPr lang="en-US" alt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~</a:t>
                </a:r>
                <a:r>
                  <a:rPr lang="en-US" altLang="en-US" dirty="0" smtClean="0"/>
                  <a:t> </a:t>
                </a:r>
                <a:r>
                  <a:rPr lang="en-US" alt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en-US" dirty="0" smtClean="0"/>
                  <a:t>(0, 1</a:t>
                </a:r>
                <a:r>
                  <a:rPr lang="en-US" altLang="en-US" dirty="0" smtClean="0"/>
                  <a:t>).</a:t>
                </a:r>
                <a:endParaRPr lang="en-US" altLang="en-US" dirty="0"/>
              </a:p>
              <a:p>
                <a:pPr marL="457200" lvl="1" indent="0">
                  <a:buNone/>
                </a:pPr>
                <a:endParaRPr lang="en-US" altLang="zh-CN" dirty="0" smtClean="0"/>
              </a:p>
            </p:txBody>
          </p:sp>
        </mc:Choice>
        <mc:Fallback>
          <p:sp>
            <p:nvSpPr>
              <p:cNvPr id="19459" name="Rectangle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672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Three Important Percentages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762000"/>
            <a:ext cx="12725425" cy="127251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010400" y="2743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N</a:t>
            </a:r>
            <a:r>
              <a:rPr lang="en-US" dirty="0" smtClean="0"/>
              <a:t>(</a:t>
            </a:r>
            <a:r>
              <a:rPr lang="en-US" i="1" dirty="0" smtClean="0">
                <a:sym typeface="Symbol" panose="05050102010706020507" pitchFamily="18" charset="2"/>
              </a:rPr>
              <a:t></a:t>
            </a:r>
            <a:r>
              <a:rPr lang="en-US" dirty="0" smtClean="0">
                <a:sym typeface="Symbol" panose="05050102010706020507" pitchFamily="18" charset="2"/>
              </a:rPr>
              <a:t>, 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21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 dirty="0" smtClean="0"/>
              <a:t>X</a:t>
            </a:r>
            <a:r>
              <a:rPr lang="en-US" altLang="en-US" dirty="0" smtClean="0"/>
              <a:t>~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(</a:t>
            </a:r>
            <a:r>
              <a:rPr lang="en-US" altLang="en-US" i="1" dirty="0" smtClean="0">
                <a:sym typeface="Symbol" panose="05050102010706020507" pitchFamily="18" charset="2"/>
              </a:rPr>
              <a:t></a:t>
            </a:r>
            <a:r>
              <a:rPr lang="en-US" altLang="en-US" dirty="0" smtClean="0">
                <a:sym typeface="Symbol" panose="05050102010706020507" pitchFamily="18" charset="2"/>
              </a:rPr>
              <a:t>,</a:t>
            </a:r>
            <a:r>
              <a:rPr lang="en-US" altLang="en-US" i="1" dirty="0" smtClean="0">
                <a:sym typeface="Symbol" panose="05050102010706020507" pitchFamily="18" charset="2"/>
              </a:rPr>
              <a:t></a:t>
            </a:r>
            <a:r>
              <a:rPr lang="en-US" altLang="en-US" dirty="0" smtClean="0"/>
              <a:t>): Two Types of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Rectangle 6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defRPr/>
                </a:pPr>
                <a:r>
                  <a:rPr lang="en-US" dirty="0" smtClean="0"/>
                  <a:t>Type I </a:t>
                </a:r>
                <a:r>
                  <a:rPr lang="en-US" dirty="0" smtClean="0">
                    <a:sym typeface="Symbol" panose="05050102010706020507" pitchFamily="18" charset="2"/>
                  </a:rPr>
                  <a:t></a:t>
                </a:r>
                <a:r>
                  <a:rPr lang="en-US" dirty="0" smtClean="0"/>
                  <a:t> Finding probabilities</a:t>
                </a:r>
              </a:p>
              <a:p>
                <a:pPr lvl="1">
                  <a:defRPr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     </a:t>
                </a:r>
                <a:r>
                  <a:rPr lang="en-US" dirty="0" err="1" smtClean="0"/>
                  <a:t>pnorm</a:t>
                </a:r>
                <a:r>
                  <a:rPr lang="en-US" dirty="0" smtClean="0"/>
                  <a:t>(x, mean = , </a:t>
                </a:r>
                <a:r>
                  <a:rPr lang="en-US" dirty="0" err="1" smtClean="0"/>
                  <a:t>sd</a:t>
                </a:r>
                <a:r>
                  <a:rPr lang="en-US" dirty="0" smtClean="0"/>
                  <a:t> = )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lvl="1">
                  <a:defRPr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  <a:r>
                  <a:rPr lang="en-US" dirty="0" smtClean="0"/>
                  <a:t>    1 – </a:t>
                </a:r>
                <a:r>
                  <a:rPr lang="en-US" dirty="0" err="1" smtClean="0"/>
                  <a:t>pnorm</a:t>
                </a:r>
                <a:r>
                  <a:rPr lang="en-US" dirty="0" smtClean="0"/>
                  <a:t>(x, mean =, </a:t>
                </a:r>
                <a:r>
                  <a:rPr lang="en-US" dirty="0" err="1" smtClean="0"/>
                  <a:t>sd</a:t>
                </a:r>
                <a:r>
                  <a:rPr lang="en-US" dirty="0" smtClean="0"/>
                  <a:t> = ) </a:t>
                </a:r>
                <a:endParaRPr lang="en-US" dirty="0"/>
              </a:p>
              <a:p>
                <a:pPr lvl="1">
                  <a:defRPr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= </a:t>
                </a:r>
                <a:r>
                  <a:rPr lang="en-US" dirty="0" err="1" smtClean="0"/>
                  <a:t>pnorm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, mean = , </a:t>
                </a:r>
                <a:r>
                  <a:rPr lang="en-US" dirty="0" err="1" smtClean="0"/>
                  <a:t>sd</a:t>
                </a:r>
                <a:r>
                  <a:rPr lang="en-US" dirty="0" smtClean="0"/>
                  <a:t> = ) – </a:t>
                </a:r>
                <a:r>
                  <a:rPr lang="en-US" dirty="0" err="1" smtClean="0"/>
                  <a:t>pnorm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mean = , </a:t>
                </a:r>
                <a:r>
                  <a:rPr lang="en-US" dirty="0" err="1"/>
                  <a:t>sd</a:t>
                </a:r>
                <a:r>
                  <a:rPr lang="en-US" dirty="0"/>
                  <a:t> = </a:t>
                </a:r>
                <a:r>
                  <a:rPr lang="en-US" dirty="0" smtClean="0"/>
                  <a:t>)</a:t>
                </a:r>
                <a:endParaRPr lang="en-US" dirty="0" smtClean="0">
                  <a:sym typeface="Symbol" panose="05050102010706020507" pitchFamily="18" charset="2"/>
                </a:endParaRPr>
              </a:p>
              <a:p>
                <a:pPr lvl="1">
                  <a:defRPr/>
                </a:pPr>
                <a:endParaRPr lang="en-US" dirty="0">
                  <a:sym typeface="Symbol" panose="05050102010706020507" pitchFamily="18" charset="2"/>
                </a:endParaRPr>
              </a:p>
              <a:p>
                <a:pPr>
                  <a:defRPr/>
                </a:pPr>
                <a:r>
                  <a:rPr lang="en-US" dirty="0" smtClean="0"/>
                  <a:t>Type II</a:t>
                </a:r>
                <a:r>
                  <a:rPr lang="en-US" dirty="0">
                    <a:sym typeface="Symbol" panose="05050102010706020507" pitchFamily="18" charset="2"/>
                  </a:rPr>
                  <a:t> </a:t>
                </a:r>
                <a:r>
                  <a:rPr lang="en-US" dirty="0" smtClean="0"/>
                  <a:t> Finding cutoff points</a:t>
                </a:r>
              </a:p>
              <a:p>
                <a:pPr marL="685800" lvl="2">
                  <a:spcBef>
                    <a:spcPts val="1000"/>
                  </a:spcBef>
                  <a:defRPr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 , find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           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qnorm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, mean = , </a:t>
                </a:r>
                <a:r>
                  <a:rPr lang="en-US" dirty="0" err="1" smtClean="0"/>
                  <a:t>sd</a:t>
                </a:r>
                <a:r>
                  <a:rPr lang="en-US" dirty="0" smtClean="0"/>
                  <a:t> = )</a:t>
                </a:r>
                <a:endParaRPr lang="en-US" dirty="0" smtClean="0">
                  <a:sym typeface="Symbol" panose="05050102010706020507" pitchFamily="18" charset="2"/>
                </a:endParaRPr>
              </a:p>
              <a:p>
                <a:pPr marL="685800" lvl="2">
                  <a:spcBef>
                    <a:spcPts val="1000"/>
                  </a:spcBef>
                  <a:defRPr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, find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           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qnorm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(1 –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, mean = , </a:t>
                </a:r>
                <a:r>
                  <a:rPr lang="en-US" dirty="0" err="1"/>
                  <a:t>sd</a:t>
                </a:r>
                <a:r>
                  <a:rPr lang="en-US" dirty="0"/>
                  <a:t> = )</a:t>
                </a:r>
                <a:endParaRPr lang="en-US" altLang="en-US" dirty="0"/>
              </a:p>
              <a:p>
                <a:endParaRPr lang="en-US" altLang="en-US" dirty="0"/>
              </a:p>
              <a:p>
                <a:pPr marL="457200" lvl="1" indent="0">
                  <a:buNone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19459" name="Rectangle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106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458" name="Rectangle 5"/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en-US" dirty="0" smtClean="0"/>
                  <a:t>Critical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sub>
                    </m:sSub>
                  </m:oMath>
                </a14:m>
                <a:endParaRPr lang="en-US" altLang="en-US" dirty="0" smtClean="0"/>
              </a:p>
            </p:txBody>
          </p:sp>
        </mc:Choice>
        <mc:Fallback xmlns="">
          <p:sp>
            <p:nvSpPr>
              <p:cNvPr id="19458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Rectangle 6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defRPr/>
                </a:pPr>
                <a:r>
                  <a:rPr lang="en-US" dirty="0" smtClean="0"/>
                  <a:t>Standard Normal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(0,1)</m:t>
                    </m:r>
                  </m:oMath>
                </a14:m>
                <a:endParaRPr lang="en-US" dirty="0" smtClean="0"/>
              </a:p>
              <a:p>
                <a:pPr>
                  <a:defRPr/>
                </a:pPr>
                <a:endParaRPr lang="en-US" dirty="0" smtClean="0"/>
              </a:p>
              <a:p>
                <a:pPr>
                  <a:defRPr/>
                </a:pPr>
                <a:r>
                  <a:rPr lang="en-US" dirty="0" smtClean="0"/>
                  <a:t>Definition: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 smtClean="0">
                  <a:sym typeface="Symbol" panose="05050102010706020507" pitchFamily="18" charset="2"/>
                </a:endParaRPr>
              </a:p>
              <a:p>
                <a:pPr lvl="1">
                  <a:defRPr/>
                </a:pPr>
                <a:endParaRPr lang="en-US" dirty="0">
                  <a:sym typeface="Symbol" panose="05050102010706020507" pitchFamily="18" charset="2"/>
                </a:endParaRPr>
              </a:p>
              <a:p>
                <a:pPr marL="228600" lvl="1">
                  <a:spcBef>
                    <a:spcPts val="1000"/>
                  </a:spcBef>
                  <a:defRPr/>
                </a:pP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z</a:t>
                </a:r>
                <a:r>
                  <a:rPr lang="en-US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</a:t>
                </a:r>
                <a:r>
                  <a:rPr lang="en-US" dirty="0" smtClean="0"/>
                  <a:t>         </a:t>
                </a:r>
                <a:r>
                  <a:rPr lang="en-US" dirty="0" err="1" smtClean="0"/>
                  <a:t>qnorm</a:t>
                </a:r>
                <a:r>
                  <a:rPr lang="en-US" dirty="0" smtClean="0"/>
                  <a:t>(1 –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)</a:t>
                </a:r>
                <a:endParaRPr lang="en-US" altLang="en-US" dirty="0"/>
              </a:p>
              <a:p>
                <a:pPr marL="457200" lvl="1" indent="0">
                  <a:buNone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19459" name="Rectangle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1205" y="1752600"/>
            <a:ext cx="7167590" cy="7167421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 flipV="1">
            <a:off x="9525000" y="4343400"/>
            <a:ext cx="304800" cy="762000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9829800" y="396644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ym typeface="Symbol" panose="05050102010706020507" pitchFamily="18" charset="2"/>
              </a:rPr>
              <a:t>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3786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Bernoulli Distribution</a:t>
            </a:r>
            <a:endParaRPr lang="en-US" alt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459" name="Rectangle 6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>
                  <a:defRPr/>
                </a:pPr>
                <a:r>
                  <a:rPr lang="en-US" dirty="0" smtClean="0"/>
                  <a:t>A Bernoulli process is a random process where each independent trial has two possible outcomes: a success or a failure.</a:t>
                </a:r>
              </a:p>
              <a:p>
                <a:pPr marL="0" indent="0">
                  <a:buNone/>
                  <a:defRPr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defRPr/>
                </a:pP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 smtClean="0"/>
                  <a:t> is a Bernoulli random variable if it takes value 1 with probability of success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dirty="0" smtClean="0"/>
                  <a:t> and value 0 with probability of failure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–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dirty="0" smtClean="0"/>
                  <a:t>. </a:t>
                </a:r>
                <a:endParaRPr lang="en-US" dirty="0" smtClean="0">
                  <a:sym typeface="Symbol" panose="05050102010706020507" pitchFamily="18" charset="2"/>
                </a:endParaRPr>
              </a:p>
              <a:p>
                <a:pPr lvl="1">
                  <a:defRPr/>
                </a:pPr>
                <a:endParaRPr lang="en-US" dirty="0">
                  <a:sym typeface="Symbol" panose="05050102010706020507" pitchFamily="18" charset="2"/>
                </a:endParaRPr>
              </a:p>
              <a:p>
                <a:r>
                  <a:rPr lang="en-US" altLang="en-US" dirty="0" smtClean="0"/>
                  <a:t>Mean </a:t>
                </a:r>
                <a:r>
                  <a:rPr lang="en-US" alt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 </a:t>
                </a:r>
                <a:r>
                  <a:rPr lang="en-US" alt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en-US" dirty="0" smtClean="0"/>
                  <a:t>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</a:p>
              <a:p>
                <a:endParaRPr lang="en-US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en-US" dirty="0" smtClean="0"/>
                  <a:t>Standard deviation </a:t>
                </a:r>
                <a:r>
                  <a:rPr lang="en-US" alt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 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(1−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rad>
                  </m:oMath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en-US" dirty="0"/>
              </a:p>
              <a:p>
                <a:pPr marL="457200" lvl="1" indent="0">
                  <a:buNone/>
                </a:pPr>
                <a:endParaRPr lang="en-US" altLang="zh-CN" dirty="0" smtClean="0"/>
              </a:p>
            </p:txBody>
          </p:sp>
        </mc:Choice>
        <mc:Fallback>
          <p:sp>
            <p:nvSpPr>
              <p:cNvPr id="19459" name="Rectangle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4902" b="-3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462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Geometric Distribution</a:t>
            </a:r>
            <a:endParaRPr lang="en-US" alt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459" name="Rectangle 6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>
                  <a:defRPr/>
                </a:pPr>
                <a:r>
                  <a:rPr lang="en-US" dirty="0" smtClean="0"/>
                  <a:t>Random variable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 smtClean="0"/>
                  <a:t> follows a geometric distri</a:t>
                </a:r>
                <a:r>
                  <a:rPr lang="en-US" dirty="0" smtClean="0"/>
                  <a:t>bution if it is the number of trials in a Bernoulli process until finding the first success. </a:t>
                </a:r>
              </a:p>
              <a:p>
                <a:pPr lvl="1">
                  <a:defRPr/>
                </a:pPr>
                <a:endParaRPr lang="en-US" dirty="0">
                  <a:sym typeface="Symbol" panose="05050102010706020507" pitchFamily="18" charset="2"/>
                </a:endParaRPr>
              </a:p>
              <a:p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~ G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en-US" dirty="0" smtClean="0"/>
                  <a:t> is a discrete random variable with possible values </a:t>
                </a:r>
                <a:r>
                  <a:rPr lang="en-US" alt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en-US" dirty="0" smtClean="0"/>
                  <a:t> = </a:t>
                </a:r>
                <a:r>
                  <a:rPr lang="en-US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 2, 3, …</a:t>
                </a:r>
                <a:endParaRPr lang="en-US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en-US" dirty="0" smtClean="0"/>
                  <a:t>Density function </a:t>
                </a:r>
                <a:r>
                  <a:rPr lang="en-US" alt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= n</a:t>
                </a:r>
                <a:r>
                  <a:rPr lang="en-US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</a:t>
                </a:r>
                <a:r>
                  <a:rPr lang="en-US" alt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p</a:t>
                </a:r>
                <a:r>
                  <a:rPr lang="en-US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en-US" i="1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en-US" altLang="en-US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1</a:t>
                </a:r>
                <a:r>
                  <a:rPr lang="en-US" alt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</a:p>
              <a:p>
                <a:r>
                  <a:rPr lang="en-US" altLang="en-US" dirty="0"/>
                  <a:t>Mean 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 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den>
                    </m:f>
                  </m:oMath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en-US" dirty="0" smtClean="0"/>
                  <a:t>Standard deviation </a:t>
                </a:r>
                <a:r>
                  <a:rPr lang="en-US" alt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 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1−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</m:rad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den>
                    </m:f>
                  </m:oMath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en-US" dirty="0"/>
              </a:p>
              <a:p>
                <a:pPr marL="457200" lvl="1" indent="0">
                  <a:buNone/>
                </a:pPr>
                <a:endParaRPr lang="en-US" altLang="zh-CN" dirty="0" smtClean="0"/>
              </a:p>
            </p:txBody>
          </p:sp>
        </mc:Choice>
        <mc:Fallback>
          <p:sp>
            <p:nvSpPr>
              <p:cNvPr id="19459" name="Rectangle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86" t="-3922" r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386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4276</TotalTime>
  <Words>463</Words>
  <Application>Microsoft Office PowerPoint</Application>
  <PresentationFormat>宽屏</PresentationFormat>
  <Paragraphs>87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等线</vt:lpstr>
      <vt:lpstr>等线 Light</vt:lpstr>
      <vt:lpstr>Arial</vt:lpstr>
      <vt:lpstr>Arial Black</vt:lpstr>
      <vt:lpstr>Calibri</vt:lpstr>
      <vt:lpstr>Calibri Light</vt:lpstr>
      <vt:lpstr>Cambria Math</vt:lpstr>
      <vt:lpstr>Helvetica</vt:lpstr>
      <vt:lpstr>Symbol</vt:lpstr>
      <vt:lpstr>Times New Roman</vt:lpstr>
      <vt:lpstr>Default Design</vt:lpstr>
      <vt:lpstr>Chapter 4  Distributions of Random Variables</vt:lpstr>
      <vt:lpstr>Normal Distribution</vt:lpstr>
      <vt:lpstr>The Position and Shape of The Normal Curve</vt:lpstr>
      <vt:lpstr>Z-Score</vt:lpstr>
      <vt:lpstr>Three Important Percentages</vt:lpstr>
      <vt:lpstr>X~N(,): Two Types of Problems</vt:lpstr>
      <vt:lpstr>Critical Value z_α</vt:lpstr>
      <vt:lpstr>Bernoulli Distribution</vt:lpstr>
      <vt:lpstr>Geometric Distribution</vt:lpstr>
      <vt:lpstr>Binomial Distribution</vt:lpstr>
      <vt:lpstr>Negative Binomial Distribution</vt:lpstr>
      <vt:lpstr>Exercise</vt:lpstr>
    </vt:vector>
  </TitlesOfParts>
  <Company>Thomson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Introduction to Statistics</dc:title>
  <dc:creator>TL User</dc:creator>
  <cp:lastModifiedBy>Jiamin Wang</cp:lastModifiedBy>
  <cp:revision>450</cp:revision>
  <dcterms:created xsi:type="dcterms:W3CDTF">2008-11-19T17:14:25Z</dcterms:created>
  <dcterms:modified xsi:type="dcterms:W3CDTF">2019-08-05T10:53:21Z</dcterms:modified>
</cp:coreProperties>
</file>