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77" r:id="rId4"/>
    <p:sldId id="278" r:id="rId5"/>
    <p:sldId id="259" r:id="rId6"/>
    <p:sldId id="279" r:id="rId7"/>
    <p:sldId id="258" r:id="rId8"/>
    <p:sldId id="273" r:id="rId9"/>
    <p:sldId id="274" r:id="rId10"/>
    <p:sldId id="266" r:id="rId11"/>
    <p:sldId id="270" r:id="rId12"/>
    <p:sldId id="271" r:id="rId13"/>
    <p:sldId id="272" r:id="rId14"/>
    <p:sldId id="275" r:id="rId15"/>
    <p:sldId id="267" r:id="rId16"/>
    <p:sldId id="268" r:id="rId17"/>
    <p:sldId id="269" r:id="rId18"/>
    <p:sldId id="260" r:id="rId19"/>
    <p:sldId id="261" r:id="rId20"/>
    <p:sldId id="262" r:id="rId21"/>
    <p:sldId id="263" r:id="rId22"/>
    <p:sldId id="264" r:id="rId23"/>
    <p:sldId id="265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66FF33"/>
    <a:srgbClr val="66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97" autoAdjust="0"/>
    <p:restoredTop sz="84104" autoAdjust="0"/>
  </p:normalViewPr>
  <p:slideViewPr>
    <p:cSldViewPr>
      <p:cViewPr>
        <p:scale>
          <a:sx n="75" d="100"/>
          <a:sy n="75" d="100"/>
        </p:scale>
        <p:origin x="-1308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6F5AA-A484-42C5-8773-24B538C7B173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229E8-40F4-4D89-B2E4-149A324D02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3032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Описать</a:t>
            </a:r>
            <a:r>
              <a:rPr lang="ru-RU" baseline="0" dirty="0" smtClean="0"/>
              <a:t> как примерно  должна отрабатывать программа с примером. В чем заключается проблема – извлечение сущностей согласно заданным критериям.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229E8-40F4-4D89-B2E4-149A324D02F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055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</a:t>
            </a:r>
            <a:r>
              <a:rPr lang="ru-RU" baseline="0" dirty="0" smtClean="0"/>
              <a:t> – в чем состоит научная проблематика вопроса? Почему для создания этого ПО необходимо проведение исследования?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229E8-40F4-4D89-B2E4-149A324D02F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2285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уменьшения влияния данного эффекта были использованы алгоритмы, проводящие обучение на неразмеченных корпусах данных, имеющих большие размеры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229E8-40F4-4D89-B2E4-149A324D02F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3854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575-E2C4-47F8-9697-A9268D23BE37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B00C-BBF5-4246-8279-DA66D40BAA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1696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575-E2C4-47F8-9697-A9268D23BE37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B00C-BBF5-4246-8279-DA66D40BAA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1211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575-E2C4-47F8-9697-A9268D23BE37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B00C-BBF5-4246-8279-DA66D40BAA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247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575-E2C4-47F8-9697-A9268D23BE37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B00C-BBF5-4246-8279-DA66D40BAA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2959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575-E2C4-47F8-9697-A9268D23BE37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B00C-BBF5-4246-8279-DA66D40BAA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6555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575-E2C4-47F8-9697-A9268D23BE37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B00C-BBF5-4246-8279-DA66D40BAA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2170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575-E2C4-47F8-9697-A9268D23BE37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B00C-BBF5-4246-8279-DA66D40BAA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9313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575-E2C4-47F8-9697-A9268D23BE37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B00C-BBF5-4246-8279-DA66D40BAA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3319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575-E2C4-47F8-9697-A9268D23BE37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B00C-BBF5-4246-8279-DA66D40BAA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6563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575-E2C4-47F8-9697-A9268D23BE37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B00C-BBF5-4246-8279-DA66D40BAA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403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575-E2C4-47F8-9697-A9268D23BE37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B00C-BBF5-4246-8279-DA66D40BAA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638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C575-E2C4-47F8-9697-A9268D23BE37}" type="datetimeFigureOut">
              <a:rPr lang="ru-RU" smtClean="0"/>
              <a:pPr/>
              <a:t>28.12.2020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AB00C-BBF5-4246-8279-DA66D40BAA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1147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Исследование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 разработка модели и алгоритма формализованного представления историй болезни пациентов на основе неструктурированных данных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494116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Научный руководитель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к.т.н., доцент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Андрианов Андрей Михайлович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Соискатель: студент гр. ПИН-22М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Постоев Игорь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Евгеньевич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332656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Федеральное государственное автономное образовательное </a:t>
            </a:r>
            <a:r>
              <a:rPr lang="ru-RU" i="1" dirty="0" err="1" smtClean="0"/>
              <a:t>уреждение</a:t>
            </a:r>
            <a:r>
              <a:rPr lang="ru-RU" i="1" dirty="0" smtClean="0"/>
              <a:t> высшего профессионального образования «Национальный исследовательский университет Московский институт  электронной техники»</a:t>
            </a:r>
            <a:endParaRPr lang="ru-RU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3645024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Диссертация на соискание степени магистра техники и технологии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Направление: 09.04.04 – «Программная инженерия искусственного интеллекта»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3928" y="602128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Москва, 2020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xmlns="" val="341341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7784" y="548680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Генеративные модели</a:t>
            </a:r>
            <a:endParaRPr lang="ru-RU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1484784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 </a:t>
            </a:r>
            <a:r>
              <a:rPr lang="ru-RU" sz="2800" dirty="0" smtClean="0"/>
              <a:t>Обучение моделей происходит последовательно – результат соотнесения предыдущего слова классу влияет на соотнесение текущего слова.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Скрытые </a:t>
            </a:r>
            <a:r>
              <a:rPr lang="ru-RU" sz="2800" dirty="0" err="1" smtClean="0"/>
              <a:t>марковские</a:t>
            </a:r>
            <a:r>
              <a:rPr lang="ru-RU" sz="2800" dirty="0" smtClean="0"/>
              <a:t> цепи(</a:t>
            </a:r>
            <a:r>
              <a:rPr lang="en-US" sz="2800" dirty="0" smtClean="0"/>
              <a:t>HMM</a:t>
            </a:r>
            <a:r>
              <a:rPr lang="ru-RU" sz="2800" dirty="0" smtClean="0"/>
              <a:t>).</a:t>
            </a: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Рекуррентные нейронные сети(</a:t>
            </a:r>
            <a:r>
              <a:rPr lang="en-US" sz="2800" dirty="0" smtClean="0"/>
              <a:t>RNN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и их модификации</a:t>
            </a:r>
            <a:r>
              <a:rPr lang="en-US" sz="2800" dirty="0" smtClean="0"/>
              <a:t> - </a:t>
            </a:r>
            <a:r>
              <a:rPr lang="ru-RU" sz="2800" dirty="0" smtClean="0"/>
              <a:t>сети с долгой краткосрочной памятью</a:t>
            </a:r>
            <a:r>
              <a:rPr lang="en-US" sz="2800" dirty="0" smtClean="0"/>
              <a:t>(LSTM), </a:t>
            </a:r>
            <a:r>
              <a:rPr lang="ru-RU" sz="2800" dirty="0" err="1" smtClean="0"/>
              <a:t>двунаправленые</a:t>
            </a:r>
            <a:r>
              <a:rPr lang="ru-RU" sz="2800" dirty="0" smtClean="0"/>
              <a:t> </a:t>
            </a:r>
            <a:r>
              <a:rPr lang="en-US" sz="2800" dirty="0" smtClean="0"/>
              <a:t>LSTM(bi-LSTM) </a:t>
            </a:r>
            <a:r>
              <a:rPr lang="ru-RU" sz="2800" dirty="0" smtClean="0"/>
              <a:t>и применение механизма внимания (</a:t>
            </a:r>
            <a:r>
              <a:rPr lang="en-US" sz="2800" dirty="0" smtClean="0"/>
              <a:t>attention</a:t>
            </a:r>
            <a:r>
              <a:rPr lang="ru-RU" sz="2800" dirty="0" smtClean="0"/>
              <a:t>)</a:t>
            </a:r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Недостатками </a:t>
            </a:r>
            <a:r>
              <a:rPr lang="ru-RU" sz="2800" dirty="0" smtClean="0"/>
              <a:t>этой группы методов являются сложность применения параллельных вычислений и проблема зависимости расположенных на отдалении слов.</a:t>
            </a:r>
            <a:endParaRPr lang="ru-RU" sz="28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548680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/>
              <a:t>Дискриминативные</a:t>
            </a:r>
            <a:r>
              <a:rPr lang="ru-RU" sz="3200" dirty="0" smtClean="0"/>
              <a:t> модели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628800"/>
            <a:ext cx="86409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 Обучение моделей происходит одновременно на данных выбранного размера. Затем происходит классификация слов согласно признакам, полученным при обучении.</a:t>
            </a: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Метод опорных векторов(</a:t>
            </a:r>
            <a:r>
              <a:rPr lang="en-US" sz="2800" dirty="0" smtClean="0"/>
              <a:t>SVM</a:t>
            </a:r>
            <a:r>
              <a:rPr lang="ru-RU" sz="2800" dirty="0" smtClean="0"/>
              <a:t>)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Марковская модель максимальной энтропии(</a:t>
            </a:r>
            <a:r>
              <a:rPr lang="en-US" sz="2800" dirty="0" smtClean="0"/>
              <a:t>MEMM</a:t>
            </a:r>
            <a:r>
              <a:rPr lang="ru-RU" sz="2800" dirty="0" smtClean="0"/>
              <a:t>)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Метод условных случайных полей(</a:t>
            </a:r>
            <a:r>
              <a:rPr lang="en-US" sz="2800" dirty="0" smtClean="0"/>
              <a:t>CRF</a:t>
            </a:r>
            <a:r>
              <a:rPr lang="ru-RU" sz="2800" dirty="0" smtClean="0"/>
              <a:t>)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Недостатком </a:t>
            </a:r>
            <a:r>
              <a:rPr lang="ru-RU" sz="2800" dirty="0" err="1" smtClean="0"/>
              <a:t>дискриминативных</a:t>
            </a:r>
            <a:r>
              <a:rPr lang="ru-RU" sz="2800" dirty="0" smtClean="0"/>
              <a:t> моделей является их сложность их обучения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ru-RU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Архитектура </a:t>
            </a:r>
            <a:r>
              <a:rPr lang="en-US" sz="3200" dirty="0" smtClean="0"/>
              <a:t>Transformer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424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Отсутствует </a:t>
            </a:r>
            <a:r>
              <a:rPr lang="ru-RU" sz="2800" dirty="0" err="1" smtClean="0"/>
              <a:t>рекуррентность</a:t>
            </a:r>
            <a:r>
              <a:rPr lang="ru-RU" sz="2800" dirty="0" smtClean="0"/>
              <a:t> </a:t>
            </a:r>
            <a:r>
              <a:rPr lang="ru-RU" sz="2800" dirty="0" smtClean="0"/>
              <a:t>– появляется возможность параллельных вычислений, нет проблемы долгосрочной зависимости.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Механизм внимания – основа архитектуры – позволяет выявлять частичные зависимости слов.</a:t>
            </a: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Архитектура актуальна – используется в популярных сервисах(например, </a:t>
            </a:r>
            <a:r>
              <a:rPr lang="ru-RU" sz="2800" dirty="0" err="1" smtClean="0"/>
              <a:t>Гугл</a:t>
            </a:r>
            <a:r>
              <a:rPr lang="ru-RU" sz="2800" dirty="0" smtClean="0"/>
              <a:t> и </a:t>
            </a:r>
            <a:r>
              <a:rPr lang="ru-RU" sz="2800" dirty="0" err="1" smtClean="0"/>
              <a:t>Яндекс</a:t>
            </a:r>
            <a:r>
              <a:rPr lang="ru-RU" sz="2800" dirty="0" smtClean="0"/>
              <a:t> переводчики)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Является</a:t>
            </a:r>
            <a:r>
              <a:rPr lang="en-US" sz="2800" dirty="0" smtClean="0"/>
              <a:t> </a:t>
            </a:r>
            <a:r>
              <a:rPr lang="ru-RU" sz="2800" dirty="0" smtClean="0"/>
              <a:t>архитектурой для </a:t>
            </a:r>
            <a:r>
              <a:rPr lang="en-US" sz="2800" dirty="0" smtClean="0"/>
              <a:t>state-of-the-art </a:t>
            </a:r>
            <a:r>
              <a:rPr lang="ru-RU" sz="2800" dirty="0" smtClean="0"/>
              <a:t>модели обработки естественного языка </a:t>
            </a:r>
            <a:r>
              <a:rPr lang="en-US" sz="2800" dirty="0" smtClean="0"/>
              <a:t>BERT</a:t>
            </a:r>
            <a:endParaRPr lang="ru-RU" sz="2800" dirty="0" smtClean="0"/>
          </a:p>
          <a:p>
            <a:pPr>
              <a:buFont typeface="Arial" pitchFamily="34" charset="0"/>
              <a:buChar char="•"/>
            </a:pPr>
            <a:endParaRPr lang="ru-RU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620688"/>
            <a:ext cx="80648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Качество классификации обычно определяется точностью(</a:t>
            </a:r>
            <a:r>
              <a:rPr lang="en-US" sz="2800" dirty="0" smtClean="0"/>
              <a:t>precision</a:t>
            </a:r>
            <a:r>
              <a:rPr lang="ru-RU" sz="2800" dirty="0" smtClean="0"/>
              <a:t>), полнотой(</a:t>
            </a:r>
            <a:r>
              <a:rPr lang="en-US" sz="2800" dirty="0" smtClean="0"/>
              <a:t>recall</a:t>
            </a:r>
            <a:r>
              <a:rPr lang="ru-RU" sz="2800" dirty="0" smtClean="0"/>
              <a:t>), и их производной – </a:t>
            </a:r>
            <a:r>
              <a:rPr lang="en-US" sz="2800" dirty="0" smtClean="0"/>
              <a:t>f</a:t>
            </a:r>
            <a:r>
              <a:rPr lang="ru-RU" sz="2800" dirty="0" smtClean="0"/>
              <a:t>-мерой(</a:t>
            </a:r>
            <a:r>
              <a:rPr lang="en-US" sz="2800" dirty="0" smtClean="0"/>
              <a:t>f</a:t>
            </a:r>
            <a:r>
              <a:rPr lang="ru-RU" sz="2800" dirty="0" smtClean="0"/>
              <a:t>-</a:t>
            </a:r>
            <a:r>
              <a:rPr lang="en-US" sz="2800" dirty="0" smtClean="0"/>
              <a:t>score</a:t>
            </a:r>
            <a:r>
              <a:rPr lang="ru-RU" sz="2800" dirty="0" smtClean="0"/>
              <a:t>). </a:t>
            </a:r>
            <a:endParaRPr lang="en-US" sz="2800" dirty="0" smtClean="0"/>
          </a:p>
          <a:p>
            <a:pPr algn="just"/>
            <a:r>
              <a:rPr lang="en-US" sz="2800" dirty="0" smtClean="0"/>
              <a:t>TP</a:t>
            </a:r>
            <a:r>
              <a:rPr lang="ru-RU" sz="2800" dirty="0" smtClean="0"/>
              <a:t>— </a:t>
            </a:r>
            <a:r>
              <a:rPr lang="ru-RU" sz="2800" dirty="0" err="1" smtClean="0"/>
              <a:t>истино-положительное</a:t>
            </a:r>
            <a:r>
              <a:rPr lang="ru-RU" sz="2800" dirty="0" smtClean="0"/>
              <a:t> решение </a:t>
            </a:r>
            <a:r>
              <a:rPr lang="en-US" sz="2800" dirty="0" smtClean="0"/>
              <a:t>TN</a:t>
            </a:r>
            <a:r>
              <a:rPr lang="ru-RU" sz="2800" dirty="0" smtClean="0"/>
              <a:t> — </a:t>
            </a:r>
            <a:r>
              <a:rPr lang="ru-RU" sz="2800" dirty="0" err="1" smtClean="0"/>
              <a:t>истино-отрицательное</a:t>
            </a:r>
            <a:r>
              <a:rPr lang="ru-RU" sz="2800" dirty="0" smtClean="0"/>
              <a:t> решение, </a:t>
            </a:r>
            <a:r>
              <a:rPr lang="en-US" sz="2800" dirty="0" smtClean="0"/>
              <a:t>FP</a:t>
            </a:r>
            <a:r>
              <a:rPr lang="ru-RU" sz="2800" dirty="0" smtClean="0"/>
              <a:t>— </a:t>
            </a:r>
            <a:r>
              <a:rPr lang="ru-RU" sz="2800" dirty="0" err="1" smtClean="0"/>
              <a:t>ложно-положительное</a:t>
            </a:r>
            <a:r>
              <a:rPr lang="ru-RU" sz="2800" dirty="0" smtClean="0"/>
              <a:t> решение, </a:t>
            </a:r>
            <a:r>
              <a:rPr lang="en-US" sz="2800" dirty="0" smtClean="0"/>
              <a:t>FN</a:t>
            </a:r>
            <a:r>
              <a:rPr lang="ru-RU" sz="2800" dirty="0" smtClean="0"/>
              <a:t>— </a:t>
            </a:r>
            <a:r>
              <a:rPr lang="ru-RU" sz="2800" dirty="0" err="1" smtClean="0"/>
              <a:t>ложно-отрицательное</a:t>
            </a:r>
            <a:r>
              <a:rPr lang="ru-RU" sz="2800" dirty="0" smtClean="0"/>
              <a:t> </a:t>
            </a:r>
            <a:r>
              <a:rPr lang="ru-RU" sz="2800" dirty="0" smtClean="0"/>
              <a:t>решение</a:t>
            </a:r>
            <a:r>
              <a:rPr lang="en-US" sz="2800" dirty="0" smtClean="0"/>
              <a:t>. </a:t>
            </a:r>
            <a:r>
              <a:rPr lang="ru-RU" sz="2800" dirty="0" smtClean="0"/>
              <a:t>Тогда:</a:t>
            </a:r>
            <a:endParaRPr lang="ru-RU" sz="2800" dirty="0" smtClean="0"/>
          </a:p>
          <a:p>
            <a:pPr algn="just"/>
            <a:endParaRPr lang="ru-RU" sz="28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933056"/>
            <a:ext cx="414046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BERT </a:t>
            </a:r>
            <a:r>
              <a:rPr lang="ru-RU" dirty="0" smtClean="0"/>
              <a:t>– </a:t>
            </a:r>
            <a:r>
              <a:rPr lang="ru-RU" dirty="0" err="1" smtClean="0"/>
              <a:t>предобученная</a:t>
            </a:r>
            <a:r>
              <a:rPr lang="ru-RU" dirty="0" smtClean="0"/>
              <a:t> на больших  объемах данных система, в основе которой лежит архитектура </a:t>
            </a:r>
            <a:r>
              <a:rPr lang="en-US" dirty="0" smtClean="0"/>
              <a:t>Transformer.</a:t>
            </a:r>
          </a:p>
          <a:p>
            <a:pPr algn="just"/>
            <a:r>
              <a:rPr lang="ru-RU" dirty="0" smtClean="0"/>
              <a:t>Существует возможность </a:t>
            </a:r>
            <a:r>
              <a:rPr lang="ru-RU" dirty="0" err="1" smtClean="0"/>
              <a:t>дообучить</a:t>
            </a:r>
            <a:r>
              <a:rPr lang="ru-RU" dirty="0" smtClean="0"/>
              <a:t> </a:t>
            </a:r>
            <a:r>
              <a:rPr lang="en-US" dirty="0" smtClean="0"/>
              <a:t>BERT </a:t>
            </a:r>
            <a:r>
              <a:rPr lang="ru-RU" dirty="0" smtClean="0"/>
              <a:t>до модели, решающей специфичную задачу, например, формализации данных из анамнезов эпилепсии</a:t>
            </a:r>
          </a:p>
          <a:p>
            <a:pPr algn="just"/>
            <a:r>
              <a:rPr lang="ru-RU" dirty="0" smtClean="0"/>
              <a:t>Для </a:t>
            </a:r>
            <a:r>
              <a:rPr lang="ru-RU" dirty="0" err="1" smtClean="0"/>
              <a:t>дообучения</a:t>
            </a:r>
            <a:r>
              <a:rPr lang="ru-RU" dirty="0" smtClean="0"/>
              <a:t> можно использовать различные модели – генеративные , либо </a:t>
            </a:r>
            <a:r>
              <a:rPr lang="ru-RU" dirty="0" err="1" smtClean="0"/>
              <a:t>дискриминативные</a:t>
            </a:r>
            <a:r>
              <a:rPr lang="ru-RU" dirty="0" smtClean="0"/>
              <a:t>. </a:t>
            </a:r>
          </a:p>
          <a:p>
            <a:pPr algn="just"/>
            <a:r>
              <a:rPr lang="ru-RU" dirty="0" smtClean="0"/>
              <a:t>Какие модели наиболее подходящие в </a:t>
            </a:r>
            <a:r>
              <a:rPr lang="ru-RU" dirty="0" err="1" smtClean="0"/>
              <a:t>условяих</a:t>
            </a:r>
            <a:r>
              <a:rPr lang="ru-RU" dirty="0" smtClean="0"/>
              <a:t> данных эпилепсии, причем ограниченные по размерам набора данных для обучения?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		Скрытые </a:t>
            </a:r>
            <a:r>
              <a:rPr lang="ru-RU" dirty="0" err="1" smtClean="0"/>
              <a:t>марковские</a:t>
            </a:r>
            <a:r>
              <a:rPr lang="ru-RU" dirty="0" smtClean="0"/>
              <a:t> цепи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429000"/>
            <a:ext cx="503376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1412776"/>
            <a:ext cx="79208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Автомат, состояния и вероятности переходов которого скрыты от наблюдателя.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На выходе  - транслированные в видимые классы значения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Искомые классы – состояния автомата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868144" y="3429000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(</a:t>
            </a:r>
            <a:r>
              <a:rPr lang="en-US" dirty="0" smtClean="0"/>
              <a:t>H</a:t>
            </a:r>
            <a:r>
              <a:rPr lang="ru-RU" dirty="0" smtClean="0"/>
              <a:t>) – вероятность сохранения состояния, </a:t>
            </a:r>
            <a:r>
              <a:rPr lang="en-US" dirty="0" smtClean="0"/>
              <a:t>P</a:t>
            </a:r>
            <a:r>
              <a:rPr lang="ru-RU" dirty="0" smtClean="0"/>
              <a:t>(</a:t>
            </a:r>
            <a:r>
              <a:rPr lang="en-US" dirty="0" smtClean="0"/>
              <a:t>T</a:t>
            </a:r>
            <a:r>
              <a:rPr lang="ru-RU" dirty="0" smtClean="0"/>
              <a:t>) – вероятность перехода.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5229200"/>
            <a:ext cx="151216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Рекуррентные нейронные сети</a:t>
            </a: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933056"/>
            <a:ext cx="835292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3520" y="1340768"/>
            <a:ext cx="4320480" cy="96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04048" y="249289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s – </a:t>
            </a:r>
            <a:r>
              <a:rPr lang="ru-RU" dirty="0" smtClean="0"/>
              <a:t>скрытое состояние на текущем шаге, </a:t>
            </a:r>
          </a:p>
          <a:p>
            <a:r>
              <a:rPr lang="en-US" dirty="0" smtClean="0"/>
              <a:t> </a:t>
            </a:r>
            <a:r>
              <a:rPr lang="en-US" dirty="0" smtClean="0"/>
              <a:t>r – </a:t>
            </a:r>
            <a:r>
              <a:rPr lang="ru-RU" dirty="0" smtClean="0"/>
              <a:t>наблюдаемое состояние</a:t>
            </a:r>
            <a:endParaRPr lang="ru-RU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5725" cy="238125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5725" cy="23812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23528" y="1268760"/>
            <a:ext cx="4464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dirty="0" smtClean="0"/>
              <a:t>Нейронная сеть, веса которой </a:t>
            </a:r>
            <a:r>
              <a:rPr lang="ru-RU" sz="2400" dirty="0" err="1" smtClean="0"/>
              <a:t>переиспользуются</a:t>
            </a:r>
            <a:r>
              <a:rPr lang="ru-RU" sz="2400" dirty="0" smtClean="0"/>
              <a:t> </a:t>
            </a:r>
            <a:r>
              <a:rPr lang="ru-RU" sz="2400" dirty="0" smtClean="0"/>
              <a:t>для последовательно передаваемых в сеть слов.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Существуют модификации – </a:t>
            </a:r>
            <a:r>
              <a:rPr lang="en-US" sz="2400" dirty="0" smtClean="0"/>
              <a:t>LSTM, bi-LSTM, </a:t>
            </a:r>
            <a:r>
              <a:rPr lang="ru-RU" sz="2400" dirty="0" smtClean="0"/>
              <a:t>применение механизма внимания.</a:t>
            </a:r>
            <a:endParaRPr lang="ru-RU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8520" y="188640"/>
            <a:ext cx="925252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Сравнение эффективности методов</a:t>
            </a:r>
            <a:r>
              <a:rPr lang="en-US" dirty="0" smtClean="0"/>
              <a:t> NER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2994" y="1628800"/>
            <a:ext cx="4320480" cy="136720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2994" y="4221088"/>
            <a:ext cx="4320480" cy="12961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017" y="842246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Задача извлечения персональных данных пациентов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27350" y="3390091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Задача анализа </a:t>
            </a:r>
            <a:r>
              <a:rPr lang="en-US" sz="2400" dirty="0" smtClean="0"/>
              <a:t> </a:t>
            </a:r>
            <a:r>
              <a:rPr lang="ru-RU" sz="2400" dirty="0" smtClean="0"/>
              <a:t>истории болезней пациентов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652120" y="1673243"/>
            <a:ext cx="3491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P(</a:t>
            </a:r>
            <a:r>
              <a:rPr lang="ru-RU" sz="2400" dirty="0" err="1"/>
              <a:t>Precision</a:t>
            </a:r>
            <a:r>
              <a:rPr lang="ru-RU" sz="2400" dirty="0"/>
              <a:t>) – точность, </a:t>
            </a:r>
            <a:endParaRPr lang="en-US" sz="2400" dirty="0" smtClean="0"/>
          </a:p>
          <a:p>
            <a:r>
              <a:rPr lang="ru-RU" sz="2400" dirty="0" smtClean="0"/>
              <a:t>R(</a:t>
            </a:r>
            <a:r>
              <a:rPr lang="ru-RU" sz="2400" dirty="0" err="1" smtClean="0"/>
              <a:t>Recall</a:t>
            </a:r>
            <a:r>
              <a:rPr lang="ru-RU" sz="2400" dirty="0"/>
              <a:t>) – полнота, </a:t>
            </a:r>
            <a:endParaRPr lang="en-US" sz="2400" dirty="0" smtClean="0"/>
          </a:p>
          <a:p>
            <a:r>
              <a:rPr lang="ru-RU" sz="2400" dirty="0" smtClean="0"/>
              <a:t>F(F-</a:t>
            </a:r>
            <a:r>
              <a:rPr lang="ru-RU" sz="2400" dirty="0" err="1" smtClean="0"/>
              <a:t>score</a:t>
            </a:r>
            <a:r>
              <a:rPr lang="ru-RU" sz="2400" dirty="0"/>
              <a:t>) – F-мера, A(</a:t>
            </a:r>
            <a:r>
              <a:rPr lang="ru-RU" sz="2400" dirty="0" err="1"/>
              <a:t>Accuracy</a:t>
            </a:r>
            <a:r>
              <a:rPr lang="ru-RU" sz="2400" dirty="0"/>
              <a:t>) – доля правильных ответов алгоритма.</a:t>
            </a:r>
          </a:p>
        </p:txBody>
      </p:sp>
    </p:spTree>
    <p:extLst>
      <p:ext uri="{BB962C8B-B14F-4D97-AF65-F5344CB8AC3E}">
        <p14:creationId xmlns:p14="http://schemas.microsoft.com/office/powerpoint/2010/main" xmlns="" val="241593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ru-RU" dirty="0" smtClean="0"/>
              <a:t>Закон </a:t>
            </a:r>
            <a:r>
              <a:rPr lang="ru-RU" dirty="0"/>
              <a:t>Ц</a:t>
            </a:r>
            <a:r>
              <a:rPr lang="ru-RU" dirty="0" smtClean="0"/>
              <a:t>ипфа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5504" y="1268760"/>
            <a:ext cx="6156684" cy="3744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5013176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Частота </a:t>
            </a:r>
            <a:r>
              <a:rPr lang="ru-RU" sz="2400" dirty="0"/>
              <a:t>встречаемости каждого слова достаточно длинного текста примерно обратно пропорциональна порядковому номеру (рангу) этого слова в списке слов, упорядоченному по частоте встречаемости.</a:t>
            </a:r>
          </a:p>
        </p:txBody>
      </p:sp>
    </p:spTree>
    <p:extLst>
      <p:ext uri="{BB962C8B-B14F-4D97-AF65-F5344CB8AC3E}">
        <p14:creationId xmlns:p14="http://schemas.microsoft.com/office/powerpoint/2010/main" xmlns="" val="31898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561662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Объект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исследования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НЕСТРУКТУРИРОВАННЫЕ ТЕКСТЫ, ОПИСЫВАЮЩИЕ ПРОТЕКАНИЕ ЭПИЛЕПСИИ У ПАЦИЕНТОВ</a:t>
            </a:r>
          </a:p>
          <a:p>
            <a:pPr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 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Предмет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исследования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АЛГОРИТМ ИЗВЛЕЧЕНИЯ ПОЛЕЗНЫХ ДАННЫХ ИЗ</a:t>
            </a:r>
          </a:p>
          <a:p>
            <a:pPr algn="ctr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НЕСТРУКТУРИРОВАННЫХ ДАННЫХ ЭПИЛЕПСИИ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Исследовательская </a:t>
            </a:r>
            <a:r>
              <a:rPr lang="ru-RU" dirty="0" smtClean="0"/>
              <a:t>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ru-RU" sz="1600" dirty="0"/>
              <a:t>Исследование проблемной области</a:t>
            </a:r>
          </a:p>
          <a:p>
            <a:pPr>
              <a:spcAft>
                <a:spcPts val="600"/>
              </a:spcAft>
            </a:pPr>
            <a:r>
              <a:rPr lang="ru-RU" sz="1600" dirty="0" smtClean="0"/>
              <a:t>Предлагаемый </a:t>
            </a:r>
            <a:r>
              <a:rPr lang="ru-RU" sz="1600" dirty="0"/>
              <a:t>способ решения поставленной задачи.</a:t>
            </a:r>
          </a:p>
          <a:p>
            <a:pPr>
              <a:spcAft>
                <a:spcPts val="600"/>
              </a:spcAft>
            </a:pPr>
            <a:r>
              <a:rPr lang="ru-RU" sz="1600" dirty="0" smtClean="0"/>
              <a:t>Исследование </a:t>
            </a:r>
            <a:r>
              <a:rPr lang="ru-RU" sz="1600" dirty="0"/>
              <a:t>задачи как представителя </a:t>
            </a:r>
            <a:r>
              <a:rPr lang="ru-RU" sz="1600" dirty="0" smtClean="0"/>
              <a:t>класса</a:t>
            </a:r>
            <a:r>
              <a:rPr lang="en-US" sz="1600" dirty="0" smtClean="0"/>
              <a:t> NLP</a:t>
            </a:r>
            <a:r>
              <a:rPr lang="ru-RU" sz="1600" dirty="0" smtClean="0"/>
              <a:t> </a:t>
            </a:r>
            <a:r>
              <a:rPr lang="ru-RU" sz="1600" dirty="0"/>
              <a:t>и формирование набора метрик эффективности для оценки качества работы результирующей модели. </a:t>
            </a:r>
          </a:p>
          <a:p>
            <a:pPr>
              <a:spcAft>
                <a:spcPts val="600"/>
              </a:spcAft>
            </a:pPr>
            <a:r>
              <a:rPr lang="ru-RU" sz="1600" dirty="0"/>
              <a:t>Разработка функциональной схемы алгоритма формализованного представления историй болезни на основе </a:t>
            </a:r>
            <a:r>
              <a:rPr lang="ru-RU" sz="1600" dirty="0" smtClean="0"/>
              <a:t>неструктурированных данных</a:t>
            </a:r>
            <a:r>
              <a:rPr lang="en-US" sz="1600" dirty="0"/>
              <a:t>.</a:t>
            </a:r>
            <a:endParaRPr lang="ru-RU" sz="1600" dirty="0" smtClean="0"/>
          </a:p>
          <a:p>
            <a:pPr>
              <a:spcAft>
                <a:spcPts val="600"/>
              </a:spcAft>
            </a:pPr>
            <a:r>
              <a:rPr lang="ru-RU" sz="1600" dirty="0"/>
              <a:t>Экспериментальное исследование.</a:t>
            </a:r>
          </a:p>
          <a:p>
            <a:pPr>
              <a:spcAft>
                <a:spcPts val="600"/>
              </a:spcAft>
            </a:pPr>
            <a:r>
              <a:rPr lang="ru-RU" sz="1600" dirty="0" smtClean="0"/>
              <a:t>Составление </a:t>
            </a:r>
            <a:r>
              <a:rPr lang="ru-RU" sz="1600" dirty="0"/>
              <a:t>корпуса текстов для первичного обучения модели.</a:t>
            </a:r>
          </a:p>
          <a:p>
            <a:pPr>
              <a:spcAft>
                <a:spcPts val="600"/>
              </a:spcAft>
            </a:pPr>
            <a:r>
              <a:rPr lang="ru-RU" sz="1600" dirty="0"/>
              <a:t>Создание тестовой модели и обучение её на сформированном корпусе.</a:t>
            </a:r>
          </a:p>
          <a:p>
            <a:pPr>
              <a:spcAft>
                <a:spcPts val="600"/>
              </a:spcAft>
            </a:pPr>
            <a:r>
              <a:rPr lang="ru-RU" sz="1600" dirty="0"/>
              <a:t>Разработка программного обеспечения для оценки эффективности формализованного представления историй болезни на основе не структурированных данных.</a:t>
            </a:r>
          </a:p>
          <a:p>
            <a:pPr>
              <a:spcAft>
                <a:spcPts val="600"/>
              </a:spcAft>
            </a:pPr>
            <a:r>
              <a:rPr lang="ru-RU" sz="1600" dirty="0"/>
              <a:t>Оценка эффективности результатов исследования.</a:t>
            </a:r>
          </a:p>
          <a:p>
            <a:pPr>
              <a:spcAft>
                <a:spcPts val="600"/>
              </a:spcAft>
            </a:pPr>
            <a:r>
              <a:rPr lang="ru-RU" sz="1600" dirty="0" smtClean="0"/>
              <a:t>Апробация </a:t>
            </a:r>
            <a:r>
              <a:rPr lang="ru-RU" sz="1600" dirty="0"/>
              <a:t>ПО на реальных данных. Определение практической эффективности. Доработка и документирование ПО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xmlns="" val="526742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Аналогичные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Rule</a:t>
            </a:r>
            <a:r>
              <a:rPr lang="ru-RU" b="1" dirty="0"/>
              <a:t>-</a:t>
            </a:r>
            <a:r>
              <a:rPr lang="en-US" b="1" dirty="0"/>
              <a:t>based </a:t>
            </a:r>
            <a:r>
              <a:rPr lang="ru-RU" b="1" dirty="0" smtClean="0"/>
              <a:t>системы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 - «</a:t>
            </a:r>
            <a:r>
              <a:rPr lang="ru-RU" dirty="0" err="1"/>
              <a:t>KnowledgeMap</a:t>
            </a:r>
            <a:r>
              <a:rPr lang="ru-RU" dirty="0" smtClean="0"/>
              <a:t>» </a:t>
            </a:r>
          </a:p>
          <a:p>
            <a:pPr marL="0" indent="0">
              <a:buNone/>
            </a:pPr>
            <a:r>
              <a:rPr lang="ru-RU" dirty="0" smtClean="0"/>
              <a:t> - «</a:t>
            </a:r>
            <a:r>
              <a:rPr lang="ru-RU" dirty="0" err="1"/>
              <a:t>MedLEE</a:t>
            </a:r>
            <a:r>
              <a:rPr lang="ru-RU" dirty="0" smtClean="0"/>
              <a:t>»</a:t>
            </a:r>
          </a:p>
          <a:p>
            <a:pPr marL="0" indent="0">
              <a:buNone/>
            </a:pPr>
            <a:r>
              <a:rPr lang="ru-RU" dirty="0" smtClean="0"/>
              <a:t> - «</a:t>
            </a:r>
            <a:r>
              <a:rPr lang="ru-RU" dirty="0" err="1" smtClean="0"/>
              <a:t>MetaMap</a:t>
            </a:r>
            <a:r>
              <a:rPr lang="ru-RU" dirty="0" smtClean="0"/>
              <a:t>»</a:t>
            </a:r>
          </a:p>
          <a:p>
            <a:pPr marL="0" indent="0">
              <a:buNone/>
            </a:pPr>
            <a:r>
              <a:rPr lang="ru-RU" dirty="0" smtClean="0"/>
              <a:t>Данные </a:t>
            </a:r>
            <a:r>
              <a:rPr lang="ru-RU" dirty="0"/>
              <a:t>решения </a:t>
            </a:r>
            <a:r>
              <a:rPr lang="ru-RU" dirty="0" smtClean="0"/>
              <a:t>подразумевают </a:t>
            </a:r>
            <a:r>
              <a:rPr lang="ru-RU" dirty="0"/>
              <a:t>ограничения в точности распознавания. </a:t>
            </a:r>
            <a:r>
              <a:rPr lang="ru-RU" dirty="0" smtClean="0"/>
              <a:t>Все англоязычны.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b="1" dirty="0" smtClean="0"/>
              <a:t>ML</a:t>
            </a:r>
            <a:r>
              <a:rPr lang="ru-RU" b="1" dirty="0" smtClean="0"/>
              <a:t> – системы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 - «</a:t>
            </a:r>
            <a:r>
              <a:rPr lang="ru-RU" dirty="0"/>
              <a:t>CLAMP» </a:t>
            </a:r>
            <a:r>
              <a:rPr lang="ru-RU" dirty="0" smtClean="0"/>
              <a:t>- англоязычная система</a:t>
            </a:r>
          </a:p>
          <a:p>
            <a:pPr marL="0" indent="0">
              <a:buNone/>
            </a:pPr>
            <a:r>
              <a:rPr lang="ru-RU" dirty="0" smtClean="0"/>
              <a:t> - «</a:t>
            </a:r>
            <a:r>
              <a:rPr lang="ru-RU" dirty="0" err="1"/>
              <a:t>Droice</a:t>
            </a:r>
            <a:r>
              <a:rPr lang="ru-RU" dirty="0"/>
              <a:t> </a:t>
            </a:r>
            <a:r>
              <a:rPr lang="ru-RU" dirty="0" err="1"/>
              <a:t>Labs</a:t>
            </a:r>
            <a:r>
              <a:rPr lang="ru-RU" dirty="0" smtClean="0"/>
              <a:t>» - поддерживает русский язык</a:t>
            </a:r>
          </a:p>
        </p:txBody>
      </p:sp>
    </p:spTree>
    <p:extLst>
      <p:ext uri="{BB962C8B-B14F-4D97-AF65-F5344CB8AC3E}">
        <p14:creationId xmlns:p14="http://schemas.microsoft.com/office/powerpoint/2010/main" xmlns="" val="3517798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Таким образом, разработка решения для обработки неструктурированных описаний эпизодов эпилептических приступов является востребованным как в </a:t>
            </a:r>
            <a:r>
              <a:rPr lang="ru-RU" b="1" dirty="0"/>
              <a:t>новом исследовании применения алгоритмов обучения </a:t>
            </a:r>
            <a:r>
              <a:rPr lang="ru-RU" b="1" dirty="0" err="1"/>
              <a:t>нейросетей</a:t>
            </a:r>
            <a:r>
              <a:rPr lang="ru-RU" dirty="0"/>
              <a:t> к задаче, имеющей </a:t>
            </a:r>
            <a:r>
              <a:rPr lang="ru-RU" b="1" dirty="0"/>
              <a:t>определённую специфику</a:t>
            </a:r>
            <a:r>
              <a:rPr lang="ru-RU" dirty="0"/>
              <a:t>, так и в качестве инструмента для </a:t>
            </a:r>
            <a:r>
              <a:rPr lang="ru-RU" b="1" dirty="0"/>
              <a:t>повышения эффективности работы специалистов области </a:t>
            </a:r>
            <a:r>
              <a:rPr lang="ru-RU" b="1" dirty="0" smtClean="0"/>
              <a:t>эпилепсии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64497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3100" b="1" dirty="0" smtClean="0">
                <a:latin typeface="Arial" pitchFamily="34" charset="0"/>
                <a:cs typeface="Arial" pitchFamily="34" charset="0"/>
              </a:rPr>
            </a:br>
            <a:r>
              <a:rPr lang="ru-RU" sz="3100" b="1" dirty="0" smtClean="0">
                <a:latin typeface="Arial" pitchFamily="34" charset="0"/>
                <a:cs typeface="Arial" pitchFamily="34" charset="0"/>
              </a:rPr>
              <a:t>Проблемная </a:t>
            </a:r>
            <a:r>
              <a:rPr lang="ru-RU" sz="3100" b="1" dirty="0" smtClean="0">
                <a:latin typeface="Arial" pitchFamily="34" charset="0"/>
                <a:cs typeface="Arial" pitchFamily="34" charset="0"/>
              </a:rPr>
              <a:t>ситуация в области</a:t>
            </a:r>
            <a:r>
              <a:rPr lang="ru-RU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3100" dirty="0" smtClean="0">
                <a:latin typeface="Arial" pitchFamily="34" charset="0"/>
                <a:cs typeface="Arial" pitchFamily="34" charset="0"/>
              </a:rPr>
            </a:br>
            <a:r>
              <a:rPr lang="ru-RU" sz="3100" b="1" dirty="0" smtClean="0">
                <a:latin typeface="Arial" pitchFamily="34" charset="0"/>
                <a:cs typeface="Arial" pitchFamily="34" charset="0"/>
              </a:rPr>
              <a:t>объекта исследований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864096"/>
          </a:xfrm>
        </p:spPr>
        <p:txBody>
          <a:bodyPr>
            <a:normAutofit fontScale="85000" lnSpcReduction="20000"/>
          </a:bodyPr>
          <a:lstStyle/>
          <a:p>
            <a:pPr indent="31750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1" dirty="0" smtClean="0">
                <a:latin typeface="Arial"/>
              </a:rPr>
              <a:t>Отсутствие  системы извлечения данных из неструктурированных данных эпилепсии, обладающей высокими показателями точности</a:t>
            </a:r>
            <a:endParaRPr lang="ru-RU" sz="2400" dirty="0" smtClean="0">
              <a:latin typeface="Times New Roman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4969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 smtClean="0"/>
              <a:t>Причины сложившейся ситуации</a:t>
            </a:r>
            <a:r>
              <a:rPr lang="ru-RU" sz="2000" dirty="0" smtClean="0"/>
              <a:t>:</a:t>
            </a:r>
          </a:p>
          <a:p>
            <a:pPr lvl="0">
              <a:buFont typeface="Wingdings" pitchFamily="2" charset="2"/>
              <a:buChar char="§"/>
            </a:pPr>
            <a:r>
              <a:rPr lang="ru-RU" sz="2000" dirty="0" smtClean="0"/>
              <a:t> </a:t>
            </a:r>
            <a:r>
              <a:rPr lang="ru-RU" sz="2000" dirty="0" smtClean="0"/>
              <a:t>сложность  извлечения именованных сущностей из текста на русском языке в силу его лингвистических качеств</a:t>
            </a:r>
          </a:p>
          <a:p>
            <a:pPr lvl="0">
              <a:buFont typeface="Wingdings" pitchFamily="2" charset="2"/>
              <a:buChar char="§"/>
            </a:pPr>
            <a:r>
              <a:rPr lang="ru-RU" sz="2000" dirty="0" smtClean="0"/>
              <a:t>м</a:t>
            </a:r>
            <a:r>
              <a:rPr lang="ru-RU" sz="2000" dirty="0" smtClean="0"/>
              <a:t>алый уровень исследования применения алгоритмов извлечения языковых сущностей в задаче их извлечения из неструктурированных данных эпилепсии</a:t>
            </a:r>
          </a:p>
          <a:p>
            <a:pPr lvl="0">
              <a:buFont typeface="Wingdings" pitchFamily="2" charset="2"/>
              <a:buChar char="§"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Цели и задачи диссертации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733256"/>
          </a:xfrm>
        </p:spPr>
        <p:txBody>
          <a:bodyPr>
            <a:normAutofit fontScale="70000" lnSpcReduction="20000"/>
          </a:bodyPr>
          <a:lstStyle/>
          <a:p>
            <a:r>
              <a:rPr lang="ru-RU" sz="4000" dirty="0" smtClean="0">
                <a:latin typeface="Arial" pitchFamily="34" charset="0"/>
                <a:cs typeface="Arial" pitchFamily="34" charset="0"/>
              </a:rPr>
              <a:t>Цель исследования: создание алгоритма для эффективного извлечения данных из НДЭ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Задачи исследования:</a:t>
            </a:r>
          </a:p>
          <a:p>
            <a:pPr lvl="0">
              <a:buFont typeface="Wingdings" pitchFamily="2" charset="2"/>
              <a:buChar char="§"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определить основные проблемы и ключевые критерии оценки эффективности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решения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исследовать существующие методы и алгоритмы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NER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с целью выявления их характеристик эффективности, преимуществ и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недостатков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произвести формализованную постановку задачи извлечения данных из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НДЭ</a:t>
            </a:r>
          </a:p>
          <a:p>
            <a:pPr lvl="0">
              <a:buFont typeface="Wingdings" pitchFamily="2" charset="2"/>
              <a:buChar char="§"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разработать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функциональную схему алгоритма формализованного представления историй болезни на основе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НДЭ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провести экспериментальное исследование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алгоритма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создание тестовой модели на прежде сформированном корпусе данных для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обучения</a:t>
            </a:r>
          </a:p>
          <a:p>
            <a:pPr lvl="0">
              <a:buFont typeface="Wingdings" pitchFamily="2" charset="2"/>
              <a:buChar char="§"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разработать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программное обеспечение для оценки эффективности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алгоритма</a:t>
            </a:r>
          </a:p>
          <a:p>
            <a:pPr lvl="0">
              <a:buFont typeface="Wingdings" pitchFamily="2" charset="2"/>
              <a:buChar char="§"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провести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оценку результатов исследования, сравнительный анализ результатов разработки и экспериментов с существующими решениями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4031323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4495092"/>
            <a:ext cx="1296144" cy="288032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02795" y="4894613"/>
            <a:ext cx="1296144" cy="288032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5355922"/>
            <a:ext cx="1296144" cy="288032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FF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10925" y="5805264"/>
            <a:ext cx="1296144" cy="2880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71632" y="3838300"/>
            <a:ext cx="2982235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Симптомы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Значащие даты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Длительность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реакции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Препараты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Другие факты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58425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0" y="26064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ИССЛЕДОВАНИЕ ПРЕДМЕТНОЙ ОБЛАСТИ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658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ru-RU" sz="31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ИССЛЕДОВАНИЕ ПРЕДМЕТНОЙ ОБЛАСТИ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3200" dirty="0" smtClean="0">
                <a:latin typeface="Arial" pitchFamily="34" charset="0"/>
                <a:cs typeface="Arial" pitchFamily="34" charset="0"/>
              </a:rPr>
            </a:b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288032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3300" dirty="0"/>
              <a:t>Данную задачу можно переформулировать как задачу извлечения полезных сущностей из неструктурированных данных эпилепсии (НДЭ), выраженных </a:t>
            </a:r>
            <a:r>
              <a:rPr lang="ru-RU" sz="3300" b="1" dirty="0"/>
              <a:t>естественным языком</a:t>
            </a:r>
            <a:r>
              <a:rPr lang="ru-RU" sz="3300" dirty="0"/>
              <a:t>. Она является представителем класса задач распознавания имён сущностей (</a:t>
            </a:r>
            <a:r>
              <a:rPr lang="ru-RU" sz="3300" b="1" dirty="0"/>
              <a:t>NER</a:t>
            </a:r>
            <a:r>
              <a:rPr lang="ru-RU" sz="3300" dirty="0"/>
              <a:t>), являющегося подклассом задач по обработке естественного языка(</a:t>
            </a:r>
            <a:r>
              <a:rPr lang="ru-RU" sz="3300" b="1" dirty="0"/>
              <a:t>NLP</a:t>
            </a:r>
            <a:r>
              <a:rPr lang="ru-RU" sz="3300" dirty="0"/>
              <a:t>).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501007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Существует множество методов решения задач данного направления</a:t>
            </a:r>
            <a:r>
              <a:rPr lang="en-US" sz="2800" dirty="0" smtClean="0"/>
              <a:t>. </a:t>
            </a:r>
            <a:r>
              <a:rPr lang="ru-RU" sz="2800" dirty="0" smtClean="0"/>
              <a:t>Основные: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Системы, основанные на </a:t>
            </a:r>
            <a:r>
              <a:rPr lang="ru-RU" sz="2800" dirty="0" smtClean="0"/>
              <a:t>правилах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Методы машинного </a:t>
            </a:r>
            <a:r>
              <a:rPr lang="ru-RU" sz="2800" dirty="0" smtClean="0"/>
              <a:t>обучения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Глубокое обучение </a:t>
            </a:r>
            <a:r>
              <a:rPr lang="ru-RU" sz="2800" dirty="0" err="1" smtClean="0"/>
              <a:t>нейросетей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237418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Подготовка данных обучения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64134"/>
            <a:ext cx="87484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Так как слова текста имеют разные формы за счет использования аффиксов, окончаний, то в целях выделения существенных частей слов проводят нормализацию текста.</a:t>
            </a:r>
            <a:endParaRPr lang="ru-RU" sz="2800" dirty="0" smtClean="0"/>
          </a:p>
          <a:p>
            <a:pPr>
              <a:buFont typeface="Arial" pitchFamily="34" charset="0"/>
              <a:buChar char="•"/>
            </a:pPr>
            <a:r>
              <a:rPr lang="ru-RU" sz="2800" dirty="0" err="1" smtClean="0"/>
              <a:t>Стемминг</a:t>
            </a:r>
            <a:r>
              <a:rPr lang="ru-RU" sz="2800" dirty="0" smtClean="0"/>
              <a:t> – процесс поиска корня слова путем отбрасывания аффиксов/окончаний</a:t>
            </a:r>
            <a:r>
              <a:rPr lang="ru-RU" sz="2800" dirty="0" smtClean="0"/>
              <a:t>. Нормальная форма с большой вероятностью может быть определена неправильно.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err="1" smtClean="0"/>
              <a:t>Лемматизация</a:t>
            </a:r>
            <a:r>
              <a:rPr lang="ru-RU" sz="2800" dirty="0" smtClean="0"/>
              <a:t> – процесс извлечения леммы слов.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Существуют готовые инструменты</a:t>
            </a:r>
            <a:r>
              <a:rPr lang="en-US" sz="2800" dirty="0" smtClean="0"/>
              <a:t> </a:t>
            </a:r>
            <a:r>
              <a:rPr lang="ru-RU" sz="2800" dirty="0" err="1" smtClean="0"/>
              <a:t>стемминга</a:t>
            </a:r>
            <a:r>
              <a:rPr lang="ru-RU" sz="2800" dirty="0" smtClean="0"/>
              <a:t>, </a:t>
            </a:r>
            <a:r>
              <a:rPr lang="ru-RU" sz="2800" dirty="0" err="1" smtClean="0"/>
              <a:t>лемматизации</a:t>
            </a:r>
            <a:r>
              <a:rPr lang="ru-RU" sz="2800" dirty="0" smtClean="0"/>
              <a:t>, например - </a:t>
            </a:r>
            <a:r>
              <a:rPr lang="en-US" sz="2800" dirty="0" err="1" smtClean="0"/>
              <a:t>Snawball</a:t>
            </a:r>
            <a:r>
              <a:rPr lang="en-US" sz="2800" dirty="0" smtClean="0"/>
              <a:t> Stammer </a:t>
            </a:r>
            <a:r>
              <a:rPr lang="ru-RU" sz="2800" dirty="0" smtClean="0"/>
              <a:t>из </a:t>
            </a:r>
            <a:r>
              <a:rPr lang="en-US" sz="2800" dirty="0" err="1" smtClean="0"/>
              <a:t>pyhton</a:t>
            </a:r>
            <a:r>
              <a:rPr lang="en-US" sz="2800" dirty="0" smtClean="0"/>
              <a:t>-</a:t>
            </a:r>
            <a:r>
              <a:rPr lang="ru-RU" sz="2800" dirty="0" smtClean="0"/>
              <a:t>библиотеки </a:t>
            </a:r>
            <a:r>
              <a:rPr lang="en-US" sz="2800" dirty="0" smtClean="0"/>
              <a:t>NTLK</a:t>
            </a:r>
            <a:endParaRPr lang="ru-RU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err="1" smtClean="0"/>
              <a:t>Эмбеддинги</a:t>
            </a:r>
            <a:r>
              <a:rPr lang="ru-RU" sz="3200" dirty="0" smtClean="0"/>
              <a:t> слов</a:t>
            </a:r>
            <a:endParaRPr lang="ru-RU" sz="3200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717032"/>
            <a:ext cx="68103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1628800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Векторные </a:t>
            </a:r>
            <a:r>
              <a:rPr lang="ru-RU" sz="2800" dirty="0" smtClean="0"/>
              <a:t>представления слов и фраз способны значительно улучшить качество работы некоторых методов автоматической обработки естественного языка</a:t>
            </a:r>
            <a:endParaRPr lang="ru-RU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1055</Words>
  <Application>Microsoft Office PowerPoint</Application>
  <PresentationFormat>Экран (4:3)</PresentationFormat>
  <Paragraphs>116</Paragraphs>
  <Slides>23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Исследование и разработка модели и алгоритма формализованного представления историй болезни пациентов на основе неструктурированных данных  </vt:lpstr>
      <vt:lpstr>Слайд 2</vt:lpstr>
      <vt:lpstr> Проблемная ситуация в области объекта исследований </vt:lpstr>
      <vt:lpstr>Цели и задачи диссертации</vt:lpstr>
      <vt:lpstr>Слайд 5</vt:lpstr>
      <vt:lpstr>ИССЛЕДОВАНИЕ ПРЕДМЕТНОЙ ОБЛАСТИ </vt:lpstr>
      <vt:lpstr>Слайд 7</vt:lpstr>
      <vt:lpstr>Подготовка данных обучения</vt:lpstr>
      <vt:lpstr>Эмбеддинги слов</vt:lpstr>
      <vt:lpstr>Слайд 10</vt:lpstr>
      <vt:lpstr>Слайд 11</vt:lpstr>
      <vt:lpstr>Архитектура Transformer</vt:lpstr>
      <vt:lpstr>Слайд 13</vt:lpstr>
      <vt:lpstr>Слайд 14</vt:lpstr>
      <vt:lpstr>Слайд 15</vt:lpstr>
      <vt:lpstr>Рекуррентные нейронные сети</vt:lpstr>
      <vt:lpstr>Слайд 17</vt:lpstr>
      <vt:lpstr>Сравнение эффективности методов NER</vt:lpstr>
      <vt:lpstr>Закон Ципфа</vt:lpstr>
      <vt:lpstr>Исследовательская часть</vt:lpstr>
      <vt:lpstr>Аналогичные решения</vt:lpstr>
      <vt:lpstr>Актуальность</vt:lpstr>
      <vt:lpstr>Слайд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и разработка модели и алгоритма формализованного представления историй болезни пациентов на основе неструктурированных данных</dc:title>
  <dc:creator>8192500</dc:creator>
  <cp:lastModifiedBy>Пользователь Windows</cp:lastModifiedBy>
  <cp:revision>13</cp:revision>
  <dcterms:created xsi:type="dcterms:W3CDTF">2019-11-26T07:58:51Z</dcterms:created>
  <dcterms:modified xsi:type="dcterms:W3CDTF">2020-12-28T09:55:50Z</dcterms:modified>
</cp:coreProperties>
</file>