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64" r:id="rId5"/>
    <p:sldId id="269" r:id="rId6"/>
    <p:sldId id="270" r:id="rId7"/>
    <p:sldId id="271" r:id="rId8"/>
    <p:sldId id="272" r:id="rId9"/>
    <p:sldId id="260" r:id="rId10"/>
    <p:sldId id="261" r:id="rId11"/>
    <p:sldId id="266" r:id="rId12"/>
    <p:sldId id="267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621E0-5C86-4B5D-88C3-727097462B3B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141D-A6C6-46BA-8AA4-8F5142194A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Существует несколько уровней параллелизма.</a:t>
            </a:r>
            <a:br>
              <a:rPr lang="ru-RU" dirty="0" smtClean="0"/>
            </a:br>
            <a:r>
              <a:rPr lang="ru-RU" dirty="0" smtClean="0"/>
              <a:t>В контексте рассмотрении языков высокого уровня предполагается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. Программисту не важно как на уровне ОС или аппаратуры реализован параллелизм, если он вообще имеется. Подразумевается нераспределенные параллельные вычисления(в пределах одного аппаратно-программного модуля)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каждый заданный момент времени может выполнять одну из ваших задач и для нее выделяется соответствующий поток (</a:t>
            </a:r>
            <a:r>
              <a:rPr lang="ru-RU" dirty="0" err="1" smtClean="0"/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случае одноядерного процессора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iPad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 </a:t>
            </a:r>
            <a:r>
              <a:rPr lang="ru-RU" dirty="0" err="1" smtClean="0"/>
              <a:t>сoncurrency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достигается многократными кратковременными переключениями между «потоками» (</a:t>
            </a:r>
            <a:r>
              <a:rPr lang="ru-RU" dirty="0" err="1" smtClean="0"/>
              <a:t>threads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на которых выполняются задачи (</a:t>
            </a:r>
            <a:r>
              <a:rPr lang="ru-RU" dirty="0" err="1" smtClean="0"/>
              <a:t>tasks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создавая достоверное представление об одновременном выполнении задач на одноядерном процессоре. На многоядерном процессоре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достигается тем, что каждому «потоку», связанному с задачей, предоставляется свое собственное ядро для запуска задач. Обе эти технологии используют общее понятие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dirty="0" err="1" smtClean="0"/>
              <a:t>сoncurrency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Своеобразной платой за введение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приложениии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трудность обеспечения безопасного выполнения кода на различных потоках (</a:t>
            </a:r>
            <a:r>
              <a:rPr lang="ru-RU" dirty="0" err="1" smtClean="0"/>
              <a:t>thread</a:t>
            </a:r>
            <a:r>
              <a:rPr lang="ru-RU" dirty="0" smtClean="0"/>
              <a:t> </a:t>
            </a:r>
            <a:r>
              <a:rPr lang="ru-RU" dirty="0" err="1" smtClean="0"/>
              <a:t>safety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141D-A6C6-46BA-8AA4-8F5142194A3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Очередь</a:t>
            </a:r>
            <a:r>
              <a:rPr lang="ru-RU" baseline="0" dirty="0" smtClean="0"/>
              <a:t>. Замыкания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141D-A6C6-46BA-8AA4-8F5142194A3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 на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мы можем изменять </a:t>
            </a:r>
            <a:r>
              <a:rPr lang="ru-RU" dirty="0" smtClean="0"/>
              <a:t>UI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элементы. На этой очереди нежелательно выполнять ресурсоёмкие операции (например, загрузку данных из сети), не относящиеся с изменению </a:t>
            </a:r>
            <a:r>
              <a:rPr lang="ru-RU" dirty="0" smtClean="0"/>
              <a:t>UI</a:t>
            </a:r>
            <a:endParaRPr lang="en-US" dirty="0" smtClean="0"/>
          </a:p>
          <a:p>
            <a:r>
              <a:rPr lang="en-US" dirty="0" smtClean="0"/>
              <a:t>QOS </a:t>
            </a:r>
            <a:r>
              <a:rPr lang="ru-RU" dirty="0" err="1" smtClean="0"/>
              <a:t>приоритетыы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 err="1" smtClean="0"/>
              <a:t>очерели</a:t>
            </a:r>
            <a:r>
              <a:rPr lang="ru-RU" dirty="0" smtClean="0"/>
              <a:t> кроме </a:t>
            </a:r>
            <a:r>
              <a:rPr lang="en-US" dirty="0" smtClean="0"/>
              <a:t>main</a:t>
            </a:r>
            <a:r>
              <a:rPr lang="ru-RU" dirty="0" smtClean="0"/>
              <a:t> последовательны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141D-A6C6-46BA-8AA4-8F5142194A3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Показать проблемы на примерах</a:t>
            </a:r>
            <a:r>
              <a:rPr lang="en-US" dirty="0" smtClean="0"/>
              <a:t>/</a:t>
            </a:r>
            <a:r>
              <a:rPr lang="ru-RU" dirty="0" smtClean="0"/>
              <a:t>краткое</a:t>
            </a:r>
            <a:r>
              <a:rPr lang="ru-RU" baseline="0" dirty="0" smtClean="0"/>
              <a:t> описание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141D-A6C6-46BA-8AA4-8F5142194A3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Пройтись</a:t>
            </a:r>
            <a:r>
              <a:rPr lang="ru-RU" baseline="0" dirty="0" smtClean="0"/>
              <a:t> по всем инструментам, показав в </a:t>
            </a:r>
            <a:r>
              <a:rPr lang="en-US" baseline="0" dirty="0" smtClean="0"/>
              <a:t>Playground </a:t>
            </a:r>
            <a:r>
              <a:rPr lang="ru-RU" baseline="0" dirty="0" smtClean="0"/>
              <a:t>примеры использования(заранее подготовленные)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141D-A6C6-46BA-8AA4-8F5142194A3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230EFC-43B3-40C1-9AF2-7DAF7FF72902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ECF2C2-25F6-4CF0-9A29-0E86BCCFAE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параллельной работы в ЯВУ</a:t>
            </a:r>
            <a:r>
              <a:rPr lang="en-US" dirty="0" smtClean="0">
                <a:solidFill>
                  <a:schemeClr val="bg1"/>
                </a:solidFill>
              </a:rPr>
              <a:t> Swift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501008"/>
            <a:ext cx="2952328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Гонки(</a:t>
            </a:r>
            <a:r>
              <a:rPr lang="en-US" dirty="0" smtClean="0"/>
              <a:t>race conditions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Check-then-act</a:t>
            </a:r>
          </a:p>
          <a:p>
            <a:pPr fontAlgn="base"/>
            <a:r>
              <a:rPr lang="en-US" dirty="0"/>
              <a:t>Read-modify-write</a:t>
            </a:r>
          </a:p>
          <a:p>
            <a:pPr>
              <a:buNone/>
            </a:pPr>
            <a:r>
              <a:rPr lang="ru-RU" dirty="0" smtClean="0"/>
              <a:t>+ примеры и код</a:t>
            </a:r>
          </a:p>
          <a:p>
            <a:pPr>
              <a:buNone/>
            </a:pPr>
            <a:r>
              <a:rPr lang="en-US" dirty="0" smtClean="0"/>
              <a:t>https://www.javacodegeeks.com/2014/08/java-concurrency-tutorial-atomicity-and-race-conditions.html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Неизменяемые и </a:t>
            </a:r>
            <a:r>
              <a:rPr lang="en-US" dirty="0" smtClean="0"/>
              <a:t>Stateless</a:t>
            </a:r>
            <a:r>
              <a:rPr lang="ru-RU" dirty="0" smtClean="0"/>
              <a:t> объекты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переменные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ThreadLocal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локальные </a:t>
            </a:r>
            <a:r>
              <a:rPr lang="ru-RU" dirty="0"/>
              <a:t>переменные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Потокобезопасные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ConcurrentHashMap</a:t>
            </a:r>
            <a:endParaRPr lang="en-US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Вступление</a:t>
            </a:r>
            <a:r>
              <a:rPr lang="en-US" dirty="0" smtClean="0">
                <a:latin typeface="Cambria" pitchFamily="18" charset="0"/>
              </a:rPr>
              <a:t>. </a:t>
            </a:r>
            <a:r>
              <a:rPr lang="ru-RU" dirty="0" smtClean="0">
                <a:latin typeface="Cambria" pitchFamily="18" charset="0"/>
              </a:rPr>
              <a:t>Язык </a:t>
            </a:r>
            <a:r>
              <a:rPr lang="en-US" dirty="0" smtClean="0">
                <a:latin typeface="Cambria" pitchFamily="18" charset="0"/>
              </a:rPr>
              <a:t>Swift</a:t>
            </a:r>
            <a:r>
              <a:rPr lang="ru-RU" dirty="0" smtClean="0">
                <a:latin typeface="Cambria" pitchFamily="18" charset="0"/>
              </a:rPr>
              <a:t> и параллелизм</a:t>
            </a:r>
          </a:p>
          <a:p>
            <a:r>
              <a:rPr lang="en-US" dirty="0" smtClean="0">
                <a:latin typeface="Cambria" pitchFamily="18" charset="0"/>
              </a:rPr>
              <a:t>GCD </a:t>
            </a:r>
            <a:r>
              <a:rPr lang="ru-RU" dirty="0" smtClean="0">
                <a:latin typeface="Cambria" pitchFamily="18" charset="0"/>
              </a:rPr>
              <a:t>и </a:t>
            </a:r>
            <a:r>
              <a:rPr lang="en-US" dirty="0" smtClean="0">
                <a:latin typeface="Cambria" pitchFamily="18" charset="0"/>
              </a:rPr>
              <a:t>Operation</a:t>
            </a:r>
            <a:r>
              <a:rPr lang="ru-RU" dirty="0" smtClean="0">
                <a:latin typeface="Cambria" pitchFamily="18" charset="0"/>
              </a:rPr>
              <a:t>. </a:t>
            </a:r>
            <a:r>
              <a:rPr lang="ru-RU" dirty="0" smtClean="0">
                <a:latin typeface="Cambria" pitchFamily="18" charset="0"/>
              </a:rPr>
              <a:t>Понятие </a:t>
            </a:r>
            <a:r>
              <a:rPr lang="ru-RU" dirty="0" smtClean="0">
                <a:latin typeface="Cambria" pitchFamily="18" charset="0"/>
              </a:rPr>
              <a:t>очереди</a:t>
            </a:r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Синхронное и асинхронное выполнение заданий</a:t>
            </a:r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Глобальные очереди</a:t>
            </a:r>
          </a:p>
          <a:p>
            <a:r>
              <a:rPr lang="ru-RU" dirty="0" smtClean="0">
                <a:latin typeface="Cambria" pitchFamily="18" charset="0"/>
              </a:rPr>
              <a:t>Инструменты параллельной работы</a:t>
            </a:r>
            <a:r>
              <a:rPr lang="en-US" dirty="0" smtClean="0">
                <a:latin typeface="Cambria" pitchFamily="18" charset="0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Swift</a:t>
            </a:r>
            <a:r>
              <a:rPr lang="ru-RU" dirty="0" smtClean="0"/>
              <a:t> и параллелизм</a:t>
            </a:r>
            <a:endParaRPr lang="ru-RU" dirty="0"/>
          </a:p>
        </p:txBody>
      </p:sp>
      <p:pic>
        <p:nvPicPr>
          <p:cNvPr id="1026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host\miet_autumn_2020\теория_вычислительных_процессов_дорогов\parall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916832"/>
            <a:ext cx="6569696" cy="3659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GCD </a:t>
            </a:r>
            <a:r>
              <a:rPr lang="ru-RU" dirty="0" smtClean="0">
                <a:latin typeface="Cambria" pitchFamily="18" charset="0"/>
              </a:rPr>
              <a:t>и </a:t>
            </a:r>
            <a:r>
              <a:rPr lang="en-US" dirty="0" smtClean="0">
                <a:latin typeface="Cambria" pitchFamily="18" charset="0"/>
              </a:rPr>
              <a:t>Operation</a:t>
            </a:r>
            <a:r>
              <a:rPr lang="ru-RU" dirty="0" smtClean="0">
                <a:latin typeface="Cambria" pitchFamily="18" charset="0"/>
              </a:rPr>
              <a:t>. Понятие очереди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416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Последовательные очереди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Параллельные </a:t>
            </a:r>
            <a:r>
              <a:rPr lang="ru-RU" sz="3200" dirty="0" smtClean="0">
                <a:latin typeface="Cambria" pitchFamily="18" charset="0"/>
              </a:rPr>
              <a:t>очереди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4860032" cy="37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Синхронное </a:t>
            </a:r>
            <a:r>
              <a:rPr lang="ru-RU" dirty="0" smtClean="0"/>
              <a:t>и асинхронное выполнение заданий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5762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365104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2348880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</a:rPr>
              <a:t>*Функции </a:t>
            </a:r>
            <a:r>
              <a:rPr lang="en-US" sz="2000" dirty="0" smtClean="0">
                <a:latin typeface="Cambria" pitchFamily="18" charset="0"/>
              </a:rPr>
              <a:t>sync/</a:t>
            </a:r>
            <a:r>
              <a:rPr lang="en-US" sz="2000" dirty="0" err="1" smtClean="0">
                <a:latin typeface="Cambria" pitchFamily="18" charset="0"/>
              </a:rPr>
              <a:t>async</a:t>
            </a:r>
            <a:endParaRPr lang="ru-RU" sz="2000" dirty="0">
              <a:latin typeface="Cambria" pitchFamily="18" charset="0"/>
            </a:endParaRPr>
          </a:p>
        </p:txBody>
      </p:sp>
      <p:pic>
        <p:nvPicPr>
          <p:cNvPr id="7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Глобальные очереди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Последовательная очередь </a:t>
            </a:r>
            <a:r>
              <a:rPr lang="ru-RU" b="1" dirty="0" err="1" smtClean="0">
                <a:latin typeface="Cambria" pitchFamily="18" charset="0"/>
              </a:rPr>
              <a:t>Main</a:t>
            </a:r>
            <a:r>
              <a:rPr lang="ru-RU" b="1" dirty="0" smtClean="0">
                <a:latin typeface="Cambria" pitchFamily="18" charset="0"/>
              </a:rPr>
              <a:t> </a:t>
            </a:r>
            <a:r>
              <a:rPr lang="ru-RU" b="1" dirty="0" err="1" smtClean="0">
                <a:latin typeface="Cambria" pitchFamily="18" charset="0"/>
              </a:rPr>
              <a:t>queue</a:t>
            </a:r>
            <a:r>
              <a:rPr lang="ru-RU" dirty="0" smtClean="0">
                <a:latin typeface="Cambria" pitchFamily="18" charset="0"/>
              </a:rPr>
              <a:t>, в которой происходят все операции с пользовательским интерфейсом (UI</a:t>
            </a:r>
            <a:r>
              <a:rPr lang="ru-RU" dirty="0" smtClean="0">
                <a:latin typeface="Cambria" pitchFamily="18" charset="0"/>
              </a:rPr>
              <a:t>)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4 фоновых </a:t>
            </a:r>
            <a:r>
              <a:rPr lang="ru-RU" dirty="0" err="1" smtClean="0">
                <a:latin typeface="Cambria" pitchFamily="18" charset="0"/>
              </a:rPr>
              <a:t>concurrent</a:t>
            </a:r>
            <a:r>
              <a:rPr lang="ru-RU" dirty="0" smtClean="0">
                <a:latin typeface="Cambria" pitchFamily="18" charset="0"/>
              </a:rPr>
              <a:t> (параллельных) глобальных очереди с разным качеством обслуживания </a:t>
            </a:r>
            <a:r>
              <a:rPr lang="ru-RU" dirty="0" err="1" smtClean="0">
                <a:latin typeface="Cambria" pitchFamily="18" charset="0"/>
              </a:rPr>
              <a:t>qos</a:t>
            </a:r>
            <a:r>
              <a:rPr lang="ru-RU" dirty="0" smtClean="0">
                <a:latin typeface="Cambria" pitchFamily="18" charset="0"/>
              </a:rPr>
              <a:t> и разными приоритетами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4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С</a:t>
            </a:r>
            <a:r>
              <a:rPr lang="ru-RU" dirty="0" smtClean="0">
                <a:latin typeface="Cambria" pitchFamily="18" charset="0"/>
              </a:rPr>
              <a:t>остояние </a:t>
            </a:r>
            <a:r>
              <a:rPr lang="ru-RU" dirty="0" smtClean="0">
                <a:latin typeface="Cambria" pitchFamily="18" charset="0"/>
              </a:rPr>
              <a:t>гонки (</a:t>
            </a:r>
            <a:r>
              <a:rPr lang="en-US" b="1" dirty="0" smtClean="0">
                <a:latin typeface="Cambria" pitchFamily="18" charset="0"/>
              </a:rPr>
              <a:t>race condition</a:t>
            </a:r>
            <a:r>
              <a:rPr lang="en-US" dirty="0" smtClean="0">
                <a:latin typeface="Cambria" pitchFamily="18" charset="0"/>
              </a:rPr>
              <a:t>) </a:t>
            </a:r>
          </a:p>
          <a:p>
            <a:r>
              <a:rPr lang="ru-RU" dirty="0" smtClean="0">
                <a:latin typeface="Cambria" pitchFamily="18" charset="0"/>
              </a:rPr>
              <a:t>И</a:t>
            </a:r>
            <a:r>
              <a:rPr lang="ru-RU" dirty="0" smtClean="0">
                <a:latin typeface="Cambria" pitchFamily="18" charset="0"/>
              </a:rPr>
              <a:t>нверсия </a:t>
            </a:r>
            <a:r>
              <a:rPr lang="ru-RU" dirty="0" smtClean="0">
                <a:latin typeface="Cambria" pitchFamily="18" charset="0"/>
              </a:rPr>
              <a:t>приоритетов (</a:t>
            </a:r>
            <a:r>
              <a:rPr lang="en-US" b="1" dirty="0" smtClean="0">
                <a:latin typeface="Cambria" pitchFamily="18" charset="0"/>
              </a:rPr>
              <a:t>priority inversion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ru-RU" dirty="0" smtClean="0">
                <a:latin typeface="Cambria" pitchFamily="18" charset="0"/>
              </a:rPr>
              <a:t>В</a:t>
            </a:r>
            <a:r>
              <a:rPr lang="ru-RU" dirty="0" smtClean="0">
                <a:latin typeface="Cambria" pitchFamily="18" charset="0"/>
              </a:rPr>
              <a:t>заимная </a:t>
            </a:r>
            <a:r>
              <a:rPr lang="ru-RU" dirty="0" smtClean="0">
                <a:latin typeface="Cambria" pitchFamily="18" charset="0"/>
              </a:rPr>
              <a:t>блокировка (</a:t>
            </a:r>
            <a:r>
              <a:rPr lang="en-US" b="1" dirty="0" smtClean="0">
                <a:latin typeface="Cambria" pitchFamily="18" charset="0"/>
              </a:rPr>
              <a:t>deadlock</a:t>
            </a:r>
            <a:r>
              <a:rPr lang="en-US" dirty="0" smtClean="0">
                <a:latin typeface="Cambria" pitchFamily="18" charset="0"/>
              </a:rPr>
              <a:t>) </a:t>
            </a:r>
            <a:endParaRPr lang="ru-RU" dirty="0" smtClean="0">
              <a:latin typeface="Cambria" pitchFamily="18" charset="0"/>
            </a:endParaRPr>
          </a:p>
        </p:txBody>
      </p:sp>
      <p:pic>
        <p:nvPicPr>
          <p:cNvPr id="4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Инструменты параллельной работы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DispatchWorkItem</a:t>
            </a:r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Ф</a:t>
            </a:r>
            <a:r>
              <a:rPr lang="ru-RU" dirty="0" smtClean="0">
                <a:latin typeface="Cambria" pitchFamily="18" charset="0"/>
              </a:rPr>
              <a:t>ункция</a:t>
            </a:r>
            <a:r>
              <a:rPr lang="ru-RU" dirty="0" smtClean="0">
                <a:latin typeface="Cambria" pitchFamily="18" charset="0"/>
              </a:rPr>
              <a:t> </a:t>
            </a:r>
            <a:r>
              <a:rPr lang="en-US" dirty="0" smtClean="0">
                <a:latin typeface="Cambria" pitchFamily="18" charset="0"/>
              </a:rPr>
              <a:t>notify</a:t>
            </a:r>
            <a:r>
              <a:rPr lang="ru-RU" dirty="0" smtClean="0">
                <a:latin typeface="Cambria" pitchFamily="18" charset="0"/>
              </a:rPr>
              <a:t>()</a:t>
            </a:r>
          </a:p>
          <a:p>
            <a:r>
              <a:rPr lang="en-US" dirty="0" err="1" smtClean="0">
                <a:latin typeface="Cambria" pitchFamily="18" charset="0"/>
              </a:rPr>
              <a:t>URLSession</a:t>
            </a:r>
            <a:endParaRPr lang="ru-RU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DispatchGroup</a:t>
            </a:r>
            <a:r>
              <a:rPr lang="en-US" dirty="0" smtClean="0">
                <a:latin typeface="Cambria" pitchFamily="18" charset="0"/>
              </a:rPr>
              <a:t> enter()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leave()	</a:t>
            </a:r>
          </a:p>
          <a:p>
            <a:r>
              <a:rPr lang="ru-RU" dirty="0" smtClean="0">
                <a:latin typeface="Cambria" pitchFamily="18" charset="0"/>
              </a:rPr>
              <a:t>Поточно-безопасные (</a:t>
            </a:r>
            <a:r>
              <a:rPr lang="ru-RU" dirty="0" err="1" smtClean="0">
                <a:latin typeface="Cambria" pitchFamily="18" charset="0"/>
              </a:rPr>
              <a:t>thread-safe</a:t>
            </a:r>
            <a:r>
              <a:rPr lang="ru-RU" dirty="0" smtClean="0">
                <a:latin typeface="Cambria" pitchFamily="18" charset="0"/>
              </a:rPr>
              <a:t>) переменные. Очереди изоляции</a:t>
            </a:r>
            <a:endParaRPr lang="en-US" dirty="0" smtClean="0">
              <a:latin typeface="Cambria" pitchFamily="18" charset="0"/>
            </a:endParaRPr>
          </a:p>
          <a:p>
            <a:r>
              <a:rPr lang="ru-RU" dirty="0" err="1" smtClean="0">
                <a:latin typeface="Cambria" pitchFamily="18" charset="0"/>
              </a:rPr>
              <a:t>Барьарное</a:t>
            </a:r>
            <a:r>
              <a:rPr lang="ru-RU" dirty="0" smtClean="0">
                <a:latin typeface="Cambria" pitchFamily="18" charset="0"/>
              </a:rPr>
              <a:t> исполнение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2" descr="C:\Users\host\miet_autumn_2020\теория_вычислительных_процессов_дорогов\Swift-2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1521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Потокобезопасность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Атомарность</a:t>
            </a:r>
          </a:p>
          <a:p>
            <a:pPr>
              <a:buNone/>
            </a:pPr>
            <a:r>
              <a:rPr lang="ru-RU" dirty="0" smtClean="0"/>
              <a:t>Гонки(</a:t>
            </a:r>
            <a:r>
              <a:rPr lang="en-US" dirty="0" smtClean="0"/>
              <a:t>race conditions</a:t>
            </a:r>
            <a:r>
              <a:rPr lang="ru-RU" dirty="0" smtClean="0"/>
              <a:t>) </a:t>
            </a:r>
          </a:p>
          <a:p>
            <a:pPr>
              <a:buNone/>
            </a:pPr>
            <a:r>
              <a:rPr lang="ru-RU" dirty="0" smtClean="0"/>
              <a:t>Видимость между потоками</a:t>
            </a:r>
          </a:p>
          <a:p>
            <a:pPr>
              <a:buNone/>
            </a:pPr>
            <a:r>
              <a:rPr lang="ru-RU" dirty="0" smtClean="0"/>
              <a:t>Неизменяемые объекты</a:t>
            </a:r>
          </a:p>
          <a:p>
            <a:pPr>
              <a:buNone/>
            </a:pPr>
            <a:r>
              <a:rPr lang="ru-RU" dirty="0" err="1" smtClean="0"/>
              <a:t>Потокобезопасные</a:t>
            </a:r>
            <a:r>
              <a:rPr lang="ru-RU" dirty="0" smtClean="0"/>
              <a:t> типы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</TotalTime>
  <Words>137</Words>
  <Application>Microsoft Office PowerPoint</Application>
  <PresentationFormat>Экран (4:3)</PresentationFormat>
  <Paragraphs>60</Paragraphs>
  <Slides>13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Организация параллельной работы в ЯВУ Swift</vt:lpstr>
      <vt:lpstr>План</vt:lpstr>
      <vt:lpstr>Язык Swift и параллелизм</vt:lpstr>
      <vt:lpstr>GCD и Operation. Понятие очереди</vt:lpstr>
      <vt:lpstr>   Синхронное и асинхронное выполнение заданий </vt:lpstr>
      <vt:lpstr>Глобальные очереди </vt:lpstr>
      <vt:lpstr>Проблемы многопоточности</vt:lpstr>
      <vt:lpstr>Инструменты параллельной работы  </vt:lpstr>
      <vt:lpstr>Потокобезопасность</vt:lpstr>
      <vt:lpstr>Гонки(race conditions)</vt:lpstr>
      <vt:lpstr>Неизменяемые и Stateless объекты  </vt:lpstr>
      <vt:lpstr>Локальные переменные потока</vt:lpstr>
      <vt:lpstr>Потокобезопасные типы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Интро </dc:title>
  <dc:creator>Пользователь Windows</dc:creator>
  <cp:lastModifiedBy>Пользователь Windows</cp:lastModifiedBy>
  <cp:revision>3</cp:revision>
  <dcterms:created xsi:type="dcterms:W3CDTF">2020-11-08T17:03:23Z</dcterms:created>
  <dcterms:modified xsi:type="dcterms:W3CDTF">2020-11-09T05:59:00Z</dcterms:modified>
</cp:coreProperties>
</file>