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77" r:id="rId4"/>
    <p:sldId id="278" r:id="rId5"/>
    <p:sldId id="279" r:id="rId6"/>
    <p:sldId id="280" r:id="rId7"/>
    <p:sldId id="283" r:id="rId8"/>
    <p:sldId id="281" r:id="rId9"/>
    <p:sldId id="282" r:id="rId10"/>
    <p:sldId id="285" r:id="rId11"/>
    <p:sldId id="287" r:id="rId12"/>
    <p:sldId id="288" r:id="rId13"/>
    <p:sldId id="258" r:id="rId14"/>
    <p:sldId id="273" r:id="rId15"/>
    <p:sldId id="274" r:id="rId16"/>
    <p:sldId id="266" r:id="rId17"/>
    <p:sldId id="270" r:id="rId18"/>
    <p:sldId id="271" r:id="rId19"/>
    <p:sldId id="272" r:id="rId20"/>
    <p:sldId id="275" r:id="rId21"/>
    <p:sldId id="26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FF33"/>
    <a:srgbClr val="66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7" autoAdjust="0"/>
    <p:restoredTop sz="97312" autoAdjust="0"/>
  </p:normalViewPr>
  <p:slideViewPr>
    <p:cSldViewPr>
      <p:cViewPr>
        <p:scale>
          <a:sx n="75" d="100"/>
          <a:sy n="75" d="100"/>
        </p:scale>
        <p:origin x="-7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6F5AA-A484-42C5-8773-24B538C7B173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229E8-40F4-4D89-B2E4-149A324D02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032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– в чем состоит научная проблематика вопроса? Почему для создания этого ПО необходимо проведение исследования?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229E8-40F4-4D89-B2E4-149A324D02F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2285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1696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1211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247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2959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655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217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9313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319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656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403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638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C575-E2C4-47F8-9697-A9268D23BE37}" type="datetimeFigureOut">
              <a:rPr lang="ru-RU" smtClean="0"/>
              <a:pPr/>
              <a:t>30.12.2020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1147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Исследование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 разработка модели и алгоритма формализованного представления историй болезни пациентов на основе неструктурированных данных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94116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Научный руководитель: к.т.н., доцент Андрианов Андрей Михайлович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Соискатель: студент гр. ПИН-22М Постоев Игорь Евгеньевич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32656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Федеральное государственное автономное образовательное </a:t>
            </a:r>
            <a:r>
              <a:rPr lang="ru-RU" i="1" dirty="0" err="1" smtClean="0"/>
              <a:t>уреждение</a:t>
            </a:r>
            <a:r>
              <a:rPr lang="ru-RU" i="1" dirty="0" smtClean="0"/>
              <a:t> высшего профессионального образования «Национальный исследовательский университет Московский институт  электронной техники»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64502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Диссертация на соискание степени магистра техники и технологии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Направление: 09.04.04 – «Программная инженерия искусственного интеллекта»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60212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Москва, 2020</a:t>
            </a:r>
            <a:endParaRPr lang="ru-RU" i="1" dirty="0"/>
          </a:p>
        </p:txBody>
      </p:sp>
    </p:spTree>
    <p:extLst>
      <p:ext uri="{BB962C8B-B14F-4D97-AF65-F5344CB8AC3E}">
        <p14:creationId xmlns="" xmlns:p14="http://schemas.microsoft.com/office/powerpoint/2010/main" val="34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3743" y="332656"/>
            <a:ext cx="92577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Формализованное представление методов задачи ПЗС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BiLSTM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Двунаправленная долгая краткосрочная память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BiLSTM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генеративный алгоритм, модификация рекуррентной нейронной сети(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RNN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Переиспользует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одни и те же веса для формирования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вектора скрытого состояния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на основании которого определяется вектор выхода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068960"/>
            <a:ext cx="4824536" cy="324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3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3743" y="332656"/>
            <a:ext cx="92577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Формализованное представление методов задачи ПЗС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CRF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365104"/>
            <a:ext cx="41338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708920"/>
            <a:ext cx="4924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33115" y="476672"/>
            <a:ext cx="5464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Архитектура системы ПЗС НДЭ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484784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ВЕКТОРНОЕ ПРЕДСТАВЛЕНИЕ ПРИЗНАКОВ СЛОВ:</a:t>
            </a: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ruBERT</a:t>
            </a:r>
            <a:r>
              <a:rPr lang="en-US" b="1" dirty="0" smtClean="0">
                <a:solidFill>
                  <a:schemeClr val="bg1"/>
                </a:solidFill>
              </a:rPr>
              <a:t> + </a:t>
            </a:r>
            <a:r>
              <a:rPr lang="ru-RU" b="1" dirty="0" smtClean="0">
                <a:solidFill>
                  <a:schemeClr val="bg1"/>
                </a:solidFill>
              </a:rPr>
              <a:t>правила и словари для редких слов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3356992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КОДИРОВКА СЛОВ В КОНТЕКСТ:</a:t>
            </a:r>
            <a:endParaRPr lang="ru-RU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BiLSTM</a:t>
            </a:r>
            <a:r>
              <a:rPr lang="en-US" b="1" dirty="0" smtClean="0">
                <a:solidFill>
                  <a:schemeClr val="bg1"/>
                </a:solidFill>
              </a:rPr>
              <a:t> + </a:t>
            </a:r>
            <a:r>
              <a:rPr lang="ru-RU" b="1" dirty="0" smtClean="0">
                <a:solidFill>
                  <a:schemeClr val="bg1"/>
                </a:solidFill>
              </a:rPr>
              <a:t>механизм внимания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5157192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ДЕКОДИРОВКА ТЕГОВ: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CRF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4427984" y="2564904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427984" y="4437112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288032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3300" dirty="0"/>
              <a:t>Данную задачу можно переформулировать как задачу извлечения полезных сущностей из неструктурированных данных эпилепсии (НДЭ), выраженных </a:t>
            </a:r>
            <a:r>
              <a:rPr lang="ru-RU" sz="3300" b="1" dirty="0"/>
              <a:t>естественным языком</a:t>
            </a:r>
            <a:r>
              <a:rPr lang="ru-RU" sz="3300" dirty="0"/>
              <a:t>. Она является представителем класса задач распознавания имён сущностей (</a:t>
            </a:r>
            <a:r>
              <a:rPr lang="ru-RU" sz="3300" b="1" dirty="0"/>
              <a:t>NER</a:t>
            </a:r>
            <a:r>
              <a:rPr lang="ru-RU" sz="3300" dirty="0"/>
              <a:t>), являющегося подклассом задач по обработке естественного языка(</a:t>
            </a:r>
            <a:r>
              <a:rPr lang="ru-RU" sz="3300" b="1" dirty="0"/>
              <a:t>NLP</a:t>
            </a:r>
            <a:r>
              <a:rPr lang="ru-RU" sz="3300" dirty="0"/>
              <a:t>).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501007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Существует множество методов решения задач данного направления</a:t>
            </a:r>
            <a:r>
              <a:rPr lang="en-US" sz="2800" dirty="0" smtClean="0"/>
              <a:t>. </a:t>
            </a:r>
            <a:r>
              <a:rPr lang="ru-RU" sz="2800" dirty="0" smtClean="0"/>
              <a:t>Основные: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Системы, основанные на </a:t>
            </a:r>
            <a:r>
              <a:rPr lang="ru-RU" sz="2800" dirty="0" smtClean="0"/>
              <a:t>правилах, словари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Методы машинного обучения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Глубокое обучение </a:t>
            </a:r>
            <a:r>
              <a:rPr lang="ru-RU" sz="2800" dirty="0" err="1" smtClean="0"/>
              <a:t>нейросетей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23741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Подготовка данных обучения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64134"/>
            <a:ext cx="8748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как слова текста имеют разные формы за счет использования аффиксов, окончаний, то в целях выделения существенных частей слов проводят нормализацию текста.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err="1" smtClean="0"/>
              <a:t>Стемминг</a:t>
            </a:r>
            <a:r>
              <a:rPr lang="ru-RU" sz="2800" dirty="0" smtClean="0"/>
              <a:t> – процесс поиска корня слова путем отбрасывания аффиксов/окончаний. Нормальная форма с большой вероятностью может быть определена неправильно.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err="1" smtClean="0"/>
              <a:t>Лемматизация</a:t>
            </a:r>
            <a:r>
              <a:rPr lang="ru-RU" sz="2800" dirty="0" smtClean="0"/>
              <a:t> – процесс извлечения леммы слов.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Существуют готовые инструменты</a:t>
            </a:r>
            <a:r>
              <a:rPr lang="en-US" sz="2800" dirty="0" smtClean="0"/>
              <a:t> </a:t>
            </a:r>
            <a:r>
              <a:rPr lang="ru-RU" sz="2800" dirty="0" err="1" smtClean="0"/>
              <a:t>стемминга</a:t>
            </a:r>
            <a:r>
              <a:rPr lang="ru-RU" sz="2800" dirty="0" smtClean="0"/>
              <a:t>, </a:t>
            </a:r>
            <a:r>
              <a:rPr lang="ru-RU" sz="2800" dirty="0" err="1" smtClean="0"/>
              <a:t>лемматизации</a:t>
            </a:r>
            <a:r>
              <a:rPr lang="ru-RU" sz="2800" dirty="0" smtClean="0"/>
              <a:t>, например - </a:t>
            </a:r>
            <a:r>
              <a:rPr lang="en-US" sz="2800" dirty="0" err="1" smtClean="0"/>
              <a:t>Snawball</a:t>
            </a:r>
            <a:r>
              <a:rPr lang="en-US" sz="2800" dirty="0" smtClean="0"/>
              <a:t> Stammer </a:t>
            </a:r>
            <a:r>
              <a:rPr lang="ru-RU" sz="2800" dirty="0" smtClean="0"/>
              <a:t>из </a:t>
            </a:r>
            <a:r>
              <a:rPr lang="en-US" sz="2800" dirty="0" err="1" smtClean="0"/>
              <a:t>pyhton</a:t>
            </a:r>
            <a:r>
              <a:rPr lang="en-US" sz="2800" dirty="0" smtClean="0"/>
              <a:t>-</a:t>
            </a:r>
            <a:r>
              <a:rPr lang="ru-RU" sz="2800" dirty="0" smtClean="0"/>
              <a:t>библиотеки </a:t>
            </a:r>
            <a:r>
              <a:rPr lang="en-US" sz="2800" dirty="0" smtClean="0"/>
              <a:t>NTLK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 smtClean="0"/>
              <a:t>Эмбеддинги</a:t>
            </a:r>
            <a:r>
              <a:rPr lang="ru-RU" sz="3200" dirty="0" smtClean="0"/>
              <a:t> слов</a:t>
            </a:r>
            <a:endParaRPr lang="ru-RU" sz="3200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717032"/>
            <a:ext cx="68103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62880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Векторные представления слов и фраз способны значительно улучшить качество работы некоторых методов автоматической обработки естественного языка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54868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Генеративные модели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1484784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 Обучение моделей происходит последовательно – результат соотнесения предыдущего слова классу влияет на соотнесение текущего слова.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Скрытые </a:t>
            </a:r>
            <a:r>
              <a:rPr lang="ru-RU" sz="2800" dirty="0" err="1" smtClean="0"/>
              <a:t>марковские</a:t>
            </a:r>
            <a:r>
              <a:rPr lang="ru-RU" sz="2800" dirty="0" smtClean="0"/>
              <a:t> цепи(</a:t>
            </a:r>
            <a:r>
              <a:rPr lang="en-US" sz="2800" dirty="0" smtClean="0"/>
              <a:t>HMM</a:t>
            </a:r>
            <a:r>
              <a:rPr lang="ru-RU" sz="2800" dirty="0" smtClean="0"/>
              <a:t>).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Рекуррентные нейронные сети(</a:t>
            </a:r>
            <a:r>
              <a:rPr lang="en-US" sz="2800" dirty="0" smtClean="0"/>
              <a:t>RNN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и их модификации</a:t>
            </a:r>
            <a:r>
              <a:rPr lang="en-US" sz="2800" dirty="0" smtClean="0"/>
              <a:t> - </a:t>
            </a:r>
            <a:r>
              <a:rPr lang="ru-RU" sz="2800" dirty="0" smtClean="0"/>
              <a:t>сети с долгой краткосрочной памятью</a:t>
            </a:r>
            <a:r>
              <a:rPr lang="en-US" sz="2800" dirty="0" smtClean="0"/>
              <a:t>(LSTM), </a:t>
            </a:r>
            <a:r>
              <a:rPr lang="ru-RU" sz="2800" dirty="0" err="1" smtClean="0"/>
              <a:t>двунаправленые</a:t>
            </a:r>
            <a:r>
              <a:rPr lang="ru-RU" sz="2800" dirty="0" smtClean="0"/>
              <a:t> </a:t>
            </a:r>
            <a:r>
              <a:rPr lang="en-US" sz="2800" dirty="0" smtClean="0"/>
              <a:t>LSTM(bi-LSTM) </a:t>
            </a:r>
            <a:r>
              <a:rPr lang="ru-RU" sz="2800" dirty="0" smtClean="0"/>
              <a:t>и применение механизма внимания (</a:t>
            </a:r>
            <a:r>
              <a:rPr lang="en-US" sz="2800" dirty="0" smtClean="0"/>
              <a:t>attention</a:t>
            </a:r>
            <a:r>
              <a:rPr lang="ru-RU" sz="2800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Недостатками этой группы методов являются сложность применения параллельных вычислений и проблема зависимости расположенных на отдалении слов.</a:t>
            </a:r>
            <a:endParaRPr lang="ru-RU" sz="2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548680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Дискриминативные</a:t>
            </a:r>
            <a:r>
              <a:rPr lang="ru-RU" sz="3200" dirty="0" smtClean="0"/>
              <a:t> модели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628800"/>
            <a:ext cx="8640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 Обучение моделей происходит одновременно на данных выбранного размера. Затем происходит классификация слов согласно признакам, полученным при обучении.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Метод опорных векторов(</a:t>
            </a:r>
            <a:r>
              <a:rPr lang="en-US" sz="2800" dirty="0" smtClean="0"/>
              <a:t>SVM</a:t>
            </a:r>
            <a:r>
              <a:rPr lang="ru-RU" sz="2800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Марковская модель максимальной энтропии(</a:t>
            </a:r>
            <a:r>
              <a:rPr lang="en-US" sz="2800" dirty="0" smtClean="0"/>
              <a:t>MEMM</a:t>
            </a:r>
            <a:r>
              <a:rPr lang="ru-RU" sz="2800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Метод условных случайных полей(</a:t>
            </a:r>
            <a:r>
              <a:rPr lang="en-US" sz="2800" dirty="0" smtClean="0"/>
              <a:t>CRF</a:t>
            </a:r>
            <a:r>
              <a:rPr lang="ru-RU" sz="2800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Недостатком </a:t>
            </a:r>
            <a:r>
              <a:rPr lang="ru-RU" sz="2800" dirty="0" err="1" smtClean="0"/>
              <a:t>дискриминативных</a:t>
            </a:r>
            <a:r>
              <a:rPr lang="ru-RU" sz="2800" dirty="0" smtClean="0"/>
              <a:t> моделей является их сложность их обучения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ru-RU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Архитектура </a:t>
            </a:r>
            <a:r>
              <a:rPr lang="en-US" sz="3200" dirty="0" smtClean="0"/>
              <a:t>Transformer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Отсутствует </a:t>
            </a:r>
            <a:r>
              <a:rPr lang="ru-RU" sz="2800" dirty="0" err="1" smtClean="0"/>
              <a:t>рекуррентность</a:t>
            </a:r>
            <a:r>
              <a:rPr lang="ru-RU" sz="2800" dirty="0" smtClean="0"/>
              <a:t> – появляется возможность параллельных вычислений, нет проблемы долгосрочной зависимости.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Механизм внимания – основа архитектуры – позволяет выявлять частичные зависимости слов.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Архитектура актуальна – используется в популярных сервисах(например, </a:t>
            </a:r>
            <a:r>
              <a:rPr lang="ru-RU" sz="2800" dirty="0" err="1" smtClean="0"/>
              <a:t>Гугл</a:t>
            </a:r>
            <a:r>
              <a:rPr lang="ru-RU" sz="2800" dirty="0" smtClean="0"/>
              <a:t> и </a:t>
            </a:r>
            <a:r>
              <a:rPr lang="ru-RU" sz="2800" dirty="0" err="1" smtClean="0"/>
              <a:t>Яндекс</a:t>
            </a:r>
            <a:r>
              <a:rPr lang="ru-RU" sz="2800" dirty="0" smtClean="0"/>
              <a:t> переводчики)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Является</a:t>
            </a:r>
            <a:r>
              <a:rPr lang="en-US" sz="2800" dirty="0" smtClean="0"/>
              <a:t> </a:t>
            </a:r>
            <a:r>
              <a:rPr lang="ru-RU" sz="2800" dirty="0" smtClean="0"/>
              <a:t>архитектурой для </a:t>
            </a:r>
            <a:r>
              <a:rPr lang="en-US" sz="2800" dirty="0" smtClean="0"/>
              <a:t>state-of-the-art </a:t>
            </a:r>
            <a:r>
              <a:rPr lang="ru-RU" sz="2800" dirty="0" smtClean="0"/>
              <a:t>модели обработки естественного языка </a:t>
            </a:r>
            <a:r>
              <a:rPr lang="en-US" sz="2800" dirty="0" smtClean="0"/>
              <a:t>BERT</a:t>
            </a:r>
            <a:endParaRPr lang="ru-RU" sz="2800" dirty="0" smtClean="0"/>
          </a:p>
          <a:p>
            <a:pPr>
              <a:buFont typeface="Arial" pitchFamily="34" charset="0"/>
              <a:buChar char="•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20688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Качество классификации обычно определяется точностью(</a:t>
            </a:r>
            <a:r>
              <a:rPr lang="en-US" sz="2800" dirty="0" smtClean="0"/>
              <a:t>precision</a:t>
            </a:r>
            <a:r>
              <a:rPr lang="ru-RU" sz="2800" dirty="0" smtClean="0"/>
              <a:t>), полнотой(</a:t>
            </a:r>
            <a:r>
              <a:rPr lang="en-US" sz="2800" dirty="0" smtClean="0"/>
              <a:t>recall</a:t>
            </a:r>
            <a:r>
              <a:rPr lang="ru-RU" sz="2800" dirty="0" smtClean="0"/>
              <a:t>), и их производной – </a:t>
            </a:r>
            <a:r>
              <a:rPr lang="en-US" sz="2800" dirty="0" smtClean="0"/>
              <a:t>f</a:t>
            </a:r>
            <a:r>
              <a:rPr lang="ru-RU" sz="2800" dirty="0" smtClean="0"/>
              <a:t>-мерой(</a:t>
            </a:r>
            <a:r>
              <a:rPr lang="en-US" sz="2800" dirty="0" smtClean="0"/>
              <a:t>f</a:t>
            </a:r>
            <a:r>
              <a:rPr lang="ru-RU" sz="2800" dirty="0" smtClean="0"/>
              <a:t>-</a:t>
            </a:r>
            <a:r>
              <a:rPr lang="en-US" sz="2800" dirty="0" smtClean="0"/>
              <a:t>score</a:t>
            </a:r>
            <a:r>
              <a:rPr lang="ru-RU" sz="2800" dirty="0" smtClean="0"/>
              <a:t>). </a:t>
            </a:r>
            <a:endParaRPr lang="en-US" sz="2800" dirty="0" smtClean="0"/>
          </a:p>
          <a:p>
            <a:pPr algn="just"/>
            <a:r>
              <a:rPr lang="en-US" sz="2800" dirty="0" smtClean="0"/>
              <a:t>TP</a:t>
            </a:r>
            <a:r>
              <a:rPr lang="ru-RU" sz="2800" dirty="0" smtClean="0"/>
              <a:t>— </a:t>
            </a:r>
            <a:r>
              <a:rPr lang="ru-RU" sz="2800" dirty="0" err="1" smtClean="0"/>
              <a:t>истино-положительное</a:t>
            </a:r>
            <a:r>
              <a:rPr lang="ru-RU" sz="2800" dirty="0" smtClean="0"/>
              <a:t> решение </a:t>
            </a:r>
            <a:r>
              <a:rPr lang="en-US" sz="2800" dirty="0" smtClean="0"/>
              <a:t>TN</a:t>
            </a:r>
            <a:r>
              <a:rPr lang="ru-RU" sz="2800" dirty="0" smtClean="0"/>
              <a:t> — </a:t>
            </a:r>
            <a:r>
              <a:rPr lang="ru-RU" sz="2800" dirty="0" err="1" smtClean="0"/>
              <a:t>истино-отрицательное</a:t>
            </a:r>
            <a:r>
              <a:rPr lang="ru-RU" sz="2800" dirty="0" smtClean="0"/>
              <a:t> решение, </a:t>
            </a:r>
            <a:r>
              <a:rPr lang="en-US" sz="2800" dirty="0" smtClean="0"/>
              <a:t>FP</a:t>
            </a:r>
            <a:r>
              <a:rPr lang="ru-RU" sz="2800" dirty="0" smtClean="0"/>
              <a:t>— </a:t>
            </a:r>
            <a:r>
              <a:rPr lang="ru-RU" sz="2800" dirty="0" err="1" smtClean="0"/>
              <a:t>ложно-положительное</a:t>
            </a:r>
            <a:r>
              <a:rPr lang="ru-RU" sz="2800" dirty="0" smtClean="0"/>
              <a:t> решение, </a:t>
            </a:r>
            <a:r>
              <a:rPr lang="en-US" sz="2800" dirty="0" smtClean="0"/>
              <a:t>FN</a:t>
            </a:r>
            <a:r>
              <a:rPr lang="ru-RU" sz="2800" dirty="0" smtClean="0"/>
              <a:t>— </a:t>
            </a:r>
            <a:r>
              <a:rPr lang="ru-RU" sz="2800" dirty="0" err="1" smtClean="0"/>
              <a:t>ложно-отрицательное</a:t>
            </a:r>
            <a:r>
              <a:rPr lang="ru-RU" sz="2800" dirty="0" smtClean="0"/>
              <a:t> решение</a:t>
            </a:r>
            <a:r>
              <a:rPr lang="en-US" sz="2800" dirty="0" smtClean="0"/>
              <a:t>. </a:t>
            </a:r>
            <a:r>
              <a:rPr lang="ru-RU" sz="2800" dirty="0" smtClean="0"/>
              <a:t>Тогда:</a:t>
            </a:r>
          </a:p>
          <a:p>
            <a:pPr algn="just"/>
            <a:endParaRPr lang="ru-RU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933056"/>
            <a:ext cx="414046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166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исследования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Неструктурированные тексты, описывающие </a:t>
            </a:r>
          </a:p>
          <a:p>
            <a:pPr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протекание эпилепсии у пациентов</a:t>
            </a: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Предмет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исследования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Алгоритм извлечения полезных данных из</a:t>
            </a:r>
          </a:p>
          <a:p>
            <a:pPr algn="ctr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неструктурированных данных эпилепсии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BERT </a:t>
            </a:r>
            <a:r>
              <a:rPr lang="ru-RU" dirty="0" smtClean="0"/>
              <a:t>– </a:t>
            </a:r>
            <a:r>
              <a:rPr lang="ru-RU" dirty="0" err="1" smtClean="0"/>
              <a:t>предобученная</a:t>
            </a:r>
            <a:r>
              <a:rPr lang="ru-RU" dirty="0" smtClean="0"/>
              <a:t> на больших  объемах данных система, в основе которой лежит архитектура </a:t>
            </a:r>
            <a:r>
              <a:rPr lang="en-US" dirty="0" smtClean="0"/>
              <a:t>Transformer.</a:t>
            </a:r>
          </a:p>
          <a:p>
            <a:pPr algn="just"/>
            <a:r>
              <a:rPr lang="ru-RU" dirty="0" smtClean="0"/>
              <a:t>Существует возможность </a:t>
            </a:r>
            <a:r>
              <a:rPr lang="ru-RU" dirty="0" err="1" smtClean="0"/>
              <a:t>дообучить</a:t>
            </a:r>
            <a:r>
              <a:rPr lang="ru-RU" dirty="0" smtClean="0"/>
              <a:t> </a:t>
            </a:r>
            <a:r>
              <a:rPr lang="en-US" dirty="0" smtClean="0"/>
              <a:t>BERT </a:t>
            </a:r>
            <a:r>
              <a:rPr lang="ru-RU" dirty="0" smtClean="0"/>
              <a:t>до модели, решающей специфичную задачу, например, формализации данных из анамнезов эпилепсии</a:t>
            </a:r>
          </a:p>
          <a:p>
            <a:pPr algn="just"/>
            <a:r>
              <a:rPr lang="ru-RU" dirty="0" smtClean="0"/>
              <a:t>Для </a:t>
            </a:r>
            <a:r>
              <a:rPr lang="ru-RU" dirty="0" err="1" smtClean="0"/>
              <a:t>дообучения</a:t>
            </a:r>
            <a:r>
              <a:rPr lang="ru-RU" dirty="0" smtClean="0"/>
              <a:t> можно использовать различные модели – генеративные , либо </a:t>
            </a:r>
            <a:r>
              <a:rPr lang="ru-RU" dirty="0" err="1" smtClean="0"/>
              <a:t>дискриминативные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Какие модели наиболее подходящие в </a:t>
            </a:r>
            <a:r>
              <a:rPr lang="ru-RU" dirty="0" err="1" smtClean="0"/>
              <a:t>условяих</a:t>
            </a:r>
            <a:r>
              <a:rPr lang="ru-RU" dirty="0" smtClean="0"/>
              <a:t> данных эпилепсии, причем ограниченные по размерам набора данных для обучения?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	Скрытые </a:t>
            </a:r>
            <a:r>
              <a:rPr lang="ru-RU" dirty="0" err="1" smtClean="0"/>
              <a:t>марковские</a:t>
            </a:r>
            <a:r>
              <a:rPr lang="ru-RU" dirty="0" smtClean="0"/>
              <a:t> цепи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50337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412776"/>
            <a:ext cx="7920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Автомат, состояния и вероятности переходов которого скрыты от наблюдателя.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На выходе  - транслированные в видимые классы значения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Искомые классы – состояния автомата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3429000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(</a:t>
            </a:r>
            <a:r>
              <a:rPr lang="en-US" dirty="0" smtClean="0"/>
              <a:t>H</a:t>
            </a:r>
            <a:r>
              <a:rPr lang="ru-RU" dirty="0" smtClean="0"/>
              <a:t>) – вероятность сохранения состояния, </a:t>
            </a:r>
            <a:r>
              <a:rPr lang="en-US" dirty="0" smtClean="0"/>
              <a:t>P</a:t>
            </a:r>
            <a:r>
              <a:rPr lang="ru-RU" dirty="0" smtClean="0"/>
              <a:t>(</a:t>
            </a:r>
            <a:r>
              <a:rPr lang="en-US" dirty="0" smtClean="0"/>
              <a:t>T</a:t>
            </a:r>
            <a:r>
              <a:rPr lang="ru-RU" dirty="0" smtClean="0"/>
              <a:t>) – вероятность перехода.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5229200"/>
            <a:ext cx="151216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3100" b="1" dirty="0" smtClean="0">
                <a:latin typeface="Arial" pitchFamily="34" charset="0"/>
                <a:cs typeface="Arial" pitchFamily="34" charset="0"/>
              </a:rPr>
            </a:b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Проблемная ситуация в области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объекта исследований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864096"/>
          </a:xfrm>
        </p:spPr>
        <p:txBody>
          <a:bodyPr>
            <a:normAutofit fontScale="85000" lnSpcReduction="20000"/>
          </a:bodyPr>
          <a:lstStyle/>
          <a:p>
            <a:pPr indent="31750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Отсутствие  системы извлечения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заданных сущностей из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неструктурированных данных эпилепсии, обладающей высокими показателями точности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4969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Причины сложившейся ситуации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сложность  извлечения именованных сущностей из текста на русском языке в силу его лингвистических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качеств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малый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уровень исследования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применения стандартных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алгоритмов извлечения языковых сущностей в задаче их извлечения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медицинских текстов  и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неструктурированных данных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эпилепсии в частности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тенденция к оценке эффективности алгоритмов извлечения языковых сущностей в рамках решения стандартных задач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отсутствие подготовленных наборов данных эпилепсии, достаточно больших для обучения моделей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нейросетевых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алгоритмов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Цели и задачи диссертации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6328" y="1124744"/>
            <a:ext cx="8877672" cy="573325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4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i="1" dirty="0" smtClean="0">
                <a:latin typeface="Arial" pitchFamily="34" charset="0"/>
                <a:cs typeface="Arial" pitchFamily="34" charset="0"/>
              </a:rPr>
              <a:t>Цель </a:t>
            </a:r>
            <a:r>
              <a:rPr lang="ru-RU" b="1" i="1" dirty="0" smtClean="0">
                <a:latin typeface="Arial" pitchFamily="34" charset="0"/>
                <a:cs typeface="Arial" pitchFamily="34" charset="0"/>
              </a:rPr>
              <a:t>диссертационной работы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алгоритма для эффективного извлечения данных из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НДЭ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диссертационной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работы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определить основные проблемы и ключевые критерии оценки эффективности решения</a:t>
            </a:r>
          </a:p>
          <a:p>
            <a:pPr lvl="0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исследовать существующие методы и алгоритмы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ПЗС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целью выявления их характеристик эффективности, преимуществ и недостатков</a:t>
            </a:r>
          </a:p>
          <a:p>
            <a:pPr lvl="0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произвести формализованную постановку задачи извлечения данных из НДЭ</a:t>
            </a:r>
          </a:p>
          <a:p>
            <a:pPr lvl="0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функциональную схему алгоритма формализованного представления историй болезни на основе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ПЗС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экспериментальное исследование алгоритма</a:t>
            </a:r>
          </a:p>
          <a:p>
            <a:pPr lvl="0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тестовой модели на прежде сформированном корпусе данных для обучения</a:t>
            </a:r>
          </a:p>
          <a:p>
            <a:pPr lvl="0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программное обеспечение для оценки эффективности алгоритма</a:t>
            </a:r>
          </a:p>
          <a:p>
            <a:pPr lvl="0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оценку результатов исследования, сравнительный анализ результатов разработки и экспериментов с существующими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решениями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На защиту выносятся 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340768"/>
            <a:ext cx="8064896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Формализованное представление данных из НДЭ.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Алгоритм извлечения заданных сущностей из НДЭ.</a:t>
            </a:r>
          </a:p>
          <a:p>
            <a:pPr marL="342900" lvl="0" indent="-342900" algn="just">
              <a:lnSpc>
                <a:spcPct val="150000"/>
              </a:lnSpc>
              <a:buFontTx/>
              <a:buAutoNum type="arabicPeriod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рограммное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обеспечение для оценки эффективности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алгоритма.</a:t>
            </a:r>
          </a:p>
          <a:p>
            <a:pPr marL="342900" lvl="0" indent="-342900" algn="just">
              <a:lnSpc>
                <a:spcPct val="150000"/>
              </a:lnSpc>
              <a:buFontTx/>
              <a:buAutoNum type="arabicPeriod"/>
            </a:pPr>
            <a:r>
              <a:rPr lang="ru-RU" sz="22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Результат </a:t>
            </a:r>
            <a:r>
              <a:rPr lang="ru-RU" sz="22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экспериментального исследования эффективности работы разработанного </a:t>
            </a:r>
            <a:r>
              <a:rPr lang="ru-RU" sz="22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алгоритма.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Оценка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эффективности разработанной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методики извлечения ПЗС из НДЭ.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476672"/>
            <a:ext cx="5803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Исследование предметной области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4365104"/>
            <a:ext cx="1080120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4725144"/>
            <a:ext cx="1080120" cy="216024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55776" y="5085184"/>
            <a:ext cx="1080120" cy="216024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55776" y="5445224"/>
            <a:ext cx="1080120" cy="21602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5805264"/>
            <a:ext cx="1080120" cy="2160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851920" y="4221088"/>
            <a:ext cx="2982235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Симптомы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Значащие даты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Длительность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реакции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Препараты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Другие факты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920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65998" y="476672"/>
            <a:ext cx="7598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Формализованное представление задачи ПЗС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196752"/>
            <a:ext cx="8424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множество нормализованных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слов-токенов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полученных из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НДЭ.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множество классов (типов сущностей), которым необходимо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соотнести. 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 основании данных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найти решающее правило, которое максимизирует вероятности правильного соотнесения класса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токену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некотором распределении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То есть, получить такую модель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при которой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996952"/>
            <a:ext cx="2171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357301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Наиболее популярным критерием точности классификации слов является f-мера. Данная метрика является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производной от точности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полноты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5103674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истино-положительное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решений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количество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истино-отрицательных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решений,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ложно-положительных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решений,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количество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ложно-отрицательных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решений.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5085184"/>
            <a:ext cx="2431821" cy="65417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5805264"/>
            <a:ext cx="2160240" cy="595036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293096"/>
            <a:ext cx="3848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8367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27892" y="476672"/>
            <a:ext cx="6074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Анализ современных решений ПЗС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1521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Задача поиска ПЗС в НДЭ является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представителем класса задач распознавания имён сущностей (NER), являющегося подклассом задач по обработке естественного языка(NLP).</a:t>
            </a:r>
          </a:p>
          <a:p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11560" y="242088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Существует множество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подходов к решению задачи: использование словарей, регулярных выражений, правил, использование моделей машинного обучения и глубинного обучения </a:t>
            </a:r>
            <a:r>
              <a:rPr kumimoji="0" lang="ru-RU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нейросетей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933057"/>
            <a:ext cx="79928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условно может быть разделена на 3 этапа: 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представление входных данных;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составление контекста (предложения, документа, другой области текста) на основе входных данных – кодирование;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классификация слов на основании контекста – декодирование;</a:t>
            </a:r>
          </a:p>
          <a:p>
            <a:pPr algn="just"/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Каждому этапу соответствует особый способ его реализации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2457" y="476672"/>
            <a:ext cx="8345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Анализ современных решений ПЗС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продолжение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933057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решениях, имеющих лучшую точность в задаче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наиболее часто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употребимыми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методами являются: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этапе представления данных – формирование символьного контекста с помощью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BiLSTM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эмбеддинги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слов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word2Vec,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GloVe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контекстуальные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эмбеддинги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BERT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словари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этапе кодирования контекста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BiLSTM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этапе декодирования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CRF;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79512" y="1196752"/>
          <a:ext cx="8820471" cy="2670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/>
                <a:gridCol w="1562366"/>
                <a:gridCol w="1537268"/>
                <a:gridCol w="1364862"/>
                <a:gridCol w="1512168"/>
                <a:gridCol w="1331639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Представление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символов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Представление слов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Гибридное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представление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Кодировщик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контекста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Декодировщик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тегов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Точность</a:t>
                      </a:r>
                    </a:p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f-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мера)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LSTM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GloVe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LSTM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CRF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91.07%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LSTM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GloVe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BERT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LSTM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CRF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93.37%</a:t>
                      </a:r>
                      <a:endParaRPr lang="ru-RU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CNN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GloVe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LSTM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CRF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91.21</a:t>
                      </a:r>
                      <a:r>
                        <a:rPr lang="en-US" dirty="0" smtClean="0"/>
                        <a:t>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1036</Words>
  <Application>Microsoft Office PowerPoint</Application>
  <PresentationFormat>Экран (4:3)</PresentationFormat>
  <Paragraphs>150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Исследование и разработка модели и алгоритма формализованного представления историй болезни пациентов на основе неструктурированных данных  </vt:lpstr>
      <vt:lpstr>Слайд 2</vt:lpstr>
      <vt:lpstr> Проблемная ситуация в области объекта исследований </vt:lpstr>
      <vt:lpstr>Цели и задачи диссертации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Подготовка данных обучения</vt:lpstr>
      <vt:lpstr>Эмбеддинги слов</vt:lpstr>
      <vt:lpstr>Слайд 16</vt:lpstr>
      <vt:lpstr>Слайд 17</vt:lpstr>
      <vt:lpstr>Архитектура Transformer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модели и алгоритма формализованного представления историй болезни пациентов на основе неструктурированных данных</dc:title>
  <dc:creator>8192500</dc:creator>
  <cp:lastModifiedBy>Пользователь Windows</cp:lastModifiedBy>
  <cp:revision>19</cp:revision>
  <dcterms:created xsi:type="dcterms:W3CDTF">2019-11-26T07:58:51Z</dcterms:created>
  <dcterms:modified xsi:type="dcterms:W3CDTF">2021-01-02T11:09:55Z</dcterms:modified>
</cp:coreProperties>
</file>