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7" r:id="rId3"/>
    <p:sldId id="272" r:id="rId4"/>
    <p:sldId id="273" r:id="rId5"/>
    <p:sldId id="274" r:id="rId6"/>
    <p:sldId id="278" r:id="rId7"/>
    <p:sldId id="279" r:id="rId8"/>
    <p:sldId id="280" r:id="rId9"/>
    <p:sldId id="275" r:id="rId10"/>
    <p:sldId id="276" r:id="rId11"/>
    <p:sldId id="263" r:id="rId12"/>
    <p:sldId id="284" r:id="rId13"/>
    <p:sldId id="264" r:id="rId14"/>
    <p:sldId id="261" r:id="rId15"/>
    <p:sldId id="282" r:id="rId16"/>
    <p:sldId id="285" r:id="rId17"/>
    <p:sldId id="28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3" autoAdjust="0"/>
    <p:restoredTop sz="80144" autoAdjust="0"/>
  </p:normalViewPr>
  <p:slideViewPr>
    <p:cSldViewPr snapToGrid="0">
      <p:cViewPr varScale="1">
        <p:scale>
          <a:sx n="68" d="100"/>
          <a:sy n="68" d="100"/>
        </p:scale>
        <p:origin x="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[1] Distribution based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Тестовая выборка CelebA</c:v>
                </c:pt>
                <c:pt idx="1">
                  <c:v>Тестовая выборка UMDFaces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0.94299999999999995</c:v>
                </c:pt>
                <c:pt idx="1">
                  <c:v>0.95899999999999996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A-4F34-AC4B-D6E6B21F430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[2] Neural 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Тестовая выборка CelebA</c:v>
                </c:pt>
                <c:pt idx="1">
                  <c:v>Тестовая выборка UMDFaces</c:v>
                </c:pt>
              </c:strCache>
            </c:strRef>
          </c:cat>
          <c:val>
            <c:numRef>
              <c:f>Лист1!$C$2:$C$3</c:f>
              <c:numCache>
                <c:formatCode>0.00%</c:formatCode>
                <c:ptCount val="2"/>
                <c:pt idx="0">
                  <c:v>0.95499999999999996</c:v>
                </c:pt>
                <c:pt idx="1">
                  <c:v>0.94299999999999995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3A-4F34-AC4B-D6E6B21F430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[3] Support vector machine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Тестовая выборка CelebA</c:v>
                </c:pt>
                <c:pt idx="1">
                  <c:v>Тестовая выборка UMDFaces</c:v>
                </c:pt>
              </c:strCache>
            </c:strRef>
          </c:cat>
          <c:val>
            <c:numRef>
              <c:f>Лист1!$D$2:$D$3</c:f>
              <c:numCache>
                <c:formatCode>0.00%</c:formatCode>
                <c:ptCount val="2"/>
                <c:pt idx="0">
                  <c:v>0.78200000000000003</c:v>
                </c:pt>
                <c:pt idx="1">
                  <c:v>0.81599999999999995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3A-4F34-AC4B-D6E6B21F430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Тестовая выборка CelebA</c:v>
                </c:pt>
                <c:pt idx="1">
                  <c:v>Тестовая выборка UMDFaces</c:v>
                </c:pt>
              </c:strCache>
            </c:strRef>
          </c:cat>
          <c:val>
            <c:numRef>
              <c:f>Лист1!$E$2:$E$3</c:f>
              <c:numCache>
                <c:formatCode>0.00%</c:formatCode>
                <c:ptCount val="2"/>
                <c:pt idx="0">
                  <c:v>0.98399999999999999</c:v>
                </c:pt>
                <c:pt idx="1">
                  <c:v>0.95699999999999996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3A-4F34-AC4B-D6E6B21F4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2442152"/>
        <c:axId val="312443792"/>
      </c:barChart>
      <c:catAx>
        <c:axId val="31244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312443792"/>
        <c:crosses val="autoZero"/>
        <c:auto val="1"/>
        <c:lblAlgn val="ctr"/>
        <c:lblOffset val="100"/>
        <c:noMultiLvlLbl val="0"/>
      </c:catAx>
      <c:valAx>
        <c:axId val="31244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312442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822732733806512E-3"/>
          <c:y val="0.88722355309354639"/>
          <c:w val="0.97947189576115556"/>
          <c:h val="0.112776446906453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5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1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8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7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3A70-F499-4903-88B2-69BBBADAE668}" type="datetimeFigureOut">
              <a:rPr lang="ru-RU" smtClean="0"/>
              <a:pPr/>
              <a:t>13.06.2020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7635-EDA9-434C-8633-4DCD971061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609836" y="1103470"/>
            <a:ext cx="9116291" cy="17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Исследование и разработка эффективного алгоритма обнаружения лица в видеопотоке на основе каскадных </a:t>
            </a:r>
            <a:r>
              <a:rPr lang="ru-RU" sz="3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классификаторов в цифровых сенсорных охранных системах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2336800" y="5005000"/>
            <a:ext cx="9393382" cy="74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</a:t>
            </a:r>
            <a:r>
              <a:rPr lang="ru-RU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д.т.н., профессор Гагарина Лариса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Геннадьевна </a:t>
            </a: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Соискатель</a:t>
            </a:r>
            <a:r>
              <a:rPr lang="ru-RU" sz="20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магистрант гр. ПИН-2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 Гаращенко Алёна Витальевна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77702" y="3632572"/>
            <a:ext cx="6294834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Диссертация на соискание степени магистра по направлению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09.04.04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«Программная инженерия»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2934840" y="6182908"/>
            <a:ext cx="6380559" cy="31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</a:t>
            </a:r>
            <a:r>
              <a:rPr lang="ru-RU" sz="24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44" y="1569660"/>
            <a:ext cx="118919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 классификатора. 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X – множество, в котором хранится описание объектов, Y – конечное множество номеров, принадлежащих классам. Между ними есть зависимость – отображение Y*: X =&gt; Y. Обучающая выборка представлена 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{(x</a:t>
            </a:r>
            <a:r>
              <a:rPr lang="ru-RU" altLang="ru-RU" sz="20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ru-RU" altLang="ru-RU" sz="20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…, (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)}. Конструируется функция f от вектора признаков X, которая выдает ответ для любого возможного наблюдения X и способна классифицировать объект 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x∈X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Наряду с множествами X и Y вводится вспомогательное множество R, называемое 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пространством оценок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Рассматриваются алгоритмы, имеющие вид суперпозиции a(x) = C(b(x)), где функция b: X → R называется 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алгоритмическим оператором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функция C: R → Y –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решающим правилом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	</a:t>
            </a:r>
            <a:r>
              <a:rPr lang="ru-RU" altLang="ru-RU" sz="2000" i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Алгоритмическая </a:t>
            </a:r>
            <a:r>
              <a:rPr lang="ru-RU" altLang="ru-RU" sz="2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композиция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алгоритм a: X → Y вида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a(x) = C(F(b</a:t>
            </a:r>
            <a:r>
              <a:rPr lang="ru-RU" altLang="ru-RU" sz="20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 . . . , 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(x)), x ∈ </a:t>
            </a:r>
            <a:r>
              <a:rPr lang="ru-RU" alt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составленный из алгоритмических операторов 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:X→R, t=1,..., T, корректирующей операции F: R</a:t>
            </a:r>
            <a:r>
              <a:rPr lang="ru-RU" altLang="ru-RU" sz="2000" baseline="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→R и решающего правила C: R→Y.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000" i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Базовыми </a:t>
            </a:r>
            <a:r>
              <a:rPr lang="ru-RU" altLang="ru-RU" sz="2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алгоритмами 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обозначаются функции 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= C(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(x)), а при фиксированном решающем правиле C — и сами операторы 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Суперпозиции 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 F(b</a:t>
            </a:r>
            <a:r>
              <a:rPr lang="ru-RU" altLang="ru-RU" sz="20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,..., </a:t>
            </a:r>
            <a:r>
              <a:rPr lang="ru-RU" alt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2000" baseline="-30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) являются отображениями из X в R, то есть, опять же, алгоритмическими операторами.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Критерий останова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достигнута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заданная точность на обучающей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/>
          </a:p>
          <a:p>
            <a:endParaRPr lang="ru-RU" altLang="ru-RU" sz="2800" dirty="0">
              <a:latin typeface="Arial" panose="020B0604020202020204" pitchFamily="34" charset="0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ФОРМАЛИЗОВАННОЕ ПРЕДСТАВЛЕНИЕ ПРОЦЕССА ОБНАРУЖЕНИЯ ЛИЦА НА ВИДЕОПОТОКЕ</a:t>
            </a:r>
          </a:p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(продолжение)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41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ОБУЧЕНИЯ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КАСКАДНЫХ КЛАССИФИКАТОРОВ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85837" y="822562"/>
            <a:ext cx="1989055" cy="705754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 обучения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3799524" y="3182616"/>
            <a:ext cx="2131311" cy="63845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 обучения</a:t>
            </a:r>
          </a:p>
        </p:txBody>
      </p:sp>
      <p:sp>
        <p:nvSpPr>
          <p:cNvPr id="28" name="Блок-схема: данные 27"/>
          <p:cNvSpPr/>
          <p:nvPr/>
        </p:nvSpPr>
        <p:spPr>
          <a:xfrm>
            <a:off x="238439" y="2413581"/>
            <a:ext cx="2683849" cy="1156632"/>
          </a:xfrm>
          <a:prstGeom prst="flowChartInputOutpu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Тестовая выборка изображений</a:t>
            </a: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3799524" y="1140093"/>
            <a:ext cx="2131311" cy="148848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Условие остановки</a:t>
            </a:r>
          </a:p>
        </p:txBody>
      </p:sp>
      <p:sp>
        <p:nvSpPr>
          <p:cNvPr id="31" name="Блок-схема: память с прямым доступом 30"/>
          <p:cNvSpPr/>
          <p:nvPr/>
        </p:nvSpPr>
        <p:spPr>
          <a:xfrm>
            <a:off x="7059132" y="1389074"/>
            <a:ext cx="3083961" cy="93325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классификатора в файл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Блок-схема: внутренняя память 1"/>
          <p:cNvSpPr/>
          <p:nvPr/>
        </p:nvSpPr>
        <p:spPr>
          <a:xfrm>
            <a:off x="229203" y="4455479"/>
            <a:ext cx="2683849" cy="1408109"/>
          </a:xfrm>
          <a:prstGeom prst="flowChartInternalStorag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Тренировка лучшего слабого классификатора</a:t>
            </a:r>
          </a:p>
        </p:txBody>
      </p:sp>
      <p:cxnSp>
        <p:nvCxnSpPr>
          <p:cNvPr id="6" name="Прямая соединительная линия 5"/>
          <p:cNvCxnSpPr>
            <a:stCxn id="24" idx="2"/>
            <a:endCxn id="28" idx="1"/>
          </p:cNvCxnSpPr>
          <p:nvPr/>
        </p:nvCxnSpPr>
        <p:spPr>
          <a:xfrm flipH="1">
            <a:off x="1580364" y="1528316"/>
            <a:ext cx="1" cy="885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28" idx="4"/>
            <a:endCxn id="2" idx="0"/>
          </p:cNvCxnSpPr>
          <p:nvPr/>
        </p:nvCxnSpPr>
        <p:spPr>
          <a:xfrm flipH="1">
            <a:off x="1571128" y="3570213"/>
            <a:ext cx="9236" cy="885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30" idx="2"/>
            <a:endCxn id="26" idx="0"/>
          </p:cNvCxnSpPr>
          <p:nvPr/>
        </p:nvCxnSpPr>
        <p:spPr>
          <a:xfrm>
            <a:off x="4865180" y="2628582"/>
            <a:ext cx="0" cy="554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0" idx="3"/>
            <a:endCxn id="31" idx="1"/>
          </p:cNvCxnSpPr>
          <p:nvPr/>
        </p:nvCxnSpPr>
        <p:spPr>
          <a:xfrm flipV="1">
            <a:off x="5930835" y="1855701"/>
            <a:ext cx="1128297" cy="28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0735" y="1500687"/>
            <a:ext cx="53925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7668" y="2622565"/>
            <a:ext cx="44755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Соединительная линия уступом 47"/>
          <p:cNvCxnSpPr>
            <a:stCxn id="2" idx="2"/>
            <a:endCxn id="30" idx="0"/>
          </p:cNvCxnSpPr>
          <p:nvPr/>
        </p:nvCxnSpPr>
        <p:spPr>
          <a:xfrm rot="5400000" flipH="1" flipV="1">
            <a:off x="856406" y="1854815"/>
            <a:ext cx="4723495" cy="3294052"/>
          </a:xfrm>
          <a:prstGeom prst="bentConnector5">
            <a:avLst>
              <a:gd name="adj1" fmla="val -4840"/>
              <a:gd name="adj2" fmla="val 54193"/>
              <a:gd name="adj3" fmla="val 1048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Рисунок 67"/>
          <p:cNvPicPr>
            <a:picLocks noChangeAspect="1"/>
          </p:cNvPicPr>
          <p:nvPr/>
        </p:nvPicPr>
        <p:blipFill rotWithShape="1">
          <a:blip r:embed="rId2" cstate="print"/>
          <a:srcRect l="4123" r="5675"/>
          <a:stretch/>
        </p:blipFill>
        <p:spPr>
          <a:xfrm>
            <a:off x="5850470" y="3764720"/>
            <a:ext cx="5773930" cy="2789626"/>
          </a:xfrm>
          <a:prstGeom prst="rect">
            <a:avLst/>
          </a:prstGeom>
        </p:spPr>
      </p:pic>
      <p:sp>
        <p:nvSpPr>
          <p:cNvPr id="69" name="Прямоугольник 68"/>
          <p:cNvSpPr/>
          <p:nvPr/>
        </p:nvSpPr>
        <p:spPr>
          <a:xfrm>
            <a:off x="6587808" y="3358667"/>
            <a:ext cx="429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Расширенный набор признаков Хаара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11675832" y="636243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36" y="1518884"/>
            <a:ext cx="10191750" cy="4791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478" y="425591"/>
            <a:ext cx="11676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СХЕМАТИЧЕСКОЕ ОПИСАНИЕ КАСКАДНОЙ СТРУКТУРЫ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7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-3" y="38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ОБНАРУЖЕНИЯ ЛИЦА В ВИДЕОПОТОКЕ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Блок-схема: данные 30"/>
              <p:cNvSpPr/>
              <p:nvPr/>
            </p:nvSpPr>
            <p:spPr>
              <a:xfrm>
                <a:off x="674252" y="1456963"/>
                <a:ext cx="1983717" cy="803915"/>
              </a:xfrm>
              <a:prstGeom prst="flowChartInputOutpu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400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Блок-схема: данные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2" y="1456963"/>
                <a:ext cx="1983717" cy="803915"/>
              </a:xfrm>
              <a:prstGeom prst="flowChartInputOutput">
                <a:avLst/>
              </a:prstGeom>
              <a:blipFill>
                <a:blip r:embed="rId2" cstate="print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/>
          <p:cNvSpPr/>
          <p:nvPr/>
        </p:nvSpPr>
        <p:spPr>
          <a:xfrm>
            <a:off x="3251580" y="1456963"/>
            <a:ext cx="2318944" cy="80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Сканирование </a:t>
            </a:r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окнами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287397" y="5053172"/>
            <a:ext cx="2283949" cy="113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Отбрасывание окон, не содержащих объект 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9288223" y="1456963"/>
            <a:ext cx="2269529" cy="803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Уменьшение размера окон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9288223" y="2604827"/>
            <a:ext cx="2269526" cy="821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 к следующему классификатору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287401" y="3768904"/>
            <a:ext cx="2283945" cy="94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 о принадлежности найденного объекта к лицу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287401" y="2604827"/>
            <a:ext cx="2283945" cy="821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суммы с порогом каскада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287401" y="1463061"/>
            <a:ext cx="2283945" cy="797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Суммирование значений слабых классификаторов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251580" y="4234106"/>
            <a:ext cx="2318945" cy="929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значения признака с порогом слабого </a:t>
            </a:r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классификатора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74253" y="2607707"/>
            <a:ext cx="1983716" cy="818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Перевод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чёрно-белое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87987" y="1705031"/>
                <a:ext cx="9562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i="1" dirty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400" i="1" dirty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400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87" y="1705031"/>
                <a:ext cx="956245" cy="307777"/>
              </a:xfrm>
              <a:prstGeom prst="rect">
                <a:avLst/>
              </a:prstGeom>
              <a:blipFill>
                <a:blip r:embed="rId3" cstate="print"/>
                <a:stretch>
                  <a:fillRect l="-1911" t="-400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Блок-схема: внутренняя память 15"/>
          <p:cNvSpPr/>
          <p:nvPr/>
        </p:nvSpPr>
        <p:spPr>
          <a:xfrm>
            <a:off x="3251580" y="2604827"/>
            <a:ext cx="2318943" cy="128533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Свёртка примитивов Хаара с частью изображения равною размеру окна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3251578" y="5507072"/>
            <a:ext cx="2318945" cy="681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Выдача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классификатором</a:t>
            </a:r>
          </a:p>
        </p:txBody>
      </p:sp>
      <p:sp>
        <p:nvSpPr>
          <p:cNvPr id="71" name="Блок-схема: внутренняя память 70"/>
          <p:cNvSpPr/>
          <p:nvPr/>
        </p:nvSpPr>
        <p:spPr>
          <a:xfrm>
            <a:off x="674250" y="3768903"/>
            <a:ext cx="1983717" cy="1182255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Перевод в интегральное представление</a:t>
            </a:r>
          </a:p>
        </p:txBody>
      </p:sp>
      <p:sp>
        <p:nvSpPr>
          <p:cNvPr id="20" name="Прямоугольник с двумя усеченными соседними углами 19"/>
          <p:cNvSpPr/>
          <p:nvPr/>
        </p:nvSpPr>
        <p:spPr>
          <a:xfrm>
            <a:off x="674250" y="5358762"/>
            <a:ext cx="1983717" cy="829599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0 j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Прямоугольник с двумя усеченными соседними углами 77"/>
          <p:cNvSpPr/>
          <p:nvPr/>
        </p:nvSpPr>
        <p:spPr>
          <a:xfrm rot="10800000">
            <a:off x="9288219" y="3768903"/>
            <a:ext cx="2269529" cy="1078002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8218" y="3938572"/>
            <a:ext cx="2276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Пока полученная точность на обучающей выборке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 E;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74250" y="700780"/>
            <a:ext cx="1983717" cy="4979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sp>
        <p:nvSpPr>
          <p:cNvPr id="80" name="Овал 79"/>
          <p:cNvSpPr/>
          <p:nvPr/>
        </p:nvSpPr>
        <p:spPr>
          <a:xfrm>
            <a:off x="9288218" y="5202272"/>
            <a:ext cx="2269530" cy="6095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stCxn id="24" idx="4"/>
            <a:endCxn id="31" idx="1"/>
          </p:cNvCxnSpPr>
          <p:nvPr/>
        </p:nvCxnSpPr>
        <p:spPr>
          <a:xfrm>
            <a:off x="1666109" y="1198777"/>
            <a:ext cx="2" cy="258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1663984" y="2265080"/>
            <a:ext cx="5" cy="351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8" idx="2"/>
            <a:endCxn id="71" idx="0"/>
          </p:cNvCxnSpPr>
          <p:nvPr/>
        </p:nvCxnSpPr>
        <p:spPr>
          <a:xfrm flipH="1">
            <a:off x="1666109" y="3426276"/>
            <a:ext cx="2" cy="342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71" idx="2"/>
            <a:endCxn id="20" idx="3"/>
          </p:cNvCxnSpPr>
          <p:nvPr/>
        </p:nvCxnSpPr>
        <p:spPr>
          <a:xfrm>
            <a:off x="1666109" y="4951158"/>
            <a:ext cx="0" cy="407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39" idx="2"/>
            <a:endCxn id="16" idx="0"/>
          </p:cNvCxnSpPr>
          <p:nvPr/>
        </p:nvCxnSpPr>
        <p:spPr>
          <a:xfrm>
            <a:off x="4411052" y="2260878"/>
            <a:ext cx="0" cy="343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6" idx="2"/>
            <a:endCxn id="67" idx="0"/>
          </p:cNvCxnSpPr>
          <p:nvPr/>
        </p:nvCxnSpPr>
        <p:spPr>
          <a:xfrm>
            <a:off x="4411052" y="3890157"/>
            <a:ext cx="1" cy="343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67" idx="2"/>
            <a:endCxn id="69" idx="0"/>
          </p:cNvCxnSpPr>
          <p:nvPr/>
        </p:nvCxnSpPr>
        <p:spPr>
          <a:xfrm flipH="1">
            <a:off x="4411051" y="5163123"/>
            <a:ext cx="2" cy="343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63" idx="2"/>
            <a:endCxn id="60" idx="0"/>
          </p:cNvCxnSpPr>
          <p:nvPr/>
        </p:nvCxnSpPr>
        <p:spPr>
          <a:xfrm flipH="1">
            <a:off x="7429372" y="4710544"/>
            <a:ext cx="2" cy="342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64" idx="2"/>
            <a:endCxn id="63" idx="0"/>
          </p:cNvCxnSpPr>
          <p:nvPr/>
        </p:nvCxnSpPr>
        <p:spPr>
          <a:xfrm>
            <a:off x="7429374" y="3426276"/>
            <a:ext cx="0" cy="342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66" idx="2"/>
            <a:endCxn id="64" idx="0"/>
          </p:cNvCxnSpPr>
          <p:nvPr/>
        </p:nvCxnSpPr>
        <p:spPr>
          <a:xfrm>
            <a:off x="7429374" y="2260879"/>
            <a:ext cx="0" cy="34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61" idx="2"/>
            <a:endCxn id="62" idx="0"/>
          </p:cNvCxnSpPr>
          <p:nvPr/>
        </p:nvCxnSpPr>
        <p:spPr>
          <a:xfrm flipH="1">
            <a:off x="10422986" y="2260878"/>
            <a:ext cx="2" cy="343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62" idx="2"/>
            <a:endCxn id="78" idx="1"/>
          </p:cNvCxnSpPr>
          <p:nvPr/>
        </p:nvCxnSpPr>
        <p:spPr>
          <a:xfrm flipH="1">
            <a:off x="10422983" y="3426276"/>
            <a:ext cx="3" cy="342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78" idx="3"/>
            <a:endCxn id="80" idx="0"/>
          </p:cNvCxnSpPr>
          <p:nvPr/>
        </p:nvCxnSpPr>
        <p:spPr>
          <a:xfrm>
            <a:off x="10422983" y="4846905"/>
            <a:ext cx="0" cy="355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20" idx="1"/>
            <a:endCxn id="39" idx="0"/>
          </p:cNvCxnSpPr>
          <p:nvPr/>
        </p:nvCxnSpPr>
        <p:spPr>
          <a:xfrm rot="5400000" flipH="1" flipV="1">
            <a:off x="672881" y="2450190"/>
            <a:ext cx="4731398" cy="2744943"/>
          </a:xfrm>
          <a:prstGeom prst="bentConnector5">
            <a:avLst>
              <a:gd name="adj1" fmla="val -4832"/>
              <a:gd name="adj2" fmla="val 46947"/>
              <a:gd name="adj3" fmla="val 1048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69" idx="2"/>
            <a:endCxn id="66" idx="0"/>
          </p:cNvCxnSpPr>
          <p:nvPr/>
        </p:nvCxnSpPr>
        <p:spPr>
          <a:xfrm rot="5400000" flipH="1" flipV="1">
            <a:off x="3557562" y="2316549"/>
            <a:ext cx="4725300" cy="3018323"/>
          </a:xfrm>
          <a:prstGeom prst="bentConnector5">
            <a:avLst>
              <a:gd name="adj1" fmla="val -4448"/>
              <a:gd name="adj2" fmla="val 50290"/>
              <a:gd name="adj3" fmla="val 104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60" idx="2"/>
            <a:endCxn id="61" idx="0"/>
          </p:cNvCxnSpPr>
          <p:nvPr/>
        </p:nvCxnSpPr>
        <p:spPr>
          <a:xfrm rot="5400000" flipH="1" flipV="1">
            <a:off x="6560481" y="2325854"/>
            <a:ext cx="4731398" cy="2993616"/>
          </a:xfrm>
          <a:prstGeom prst="bentConnector5">
            <a:avLst>
              <a:gd name="adj1" fmla="val -4051"/>
              <a:gd name="adj2" fmla="val 50120"/>
              <a:gd name="adj3" fmla="val 1048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Скругленный прямоугольник 52"/>
          <p:cNvSpPr/>
          <p:nvPr/>
        </p:nvSpPr>
        <p:spPr>
          <a:xfrm>
            <a:off x="3085130" y="2629473"/>
            <a:ext cx="4704822" cy="16481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3907" y="3024982"/>
                <a:ext cx="126187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 err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07" y="3024982"/>
                <a:ext cx="1261873" cy="369332"/>
              </a:xfrm>
              <a:prstGeom prst="rect">
                <a:avLst/>
              </a:prstGeom>
              <a:blipFill>
                <a:blip r:embed="rId2" cstate="print"/>
                <a:stretch>
                  <a:fillRect b="-1475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4564934" y="5609378"/>
            <a:ext cx="841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395514" y="5064090"/>
            <a:ext cx="1418844" cy="11155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Обучение</a:t>
            </a: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7545877" y="5064090"/>
            <a:ext cx="1413579" cy="1115568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с данными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Блок-схема: несколько документов 24"/>
          <p:cNvSpPr/>
          <p:nvPr/>
        </p:nvSpPr>
        <p:spPr>
          <a:xfrm>
            <a:off x="8506875" y="2790094"/>
            <a:ext cx="1505527" cy="1326080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Найденные объекты</a:t>
            </a:r>
          </a:p>
        </p:txBody>
      </p:sp>
      <p:sp>
        <p:nvSpPr>
          <p:cNvPr id="26" name="Блок-схема: типовой процесс 25"/>
          <p:cNvSpPr/>
          <p:nvPr/>
        </p:nvSpPr>
        <p:spPr>
          <a:xfrm>
            <a:off x="3262884" y="2795969"/>
            <a:ext cx="2038972" cy="1320208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Обнаружение новых лиц в кадре и сопровождение старых</a:t>
            </a:r>
          </a:p>
        </p:txBody>
      </p:sp>
      <p:cxnSp>
        <p:nvCxnSpPr>
          <p:cNvPr id="30" name="Прямая со стрелкой 29"/>
          <p:cNvCxnSpPr>
            <a:endCxn id="26" idx="1"/>
          </p:cNvCxnSpPr>
          <p:nvPr/>
        </p:nvCxnSpPr>
        <p:spPr>
          <a:xfrm>
            <a:off x="1949078" y="3456073"/>
            <a:ext cx="1313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типовой процесс 31"/>
          <p:cNvSpPr/>
          <p:nvPr/>
        </p:nvSpPr>
        <p:spPr>
          <a:xfrm>
            <a:off x="5597421" y="2790094"/>
            <a:ext cx="2031996" cy="1326081"/>
          </a:xfrm>
          <a:prstGeom prst="flowChartPredefined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Принятие решения о правильности обнаруженного объекта</a:t>
            </a:r>
          </a:p>
        </p:txBody>
      </p:sp>
      <p:cxnSp>
        <p:nvCxnSpPr>
          <p:cNvPr id="34" name="Прямая со стрелкой 33"/>
          <p:cNvCxnSpPr>
            <a:stCxn id="26" idx="3"/>
            <a:endCxn id="32" idx="1"/>
          </p:cNvCxnSpPr>
          <p:nvPr/>
        </p:nvCxnSpPr>
        <p:spPr>
          <a:xfrm flipV="1">
            <a:off x="5301857" y="3453135"/>
            <a:ext cx="295565" cy="2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3"/>
            <a:endCxn id="25" idx="1"/>
          </p:cNvCxnSpPr>
          <p:nvPr/>
        </p:nvCxnSpPr>
        <p:spPr>
          <a:xfrm>
            <a:off x="7629418" y="3453134"/>
            <a:ext cx="8774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3153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ПРОГРАММНОГО СРЕДСТВА НА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ОСНОВЕ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РАЗРАБОТАННОГО АЛГОРИТМА ОБНАРУЖЕНИЯ ЛИЦА В ВИДЕОПОТОКЕ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Блок-схема: документ 45"/>
          <p:cNvSpPr/>
          <p:nvPr/>
        </p:nvSpPr>
        <p:spPr>
          <a:xfrm>
            <a:off x="2974294" y="5064091"/>
            <a:ext cx="1590640" cy="1115568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Тестовые изображения</a:t>
            </a:r>
          </a:p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Прямая со стрелкой 47"/>
          <p:cNvCxnSpPr>
            <a:stCxn id="19" idx="3"/>
            <a:endCxn id="21" idx="2"/>
          </p:cNvCxnSpPr>
          <p:nvPr/>
        </p:nvCxnSpPr>
        <p:spPr>
          <a:xfrm>
            <a:off x="6814358" y="5621874"/>
            <a:ext cx="731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21" idx="1"/>
            <a:endCxn id="26" idx="2"/>
          </p:cNvCxnSpPr>
          <p:nvPr/>
        </p:nvCxnSpPr>
        <p:spPr>
          <a:xfrm rot="16200000" flipV="1">
            <a:off x="5793563" y="2604985"/>
            <a:ext cx="947913" cy="39702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77325" y="2219814"/>
            <a:ext cx="2490233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Модуль обнаружения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50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МЕТРИКА КАЧЕСТВА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1769" y="857827"/>
            <a:ext cx="114140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данной работе используется 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метрика (точность) - доля правильных ответов алгоритмом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Изначально определяются классы принадлежности найденных объектов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ласс лицо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класс не лицо.</a:t>
            </a:r>
          </a:p>
          <a:p>
            <a:pPr algn="just"/>
            <a:endParaRPr lang="ru-RU"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Далее берётся тестовая выборка из 8000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изображений, где 4000 - содержит лицо и 4000 - не содержит. Так как в задаче необходимо детектировать лицо, то этот класс обозначается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GB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не лицо обозначается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показывают начальное отношение изображений из обучающей выборки, а </a:t>
            </a:r>
            <a:r>
              <a:rPr lang="en-GB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GB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отнесения найденных объектов к классам.  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97716"/>
              </p:ext>
            </p:extLst>
          </p:nvPr>
        </p:nvGraphicFramePr>
        <p:xfrm>
          <a:off x="454621" y="4326894"/>
          <a:ext cx="6267270" cy="1669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197">
                  <a:extLst>
                    <a:ext uri="{9D8B030D-6E8A-4147-A177-3AD203B41FA5}">
                      <a16:colId xmlns:a16="http://schemas.microsoft.com/office/drawing/2014/main" val="3820997131"/>
                    </a:ext>
                  </a:extLst>
                </a:gridCol>
                <a:gridCol w="2763454">
                  <a:extLst>
                    <a:ext uri="{9D8B030D-6E8A-4147-A177-3AD203B41FA5}">
                      <a16:colId xmlns:a16="http://schemas.microsoft.com/office/drawing/2014/main" val="2306061316"/>
                    </a:ext>
                  </a:extLst>
                </a:gridCol>
                <a:gridCol w="2771619">
                  <a:extLst>
                    <a:ext uri="{9D8B030D-6E8A-4147-A177-3AD203B41FA5}">
                      <a16:colId xmlns:a16="http://schemas.microsoft.com/office/drawing/2014/main" val="3617267632"/>
                    </a:ext>
                  </a:extLst>
                </a:gridCol>
              </a:tblGrid>
              <a:tr h="389456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= 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58418"/>
                  </a:ext>
                </a:extLst>
              </a:tr>
              <a:tr h="5467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1 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Верно распознано (АС)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Неверно распознано (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8953"/>
                  </a:ext>
                </a:extLst>
              </a:tr>
              <a:tr h="5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= 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Неверно распознано (ВС)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Верно распознано (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168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921061" y="4297131"/>
                <a:ext cx="359348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+В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𝐵𝐷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𝐴𝐷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61" y="4297131"/>
                <a:ext cx="3593483" cy="61734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248400" y="4758121"/>
                <a:ext cx="6096000" cy="14520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𝑎𝑐𝑐𝑢𝑟𝑎𝑐𝑦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3924 +3948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3924+3948+76+52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=0,984</m:t>
                      </m:r>
                    </m:oMath>
                  </m:oMathPara>
                </a14:m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58121"/>
                <a:ext cx="6096000" cy="145200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2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9822" y="223238"/>
            <a:ext cx="987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ЭФФЕКТИВНОСТИ РАЗРАБОТАННОГО</a:t>
            </a:r>
          </a:p>
          <a:p>
            <a:pPr algn="ctr"/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АЛГОРИТМА</a:t>
            </a:r>
            <a:endParaRPr lang="ru-RU" sz="3200" b="1" dirty="0"/>
          </a:p>
        </p:txBody>
      </p:sp>
      <p:graphicFrame>
        <p:nvGraphicFramePr>
          <p:cNvPr id="12" name="Диаграмма 11"/>
          <p:cNvGraphicFramePr/>
          <p:nvPr>
            <p:extLst/>
          </p:nvPr>
        </p:nvGraphicFramePr>
        <p:xfrm>
          <a:off x="369449" y="1300456"/>
          <a:ext cx="7211753" cy="48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77" y="2033362"/>
            <a:ext cx="4572001" cy="2662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 rot="16200000">
            <a:off x="-1043371" y="3416996"/>
            <a:ext cx="28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Точность детектирования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365077" y="5428278"/>
            <a:ext cx="4572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[1]-[3] Detecting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Faces in Images: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SurveyMing-Hsuan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Yang,Member,IEEE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David 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Kriegman,Senior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Member,IEEE,andNarendra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Ahuja,Fellow,IEEE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9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33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АПРОБАЦИЯ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377827"/>
              </p:ext>
            </p:extLst>
          </p:nvPr>
        </p:nvGraphicFramePr>
        <p:xfrm>
          <a:off x="140208" y="1005840"/>
          <a:ext cx="11801856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1856">
                  <a:extLst>
                    <a:ext uri="{9D8B030D-6E8A-4147-A177-3AD203B41FA5}">
                      <a16:colId xmlns:a16="http://schemas.microsoft.com/office/drawing/2014/main" val="3816187393"/>
                    </a:ext>
                  </a:extLst>
                </a:gridCol>
              </a:tblGrid>
              <a:tr h="1511449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Гаращенко </a:t>
                      </a:r>
                      <a:r>
                        <a:rPr lang="ru-RU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Ал.В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Исследование и разработка эффективного алгоритма обнаружения лица на видеопотоке на основе каскадных классификаторов.12-я Всероссийская межвузовская научно-практическая конференция.2019г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Инженеры будущего, 03.07.19 – 11.07.19, </a:t>
                      </a:r>
                      <a:r>
                        <a:rPr lang="ru-RU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г.Оренбург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международный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IT-Неделя в НИУ «МИЭТ», </a:t>
                      </a:r>
                      <a:r>
                        <a:rPr lang="ru-RU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Slam</a:t>
                      </a:r>
                      <a:r>
                        <a:rPr lang="ru-RU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РИТМ-2017. Зеленоград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Multicor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software and hardware platform for cloud video analytics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Alyona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Vitalievna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Garashchenko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Andrei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Alexandrovich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Belyaev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Elena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Sergeevna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Yanakova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Georgy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Tamazevich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Macharadze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Nikita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Valerievich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Ovchinnikov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2020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Гаращенко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Ал.В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Разработка программного модуля для проверки подлинности документов о высшем образовании на основе технологии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блокчейн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11-я Всероссийская межвузовская научно-практическая конференция.2018г.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Конкурсная программа «УМНИК», 2018 (финалист)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Гаращенко А.В. Программный модуль для стенда акустической проверки резонаторов волновых твердотельных гироскопов. Микроэлектроника и информатика – 2018. 25-я Всероссийская межвузовская научно-техническая конференция студентов и аспирантов: тезисы докладов. – М.: МИЭТ, 2018. – 316с. ISBN 978-5-7256-0875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Anton V.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Garashchenko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Fedor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M.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Putrya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Larisa G.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Gagarina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Alena V.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Garashchenko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Albert A.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Dzhurakulov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EIConRus-201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Conference of Russian Young Researchers in Electrical and Electronic (SCOPE).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635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09911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1675832" y="63624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9927" y="2696808"/>
            <a:ext cx="7361383" cy="8871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algn="ctr" hangingPunct="0"/>
            <a:r>
              <a:rPr lang="ru-RU" sz="5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472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29086" y="1103286"/>
            <a:ext cx="1219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ru-RU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 исследования</a:t>
            </a:r>
            <a:endParaRPr lang="ru-RU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 algn="ctr">
              <a:spcAft>
                <a:spcPts val="0"/>
              </a:spcAft>
            </a:pPr>
            <a:r>
              <a:rPr lang="ru-RU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 algn="ctr">
              <a:spcAft>
                <a:spcPts val="0"/>
              </a:spcAft>
            </a:pPr>
            <a:r>
              <a:rPr lang="ru-RU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КАСКАДНЫЕ КЛАССИФИКАТОРЫ</a:t>
            </a:r>
            <a:r>
              <a:rPr lang="ru-RU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3200" b="1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 algn="ctr">
              <a:spcAft>
                <a:spcPts val="0"/>
              </a:spcAft>
            </a:pPr>
            <a:endParaRPr lang="ru-RU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 algn="ctr">
              <a:spcAft>
                <a:spcPts val="0"/>
              </a:spcAft>
            </a:pPr>
            <a:r>
              <a:rPr lang="ru-RU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 </a:t>
            </a:r>
            <a:r>
              <a:rPr lang="ru-RU" sz="3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исследования</a:t>
            </a:r>
          </a:p>
          <a:p>
            <a:pPr indent="449580" algn="ctr">
              <a:spcAft>
                <a:spcPts val="0"/>
              </a:spcAft>
            </a:pPr>
            <a:endParaRPr lang="ru-RU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9580" algn="ctr">
              <a:spcAft>
                <a:spcPts val="0"/>
              </a:spcAft>
            </a:pPr>
            <a:r>
              <a:rPr lang="ru-RU" sz="32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ОБНАРУЖЕНИЯ ЛИЦА В ВИДЕОПОТОКЕ НА ОСНОВЕ КАСКАДНЫХ КЛАССИФИКАТОРОВ</a:t>
            </a:r>
            <a:endParaRPr lang="ru-RU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529389"/>
            <a:ext cx="12191999" cy="74121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ПРОБЛЕМНАЯ СИТУАЦИЯ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" y="1318410"/>
            <a:ext cx="11814048" cy="1266467"/>
          </a:xfrm>
        </p:spPr>
        <p:txBody>
          <a:bodyPr>
            <a:noAutofit/>
          </a:bodyPr>
          <a:lstStyle/>
          <a:p>
            <a:pPr marL="266700" indent="0" algn="ctr">
              <a:spcBef>
                <a:spcPct val="20000"/>
              </a:spcBef>
              <a:buClr>
                <a:srgbClr val="002060"/>
              </a:buClr>
              <a:buSzPct val="100000"/>
              <a:buNone/>
              <a:defRPr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эффективного алгоритма с целью оптимального потребления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энергоресурсов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использования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 в виде программного средства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 компьютере, так 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 видеокамере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682171" y="3737811"/>
            <a:ext cx="9927772" cy="245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r>
              <a:rPr lang="ru-RU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Причины проблемной ситуации: </a:t>
            </a:r>
          </a:p>
          <a:p>
            <a:pPr marL="266700"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вычислительная сложность альтернативных алгоритмов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неустойчивость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смене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освещения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•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неустойчивость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изменении масштаба или повороте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изображения.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9525"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большой ассортимент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камер с различным разрешением видео;</a:t>
            </a:r>
          </a:p>
          <a:p>
            <a:pPr marL="257175">
              <a:spcBef>
                <a:spcPct val="20000"/>
              </a:spcBef>
              <a:buClr>
                <a:srgbClr val="002060"/>
              </a:buClr>
              <a:buSzPct val="110000"/>
              <a:defRPr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• несколько видов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камер(проводные, беспроводные, гибридные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65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49179"/>
            <a:ext cx="12192000" cy="73699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ДИССЕРТАЦИИ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0" y="1249418"/>
            <a:ext cx="12192000" cy="73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повышение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 снижение энергопотребления при обнаружении лица в видеопотоке. </a:t>
            </a:r>
            <a:endParaRPr lang="ru-RU" sz="2800" dirty="0">
              <a:solidFill>
                <a:srgbClr val="2647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0" y="2378282"/>
            <a:ext cx="12191999" cy="424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9525"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r>
              <a:rPr lang="ru-RU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Задачи проекта: </a:t>
            </a:r>
          </a:p>
          <a:p>
            <a:pPr marL="542925" indent="-285750">
              <a:spcBef>
                <a:spcPct val="20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аналитический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обзор существующих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методов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средств в России и за рубежом;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2925" indent="-285750">
              <a:spcBef>
                <a:spcPct val="20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ормализация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обнаружения лица в видеопотоке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2925" indent="-285750">
              <a:spcBef>
                <a:spcPct val="20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обнаружения лица в видеопотоке на основе каскадных классификаторов;</a:t>
            </a:r>
          </a:p>
          <a:p>
            <a:pPr marL="542925" indent="-285750">
              <a:spcBef>
                <a:spcPct val="20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алгоритма обучения классификатора и отбора результирующего каскада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2925" indent="-285750">
              <a:spcBef>
                <a:spcPct val="20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разработанных алгоритмов в виде ПС;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2925" indent="-285750">
              <a:spcBef>
                <a:spcPct val="20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эффективности разработанных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алгоритмов, 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подтверждающих повышение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точности.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9525">
              <a:spcBef>
                <a:spcPct val="20000"/>
              </a:spcBef>
              <a:buClr>
                <a:srgbClr val="002060"/>
              </a:buClr>
              <a:buSzPct val="100000"/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30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31820"/>
            <a:ext cx="12192000" cy="73474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НА ЗАЩИТУ ВЫНОСЯТСЯ: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32701" y="946484"/>
            <a:ext cx="9926597" cy="536723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ru-RU" sz="16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5745" indent="-385745" algn="just">
              <a:lnSpc>
                <a:spcPct val="100000"/>
              </a:lnSpc>
              <a:buFont typeface="Calibri Light"/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Формализованное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процесса обнаружения лица 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видеопотоке.</a:t>
            </a:r>
          </a:p>
          <a:p>
            <a:pPr marL="385745" indent="-385745" algn="just">
              <a:lnSpc>
                <a:spcPct val="100000"/>
              </a:lnSpc>
              <a:buFont typeface="Calibri Ligh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классификатора и отбора результирующего каскада.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5745" indent="-385745" algn="just">
              <a:lnSpc>
                <a:spcPct val="100000"/>
              </a:lnSpc>
              <a:buFont typeface="Calibri Ligh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лгоритм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обнаружения лица в видеопотоке.</a:t>
            </a:r>
          </a:p>
          <a:p>
            <a:pPr marL="385745" indent="-385745" algn="just">
              <a:lnSpc>
                <a:spcPct val="100000"/>
              </a:lnSpc>
              <a:buFont typeface="Calibri Ligh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разработанных алгоритмов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программного средства (ПС). </a:t>
            </a:r>
          </a:p>
          <a:p>
            <a:pPr marL="385745" indent="-385745" algn="just">
              <a:lnSpc>
                <a:spcPct val="100000"/>
              </a:lnSpc>
              <a:spcBef>
                <a:spcPts val="450"/>
              </a:spcBef>
              <a:buClr>
                <a:schemeClr val="accent1"/>
              </a:buClr>
              <a:buSzPct val="76000"/>
              <a:buNone/>
            </a:pP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Верификация разработанных алгоритмов обнаружения лица в видеопотоке.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1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08" y="211387"/>
            <a:ext cx="1187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РЫНКА ВИДЕОНАБЛЮДЕНИЯ В РФ, МЛРД. РУБ.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1030" name="Picture 6" descr="Рынок видеонаблюдения в России (источник: МТГС)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r="12659" b="5882"/>
          <a:stretch/>
        </p:blipFill>
        <p:spPr bwMode="auto">
          <a:xfrm>
            <a:off x="515989" y="1172584"/>
            <a:ext cx="11170103" cy="495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24635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СОВРЕМЕННЫЕ МЕТОДЫОБНАРУЖЕНИЯ ЛИЦА В ВИДЕОПОТОКЕ</a:t>
            </a:r>
            <a:endParaRPr lang="ru-RU" altLang="ru-RU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66117"/>
              </p:ext>
            </p:extLst>
          </p:nvPr>
        </p:nvGraphicFramePr>
        <p:xfrm>
          <a:off x="280415" y="1694689"/>
          <a:ext cx="11777472" cy="4596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824">
                  <a:extLst>
                    <a:ext uri="{9D8B030D-6E8A-4147-A177-3AD203B41FA5}">
                      <a16:colId xmlns:a16="http://schemas.microsoft.com/office/drawing/2014/main" val="1475581218"/>
                    </a:ext>
                  </a:extLst>
                </a:gridCol>
                <a:gridCol w="2804161">
                  <a:extLst>
                    <a:ext uri="{9D8B030D-6E8A-4147-A177-3AD203B41FA5}">
                      <a16:colId xmlns:a16="http://schemas.microsoft.com/office/drawing/2014/main" val="634764572"/>
                    </a:ext>
                  </a:extLst>
                </a:gridCol>
                <a:gridCol w="5047487">
                  <a:extLst>
                    <a:ext uri="{9D8B030D-6E8A-4147-A177-3AD203B41FA5}">
                      <a16:colId xmlns:a16="http://schemas.microsoft.com/office/drawing/2014/main" val="2614502167"/>
                    </a:ext>
                  </a:extLst>
                </a:gridCol>
              </a:tblGrid>
              <a:tr h="251155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 главных компонентов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Идея метода состоит в представлении изображений лиц в виде набора (вектора) главных компонентов изображений, называемых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собственные лица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11052"/>
                  </a:ext>
                </a:extLst>
              </a:tr>
              <a:tr h="2084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Нейронные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сети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Идея метода состоит в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нахождении коэффициентов связей (синапсов) между нейронами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для обучения.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29526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/>
          <a:srcRect t="2958" b="2403"/>
          <a:stretch/>
        </p:blipFill>
        <p:spPr>
          <a:xfrm>
            <a:off x="8894255" y="1767840"/>
            <a:ext cx="2253888" cy="23408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/>
          <a:srcRect t="10759" b="6400"/>
          <a:stretch/>
        </p:blipFill>
        <p:spPr>
          <a:xfrm>
            <a:off x="7098306" y="4346448"/>
            <a:ext cx="4864608" cy="170688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564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06169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АНАЛИЗ МЕТОДОВ ОБНАРУЖЕНИЯ ЛИЦА В ВИДЕОПОТОКЕ</a:t>
            </a:r>
            <a:endParaRPr lang="ru-RU" altLang="ru-RU" sz="3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57059"/>
              </p:ext>
            </p:extLst>
          </p:nvPr>
        </p:nvGraphicFramePr>
        <p:xfrm>
          <a:off x="179832" y="1895574"/>
          <a:ext cx="11777472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3969">
                  <a:extLst>
                    <a:ext uri="{9D8B030D-6E8A-4147-A177-3AD203B41FA5}">
                      <a16:colId xmlns:a16="http://schemas.microsoft.com/office/drawing/2014/main" val="1475581218"/>
                    </a:ext>
                  </a:extLst>
                </a:gridCol>
                <a:gridCol w="3933969">
                  <a:extLst>
                    <a:ext uri="{9D8B030D-6E8A-4147-A177-3AD203B41FA5}">
                      <a16:colId xmlns:a16="http://schemas.microsoft.com/office/drawing/2014/main" val="634764572"/>
                    </a:ext>
                  </a:extLst>
                </a:gridCol>
                <a:gridCol w="3909534">
                  <a:extLst>
                    <a:ext uri="{9D8B030D-6E8A-4147-A177-3AD203B41FA5}">
                      <a16:colId xmlns:a16="http://schemas.microsoft.com/office/drawing/2014/main" val="2614502167"/>
                    </a:ext>
                  </a:extLst>
                </a:gridCol>
              </a:tblGrid>
              <a:tr h="192894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 главных компонентов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 наличии в наборе изображений лиц вариаций, таких как раса, пол, будут появляться компоненты, величина которых в определяется этими факторами. Поэтому по значениям соответствующих главных компонент можно определить</a:t>
                      </a:r>
                      <a:r>
                        <a:rPr lang="ru-RU" sz="1600" b="0" i="0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расу или пол человека.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Изображения должны быть получены в близких условиях освещённости, одинаковом ракурсе и должна быть проведена качественная предварительная обработка, приводящая изображения к стандартным условиям.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11052"/>
                  </a:ext>
                </a:extLst>
              </a:tr>
              <a:tr h="2232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Нейронные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сети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Эффективна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 задаче распознавания лиц. 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Проблемы математического характера, связанные с обучением: попадание в локальный оптимум, выбор оптимального шага оптимизации, переобучение и т. д. Трудно формализуемый этап выбора архитектуры сети (количество нейронов, слоев, характер связей). </a:t>
                      </a:r>
                      <a:endParaRPr lang="ru-RU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29526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5659"/>
              </p:ext>
            </p:extLst>
          </p:nvPr>
        </p:nvGraphicFramePr>
        <p:xfrm>
          <a:off x="179832" y="1531235"/>
          <a:ext cx="11777472" cy="364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824">
                  <a:extLst>
                    <a:ext uri="{9D8B030D-6E8A-4147-A177-3AD203B41FA5}">
                      <a16:colId xmlns:a16="http://schemas.microsoft.com/office/drawing/2014/main" val="1514338610"/>
                    </a:ext>
                  </a:extLst>
                </a:gridCol>
                <a:gridCol w="3925824">
                  <a:extLst>
                    <a:ext uri="{9D8B030D-6E8A-4147-A177-3AD203B41FA5}">
                      <a16:colId xmlns:a16="http://schemas.microsoft.com/office/drawing/2014/main" val="512282782"/>
                    </a:ext>
                  </a:extLst>
                </a:gridCol>
                <a:gridCol w="3925824">
                  <a:extLst>
                    <a:ext uri="{9D8B030D-6E8A-4147-A177-3AD203B41FA5}">
                      <a16:colId xmlns:a16="http://schemas.microsoft.com/office/drawing/2014/main" val="1568717618"/>
                    </a:ext>
                  </a:extLst>
                </a:gridCol>
              </a:tblGrid>
              <a:tr h="3643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 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9083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5444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90555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ФОРМАЛИЗОВАННОЕ ПРЕДСТАВЛЕНИЕ ПРОЦЕССА ОБНАРУЖЕНИЯ ЛИЦА В ВИДЕОПОТОКЕ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782" y="1307592"/>
                <a:ext cx="11942618" cy="3278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Кадр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исходное изображение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матрица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x, y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 = 0.2989 * R + 0.5870 * G + 0.1140 * B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представление изображения в чёрно-белом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L(x, 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 перевод в интегральное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представление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I(I, j) –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яркость пикселя исходного изображения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По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интегральной матрице быстро вычисляется сумма пикселей произвольного прямоугольника.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L(</a:t>
                </a:r>
                <a:r>
                  <a:rPr lang="es-E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x,y</a:t>
                </a:r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I(</a:t>
                </a:r>
                <a:r>
                  <a:rPr lang="es-E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x,y</a:t>
                </a:r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– L(x-1,y-1) + L(x,y-1) + L(x-1,y</a:t>
                </a: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2" y="1307592"/>
                <a:ext cx="11942618" cy="3278783"/>
              </a:xfrm>
              <a:prstGeom prst="rect">
                <a:avLst/>
              </a:prstGeom>
              <a:blipFill>
                <a:blip r:embed="rId2" cstate="print"/>
                <a:stretch>
                  <a:fillRect l="-510" t="-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24691" y="3648667"/>
            <a:ext cx="11942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Признак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отображение f: X =&gt; </a:t>
            </a:r>
            <a:r>
              <a:rPr 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baseline="-25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baseline="-25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множество допустимых значений признака. Если заданы признаки f</a:t>
            </a:r>
            <a:r>
              <a:rPr lang="ru-RU" sz="2000" baseline="-25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baseline="-25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 вектор признаков x = (f</a:t>
            </a:r>
            <a:r>
              <a:rPr lang="ru-RU" sz="2000" baseline="-25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(x),…,</a:t>
            </a:r>
            <a:r>
              <a:rPr 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baseline="-25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(x)) называется </a:t>
            </a:r>
            <a:r>
              <a:rPr lang="ru-RU" sz="2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признаковым описанием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объекта x ∈ X. Признаковые описания допустимо отождествлять с самими объектами. </a:t>
            </a:r>
            <a:r>
              <a:rPr 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При 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этом множество X = D</a:t>
            </a:r>
            <a:r>
              <a:rPr lang="ru-RU" sz="2000" baseline="-25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…* </a:t>
            </a:r>
            <a:r>
              <a:rPr lang="ru-RU" sz="2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baseline="-250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называют признаковым пространством 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782" y="5101378"/>
            <a:ext cx="11942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ru-RU" alt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Вычисляемым 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значением такого признака будет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X-Y, </a:t>
            </a:r>
            <a:endParaRPr lang="ru-RU" alt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/>
            <a:r>
              <a:rPr lang="ru-RU" altLang="ru-RU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– сумма значений яркостей точек закрываемых </a:t>
            </a:r>
            <a:r>
              <a:rPr lang="ru-RU" altLang="ru-RU" sz="2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светлой частью признака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Y – сумма значений яркостей точек закрываемых </a:t>
            </a:r>
            <a:r>
              <a:rPr lang="ru-RU" altLang="ru-RU" sz="2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темной частью признака</a:t>
            </a:r>
            <a:r>
              <a:rPr lang="ru-RU" altLang="ru-RU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1806461" y="6371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217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13393</TotalTime>
  <Words>849</Words>
  <Application>Microsoft Office PowerPoint</Application>
  <PresentationFormat>Широкоэкранный</PresentationFormat>
  <Paragraphs>158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Verdana</vt:lpstr>
      <vt:lpstr>Тема Office</vt:lpstr>
      <vt:lpstr>Презентация PowerPoint</vt:lpstr>
      <vt:lpstr>Презентация PowerPoint</vt:lpstr>
      <vt:lpstr>ПРОБЛЕМНАЯ СИТУАЦИЯ</vt:lpstr>
      <vt:lpstr>ЦЕЛИ И ЗАДАЧИ ДИССЕРТАЦИИ</vt:lpstr>
      <vt:lpstr>НА ЗАЩИТУ ВЫНОСЯТСЯ: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МЕТРИКА КАЧЕСТВА</vt:lpstr>
      <vt:lpstr>Презентация PowerPoint</vt:lpstr>
      <vt:lpstr>АПРОБАЦИЯ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Anton</cp:lastModifiedBy>
  <cp:revision>140</cp:revision>
  <dcterms:created xsi:type="dcterms:W3CDTF">2019-06-25T06:48:51Z</dcterms:created>
  <dcterms:modified xsi:type="dcterms:W3CDTF">2020-06-13T12:24:31Z</dcterms:modified>
</cp:coreProperties>
</file>