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4" r:id="rId3"/>
    <p:sldId id="257" r:id="rId4"/>
    <p:sldId id="276" r:id="rId5"/>
    <p:sldId id="285" r:id="rId6"/>
    <p:sldId id="286" r:id="rId7"/>
    <p:sldId id="287" r:id="rId8"/>
    <p:sldId id="289" r:id="rId9"/>
    <p:sldId id="290" r:id="rId10"/>
    <p:sldId id="291" r:id="rId11"/>
    <p:sldId id="292" r:id="rId12"/>
    <p:sldId id="294" r:id="rId13"/>
    <p:sldId id="269" r:id="rId14"/>
    <p:sldId id="296" r:id="rId15"/>
    <p:sldId id="288" r:id="rId16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33CC33"/>
    <a:srgbClr val="FFCC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8221" autoAdjust="0"/>
  </p:normalViewPr>
  <p:slideViewPr>
    <p:cSldViewPr>
      <p:cViewPr varScale="1">
        <p:scale>
          <a:sx n="96" d="100"/>
          <a:sy n="96" d="100"/>
        </p:scale>
        <p:origin x="11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49459-ADFC-4E7D-B8E1-E19C3D18277D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EAD6F-4448-4755-AF7A-451E28D1BA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73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EAD6F-4448-4755-AF7A-451E28D1BAA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8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28.05.2019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28.05.2019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28.05.2019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28.05.2019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28.05.2019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28.05.2019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28.05.2019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28.05.2019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28.05.2019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28.05.2019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28.05.2019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28.05.2019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14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2.wmf"/><Relationship Id="rId9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322833" y="1947083"/>
            <a:ext cx="864235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dirty="0" smtClean="0"/>
              <a:t>Исследование </a:t>
            </a:r>
            <a:r>
              <a:rPr lang="ru-RU" sz="3200" b="1" dirty="0"/>
              <a:t>и разработка методики преобразования реляционных баз данных для систем хранения сенсорной информации</a:t>
            </a:r>
          </a:p>
          <a:p>
            <a:pPr algn="ctr"/>
            <a:endParaRPr lang="ru-RU" sz="3200" b="1" dirty="0">
              <a:latin typeface="+mj-lt"/>
            </a:endParaRP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209639" y="5157192"/>
            <a:ext cx="88440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>
                <a:latin typeface="+mj-lt"/>
              </a:rPr>
              <a:t>Научный руководитель </a:t>
            </a:r>
            <a:r>
              <a:rPr lang="ru-RU" sz="2000" dirty="0">
                <a:latin typeface="+mj-lt"/>
              </a:rPr>
              <a:t>к.т.н., доцент</a:t>
            </a:r>
            <a:r>
              <a:rPr lang="ru-RU" sz="2000" b="1" dirty="0" smtClean="0">
                <a:latin typeface="+mj-lt"/>
              </a:rPr>
              <a:t>: </a:t>
            </a:r>
            <a:r>
              <a:rPr lang="ru-RU" sz="2000" dirty="0">
                <a:latin typeface="+mj-lt"/>
              </a:rPr>
              <a:t>Андрианов Андрей Михайлович </a:t>
            </a:r>
          </a:p>
          <a:p>
            <a:r>
              <a:rPr lang="ru-RU" sz="2000" b="1" dirty="0" smtClean="0">
                <a:latin typeface="+mj-lt"/>
              </a:rPr>
              <a:t>Магистрант:</a:t>
            </a:r>
            <a:r>
              <a:rPr lang="ru-RU" sz="2000" dirty="0" smtClean="0">
                <a:latin typeface="+mj-lt"/>
              </a:rPr>
              <a:t> Иванова Татьяна Сергеевна</a:t>
            </a:r>
            <a:endParaRPr lang="ru-RU" sz="20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27227" y="4008124"/>
            <a:ext cx="82089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Диссертация на соискание степени магистра техники и технологии</a:t>
            </a:r>
          </a:p>
          <a:p>
            <a:r>
              <a:rPr lang="ru-RU" sz="2000" dirty="0"/>
              <a:t>Направление: 09.04.04– «Программная инженерия»</a:t>
            </a:r>
            <a:endParaRPr lang="ru-RU" sz="2000" dirty="0">
              <a:latin typeface="+mj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39552" y="332656"/>
            <a:ext cx="8208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SzPct val="25000"/>
            </a:pPr>
            <a:r>
              <a:rPr lang="ru-RU" i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Министерство образования и науки Российской Федерации</a:t>
            </a:r>
          </a:p>
          <a:p>
            <a:pPr lvl="0" algn="ctr">
              <a:buSzPct val="25000"/>
            </a:pPr>
            <a:r>
              <a:rPr lang="ru-RU" i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Федеральное государственное автономное образовательное учреждение</a:t>
            </a:r>
            <a:br>
              <a:rPr lang="ru-RU" i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ru-RU" i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высшего образования «Национальный исследовательский университет</a:t>
            </a:r>
            <a:br>
              <a:rPr lang="ru-RU" i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ru-RU" i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«Московский институт электронной техники»</a:t>
            </a:r>
          </a:p>
          <a:p>
            <a:pPr lvl="0" algn="ctr">
              <a:buSzPct val="25000"/>
            </a:pPr>
            <a:r>
              <a:rPr lang="ru-RU" i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Кафедра информатики и программного обеспечения вычислительных систем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755602" y="6309320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NewRomanPSMT"/>
              </a:rPr>
              <a:t>Москва </a:t>
            </a:r>
            <a:r>
              <a:rPr lang="ru-RU" dirty="0" smtClean="0">
                <a:latin typeface="TimesNewRomanPSMT"/>
              </a:rPr>
              <a:t>201</a:t>
            </a:r>
            <a:r>
              <a:rPr lang="ru-RU" dirty="0">
                <a:latin typeface="TimesNewRomanPSMT"/>
              </a:rPr>
              <a:t>9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56984" cy="1143000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latin typeface="+mn-lt"/>
                <a:cs typeface="Times New Roman" panose="02020603050405020304" pitchFamily="18" charset="0"/>
              </a:rPr>
              <a:t>Алгоритм </a:t>
            </a:r>
            <a:r>
              <a:rPr lang="ru-RU" sz="2800" b="1" dirty="0" smtClean="0">
                <a:solidFill>
                  <a:schemeClr val="dk1"/>
                </a:solidFill>
                <a:latin typeface="+mn-lt"/>
                <a:ea typeface="Times New Roman"/>
                <a:cs typeface="Times New Roman" panose="02020603050405020304" pitchFamily="18" charset="0"/>
                <a:sym typeface="Times New Roman"/>
              </a:rPr>
              <a:t>преобразования </a:t>
            </a:r>
            <a:r>
              <a:rPr lang="ru-RU" sz="2800" b="1" dirty="0">
                <a:solidFill>
                  <a:schemeClr val="dk1"/>
                </a:solidFill>
                <a:latin typeface="+mn-lt"/>
                <a:ea typeface="Times New Roman"/>
                <a:cs typeface="Times New Roman" panose="02020603050405020304" pitchFamily="18" charset="0"/>
                <a:sym typeface="Times New Roman"/>
              </a:rPr>
              <a:t>реляционной БД в систему</a:t>
            </a:r>
            <a:r>
              <a:rPr lang="ru-RU" sz="2800" b="1" dirty="0">
                <a:latin typeface="+mn-lt"/>
              </a:rPr>
              <a:t>, объединяющую реляционную и </a:t>
            </a:r>
            <a:r>
              <a:rPr lang="en-US" sz="2800" b="1" dirty="0" err="1">
                <a:latin typeface="+mn-lt"/>
              </a:rPr>
              <a:t>NoSQL</a:t>
            </a:r>
            <a:r>
              <a:rPr lang="en-US" sz="2800" b="1" dirty="0">
                <a:latin typeface="+mn-lt"/>
              </a:rPr>
              <a:t> </a:t>
            </a:r>
            <a:r>
              <a:rPr lang="ru-RU" sz="2800" b="1" dirty="0">
                <a:latin typeface="+mn-lt"/>
              </a:rPr>
              <a:t>БД</a:t>
            </a:r>
            <a:endParaRPr lang="ru-RU" sz="2800" dirty="0">
              <a:latin typeface="+mn-lt"/>
            </a:endParaRPr>
          </a:p>
        </p:txBody>
      </p:sp>
      <p:pic>
        <p:nvPicPr>
          <p:cNvPr id="4099" name="Picture 3" descr="C:\Users\Таня\Downloads\Untitled Diagram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913587" cy="488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10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>
                <a:latin typeface="+mn-lt"/>
              </a:rPr>
              <a:t>Экспериментальное исследование эффективности применения методики ПБДСИ </a:t>
            </a:r>
            <a:endParaRPr lang="ru-RU" sz="2800" b="1" dirty="0"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906" y="3942869"/>
            <a:ext cx="2587038" cy="2621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 descr="C:\Users\Таня\Downloads\Untitled Diagram (2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484784"/>
            <a:ext cx="2481574" cy="21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6444207" y="1372482"/>
            <a:ext cx="2724963" cy="28630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38100"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766906" y="3715514"/>
            <a:ext cx="2571068" cy="284850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38100"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40352" y="364876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MongoDB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970669" y="6102588"/>
            <a:ext cx="129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MySQL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572000" y="2101043"/>
            <a:ext cx="1781944" cy="8959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858606" y="2357440"/>
            <a:ext cx="1226761" cy="383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ПМ</a:t>
            </a:r>
            <a:endParaRPr lang="ru-RU" b="1" dirty="0"/>
          </a:p>
        </p:txBody>
      </p:sp>
      <p:cxnSp>
        <p:nvCxnSpPr>
          <p:cNvPr id="27" name="Соединительная линия уступом 26"/>
          <p:cNvCxnSpPr>
            <a:stCxn id="4101" idx="1"/>
          </p:cNvCxnSpPr>
          <p:nvPr/>
        </p:nvCxnSpPr>
        <p:spPr>
          <a:xfrm rot="10800000" flipV="1">
            <a:off x="6085368" y="2566771"/>
            <a:ext cx="502857" cy="2572995"/>
          </a:xfrm>
          <a:prstGeom prst="bentConnector2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Рисунок 3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0" y="2340077"/>
            <a:ext cx="2746186" cy="236165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Box 34"/>
          <p:cNvSpPr txBox="1"/>
          <p:nvPr/>
        </p:nvSpPr>
        <p:spPr>
          <a:xfrm>
            <a:off x="413864" y="1454712"/>
            <a:ext cx="2746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Схема данных БД </a:t>
            </a:r>
            <a:r>
              <a:rPr lang="en-US" dirty="0" smtClean="0"/>
              <a:t>MySQL </a:t>
            </a:r>
            <a:r>
              <a:rPr lang="ru-RU" dirty="0" smtClean="0"/>
              <a:t>до преобразования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3595151" y="1350051"/>
            <a:ext cx="29930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Схема данных БД </a:t>
            </a:r>
            <a:r>
              <a:rPr lang="ru-RU" dirty="0" smtClean="0"/>
              <a:t>после преобразования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7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+mn-lt"/>
              </a:rPr>
              <a:t>Экспериментальное исследование эффективности применения методики ПБДСИ </a:t>
            </a:r>
            <a:endParaRPr lang="ru-RU" sz="2800" dirty="0">
              <a:latin typeface="+mn-lt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693" y="2348880"/>
            <a:ext cx="2577290" cy="2047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581128"/>
            <a:ext cx="2638597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581642"/>
            <a:ext cx="2681319" cy="2022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348880"/>
            <a:ext cx="2638596" cy="213146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15719" y="2429085"/>
            <a:ext cx="213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SELECT</a:t>
            </a:r>
            <a:r>
              <a:rPr lang="ru-RU" dirty="0" smtClean="0"/>
              <a:t>:</a:t>
            </a:r>
            <a:endParaRPr lang="ru-RU" sz="1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004048" y="2636912"/>
            <a:ext cx="1333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/>
              <a:t>DELETE</a:t>
            </a:r>
            <a:r>
              <a:rPr lang="ru-RU" dirty="0" smtClean="0"/>
              <a:t>:</a:t>
            </a:r>
            <a:endParaRPr lang="ru-RU" sz="1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004047" y="4580696"/>
            <a:ext cx="112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UPDATE</a:t>
            </a:r>
            <a:r>
              <a:rPr lang="ru-RU" dirty="0" smtClean="0"/>
              <a:t>:</a:t>
            </a:r>
            <a:endParaRPr lang="ru-RU" sz="14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5719" y="4580696"/>
            <a:ext cx="1643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dirty="0">
                <a:solidFill>
                  <a:prstClr val="black"/>
                </a:solidFill>
              </a:rPr>
              <a:t>INSERT </a:t>
            </a:r>
            <a:r>
              <a:rPr lang="ru-RU" dirty="0" smtClean="0">
                <a:solidFill>
                  <a:prstClr val="black"/>
                </a:solidFill>
              </a:rPr>
              <a:t>INTO: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1055" y="1484784"/>
            <a:ext cx="8573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Приводятся графики времени выполнения запросов в зависимости от размера БД разного типа до и после преобразования </a:t>
            </a:r>
            <a:r>
              <a:rPr lang="en-US" dirty="0" smtClean="0"/>
              <a:t>MySQL </a:t>
            </a:r>
            <a:r>
              <a:rPr lang="ru-RU" dirty="0" smtClean="0"/>
              <a:t>к </a:t>
            </a:r>
            <a:r>
              <a:rPr lang="en-US" dirty="0" err="1" smtClean="0"/>
              <a:t>MongoDB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81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1520" y="1037766"/>
            <a:ext cx="864235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ru-RU" dirty="0" err="1"/>
              <a:t>Скорбилина</a:t>
            </a:r>
            <a:r>
              <a:rPr lang="ru-RU" dirty="0"/>
              <a:t> Т. С. Разработка программного модуля тестирования баз данных // Научный журнал «Молодой ученый». — 2017. — №10 — С. 34-37.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ru-RU" dirty="0" err="1"/>
              <a:t>Лихт</a:t>
            </a:r>
            <a:r>
              <a:rPr lang="ru-RU" dirty="0"/>
              <a:t> М.А., </a:t>
            </a:r>
            <a:r>
              <a:rPr lang="ru-RU" dirty="0" err="1"/>
              <a:t>Рево</a:t>
            </a:r>
            <a:r>
              <a:rPr lang="ru-RU" dirty="0"/>
              <a:t> А.А., Андрианов А.М., </a:t>
            </a:r>
            <a:r>
              <a:rPr lang="ru-RU" dirty="0" err="1"/>
              <a:t>Скорбилина</a:t>
            </a:r>
            <a:r>
              <a:rPr lang="ru-RU" dirty="0"/>
              <a:t> Т.С. Проблемы проектирования интерфейса СУБД для среды разработки учетных систем ПК ВИКТА // «Актуальных проблемах современной науки». —  2017. — №3 С. 43-47</a:t>
            </a:r>
            <a:endParaRPr lang="en-US" dirty="0" smtClean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ru-RU" dirty="0" smtClean="0"/>
              <a:t>Иванова Т</a:t>
            </a:r>
            <a:r>
              <a:rPr lang="ru-RU" dirty="0"/>
              <a:t>. С. </a:t>
            </a:r>
            <a:r>
              <a:rPr lang="ru-RU" dirty="0" smtClean="0"/>
              <a:t>Разработка </a:t>
            </a:r>
            <a:r>
              <a:rPr lang="ru-RU" dirty="0"/>
              <a:t>программного модуля тестирования баз данных // </a:t>
            </a:r>
            <a:r>
              <a:rPr lang="ru-RU" dirty="0" smtClean="0"/>
              <a:t>Конкурс «УМНИК». </a:t>
            </a:r>
            <a:r>
              <a:rPr lang="ru-RU" dirty="0"/>
              <a:t>— </a:t>
            </a:r>
            <a:r>
              <a:rPr lang="ru-RU" dirty="0" smtClean="0"/>
              <a:t>201</a:t>
            </a:r>
            <a:r>
              <a:rPr lang="en-US" dirty="0" smtClean="0"/>
              <a:t>8</a:t>
            </a:r>
            <a:r>
              <a:rPr lang="ru-RU" dirty="0" smtClean="0"/>
              <a:t>. 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ru-RU" dirty="0" smtClean="0"/>
              <a:t>Иванова Т.С. </a:t>
            </a:r>
            <a:r>
              <a:rPr lang="ru-RU" dirty="0"/>
              <a:t>Разработка программного модуля тестирования баз данных // </a:t>
            </a:r>
            <a:r>
              <a:rPr lang="ru-RU" dirty="0" smtClean="0"/>
              <a:t>Всероссийская научно-практическая конференция «</a:t>
            </a:r>
            <a:r>
              <a:rPr lang="ru-RU" dirty="0"/>
              <a:t>Актуальные проблемы информатизации в науке и образовании – </a:t>
            </a:r>
            <a:r>
              <a:rPr lang="ru-RU" dirty="0" smtClean="0"/>
              <a:t>201</a:t>
            </a:r>
            <a:r>
              <a:rPr lang="en-US" dirty="0" smtClean="0"/>
              <a:t>8</a:t>
            </a:r>
            <a:r>
              <a:rPr lang="ru-RU" dirty="0" smtClean="0"/>
              <a:t>». </a:t>
            </a:r>
            <a:r>
              <a:rPr lang="ru-RU" dirty="0"/>
              <a:t>—  </a:t>
            </a:r>
            <a:r>
              <a:rPr lang="ru-RU" dirty="0" smtClean="0"/>
              <a:t>201</a:t>
            </a:r>
            <a:r>
              <a:rPr lang="en-US" dirty="0" smtClean="0"/>
              <a:t>8</a:t>
            </a:r>
            <a:r>
              <a:rPr lang="ru-RU" dirty="0" smtClean="0"/>
              <a:t>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Иванова Т.С. Исследование и разработка методики преобразования реляционных баз данных в </a:t>
            </a:r>
            <a:r>
              <a:rPr lang="ru-RU" dirty="0" err="1" smtClean="0"/>
              <a:t>нереляционные</a:t>
            </a:r>
            <a:r>
              <a:rPr lang="ru-RU" dirty="0" smtClean="0"/>
              <a:t> // </a:t>
            </a:r>
            <a:r>
              <a:rPr lang="ru-RU" dirty="0"/>
              <a:t>XI</a:t>
            </a:r>
            <a:r>
              <a:rPr lang="en-US" dirty="0"/>
              <a:t>X</a:t>
            </a:r>
            <a:r>
              <a:rPr lang="ru-RU" dirty="0"/>
              <a:t> Всероссийская научно-практическая конференция</a:t>
            </a:r>
            <a:r>
              <a:rPr lang="ru-RU" dirty="0" smtClean="0"/>
              <a:t>: «</a:t>
            </a:r>
            <a:r>
              <a:rPr lang="ru-RU" dirty="0"/>
              <a:t>Приоритетные дискуссии XXI века: междисциплинарные исследования современности</a:t>
            </a:r>
            <a:r>
              <a:rPr lang="ru-RU" dirty="0" smtClean="0"/>
              <a:t>». </a:t>
            </a:r>
            <a:r>
              <a:rPr lang="ru-RU" dirty="0"/>
              <a:t>— </a:t>
            </a:r>
            <a:r>
              <a:rPr lang="ru-RU" dirty="0" smtClean="0"/>
              <a:t>2019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1520" y="228594"/>
            <a:ext cx="86423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Апробация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sz="2800" b="1" dirty="0">
                <a:solidFill>
                  <a:srgbClr val="000000"/>
                </a:solidFill>
                <a:latin typeface="Times New Roman"/>
              </a:rPr>
              <a:t>Основные результаты диссертационной </a:t>
            </a:r>
            <a:r>
              <a:rPr lang="ru-RU" sz="2800" b="1" dirty="0" smtClean="0">
                <a:solidFill>
                  <a:srgbClr val="000000"/>
                </a:solidFill>
                <a:latin typeface="Times New Roman"/>
              </a:rPr>
              <a:t>работы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558924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ru-RU" sz="1800" dirty="0"/>
              <a:t>Основная практическая ценность работы заключается в </a:t>
            </a:r>
            <a:r>
              <a:rPr lang="ru-RU" sz="1800" dirty="0" smtClean="0"/>
              <a:t>разработке </a:t>
            </a:r>
            <a:r>
              <a:rPr lang="ru-RU" sz="1800" dirty="0"/>
              <a:t>методики преобразования реляционных баз данных в </a:t>
            </a:r>
            <a:r>
              <a:rPr lang="ru-RU" sz="1800" dirty="0" err="1"/>
              <a:t>нереляционные</a:t>
            </a:r>
            <a:r>
              <a:rPr lang="ru-RU" sz="1800" dirty="0"/>
              <a:t>, которая позволяет повысить эффективность использования БД для систем хранения сенсорной информации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ru-RU" sz="18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ru-RU" sz="1800" b="1" dirty="0"/>
              <a:t>Самостоятельное практическое значение имеют</a:t>
            </a:r>
            <a:r>
              <a:rPr lang="ru-RU" sz="1800" b="1" dirty="0" smtClean="0"/>
              <a:t>:</a:t>
            </a:r>
            <a:endParaRPr lang="ru-RU" sz="1800" dirty="0" smtClean="0">
              <a:solidFill>
                <a:prstClr val="black"/>
              </a:solidFill>
            </a:endParaRPr>
          </a:p>
          <a:p>
            <a:pPr lvl="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1800" dirty="0" smtClean="0">
                <a:solidFill>
                  <a:prstClr val="black"/>
                </a:solidFill>
              </a:rPr>
              <a:t>Проведен </a:t>
            </a:r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анализ современного состояния проблемы </a:t>
            </a:r>
            <a:r>
              <a:rPr lang="ru-RU" sz="18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разработки БД для хранения сенсорной информации.</a:t>
            </a:r>
            <a:endParaRPr lang="ru-RU"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Проведен анализ методов </a:t>
            </a:r>
            <a:r>
              <a:rPr lang="ru-RU" sz="18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решения  задачи преобразования реляционных БД в </a:t>
            </a:r>
            <a:r>
              <a:rPr lang="en-US" sz="18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NoSQL</a:t>
            </a:r>
            <a:r>
              <a:rPr lang="en-US" sz="18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ru-RU" sz="18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БД</a:t>
            </a:r>
            <a:r>
              <a:rPr lang="ru-RU" sz="1800" dirty="0" smtClean="0">
                <a:solidFill>
                  <a:prstClr val="black"/>
                </a:solidFill>
                <a:cs typeface="Arial" pitchFamily="34" charset="0"/>
              </a:rPr>
              <a:t>.</a:t>
            </a:r>
            <a:endParaRPr lang="ru-RU" sz="1800" dirty="0">
              <a:solidFill>
                <a:prstClr val="black"/>
              </a:solidFill>
              <a:cs typeface="Arial" pitchFamily="34" charset="0"/>
            </a:endParaRPr>
          </a:p>
          <a:p>
            <a:pPr lvl="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1800" dirty="0">
                <a:solidFill>
                  <a:prstClr val="black"/>
                </a:solidFill>
                <a:cs typeface="Arial" pitchFamily="34" charset="0"/>
              </a:rPr>
              <a:t>Формализована задача </a:t>
            </a:r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определения схемы данных системы РБД +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NoSQL</a:t>
            </a:r>
            <a:r>
              <a:rPr lang="ru-RU" sz="1800" dirty="0" smtClean="0">
                <a:solidFill>
                  <a:prstClr val="black"/>
                </a:solidFill>
                <a:cs typeface="Arial" pitchFamily="34" charset="0"/>
              </a:rPr>
              <a:t>. 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1800" dirty="0" smtClean="0"/>
              <a:t>Разработана методика </a:t>
            </a:r>
            <a:r>
              <a:rPr lang="ru-RU" sz="1800" dirty="0"/>
              <a:t>преобразования реляционной базы данных (РБД) в систему, объединяющую реляционную и </a:t>
            </a:r>
            <a:r>
              <a:rPr lang="en-US" sz="1800" dirty="0" err="1"/>
              <a:t>NoSQL</a:t>
            </a:r>
            <a:r>
              <a:rPr lang="en-US" sz="1800" dirty="0"/>
              <a:t> </a:t>
            </a:r>
            <a:r>
              <a:rPr lang="ru-RU" sz="1800" dirty="0"/>
              <a:t>базы данных;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1800" dirty="0" smtClean="0">
                <a:solidFill>
                  <a:prstClr val="black"/>
                </a:solidFill>
              </a:rPr>
              <a:t>Выполнена </a:t>
            </a:r>
            <a:r>
              <a:rPr lang="ru-RU" sz="1800" dirty="0">
                <a:solidFill>
                  <a:prstClr val="black"/>
                </a:solidFill>
              </a:rPr>
              <a:t>программная </a:t>
            </a:r>
            <a:r>
              <a:rPr lang="ru-RU" sz="1800" dirty="0" smtClean="0"/>
              <a:t>модуля </a:t>
            </a:r>
            <a:r>
              <a:rPr lang="ru-RU" sz="1800" dirty="0"/>
              <a:t>трансформации БД на основе </a:t>
            </a:r>
            <a:r>
              <a:rPr lang="ru-RU" sz="1800" dirty="0" smtClean="0"/>
              <a:t>оценки времени выполнения запросов.</a:t>
            </a:r>
            <a:endParaRPr lang="ru-RU" sz="1800" dirty="0">
              <a:solidFill>
                <a:prstClr val="black"/>
              </a:solidFill>
            </a:endParaRPr>
          </a:p>
          <a:p>
            <a:pPr lvl="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ru-RU" sz="1800" dirty="0" smtClean="0">
                <a:solidFill>
                  <a:prstClr val="black"/>
                </a:solidFill>
              </a:rPr>
              <a:t>Проведены анализ и </a:t>
            </a:r>
            <a:r>
              <a:rPr lang="ru-RU" sz="1800" dirty="0">
                <a:solidFill>
                  <a:prstClr val="black"/>
                </a:solidFill>
              </a:rPr>
              <a:t>оценка эффективности </a:t>
            </a:r>
            <a:r>
              <a:rPr lang="ru-RU" sz="1800" dirty="0" smtClean="0">
                <a:solidFill>
                  <a:prstClr val="black"/>
                </a:solidFill>
              </a:rPr>
              <a:t>разработанной методики. </a:t>
            </a:r>
            <a:r>
              <a:rPr lang="ru-RU" sz="18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программная </a:t>
            </a:r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реализация методики </a:t>
            </a:r>
            <a:r>
              <a:rPr lang="ru-RU" sz="1800" dirty="0"/>
              <a:t>ПБДСИ</a:t>
            </a:r>
            <a:r>
              <a:rPr lang="ru-RU" sz="18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;</a:t>
            </a:r>
            <a:endParaRPr lang="ru-RU"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4610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500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3260" y="3356992"/>
            <a:ext cx="7128792" cy="778098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8753" y="1412776"/>
            <a:ext cx="7128792" cy="139675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sz="2200" dirty="0" smtClean="0"/>
              <a:t>Реляционные </a:t>
            </a:r>
            <a:r>
              <a:rPr lang="ru-RU" sz="2200" dirty="0"/>
              <a:t>и не реляционные базы </a:t>
            </a:r>
            <a:r>
              <a:rPr lang="ru-RU" sz="2200" dirty="0" smtClean="0"/>
              <a:t>данных, использующиеся для хранения сенсорной информации.</a:t>
            </a:r>
            <a:endParaRPr lang="ru-RU" sz="22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007604" y="438440"/>
            <a:ext cx="72008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</a:t>
            </a:r>
            <a:endParaRPr lang="ru-RU" sz="3200" b="1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043608" y="4509120"/>
            <a:ext cx="7128792" cy="15841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ru-RU" sz="2200" dirty="0" smtClean="0"/>
              <a:t>Процесс преобразования реляционных баз данных в систему, объединяющую реляционную и </a:t>
            </a:r>
            <a:r>
              <a:rPr lang="en-US" sz="2200" dirty="0" smtClean="0"/>
              <a:t>NoSQL </a:t>
            </a:r>
            <a:r>
              <a:rPr lang="ru-RU" sz="2200" dirty="0" smtClean="0"/>
              <a:t>базы данных.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24772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467543" y="404664"/>
            <a:ext cx="8208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Проблемная ситуация в области объекта</a:t>
            </a:r>
          </a:p>
          <a:p>
            <a:pPr algn="ctr"/>
            <a:r>
              <a:rPr lang="ru-RU" sz="2800" b="1" dirty="0"/>
              <a:t>исследования</a:t>
            </a:r>
            <a:endParaRPr lang="ru-RU" sz="2800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7544" y="1396812"/>
            <a:ext cx="8208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	</a:t>
            </a:r>
            <a:r>
              <a:rPr lang="ru-RU" sz="2000" b="1" i="1" dirty="0" smtClean="0"/>
              <a:t>Низкая эффективность использования реляционных баз данных для быстрорастущего количества сенсорной информации, отсутствие методики преобразования реляционных баз данных к </a:t>
            </a:r>
            <a:r>
              <a:rPr lang="ru-RU" sz="2000" b="1" i="1" dirty="0" err="1" smtClean="0"/>
              <a:t>нереляционным</a:t>
            </a:r>
            <a:r>
              <a:rPr lang="ru-RU" sz="2000" b="1" i="1" dirty="0" smtClean="0"/>
              <a:t> с учетом увеличения быстродействия.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3" y="2852936"/>
            <a:ext cx="820891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Причины </a:t>
            </a:r>
            <a:r>
              <a:rPr lang="ru-RU" sz="2000" dirty="0"/>
              <a:t>сложившейся ситуации</a:t>
            </a:r>
            <a:r>
              <a:rPr lang="ru-RU" sz="2000" dirty="0" smtClean="0"/>
              <a:t>:</a:t>
            </a:r>
          </a:p>
          <a:p>
            <a:pPr marL="180975" lvl="0" indent="-180975" algn="just">
              <a:buClr>
                <a:schemeClr val="dk1"/>
              </a:buClr>
              <a:buSzPct val="100000"/>
              <a:buFont typeface="Symbol" pitchFamily="18" charset="2"/>
              <a:buChar char=""/>
            </a:pPr>
            <a:r>
              <a:rPr lang="ru-RU" sz="20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отсутствие </a:t>
            </a:r>
            <a:r>
              <a:rPr lang="ru-RU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алгоритма и методики </a:t>
            </a:r>
            <a:r>
              <a:rPr lang="ru-RU" sz="20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преобразования к </a:t>
            </a:r>
            <a:r>
              <a:rPr lang="en-US" sz="200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NoSQL</a:t>
            </a: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ru-RU" sz="20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только части таблиц из РСУБД;</a:t>
            </a:r>
            <a:endParaRPr lang="ru-RU"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80975" lvl="0" indent="-180975" algn="just">
              <a:buClr>
                <a:schemeClr val="dk1"/>
              </a:buClr>
              <a:buSzPct val="100000"/>
              <a:buFont typeface="Symbol" pitchFamily="18" charset="2"/>
              <a:buChar char=""/>
            </a:pPr>
            <a:r>
              <a:rPr lang="ru-RU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поиск компромисса между </a:t>
            </a:r>
            <a:r>
              <a:rPr lang="ru-RU" sz="20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быстродействием СУБД (для систем, </a:t>
            </a:r>
            <a:r>
              <a:rPr lang="ru-RU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где требуется работа в режиме реального времени) и </a:t>
            </a:r>
            <a:r>
              <a:rPr lang="ru-RU" sz="20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гибкостью схемы данных;</a:t>
            </a:r>
          </a:p>
          <a:p>
            <a:pPr marL="180975" lvl="0" indent="-180975" algn="just">
              <a:buClr>
                <a:schemeClr val="dk1"/>
              </a:buClr>
              <a:buSzPct val="100000"/>
              <a:buFont typeface="Symbol" pitchFamily="18" charset="2"/>
              <a:buChar char=""/>
            </a:pPr>
            <a:r>
              <a:rPr lang="ru-RU" sz="2000" dirty="0" smtClean="0"/>
              <a:t>использование </a:t>
            </a:r>
            <a:r>
              <a:rPr lang="ru-RU" sz="2000" dirty="0"/>
              <a:t>реляционных баз данных в качестве универсального решения в случаях, когда целесообразнее использовать </a:t>
            </a:r>
            <a:r>
              <a:rPr lang="ru-RU" sz="2000" dirty="0" err="1"/>
              <a:t>нереляционные</a:t>
            </a:r>
            <a:r>
              <a:rPr lang="ru-RU" sz="2000" dirty="0"/>
              <a:t> базы совместно с реляционными;</a:t>
            </a:r>
          </a:p>
          <a:p>
            <a:pPr marL="180975" lvl="0" indent="-180975" algn="just">
              <a:buClr>
                <a:schemeClr val="dk1"/>
              </a:buClr>
              <a:buSzPct val="100000"/>
              <a:buFont typeface="Symbol" pitchFamily="18" charset="2"/>
              <a:buChar char=""/>
            </a:pPr>
            <a:r>
              <a:rPr lang="ru-RU" sz="20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ориентация </a:t>
            </a:r>
            <a:r>
              <a:rPr lang="ru-RU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существующих решений в сторону скорости решения задачи преобразования реляционной БД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ru-RU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NoSQL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65112" y="408495"/>
            <a:ext cx="86423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b="1" dirty="0"/>
              <a:t>Цели и задачи диссертации</a:t>
            </a:r>
            <a:endParaRPr lang="ru-RU" sz="2800" dirty="0">
              <a:latin typeface="+mj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55426" y="1124744"/>
            <a:ext cx="7920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i="1" dirty="0"/>
              <a:t>Цель </a:t>
            </a:r>
            <a:r>
              <a:rPr lang="ru-RU" sz="2000" b="1" i="1" dirty="0" smtClean="0"/>
              <a:t>диссертационной работы: </a:t>
            </a:r>
            <a:endParaRPr lang="en-US" sz="2000" b="1" i="1" dirty="0" smtClean="0"/>
          </a:p>
          <a:p>
            <a:pPr algn="just"/>
            <a:r>
              <a:rPr lang="ru-RU" sz="2000" dirty="0"/>
              <a:t>П</a:t>
            </a:r>
            <a:r>
              <a:rPr lang="ru-RU" sz="2000" dirty="0" smtClean="0"/>
              <a:t>овышение </a:t>
            </a:r>
            <a:r>
              <a:rPr lang="ru-RU" sz="2000" dirty="0"/>
              <a:t>быстродействия работы БД для систем хранения сенсорной информации путем создания методики преобразования реляционной базы данных (РБД) в систему, объединяющую реляционную и </a:t>
            </a:r>
            <a:r>
              <a:rPr lang="en-US" sz="2000" dirty="0" err="1"/>
              <a:t>NoSQL</a:t>
            </a:r>
            <a:r>
              <a:rPr lang="en-US" sz="2000" dirty="0"/>
              <a:t> </a:t>
            </a:r>
            <a:r>
              <a:rPr lang="ru-RU" sz="2000" dirty="0"/>
              <a:t>базы данных.</a:t>
            </a:r>
          </a:p>
          <a:p>
            <a:endParaRPr lang="ru-RU" sz="2000" dirty="0"/>
          </a:p>
        </p:txBody>
      </p:sp>
      <p:sp>
        <p:nvSpPr>
          <p:cNvPr id="6" name="Shape 110"/>
          <p:cNvSpPr txBox="1"/>
          <p:nvPr/>
        </p:nvSpPr>
        <p:spPr>
          <a:xfrm>
            <a:off x="555424" y="2924944"/>
            <a:ext cx="7920881" cy="4401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ru-RU" sz="2000" b="1" i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Задачи диссертационной работы</a:t>
            </a:r>
            <a:r>
              <a:rPr lang="ru-RU" sz="2000" b="1" i="1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</a:t>
            </a:r>
            <a:endParaRPr lang="ru-RU" sz="2000" b="1" i="1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77800" lvl="0" indent="-177800" algn="just">
              <a:buClr>
                <a:schemeClr val="dk1"/>
              </a:buClr>
              <a:buSzPct val="100000"/>
              <a:buFont typeface="Symbol" pitchFamily="18" charset="2"/>
              <a:buChar char="-"/>
            </a:pPr>
            <a:r>
              <a:rPr lang="ru-RU" sz="2000" dirty="0"/>
              <a:t>аналитический обзор современного </a:t>
            </a:r>
            <a:r>
              <a:rPr lang="ru-RU" sz="2000" dirty="0" smtClean="0"/>
              <a:t>состояния</a:t>
            </a:r>
            <a:r>
              <a:rPr lang="ru-RU" sz="20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ru-RU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методов решения преобразования РБД в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NoSQL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ru-RU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БД;</a:t>
            </a:r>
          </a:p>
          <a:p>
            <a:pPr marL="177800" indent="-177800" algn="just">
              <a:buClr>
                <a:schemeClr val="dk1"/>
              </a:buClr>
              <a:buSzPct val="100000"/>
              <a:buFont typeface="Symbol" pitchFamily="18" charset="2"/>
              <a:buChar char="-"/>
            </a:pPr>
            <a:r>
              <a:rPr lang="ru-RU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формализованное представление задачи определения схемы данных системы РБД +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NoSQL</a:t>
            </a:r>
            <a:r>
              <a:rPr lang="en-US" sz="20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;</a:t>
            </a:r>
            <a:endParaRPr lang="ru-RU" sz="2000" dirty="0" smtClean="0"/>
          </a:p>
          <a:p>
            <a:pPr marL="177800" lvl="0" indent="-177800" algn="just">
              <a:buClr>
                <a:schemeClr val="dk1"/>
              </a:buClr>
              <a:buSzPct val="100000"/>
              <a:buFont typeface="Symbol" pitchFamily="18" charset="2"/>
              <a:buChar char="-"/>
            </a:pPr>
            <a:r>
              <a:rPr lang="ru-RU" sz="2000" dirty="0" smtClean="0"/>
              <a:t>разработка </a:t>
            </a:r>
            <a:r>
              <a:rPr lang="ru-RU" sz="2000" dirty="0"/>
              <a:t>методики преобразования реляционной базы данных (РБД) в систему, объединяющую реляционную и </a:t>
            </a:r>
            <a:r>
              <a:rPr lang="en-US" sz="2000" dirty="0" err="1"/>
              <a:t>NoSQL</a:t>
            </a:r>
            <a:r>
              <a:rPr lang="en-US" sz="2000" dirty="0"/>
              <a:t> </a:t>
            </a:r>
            <a:r>
              <a:rPr lang="ru-RU" sz="2000" dirty="0"/>
              <a:t>базы </a:t>
            </a:r>
            <a:r>
              <a:rPr lang="ru-RU" sz="2000" dirty="0" smtClean="0"/>
              <a:t>данных;</a:t>
            </a:r>
          </a:p>
          <a:p>
            <a:pPr marL="177800" lvl="0" indent="-177800" algn="just">
              <a:buClr>
                <a:schemeClr val="dk1"/>
              </a:buClr>
              <a:buSzPct val="100000"/>
              <a:buFont typeface="Symbol" pitchFamily="18" charset="2"/>
              <a:buChar char="-"/>
            </a:pPr>
            <a:r>
              <a:rPr lang="ru-RU" sz="20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программная реализация методики </a:t>
            </a:r>
            <a:r>
              <a:rPr lang="ru-RU" sz="2000" dirty="0" smtClean="0"/>
              <a:t>ПБДСИ</a:t>
            </a:r>
            <a:r>
              <a:rPr lang="ru-RU" sz="20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;</a:t>
            </a:r>
          </a:p>
          <a:p>
            <a:pPr marL="177800" lvl="0" indent="-177800" algn="just">
              <a:buClr>
                <a:schemeClr val="dk1"/>
              </a:buClr>
              <a:buSzPct val="100000"/>
              <a:buFont typeface="Symbol" pitchFamily="18" charset="2"/>
              <a:buChar char="-"/>
            </a:pPr>
            <a:r>
              <a:rPr lang="ru-RU" sz="20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анализ результатов работы разработанной методики и оценка ее эффективности.</a:t>
            </a:r>
            <a:endParaRPr lang="ru-RU"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415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5"/>
          <p:cNvSpPr txBox="1"/>
          <p:nvPr/>
        </p:nvSpPr>
        <p:spPr>
          <a:xfrm>
            <a:off x="611560" y="437029"/>
            <a:ext cx="7920880" cy="6877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ru-RU" sz="2800" b="1" u="none" strike="noStrike" cap="none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На защиту выносятся</a:t>
            </a:r>
            <a:endParaRPr lang="ru-RU" sz="2800" b="1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" name="Shape 116"/>
          <p:cNvSpPr/>
          <p:nvPr/>
        </p:nvSpPr>
        <p:spPr>
          <a:xfrm>
            <a:off x="611560" y="1313822"/>
            <a:ext cx="7920880" cy="50675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just">
              <a:lnSpc>
                <a:spcPct val="105000"/>
              </a:lnSpc>
              <a:buClr>
                <a:schemeClr val="dk1"/>
              </a:buClr>
              <a:buSzPct val="100000"/>
            </a:pPr>
            <a:endParaRPr lang="ru-RU" sz="2000" dirty="0" smtClean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indent="-457200" algn="just">
              <a:lnSpc>
                <a:spcPct val="105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000" dirty="0"/>
              <a:t> </a:t>
            </a:r>
            <a:r>
              <a:rPr lang="ru-RU" sz="2200" dirty="0"/>
              <a:t>Формализованное представления процесса трансформации  реляционной базы данных в </a:t>
            </a:r>
            <a:r>
              <a:rPr lang="ru-RU" sz="2200" dirty="0" err="1"/>
              <a:t>нереляционную</a:t>
            </a:r>
            <a:r>
              <a:rPr lang="ru-RU" sz="2200" dirty="0"/>
              <a:t> или систему из  реляционной и </a:t>
            </a:r>
            <a:r>
              <a:rPr lang="en-US" sz="2200" dirty="0" err="1"/>
              <a:t>NoSQL</a:t>
            </a:r>
            <a:r>
              <a:rPr lang="en-US" sz="2200" dirty="0"/>
              <a:t> </a:t>
            </a:r>
            <a:r>
              <a:rPr lang="ru-RU" sz="2200" dirty="0"/>
              <a:t>БД</a:t>
            </a:r>
            <a:r>
              <a:rPr lang="ru-RU" sz="2200" dirty="0" smtClean="0"/>
              <a:t>;</a:t>
            </a:r>
          </a:p>
          <a:p>
            <a:pPr marL="457200" lvl="0" indent="-457200" algn="just">
              <a:lnSpc>
                <a:spcPct val="105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200" dirty="0" smtClean="0"/>
              <a:t>Методика </a:t>
            </a:r>
            <a:r>
              <a:rPr lang="ru-RU" sz="2200" dirty="0"/>
              <a:t>преобразования реляционной базы данных (РБД) в систему, объединяющую реляционную и </a:t>
            </a:r>
            <a:r>
              <a:rPr lang="en-US" sz="2200" dirty="0" err="1"/>
              <a:t>NoSQL</a:t>
            </a:r>
            <a:r>
              <a:rPr lang="en-US" sz="2200" dirty="0"/>
              <a:t> </a:t>
            </a:r>
            <a:r>
              <a:rPr lang="ru-RU" sz="2200" dirty="0"/>
              <a:t>базы данных</a:t>
            </a:r>
            <a:r>
              <a:rPr lang="ru-RU" sz="2200" dirty="0" smtClean="0"/>
              <a:t>;</a:t>
            </a:r>
          </a:p>
          <a:p>
            <a:pPr marL="457200" indent="-457200" algn="just">
              <a:lnSpc>
                <a:spcPct val="105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2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Программная </a:t>
            </a:r>
            <a:r>
              <a:rPr lang="ru-RU" sz="2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реализация </a:t>
            </a:r>
            <a:r>
              <a:rPr lang="ru-RU" sz="22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разработанной методики </a:t>
            </a:r>
            <a:r>
              <a:rPr lang="ru-RU" sz="2200" dirty="0" smtClean="0"/>
              <a:t>ПБДСИ в виде программного модуля</a:t>
            </a:r>
            <a:r>
              <a:rPr lang="ru-RU" sz="22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;</a:t>
            </a:r>
            <a:endParaRPr lang="ru-RU" sz="2200" dirty="0" smtClean="0">
              <a:sym typeface="Times New Roman"/>
            </a:endParaRPr>
          </a:p>
          <a:p>
            <a:pPr marL="457200" indent="-457200" algn="just">
              <a:lnSpc>
                <a:spcPct val="105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ru-RU" sz="22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Результат экспериментального исследования эффективности работы разработанного алгоритма: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 smtClean="0"/>
              <a:t>Оценка </a:t>
            </a:r>
            <a:r>
              <a:rPr lang="ru-RU" sz="2200" dirty="0"/>
              <a:t>эффективности разработанной методики приведения реляционной базы данных к </a:t>
            </a:r>
            <a:r>
              <a:rPr lang="ru-RU" sz="2200" dirty="0" err="1"/>
              <a:t>нереляционной</a:t>
            </a:r>
            <a:r>
              <a:rPr lang="ru-RU" sz="2200" dirty="0"/>
              <a:t> в сравнении с существующими </a:t>
            </a:r>
            <a:r>
              <a:rPr lang="ru-RU" sz="2200" dirty="0" smtClean="0"/>
              <a:t>алгоритмами</a:t>
            </a:r>
            <a:r>
              <a:rPr lang="ru-RU" sz="2200" dirty="0"/>
              <a:t>.</a:t>
            </a:r>
            <a:endParaRPr lang="en-US" sz="2200" dirty="0"/>
          </a:p>
          <a:p>
            <a:pPr marL="342900" marR="0" lvl="0" indent="-3429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endParaRPr lang="ru-RU"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67B88-AB75-4E58-9973-95300662E33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59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100" b="1" dirty="0">
                <a:latin typeface="+mn-lt"/>
              </a:rPr>
              <a:t>Анализ современных подходов преобразования баз </a:t>
            </a:r>
            <a:r>
              <a:rPr lang="ru-RU" sz="3100" b="1" dirty="0" smtClean="0">
                <a:latin typeface="+mn-lt"/>
              </a:rPr>
              <a:t>данных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868144" y="4560457"/>
            <a:ext cx="2448272" cy="1152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508104" y="4272425"/>
            <a:ext cx="3168352" cy="1728192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868144" y="4580704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Совместное использование реляционных и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ru-RU" dirty="0" smtClean="0"/>
              <a:t>БД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508104" y="370619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Решение:</a:t>
            </a:r>
            <a:endParaRPr lang="ru-RU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5508104" y="1628800"/>
            <a:ext cx="3168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Проблема: </a:t>
            </a:r>
            <a:r>
              <a:rPr lang="ru-RU" dirty="0" smtClean="0"/>
              <a:t>необходимость для систем хранения сенсорной информации гибкой схемы данных и высокой скорости выполнения простых запросов</a:t>
            </a:r>
          </a:p>
        </p:txBody>
      </p:sp>
      <p:pic>
        <p:nvPicPr>
          <p:cNvPr id="2049" name="Picture 1" descr="C:\Users\Таня\Downloads\Untitled 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47763"/>
            <a:ext cx="4886201" cy="4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87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 dirty="0" smtClean="0">
                <a:latin typeface="+mn-lt"/>
              </a:rPr>
              <a:t>Формализованное представление задачи преобразования реляционных баз данных</a:t>
            </a:r>
            <a:endParaRPr lang="ru-RU" sz="2800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43826"/>
            <a:ext cx="4104458" cy="8206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Неравенство, определяющее эффективность миграции данных:</a:t>
            </a:r>
            <a:endParaRPr lang="ru-R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675006" y="1540097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46908" y="2039265"/>
                <a:ext cx="13961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08" y="2039265"/>
                <a:ext cx="139615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0380" y="2409880"/>
                <a:ext cx="3926677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ru-RU">
                            <a:latin typeface="Cambria Math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ru-RU" dirty="0"/>
                  <a:t> – суммарное время выполнения запросов в новой базе данных</a:t>
                </a:r>
                <a:r>
                  <a:rPr lang="ru-RU" dirty="0" smtClean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ru-RU">
                            <a:latin typeface="Cambria Math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ru-RU" dirty="0"/>
                  <a:t> - суммарное время выполнения запросов в исходной базе данных. </a:t>
                </a: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0" y="2409880"/>
                <a:ext cx="3926677" cy="1477328"/>
              </a:xfrm>
              <a:prstGeom prst="rect">
                <a:avLst/>
              </a:prstGeom>
              <a:blipFill rotWithShape="1">
                <a:blip r:embed="rId3"/>
                <a:stretch>
                  <a:fillRect l="-1398" t="-2058" b="-53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300271" y="2090157"/>
                <a:ext cx="3621953" cy="764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&lt;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271" y="2090157"/>
                <a:ext cx="3621953" cy="76476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249743" y="4915236"/>
                <a:ext cx="4878288" cy="8093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60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sz="16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sz="160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</m:sup>
                        <m:e>
                          <m:d>
                            <m:d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sz="16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sz="160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𝑛𝑒𝑤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ru-RU" sz="1600">
                                          <a:latin typeface="Cambria Math" panose="02040503050406030204" pitchFamily="18" charset="0"/>
                                        </a:rPr>
                                        <m:t>𝑛𝑒𝑤</m:t>
                                      </m:r>
                                      <m:r>
                                        <a:rPr lang="ru-RU" sz="16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ru-RU" sz="16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160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ru-R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60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ru-RU" sz="1600">
                                          <a:latin typeface="Cambria Math" panose="02040503050406030204" pitchFamily="18" charset="0"/>
                                        </a:rPr>
                                        <m:t>𝑛𝑒𝑤</m:t>
                                      </m:r>
                                      <m:r>
                                        <a:rPr lang="ru-RU" sz="16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ru-RU" sz="16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ru-RU" sz="16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sz="1600">
                                      <a:latin typeface="Cambria Math" panose="02040503050406030204" pitchFamily="18" charset="0"/>
                                    </a:rPr>
                                    <m:t>𝑐𝑜𝑛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&lt;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160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ru-RU" sz="1600"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  <m:r>
                                    <a:rPr lang="ru-RU" sz="16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6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160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sz="16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600"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  <m:r>
                                    <a:rPr lang="ru-RU" sz="16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6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743" y="4915236"/>
                <a:ext cx="4878288" cy="80938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4249742" y="1443826"/>
            <a:ext cx="47147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Неравенство для </a:t>
            </a:r>
            <a:r>
              <a:rPr lang="ru-RU" dirty="0"/>
              <a:t>случая с одной целевой </a:t>
            </a:r>
            <a:r>
              <a:rPr lang="ru-RU" dirty="0" smtClean="0"/>
              <a:t>базой: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4300271" y="2826939"/>
                <a:ext cx="495224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ru-RU" dirty="0"/>
                  <a:t> – количество типов запросов</a:t>
                </a:r>
                <a:r>
                  <a:rPr lang="en-US" dirty="0" smtClean="0"/>
                  <a:t> </a:t>
                </a:r>
                <a:r>
                  <a:rPr lang="ru-RU" dirty="0" smtClean="0"/>
                  <a:t>в реляционной БД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ru-RU" dirty="0"/>
                  <a:t> – количество типов запросов</a:t>
                </a:r>
                <a:r>
                  <a:rPr lang="en-US" dirty="0"/>
                  <a:t> </a:t>
                </a:r>
                <a:r>
                  <a:rPr lang="ru-RU" dirty="0"/>
                  <a:t>в </a:t>
                </a:r>
                <a:r>
                  <a:rPr lang="en-US" dirty="0" err="1" smtClean="0"/>
                  <a:t>NoSQL</a:t>
                </a:r>
                <a:r>
                  <a:rPr lang="ru-RU" dirty="0"/>
                  <a:t> </a:t>
                </a:r>
                <a:r>
                  <a:rPr lang="ru-RU" dirty="0" smtClean="0"/>
                  <a:t>БД.</a:t>
                </a:r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271" y="2826939"/>
                <a:ext cx="4952249" cy="923330"/>
              </a:xfrm>
              <a:prstGeom prst="rect">
                <a:avLst/>
              </a:prstGeom>
              <a:blipFill rotWithShape="1">
                <a:blip r:embed="rId6"/>
                <a:stretch>
                  <a:fillRect l="-984" t="-3311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/>
          <p:cNvSpPr/>
          <p:nvPr/>
        </p:nvSpPr>
        <p:spPr>
          <a:xfrm>
            <a:off x="4284301" y="405372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Неравенство для случая, когда целевая </a:t>
            </a:r>
            <a:r>
              <a:rPr lang="ru-RU" dirty="0"/>
              <a:t>база дынных представляет из себя структуру из нескольких моделей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4284301" y="5724625"/>
                <a:ext cx="4572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ru-RU" dirty="0" smtClean="0"/>
                  <a:t>где </a:t>
                </a:r>
                <a:r>
                  <a:rPr lang="en-US" dirty="0" smtClean="0"/>
                  <a:t>count – </a:t>
                </a:r>
                <a:r>
                  <a:rPr lang="ru-RU" dirty="0" smtClean="0"/>
                  <a:t>количество целевых баз данных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𝑐𝑜𝑛</m:t>
                        </m:r>
                      </m:sub>
                    </m:sSub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время работы ПМ, выполняющего соединения результатов запроса для двух БД</a:t>
                </a:r>
                <a:endParaRPr lang="ru-RU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301" y="5724625"/>
                <a:ext cx="4572000" cy="923330"/>
              </a:xfrm>
              <a:prstGeom prst="rect">
                <a:avLst/>
              </a:prstGeom>
              <a:blipFill rotWithShape="1">
                <a:blip r:embed="rId7"/>
                <a:stretch>
                  <a:fillRect l="-1200" t="-3289" r="-667" b="-9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493744" y="4567322"/>
                <a:ext cx="1655005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44" y="4567322"/>
                <a:ext cx="1655005" cy="84875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ямоугольник 13"/>
          <p:cNvSpPr/>
          <p:nvPr/>
        </p:nvSpPr>
        <p:spPr>
          <a:xfrm>
            <a:off x="43591" y="405372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Время выполнения рассчитывается по формуле: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8278" y="5364282"/>
                <a:ext cx="459779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где </a:t>
                </a:r>
                <a:r>
                  <a:rPr lang="en-US" dirty="0"/>
                  <a:t>n</a:t>
                </a:r>
                <a:r>
                  <a:rPr lang="ru-RU" dirty="0"/>
                  <a:t> – количество типов запросов,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– частота выполнения запроса данного типа, </a:t>
                </a:r>
                <a:endParaRPr lang="ru-RU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– среднее время выполнения </a:t>
                </a:r>
                <a:r>
                  <a:rPr lang="ru-RU" dirty="0" smtClean="0"/>
                  <a:t>запроса.</a:t>
                </a:r>
                <a:endParaRPr lang="ru-RU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" y="5364282"/>
                <a:ext cx="4597797" cy="1200329"/>
              </a:xfrm>
              <a:prstGeom prst="rect">
                <a:avLst/>
              </a:prstGeom>
              <a:blipFill rotWithShape="1">
                <a:blip r:embed="rId9"/>
                <a:stretch>
                  <a:fillRect l="-1060" t="-2538" b="-7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65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07460" y="152400"/>
            <a:ext cx="9433048" cy="1143000"/>
          </a:xfrm>
        </p:spPr>
        <p:txBody>
          <a:bodyPr>
            <a:noAutofit/>
          </a:bodyPr>
          <a:lstStyle/>
          <a:p>
            <a:r>
              <a:rPr lang="ru-RU" sz="2700" b="1" dirty="0">
                <a:latin typeface="+mn-lt"/>
              </a:rPr>
              <a:t>Формализованное представление задачи преобразования реляционных баз данных (продолжение)</a:t>
            </a:r>
            <a:endParaRPr lang="ru-RU" sz="27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2319" y="1327994"/>
            <a:ext cx="4498701" cy="1080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 smtClean="0"/>
              <a:t>Система неравенств, описывающая распределения ресурсов для трансформации зависимых запросов в </a:t>
            </a:r>
            <a:r>
              <a:rPr lang="en-US" sz="1800" dirty="0" err="1" smtClean="0"/>
              <a:t>NoSQL</a:t>
            </a:r>
            <a:r>
              <a:rPr lang="en-US" sz="1800" dirty="0" smtClean="0"/>
              <a:t> </a:t>
            </a:r>
            <a:r>
              <a:rPr lang="ru-RU" sz="1800" dirty="0" smtClean="0"/>
              <a:t>БД: </a:t>
            </a:r>
            <a:endParaRPr lang="ru-RU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838244"/>
              </p:ext>
            </p:extLst>
          </p:nvPr>
        </p:nvGraphicFramePr>
        <p:xfrm>
          <a:off x="539552" y="2605233"/>
          <a:ext cx="2855094" cy="1628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Формула" r:id="rId3" imgW="2184120" imgH="1244520" progId="Equation.3">
                  <p:embed/>
                </p:oleObj>
              </mc:Choice>
              <mc:Fallback>
                <p:oleObj name="Формула" r:id="rId3" imgW="2184120" imgH="12445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605233"/>
                        <a:ext cx="2855094" cy="16285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1291" y="4509120"/>
                <a:ext cx="4354685" cy="17281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sz="1800" dirty="0" smtClean="0"/>
                  <a:t>где </a:t>
                </a:r>
                <a:r>
                  <a:rPr lang="en-US" sz="1800" dirty="0" smtClean="0"/>
                  <a:t>m</a:t>
                </a:r>
                <a:r>
                  <a:rPr lang="ru-RU" sz="1800" dirty="0" smtClean="0"/>
                  <a:t> </a:t>
                </a:r>
                <a:r>
                  <a:rPr lang="ru-RU" sz="1800" dirty="0"/>
                  <a:t>– </a:t>
                </a:r>
                <a:r>
                  <a:rPr lang="ru-RU" sz="1800" dirty="0" smtClean="0"/>
                  <a:t>количество таблиц, которые могут быть трансформированы,</a:t>
                </a:r>
                <a:endParaRPr lang="ru-RU" sz="1800" dirty="0"/>
              </a:p>
              <a:p>
                <a:pPr marL="0" indent="0">
                  <a:buNone/>
                </a:pPr>
                <a:r>
                  <a:rPr lang="en-US" sz="1800" i="1" dirty="0" err="1"/>
                  <a:t>C</a:t>
                </a:r>
                <a:r>
                  <a:rPr lang="en-US" sz="1800" i="1" baseline="-25000" dirty="0" err="1"/>
                  <a:t>i</a:t>
                </a:r>
                <a:r>
                  <a:rPr lang="ru-RU" sz="1800" i="1" baseline="30000" dirty="0"/>
                  <a:t>*</a:t>
                </a:r>
                <a:r>
                  <a:rPr lang="ru-RU" sz="1800" dirty="0" smtClean="0"/>
                  <a:t>– время выполнения запроса в </a:t>
                </a:r>
                <a:r>
                  <a:rPr lang="en-US" sz="1800" dirty="0" err="1" smtClean="0"/>
                  <a:t>NoSQL</a:t>
                </a:r>
                <a:r>
                  <a:rPr lang="en-US" sz="1800" dirty="0" smtClean="0"/>
                  <a:t> </a:t>
                </a:r>
                <a:r>
                  <a:rPr lang="ru-RU" sz="1800" dirty="0" smtClean="0"/>
                  <a:t>БД,</a:t>
                </a:r>
                <a:endParaRPr lang="ru-RU" sz="18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ru-RU" sz="1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dirty="0"/>
                  <a:t> – </a:t>
                </a:r>
                <a:r>
                  <a:rPr lang="ru-RU" sz="1800" dirty="0" smtClean="0"/>
                  <a:t>суммарное время выполнения запросов для таблицы </a:t>
                </a:r>
                <a:r>
                  <a:rPr lang="en-US" sz="1800" dirty="0" err="1" smtClean="0"/>
                  <a:t>i</a:t>
                </a:r>
                <a:r>
                  <a:rPr lang="ru-RU" sz="1800" dirty="0" smtClean="0"/>
                  <a:t>.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ru-RU" sz="1800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" y="4509120"/>
                <a:ext cx="4354685" cy="1728192"/>
              </a:xfrm>
              <a:prstGeom prst="rect">
                <a:avLst/>
              </a:prstGeom>
              <a:blipFill rotWithShape="1">
                <a:blip r:embed="rId5"/>
                <a:stretch>
                  <a:fillRect l="-1119" t="-3180" r="-1119" b="-31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4480242" y="134076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Целевая функция </a:t>
            </a:r>
            <a:r>
              <a:rPr lang="en-US" i="1" dirty="0"/>
              <a:t>F</a:t>
            </a:r>
            <a:r>
              <a:rPr lang="ru-RU" i="1" dirty="0"/>
              <a:t>(</a:t>
            </a:r>
            <a:r>
              <a:rPr lang="en-US" i="1" dirty="0"/>
              <a:t>x</a:t>
            </a:r>
            <a:r>
              <a:rPr lang="ru-RU" i="1" dirty="0" smtClean="0"/>
              <a:t>),</a:t>
            </a:r>
            <a:r>
              <a:rPr lang="ru-RU" dirty="0" smtClean="0"/>
              <a:t> которую необходимо будет минимизировать в рамках решения задачи линейного программирования: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275322"/>
              </p:ext>
            </p:extLst>
          </p:nvPr>
        </p:nvGraphicFramePr>
        <p:xfrm>
          <a:off x="4355976" y="2420888"/>
          <a:ext cx="4788024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Формула" r:id="rId6" imgW="3517560" imgH="330120" progId="Equation.3">
                  <p:embed/>
                </p:oleObj>
              </mc:Choice>
              <mc:Fallback>
                <p:oleObj name="Формула" r:id="rId6" imgW="3517560" imgH="330120" progId="Equation.3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2420888"/>
                        <a:ext cx="4788024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4480999" y="3227694"/>
            <a:ext cx="4005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Граничные условия для функции </a:t>
            </a:r>
            <a:r>
              <a:rPr lang="en-US" i="1" dirty="0"/>
              <a:t>F(x) </a:t>
            </a:r>
            <a:r>
              <a:rPr lang="ru-RU" dirty="0"/>
              <a:t>:</a:t>
            </a: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098240"/>
              </p:ext>
            </p:extLst>
          </p:nvPr>
        </p:nvGraphicFramePr>
        <p:xfrm>
          <a:off x="4724401" y="3573190"/>
          <a:ext cx="855712" cy="1182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Формула" r:id="rId8" imgW="698400" imgH="965160" progId="Equation.3">
                  <p:embed/>
                </p:oleObj>
              </mc:Choice>
              <mc:Fallback>
                <p:oleObj name="Формула" r:id="rId8" imgW="698400" imgH="965160" progId="Equation.3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1" y="3573190"/>
                        <a:ext cx="855712" cy="1182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542203"/>
              </p:ext>
            </p:extLst>
          </p:nvPr>
        </p:nvGraphicFramePr>
        <p:xfrm>
          <a:off x="4688321" y="5834425"/>
          <a:ext cx="4213486" cy="4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Формула" r:id="rId10" imgW="2336760" imgH="241200" progId="Equation.3">
                  <p:embed/>
                </p:oleObj>
              </mc:Choice>
              <mc:Fallback>
                <p:oleObj name="Формула" r:id="rId10" imgW="233676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88321" y="5834425"/>
                        <a:ext cx="4213486" cy="435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Прямоугольник 18"/>
          <p:cNvSpPr/>
          <p:nvPr/>
        </p:nvSpPr>
        <p:spPr>
          <a:xfrm>
            <a:off x="4509064" y="47971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Необходимое и достаточное условие для решения задачи с помощью линейного программирования: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739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143000"/>
          </a:xfrm>
        </p:spPr>
        <p:txBody>
          <a:bodyPr>
            <a:no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</a:t>
            </a:r>
            <a:r>
              <a:rPr lang="ru-RU" sz="28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преобразования реляционной БД в систему</a:t>
            </a:r>
            <a:r>
              <a:rPr lang="ru-RU" sz="2800" b="1" dirty="0" smtClean="0">
                <a:latin typeface="+mn-lt"/>
              </a:rPr>
              <a:t>, </a:t>
            </a:r>
            <a:r>
              <a:rPr lang="ru-RU" sz="2800" b="1" dirty="0">
                <a:latin typeface="+mn-lt"/>
              </a:rPr>
              <a:t>объединяющую реляционную и </a:t>
            </a:r>
            <a:r>
              <a:rPr lang="en-US" sz="2800" b="1" dirty="0" err="1">
                <a:latin typeface="+mn-lt"/>
              </a:rPr>
              <a:t>NoSQL</a:t>
            </a:r>
            <a:r>
              <a:rPr lang="en-US" sz="2800" b="1" dirty="0">
                <a:latin typeface="+mn-lt"/>
              </a:rPr>
              <a:t> </a:t>
            </a:r>
            <a:r>
              <a:rPr lang="ru-RU" sz="2800" b="1" dirty="0" smtClean="0">
                <a:latin typeface="+mn-lt"/>
              </a:rPr>
              <a:t>БД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457240"/>
            <a:ext cx="4114800" cy="6766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1800" b="1" dirty="0"/>
              <a:t>Этап 1.</a:t>
            </a:r>
            <a:r>
              <a:rPr lang="ru-RU" sz="1800" dirty="0"/>
              <a:t> Предварительный анализ запросов к РБД</a:t>
            </a:r>
            <a:endParaRPr lang="ru-RU" sz="1600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907741"/>
              </p:ext>
            </p:extLst>
          </p:nvPr>
        </p:nvGraphicFramePr>
        <p:xfrm>
          <a:off x="16191" y="2153348"/>
          <a:ext cx="4489094" cy="579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08274"/>
                <a:gridCol w="555821"/>
                <a:gridCol w="960703"/>
                <a:gridCol w="648072"/>
                <a:gridCol w="720080"/>
                <a:gridCol w="129614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№</a:t>
                      </a:r>
                      <a:endParaRPr lang="ru-RU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>
                          <a:latin typeface="+mn-lt"/>
                        </a:rPr>
                        <a:t>Тип</a:t>
                      </a:r>
                      <a:endParaRPr lang="ru-RU" sz="16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Таблицы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from</a:t>
                      </a:r>
                      <a:endParaRPr lang="ru-RU" sz="16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Поля</a:t>
                      </a:r>
                      <a:endParaRPr lang="ru-RU" sz="16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Mangal"/>
                      </a:endParaRPr>
                    </a:p>
                    <a:p>
                      <a:r>
                        <a:rPr lang="en-US" sz="1600" b="0" dirty="0" smtClean="0">
                          <a:latin typeface="+mn-lt"/>
                        </a:rPr>
                        <a:t>select</a:t>
                      </a:r>
                      <a:endParaRPr lang="ru-RU" sz="16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Поля</a:t>
                      </a:r>
                      <a:r>
                        <a:rPr lang="ru-RU" sz="16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where</a:t>
                      </a:r>
                      <a:endParaRPr lang="ru-RU" sz="16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Mang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Зависимость</a:t>
                      </a:r>
                      <a:endParaRPr lang="ru-RU" sz="16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Mangal"/>
                      </a:endParaRPr>
                    </a:p>
                    <a:p>
                      <a:endParaRPr lang="ru-RU" sz="16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65147" y="285957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ru-RU" b="1" dirty="0"/>
              <a:t>Этап </a:t>
            </a:r>
            <a:r>
              <a:rPr lang="en-US" b="1" dirty="0" smtClean="0"/>
              <a:t>2</a:t>
            </a:r>
            <a:r>
              <a:rPr lang="ru-RU" b="1" dirty="0" smtClean="0"/>
              <a:t>.</a:t>
            </a:r>
            <a:r>
              <a:rPr lang="ru-RU" dirty="0" smtClean="0"/>
              <a:t> Для независимых запросов трансформировать таблицу</a:t>
            </a:r>
            <a:r>
              <a:rPr lang="ru-RU" dirty="0"/>
              <a:t>, к которой он </a:t>
            </a:r>
            <a:r>
              <a:rPr lang="ru-RU" dirty="0" smtClean="0"/>
              <a:t>обращается, </a:t>
            </a:r>
            <a:r>
              <a:rPr lang="ru-RU" dirty="0"/>
              <a:t>в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ru-RU" dirty="0" smtClean="0"/>
              <a:t>БД </a:t>
            </a:r>
            <a:r>
              <a:rPr lang="ru-RU" dirty="0"/>
              <a:t>и определить коэффициент </a:t>
            </a:r>
            <a:r>
              <a:rPr lang="en-US" i="1" dirty="0" err="1"/>
              <a:t>C</a:t>
            </a:r>
            <a:r>
              <a:rPr lang="en-US" i="1" baseline="-25000" dirty="0" err="1"/>
              <a:t>i</a:t>
            </a:r>
            <a:r>
              <a:rPr lang="ru-RU" i="1" baseline="30000" dirty="0" smtClean="0"/>
              <a:t>*</a:t>
            </a:r>
            <a:r>
              <a:rPr lang="ru-RU" dirty="0"/>
              <a:t>и</a:t>
            </a:r>
            <a:r>
              <a:rPr lang="ru-RU" dirty="0" smtClean="0"/>
              <a:t> </a:t>
            </a:r>
            <a:r>
              <a:rPr lang="en-US" i="1" dirty="0" err="1" smtClean="0"/>
              <a:t>C</a:t>
            </a:r>
            <a:r>
              <a:rPr lang="en-US" i="1" baseline="-25000" dirty="0" err="1" smtClean="0"/>
              <a:t>i</a:t>
            </a:r>
            <a:r>
              <a:rPr lang="ru-RU" dirty="0"/>
              <a:t>.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7" name="Рисунок 6" descr="C:\Users\Таня\Desktop\универ старое\ДИПЛОМ!!!\несколько сценариев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50" y="4059905"/>
            <a:ext cx="4293836" cy="271689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рямоугольник 7"/>
          <p:cNvSpPr/>
          <p:nvPr/>
        </p:nvSpPr>
        <p:spPr>
          <a:xfrm>
            <a:off x="4563149" y="138224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ru-RU" b="1" dirty="0"/>
              <a:t>Этап </a:t>
            </a:r>
            <a:r>
              <a:rPr lang="ru-RU" b="1" dirty="0" smtClean="0"/>
              <a:t>3.</a:t>
            </a:r>
            <a:r>
              <a:rPr lang="ru-RU" dirty="0" smtClean="0"/>
              <a:t> </a:t>
            </a:r>
            <a:r>
              <a:rPr lang="ru-RU" dirty="0"/>
              <a:t>Для з</a:t>
            </a:r>
            <a:r>
              <a:rPr lang="ru-RU" dirty="0" smtClean="0"/>
              <a:t>ависимых </a:t>
            </a:r>
            <a:r>
              <a:rPr lang="ru-RU" dirty="0"/>
              <a:t>запросов </a:t>
            </a:r>
            <a:r>
              <a:rPr lang="ru-RU" dirty="0" smtClean="0"/>
              <a:t>определить </a:t>
            </a:r>
            <a:r>
              <a:rPr lang="ru-RU" dirty="0"/>
              <a:t>список таблиц, к которым он обращается, и мигрировать все их в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ru-RU" dirty="0" smtClean="0"/>
              <a:t>БД</a:t>
            </a:r>
            <a:r>
              <a:rPr lang="ru-RU" dirty="0"/>
              <a:t>, </a:t>
            </a:r>
            <a:r>
              <a:rPr lang="ru-RU" dirty="0" smtClean="0"/>
              <a:t>затем посчитать </a:t>
            </a:r>
            <a:r>
              <a:rPr lang="ru-RU" dirty="0"/>
              <a:t>для </a:t>
            </a:r>
            <a:r>
              <a:rPr lang="ru-RU" dirty="0" smtClean="0"/>
              <a:t>них </a:t>
            </a:r>
            <a:r>
              <a:rPr lang="ru-RU" dirty="0"/>
              <a:t>новые коэффициенты типа </a:t>
            </a:r>
            <a:r>
              <a:rPr lang="en-US" i="1" dirty="0" err="1"/>
              <a:t>C</a:t>
            </a:r>
            <a:r>
              <a:rPr lang="en-US" i="1" baseline="-25000" dirty="0" err="1"/>
              <a:t>i</a:t>
            </a:r>
            <a:r>
              <a:rPr lang="ru-RU" i="1" baseline="30000" dirty="0"/>
              <a:t>*</a:t>
            </a:r>
            <a:r>
              <a:rPr lang="ru-RU" dirty="0"/>
              <a:t>.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527745" y="28584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ru-RU" b="1" dirty="0"/>
              <a:t>Этап </a:t>
            </a:r>
            <a:r>
              <a:rPr lang="ru-RU" b="1" dirty="0" smtClean="0"/>
              <a:t>4.</a:t>
            </a:r>
            <a:r>
              <a:rPr lang="ru-RU" dirty="0" smtClean="0"/>
              <a:t> Для каждой таблицы построить неравенства между временем выполнения запросов до и после преобразования</a:t>
            </a:r>
            <a:endParaRPr lang="ru-RU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683614"/>
              </p:ext>
            </p:extLst>
          </p:nvPr>
        </p:nvGraphicFramePr>
        <p:xfrm>
          <a:off x="4572000" y="3781782"/>
          <a:ext cx="4284117" cy="1790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Формула" r:id="rId5" imgW="3721100" imgH="1549400" progId="Equation.3">
                  <p:embed/>
                </p:oleObj>
              </mc:Choice>
              <mc:Fallback>
                <p:oleObj name="Формула" r:id="rId5" imgW="3721100" imgH="1549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781782"/>
                        <a:ext cx="4284117" cy="17900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4504972" y="557647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ru-RU" b="1" dirty="0"/>
              <a:t>Этап </a:t>
            </a:r>
            <a:r>
              <a:rPr lang="ru-RU" b="1" dirty="0" smtClean="0"/>
              <a:t>5.</a:t>
            </a:r>
            <a:r>
              <a:rPr lang="ru-RU" dirty="0" smtClean="0"/>
              <a:t> Преобразовать систему неравенств в целевую функцию и найти, при какой конфигурации таблиц в реляционной и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ru-RU" dirty="0" smtClean="0"/>
              <a:t>БД достигается ее минимум.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543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25181</TotalTime>
  <Words>975</Words>
  <Application>Microsoft Office PowerPoint</Application>
  <PresentationFormat>Экран (4:3)</PresentationFormat>
  <Paragraphs>112</Paragraphs>
  <Slides>15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 Math</vt:lpstr>
      <vt:lpstr>Mangal</vt:lpstr>
      <vt:lpstr>Symbol</vt:lpstr>
      <vt:lpstr>Times New Roman</vt:lpstr>
      <vt:lpstr>TimesNewRomanPSMT</vt:lpstr>
      <vt:lpstr>Тема Office</vt:lpstr>
      <vt:lpstr>Формула</vt:lpstr>
      <vt:lpstr>Презентация PowerPoint</vt:lpstr>
      <vt:lpstr>Предмет исследования</vt:lpstr>
      <vt:lpstr>Презентация PowerPoint</vt:lpstr>
      <vt:lpstr>Презентация PowerPoint</vt:lpstr>
      <vt:lpstr>Презентация PowerPoint</vt:lpstr>
      <vt:lpstr>Анализ современных подходов преобразования баз данных</vt:lpstr>
      <vt:lpstr>Формализованное представление задачи преобразования реляционных баз данных</vt:lpstr>
      <vt:lpstr>Формализованное представление задачи преобразования реляционных баз данных (продолжение)</vt:lpstr>
      <vt:lpstr>Методика преобразования реляционной БД в систему, объединяющую реляционную и NoSQL БД</vt:lpstr>
      <vt:lpstr>Алгоритм преобразования реляционной БД в систему, объединяющую реляционную и NoSQL БД</vt:lpstr>
      <vt:lpstr>Экспериментальное исследование эффективности применения методики ПБДСИ </vt:lpstr>
      <vt:lpstr>Экспериментальное исследование эффективности применения методики ПБДСИ </vt:lpstr>
      <vt:lpstr>Презентация PowerPoint</vt:lpstr>
      <vt:lpstr>Основные результаты диссертационной работы</vt:lpstr>
      <vt:lpstr>Спасибо за внимание! </vt:lpstr>
    </vt:vector>
  </TitlesOfParts>
  <Company>Krokoz™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Скорбилина Татьяна</cp:lastModifiedBy>
  <cp:revision>323</cp:revision>
  <cp:lastPrinted>2019-04-05T13:22:38Z</cp:lastPrinted>
  <dcterms:created xsi:type="dcterms:W3CDTF">2014-03-17T07:20:10Z</dcterms:created>
  <dcterms:modified xsi:type="dcterms:W3CDTF">2019-05-28T10:05:05Z</dcterms:modified>
</cp:coreProperties>
</file>