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2" r:id="rId3"/>
    <p:sldId id="257" r:id="rId4"/>
    <p:sldId id="287" r:id="rId5"/>
    <p:sldId id="288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64" r:id="rId18"/>
    <p:sldId id="266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3" r:id="rId31"/>
    <p:sldId id="285" r:id="rId32"/>
    <p:sldId id="28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6450" autoAdjust="0"/>
  </p:normalViewPr>
  <p:slideViewPr>
    <p:cSldViewPr snapToGrid="0">
      <p:cViewPr varScale="1">
        <p:scale>
          <a:sx n="79" d="100"/>
          <a:sy n="79" d="100"/>
        </p:scale>
        <p:origin x="586" y="72"/>
      </p:cViewPr>
      <p:guideLst/>
    </p:cSldViewPr>
  </p:slideViewPr>
  <p:outlineViewPr>
    <p:cViewPr>
      <p:scale>
        <a:sx n="33" d="100"/>
        <a:sy n="33" d="100"/>
      </p:scale>
      <p:origin x="0" y="-88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9559D-4B3B-49C2-BCF0-168916C14B44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2153F-E2EB-4547-BA27-B48D67724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3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要说状态机是一种模式，我跟大家说过模式在刚开始学程序的时候不是很重要的东西，可能现在对大部分在座也都不是很重要的东西，但要说明白的是它不是不重要，还用道和术的说法，算法结构是术，模式是道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2153F-E2EB-4547-BA27-B48D6772408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23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2153F-E2EB-4547-BA27-B48D6772408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39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2A482-0F03-4231-85A5-2AC9DA0C8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5BF433-4302-4844-978C-3B6460686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82AC9-4519-49A6-B706-0ADC4D36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573E-C657-4611-875B-6C67FA8D2BE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EC37A-6968-41F1-9886-42D70948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11A00-685F-49A9-BAAE-C60C7F1F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DCF-7800-4ECB-B64D-541216CA0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07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69919-4388-465A-9D2D-66AF963D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1B5064-BCD5-4C30-BFCF-84AA8348A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32A2B9-F091-46CC-A640-6A304C64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573E-C657-4611-875B-6C67FA8D2BE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019A1-86DE-4F64-9CAB-79BEA9A7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72059-8BB3-4D57-A4D7-27FD5B53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DCF-7800-4ECB-B64D-541216CA0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05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48C45F-269D-415B-8287-77A4B39FE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9CD3B7-5415-4611-81D8-A34B8CA8F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70627-4D26-4036-92B4-03D4D7A0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573E-C657-4611-875B-6C67FA8D2BE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52368-803B-4E30-B244-A1879276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3A97C-87C6-4F78-9EA8-BF92D8AB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DCF-7800-4ECB-B64D-541216CA0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73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AADB3-2887-4E81-B233-4C2D60B8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93681-EC46-4431-9D18-D5F6E456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B54B6-D2F2-4EBF-B608-0754F638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573E-C657-4611-875B-6C67FA8D2BE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BDACE-DA38-46BF-A949-462A4DBE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8A6F6-1E68-4874-B282-F0460687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DCF-7800-4ECB-B64D-541216CA0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4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5AE31-8F9A-47AB-9010-C39180E7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9A89E9-BAB7-4BD6-B568-B40E94D68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F0FEA-2295-4FFF-A04C-40415171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573E-C657-4611-875B-6C67FA8D2BE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97EDF-AE10-4D96-A7FF-ABBA87AE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5B023-F7B3-4A8A-9984-E4FD7CF1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DCF-7800-4ECB-B64D-541216CA0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2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37191-811E-453E-B0B5-A1F12E96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C2D65-DDD8-4770-B8EB-B83149AF8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39D40E-CB3C-4610-93E2-DCF9AEE6F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0680E-DFDB-4BFD-86BC-8761F2B8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573E-C657-4611-875B-6C67FA8D2BE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2CE217-830D-4B73-8A23-DB97C641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A928BA-9D16-42E7-953E-0684C5B9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DCF-7800-4ECB-B64D-541216CA0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1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C45F8-0750-493C-B6CF-D2B07122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C735B-33FB-4044-9925-BC466C24D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57F54E-8011-48A4-BFB6-66267C1D4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F94675-6D17-4664-BB99-8B705F402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81A3ED-6510-4FB6-A79B-97F538580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DD9B8E-E5AA-4D1B-97F9-21D875A5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573E-C657-4611-875B-6C67FA8D2BE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EA2741-E34E-44F0-9C25-B3E79E45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C16BBC-1DDA-4DB2-A701-F1730D20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DCF-7800-4ECB-B64D-541216CA0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44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B53F9-2DE9-4040-8548-9BAB7EFF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EFD05E-0D84-4CF3-B934-87B5505F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573E-C657-4611-875B-6C67FA8D2BE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C575E0-05ED-4FC8-9395-91913F35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103EB9-65A3-4607-8DC4-092E24FE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DCF-7800-4ECB-B64D-541216CA0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8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46EF06-8C4B-4C3D-BB06-0606249C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573E-C657-4611-875B-6C67FA8D2BE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B6F6C2-7957-47AD-88D4-F0B2FE3C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126DE0-B6AA-4FE4-836F-C2AC1D8E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DCF-7800-4ECB-B64D-541216CA0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0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FF63-89D0-429A-A770-A1404D94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1324A-2B5C-45D3-B555-5659FE572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59735F-D5BC-4318-954F-BE107C94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E1E827-74A1-46D9-8F3D-D06FD44E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573E-C657-4611-875B-6C67FA8D2BE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4E55A-E70C-480D-AE0D-9601CE6C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29C775-D159-452F-8512-EFB51B0D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DCF-7800-4ECB-B64D-541216CA0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87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7B93F-1C73-4196-9FD0-006B3F33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17E216-FA3C-4260-96F8-92F4593AE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03E17C-DC37-44E0-8192-856AB3429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060DE4-6576-4C99-8EA7-166932BA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573E-C657-4611-875B-6C67FA8D2BE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B3516B-84AA-4E73-BAE9-A7C75C05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661B2C-AEA1-4CD8-A5E0-D5339945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DCF-7800-4ECB-B64D-541216CA0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6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4D61C6-B47A-48C1-9078-FD782A1C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828046-005D-4B48-99AD-0257863B7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A0A92-8FFC-4D09-8C02-E92004994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A573E-C657-4611-875B-6C67FA8D2BE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8B931-1559-4D0A-A9C0-576C3110A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3B89E-89CE-41FC-A80F-C6744317F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E6DCF-7800-4ECB-B64D-541216CA0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60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design-pattern/state-patter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jianshu.com/p/404386fec797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a/119000001591264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221FB-5325-41B4-B401-6AC9CBC43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有穷状态机的应用举例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68631-7638-434C-AD41-E2DCEF669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joshlin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808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153FE-039D-4039-B67F-52767404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找个同学来帮解释下输入和输出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9CD24-9A76-49BF-8E51-19C0CD9BE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CFC7802-7D83-4FA0-8F5E-C6E645CF1F24}"/>
              </a:ext>
            </a:extLst>
          </p:cNvPr>
          <p:cNvCxnSpPr/>
          <p:nvPr/>
        </p:nvCxnSpPr>
        <p:spPr>
          <a:xfrm>
            <a:off x="1761067" y="2844800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58F2FFE-37EB-4DAC-B6F8-04417A94F170}"/>
              </a:ext>
            </a:extLst>
          </p:cNvPr>
          <p:cNvCxnSpPr/>
          <p:nvPr/>
        </p:nvCxnSpPr>
        <p:spPr>
          <a:xfrm>
            <a:off x="5867400" y="4749800"/>
            <a:ext cx="2912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507DA5E-2EC7-41A7-9167-47286EB17794}"/>
              </a:ext>
            </a:extLst>
          </p:cNvPr>
          <p:cNvSpPr/>
          <p:nvPr/>
        </p:nvSpPr>
        <p:spPr>
          <a:xfrm>
            <a:off x="4131733" y="3298565"/>
            <a:ext cx="1464733" cy="702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FC8ECAB-A88A-458E-AB7D-BABD47A853C6}"/>
              </a:ext>
            </a:extLst>
          </p:cNvPr>
          <p:cNvSpPr txBox="1"/>
          <p:nvPr/>
        </p:nvSpPr>
        <p:spPr>
          <a:xfrm>
            <a:off x="1083733" y="2408000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0000000011111111100000000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15C5BF-95C5-4675-8440-206B7164E32D}"/>
              </a:ext>
            </a:extLst>
          </p:cNvPr>
          <p:cNvSpPr txBox="1"/>
          <p:nvPr/>
        </p:nvSpPr>
        <p:spPr>
          <a:xfrm>
            <a:off x="5708479" y="4847709"/>
            <a:ext cx="407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00000000000000001111110000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7762FD-1C93-49ED-ACAF-0043415D6BE2}"/>
              </a:ext>
            </a:extLst>
          </p:cNvPr>
          <p:cNvSpPr txBox="1"/>
          <p:nvPr/>
        </p:nvSpPr>
        <p:spPr>
          <a:xfrm>
            <a:off x="1761067" y="29797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红外输入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477A11-BFC1-487E-8D89-49ACBA9EAF33}"/>
              </a:ext>
            </a:extLst>
          </p:cNvPr>
          <p:cNvSpPr txBox="1"/>
          <p:nvPr/>
        </p:nvSpPr>
        <p:spPr>
          <a:xfrm>
            <a:off x="6879735" y="42447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水阀输出</a:t>
            </a:r>
          </a:p>
        </p:txBody>
      </p:sp>
    </p:spTree>
    <p:extLst>
      <p:ext uri="{BB962C8B-B14F-4D97-AF65-F5344CB8AC3E}">
        <p14:creationId xmlns:p14="http://schemas.microsoft.com/office/powerpoint/2010/main" val="207198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4DF67-162A-416C-BD34-514E2613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状态机设计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705D8-1CDC-4974-AC7A-926982E67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6690801-737B-4742-8F0E-6D24E558C358}"/>
              </a:ext>
            </a:extLst>
          </p:cNvPr>
          <p:cNvSpPr/>
          <p:nvPr/>
        </p:nvSpPr>
        <p:spPr>
          <a:xfrm>
            <a:off x="2277534" y="2641600"/>
            <a:ext cx="2455333" cy="1236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</a:t>
            </a:r>
            <a:endParaRPr lang="en-US" altLang="zh-CN" dirty="0"/>
          </a:p>
          <a:p>
            <a:pPr algn="ctr"/>
            <a:r>
              <a:rPr lang="zh-CN" altLang="en-US" dirty="0"/>
              <a:t>（水阀关闭）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75C7AA7-EDF4-4BF8-9D52-FD26BC2878FC}"/>
              </a:ext>
            </a:extLst>
          </p:cNvPr>
          <p:cNvSpPr/>
          <p:nvPr/>
        </p:nvSpPr>
        <p:spPr>
          <a:xfrm>
            <a:off x="6934201" y="2641599"/>
            <a:ext cx="2455333" cy="1236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使用中</a:t>
            </a:r>
            <a:endParaRPr lang="en-US" altLang="zh-CN" dirty="0"/>
          </a:p>
          <a:p>
            <a:pPr algn="ctr"/>
            <a:r>
              <a:rPr lang="zh-CN" altLang="en-US" dirty="0"/>
              <a:t>（水阀关闭）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4A10E8B-815F-4EDC-9998-E274504FD936}"/>
              </a:ext>
            </a:extLst>
          </p:cNvPr>
          <p:cNvSpPr/>
          <p:nvPr/>
        </p:nvSpPr>
        <p:spPr>
          <a:xfrm>
            <a:off x="4478868" y="4309534"/>
            <a:ext cx="2455333" cy="1236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倒计时中</a:t>
            </a:r>
            <a:endParaRPr lang="en-US" altLang="zh-CN" dirty="0"/>
          </a:p>
          <a:p>
            <a:pPr algn="ctr"/>
            <a:r>
              <a:rPr lang="zh-CN" altLang="en-US" dirty="0"/>
              <a:t>（水阀开启）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E44F9E8-CB85-4DBD-87B4-0C723C0A2ED9}"/>
              </a:ext>
            </a:extLst>
          </p:cNvPr>
          <p:cNvCxnSpPr/>
          <p:nvPr/>
        </p:nvCxnSpPr>
        <p:spPr>
          <a:xfrm>
            <a:off x="5105400" y="3048000"/>
            <a:ext cx="1532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8517D95-DA82-418E-9966-AD30DEA0594A}"/>
              </a:ext>
            </a:extLst>
          </p:cNvPr>
          <p:cNvCxnSpPr/>
          <p:nvPr/>
        </p:nvCxnSpPr>
        <p:spPr>
          <a:xfrm flipH="1">
            <a:off x="6731002" y="3895197"/>
            <a:ext cx="999066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7356D50-2568-4DC5-9FCE-A7404CD3B54A}"/>
              </a:ext>
            </a:extLst>
          </p:cNvPr>
          <p:cNvCxnSpPr>
            <a:cxnSpLocks/>
          </p:cNvCxnSpPr>
          <p:nvPr/>
        </p:nvCxnSpPr>
        <p:spPr>
          <a:xfrm flipH="1" flipV="1">
            <a:off x="3742267" y="4012669"/>
            <a:ext cx="905933" cy="44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箭头: 下弧形 19">
            <a:extLst>
              <a:ext uri="{FF2B5EF4-FFF2-40B4-BE49-F238E27FC236}">
                <a16:creationId xmlns:a16="http://schemas.microsoft.com/office/drawing/2014/main" id="{4AA8C2BB-D837-45EF-A4C1-DE9EF44FA130}"/>
              </a:ext>
            </a:extLst>
          </p:cNvPr>
          <p:cNvSpPr/>
          <p:nvPr/>
        </p:nvSpPr>
        <p:spPr>
          <a:xfrm rot="5400000">
            <a:off x="1089687" y="2783018"/>
            <a:ext cx="829732" cy="9532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下弧形 20">
            <a:extLst>
              <a:ext uri="{FF2B5EF4-FFF2-40B4-BE49-F238E27FC236}">
                <a16:creationId xmlns:a16="http://schemas.microsoft.com/office/drawing/2014/main" id="{B573EDA7-9CFE-4582-9395-3EF24C877FAA}"/>
              </a:ext>
            </a:extLst>
          </p:cNvPr>
          <p:cNvSpPr/>
          <p:nvPr/>
        </p:nvSpPr>
        <p:spPr>
          <a:xfrm rot="16200000">
            <a:off x="9943308" y="2783018"/>
            <a:ext cx="829732" cy="9532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下弧形 21">
            <a:extLst>
              <a:ext uri="{FF2B5EF4-FFF2-40B4-BE49-F238E27FC236}">
                <a16:creationId xmlns:a16="http://schemas.microsoft.com/office/drawing/2014/main" id="{F5D08BD5-BAA7-47CC-BF8D-5DEC7A1D6446}"/>
              </a:ext>
            </a:extLst>
          </p:cNvPr>
          <p:cNvSpPr/>
          <p:nvPr/>
        </p:nvSpPr>
        <p:spPr>
          <a:xfrm>
            <a:off x="5291668" y="5655470"/>
            <a:ext cx="829732" cy="9532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426C9-6334-4567-869B-F3A78911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521DC20-A449-4A1A-AA46-26E61FB71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548" y="1473201"/>
            <a:ext cx="9044502" cy="38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8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110FB-598C-4C56-A7EA-51E1878E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CFA4200-6D69-4E7A-A7BB-BC82D0E67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942" y="536164"/>
            <a:ext cx="11225191" cy="578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9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97B66-370E-4BEF-BAE4-3F8539FA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F5A3882-0C07-44D0-9E6F-6333C86DB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045" y="2182483"/>
            <a:ext cx="9945910" cy="267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6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BE1FB-2294-45CD-84C6-083E7F87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5D0D42B-20DD-4DFD-BE13-66DC42F50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521" y="203698"/>
            <a:ext cx="10084279" cy="64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0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8C6BE-D1F2-408D-8511-81689254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19434A6-4E88-482B-83F6-36261150F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59" y="651934"/>
            <a:ext cx="11900281" cy="517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21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14FE3-7024-470F-87C3-F127AA26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做题时间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C18BD-37E5-4D3F-95D4-65B35BF9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感应水龙头</a:t>
            </a:r>
            <a:endParaRPr lang="en-US" altLang="zh-CN" dirty="0"/>
          </a:p>
          <a:p>
            <a:r>
              <a:rPr lang="zh-CN" altLang="en-US" dirty="0"/>
              <a:t>闪烁霓虹灯</a:t>
            </a:r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秒计时器</a:t>
            </a:r>
            <a:endParaRPr lang="en-US" altLang="zh-CN" dirty="0"/>
          </a:p>
          <a:p>
            <a:r>
              <a:rPr lang="zh-CN" altLang="en-US" dirty="0"/>
              <a:t>房门</a:t>
            </a:r>
            <a:endParaRPr lang="en-US" altLang="zh-CN" dirty="0"/>
          </a:p>
          <a:p>
            <a:r>
              <a:rPr lang="zh-CN" altLang="en-US" dirty="0"/>
              <a:t>按钮控件</a:t>
            </a:r>
            <a:endParaRPr lang="en-US" altLang="zh-CN" dirty="0"/>
          </a:p>
          <a:p>
            <a:r>
              <a:rPr lang="zh-CN" altLang="en-US" dirty="0"/>
              <a:t>开发工作流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项目订单</a:t>
            </a:r>
          </a:p>
        </p:txBody>
      </p:sp>
    </p:spTree>
    <p:extLst>
      <p:ext uri="{BB962C8B-B14F-4D97-AF65-F5344CB8AC3E}">
        <p14:creationId xmlns:p14="http://schemas.microsoft.com/office/powerpoint/2010/main" val="1241771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AAB19-D5A6-47A1-8AF4-C7178112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感应水龙头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69967-49DB-4077-82FD-0C9ACE5F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开</a:t>
            </a:r>
            <a:endParaRPr lang="en-US" altLang="zh-CN" dirty="0"/>
          </a:p>
          <a:p>
            <a:pPr lvl="1"/>
            <a:r>
              <a:rPr lang="zh-CN" altLang="en-US" dirty="0"/>
              <a:t>关</a:t>
            </a:r>
            <a:endParaRPr lang="en-US" altLang="zh-CN" dirty="0"/>
          </a:p>
          <a:p>
            <a:r>
              <a:rPr lang="zh-CN" altLang="en-US" dirty="0"/>
              <a:t>初始状态</a:t>
            </a:r>
            <a:endParaRPr lang="en-US" altLang="zh-CN" dirty="0"/>
          </a:p>
          <a:p>
            <a:pPr lvl="1"/>
            <a:r>
              <a:rPr lang="zh-CN" altLang="en-US" dirty="0"/>
              <a:t>关</a:t>
            </a:r>
            <a:endParaRPr lang="en-US" altLang="zh-CN" dirty="0"/>
          </a:p>
          <a:p>
            <a:r>
              <a:rPr lang="zh-CN" altLang="en-US" dirty="0"/>
              <a:t>转换</a:t>
            </a:r>
            <a:endParaRPr lang="en-US" altLang="zh-CN" dirty="0"/>
          </a:p>
          <a:p>
            <a:pPr lvl="1"/>
            <a:r>
              <a:rPr lang="zh-CN" altLang="en-US" dirty="0"/>
              <a:t>热源进入</a:t>
            </a:r>
            <a:endParaRPr lang="en-US" altLang="zh-CN" dirty="0"/>
          </a:p>
          <a:p>
            <a:pPr lvl="1"/>
            <a:r>
              <a:rPr lang="zh-CN" altLang="en-US" dirty="0"/>
              <a:t>热源移出</a:t>
            </a:r>
          </a:p>
        </p:txBody>
      </p:sp>
    </p:spTree>
    <p:extLst>
      <p:ext uri="{BB962C8B-B14F-4D97-AF65-F5344CB8AC3E}">
        <p14:creationId xmlns:p14="http://schemas.microsoft.com/office/powerpoint/2010/main" val="133117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FEBD-F1A8-4338-823B-49D7E5C5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闪烁霓虹灯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E9565-58FC-4500-B39F-77D44A2E9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开</a:t>
            </a:r>
            <a:endParaRPr lang="en-US" altLang="zh-CN" dirty="0"/>
          </a:p>
          <a:p>
            <a:pPr lvl="1"/>
            <a:r>
              <a:rPr lang="zh-CN" altLang="en-US" dirty="0"/>
              <a:t>关</a:t>
            </a:r>
            <a:endParaRPr lang="en-US" altLang="zh-CN" dirty="0"/>
          </a:p>
          <a:p>
            <a:r>
              <a:rPr lang="zh-CN" altLang="en-US" dirty="0"/>
              <a:t>初始状态</a:t>
            </a:r>
            <a:endParaRPr lang="en-US" altLang="zh-CN" dirty="0"/>
          </a:p>
          <a:p>
            <a:pPr lvl="1"/>
            <a:r>
              <a:rPr lang="zh-CN" altLang="en-US" dirty="0"/>
              <a:t>关</a:t>
            </a:r>
            <a:endParaRPr lang="en-US" altLang="zh-CN" dirty="0"/>
          </a:p>
          <a:p>
            <a:r>
              <a:rPr lang="zh-CN" altLang="en-US" dirty="0"/>
              <a:t>转换</a:t>
            </a:r>
            <a:endParaRPr lang="en-US" altLang="zh-CN" dirty="0"/>
          </a:p>
          <a:p>
            <a:pPr lvl="1"/>
            <a:r>
              <a:rPr lang="zh-CN" altLang="en-US" dirty="0"/>
              <a:t>变化</a:t>
            </a:r>
          </a:p>
        </p:txBody>
      </p:sp>
    </p:spTree>
    <p:extLst>
      <p:ext uri="{BB962C8B-B14F-4D97-AF65-F5344CB8AC3E}">
        <p14:creationId xmlns:p14="http://schemas.microsoft.com/office/powerpoint/2010/main" val="35238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403CA-C9AD-404D-881C-776ABC37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状态机在硬件中广泛使用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0BDD92-899B-42B2-89D8-B64CEE192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267" y="2057400"/>
            <a:ext cx="10296184" cy="38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75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7EF0A-0B37-40C0-AF55-2A087617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秒计时器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DED42-479F-4FE6-93CE-3F1D57BA9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en-US" altLang="zh-CN" dirty="0"/>
              <a:t>0-9</a:t>
            </a:r>
          </a:p>
          <a:p>
            <a:r>
              <a:rPr lang="zh-CN" altLang="en-US" dirty="0"/>
              <a:t>初始状态</a:t>
            </a:r>
            <a:endParaRPr lang="en-US" altLang="zh-CN" dirty="0"/>
          </a:p>
          <a:p>
            <a:pPr lvl="1"/>
            <a:r>
              <a:rPr lang="en-US" altLang="zh-CN" dirty="0"/>
              <a:t>0</a:t>
            </a:r>
          </a:p>
          <a:p>
            <a:r>
              <a:rPr lang="zh-CN" altLang="en-US" dirty="0"/>
              <a:t>转换</a:t>
            </a:r>
            <a:endParaRPr lang="en-US" altLang="zh-CN" dirty="0"/>
          </a:p>
          <a:p>
            <a:pPr lvl="1"/>
            <a:r>
              <a:rPr lang="en-US" altLang="zh-CN" dirty="0"/>
              <a:t>tick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22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EAA78-720A-4BC0-B023-D1121F56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房门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8EDC8-11AF-4766-8A9D-1021C3C5A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开</a:t>
            </a:r>
            <a:r>
              <a:rPr lang="en-US" altLang="zh-CN" dirty="0"/>
              <a:t>|</a:t>
            </a:r>
            <a:r>
              <a:rPr lang="zh-CN" altLang="en-US" dirty="0"/>
              <a:t>关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X  </a:t>
            </a:r>
            <a:r>
              <a:rPr lang="zh-CN" altLang="en-US" dirty="0"/>
              <a:t>锁</a:t>
            </a:r>
            <a:r>
              <a:rPr lang="en-US" altLang="zh-CN" dirty="0"/>
              <a:t>|</a:t>
            </a:r>
            <a:r>
              <a:rPr lang="zh-CN" altLang="en-US" dirty="0"/>
              <a:t>未锁</a:t>
            </a:r>
            <a:endParaRPr lang="en-US" altLang="zh-CN" dirty="0"/>
          </a:p>
          <a:p>
            <a:r>
              <a:rPr lang="zh-CN" altLang="en-US" dirty="0"/>
              <a:t>初始状态</a:t>
            </a:r>
            <a:endParaRPr lang="en-US" altLang="zh-CN" dirty="0"/>
          </a:p>
          <a:p>
            <a:pPr lvl="1"/>
            <a:r>
              <a:rPr lang="zh-CN" altLang="en-US" dirty="0"/>
              <a:t>关 </a:t>
            </a:r>
            <a:r>
              <a:rPr lang="en-US" altLang="zh-CN" dirty="0"/>
              <a:t>X </a:t>
            </a:r>
            <a:r>
              <a:rPr lang="zh-CN" altLang="en-US" dirty="0"/>
              <a:t>未锁</a:t>
            </a:r>
            <a:endParaRPr lang="en-US" altLang="zh-CN" dirty="0"/>
          </a:p>
          <a:p>
            <a:r>
              <a:rPr lang="zh-CN" altLang="en-US" dirty="0"/>
              <a:t>转换</a:t>
            </a:r>
            <a:endParaRPr lang="en-US" altLang="zh-CN" dirty="0"/>
          </a:p>
          <a:p>
            <a:pPr lvl="1"/>
            <a:r>
              <a:rPr lang="zh-CN" altLang="en-US" dirty="0"/>
              <a:t>上锁</a:t>
            </a:r>
            <a:endParaRPr lang="en-US" altLang="zh-CN" dirty="0"/>
          </a:p>
          <a:p>
            <a:pPr lvl="1"/>
            <a:r>
              <a:rPr lang="zh-CN" altLang="en-US" dirty="0"/>
              <a:t>解锁</a:t>
            </a:r>
            <a:endParaRPr lang="en-US" altLang="zh-CN" dirty="0"/>
          </a:p>
          <a:p>
            <a:pPr lvl="1"/>
            <a:r>
              <a:rPr lang="zh-CN" altLang="en-US" dirty="0"/>
              <a:t>开门</a:t>
            </a:r>
            <a:endParaRPr lang="en-US" altLang="zh-CN" dirty="0"/>
          </a:p>
          <a:p>
            <a:pPr lvl="1"/>
            <a:r>
              <a:rPr lang="zh-CN" altLang="en-US" dirty="0"/>
              <a:t>关门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538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16B34-F980-431C-97DB-0B9A2C69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按钮控件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6F686-69AF-42E6-970C-D3F780EC6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普通、悬停、按下</a:t>
            </a:r>
            <a:endParaRPr lang="en-US" altLang="zh-CN" dirty="0"/>
          </a:p>
          <a:p>
            <a:pPr lvl="1"/>
            <a:r>
              <a:rPr lang="zh-CN" altLang="en-US" dirty="0"/>
              <a:t>？</a:t>
            </a:r>
            <a:r>
              <a:rPr lang="en-US" altLang="zh-CN" dirty="0"/>
              <a:t>X </a:t>
            </a:r>
            <a:r>
              <a:rPr lang="zh-CN" altLang="en-US" dirty="0"/>
              <a:t>访问过</a:t>
            </a:r>
            <a:r>
              <a:rPr lang="en-US" altLang="zh-CN" dirty="0"/>
              <a:t>|</a:t>
            </a:r>
            <a:r>
              <a:rPr lang="zh-CN" altLang="en-US" dirty="0"/>
              <a:t>未访问</a:t>
            </a:r>
            <a:endParaRPr lang="en-US" altLang="zh-CN" dirty="0"/>
          </a:p>
          <a:p>
            <a:r>
              <a:rPr lang="zh-CN" altLang="en-US" dirty="0"/>
              <a:t>初始状态</a:t>
            </a:r>
            <a:endParaRPr lang="en-US" altLang="zh-CN" dirty="0"/>
          </a:p>
          <a:p>
            <a:pPr lvl="1"/>
            <a:r>
              <a:rPr lang="zh-CN" altLang="en-US" dirty="0"/>
              <a:t>普通</a:t>
            </a:r>
            <a:endParaRPr lang="en-US" altLang="zh-CN" dirty="0"/>
          </a:p>
          <a:p>
            <a:r>
              <a:rPr lang="zh-CN" altLang="en-US" dirty="0"/>
              <a:t>转换</a:t>
            </a:r>
            <a:endParaRPr lang="en-US" altLang="zh-CN" dirty="0"/>
          </a:p>
          <a:p>
            <a:pPr lvl="1"/>
            <a:r>
              <a:rPr lang="zh-CN" altLang="en-US" dirty="0"/>
              <a:t>悬停进入</a:t>
            </a:r>
            <a:endParaRPr lang="en-US" altLang="zh-CN" dirty="0"/>
          </a:p>
          <a:p>
            <a:pPr lvl="1"/>
            <a:r>
              <a:rPr lang="zh-CN" altLang="en-US" dirty="0"/>
              <a:t>悬停移出</a:t>
            </a:r>
            <a:endParaRPr lang="en-US" altLang="zh-CN" dirty="0"/>
          </a:p>
          <a:p>
            <a:pPr lvl="1"/>
            <a:r>
              <a:rPr lang="zh-CN" altLang="en-US" dirty="0"/>
              <a:t>按下</a:t>
            </a:r>
            <a:endParaRPr lang="en-US" altLang="zh-CN" dirty="0"/>
          </a:p>
          <a:p>
            <a:pPr lvl="1"/>
            <a:r>
              <a:rPr lang="zh-CN" altLang="en-US" dirty="0"/>
              <a:t>抬起</a:t>
            </a:r>
          </a:p>
        </p:txBody>
      </p:sp>
    </p:spTree>
    <p:extLst>
      <p:ext uri="{BB962C8B-B14F-4D97-AF65-F5344CB8AC3E}">
        <p14:creationId xmlns:p14="http://schemas.microsoft.com/office/powerpoint/2010/main" val="280389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9049A-1FD8-4CFC-9349-4202536D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开发工作流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F8363-C870-4896-8B2F-FB90C5843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需求整理</a:t>
            </a:r>
            <a:endParaRPr lang="en-US" altLang="zh-CN" dirty="0"/>
          </a:p>
          <a:p>
            <a:pPr lvl="1"/>
            <a:r>
              <a:rPr lang="zh-CN" altLang="en-US" dirty="0"/>
              <a:t>开发中</a:t>
            </a:r>
            <a:endParaRPr lang="en-US" altLang="zh-CN" dirty="0"/>
          </a:p>
          <a:p>
            <a:pPr lvl="1"/>
            <a:r>
              <a:rPr lang="zh-CN" altLang="en-US" dirty="0"/>
              <a:t>测试中</a:t>
            </a:r>
            <a:endParaRPr lang="en-US" altLang="zh-CN" dirty="0"/>
          </a:p>
          <a:p>
            <a:pPr lvl="1"/>
            <a:r>
              <a:rPr lang="zh-CN" altLang="en-US" dirty="0"/>
              <a:t>已上线</a:t>
            </a:r>
            <a:endParaRPr lang="en-US" altLang="zh-CN" dirty="0"/>
          </a:p>
          <a:p>
            <a:r>
              <a:rPr lang="zh-CN" altLang="en-US" dirty="0"/>
              <a:t>初始状态</a:t>
            </a:r>
            <a:endParaRPr lang="en-US" altLang="zh-CN" dirty="0"/>
          </a:p>
          <a:p>
            <a:pPr lvl="1"/>
            <a:r>
              <a:rPr lang="zh-CN" altLang="en-US" dirty="0"/>
              <a:t>需求整理</a:t>
            </a:r>
            <a:endParaRPr lang="en-US" altLang="zh-CN" dirty="0"/>
          </a:p>
          <a:p>
            <a:r>
              <a:rPr lang="zh-CN" altLang="en-US" dirty="0"/>
              <a:t>转换</a:t>
            </a:r>
            <a:endParaRPr lang="en-US" altLang="zh-CN" dirty="0"/>
          </a:p>
          <a:p>
            <a:pPr lvl="1"/>
            <a:r>
              <a:rPr lang="zh-CN" altLang="en-US" dirty="0"/>
              <a:t>开发认领</a:t>
            </a:r>
            <a:endParaRPr lang="en-US" altLang="zh-CN" dirty="0"/>
          </a:p>
          <a:p>
            <a:pPr lvl="1"/>
            <a:r>
              <a:rPr lang="zh-CN" altLang="en-US" dirty="0"/>
              <a:t>测试通过</a:t>
            </a:r>
            <a:endParaRPr lang="en-US" altLang="zh-CN" dirty="0"/>
          </a:p>
          <a:p>
            <a:pPr lvl="1"/>
            <a:r>
              <a:rPr lang="zh-CN" altLang="en-US" dirty="0"/>
              <a:t>测试不通过</a:t>
            </a:r>
            <a:endParaRPr lang="en-US" altLang="zh-CN" dirty="0"/>
          </a:p>
          <a:p>
            <a:pPr lvl="1"/>
            <a:r>
              <a:rPr lang="zh-CN" altLang="en-US" dirty="0"/>
              <a:t>发布上线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7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41E56-CE58-4A3C-924D-F3262A30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项目订单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F64DD7F-5E7B-4967-930D-37A463262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591" y="109583"/>
            <a:ext cx="6015535" cy="663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7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A93A9-BC72-4524-9988-9C0D8CD1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EF6451-D6A4-42DA-BF2F-856D7060D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654" y="1818411"/>
            <a:ext cx="6951072" cy="403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84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FA5D3-CB84-4754-805A-7D918E12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F9516-DBC1-42B3-BFE4-EB8E97EF5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14EB61-0982-4A23-A950-96F7A12C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6990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88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17119-CA04-4168-8EFA-032B1D5A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1E790-C1C9-4D53-8DE7-73AB6CCDD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62E220-9F4C-4186-B7C1-439B20216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02" y="1"/>
            <a:ext cx="9171288" cy="683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65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A8B8B-5A05-4DA5-9F3C-12EF4A27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0B0AA7E-A570-494B-9AF7-3F145C5A2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745" y="2892490"/>
            <a:ext cx="9520509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78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4D1AC-4F40-4005-B0C1-A3259F9C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C97A400-1393-496D-A614-BB2B623DD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907" y="2118049"/>
            <a:ext cx="10617792" cy="370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2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AA157-473C-4048-B2D2-31DFC41B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状态机是一种设计模式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6279C-F957-4ED6-9B42-32A46D229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http://www.runoob.com/design-pattern/state-pattern.html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https://www.jianshu.com/p/404386fec797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125C4C-43A9-494A-B71D-BAD769EBC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3619" y="1524238"/>
            <a:ext cx="4706581" cy="314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63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D3B65-D711-4927-9061-B9F2ED80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C6ED0E3-86F1-493A-9701-0137258BC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728" y="1539551"/>
            <a:ext cx="7104851" cy="437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44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BD4F7-6312-4076-9FEB-6ABADDAF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状态机好在哪里？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E0F9A-9A93-405D-848C-0137072FC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集中管理状态变化</a:t>
            </a:r>
            <a:endParaRPr lang="en-US" altLang="zh-CN" dirty="0"/>
          </a:p>
          <a:p>
            <a:pPr lvl="1"/>
            <a:r>
              <a:rPr lang="zh-CN" altLang="en-US" dirty="0"/>
              <a:t>代码在一处，逻辑更清晰</a:t>
            </a:r>
            <a:endParaRPr lang="en-US" altLang="zh-CN" dirty="0"/>
          </a:p>
          <a:p>
            <a:pPr lvl="1"/>
            <a:r>
              <a:rPr lang="zh-CN" altLang="en-US" dirty="0"/>
              <a:t>方便变更状态流向</a:t>
            </a:r>
            <a:endParaRPr lang="en-US" altLang="zh-CN" dirty="0"/>
          </a:p>
          <a:p>
            <a:pPr lvl="1"/>
            <a:r>
              <a:rPr lang="zh-CN" altLang="en-US" dirty="0"/>
              <a:t>自动提取可以进行的操作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>
                <a:hlinkClick r:id="rId3"/>
              </a:rPr>
              <a:t>https://segmentfault.com/a/1190000015912645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演示一下工作流变化</a:t>
            </a:r>
            <a:endParaRPr lang="en-US" altLang="zh-CN" dirty="0"/>
          </a:p>
          <a:p>
            <a:pPr lvl="1"/>
            <a:r>
              <a:rPr lang="zh-CN" altLang="en-US" dirty="0"/>
              <a:t>未通过测试不回到初始化，而是直接回到开发</a:t>
            </a:r>
            <a:endParaRPr lang="en-US" altLang="zh-CN" dirty="0"/>
          </a:p>
          <a:p>
            <a:pPr lvl="1"/>
            <a:r>
              <a:rPr lang="zh-CN" altLang="en-US" dirty="0"/>
              <a:t>不再允许取消任务</a:t>
            </a:r>
          </a:p>
        </p:txBody>
      </p:sp>
    </p:spTree>
    <p:extLst>
      <p:ext uri="{BB962C8B-B14F-4D97-AF65-F5344CB8AC3E}">
        <p14:creationId xmlns:p14="http://schemas.microsoft.com/office/powerpoint/2010/main" val="3268697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885B6-8B8A-4531-9681-6D2E514C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什么时候适合使用状态机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01D0B-B617-4A13-A0DF-F06C05AA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else </a:t>
            </a:r>
            <a:r>
              <a:rPr lang="zh-CN" altLang="en-US" dirty="0"/>
              <a:t>比较多的情况</a:t>
            </a:r>
            <a:endParaRPr lang="en-US" altLang="zh-CN" dirty="0"/>
          </a:p>
          <a:p>
            <a:r>
              <a:rPr lang="zh-CN" altLang="en-US" dirty="0"/>
              <a:t>同一个记录状态处理逻辑比较分散的情况</a:t>
            </a:r>
            <a:endParaRPr lang="en-US" altLang="zh-CN" dirty="0"/>
          </a:p>
          <a:p>
            <a:r>
              <a:rPr lang="zh-CN" altLang="en-US" dirty="0"/>
              <a:t>状态比较多的情况</a:t>
            </a:r>
            <a:endParaRPr lang="en-US" altLang="zh-CN" dirty="0"/>
          </a:p>
          <a:p>
            <a:r>
              <a:rPr lang="zh-CN" altLang="en-US" dirty="0"/>
              <a:t>状态转换规则比较复杂的情况</a:t>
            </a:r>
            <a:endParaRPr lang="en-US" altLang="zh-CN" dirty="0"/>
          </a:p>
          <a:p>
            <a:r>
              <a:rPr lang="zh-CN" altLang="en-US" dirty="0"/>
              <a:t>需要使用状态机提供提示的情况（比如</a:t>
            </a:r>
            <a:r>
              <a:rPr lang="en-US" altLang="zh-CN" dirty="0" err="1"/>
              <a:t>candos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169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514D4-1EA6-4BF8-98F5-1021A801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92228-692E-4D7C-937E-93876F9D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A26FC9-7121-4D9F-8BA2-8DB462017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143" y="1219476"/>
            <a:ext cx="6285714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7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8B455-8B14-4F7B-A948-2416D5DE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B66DCF4-2DEC-4AF1-B396-EA0818CE8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37202"/>
            <a:ext cx="5495731" cy="63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C0EB9-DFD2-41B8-B384-86DAA91F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太抽象了，来实际点的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DD0326E-540B-43D6-A826-88DD2FC87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4405" y="1825625"/>
            <a:ext cx="42631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9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D5A44-225B-4664-B915-478A2735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感应水龙头的状态机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9ED62-4EF3-410E-9A27-54E4FAF3B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A0BA32A-3C11-4557-8383-07DC645E929E}"/>
              </a:ext>
            </a:extLst>
          </p:cNvPr>
          <p:cNvSpPr/>
          <p:nvPr/>
        </p:nvSpPr>
        <p:spPr>
          <a:xfrm>
            <a:off x="3606800" y="4854096"/>
            <a:ext cx="1744133" cy="980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出水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5968009-5DF2-4EE3-AF4E-22119D968E68}"/>
              </a:ext>
            </a:extLst>
          </p:cNvPr>
          <p:cNvSpPr/>
          <p:nvPr/>
        </p:nvSpPr>
        <p:spPr>
          <a:xfrm>
            <a:off x="6096000" y="4854096"/>
            <a:ext cx="1744133" cy="980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不出水</a:t>
            </a:r>
            <a:r>
              <a:rPr lang="en-US" altLang="zh-CN" dirty="0"/>
              <a:t>=0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FC15175-E686-400E-8B6F-BF9F6101C579}"/>
              </a:ext>
            </a:extLst>
          </p:cNvPr>
          <p:cNvSpPr/>
          <p:nvPr/>
        </p:nvSpPr>
        <p:spPr>
          <a:xfrm>
            <a:off x="3606800" y="2590800"/>
            <a:ext cx="1744133" cy="980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热源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15F9E12-EA20-44F5-AFAF-E016C660AFDA}"/>
              </a:ext>
            </a:extLst>
          </p:cNvPr>
          <p:cNvSpPr/>
          <p:nvPr/>
        </p:nvSpPr>
        <p:spPr>
          <a:xfrm>
            <a:off x="6096000" y="2590800"/>
            <a:ext cx="1744133" cy="980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无热源</a:t>
            </a:r>
            <a:r>
              <a:rPr lang="en-US" altLang="zh-CN" dirty="0"/>
              <a:t>=0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8E8745-F359-4A79-B51A-A038E26B4E5C}"/>
              </a:ext>
            </a:extLst>
          </p:cNvPr>
          <p:cNvSpPr/>
          <p:nvPr/>
        </p:nvSpPr>
        <p:spPr>
          <a:xfrm>
            <a:off x="1797502" y="2581838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输入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0BE543-6EA8-4AF5-A528-2C34F9EDDE02}"/>
              </a:ext>
            </a:extLst>
          </p:cNvPr>
          <p:cNvSpPr/>
          <p:nvPr/>
        </p:nvSpPr>
        <p:spPr>
          <a:xfrm>
            <a:off x="1780568" y="4911311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334860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74E43-C1C7-46E2-B75A-7B64D82E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蓝色代表科技感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B929406-ECE0-41B9-BB1F-822AD9F8E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6000" y="2534627"/>
            <a:ext cx="3200000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9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A278D-3E78-4317-AA61-47160992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2CE00-F81A-45C9-904B-9A01D951A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21C2543-A3CA-4E05-98AC-F3EF740CFCAD}"/>
              </a:ext>
            </a:extLst>
          </p:cNvPr>
          <p:cNvSpPr/>
          <p:nvPr/>
        </p:nvSpPr>
        <p:spPr>
          <a:xfrm>
            <a:off x="3606800" y="4854096"/>
            <a:ext cx="1744133" cy="980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出水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0FFC63F-35E1-4EC6-8946-AFA74D59D540}"/>
              </a:ext>
            </a:extLst>
          </p:cNvPr>
          <p:cNvSpPr/>
          <p:nvPr/>
        </p:nvSpPr>
        <p:spPr>
          <a:xfrm>
            <a:off x="6096000" y="4854096"/>
            <a:ext cx="1744133" cy="980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不出水</a:t>
            </a:r>
            <a:r>
              <a:rPr lang="en-US" altLang="zh-CN" dirty="0"/>
              <a:t>=0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68F82BB-9BD0-4177-9467-B31FE1D68BBA}"/>
              </a:ext>
            </a:extLst>
          </p:cNvPr>
          <p:cNvSpPr/>
          <p:nvPr/>
        </p:nvSpPr>
        <p:spPr>
          <a:xfrm>
            <a:off x="3606800" y="2590800"/>
            <a:ext cx="1744133" cy="980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热源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1C47BE7-7C7D-482E-81F4-E7D81DEEBC88}"/>
              </a:ext>
            </a:extLst>
          </p:cNvPr>
          <p:cNvSpPr/>
          <p:nvPr/>
        </p:nvSpPr>
        <p:spPr>
          <a:xfrm>
            <a:off x="6096000" y="2590800"/>
            <a:ext cx="1744133" cy="980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无热源</a:t>
            </a:r>
            <a:r>
              <a:rPr lang="en-US" altLang="zh-CN" dirty="0"/>
              <a:t>=0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3201B2-F470-4FC6-BC90-41ACAD0584A5}"/>
              </a:ext>
            </a:extLst>
          </p:cNvPr>
          <p:cNvSpPr/>
          <p:nvPr/>
        </p:nvSpPr>
        <p:spPr>
          <a:xfrm>
            <a:off x="1797502" y="2581838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输入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D59B9D-570F-4DF0-8AD1-FBA0B639140E}"/>
              </a:ext>
            </a:extLst>
          </p:cNvPr>
          <p:cNvSpPr/>
          <p:nvPr/>
        </p:nvSpPr>
        <p:spPr>
          <a:xfrm>
            <a:off x="1797502" y="3743854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状态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A0A874-5C77-4291-ADBD-91DA7114ED00}"/>
              </a:ext>
            </a:extLst>
          </p:cNvPr>
          <p:cNvSpPr/>
          <p:nvPr/>
        </p:nvSpPr>
        <p:spPr>
          <a:xfrm>
            <a:off x="1780568" y="4911311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输出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6137D6-8E36-4227-A6F4-8E8306C1AB15}"/>
              </a:ext>
            </a:extLst>
          </p:cNvPr>
          <p:cNvSpPr/>
          <p:nvPr/>
        </p:nvSpPr>
        <p:spPr>
          <a:xfrm>
            <a:off x="4744282" y="3899454"/>
            <a:ext cx="1744133" cy="626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？？？</a:t>
            </a:r>
          </a:p>
        </p:txBody>
      </p:sp>
    </p:spTree>
    <p:extLst>
      <p:ext uri="{BB962C8B-B14F-4D97-AF65-F5344CB8AC3E}">
        <p14:creationId xmlns:p14="http://schemas.microsoft.com/office/powerpoint/2010/main" val="274928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424</Words>
  <Application>Microsoft Office PowerPoint</Application>
  <PresentationFormat>宽屏</PresentationFormat>
  <Paragraphs>133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等线</vt:lpstr>
      <vt:lpstr>等线 Light</vt:lpstr>
      <vt:lpstr>Arial</vt:lpstr>
      <vt:lpstr>Office 主题​​</vt:lpstr>
      <vt:lpstr>有穷状态机的应用举例</vt:lpstr>
      <vt:lpstr>状态机在硬件中广泛使用</vt:lpstr>
      <vt:lpstr>状态机是一种设计模式</vt:lpstr>
      <vt:lpstr>PowerPoint 演示文稿</vt:lpstr>
      <vt:lpstr>PowerPoint 演示文稿</vt:lpstr>
      <vt:lpstr>太抽象了，来实际点的</vt:lpstr>
      <vt:lpstr>感应水龙头的状态机</vt:lpstr>
      <vt:lpstr>蓝色代表科技感</vt:lpstr>
      <vt:lpstr>PowerPoint 演示文稿</vt:lpstr>
      <vt:lpstr>找个同学来帮解释下输入和输出</vt:lpstr>
      <vt:lpstr>状态机设计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做题时间</vt:lpstr>
      <vt:lpstr>感应水龙头</vt:lpstr>
      <vt:lpstr>闪烁霓虹灯</vt:lpstr>
      <vt:lpstr>10秒计时器</vt:lpstr>
      <vt:lpstr>房门</vt:lpstr>
      <vt:lpstr>按钮控件</vt:lpstr>
      <vt:lpstr>开发工作流</vt:lpstr>
      <vt:lpstr>X项目订单</vt:lpstr>
      <vt:lpstr>工作流</vt:lpstr>
      <vt:lpstr>定义状态</vt:lpstr>
      <vt:lpstr>PowerPoint 演示文稿</vt:lpstr>
      <vt:lpstr>PowerPoint 演示文稿</vt:lpstr>
      <vt:lpstr>PowerPoint 演示文稿</vt:lpstr>
      <vt:lpstr>PowerPoint 演示文稿</vt:lpstr>
      <vt:lpstr>状态机好在哪里？</vt:lpstr>
      <vt:lpstr>什么时候适合使用状态机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有限状态机的应用举例</dc:title>
  <dc:creator>林彦君</dc:creator>
  <cp:lastModifiedBy>林彦君</cp:lastModifiedBy>
  <cp:revision>176</cp:revision>
  <dcterms:created xsi:type="dcterms:W3CDTF">2019-01-15T08:36:19Z</dcterms:created>
  <dcterms:modified xsi:type="dcterms:W3CDTF">2019-03-07T11:17:47Z</dcterms:modified>
</cp:coreProperties>
</file>