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8" r:id="rId4"/>
    <p:sldId id="257" r:id="rId5"/>
    <p:sldId id="259" r:id="rId6"/>
    <p:sldId id="260" r:id="rId8"/>
    <p:sldId id="261" r:id="rId9"/>
    <p:sldId id="262" r:id="rId10"/>
    <p:sldId id="263" r:id="rId11"/>
    <p:sldId id="264" r:id="rId12"/>
    <p:sldId id="265" r:id="rId13"/>
    <p:sldId id="266" r:id="rId14"/>
    <p:sldId id="269" r:id="rId15"/>
    <p:sldId id="267" r:id="rId16"/>
    <p:sldId id="268" r:id="rId17"/>
    <p:sldId id="270" r:id="rId18"/>
    <p:sldId id="271" r:id="rId19"/>
    <p:sldId id="272" r:id="rId20"/>
    <p:sldId id="274" r:id="rId21"/>
    <p:sldId id="276" r:id="rId22"/>
    <p:sldId id="278" r:id="rId23"/>
    <p:sldId id="277" r:id="rId24"/>
    <p:sldId id="275" r:id="rId25"/>
    <p:sldId id="279" r:id="rId26"/>
    <p:sldId id="281" r:id="rId27"/>
    <p:sldId id="280" r:id="rId28"/>
    <p:sldId id="282" r:id="rId29"/>
    <p:sldId id="283" r:id="rId30"/>
    <p:sldId id="284" r:id="rId31"/>
    <p:sldId id="293" r:id="rId32"/>
    <p:sldId id="297" r:id="rId33"/>
    <p:sldId id="285" r:id="rId34"/>
    <p:sldId id="286" r:id="rId35"/>
    <p:sldId id="287" r:id="rId36"/>
    <p:sldId id="288" r:id="rId37"/>
    <p:sldId id="289" r:id="rId38"/>
    <p:sldId id="290" r:id="rId39"/>
    <p:sldId id="291" r:id="rId40"/>
    <p:sldId id="295" r:id="rId41"/>
    <p:sldId id="292" r:id="rId42"/>
    <p:sldId id="294" r:id="rId43"/>
    <p:sldId id="296" r:id="rId44"/>
    <p:sldId id="299" r:id="rId45"/>
    <p:sldId id="300" r:id="rId46"/>
    <p:sldId id="298" r:id="rId47"/>
    <p:sldId id="304" r:id="rId48"/>
    <p:sldId id="301" r:id="rId49"/>
    <p:sldId id="302" r:id="rId50"/>
    <p:sldId id="303" r:id="rId51"/>
    <p:sldId id="305" r:id="rId52"/>
    <p:sldId id="306" r:id="rId53"/>
    <p:sldId id="307"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autoAdjust="0"/>
    <p:restoredTop sz="80942" autoAdjust="0"/>
  </p:normalViewPr>
  <p:slideViewPr>
    <p:cSldViewPr snapToGrid="0">
      <p:cViewPr varScale="1">
        <p:scale>
          <a:sx n="97" d="100"/>
          <a:sy n="97" d="100"/>
        </p:scale>
        <p:origin x="708" y="72"/>
      </p:cViewPr>
      <p:guideLst/>
    </p:cSldViewPr>
  </p:slideViewPr>
  <p:outlineViewPr>
    <p:cViewPr>
      <p:scale>
        <a:sx n="33" d="100"/>
        <a:sy n="33" d="100"/>
      </p:scale>
      <p:origin x="0" y="-779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B4CF1-4E6D-40CB-A261-84AD97DD15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A701A-56E7-43BD-B2F0-927D164EE3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4" Type="http://schemas.openxmlformats.org/officeDocument/2006/relationships/hyperlink" Target="https://news.ycombinator.com/item?id=18251478" TargetMode="External"/><Relationship Id="rId3" Type="http://schemas.openxmlformats.org/officeDocument/2006/relationships/hyperlink" Target="https://news.ycombinator.com/user?id=ilovecaching" TargetMode="External"/><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去中心化</a:t>
            </a:r>
            <a:endParaRPr lang="en-US" altLang="zh-CN" dirty="0"/>
          </a:p>
          <a:p>
            <a:r>
              <a:rPr lang="en-US" altLang="zh-CN" dirty="0" err="1"/>
              <a:t>Github</a:t>
            </a:r>
            <a:r>
              <a:rPr lang="zh-CN" altLang="en-US" dirty="0"/>
              <a:t>社区</a:t>
            </a:r>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https://www.2ndquadrant.com/en/postgresql/postgresql-vs-mysql/</a:t>
            </a:r>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https://stackoverflow.com/questions/27054954/elasticsearch-vs-cassandra-vs-elasticsearch-with-cassandra</a:t>
            </a:r>
            <a:endParaRPr lang="en-US" altLang="zh-CN" dirty="0"/>
          </a:p>
          <a:p>
            <a:r>
              <a:rPr lang="en-US" altLang="zh-CN" dirty="0"/>
              <a:t>126</a:t>
            </a:r>
            <a:endParaRPr lang="en-US" altLang="zh-CN" dirty="0"/>
          </a:p>
          <a:p>
            <a:endParaRPr lang="en-US" altLang="zh-CN" dirty="0"/>
          </a:p>
          <a:p>
            <a:r>
              <a:rPr lang="zh-CN" altLang="en-US" dirty="0"/>
              <a:t>我们的一个应用程序使用存储在</a:t>
            </a:r>
            <a:r>
              <a:rPr lang="en-US" altLang="zh-CN" dirty="0"/>
              <a:t>Cassandra</a:t>
            </a:r>
            <a:r>
              <a:rPr lang="zh-CN" altLang="en-US" dirty="0"/>
              <a:t>和</a:t>
            </a:r>
            <a:r>
              <a:rPr lang="en-US" altLang="zh-CN" dirty="0" err="1"/>
              <a:t>ElasticSearch</a:t>
            </a:r>
            <a:r>
              <a:rPr lang="zh-CN" altLang="en-US" dirty="0"/>
              <a:t>中的数据。我们使用</a:t>
            </a:r>
            <a:r>
              <a:rPr lang="en-US" altLang="zh-CN" dirty="0"/>
              <a:t>Cassandra</a:t>
            </a:r>
            <a:r>
              <a:rPr lang="zh-CN" altLang="en-US" dirty="0"/>
              <a:t>随时访问这些记录，并将数据复制到旨在遵循特定应用程序端请求的查询表中。对于比我们的查询表允许的更自由的搜索，</a:t>
            </a:r>
            <a:r>
              <a:rPr lang="en-US" altLang="zh-CN" dirty="0" err="1"/>
              <a:t>ElasticSearch</a:t>
            </a:r>
            <a:r>
              <a:rPr lang="zh-CN" altLang="en-US" dirty="0"/>
              <a:t>很好地执行该功能。</a:t>
            </a:r>
            <a:endParaRPr lang="zh-CN" altLang="en-US" dirty="0"/>
          </a:p>
          <a:p>
            <a:endParaRPr lang="zh-CN" altLang="en-US" dirty="0"/>
          </a:p>
          <a:p>
            <a:r>
              <a:rPr lang="zh-CN" altLang="en-US" dirty="0"/>
              <a:t>我们问了同样的问题（我们自己）</a:t>
            </a:r>
            <a:r>
              <a:rPr lang="en-US" altLang="zh-CN" dirty="0"/>
              <a:t>......“</a:t>
            </a:r>
            <a:r>
              <a:rPr lang="zh-CN" altLang="en-US" dirty="0"/>
              <a:t>为什么我们不从</a:t>
            </a:r>
            <a:r>
              <a:rPr lang="en-US" altLang="zh-CN" dirty="0" err="1"/>
              <a:t>ElastsicSearch</a:t>
            </a:r>
            <a:r>
              <a:rPr lang="zh-CN" altLang="en-US" dirty="0"/>
              <a:t>获得所有东西？”</a:t>
            </a:r>
            <a:endParaRPr lang="zh-CN" altLang="en-US" dirty="0"/>
          </a:p>
          <a:p>
            <a:endParaRPr lang="zh-CN" altLang="en-US" dirty="0"/>
          </a:p>
          <a:p>
            <a:r>
              <a:rPr lang="zh-CN" altLang="en-US" dirty="0"/>
              <a:t>答案是</a:t>
            </a:r>
            <a:r>
              <a:rPr lang="en-US" altLang="zh-CN" dirty="0" err="1"/>
              <a:t>ElasticSearch</a:t>
            </a:r>
            <a:r>
              <a:rPr lang="zh-CN" altLang="en-US" dirty="0"/>
              <a:t>被设计为搜索引擎，而不是持久数据存储。有时</a:t>
            </a:r>
            <a:r>
              <a:rPr lang="en-US" altLang="zh-CN" dirty="0" err="1"/>
              <a:t>ElasticSearch</a:t>
            </a:r>
            <a:r>
              <a:rPr lang="zh-CN" altLang="en-US" dirty="0"/>
              <a:t>会丢失写入内容。在</a:t>
            </a:r>
            <a:r>
              <a:rPr lang="en-US" altLang="zh-CN" dirty="0" err="1"/>
              <a:t>ElasticSearch</a:t>
            </a:r>
            <a:r>
              <a:rPr lang="zh-CN" altLang="en-US" dirty="0"/>
              <a:t>中很难做到模式更改，而不会将所有内容都移除并重新加载。为此，我编写了旨在使</a:t>
            </a:r>
            <a:r>
              <a:rPr lang="en-US" altLang="zh-CN" dirty="0" err="1"/>
              <a:t>ElasticSearch</a:t>
            </a:r>
            <a:r>
              <a:rPr lang="zh-CN" altLang="en-US" dirty="0"/>
              <a:t>与我们的</a:t>
            </a:r>
            <a:r>
              <a:rPr lang="en-US" altLang="zh-CN" dirty="0"/>
              <a:t>Cassandra</a:t>
            </a:r>
            <a:r>
              <a:rPr lang="zh-CN" altLang="en-US" dirty="0"/>
              <a:t>集群保持同步的作业。关于这个话题，还有一个关于</a:t>
            </a:r>
            <a:r>
              <a:rPr lang="en-US" altLang="zh-CN" dirty="0"/>
              <a:t>Quora</a:t>
            </a:r>
            <a:r>
              <a:rPr lang="zh-CN" altLang="en-US" dirty="0"/>
              <a:t>的最近讨论，它产生了类似的观点。</a:t>
            </a:r>
            <a:endParaRPr lang="zh-CN" altLang="en-US" dirty="0"/>
          </a:p>
          <a:p>
            <a:endParaRPr lang="zh-CN" altLang="en-US" dirty="0"/>
          </a:p>
          <a:p>
            <a:r>
              <a:rPr lang="zh-CN" altLang="en-US" dirty="0"/>
              <a:t>话虽这么说，</a:t>
            </a:r>
            <a:r>
              <a:rPr lang="en-US" altLang="zh-CN" dirty="0" err="1"/>
              <a:t>ElasticSearch</a:t>
            </a:r>
            <a:r>
              <a:rPr lang="zh-CN" altLang="en-US" dirty="0"/>
              <a:t>作为搜索引擎很有用。 </a:t>
            </a:r>
            <a:r>
              <a:rPr lang="en-US" altLang="zh-CN" dirty="0"/>
              <a:t>Cassandra</a:t>
            </a:r>
            <a:r>
              <a:rPr lang="zh-CN" altLang="en-US" dirty="0"/>
              <a:t>作为可扩展的高性能数据存储区运行良好。但查询数据与搜索数据不同。有时候我们需要一个或另一个，两者的组合很适合我们的应用。它可能（或可能不）适合您。</a:t>
            </a:r>
            <a:endParaRPr lang="zh-CN" altLang="en-US" dirty="0"/>
          </a:p>
          <a:p>
            <a:endParaRPr lang="zh-CN" altLang="en-US" dirty="0"/>
          </a:p>
          <a:p>
            <a:r>
              <a:rPr lang="zh-CN" altLang="en-US" dirty="0"/>
              <a:t>至于分析，我在使用</a:t>
            </a:r>
            <a:r>
              <a:rPr lang="en-US" altLang="zh-CN" dirty="0"/>
              <a:t>Cassandra Spark</a:t>
            </a:r>
            <a:r>
              <a:rPr lang="zh-CN" altLang="en-US" dirty="0"/>
              <a:t>连接器方面取得了一些成功，可以提供更复杂的</a:t>
            </a:r>
            <a:r>
              <a:rPr lang="en-US" altLang="zh-CN" dirty="0"/>
              <a:t>OLAP</a:t>
            </a:r>
            <a:r>
              <a:rPr lang="zh-CN" altLang="en-US" dirty="0"/>
              <a:t>查询。希望有所帮助。</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https://www.elastic.co/cn/products/elasticsearch</a:t>
            </a:r>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Re-search</a:t>
            </a:r>
            <a:endParaRPr lang="en-US" altLang="zh-CN" dirty="0"/>
          </a:p>
          <a:p>
            <a:r>
              <a:rPr lang="zh-CN" altLang="en-US" dirty="0"/>
              <a:t>查找</a:t>
            </a:r>
            <a:r>
              <a:rPr lang="en-US" altLang="zh-CN" dirty="0"/>
              <a:t>-</a:t>
            </a:r>
            <a:r>
              <a:rPr lang="zh-CN" altLang="en-US" dirty="0"/>
              <a:t>实验</a:t>
            </a:r>
            <a:r>
              <a:rPr lang="en-US" altLang="zh-CN" dirty="0"/>
              <a:t>-</a:t>
            </a:r>
            <a:r>
              <a:rPr lang="zh-CN" altLang="en-US" dirty="0"/>
              <a:t>验证</a:t>
            </a:r>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找工具</a:t>
            </a:r>
            <a:endParaRPr lang="en-US" altLang="zh-CN" dirty="0"/>
          </a:p>
          <a:p>
            <a:r>
              <a:rPr lang="zh-CN" altLang="en-US" dirty="0"/>
              <a:t>看趋势</a:t>
            </a:r>
            <a:endParaRPr lang="en-US" altLang="zh-CN" dirty="0"/>
          </a:p>
          <a:p>
            <a:r>
              <a:rPr lang="zh-CN" altLang="en-US" dirty="0"/>
              <a:t>贡献代码</a:t>
            </a:r>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https://news.ycombinator.com/item?id=18250255</a:t>
            </a:r>
            <a:endParaRPr lang="en-US" altLang="zh-CN" dirty="0"/>
          </a:p>
          <a:p>
            <a:endParaRPr lang="en-US" altLang="zh-CN" dirty="0"/>
          </a:p>
          <a:p>
            <a:r>
              <a:rPr lang="en-US" altLang="zh-CN" sz="1200" b="0" i="0" u="none" strike="noStrike" kern="1200" dirty="0" err="1">
                <a:solidFill>
                  <a:schemeClr val="tx1"/>
                </a:solidFill>
                <a:effectLst/>
                <a:latin typeface="+mn-lt"/>
                <a:ea typeface="+mn-ea"/>
                <a:cs typeface="+mn-cs"/>
                <a:hlinkClick r:id="rId3"/>
              </a:rPr>
              <a:t>ilovecaching</a:t>
            </a:r>
            <a:r>
              <a:rPr lang="en-US" altLang="zh-CN" sz="1200" b="0" i="0"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hlinkClick r:id="rId4"/>
              </a:rPr>
              <a:t>61 days ago</a:t>
            </a:r>
            <a:r>
              <a:rPr lang="en-US" altLang="zh-CN"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endParaRPr lang="en-US" altLang="zh-CN" dirty="0"/>
          </a:p>
          <a:p>
            <a:r>
              <a:rPr lang="zh-CN" altLang="en-US" dirty="0"/>
              <a:t>成为一名专业的</a:t>
            </a:r>
            <a:r>
              <a:rPr lang="en-US" altLang="zh-CN" dirty="0"/>
              <a:t>Haskell</a:t>
            </a:r>
            <a:r>
              <a:rPr lang="zh-CN" altLang="en-US" dirty="0"/>
              <a:t>和</a:t>
            </a:r>
            <a:r>
              <a:rPr lang="en-US" altLang="zh-CN" dirty="0"/>
              <a:t>Erlang</a:t>
            </a:r>
            <a:r>
              <a:rPr lang="zh-CN" altLang="en-US" dirty="0"/>
              <a:t>开发人员确实改变了我对</a:t>
            </a:r>
            <a:r>
              <a:rPr lang="en-US" altLang="zh-CN" dirty="0"/>
              <a:t>OOP</a:t>
            </a:r>
            <a:r>
              <a:rPr lang="zh-CN" altLang="en-US" dirty="0"/>
              <a:t>的看法（让</a:t>
            </a:r>
            <a:r>
              <a:rPr lang="en-US" altLang="zh-CN" dirty="0"/>
              <a:t>OOP</a:t>
            </a:r>
            <a:r>
              <a:rPr lang="zh-CN" altLang="en-US" dirty="0"/>
              <a:t>表示基于类的</a:t>
            </a:r>
            <a:r>
              <a:rPr lang="en-US" altLang="zh-CN" dirty="0"/>
              <a:t>OOP</a:t>
            </a:r>
            <a:r>
              <a:rPr lang="zh-CN" altLang="en-US" dirty="0"/>
              <a:t>，如</a:t>
            </a:r>
            <a:r>
              <a:rPr lang="en-US" altLang="zh-CN" dirty="0"/>
              <a:t>Java</a:t>
            </a:r>
            <a:r>
              <a:rPr lang="zh-CN" altLang="en-US" dirty="0"/>
              <a:t>或</a:t>
            </a:r>
            <a:r>
              <a:rPr lang="en-US" altLang="zh-CN" dirty="0"/>
              <a:t>C ++</a:t>
            </a:r>
            <a:r>
              <a:rPr lang="zh-CN" altLang="en-US" dirty="0"/>
              <a:t>中所见）。在我看来，</a:t>
            </a:r>
            <a:r>
              <a:rPr lang="en-US" altLang="zh-CN" dirty="0"/>
              <a:t>OOP</a:t>
            </a:r>
            <a:r>
              <a:rPr lang="zh-CN" altLang="en-US" dirty="0"/>
              <a:t>被证明是一个糟糕的计算模型，结果是</a:t>
            </a:r>
            <a:r>
              <a:rPr lang="en-US" altLang="zh-CN" dirty="0"/>
              <a:t>OO</a:t>
            </a:r>
            <a:r>
              <a:rPr lang="zh-CN" altLang="en-US" dirty="0"/>
              <a:t>代码几乎总是比在并发，功能或结构化范例中编写的等效计算更加复杂和容易出错。语言设计的最新趋势（参见</a:t>
            </a:r>
            <a:r>
              <a:rPr lang="en-US" altLang="zh-CN" dirty="0"/>
              <a:t>Rust</a:t>
            </a:r>
            <a:r>
              <a:rPr lang="zh-CN" altLang="en-US" dirty="0"/>
              <a:t>，</a:t>
            </a:r>
            <a:r>
              <a:rPr lang="en-US" altLang="zh-CN" dirty="0"/>
              <a:t>Go</a:t>
            </a:r>
            <a:r>
              <a:rPr lang="zh-CN" altLang="en-US" dirty="0"/>
              <a:t>，</a:t>
            </a:r>
            <a:r>
              <a:rPr lang="en-US" altLang="zh-CN" dirty="0"/>
              <a:t>Elixir</a:t>
            </a:r>
            <a:r>
              <a:rPr lang="zh-CN" altLang="en-US" dirty="0"/>
              <a:t>）似乎也放弃了</a:t>
            </a:r>
            <a:r>
              <a:rPr lang="en-US" altLang="zh-CN" dirty="0"/>
              <a:t>OOP</a:t>
            </a:r>
            <a:r>
              <a:rPr lang="zh-CN" altLang="en-US" dirty="0"/>
              <a:t>而转向其他模型。</a:t>
            </a:r>
            <a:endParaRPr lang="zh-CN" altLang="en-US" dirty="0"/>
          </a:p>
          <a:p>
            <a:r>
              <a:rPr lang="en-US" altLang="zh-CN" dirty="0"/>
              <a:t>OOP</a:t>
            </a:r>
            <a:r>
              <a:rPr lang="zh-CN" altLang="en-US" dirty="0"/>
              <a:t>提供了抽象行为的竞争方法，在</a:t>
            </a:r>
            <a:r>
              <a:rPr lang="en-US" altLang="zh-CN" dirty="0"/>
              <a:t>Haskell</a:t>
            </a:r>
            <a:r>
              <a:rPr lang="zh-CN" altLang="en-US" dirty="0"/>
              <a:t>中我们可以使用类型参数和约束进行建模。对象并没有真正封装在</a:t>
            </a:r>
            <a:r>
              <a:rPr lang="en-US" altLang="zh-CN" dirty="0"/>
              <a:t>Erlang</a:t>
            </a:r>
            <a:r>
              <a:rPr lang="zh-CN" altLang="en-US" dirty="0"/>
              <a:t>进程的方式中，并且不适合</a:t>
            </a:r>
            <a:r>
              <a:rPr lang="en-US" altLang="zh-CN" dirty="0"/>
              <a:t>SMP</a:t>
            </a:r>
            <a:r>
              <a:rPr lang="zh-CN" altLang="en-US" dirty="0"/>
              <a:t>。对象还在病理上隐藏数据以试图管理可变性，从而无法推断程序的内存布局。</a:t>
            </a:r>
            <a:endParaRPr lang="zh-CN" altLang="en-US" dirty="0"/>
          </a:p>
          <a:p>
            <a:endParaRPr lang="zh-CN" altLang="en-US" dirty="0"/>
          </a:p>
          <a:p>
            <a:r>
              <a:rPr lang="zh-CN" altLang="en-US" dirty="0"/>
              <a:t>总而言之，</a:t>
            </a:r>
            <a:r>
              <a:rPr lang="en-US" altLang="zh-CN" dirty="0"/>
              <a:t>OOP</a:t>
            </a:r>
            <a:r>
              <a:rPr lang="zh-CN" altLang="en-US" dirty="0"/>
              <a:t>是一个用于构建糟糕抽象的工具包：不容易模拟计算，隐藏数据的抽象，并且倾向于为通常充满错误的问题创建过于复杂的解决方案，语言更多地关注类型表达能力在编译时捕获。</a:t>
            </a:r>
            <a:endParaRPr lang="zh-CN" altLang="en-US" dirty="0"/>
          </a:p>
          <a:p>
            <a:endParaRPr lang="zh-CN" altLang="en-US" dirty="0"/>
          </a:p>
          <a:p>
            <a:endParaRPr lang="zh-CN" altLang="en-US" dirty="0"/>
          </a:p>
          <a:p>
            <a:endParaRPr lang="zh-CN" altLang="en-US" dirty="0"/>
          </a:p>
          <a:p>
            <a:r>
              <a:rPr lang="en-US" altLang="zh-CN" dirty="0" err="1"/>
              <a:t>jondubois</a:t>
            </a:r>
            <a:r>
              <a:rPr lang="en-US" altLang="zh-CN" dirty="0"/>
              <a:t> 61</a:t>
            </a:r>
            <a:r>
              <a:rPr lang="zh-CN" altLang="en-US" dirty="0"/>
              <a:t>天前</a:t>
            </a:r>
            <a:r>
              <a:rPr lang="en-US" altLang="zh-CN" dirty="0"/>
              <a:t>[ - ]</a:t>
            </a:r>
            <a:endParaRPr lang="en-US" altLang="zh-CN" dirty="0"/>
          </a:p>
          <a:p>
            <a:endParaRPr lang="en-US" altLang="zh-CN" dirty="0"/>
          </a:p>
          <a:p>
            <a:r>
              <a:rPr lang="zh-CN" altLang="en-US" dirty="0"/>
              <a:t>我不明白</a:t>
            </a:r>
            <a:r>
              <a:rPr lang="en-US" altLang="zh-CN" dirty="0"/>
              <a:t>OOP</a:t>
            </a:r>
            <a:r>
              <a:rPr lang="zh-CN" altLang="en-US" dirty="0"/>
              <a:t>的问题是什么。我的</a:t>
            </a:r>
            <a:r>
              <a:rPr lang="en-US" altLang="zh-CN" dirty="0"/>
              <a:t>OOP</a:t>
            </a:r>
            <a:r>
              <a:rPr lang="zh-CN" altLang="en-US" dirty="0"/>
              <a:t>代码一直很干净，易于自己和其他人阅读和修改。</a:t>
            </a:r>
            <a:endParaRPr lang="zh-CN" altLang="en-US" dirty="0"/>
          </a:p>
          <a:p>
            <a:r>
              <a:rPr lang="zh-CN" altLang="en-US" dirty="0"/>
              <a:t>当我读到抱怨</a:t>
            </a:r>
            <a:r>
              <a:rPr lang="en-US" altLang="zh-CN" dirty="0"/>
              <a:t>OOP</a:t>
            </a:r>
            <a:r>
              <a:rPr lang="zh-CN" altLang="en-US" dirty="0"/>
              <a:t>的文章时，我根本就无法联想到。</a:t>
            </a:r>
            <a:endParaRPr lang="zh-CN" altLang="en-US" dirty="0"/>
          </a:p>
          <a:p>
            <a:endParaRPr lang="zh-CN" altLang="en-US" dirty="0"/>
          </a:p>
          <a:p>
            <a:r>
              <a:rPr lang="zh-CN" altLang="en-US" dirty="0"/>
              <a:t>除了编写非常具体的简单程序之外，函数式编程的概念对我来说毫无意义。例如，我喜欢在</a:t>
            </a:r>
            <a:r>
              <a:rPr lang="en-US" altLang="zh-CN" dirty="0" err="1"/>
              <a:t>VueJS</a:t>
            </a:r>
            <a:r>
              <a:rPr lang="zh-CN" altLang="en-US" dirty="0"/>
              <a:t>的前端使用一些函数式编程，但即使在那里，我仍然允许在代码的某些部分进行突变。</a:t>
            </a:r>
            <a:endParaRPr lang="zh-CN" altLang="en-US" dirty="0"/>
          </a:p>
          <a:p>
            <a:endParaRPr lang="zh-CN" altLang="en-US" dirty="0"/>
          </a:p>
          <a:p>
            <a:r>
              <a:rPr lang="zh-CN" altLang="en-US" dirty="0"/>
              <a:t>我喜欢能够在不同的实例中存储状态并允许它们彼此独立地进行变异。</a:t>
            </a:r>
            <a:endParaRPr lang="zh-CN" altLang="en-US" dirty="0"/>
          </a:p>
          <a:p>
            <a:endParaRPr lang="zh-CN" altLang="en-US" dirty="0"/>
          </a:p>
          <a:p>
            <a:r>
              <a:rPr lang="zh-CN" altLang="en-US" dirty="0"/>
              <a:t>当相关的逻辑和状态在代码中保持紧密时，我喜欢它</a:t>
            </a:r>
            <a:r>
              <a:rPr lang="en-US" altLang="zh-CN" dirty="0"/>
              <a:t>;</a:t>
            </a:r>
            <a:r>
              <a:rPr lang="zh-CN" altLang="en-US" dirty="0"/>
              <a:t>它可以很容易地独立地推断代码的不同部分。</a:t>
            </a:r>
            <a:endParaRPr lang="zh-CN" altLang="en-US" dirty="0"/>
          </a:p>
          <a:p>
            <a:endParaRPr lang="zh-CN" altLang="en-US" dirty="0"/>
          </a:p>
          <a:p>
            <a:r>
              <a:rPr lang="zh-CN" altLang="en-US" dirty="0"/>
              <a:t>另一方面，使用函数式编程，很难弄清楚状态的来源，因为分离代码的不同部分的抽象很少。</a:t>
            </a:r>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Php-Fig=PHP Framework Interop Group</a:t>
            </a:r>
            <a:endParaRPr lang="en-US" altLang="zh-CN" sz="1200" b="0" i="0" kern="1200" dirty="0">
              <a:solidFill>
                <a:schemeClr val="tx1"/>
              </a:solidFill>
              <a:effectLst/>
              <a:latin typeface="+mn-lt"/>
              <a:ea typeface="+mn-ea"/>
              <a:cs typeface="+mn-cs"/>
            </a:endParaRPr>
          </a:p>
          <a:p>
            <a:r>
              <a:rPr lang="en-US" altLang="zh-CN" dirty="0" err="1"/>
              <a:t>Psr</a:t>
            </a:r>
            <a:r>
              <a:rPr lang="en-US" altLang="zh-CN" dirty="0"/>
              <a:t> = </a:t>
            </a:r>
            <a:r>
              <a:rPr lang="zh-CN" altLang="en-US" dirty="0"/>
              <a:t>自动加载机制</a:t>
            </a:r>
            <a:endParaRPr lang="en-US" altLang="zh-CN" dirty="0"/>
          </a:p>
          <a:p>
            <a:endParaRPr lang="en-US" altLang="zh-CN" dirty="0"/>
          </a:p>
          <a:p>
            <a:r>
              <a:rPr lang="en-US" altLang="zh-CN" dirty="0"/>
              <a:t>https://www.php-fig.org/</a:t>
            </a:r>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http://www.owasp.org.cn/owasp-project/2017-owasp-top-10</a:t>
            </a:r>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顺便说一下，这不是我得到</a:t>
            </a:r>
            <a:r>
              <a:rPr lang="en-US" altLang="zh-CN" dirty="0"/>
              <a:t>star</a:t>
            </a:r>
            <a:r>
              <a:rPr lang="zh-CN" altLang="en-US" dirty="0"/>
              <a:t>最多的项目</a:t>
            </a:r>
            <a:endParaRPr lang="zh-CN" altLang="en-US" dirty="0"/>
          </a:p>
        </p:txBody>
      </p:sp>
      <p:sp>
        <p:nvSpPr>
          <p:cNvPr id="4" name="灯片编号占位符 3"/>
          <p:cNvSpPr>
            <a:spLocks noGrp="1"/>
          </p:cNvSpPr>
          <p:nvPr>
            <p:ph type="sldNum" sz="quarter" idx="5"/>
          </p:nvPr>
        </p:nvSpPr>
        <p:spPr/>
        <p:txBody>
          <a:bodyPr/>
          <a:lstStyle/>
          <a:p>
            <a:fld id="{948A701A-56E7-43BD-B2F0-927D164EE3E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CE619E3-5591-4005-B1AA-7BE7435F60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146304-BD91-4F8A-98A1-6BF5FFD3E52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CE619E3-5591-4005-B1AA-7BE7435F60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146304-BD91-4F8A-98A1-6BF5FFD3E52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CE619E3-5591-4005-B1AA-7BE7435F60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146304-BD91-4F8A-98A1-6BF5FFD3E52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CE619E3-5591-4005-B1AA-7BE7435F60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146304-BD91-4F8A-98A1-6BF5FFD3E52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CE619E3-5591-4005-B1AA-7BE7435F60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146304-BD91-4F8A-98A1-6BF5FFD3E52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CE619E3-5591-4005-B1AA-7BE7435F60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146304-BD91-4F8A-98A1-6BF5FFD3E52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CE619E3-5591-4005-B1AA-7BE7435F609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146304-BD91-4F8A-98A1-6BF5FFD3E52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CE619E3-5591-4005-B1AA-7BE7435F60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146304-BD91-4F8A-98A1-6BF5FFD3E52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E619E3-5591-4005-B1AA-7BE7435F609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146304-BD91-4F8A-98A1-6BF5FFD3E52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CE619E3-5591-4005-B1AA-7BE7435F60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146304-BD91-4F8A-98A1-6BF5FFD3E52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CE619E3-5591-4005-B1AA-7BE7435F60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146304-BD91-4F8A-98A1-6BF5FFD3E52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619E3-5591-4005-B1AA-7BE7435F60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46304-BD91-4F8A-98A1-6BF5FFD3E52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hyperlink" Target="OWASP%20Top%2010%202017%204e2d65877248v1.3.pdf"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hyperlink" Target="fielding_dissertation.pdf" TargetMode="Externa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Web</a:t>
            </a:r>
            <a:r>
              <a:rPr lang="zh-CN" altLang="en-US" dirty="0"/>
              <a:t>前端篇新手学习计划</a:t>
            </a:r>
            <a:endParaRPr lang="zh-CN" altLang="en-US" dirty="0"/>
          </a:p>
        </p:txBody>
      </p:sp>
      <p:sp>
        <p:nvSpPr>
          <p:cNvPr id="3" name="副标题 2"/>
          <p:cNvSpPr>
            <a:spLocks noGrp="1"/>
          </p:cNvSpPr>
          <p:nvPr>
            <p:ph type="subTitle" idx="1"/>
          </p:nvPr>
        </p:nvSpPr>
        <p:spPr/>
        <p:txBody>
          <a:bodyPr/>
          <a:lstStyle/>
          <a:p>
            <a:r>
              <a:rPr lang="en-US" altLang="zh-CN" dirty="0" err="1"/>
              <a:t>joshlin</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数据结构和算法</a:t>
            </a:r>
            <a:endParaRPr lang="zh-CN" altLang="en-US" dirty="0"/>
          </a:p>
        </p:txBody>
      </p:sp>
      <p:pic>
        <p:nvPicPr>
          <p:cNvPr id="4" name="内容占位符 3"/>
          <p:cNvPicPr>
            <a:picLocks noGrp="1" noChangeAspect="1"/>
          </p:cNvPicPr>
          <p:nvPr>
            <p:ph idx="1"/>
          </p:nvPr>
        </p:nvPicPr>
        <p:blipFill>
          <a:blip r:embed="rId1"/>
          <a:stretch>
            <a:fillRect/>
          </a:stretch>
        </p:blipFill>
        <p:spPr>
          <a:xfrm>
            <a:off x="2254818" y="1825625"/>
            <a:ext cx="7682363" cy="43513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字符编码</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424237" y="2529681"/>
            <a:ext cx="5343525" cy="294322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设计模式</a:t>
            </a:r>
            <a:endParaRPr lang="zh-CN" altLang="en-US" dirty="0"/>
          </a:p>
        </p:txBody>
      </p:sp>
      <p:pic>
        <p:nvPicPr>
          <p:cNvPr id="4" name="内容占位符 3"/>
          <p:cNvPicPr>
            <a:picLocks noGrp="1" noChangeAspect="1"/>
          </p:cNvPicPr>
          <p:nvPr>
            <p:ph idx="1"/>
          </p:nvPr>
        </p:nvPicPr>
        <p:blipFill>
          <a:blip r:embed="rId1"/>
          <a:stretch>
            <a:fillRect/>
          </a:stretch>
        </p:blipFill>
        <p:spPr>
          <a:xfrm>
            <a:off x="3761924" y="1825625"/>
            <a:ext cx="4668151" cy="43513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github</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654764" y="2369574"/>
            <a:ext cx="5415703" cy="234397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基础能力回顾</a:t>
            </a:r>
            <a:endParaRPr lang="zh-CN" altLang="en-US" dirty="0"/>
          </a:p>
        </p:txBody>
      </p:sp>
      <p:pic>
        <p:nvPicPr>
          <p:cNvPr id="4" name="内容占位符 3"/>
          <p:cNvPicPr>
            <a:picLocks noGrp="1" noChangeAspect="1"/>
          </p:cNvPicPr>
          <p:nvPr>
            <p:ph idx="1"/>
          </p:nvPr>
        </p:nvPicPr>
        <p:blipFill>
          <a:blip r:embed="rId1"/>
          <a:stretch>
            <a:fillRect/>
          </a:stretch>
        </p:blipFill>
        <p:spPr>
          <a:xfrm>
            <a:off x="4934095" y="2096532"/>
            <a:ext cx="2323809" cy="38095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、选一个语言</a:t>
            </a:r>
            <a:endParaRPr lang="zh-CN" altLang="en-US" dirty="0"/>
          </a:p>
        </p:txBody>
      </p:sp>
      <p:pic>
        <p:nvPicPr>
          <p:cNvPr id="4" name="内容占位符 3"/>
          <p:cNvPicPr>
            <a:picLocks noGrp="1" noChangeAspect="1"/>
          </p:cNvPicPr>
          <p:nvPr>
            <p:ph idx="1"/>
          </p:nvPr>
        </p:nvPicPr>
        <p:blipFill>
          <a:blip r:embed="rId1"/>
          <a:stretch>
            <a:fillRect/>
          </a:stretch>
        </p:blipFill>
        <p:spPr>
          <a:xfrm>
            <a:off x="1221141" y="2452749"/>
            <a:ext cx="8923809" cy="30380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世界上最好的语言</a:t>
            </a:r>
            <a:endParaRPr lang="zh-CN" altLang="en-US" dirty="0"/>
          </a:p>
        </p:txBody>
      </p:sp>
      <p:sp>
        <p:nvSpPr>
          <p:cNvPr id="3" name="内容占位符 2"/>
          <p:cNvSpPr>
            <a:spLocks noGrp="1"/>
          </p:cNvSpPr>
          <p:nvPr>
            <p:ph sz="half" idx="1"/>
          </p:nvPr>
        </p:nvSpPr>
        <p:spPr/>
        <p:txBody>
          <a:bodyPr>
            <a:normAutofit fontScale="70000" lnSpcReduction="20000"/>
          </a:bodyPr>
          <a:lstStyle/>
          <a:p>
            <a:r>
              <a:rPr lang="zh-CN" altLang="en-US" dirty="0"/>
              <a:t>脚本语言</a:t>
            </a:r>
            <a:endParaRPr lang="en-US" altLang="zh-CN" dirty="0"/>
          </a:p>
          <a:p>
            <a:pPr lvl="1"/>
            <a:r>
              <a:rPr lang="en-US" altLang="zh-CN" dirty="0"/>
              <a:t>Python</a:t>
            </a:r>
            <a:endParaRPr lang="en-US" altLang="zh-CN" dirty="0"/>
          </a:p>
          <a:p>
            <a:pPr lvl="1"/>
            <a:r>
              <a:rPr lang="en-US" altLang="zh-CN" dirty="0"/>
              <a:t>Ruby</a:t>
            </a:r>
            <a:endParaRPr lang="en-US" altLang="zh-CN" dirty="0"/>
          </a:p>
          <a:p>
            <a:pPr lvl="1"/>
            <a:r>
              <a:rPr lang="en-US" altLang="zh-CN" dirty="0"/>
              <a:t>PHP</a:t>
            </a:r>
            <a:endParaRPr lang="en-US" altLang="zh-CN" dirty="0"/>
          </a:p>
          <a:p>
            <a:pPr lvl="1"/>
            <a:r>
              <a:rPr lang="en-US" altLang="zh-CN" dirty="0"/>
              <a:t>Node.js/TypeScript</a:t>
            </a:r>
            <a:endParaRPr lang="en-US" altLang="zh-CN" dirty="0"/>
          </a:p>
          <a:p>
            <a:pPr lvl="1"/>
            <a:endParaRPr lang="en-US" altLang="zh-CN" dirty="0"/>
          </a:p>
          <a:p>
            <a:r>
              <a:rPr lang="zh-CN" altLang="en-US" dirty="0"/>
              <a:t>函数式语言</a:t>
            </a:r>
            <a:endParaRPr lang="en-US" altLang="zh-CN" dirty="0"/>
          </a:p>
          <a:p>
            <a:pPr lvl="1"/>
            <a:r>
              <a:rPr lang="en-US" altLang="zh-CN" dirty="0"/>
              <a:t>Erlang</a:t>
            </a:r>
            <a:endParaRPr lang="en-US" altLang="zh-CN" dirty="0"/>
          </a:p>
          <a:p>
            <a:pPr lvl="1"/>
            <a:r>
              <a:rPr lang="en-US" altLang="zh-CN" dirty="0"/>
              <a:t>C</a:t>
            </a:r>
            <a:endParaRPr lang="en-US" altLang="zh-CN" dirty="0"/>
          </a:p>
          <a:p>
            <a:pPr lvl="1"/>
            <a:endParaRPr lang="en-US" altLang="zh-CN" dirty="0"/>
          </a:p>
          <a:p>
            <a:r>
              <a:rPr lang="zh-CN" altLang="en-US" dirty="0"/>
              <a:t>其他语言</a:t>
            </a:r>
            <a:endParaRPr lang="en-US" altLang="zh-CN" dirty="0"/>
          </a:p>
          <a:p>
            <a:pPr lvl="1"/>
            <a:r>
              <a:rPr lang="en-US" altLang="zh-CN" dirty="0"/>
              <a:t>C++</a:t>
            </a:r>
            <a:endParaRPr lang="en-US" altLang="zh-CN" dirty="0"/>
          </a:p>
          <a:p>
            <a:pPr lvl="1"/>
            <a:r>
              <a:rPr lang="en-US" altLang="zh-CN" dirty="0" err="1"/>
              <a:t>golang</a:t>
            </a:r>
            <a:endParaRPr lang="en-US" altLang="zh-CN" dirty="0"/>
          </a:p>
          <a:p>
            <a:pPr lvl="1"/>
            <a:r>
              <a:rPr lang="en-US" altLang="zh-CN" dirty="0"/>
              <a:t>Java</a:t>
            </a:r>
            <a:endParaRPr lang="en-US" altLang="zh-CN" dirty="0"/>
          </a:p>
          <a:p>
            <a:pPr lvl="1"/>
            <a:r>
              <a:rPr lang="en-US" altLang="zh-CN" dirty="0" err="1"/>
              <a:t>.net</a:t>
            </a:r>
            <a:endParaRPr lang="en-US" altLang="zh-CN" dirty="0"/>
          </a:p>
          <a:p>
            <a:pPr lvl="1"/>
            <a:r>
              <a:rPr lang="en-US" altLang="zh-CN" dirty="0"/>
              <a:t>rust</a:t>
            </a:r>
            <a:endParaRPr lang="zh-CN" altLang="en-US" dirty="0"/>
          </a:p>
        </p:txBody>
      </p:sp>
      <p:sp>
        <p:nvSpPr>
          <p:cNvPr id="4" name="内容占位符 3"/>
          <p:cNvSpPr>
            <a:spLocks noGrp="1"/>
          </p:cNvSpPr>
          <p:nvPr>
            <p:ph sz="half" idx="2"/>
          </p:nvPr>
        </p:nvSpPr>
        <p:spPr/>
        <p:txBody>
          <a:bodyPr/>
          <a:lstStyle/>
          <a:p>
            <a:pPr marL="0" indent="0">
              <a:buNone/>
            </a:pPr>
            <a:r>
              <a:rPr lang="zh-CN" altLang="en-US" dirty="0"/>
              <a:t>对于初学者，如果你是刚刚开始后台开发，我推荐你选一个脚本语言。因为它快速而且容易，比如</a:t>
            </a:r>
            <a:r>
              <a:rPr lang="en-US" altLang="zh-CN" dirty="0"/>
              <a:t>Node.js</a:t>
            </a:r>
            <a:r>
              <a:rPr lang="zh-CN" altLang="en-US" dirty="0"/>
              <a:t>或者</a:t>
            </a:r>
            <a:r>
              <a:rPr lang="en-US" altLang="zh-CN" dirty="0"/>
              <a:t>PHP</a:t>
            </a:r>
            <a:r>
              <a:rPr lang="zh-CN" altLang="en-US" dirty="0"/>
              <a:t>。</a:t>
            </a:r>
            <a:endParaRPr lang="en-US" altLang="zh-CN" dirty="0"/>
          </a:p>
          <a:p>
            <a:pPr marL="0" indent="0">
              <a:buNone/>
            </a:pPr>
            <a:endParaRPr lang="en-US" altLang="zh-CN" dirty="0"/>
          </a:p>
          <a:p>
            <a:pPr marL="0" indent="0">
              <a:buNone/>
            </a:pPr>
            <a:r>
              <a:rPr lang="zh-CN" altLang="en-US" dirty="0"/>
              <a:t>如果你已经在用脚本语言做后台了，就不要再选脚本语言了，你可以看看</a:t>
            </a:r>
            <a:r>
              <a:rPr lang="en-US" altLang="zh-CN" dirty="0" err="1"/>
              <a:t>golang</a:t>
            </a:r>
            <a:r>
              <a:rPr lang="zh-CN" altLang="en-US" dirty="0"/>
              <a:t>、</a:t>
            </a:r>
            <a:r>
              <a:rPr lang="en-US" altLang="zh-CN" dirty="0"/>
              <a:t>rust</a:t>
            </a:r>
            <a:r>
              <a:rPr lang="zh-CN" altLang="en-US" dirty="0"/>
              <a:t>或者</a:t>
            </a:r>
            <a:r>
              <a:rPr lang="en-US" altLang="zh-CN" dirty="0"/>
              <a:t>Clojure</a:t>
            </a:r>
            <a:r>
              <a:rPr lang="zh-CN" altLang="en-US" dirty="0"/>
              <a:t>，它肯定会让你耳目一新</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、练习你学会的语言</a:t>
            </a:r>
            <a:endParaRPr lang="zh-CN" altLang="en-US" dirty="0"/>
          </a:p>
        </p:txBody>
      </p:sp>
      <p:pic>
        <p:nvPicPr>
          <p:cNvPr id="4" name="内容占位符 3"/>
          <p:cNvPicPr>
            <a:picLocks noGrp="1" noChangeAspect="1"/>
          </p:cNvPicPr>
          <p:nvPr>
            <p:ph sz="half" idx="1"/>
          </p:nvPr>
        </p:nvPicPr>
        <p:blipFill>
          <a:blip r:embed="rId1"/>
          <a:stretch>
            <a:fillRect/>
          </a:stretch>
        </p:blipFill>
        <p:spPr>
          <a:xfrm>
            <a:off x="1167095" y="2920341"/>
            <a:ext cx="4523809" cy="2161905"/>
          </a:xfrm>
          <a:prstGeom prst="rect">
            <a:avLst/>
          </a:prstGeom>
        </p:spPr>
      </p:pic>
      <p:sp>
        <p:nvSpPr>
          <p:cNvPr id="5" name="内容占位符 4"/>
          <p:cNvSpPr>
            <a:spLocks noGrp="1"/>
          </p:cNvSpPr>
          <p:nvPr>
            <p:ph sz="half" idx="2"/>
          </p:nvPr>
        </p:nvSpPr>
        <p:spPr>
          <a:xfrm>
            <a:off x="5690904" y="1825625"/>
            <a:ext cx="5662896" cy="4351338"/>
          </a:xfrm>
        </p:spPr>
        <p:txBody>
          <a:bodyPr>
            <a:normAutofit fontScale="92500" lnSpcReduction="20000"/>
          </a:bodyPr>
          <a:lstStyle/>
          <a:p>
            <a:r>
              <a:rPr lang="zh-CN" altLang="en-US" dirty="0"/>
              <a:t>想法示例</a:t>
            </a:r>
            <a:endParaRPr lang="en-US" altLang="zh-CN" dirty="0"/>
          </a:p>
          <a:p>
            <a:pPr lvl="1"/>
            <a:endParaRPr lang="en-US" altLang="zh-CN" dirty="0"/>
          </a:p>
          <a:p>
            <a:pPr lvl="1"/>
            <a:r>
              <a:rPr lang="zh-CN" altLang="en-US" dirty="0"/>
              <a:t>实现一些你用过的命令行，比如</a:t>
            </a:r>
            <a:r>
              <a:rPr lang="en-US" altLang="zh-CN" dirty="0"/>
              <a:t>ls</a:t>
            </a:r>
            <a:endParaRPr lang="en-US" altLang="zh-CN" dirty="0"/>
          </a:p>
          <a:p>
            <a:pPr lvl="1"/>
            <a:endParaRPr lang="en-US" altLang="zh-CN" dirty="0"/>
          </a:p>
          <a:p>
            <a:pPr lvl="1"/>
            <a:r>
              <a:rPr lang="zh-CN" altLang="en-US" dirty="0"/>
              <a:t>做个资讯网站的爬虫命令，自动保存资讯</a:t>
            </a:r>
            <a:endParaRPr lang="en-US" altLang="zh-CN" dirty="0"/>
          </a:p>
          <a:p>
            <a:pPr lvl="1"/>
            <a:endParaRPr lang="en-US" altLang="zh-CN" dirty="0"/>
          </a:p>
          <a:p>
            <a:pPr lvl="1"/>
            <a:r>
              <a:rPr lang="zh-CN" altLang="en-US" dirty="0"/>
              <a:t>做个能够以</a:t>
            </a:r>
            <a:r>
              <a:rPr lang="en-US" altLang="zh-CN" dirty="0"/>
              <a:t>JSON</a:t>
            </a:r>
            <a:r>
              <a:rPr lang="zh-CN" altLang="en-US" dirty="0"/>
              <a:t>格式展示目录结构的命令</a:t>
            </a:r>
            <a:endParaRPr lang="en-US" altLang="zh-CN" dirty="0"/>
          </a:p>
          <a:p>
            <a:pPr lvl="1"/>
            <a:endParaRPr lang="en-US" altLang="zh-CN" dirty="0"/>
          </a:p>
          <a:p>
            <a:pPr lvl="1"/>
            <a:r>
              <a:rPr lang="zh-CN" altLang="en-US" dirty="0"/>
              <a:t>做个能够读取前面的</a:t>
            </a:r>
            <a:r>
              <a:rPr lang="en-US" altLang="zh-CN" dirty="0"/>
              <a:t>JSON</a:t>
            </a:r>
            <a:r>
              <a:rPr lang="zh-CN" altLang="en-US" dirty="0"/>
              <a:t>并创建相应目录结构的命令</a:t>
            </a:r>
            <a:endParaRPr lang="en-US" altLang="zh-CN" dirty="0"/>
          </a:p>
          <a:p>
            <a:pPr lvl="1"/>
            <a:endParaRPr lang="en-US" altLang="zh-CN" dirty="0"/>
          </a:p>
          <a:p>
            <a:pPr lvl="1"/>
            <a:r>
              <a:rPr lang="zh-CN" altLang="en-US" dirty="0"/>
              <a:t>想一些你每天做的事情，把它自动化</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a:t>
            </a:r>
            <a:r>
              <a:rPr lang="zh-CN" altLang="en-US" dirty="0"/>
              <a:t>、学习使用包管理器</a:t>
            </a:r>
            <a:endParaRPr lang="zh-CN" altLang="en-US" dirty="0"/>
          </a:p>
        </p:txBody>
      </p:sp>
      <p:sp>
        <p:nvSpPr>
          <p:cNvPr id="8" name="内容占位符 7"/>
          <p:cNvSpPr>
            <a:spLocks noGrp="1"/>
          </p:cNvSpPr>
          <p:nvPr>
            <p:ph idx="1"/>
          </p:nvPr>
        </p:nvSpPr>
        <p:spPr/>
        <p:txBody>
          <a:bodyPr/>
          <a:lstStyle/>
          <a:p>
            <a:r>
              <a:rPr lang="zh-CN" altLang="en-US" dirty="0"/>
              <a:t>包管理器帮助你的应用获取额外的依赖库，而且，可以通过它贡献你自己的代码</a:t>
            </a:r>
            <a:endParaRPr lang="zh-CN" altLang="en-US" dirty="0"/>
          </a:p>
        </p:txBody>
      </p:sp>
      <p:pic>
        <p:nvPicPr>
          <p:cNvPr id="9" name="内容占位符 6"/>
          <p:cNvPicPr>
            <a:picLocks noChangeAspect="1"/>
          </p:cNvPicPr>
          <p:nvPr/>
        </p:nvPicPr>
        <p:blipFill>
          <a:blip r:embed="rId1"/>
          <a:stretch>
            <a:fillRect/>
          </a:stretch>
        </p:blipFill>
        <p:spPr>
          <a:xfrm>
            <a:off x="2257422" y="3429000"/>
            <a:ext cx="7342857" cy="14857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a:t>
            </a:r>
            <a:r>
              <a:rPr lang="zh-CN" altLang="en-US" dirty="0"/>
              <a:t>回顾</a:t>
            </a:r>
            <a:endParaRPr lang="zh-CN" altLang="en-US" dirty="0"/>
          </a:p>
        </p:txBody>
      </p:sp>
      <p:pic>
        <p:nvPicPr>
          <p:cNvPr id="4" name="内容占位符 3"/>
          <p:cNvPicPr>
            <a:picLocks noGrp="1" noChangeAspect="1"/>
          </p:cNvPicPr>
          <p:nvPr>
            <p:ph idx="1"/>
          </p:nvPr>
        </p:nvPicPr>
        <p:blipFill>
          <a:blip r:embed="rId1"/>
          <a:stretch>
            <a:fillRect/>
          </a:stretch>
        </p:blipFill>
        <p:spPr>
          <a:xfrm>
            <a:off x="2292669" y="1825625"/>
            <a:ext cx="7606661" cy="43513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2829333" y="2053675"/>
            <a:ext cx="6533333" cy="389523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、标准和最佳实践</a:t>
            </a:r>
            <a:endParaRPr lang="zh-CN" altLang="en-US" dirty="0"/>
          </a:p>
        </p:txBody>
      </p:sp>
      <p:sp>
        <p:nvSpPr>
          <p:cNvPr id="3" name="内容占位符 2"/>
          <p:cNvSpPr>
            <a:spLocks noGrp="1"/>
          </p:cNvSpPr>
          <p:nvPr>
            <p:ph idx="1"/>
          </p:nvPr>
        </p:nvSpPr>
        <p:spPr/>
        <p:txBody>
          <a:bodyPr/>
          <a:lstStyle/>
          <a:p>
            <a:r>
              <a:rPr lang="zh-CN" altLang="en-US" dirty="0"/>
              <a:t>每个语言都有自己的标准和自己的最佳实践，学习你所选语言的标准和最佳实践</a:t>
            </a:r>
            <a:endParaRPr lang="en-US" altLang="zh-CN" dirty="0"/>
          </a:p>
          <a:p>
            <a:r>
              <a:rPr lang="zh-CN" altLang="en-US" dirty="0"/>
              <a:t>例如：</a:t>
            </a:r>
            <a:r>
              <a:rPr lang="en-US" altLang="zh-CN" dirty="0"/>
              <a:t>PHP</a:t>
            </a:r>
            <a:r>
              <a:rPr lang="zh-CN" altLang="en-US" dirty="0"/>
              <a:t>有</a:t>
            </a:r>
            <a:r>
              <a:rPr lang="en-US" altLang="zh-CN" dirty="0"/>
              <a:t>PHP-FIG</a:t>
            </a:r>
            <a:r>
              <a:rPr lang="zh-CN" altLang="en-US" dirty="0"/>
              <a:t>和</a:t>
            </a:r>
            <a:r>
              <a:rPr lang="en-US" altLang="zh-CN" dirty="0"/>
              <a:t>PSR</a:t>
            </a:r>
            <a:endParaRPr lang="zh-CN" altLang="en-US" dirty="0"/>
          </a:p>
        </p:txBody>
      </p:sp>
      <p:pic>
        <p:nvPicPr>
          <p:cNvPr id="4" name="图片 3"/>
          <p:cNvPicPr>
            <a:picLocks noChangeAspect="1"/>
          </p:cNvPicPr>
          <p:nvPr/>
        </p:nvPicPr>
        <p:blipFill>
          <a:blip r:embed="rId1"/>
          <a:stretch>
            <a:fillRect/>
          </a:stretch>
        </p:blipFill>
        <p:spPr>
          <a:xfrm>
            <a:off x="1900762" y="4457800"/>
            <a:ext cx="8390476" cy="1600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一定要阅读有关安全的最佳实践</a:t>
            </a:r>
            <a:endParaRPr lang="en-US" altLang="zh-CN" dirty="0"/>
          </a:p>
          <a:p>
            <a:r>
              <a:rPr lang="zh-CN" altLang="en-US" dirty="0"/>
              <a:t>阅读</a:t>
            </a:r>
            <a:r>
              <a:rPr lang="en-US" altLang="zh-CN" dirty="0"/>
              <a:t>OWASP</a:t>
            </a:r>
            <a:r>
              <a:rPr lang="zh-CN" altLang="en-US" dirty="0"/>
              <a:t>指引并理解不同的安全问题和如何在你选的语言中避免他们</a:t>
            </a:r>
            <a:endParaRPr lang="en-US" altLang="zh-CN" dirty="0"/>
          </a:p>
          <a:p>
            <a:endParaRPr lang="en-US" altLang="zh-CN" dirty="0"/>
          </a:p>
          <a:p>
            <a:r>
              <a:rPr lang="en-US" altLang="zh-CN" dirty="0">
                <a:hlinkClick r:id="rId1" action="ppaction://hlinkfile"/>
              </a:rPr>
              <a:t>OWASP 2017 top10 </a:t>
            </a:r>
            <a:r>
              <a:rPr lang="zh-CN" altLang="en-US" dirty="0">
                <a:hlinkClick r:id="rId1" action="ppaction://hlinkfile"/>
              </a:rPr>
              <a:t>中文版</a:t>
            </a:r>
            <a:endParaRPr lang="zh-CN" altLang="en-US" dirty="0"/>
          </a:p>
        </p:txBody>
      </p:sp>
      <p:pic>
        <p:nvPicPr>
          <p:cNvPr id="4" name="图片 3"/>
          <p:cNvPicPr>
            <a:picLocks noChangeAspect="1"/>
          </p:cNvPicPr>
          <p:nvPr/>
        </p:nvPicPr>
        <p:blipFill>
          <a:blip r:embed="rId2"/>
          <a:stretch>
            <a:fillRect/>
          </a:stretch>
        </p:blipFill>
        <p:spPr>
          <a:xfrm>
            <a:off x="8659152" y="3273805"/>
            <a:ext cx="2542857" cy="30380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5-6</a:t>
            </a:r>
            <a:endParaRPr lang="zh-CN" altLang="en-US" dirty="0"/>
          </a:p>
        </p:txBody>
      </p:sp>
      <p:sp>
        <p:nvSpPr>
          <p:cNvPr id="8" name="内容占位符 7"/>
          <p:cNvSpPr>
            <a:spLocks noGrp="1"/>
          </p:cNvSpPr>
          <p:nvPr>
            <p:ph idx="1"/>
          </p:nvPr>
        </p:nvSpPr>
        <p:spPr/>
        <p:txBody>
          <a:bodyPr/>
          <a:lstStyle/>
          <a:p>
            <a:endParaRPr lang="zh-CN" altLang="en-US" dirty="0"/>
          </a:p>
        </p:txBody>
      </p:sp>
      <p:pic>
        <p:nvPicPr>
          <p:cNvPr id="9" name="内容占位符 6"/>
          <p:cNvPicPr>
            <a:picLocks noChangeAspect="1"/>
          </p:cNvPicPr>
          <p:nvPr/>
        </p:nvPicPr>
        <p:blipFill>
          <a:blip r:embed="rId1"/>
          <a:stretch>
            <a:fillRect/>
          </a:stretch>
        </p:blipFill>
        <p:spPr>
          <a:xfrm>
            <a:off x="1451254" y="2273971"/>
            <a:ext cx="8561905" cy="290476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a:t>
            </a:r>
            <a:r>
              <a:rPr lang="zh-CN" altLang="en-US" dirty="0"/>
              <a:t>、创建并贡献一些包或者库</a:t>
            </a:r>
            <a:endParaRPr lang="zh-CN" altLang="en-US" dirty="0"/>
          </a:p>
        </p:txBody>
      </p:sp>
      <p:sp>
        <p:nvSpPr>
          <p:cNvPr id="3" name="内容占位符 2"/>
          <p:cNvSpPr>
            <a:spLocks noGrp="1"/>
          </p:cNvSpPr>
          <p:nvPr>
            <p:ph idx="1"/>
          </p:nvPr>
        </p:nvSpPr>
        <p:spPr/>
        <p:txBody>
          <a:bodyPr/>
          <a:lstStyle/>
          <a:p>
            <a:r>
              <a:rPr lang="zh-CN" altLang="en-US" dirty="0"/>
              <a:t>现在创建一个包并且贡献到社区给别人用，并且确保遵你已经学会的标准和最佳实践</a:t>
            </a:r>
            <a:endParaRPr lang="en-US" altLang="zh-CN" dirty="0"/>
          </a:p>
          <a:p>
            <a:r>
              <a:rPr lang="zh-CN" altLang="en-US" dirty="0"/>
              <a:t>贡献你的代码到开源项目</a:t>
            </a:r>
            <a:endParaRPr lang="en-US" altLang="zh-CN" dirty="0"/>
          </a:p>
          <a:p>
            <a:pPr lvl="1"/>
            <a:r>
              <a:rPr lang="zh-CN" altLang="en-US" dirty="0"/>
              <a:t>搜索</a:t>
            </a:r>
            <a:r>
              <a:rPr lang="en-US" altLang="zh-CN" dirty="0" err="1"/>
              <a:t>github</a:t>
            </a:r>
            <a:r>
              <a:rPr lang="zh-CN" altLang="en-US" dirty="0"/>
              <a:t>项目并且在开源项目上创建一些</a:t>
            </a:r>
            <a:r>
              <a:rPr lang="en-US" altLang="zh-CN" dirty="0"/>
              <a:t>PR</a:t>
            </a:r>
            <a:r>
              <a:rPr lang="zh-CN" altLang="en-US" dirty="0"/>
              <a:t>，思路如下</a:t>
            </a:r>
            <a:endParaRPr lang="en-US" altLang="zh-CN" dirty="0"/>
          </a:p>
          <a:p>
            <a:pPr lvl="2"/>
            <a:r>
              <a:rPr lang="zh-CN" altLang="en-US" dirty="0"/>
              <a:t>使用你所学会的最佳实践重构一些代码</a:t>
            </a:r>
            <a:endParaRPr lang="en-US" altLang="zh-CN" dirty="0"/>
          </a:p>
          <a:p>
            <a:pPr lvl="2"/>
            <a:r>
              <a:rPr lang="zh-CN" altLang="en-US" dirty="0"/>
              <a:t>看一下未关闭的</a:t>
            </a:r>
            <a:r>
              <a:rPr lang="en-US" altLang="zh-CN" dirty="0"/>
              <a:t>Issue</a:t>
            </a:r>
            <a:r>
              <a:rPr lang="zh-CN" altLang="en-US" dirty="0"/>
              <a:t>，尝试解决</a:t>
            </a:r>
            <a:endParaRPr lang="en-US" altLang="zh-CN" dirty="0"/>
          </a:p>
          <a:p>
            <a:pPr lvl="2"/>
            <a:r>
              <a:rPr lang="zh-CN" altLang="en-US" dirty="0"/>
              <a:t>增加一些什么功能</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499531" y="295450"/>
            <a:ext cx="6257143" cy="2790476"/>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a:blip r:embed="rId2"/>
          <a:stretch>
            <a:fillRect/>
          </a:stretch>
        </p:blipFill>
        <p:spPr>
          <a:xfrm>
            <a:off x="6016657" y="1690688"/>
            <a:ext cx="5448279" cy="496037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、学习测试</a:t>
            </a:r>
            <a:endParaRPr lang="zh-CN" altLang="en-US" dirty="0"/>
          </a:p>
        </p:txBody>
      </p:sp>
      <p:sp>
        <p:nvSpPr>
          <p:cNvPr id="3" name="内容占位符 2"/>
          <p:cNvSpPr>
            <a:spLocks noGrp="1"/>
          </p:cNvSpPr>
          <p:nvPr>
            <p:ph idx="1"/>
          </p:nvPr>
        </p:nvSpPr>
        <p:spPr/>
        <p:txBody>
          <a:bodyPr/>
          <a:lstStyle/>
          <a:p>
            <a:r>
              <a:rPr lang="zh-CN" altLang="en-US" dirty="0"/>
              <a:t>有几种不同的测试，每种测试有不同的用途，具体取决于你所选择的语言，看看不同的配置并且选择适合你使用的测试工具</a:t>
            </a:r>
            <a:endParaRPr lang="en-US" altLang="zh-CN" dirty="0"/>
          </a:p>
          <a:p>
            <a:r>
              <a:rPr lang="zh-CN" altLang="en-US" dirty="0"/>
              <a:t>例如</a:t>
            </a:r>
            <a:endParaRPr lang="en-US" altLang="zh-CN" dirty="0"/>
          </a:p>
          <a:p>
            <a:pPr lvl="1"/>
            <a:r>
              <a:rPr lang="en-US" altLang="zh-CN" dirty="0"/>
              <a:t>PHP</a:t>
            </a:r>
            <a:r>
              <a:rPr lang="zh-CN" altLang="en-US" dirty="0"/>
              <a:t>：</a:t>
            </a:r>
            <a:r>
              <a:rPr lang="en-US" altLang="zh-CN" dirty="0" err="1"/>
              <a:t>PHPUnit</a:t>
            </a:r>
            <a:r>
              <a:rPr lang="zh-CN" altLang="en-US" dirty="0"/>
              <a:t>，</a:t>
            </a:r>
            <a:r>
              <a:rPr lang="en-US" altLang="zh-CN" dirty="0" err="1"/>
              <a:t>PHPSpec</a:t>
            </a:r>
            <a:r>
              <a:rPr lang="zh-CN" altLang="en-US" dirty="0"/>
              <a:t>，</a:t>
            </a:r>
            <a:r>
              <a:rPr lang="en-US" altLang="zh-CN" dirty="0" err="1"/>
              <a:t>Codeception</a:t>
            </a:r>
            <a:endParaRPr lang="en-US" altLang="zh-CN" dirty="0"/>
          </a:p>
          <a:p>
            <a:pPr lvl="1"/>
            <a:r>
              <a:rPr lang="en-US" altLang="zh-CN" dirty="0"/>
              <a:t>Node.js</a:t>
            </a:r>
            <a:r>
              <a:rPr lang="zh-CN" altLang="en-US" dirty="0"/>
              <a:t>：</a:t>
            </a:r>
            <a:r>
              <a:rPr lang="en-US" altLang="zh-CN" dirty="0"/>
              <a:t>Mocha</a:t>
            </a:r>
            <a:r>
              <a:rPr lang="zh-CN" altLang="en-US" dirty="0"/>
              <a:t>，</a:t>
            </a:r>
            <a:r>
              <a:rPr lang="en-US" altLang="zh-CN" dirty="0"/>
              <a:t>Chai</a:t>
            </a:r>
            <a:r>
              <a:rPr lang="zh-CN" altLang="en-US" dirty="0"/>
              <a:t>，</a:t>
            </a:r>
            <a:r>
              <a:rPr lang="en-US" altLang="zh-CN" dirty="0" err="1"/>
              <a:t>Sinon</a:t>
            </a:r>
            <a:r>
              <a:rPr lang="zh-CN" altLang="en-US" dirty="0"/>
              <a:t>，</a:t>
            </a:r>
            <a:r>
              <a:rPr lang="en-US" altLang="zh-CN" dirty="0"/>
              <a:t>Mockery</a:t>
            </a:r>
            <a:r>
              <a:rPr lang="zh-CN" altLang="en-US" dirty="0"/>
              <a:t>，</a:t>
            </a:r>
            <a:r>
              <a:rPr lang="en-US" altLang="zh-CN" dirty="0"/>
              <a:t>Ava</a:t>
            </a:r>
            <a:r>
              <a:rPr lang="zh-CN" altLang="en-US" dirty="0"/>
              <a:t>，</a:t>
            </a:r>
            <a:r>
              <a:rPr lang="en-US" altLang="zh-CN" dirty="0"/>
              <a:t>Jasmine</a:t>
            </a:r>
            <a:endParaRPr lang="en-US" altLang="zh-CN" dirty="0"/>
          </a:p>
          <a:p>
            <a:r>
              <a:rPr lang="zh-CN" altLang="en-US" dirty="0"/>
              <a:t>对于其他语言我就不多说了，怕挑起不必要的争端，所以自己找找合适的模块</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、给前面的练习步骤加上测试</a:t>
            </a:r>
            <a:endParaRPr lang="zh-CN" altLang="en-US" dirty="0"/>
          </a:p>
        </p:txBody>
      </p:sp>
      <p:sp>
        <p:nvSpPr>
          <p:cNvPr id="3" name="内容占位符 2"/>
          <p:cNvSpPr>
            <a:spLocks noGrp="1"/>
          </p:cNvSpPr>
          <p:nvPr>
            <p:ph idx="1"/>
          </p:nvPr>
        </p:nvSpPr>
        <p:spPr/>
        <p:txBody>
          <a:bodyPr/>
          <a:lstStyle/>
          <a:p>
            <a:r>
              <a:rPr lang="zh-CN" altLang="en-US" dirty="0"/>
              <a:t>给前面的练习步骤中实现的逻辑加上单元测试</a:t>
            </a:r>
            <a:endParaRPr lang="en-US" altLang="zh-CN" dirty="0"/>
          </a:p>
          <a:p>
            <a:r>
              <a:rPr lang="zh-CN" altLang="en-US" dirty="0"/>
              <a:t>学习如何计算测试覆盖率</a:t>
            </a:r>
            <a:endParaRPr lang="zh-CN" altLang="en-US" dirty="0"/>
          </a:p>
        </p:txBody>
      </p:sp>
      <p:pic>
        <p:nvPicPr>
          <p:cNvPr id="4" name="图片 3"/>
          <p:cNvPicPr>
            <a:picLocks noChangeAspect="1"/>
          </p:cNvPicPr>
          <p:nvPr/>
        </p:nvPicPr>
        <p:blipFill>
          <a:blip r:embed="rId1"/>
          <a:stretch>
            <a:fillRect/>
          </a:stretch>
        </p:blipFill>
        <p:spPr>
          <a:xfrm>
            <a:off x="838200" y="3487559"/>
            <a:ext cx="10645549" cy="145379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4-7</a:t>
            </a:r>
            <a:r>
              <a:rPr lang="zh-CN" altLang="en-US" dirty="0"/>
              <a:t>回顾</a:t>
            </a:r>
            <a:endParaRPr lang="zh-CN" altLang="en-US" dirty="0"/>
          </a:p>
        </p:txBody>
      </p:sp>
      <p:pic>
        <p:nvPicPr>
          <p:cNvPr id="4" name="内容占位符 3"/>
          <p:cNvPicPr>
            <a:picLocks noGrp="1" noChangeAspect="1"/>
          </p:cNvPicPr>
          <p:nvPr>
            <p:ph idx="1"/>
          </p:nvPr>
        </p:nvPicPr>
        <p:blipFill>
          <a:blip r:embed="rId1"/>
          <a:stretch>
            <a:fillRect/>
          </a:stretch>
        </p:blipFill>
        <p:spPr>
          <a:xfrm>
            <a:off x="2124749" y="1825625"/>
            <a:ext cx="7942502" cy="435133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a:t>
            </a:r>
            <a:r>
              <a:rPr lang="zh-CN" altLang="en-US" dirty="0"/>
              <a:t>、学习关系型数据库</a:t>
            </a:r>
            <a:endParaRPr lang="zh-CN" altLang="en-US" dirty="0"/>
          </a:p>
        </p:txBody>
      </p:sp>
      <p:sp>
        <p:nvSpPr>
          <p:cNvPr id="3" name="内容占位符 2"/>
          <p:cNvSpPr>
            <a:spLocks noGrp="1"/>
          </p:cNvSpPr>
          <p:nvPr>
            <p:ph idx="1"/>
          </p:nvPr>
        </p:nvSpPr>
        <p:spPr/>
        <p:txBody>
          <a:bodyPr/>
          <a:lstStyle/>
          <a:p>
            <a:r>
              <a:rPr lang="zh-CN" altLang="en-US" dirty="0"/>
              <a:t>现在有一些数据库可以选择，但是如果你学会了一个，那么其他的就变得很简单了</a:t>
            </a:r>
            <a:endParaRPr lang="en-US" altLang="zh-CN" dirty="0"/>
          </a:p>
          <a:p>
            <a:r>
              <a:rPr lang="zh-CN" altLang="en-US" dirty="0"/>
              <a:t>现在先选择</a:t>
            </a:r>
            <a:r>
              <a:rPr lang="en-US" altLang="zh-CN" dirty="0"/>
              <a:t>MySQL</a:t>
            </a:r>
            <a:r>
              <a:rPr lang="zh-CN" altLang="en-US" dirty="0"/>
              <a:t>，但后面要记得学习对比他们的不同和使用场景</a:t>
            </a:r>
            <a:endParaRPr lang="zh-CN" altLang="en-US" dirty="0"/>
          </a:p>
        </p:txBody>
      </p:sp>
      <p:pic>
        <p:nvPicPr>
          <p:cNvPr id="4" name="图片 3"/>
          <p:cNvPicPr>
            <a:picLocks noChangeAspect="1"/>
          </p:cNvPicPr>
          <p:nvPr/>
        </p:nvPicPr>
        <p:blipFill>
          <a:blip r:embed="rId1"/>
          <a:stretch>
            <a:fillRect/>
          </a:stretch>
        </p:blipFill>
        <p:spPr>
          <a:xfrm>
            <a:off x="1443930" y="4001294"/>
            <a:ext cx="8466986" cy="229276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 VS PostgreSQL</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905125" y="2948781"/>
            <a:ext cx="6381750" cy="21050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4938857" y="2048913"/>
            <a:ext cx="2314286" cy="390476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MariaDB</a:t>
            </a:r>
            <a:endParaRPr lang="zh-CN" altLang="en-US" dirty="0"/>
          </a:p>
        </p:txBody>
      </p:sp>
      <p:sp>
        <p:nvSpPr>
          <p:cNvPr id="3" name="内容占位符 2"/>
          <p:cNvSpPr>
            <a:spLocks noGrp="1"/>
          </p:cNvSpPr>
          <p:nvPr>
            <p:ph idx="1"/>
          </p:nvPr>
        </p:nvSpPr>
        <p:spPr/>
        <p:txBody>
          <a:bodyPr/>
          <a:lstStyle/>
          <a:p>
            <a:r>
              <a:rPr lang="en-US" altLang="zh-CN" dirty="0" err="1"/>
              <a:t>Mysql</a:t>
            </a:r>
            <a:r>
              <a:rPr lang="zh-CN" altLang="en-US" dirty="0"/>
              <a:t>社区版的一个分支</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zh-CN" altLang="en-US" dirty="0"/>
              <a:t>、练习时间</a:t>
            </a:r>
            <a:endParaRPr lang="zh-CN" altLang="en-US" dirty="0"/>
          </a:p>
        </p:txBody>
      </p:sp>
      <p:sp>
        <p:nvSpPr>
          <p:cNvPr id="3" name="内容占位符 2"/>
          <p:cNvSpPr>
            <a:spLocks noGrp="1"/>
          </p:cNvSpPr>
          <p:nvPr>
            <p:ph idx="1"/>
          </p:nvPr>
        </p:nvSpPr>
        <p:spPr/>
        <p:txBody>
          <a:bodyPr/>
          <a:lstStyle/>
          <a:p>
            <a:r>
              <a:rPr lang="zh-CN" altLang="en-US" dirty="0"/>
              <a:t>使用你到目前为止所学会的东西创建一个应用</a:t>
            </a:r>
            <a:endParaRPr lang="en-US" altLang="zh-CN" dirty="0"/>
          </a:p>
          <a:p>
            <a:r>
              <a:rPr lang="zh-CN" altLang="en-US" dirty="0"/>
              <a:t>例如它应当包含：注册、登录、博客增删改查</a:t>
            </a:r>
            <a:endParaRPr lang="zh-CN" altLang="en-US" dirty="0"/>
          </a:p>
        </p:txBody>
      </p:sp>
      <p:pic>
        <p:nvPicPr>
          <p:cNvPr id="5" name="图片 4"/>
          <p:cNvPicPr>
            <a:picLocks noChangeAspect="1"/>
          </p:cNvPicPr>
          <p:nvPr/>
        </p:nvPicPr>
        <p:blipFill>
          <a:blip r:embed="rId1"/>
          <a:stretch>
            <a:fillRect/>
          </a:stretch>
        </p:blipFill>
        <p:spPr>
          <a:xfrm>
            <a:off x="1118364" y="4204455"/>
            <a:ext cx="8952381" cy="143809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10-11</a:t>
            </a:r>
            <a:endParaRPr lang="zh-CN" altLang="en-US" dirty="0"/>
          </a:p>
        </p:txBody>
      </p:sp>
      <p:pic>
        <p:nvPicPr>
          <p:cNvPr id="4" name="内容占位符 3"/>
          <p:cNvPicPr>
            <a:picLocks noGrp="1" noChangeAspect="1"/>
          </p:cNvPicPr>
          <p:nvPr>
            <p:ph idx="1"/>
          </p:nvPr>
        </p:nvPicPr>
        <p:blipFill>
          <a:blip r:embed="rId1"/>
          <a:stretch>
            <a:fillRect/>
          </a:stretch>
        </p:blipFill>
        <p:spPr>
          <a:xfrm>
            <a:off x="1672190" y="3201294"/>
            <a:ext cx="8847619" cy="1600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a:t>
            </a:r>
            <a:r>
              <a:rPr lang="zh-CN" altLang="en-US" dirty="0"/>
              <a:t>、学习一个框架</a:t>
            </a:r>
            <a:endParaRPr lang="zh-CN" altLang="en-US" dirty="0"/>
          </a:p>
        </p:txBody>
      </p:sp>
      <p:sp>
        <p:nvSpPr>
          <p:cNvPr id="3" name="内容占位符 2"/>
          <p:cNvSpPr>
            <a:spLocks noGrp="1"/>
          </p:cNvSpPr>
          <p:nvPr>
            <p:ph idx="1"/>
          </p:nvPr>
        </p:nvSpPr>
        <p:spPr/>
        <p:txBody>
          <a:bodyPr/>
          <a:lstStyle/>
          <a:p>
            <a:r>
              <a:rPr lang="zh-CN" altLang="en-US" dirty="0"/>
              <a:t>基于你选择的语言和项目，你可能需要一个框架，这有许多选择</a:t>
            </a:r>
            <a:endParaRPr lang="en-US" altLang="zh-CN" dirty="0"/>
          </a:p>
          <a:p>
            <a:r>
              <a:rPr lang="zh-CN" altLang="en-US" dirty="0"/>
              <a:t>例如</a:t>
            </a:r>
            <a:endParaRPr lang="en-US" altLang="zh-CN" dirty="0"/>
          </a:p>
          <a:p>
            <a:pPr lvl="1"/>
            <a:r>
              <a:rPr lang="en-US" altLang="zh-CN" dirty="0"/>
              <a:t>PHP-</a:t>
            </a:r>
            <a:r>
              <a:rPr lang="en-US" altLang="zh-CN" dirty="0" err="1"/>
              <a:t>Larvel</a:t>
            </a:r>
            <a:r>
              <a:rPr lang="zh-CN" altLang="en-US" dirty="0"/>
              <a:t>或</a:t>
            </a:r>
            <a:r>
              <a:rPr lang="en-US" altLang="zh-CN" dirty="0" err="1"/>
              <a:t>Symfony</a:t>
            </a:r>
            <a:r>
              <a:rPr lang="zh-CN" altLang="en-US" dirty="0"/>
              <a:t>，微服务的话</a:t>
            </a:r>
            <a:r>
              <a:rPr lang="en-US" altLang="zh-CN" dirty="0"/>
              <a:t>Slim</a:t>
            </a:r>
            <a:r>
              <a:rPr lang="zh-CN" altLang="en-US" dirty="0"/>
              <a:t>或</a:t>
            </a:r>
            <a:r>
              <a:rPr lang="en-US" altLang="zh-CN" dirty="0"/>
              <a:t>Lumen</a:t>
            </a:r>
            <a:endParaRPr lang="en-US" altLang="zh-CN" dirty="0"/>
          </a:p>
          <a:p>
            <a:pPr lvl="1"/>
            <a:r>
              <a:rPr lang="en-US" altLang="zh-CN" dirty="0"/>
              <a:t>Node.js-express.js</a:t>
            </a:r>
            <a:r>
              <a:rPr lang="zh-CN" altLang="en-US" dirty="0"/>
              <a:t>，</a:t>
            </a:r>
            <a:r>
              <a:rPr lang="en-US" altLang="zh-CN" dirty="0"/>
              <a:t>Hapi.js</a:t>
            </a:r>
            <a:endParaRPr lang="en-US" altLang="zh-CN" dirty="0"/>
          </a:p>
          <a:p>
            <a:pPr lvl="1"/>
            <a:r>
              <a:rPr lang="en-US" altLang="zh-CN" dirty="0"/>
              <a:t>Golang-</a:t>
            </a:r>
            <a:r>
              <a:rPr lang="zh-CN" altLang="en-US" dirty="0"/>
              <a:t>我建议不使用框架</a:t>
            </a:r>
            <a:endParaRPr lang="en-US" altLang="zh-CN" dirty="0"/>
          </a:p>
          <a:p>
            <a:r>
              <a:rPr lang="zh-CN" altLang="en-US" dirty="0"/>
              <a:t>其他语言：搜索并找到适合你所选语言的框架</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、练习时间</a:t>
            </a:r>
            <a:endParaRPr lang="zh-CN" altLang="en-US" dirty="0"/>
          </a:p>
        </p:txBody>
      </p:sp>
      <p:sp>
        <p:nvSpPr>
          <p:cNvPr id="3" name="内容占位符 2"/>
          <p:cNvSpPr>
            <a:spLocks noGrp="1"/>
          </p:cNvSpPr>
          <p:nvPr>
            <p:ph idx="1"/>
          </p:nvPr>
        </p:nvSpPr>
        <p:spPr/>
        <p:txBody>
          <a:bodyPr/>
          <a:lstStyle/>
          <a:p>
            <a:r>
              <a:rPr lang="zh-CN" altLang="en-US" dirty="0"/>
              <a:t>使用框架实现第</a:t>
            </a:r>
            <a:r>
              <a:rPr lang="en-US" altLang="zh-CN" dirty="0"/>
              <a:t>9</a:t>
            </a:r>
            <a:r>
              <a:rPr lang="zh-CN" altLang="en-US" dirty="0"/>
              <a:t>步中的应用</a:t>
            </a:r>
            <a:endParaRPr lang="zh-CN" altLang="en-US" dirty="0"/>
          </a:p>
        </p:txBody>
      </p:sp>
      <p:pic>
        <p:nvPicPr>
          <p:cNvPr id="4" name="图片 3"/>
          <p:cNvPicPr>
            <a:picLocks noChangeAspect="1"/>
          </p:cNvPicPr>
          <p:nvPr/>
        </p:nvPicPr>
        <p:blipFill>
          <a:blip r:embed="rId1"/>
          <a:stretch>
            <a:fillRect/>
          </a:stretch>
        </p:blipFill>
        <p:spPr>
          <a:xfrm>
            <a:off x="3215148" y="2660763"/>
            <a:ext cx="5331694" cy="300841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en-US" dirty="0"/>
              <a:t>、学习一个</a:t>
            </a:r>
            <a:r>
              <a:rPr lang="en-US" altLang="zh-CN" dirty="0"/>
              <a:t>NoSQL</a:t>
            </a:r>
            <a:r>
              <a:rPr lang="zh-CN" altLang="en-US" dirty="0"/>
              <a:t>数据库</a:t>
            </a:r>
            <a:endParaRPr lang="zh-CN" altLang="en-US" dirty="0"/>
          </a:p>
        </p:txBody>
      </p:sp>
      <p:sp>
        <p:nvSpPr>
          <p:cNvPr id="3" name="内容占位符 2"/>
          <p:cNvSpPr>
            <a:spLocks noGrp="1"/>
          </p:cNvSpPr>
          <p:nvPr>
            <p:ph idx="1"/>
          </p:nvPr>
        </p:nvSpPr>
        <p:spPr/>
        <p:txBody>
          <a:bodyPr/>
          <a:lstStyle/>
          <a:p>
            <a:r>
              <a:rPr lang="zh-CN" altLang="en-US" dirty="0"/>
              <a:t>首先理解它们是什么，它们和关系型数据库的区别，我们没什么需要它们</a:t>
            </a:r>
            <a:endParaRPr lang="en-US" altLang="zh-CN" dirty="0"/>
          </a:p>
          <a:p>
            <a:r>
              <a:rPr lang="zh-CN" altLang="en-US" dirty="0"/>
              <a:t>有一些</a:t>
            </a:r>
            <a:r>
              <a:rPr lang="en-US" altLang="zh-CN" dirty="0"/>
              <a:t>NoSQL</a:t>
            </a:r>
            <a:r>
              <a:rPr lang="zh-CN" altLang="en-US" dirty="0"/>
              <a:t>供我们选择，看看不同的选项并找出它们哪里不同，如果你只需按一个，建议</a:t>
            </a:r>
            <a:r>
              <a:rPr lang="en-US" altLang="zh-CN" dirty="0"/>
              <a:t>MongoDB</a:t>
            </a:r>
            <a:endParaRPr lang="en-US" altLang="zh-CN" dirty="0"/>
          </a:p>
          <a:p>
            <a:endParaRPr lang="en-US" altLang="zh-CN" dirty="0"/>
          </a:p>
          <a:p>
            <a:r>
              <a:rPr lang="zh-CN" altLang="en-US" dirty="0"/>
              <a:t>先学习</a:t>
            </a:r>
            <a:r>
              <a:rPr lang="en-US" altLang="zh-CN" dirty="0"/>
              <a:t>MongoDB</a:t>
            </a:r>
            <a:r>
              <a:rPr lang="zh-CN" altLang="en-US" dirty="0"/>
              <a:t>，但一定要记得去看它和其他</a:t>
            </a:r>
            <a:r>
              <a:rPr lang="en-US" altLang="zh-CN" dirty="0"/>
              <a:t>NoSQL</a:t>
            </a:r>
            <a:r>
              <a:rPr lang="zh-CN" altLang="en-US" dirty="0"/>
              <a:t>的对比</a:t>
            </a:r>
            <a:endParaRPr lang="zh-CN" altLang="en-US" dirty="0"/>
          </a:p>
        </p:txBody>
      </p:sp>
      <p:pic>
        <p:nvPicPr>
          <p:cNvPr id="4" name="图片 3"/>
          <p:cNvPicPr>
            <a:picLocks noChangeAspect="1"/>
          </p:cNvPicPr>
          <p:nvPr/>
        </p:nvPicPr>
        <p:blipFill>
          <a:blip r:embed="rId1"/>
          <a:stretch>
            <a:fillRect/>
          </a:stretch>
        </p:blipFill>
        <p:spPr>
          <a:xfrm>
            <a:off x="1487054" y="4737692"/>
            <a:ext cx="8647619" cy="12761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RethinkDB</a:t>
            </a:r>
            <a:endParaRPr lang="zh-CN" altLang="en-US" dirty="0"/>
          </a:p>
        </p:txBody>
      </p:sp>
      <p:sp>
        <p:nvSpPr>
          <p:cNvPr id="3" name="内容占位符 2"/>
          <p:cNvSpPr>
            <a:spLocks noGrp="1"/>
          </p:cNvSpPr>
          <p:nvPr>
            <p:ph idx="1"/>
          </p:nvPr>
        </p:nvSpPr>
        <p:spPr/>
        <p:txBody>
          <a:bodyPr/>
          <a:lstStyle/>
          <a:p>
            <a:r>
              <a:rPr lang="zh-CN" altLang="en-US" dirty="0"/>
              <a:t>协作网络和移动应用程序</a:t>
            </a:r>
            <a:endParaRPr lang="zh-CN" altLang="en-US" dirty="0"/>
          </a:p>
          <a:p>
            <a:r>
              <a:rPr lang="zh-CN" altLang="en-US" dirty="0"/>
              <a:t>流分析应用程序</a:t>
            </a:r>
            <a:endParaRPr lang="zh-CN" altLang="en-US" dirty="0"/>
          </a:p>
          <a:p>
            <a:r>
              <a:rPr lang="zh-CN" altLang="en-US" dirty="0"/>
              <a:t>多人游戏</a:t>
            </a:r>
            <a:endParaRPr lang="zh-CN" altLang="en-US" dirty="0"/>
          </a:p>
          <a:p>
            <a:r>
              <a:rPr lang="zh-CN" altLang="en-US" dirty="0"/>
              <a:t>实时市场</a:t>
            </a:r>
            <a:endParaRPr lang="zh-CN" altLang="en-US" dirty="0"/>
          </a:p>
          <a:p>
            <a:r>
              <a:rPr lang="zh-CN" altLang="en-US" dirty="0"/>
              <a:t>连接设备</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Cassandra</a:t>
            </a:r>
            <a:endParaRPr lang="zh-CN" altLang="en-US" dirty="0"/>
          </a:p>
        </p:txBody>
      </p:sp>
      <p:pic>
        <p:nvPicPr>
          <p:cNvPr id="4" name="内容占位符 3"/>
          <p:cNvPicPr>
            <a:picLocks noGrp="1" noChangeAspect="1"/>
          </p:cNvPicPr>
          <p:nvPr>
            <p:ph idx="1"/>
          </p:nvPr>
        </p:nvPicPr>
        <p:blipFill>
          <a:blip r:embed="rId1"/>
          <a:stretch>
            <a:fillRect/>
          </a:stretch>
        </p:blipFill>
        <p:spPr>
          <a:xfrm>
            <a:off x="838200" y="2450974"/>
            <a:ext cx="10515600" cy="310063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8-12</a:t>
            </a:r>
            <a:r>
              <a:rPr lang="zh-CN" altLang="en-US" dirty="0"/>
              <a:t>回顾</a:t>
            </a:r>
            <a:endParaRPr lang="zh-CN" altLang="en-US" dirty="0"/>
          </a:p>
        </p:txBody>
      </p:sp>
      <p:pic>
        <p:nvPicPr>
          <p:cNvPr id="4" name="内容占位符 3"/>
          <p:cNvPicPr>
            <a:picLocks noGrp="1" noChangeAspect="1"/>
          </p:cNvPicPr>
          <p:nvPr>
            <p:ph idx="1"/>
          </p:nvPr>
        </p:nvPicPr>
        <p:blipFill>
          <a:blip r:embed="rId1"/>
          <a:stretch>
            <a:fillRect/>
          </a:stretch>
        </p:blipFill>
        <p:spPr>
          <a:xfrm>
            <a:off x="1674929" y="1825625"/>
            <a:ext cx="8842141" cy="435133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a:t>
            </a:r>
            <a:r>
              <a:rPr lang="zh-CN" altLang="en-US" dirty="0"/>
              <a:t>、缓存</a:t>
            </a:r>
            <a:endParaRPr lang="zh-CN" altLang="en-US" dirty="0"/>
          </a:p>
        </p:txBody>
      </p:sp>
      <p:sp>
        <p:nvSpPr>
          <p:cNvPr id="3" name="内容占位符 2"/>
          <p:cNvSpPr>
            <a:spLocks noGrp="1"/>
          </p:cNvSpPr>
          <p:nvPr>
            <p:ph idx="1"/>
          </p:nvPr>
        </p:nvSpPr>
        <p:spPr/>
        <p:txBody>
          <a:bodyPr/>
          <a:lstStyle/>
          <a:p>
            <a:r>
              <a:rPr lang="zh-CN" altLang="en-US" dirty="0"/>
              <a:t>等你学会了缓存，把缓存策略应用到你在第</a:t>
            </a:r>
            <a:r>
              <a:rPr lang="en-US" altLang="zh-CN" dirty="0"/>
              <a:t>11</a:t>
            </a:r>
            <a:r>
              <a:rPr lang="zh-CN" altLang="en-US" dirty="0"/>
              <a:t>步中的项目中</a:t>
            </a:r>
            <a:endParaRPr lang="zh-CN" altLang="en-US" dirty="0"/>
          </a:p>
        </p:txBody>
      </p:sp>
      <p:pic>
        <p:nvPicPr>
          <p:cNvPr id="4" name="图片 3"/>
          <p:cNvPicPr>
            <a:picLocks noChangeAspect="1"/>
          </p:cNvPicPr>
          <p:nvPr/>
        </p:nvPicPr>
        <p:blipFill>
          <a:blip r:embed="rId1"/>
          <a:stretch>
            <a:fillRect/>
          </a:stretch>
        </p:blipFill>
        <p:spPr>
          <a:xfrm>
            <a:off x="1563728" y="2957571"/>
            <a:ext cx="8828571" cy="9428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endParaRPr lang="zh-CN" altLang="en-US" dirty="0"/>
          </a:p>
        </p:txBody>
      </p:sp>
      <p:sp>
        <p:nvSpPr>
          <p:cNvPr id="3" name="内容占位符 2"/>
          <p:cNvSpPr>
            <a:spLocks noGrp="1"/>
          </p:cNvSpPr>
          <p:nvPr>
            <p:ph idx="1"/>
          </p:nvPr>
        </p:nvSpPr>
        <p:spPr/>
        <p:txBody>
          <a:bodyPr/>
          <a:lstStyle/>
          <a:p>
            <a:r>
              <a:rPr lang="zh-CN" altLang="en-US" dirty="0"/>
              <a:t>核心优势？</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5533" y="2710306"/>
            <a:ext cx="6620933" cy="27642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a:t>
            </a:r>
            <a:r>
              <a:rPr lang="zh-CN" altLang="en-US" dirty="0"/>
              <a:t>、创建</a:t>
            </a:r>
            <a:r>
              <a:rPr lang="en-US" altLang="zh-CN" dirty="0"/>
              <a:t>restful API</a:t>
            </a:r>
            <a:endParaRPr lang="zh-CN" altLang="en-US" dirty="0"/>
          </a:p>
        </p:txBody>
      </p:sp>
      <p:sp>
        <p:nvSpPr>
          <p:cNvPr id="3" name="内容占位符 2"/>
          <p:cNvSpPr>
            <a:spLocks noGrp="1"/>
          </p:cNvSpPr>
          <p:nvPr>
            <p:ph idx="1"/>
          </p:nvPr>
        </p:nvSpPr>
        <p:spPr/>
        <p:txBody>
          <a:bodyPr/>
          <a:lstStyle/>
          <a:p>
            <a:r>
              <a:rPr lang="zh-CN" altLang="en-US" dirty="0"/>
              <a:t>理解</a:t>
            </a:r>
            <a:r>
              <a:rPr lang="en-US" altLang="zh-CN" dirty="0"/>
              <a:t>restful</a:t>
            </a:r>
            <a:r>
              <a:rPr lang="zh-CN" altLang="en-US" dirty="0"/>
              <a:t>，并学习如何开发</a:t>
            </a:r>
            <a:r>
              <a:rPr lang="en-US" altLang="zh-CN" dirty="0"/>
              <a:t>restful API</a:t>
            </a:r>
            <a:r>
              <a:rPr lang="zh-CN" altLang="en-US" dirty="0"/>
              <a:t>，并且确保你看了</a:t>
            </a:r>
            <a:r>
              <a:rPr lang="en-US" altLang="zh-CN" dirty="0">
                <a:hlinkClick r:id="rId1" action="ppaction://hlinkfile"/>
              </a:rPr>
              <a:t>Roy Fielding</a:t>
            </a:r>
            <a:r>
              <a:rPr lang="zh-CN" altLang="en-US" dirty="0">
                <a:hlinkClick r:id="rId1" action="ppaction://hlinkfile"/>
              </a:rPr>
              <a:t>关于</a:t>
            </a:r>
            <a:r>
              <a:rPr lang="en-US" altLang="zh-CN" dirty="0">
                <a:hlinkClick r:id="rId1" action="ppaction://hlinkfile"/>
              </a:rPr>
              <a:t>REST</a:t>
            </a:r>
            <a:r>
              <a:rPr lang="zh-CN" altLang="en-US" dirty="0">
                <a:hlinkClick r:id="rId1" action="ppaction://hlinkfile"/>
              </a:rPr>
              <a:t>的原始论文</a:t>
            </a:r>
            <a:endParaRPr lang="zh-CN" altLang="en-US" dirty="0"/>
          </a:p>
        </p:txBody>
      </p:sp>
      <p:pic>
        <p:nvPicPr>
          <p:cNvPr id="4" name="图片 3"/>
          <p:cNvPicPr>
            <a:picLocks noChangeAspect="1"/>
          </p:cNvPicPr>
          <p:nvPr/>
        </p:nvPicPr>
        <p:blipFill>
          <a:blip r:embed="rId2"/>
          <a:stretch>
            <a:fillRect/>
          </a:stretch>
        </p:blipFill>
        <p:spPr>
          <a:xfrm>
            <a:off x="2086555" y="4396300"/>
            <a:ext cx="8576419" cy="164070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a:t>
            </a:r>
            <a:r>
              <a:rPr lang="zh-CN" altLang="en-US" dirty="0"/>
              <a:t>、认证授权方法</a:t>
            </a:r>
            <a:endParaRPr lang="zh-CN" altLang="en-US" dirty="0"/>
          </a:p>
        </p:txBody>
      </p:sp>
      <p:sp>
        <p:nvSpPr>
          <p:cNvPr id="3" name="内容占位符 2"/>
          <p:cNvSpPr>
            <a:spLocks noGrp="1"/>
          </p:cNvSpPr>
          <p:nvPr>
            <p:ph idx="1"/>
          </p:nvPr>
        </p:nvSpPr>
        <p:spPr/>
        <p:txBody>
          <a:bodyPr/>
          <a:lstStyle/>
          <a:p>
            <a:r>
              <a:rPr lang="zh-CN" altLang="en-US" dirty="0"/>
              <a:t>学习不同方法之间的不同，以及如何应用他们</a:t>
            </a:r>
            <a:endParaRPr lang="zh-CN" altLang="en-US" dirty="0"/>
          </a:p>
        </p:txBody>
      </p:sp>
      <p:pic>
        <p:nvPicPr>
          <p:cNvPr id="4" name="图片 3"/>
          <p:cNvPicPr>
            <a:picLocks noChangeAspect="1"/>
          </p:cNvPicPr>
          <p:nvPr/>
        </p:nvPicPr>
        <p:blipFill>
          <a:blip r:embed="rId1"/>
          <a:stretch>
            <a:fillRect/>
          </a:stretch>
        </p:blipFill>
        <p:spPr>
          <a:xfrm>
            <a:off x="1163521" y="3429000"/>
            <a:ext cx="9547805" cy="172133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a:t>
            </a:r>
            <a:r>
              <a:rPr lang="zh-CN" altLang="en-US" dirty="0"/>
              <a:t>、消息代理</a:t>
            </a:r>
            <a:endParaRPr lang="zh-CN" altLang="en-US" dirty="0"/>
          </a:p>
        </p:txBody>
      </p:sp>
      <p:sp>
        <p:nvSpPr>
          <p:cNvPr id="3" name="内容占位符 2"/>
          <p:cNvSpPr>
            <a:spLocks noGrp="1"/>
          </p:cNvSpPr>
          <p:nvPr>
            <p:ph idx="1"/>
          </p:nvPr>
        </p:nvSpPr>
        <p:spPr/>
        <p:txBody>
          <a:bodyPr/>
          <a:lstStyle/>
          <a:p>
            <a:r>
              <a:rPr lang="zh-CN" altLang="en-US" dirty="0"/>
              <a:t>学习消息代理，理解“为什么”并且选择一个，现在有很多选择，但是我会选择</a:t>
            </a:r>
            <a:r>
              <a:rPr lang="en-US" altLang="zh-CN" dirty="0"/>
              <a:t>RabbitMQ</a:t>
            </a:r>
            <a:r>
              <a:rPr lang="zh-CN" altLang="en-US" dirty="0"/>
              <a:t>或者</a:t>
            </a:r>
            <a:r>
              <a:rPr lang="en-US" altLang="zh-CN" dirty="0"/>
              <a:t>Kafka</a:t>
            </a:r>
            <a:r>
              <a:rPr lang="zh-CN" altLang="en-US" dirty="0"/>
              <a:t>。</a:t>
            </a:r>
            <a:endParaRPr lang="en-US" altLang="zh-CN" dirty="0"/>
          </a:p>
          <a:p>
            <a:r>
              <a:rPr lang="zh-CN" altLang="en-US" dirty="0"/>
              <a:t>现在先学</a:t>
            </a:r>
            <a:r>
              <a:rPr lang="en-US" altLang="zh-CN" dirty="0"/>
              <a:t>RabbitMQ</a:t>
            </a:r>
            <a:r>
              <a:rPr lang="zh-CN" altLang="en-US" dirty="0"/>
              <a:t>，如果你需要选一个的话</a:t>
            </a:r>
            <a:endParaRPr lang="zh-CN" altLang="en-US" dirty="0"/>
          </a:p>
        </p:txBody>
      </p:sp>
      <p:pic>
        <p:nvPicPr>
          <p:cNvPr id="4" name="图片 3"/>
          <p:cNvPicPr>
            <a:picLocks noChangeAspect="1"/>
          </p:cNvPicPr>
          <p:nvPr/>
        </p:nvPicPr>
        <p:blipFill>
          <a:blip r:embed="rId1"/>
          <a:stretch>
            <a:fillRect/>
          </a:stretch>
        </p:blipFill>
        <p:spPr>
          <a:xfrm>
            <a:off x="501112" y="4341934"/>
            <a:ext cx="10439915" cy="168524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a:t>
            </a:r>
            <a:r>
              <a:rPr lang="zh-CN" altLang="en-US" dirty="0"/>
              <a:t>、学习搜索引擎</a:t>
            </a:r>
            <a:endParaRPr lang="zh-CN" altLang="en-US" dirty="0"/>
          </a:p>
        </p:txBody>
      </p:sp>
      <p:sp>
        <p:nvSpPr>
          <p:cNvPr id="3" name="内容占位符 2"/>
          <p:cNvSpPr>
            <a:spLocks noGrp="1"/>
          </p:cNvSpPr>
          <p:nvPr>
            <p:ph idx="1"/>
          </p:nvPr>
        </p:nvSpPr>
        <p:spPr/>
        <p:txBody>
          <a:bodyPr/>
          <a:lstStyle/>
          <a:p>
            <a:r>
              <a:rPr lang="zh-CN" altLang="en-US" dirty="0"/>
              <a:t>伴随着业务的发展，简单的</a:t>
            </a:r>
            <a:r>
              <a:rPr lang="en-US" altLang="zh-CN" dirty="0"/>
              <a:t>SQL</a:t>
            </a:r>
            <a:r>
              <a:rPr lang="zh-CN" altLang="en-US" dirty="0"/>
              <a:t>请求已经无法满足需求，并需要搜索引擎来解决</a:t>
            </a:r>
            <a:endParaRPr lang="en-US" altLang="zh-CN" dirty="0"/>
          </a:p>
          <a:p>
            <a:r>
              <a:rPr lang="zh-CN" altLang="en-US" dirty="0"/>
              <a:t>搜索引擎也有许多选择，每个都有自己的特点</a:t>
            </a:r>
            <a:endParaRPr lang="zh-CN" altLang="en-US" dirty="0"/>
          </a:p>
        </p:txBody>
      </p:sp>
      <p:pic>
        <p:nvPicPr>
          <p:cNvPr id="4" name="图片 3"/>
          <p:cNvPicPr>
            <a:picLocks noChangeAspect="1"/>
          </p:cNvPicPr>
          <p:nvPr/>
        </p:nvPicPr>
        <p:blipFill>
          <a:blip r:embed="rId1"/>
          <a:stretch>
            <a:fillRect/>
          </a:stretch>
        </p:blipFill>
        <p:spPr>
          <a:xfrm>
            <a:off x="957674" y="4198374"/>
            <a:ext cx="9944115" cy="153096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ElasticSearch</a:t>
            </a:r>
            <a:endParaRPr lang="zh-CN" altLang="en-US" dirty="0"/>
          </a:p>
        </p:txBody>
      </p:sp>
      <p:sp>
        <p:nvSpPr>
          <p:cNvPr id="3" name="内容占位符 2"/>
          <p:cNvSpPr>
            <a:spLocks noGrp="1"/>
          </p:cNvSpPr>
          <p:nvPr>
            <p:ph idx="1"/>
          </p:nvPr>
        </p:nvSpPr>
        <p:spPr/>
        <p:txBody>
          <a:bodyPr/>
          <a:lstStyle/>
          <a:p>
            <a:r>
              <a:rPr lang="en-US" altLang="zh-CN" dirty="0"/>
              <a:t>Lucene</a:t>
            </a:r>
            <a:endParaRPr lang="en-US" altLang="zh-CN" dirty="0"/>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13-17</a:t>
            </a:r>
            <a:r>
              <a:rPr lang="zh-CN" altLang="en-US" dirty="0"/>
              <a:t>回顾</a:t>
            </a:r>
            <a:endParaRPr lang="zh-CN" altLang="en-US" dirty="0"/>
          </a:p>
        </p:txBody>
      </p:sp>
      <p:pic>
        <p:nvPicPr>
          <p:cNvPr id="4" name="内容占位符 3"/>
          <p:cNvPicPr>
            <a:picLocks noGrp="1" noChangeAspect="1"/>
          </p:cNvPicPr>
          <p:nvPr>
            <p:ph idx="1"/>
          </p:nvPr>
        </p:nvPicPr>
        <p:blipFill>
          <a:blip r:embed="rId1"/>
          <a:stretch>
            <a:fillRect/>
          </a:stretch>
        </p:blipFill>
        <p:spPr>
          <a:xfrm>
            <a:off x="1915833" y="1825625"/>
            <a:ext cx="8360334" cy="435133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18</a:t>
            </a:r>
            <a:r>
              <a:rPr lang="zh-CN" altLang="en-US" dirty="0"/>
              <a:t>、学习使用</a:t>
            </a:r>
            <a:r>
              <a:rPr lang="en-US" altLang="zh-CN" dirty="0"/>
              <a:t>docker</a:t>
            </a:r>
            <a:endParaRPr lang="zh-CN" altLang="en-US" dirty="0"/>
          </a:p>
        </p:txBody>
      </p:sp>
      <p:pic>
        <p:nvPicPr>
          <p:cNvPr id="4" name="内容占位符 3"/>
          <p:cNvPicPr>
            <a:picLocks noGrp="1" noChangeAspect="1"/>
          </p:cNvPicPr>
          <p:nvPr>
            <p:ph idx="1"/>
          </p:nvPr>
        </p:nvPicPr>
        <p:blipFill>
          <a:blip r:embed="rId1"/>
          <a:stretch>
            <a:fillRect/>
          </a:stretch>
        </p:blipFill>
        <p:spPr>
          <a:xfrm>
            <a:off x="467819" y="2766218"/>
            <a:ext cx="11488207" cy="1325563"/>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19</a:t>
            </a:r>
            <a:r>
              <a:rPr lang="zh-CN" altLang="en-US" dirty="0"/>
              <a:t>、学习</a:t>
            </a:r>
            <a:r>
              <a:rPr lang="en-US" altLang="zh-CN" dirty="0"/>
              <a:t>WEB</a:t>
            </a:r>
            <a:r>
              <a:rPr lang="zh-CN" altLang="en-US" dirty="0"/>
              <a:t>服务</a:t>
            </a:r>
            <a:endParaRPr lang="zh-CN" altLang="en-US" dirty="0"/>
          </a:p>
        </p:txBody>
      </p:sp>
      <p:sp>
        <p:nvSpPr>
          <p:cNvPr id="3" name="内容占位符 2"/>
          <p:cNvSpPr>
            <a:spLocks noGrp="1"/>
          </p:cNvSpPr>
          <p:nvPr>
            <p:ph idx="1"/>
          </p:nvPr>
        </p:nvSpPr>
        <p:spPr/>
        <p:txBody>
          <a:bodyPr/>
          <a:lstStyle/>
          <a:p>
            <a:r>
              <a:rPr lang="zh-CN" altLang="en-US" dirty="0"/>
              <a:t>有一些候选，看看不同的选项，理解他们的不同和限制</a:t>
            </a:r>
            <a:endParaRPr lang="zh-CN" altLang="en-US" dirty="0"/>
          </a:p>
        </p:txBody>
      </p:sp>
      <p:pic>
        <p:nvPicPr>
          <p:cNvPr id="5" name="图片 4"/>
          <p:cNvPicPr>
            <a:picLocks noChangeAspect="1"/>
          </p:cNvPicPr>
          <p:nvPr/>
        </p:nvPicPr>
        <p:blipFill>
          <a:blip r:embed="rId1"/>
          <a:stretch>
            <a:fillRect/>
          </a:stretch>
        </p:blipFill>
        <p:spPr>
          <a:xfrm>
            <a:off x="2700762" y="2895666"/>
            <a:ext cx="6790476" cy="1066667"/>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a:t>
            </a:r>
            <a:r>
              <a:rPr lang="zh-CN" altLang="en-US" dirty="0"/>
              <a:t>、学习使用</a:t>
            </a:r>
            <a:r>
              <a:rPr lang="en-US" altLang="zh-CN" dirty="0"/>
              <a:t>WebSocket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stretch>
            <a:fillRect/>
          </a:stretch>
        </p:blipFill>
        <p:spPr>
          <a:xfrm>
            <a:off x="1763056" y="2890685"/>
            <a:ext cx="8480039" cy="88487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a:t>
            </a:r>
            <a:r>
              <a:rPr lang="zh-CN" altLang="en-US" dirty="0"/>
              <a:t>、学习</a:t>
            </a:r>
            <a:r>
              <a:rPr lang="en-US" altLang="zh-CN" dirty="0" err="1"/>
              <a:t>GraphQL</a:t>
            </a:r>
            <a:endParaRPr lang="zh-CN" altLang="en-US" dirty="0"/>
          </a:p>
        </p:txBody>
      </p:sp>
      <p:sp>
        <p:nvSpPr>
          <p:cNvPr id="5" name="内容占位符 4"/>
          <p:cNvSpPr>
            <a:spLocks noGrp="1"/>
          </p:cNvSpPr>
          <p:nvPr>
            <p:ph idx="1"/>
          </p:nvPr>
        </p:nvSpPr>
        <p:spPr/>
        <p:txBody>
          <a:bodyPr/>
          <a:lstStyle/>
          <a:p>
            <a:r>
              <a:rPr lang="zh-CN" altLang="en-US" dirty="0"/>
              <a:t>现在这还不是必须的，建议看看并且了解下它是什么，为什么他们说这是新的</a:t>
            </a:r>
            <a:r>
              <a:rPr lang="en-US" altLang="zh-CN" dirty="0"/>
              <a:t>REST</a:t>
            </a:r>
            <a:endParaRPr lang="zh-CN" altLang="en-US" dirty="0"/>
          </a:p>
        </p:txBody>
      </p:sp>
      <p:pic>
        <p:nvPicPr>
          <p:cNvPr id="6" name="内容占位符 3"/>
          <p:cNvPicPr>
            <a:picLocks noChangeAspect="1"/>
          </p:cNvPicPr>
          <p:nvPr/>
        </p:nvPicPr>
        <p:blipFill>
          <a:blip r:embed="rId1"/>
          <a:stretch>
            <a:fillRect/>
          </a:stretch>
        </p:blipFill>
        <p:spPr>
          <a:xfrm>
            <a:off x="1848222" y="3600941"/>
            <a:ext cx="8338240" cy="16222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ssh</a:t>
            </a:r>
            <a:endParaRPr lang="zh-CN" altLang="en-US" dirty="0"/>
          </a:p>
        </p:txBody>
      </p:sp>
      <p:sp>
        <p:nvSpPr>
          <p:cNvPr id="3" name="内容占位符 2"/>
          <p:cNvSpPr>
            <a:spLocks noGrp="1"/>
          </p:cNvSpPr>
          <p:nvPr>
            <p:ph idx="1"/>
          </p:nvPr>
        </p:nvSpPr>
        <p:spPr/>
        <p:txBody>
          <a:bodyPr/>
          <a:lstStyle/>
          <a:p>
            <a:r>
              <a:rPr lang="zh-CN" altLang="en-US" dirty="0"/>
              <a:t>是啥？</a:t>
            </a:r>
            <a:endParaRPr lang="zh-CN" altLang="en-US" dirty="0"/>
          </a:p>
        </p:txBody>
      </p:sp>
      <p:pic>
        <p:nvPicPr>
          <p:cNvPr id="5" name="图片 4"/>
          <p:cNvPicPr>
            <a:picLocks noChangeAspect="1"/>
          </p:cNvPicPr>
          <p:nvPr/>
        </p:nvPicPr>
        <p:blipFill>
          <a:blip r:embed="rId1"/>
          <a:stretch>
            <a:fillRect/>
          </a:stretch>
        </p:blipFill>
        <p:spPr>
          <a:xfrm>
            <a:off x="2563715" y="2708485"/>
            <a:ext cx="6895238" cy="33714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a:t>
            </a:r>
            <a:r>
              <a:rPr lang="zh-CN" altLang="en-US" dirty="0"/>
              <a:t>、查看</a:t>
            </a:r>
            <a:r>
              <a:rPr lang="en-US" altLang="zh-CN" dirty="0"/>
              <a:t>Graph</a:t>
            </a:r>
            <a:r>
              <a:rPr lang="zh-CN" altLang="en-US" dirty="0"/>
              <a:t>数据库</a:t>
            </a:r>
            <a:endParaRPr lang="zh-CN" altLang="en-US" dirty="0"/>
          </a:p>
        </p:txBody>
      </p:sp>
      <p:sp>
        <p:nvSpPr>
          <p:cNvPr id="3" name="内容占位符 2"/>
          <p:cNvSpPr>
            <a:spLocks noGrp="1"/>
          </p:cNvSpPr>
          <p:nvPr>
            <p:ph idx="1"/>
          </p:nvPr>
        </p:nvSpPr>
        <p:spPr/>
        <p:txBody>
          <a:bodyPr/>
          <a:lstStyle/>
          <a:p>
            <a:r>
              <a:rPr lang="zh-CN" altLang="en-US" dirty="0"/>
              <a:t>仍然不是必须的，但是你应该对他们提供了什么有一些了解</a:t>
            </a:r>
            <a:endParaRPr lang="zh-CN" altLang="en-US" dirty="0"/>
          </a:p>
        </p:txBody>
      </p:sp>
      <p:pic>
        <p:nvPicPr>
          <p:cNvPr id="4" name="图片 3"/>
          <p:cNvPicPr>
            <a:picLocks noChangeAspect="1"/>
          </p:cNvPicPr>
          <p:nvPr/>
        </p:nvPicPr>
        <p:blipFill>
          <a:blip r:embed="rId1"/>
          <a:stretch>
            <a:fillRect/>
          </a:stretch>
        </p:blipFill>
        <p:spPr>
          <a:xfrm>
            <a:off x="1498645" y="2878604"/>
            <a:ext cx="8713750" cy="1673731"/>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、所有前面没有提到的东西</a:t>
            </a:r>
            <a:endParaRPr lang="zh-CN" altLang="en-US" dirty="0"/>
          </a:p>
        </p:txBody>
      </p:sp>
      <p:sp>
        <p:nvSpPr>
          <p:cNvPr id="3" name="内容占位符 2"/>
          <p:cNvSpPr>
            <a:spLocks noGrp="1"/>
          </p:cNvSpPr>
          <p:nvPr>
            <p:ph idx="1"/>
          </p:nvPr>
        </p:nvSpPr>
        <p:spPr/>
        <p:txBody>
          <a:bodyPr/>
          <a:lstStyle/>
          <a:p>
            <a:r>
              <a:rPr lang="zh-CN" altLang="en-US" dirty="0"/>
              <a:t>性能调优、静态代码检查、</a:t>
            </a:r>
            <a:r>
              <a:rPr lang="en-US" altLang="zh-CN" dirty="0"/>
              <a:t>DDD(Domain-Driven Design</a:t>
            </a:r>
            <a:r>
              <a:rPr lang="zh-CN" altLang="en-US" dirty="0"/>
              <a:t>）、</a:t>
            </a:r>
            <a:r>
              <a:rPr lang="en-US" altLang="zh-CN" dirty="0"/>
              <a:t>SOAP</a:t>
            </a:r>
            <a:r>
              <a:rPr lang="zh-CN" altLang="en-US" dirty="0"/>
              <a:t>，去研究吧</a:t>
            </a:r>
            <a:endParaRPr lang="zh-CN" altLang="en-US" dirty="0"/>
          </a:p>
        </p:txBody>
      </p:sp>
      <p:pic>
        <p:nvPicPr>
          <p:cNvPr id="4" name="图片 3"/>
          <p:cNvPicPr>
            <a:picLocks noChangeAspect="1"/>
          </p:cNvPicPr>
          <p:nvPr/>
        </p:nvPicPr>
        <p:blipFill>
          <a:blip r:embed="rId1"/>
          <a:stretch>
            <a:fillRect/>
          </a:stretch>
        </p:blipFill>
        <p:spPr>
          <a:xfrm>
            <a:off x="1273254" y="3581901"/>
            <a:ext cx="9457005" cy="13255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endParaRPr lang="zh-CN" altLang="en-US" dirty="0"/>
          </a:p>
        </p:txBody>
      </p:sp>
      <p:sp>
        <p:nvSpPr>
          <p:cNvPr id="3" name="内容占位符 2"/>
          <p:cNvSpPr>
            <a:spLocks noGrp="1"/>
          </p:cNvSpPr>
          <p:nvPr>
            <p:ph idx="1"/>
          </p:nvPr>
        </p:nvSpPr>
        <p:spPr/>
        <p:txBody>
          <a:bodyPr/>
          <a:lstStyle/>
          <a:p>
            <a:r>
              <a:rPr lang="en-US" altLang="zh-CN" dirty="0"/>
              <a:t>http</a:t>
            </a:r>
            <a:r>
              <a:rPr lang="zh-CN" altLang="en-US" dirty="0"/>
              <a:t>协议结构？</a:t>
            </a:r>
            <a:endParaRPr lang="zh-CN" altLang="en-US" dirty="0"/>
          </a:p>
        </p:txBody>
      </p:sp>
      <p:pic>
        <p:nvPicPr>
          <p:cNvPr id="4" name="图片 3"/>
          <p:cNvPicPr>
            <a:picLocks noChangeAspect="1"/>
          </p:cNvPicPr>
          <p:nvPr/>
        </p:nvPicPr>
        <p:blipFill>
          <a:blip r:embed="rId1"/>
          <a:stretch>
            <a:fillRect/>
          </a:stretch>
        </p:blipFill>
        <p:spPr>
          <a:xfrm>
            <a:off x="2627695" y="2977484"/>
            <a:ext cx="6123809" cy="20476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HTTPS</a:t>
            </a:r>
            <a:endParaRPr lang="zh-CN" altLang="en-US" dirty="0"/>
          </a:p>
        </p:txBody>
      </p:sp>
      <p:pic>
        <p:nvPicPr>
          <p:cNvPr id="4" name="内容占位符 3"/>
          <p:cNvPicPr>
            <a:picLocks noGrp="1" noChangeAspect="1"/>
          </p:cNvPicPr>
          <p:nvPr>
            <p:ph idx="1"/>
          </p:nvPr>
        </p:nvPicPr>
        <p:blipFill>
          <a:blip r:embed="rId1"/>
          <a:stretch>
            <a:fillRect/>
          </a:stretch>
        </p:blipFill>
        <p:spPr>
          <a:xfrm>
            <a:off x="3298159" y="1825625"/>
            <a:ext cx="5595681" cy="43513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命令行操作</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95108" y="1825625"/>
            <a:ext cx="5801784" cy="43513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学会研究</a:t>
            </a:r>
            <a:endParaRPr lang="zh-CN" altLang="en-US" dirty="0"/>
          </a:p>
        </p:txBody>
      </p:sp>
      <p:pic>
        <p:nvPicPr>
          <p:cNvPr id="4" name="内容占位符 3"/>
          <p:cNvPicPr>
            <a:picLocks noGrp="1" noChangeAspect="1"/>
          </p:cNvPicPr>
          <p:nvPr>
            <p:ph idx="1"/>
          </p:nvPr>
        </p:nvPicPr>
        <p:blipFill>
          <a:blip r:embed="rId1"/>
          <a:stretch>
            <a:fillRect/>
          </a:stretch>
        </p:blipFill>
        <p:spPr>
          <a:xfrm>
            <a:off x="3043619" y="2391770"/>
            <a:ext cx="6104762" cy="321904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1960</Words>
  <Application>WPS 演示</Application>
  <PresentationFormat>宽屏</PresentationFormat>
  <Paragraphs>212</Paragraphs>
  <Slides>51</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Arial</vt:lpstr>
      <vt:lpstr>宋体</vt:lpstr>
      <vt:lpstr>Wingdings</vt:lpstr>
      <vt:lpstr>等线 Light</vt:lpstr>
      <vt:lpstr>等线</vt:lpstr>
      <vt:lpstr>微软雅黑</vt:lpstr>
      <vt:lpstr>Arial Unicode MS</vt:lpstr>
      <vt:lpstr>Office 主题​​</vt:lpstr>
      <vt:lpstr>Web前端篇新手学习计划</vt:lpstr>
      <vt:lpstr>PowerPoint 演示文稿</vt:lpstr>
      <vt:lpstr>PowerPoint 演示文稿</vt:lpstr>
      <vt:lpstr>Git</vt:lpstr>
      <vt:lpstr>ssh</vt:lpstr>
      <vt:lpstr>HTTP</vt:lpstr>
      <vt:lpstr>HTTPS</vt:lpstr>
      <vt:lpstr>命令行操作</vt:lpstr>
      <vt:lpstr>学会研究</vt:lpstr>
      <vt:lpstr>数据结构和算法</vt:lpstr>
      <vt:lpstr>字符编码</vt:lpstr>
      <vt:lpstr>设计模式</vt:lpstr>
      <vt:lpstr>github</vt:lpstr>
      <vt:lpstr>基础能力回顾</vt:lpstr>
      <vt:lpstr>1、选一个语言</vt:lpstr>
      <vt:lpstr>世界上最好的语言</vt:lpstr>
      <vt:lpstr>2、练习你学会的语言</vt:lpstr>
      <vt:lpstr>3、学习使用包管理器</vt:lpstr>
      <vt:lpstr>1-3回顾</vt:lpstr>
      <vt:lpstr>4、标准和最佳实践</vt:lpstr>
      <vt:lpstr>PowerPoint 演示文稿</vt:lpstr>
      <vt:lpstr>5-6</vt:lpstr>
      <vt:lpstr>5、创建并贡献一些包或者库</vt:lpstr>
      <vt:lpstr>PowerPoint 演示文稿</vt:lpstr>
      <vt:lpstr>6、学习测试</vt:lpstr>
      <vt:lpstr>7、给前面的练习步骤加上测试</vt:lpstr>
      <vt:lpstr>4-7回顾</vt:lpstr>
      <vt:lpstr>8、学习关系型数据库</vt:lpstr>
      <vt:lpstr>MySQL VS PostgreSQL</vt:lpstr>
      <vt:lpstr>MariaDB</vt:lpstr>
      <vt:lpstr>9、练习时间</vt:lpstr>
      <vt:lpstr>10-11</vt:lpstr>
      <vt:lpstr>10、学习一个框架</vt:lpstr>
      <vt:lpstr>11、练习时间</vt:lpstr>
      <vt:lpstr>12、学习一个NoSQL数据库</vt:lpstr>
      <vt:lpstr>RethinkDB</vt:lpstr>
      <vt:lpstr>Cassandra</vt:lpstr>
      <vt:lpstr>8-12回顾</vt:lpstr>
      <vt:lpstr>13、缓存</vt:lpstr>
      <vt:lpstr>14、创建restful API</vt:lpstr>
      <vt:lpstr>15、认证授权方法</vt:lpstr>
      <vt:lpstr>16、消息代理</vt:lpstr>
      <vt:lpstr>17、学习搜索引擎</vt:lpstr>
      <vt:lpstr>ElasticSearch</vt:lpstr>
      <vt:lpstr>13-17回顾</vt:lpstr>
      <vt:lpstr>18、学习使用docker</vt:lpstr>
      <vt:lpstr>19、学习WEB服务</vt:lpstr>
      <vt:lpstr>20、学习使用WebSocket</vt:lpstr>
      <vt:lpstr>21、学习GraphQL</vt:lpstr>
      <vt:lpstr>22、查看Graph数据库</vt:lpstr>
      <vt:lpstr>23、所有前面没有提到的东西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Web开发知识体系</dc:title>
  <dc:creator>林彦君</dc:creator>
  <cp:lastModifiedBy>唐霜华</cp:lastModifiedBy>
  <cp:revision>413</cp:revision>
  <dcterms:created xsi:type="dcterms:W3CDTF">2018-11-30T02:46:00Z</dcterms:created>
  <dcterms:modified xsi:type="dcterms:W3CDTF">2019-01-21T07:53:30Z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13</vt:lpwstr>
  </property>
  <property fmtid="{D5CDD505-2E9C-101B-9397-08002B2CF9AE}" pid="3" name="KSOProductBuildVer">
    <vt:lpwstr>2052-11.1.0.8214</vt:lpwstr>
  </property>
</Properties>
</file>