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0"/>
  </p:notesMasterIdLst>
  <p:handoutMasterIdLst>
    <p:handoutMasterId r:id="rId121"/>
  </p:handoutMasterIdLst>
  <p:sldIdLst>
    <p:sldId id="256" r:id="rId2"/>
    <p:sldId id="257" r:id="rId3"/>
    <p:sldId id="258" r:id="rId4"/>
    <p:sldId id="268" r:id="rId5"/>
    <p:sldId id="280" r:id="rId6"/>
    <p:sldId id="566" r:id="rId7"/>
    <p:sldId id="564" r:id="rId8"/>
    <p:sldId id="565" r:id="rId9"/>
    <p:sldId id="270" r:id="rId10"/>
    <p:sldId id="272" r:id="rId11"/>
    <p:sldId id="568" r:id="rId12"/>
    <p:sldId id="569" r:id="rId13"/>
    <p:sldId id="273" r:id="rId14"/>
    <p:sldId id="259" r:id="rId15"/>
    <p:sldId id="307" r:id="rId16"/>
    <p:sldId id="308" r:id="rId17"/>
    <p:sldId id="309" r:id="rId18"/>
    <p:sldId id="310" r:id="rId19"/>
    <p:sldId id="263" r:id="rId20"/>
    <p:sldId id="312" r:id="rId21"/>
    <p:sldId id="313" r:id="rId22"/>
    <p:sldId id="314" r:id="rId23"/>
    <p:sldId id="261" r:id="rId24"/>
    <p:sldId id="281" r:id="rId25"/>
    <p:sldId id="282" r:id="rId26"/>
    <p:sldId id="286" r:id="rId27"/>
    <p:sldId id="287" r:id="rId28"/>
    <p:sldId id="284" r:id="rId29"/>
    <p:sldId id="316" r:id="rId30"/>
    <p:sldId id="289" r:id="rId31"/>
    <p:sldId id="290" r:id="rId32"/>
    <p:sldId id="288" r:id="rId33"/>
    <p:sldId id="326" r:id="rId34"/>
    <p:sldId id="524" r:id="rId35"/>
    <p:sldId id="525" r:id="rId36"/>
    <p:sldId id="526" r:id="rId37"/>
    <p:sldId id="527" r:id="rId38"/>
    <p:sldId id="528" r:id="rId39"/>
    <p:sldId id="561" r:id="rId40"/>
    <p:sldId id="530" r:id="rId41"/>
    <p:sldId id="531" r:id="rId42"/>
    <p:sldId id="532" r:id="rId43"/>
    <p:sldId id="533" r:id="rId44"/>
    <p:sldId id="534" r:id="rId45"/>
    <p:sldId id="535" r:id="rId46"/>
    <p:sldId id="536" r:id="rId47"/>
    <p:sldId id="537" r:id="rId48"/>
    <p:sldId id="562" r:id="rId49"/>
    <p:sldId id="541" r:id="rId50"/>
    <p:sldId id="542" r:id="rId51"/>
    <p:sldId id="543" r:id="rId52"/>
    <p:sldId id="544" r:id="rId53"/>
    <p:sldId id="545" r:id="rId54"/>
    <p:sldId id="546" r:id="rId55"/>
    <p:sldId id="547" r:id="rId56"/>
    <p:sldId id="548" r:id="rId57"/>
    <p:sldId id="549" r:id="rId58"/>
    <p:sldId id="550" r:id="rId59"/>
    <p:sldId id="551" r:id="rId60"/>
    <p:sldId id="552" r:id="rId61"/>
    <p:sldId id="553" r:id="rId62"/>
    <p:sldId id="554" r:id="rId63"/>
    <p:sldId id="555" r:id="rId64"/>
    <p:sldId id="556" r:id="rId65"/>
    <p:sldId id="557" r:id="rId66"/>
    <p:sldId id="558" r:id="rId67"/>
    <p:sldId id="559" r:id="rId68"/>
    <p:sldId id="560" r:id="rId69"/>
    <p:sldId id="368" r:id="rId70"/>
    <p:sldId id="369" r:id="rId71"/>
    <p:sldId id="370" r:id="rId72"/>
    <p:sldId id="371" r:id="rId73"/>
    <p:sldId id="373" r:id="rId74"/>
    <p:sldId id="374" r:id="rId75"/>
    <p:sldId id="378" r:id="rId76"/>
    <p:sldId id="379" r:id="rId77"/>
    <p:sldId id="380" r:id="rId78"/>
    <p:sldId id="397" r:id="rId79"/>
    <p:sldId id="384" r:id="rId80"/>
    <p:sldId id="385" r:id="rId81"/>
    <p:sldId id="386" r:id="rId82"/>
    <p:sldId id="387" r:id="rId83"/>
    <p:sldId id="388" r:id="rId84"/>
    <p:sldId id="389" r:id="rId85"/>
    <p:sldId id="390" r:id="rId86"/>
    <p:sldId id="391" r:id="rId87"/>
    <p:sldId id="392" r:id="rId88"/>
    <p:sldId id="393" r:id="rId89"/>
    <p:sldId id="394" r:id="rId90"/>
    <p:sldId id="396" r:id="rId91"/>
    <p:sldId id="563" r:id="rId92"/>
    <p:sldId id="409" r:id="rId93"/>
    <p:sldId id="410" r:id="rId94"/>
    <p:sldId id="411" r:id="rId95"/>
    <p:sldId id="412" r:id="rId96"/>
    <p:sldId id="413" r:id="rId97"/>
    <p:sldId id="414" r:id="rId98"/>
    <p:sldId id="415" r:id="rId99"/>
    <p:sldId id="416" r:id="rId100"/>
    <p:sldId id="417" r:id="rId101"/>
    <p:sldId id="418" r:id="rId102"/>
    <p:sldId id="419" r:id="rId103"/>
    <p:sldId id="420" r:id="rId104"/>
    <p:sldId id="421" r:id="rId105"/>
    <p:sldId id="422" r:id="rId106"/>
    <p:sldId id="423" r:id="rId107"/>
    <p:sldId id="424" r:id="rId108"/>
    <p:sldId id="425" r:id="rId109"/>
    <p:sldId id="426" r:id="rId110"/>
    <p:sldId id="435" r:id="rId111"/>
    <p:sldId id="448" r:id="rId112"/>
    <p:sldId id="449" r:id="rId113"/>
    <p:sldId id="450" r:id="rId114"/>
    <p:sldId id="451" r:id="rId115"/>
    <p:sldId id="474" r:id="rId116"/>
    <p:sldId id="476" r:id="rId117"/>
    <p:sldId id="488" r:id="rId118"/>
    <p:sldId id="570" r:id="rId119"/>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24">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CC"/>
    <a:srgbClr val="003366"/>
    <a:srgbClr val="000099"/>
    <a:srgbClr val="DDDDDD"/>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65056" autoAdjust="0"/>
  </p:normalViewPr>
  <p:slideViewPr>
    <p:cSldViewPr>
      <p:cViewPr varScale="1">
        <p:scale>
          <a:sx n="77" d="100"/>
          <a:sy n="77" d="100"/>
        </p:scale>
        <p:origin x="2442" y="96"/>
      </p:cViewPr>
      <p:guideLst>
        <p:guide orient="horz" pos="2024"/>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50" d="100"/>
        <a:sy n="50" d="100"/>
      </p:scale>
      <p:origin x="0" y="3096"/>
    </p:cViewPr>
  </p:sorterViewPr>
  <p:notesViewPr>
    <p:cSldViewPr>
      <p:cViewPr varScale="1">
        <p:scale>
          <a:sx n="53" d="100"/>
          <a:sy n="53" d="100"/>
        </p:scale>
        <p:origin x="-12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3" Type="http://schemas.openxmlformats.org/officeDocument/2006/relationships/slide" Target="slides/slide109.xml"/><Relationship Id="rId2" Type="http://schemas.openxmlformats.org/officeDocument/2006/relationships/slide" Target="slides/slide105.xml"/><Relationship Id="rId1"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82B6D8D-3D3B-4CA6-82BD-31AEF69BF7E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123" name="Rectangle 3">
            <a:extLst>
              <a:ext uri="{FF2B5EF4-FFF2-40B4-BE49-F238E27FC236}">
                <a16:creationId xmlns:a16="http://schemas.microsoft.com/office/drawing/2014/main" id="{52C3C490-C3F9-4751-8E65-1B7EA7D185F6}"/>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124" name="Rectangle 4">
            <a:extLst>
              <a:ext uri="{FF2B5EF4-FFF2-40B4-BE49-F238E27FC236}">
                <a16:creationId xmlns:a16="http://schemas.microsoft.com/office/drawing/2014/main" id="{6BC6A320-37CE-426D-ACD8-343999C6C64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125" name="Rectangle 5">
            <a:extLst>
              <a:ext uri="{FF2B5EF4-FFF2-40B4-BE49-F238E27FC236}">
                <a16:creationId xmlns:a16="http://schemas.microsoft.com/office/drawing/2014/main" id="{786EC927-32D4-4413-85CF-D13ED23930FB}"/>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DF06BA6-3006-4753-A744-F0D232DB7D20}"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7FDD7CB-DF41-4DC0-BF24-6C9D5DD4CF0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9219" name="Rectangle 3">
            <a:extLst>
              <a:ext uri="{FF2B5EF4-FFF2-40B4-BE49-F238E27FC236}">
                <a16:creationId xmlns:a16="http://schemas.microsoft.com/office/drawing/2014/main" id="{5C8235B4-72DE-4376-9C0E-2F387F3D98C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9220" name="Rectangle 4">
            <a:extLst>
              <a:ext uri="{FF2B5EF4-FFF2-40B4-BE49-F238E27FC236}">
                <a16:creationId xmlns:a16="http://schemas.microsoft.com/office/drawing/2014/main" id="{7FF257EF-3DC9-4187-BC57-C19BEA7796E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05CC0CBA-31E0-42C9-ADED-035CF1EF5A4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9222" name="Rectangle 6">
            <a:extLst>
              <a:ext uri="{FF2B5EF4-FFF2-40B4-BE49-F238E27FC236}">
                <a16:creationId xmlns:a16="http://schemas.microsoft.com/office/drawing/2014/main" id="{47EF8680-04E2-457C-98D7-90F7FB56F45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9223" name="Rectangle 7">
            <a:extLst>
              <a:ext uri="{FF2B5EF4-FFF2-40B4-BE49-F238E27FC236}">
                <a16:creationId xmlns:a16="http://schemas.microsoft.com/office/drawing/2014/main" id="{7CD9A0AA-ED02-4E72-AAFE-94ECDA86A5B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3867F60-A72C-47D7-BB0F-EE9DC0D2F9E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8%8A%9D%E5%8A%A0%E5%93%A5%E5%A4%A7%E5%AD%A6"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baike.baidu.com/item/%E4%BC%81%E4%B8%9A%E5%BD%A2%E8%B1%A1%E5%A1%91%E9%80%A0" TargetMode="External"/><Relationship Id="rId4" Type="http://schemas.openxmlformats.org/officeDocument/2006/relationships/hyperlink" Target="https://baike.baidu.com/item/%E8%A9%B9%E5%A7%86%E6%96%AF%C2%B7%E9%BA%A6%E8%82%AF%E9%94%A1"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1926</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年，</a:t>
            </a:r>
            <a:r>
              <a:rPr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hlinkClick r:id="rId3"/>
              </a:rPr>
              <a:t>芝加哥大学</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商学院教授</a:t>
            </a:r>
            <a:r>
              <a:rPr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hlinkClick r:id="rId4"/>
              </a:rPr>
              <a:t>詹姆斯</a:t>
            </a:r>
            <a:r>
              <a:rPr lang="en-US"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hlinkClick r:id="rId4"/>
              </a:rPr>
              <a:t>·</a:t>
            </a:r>
            <a:r>
              <a:rPr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hlinkClick r:id="rId4"/>
              </a:rPr>
              <a:t>麦肯锡</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James </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Mckinsey</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）教授创立了麦肯锡咨询公司</a:t>
            </a:r>
            <a:r>
              <a:rPr lang="zh-CN" altLang="en-US" sz="1200" b="0" i="0" kern="1200" baseline="30000" dirty="0">
                <a:solidFill>
                  <a:schemeClr val="tx1"/>
                </a:solidFill>
                <a:effectLst/>
                <a:latin typeface="Times New Roman" panose="02020603050405020304" pitchFamily="18" charset="0"/>
                <a:ea typeface="宋体" panose="02010600030101010101" pitchFamily="2" charset="-122"/>
                <a:cs typeface="+mn-cs"/>
              </a:rPr>
              <a:t> </a:t>
            </a:r>
            <a:r>
              <a:rPr lang="en-US" altLang="zh-CN" sz="1200" b="0" i="0" kern="1200" baseline="30000" dirty="0">
                <a:solidFill>
                  <a:schemeClr val="tx1"/>
                </a:solidFill>
                <a:effectLst/>
                <a:latin typeface="Times New Roman" panose="02020603050405020304" pitchFamily="18" charset="0"/>
                <a:ea typeface="宋体" panose="02010600030101010101" pitchFamily="2" charset="-122"/>
                <a:cs typeface="+mn-cs"/>
              </a:rPr>
              <a:t>[1-3]</a:t>
            </a:r>
            <a:r>
              <a:rPr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 </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 。随后，这家以他姓氏命名的会计及管理咨询公司得到了迅速的发展。到了</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20</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世纪</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30</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年代，麦肯锡已逐渐把自己的</a:t>
            </a:r>
            <a:r>
              <a:rPr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hlinkClick r:id="rId5"/>
              </a:rPr>
              <a:t>企业形象塑造</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成一个“精英荟萃”的“企业医生”，把麦肯锡的远景规划描绘成致力于解决企业重大管理问题的咨询公司，聚集最优秀的年轻人，恪守严格的道德准则，以最高的专业水准和最卓越的技术，为客户提供一流的服务，并不断提高公司在行业中的地位</a:t>
            </a:r>
            <a:endParaRPr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endParaRPr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r>
              <a:rPr lang="en-US" altLang="zh-CN" sz="1200" b="1" i="1" dirty="0"/>
              <a:t>Principle=</a:t>
            </a:r>
            <a:r>
              <a:rPr lang="zh-CN" altLang="en-US" sz="1200" b="1" i="1" dirty="0"/>
              <a:t>原则</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63867F60-A72C-47D7-BB0F-EE9DC0D2F9E8}" type="slidenum">
              <a:rPr lang="zh-CN" altLang="en-US" smtClean="0"/>
              <a:pPr/>
              <a:t>2</a:t>
            </a:fld>
            <a:endParaRPr lang="en-US" altLang="zh-CN"/>
          </a:p>
        </p:txBody>
      </p:sp>
    </p:spTree>
    <p:extLst>
      <p:ext uri="{BB962C8B-B14F-4D97-AF65-F5344CB8AC3E}">
        <p14:creationId xmlns:p14="http://schemas.microsoft.com/office/powerpoint/2010/main" val="1045604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867F60-A72C-47D7-BB0F-EE9DC0D2F9E8}" type="slidenum">
              <a:rPr lang="zh-CN" altLang="en-US" smtClean="0"/>
              <a:pPr/>
              <a:t>44</a:t>
            </a:fld>
            <a:endParaRPr lang="en-US" altLang="zh-CN"/>
          </a:p>
        </p:txBody>
      </p:sp>
    </p:spTree>
    <p:extLst>
      <p:ext uri="{BB962C8B-B14F-4D97-AF65-F5344CB8AC3E}">
        <p14:creationId xmlns:p14="http://schemas.microsoft.com/office/powerpoint/2010/main" val="4059219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F0B61BE-2CAD-41EC-81A8-FAE76B78F036}"/>
              </a:ext>
            </a:extLst>
          </p:cNvPr>
          <p:cNvSpPr>
            <a:spLocks noGrp="1" noChangeArrowheads="1"/>
          </p:cNvSpPr>
          <p:nvPr>
            <p:ph type="sldNum" sz="quarter" idx="5"/>
          </p:nvPr>
        </p:nvSpPr>
        <p:spPr>
          <a:ln/>
        </p:spPr>
        <p:txBody>
          <a:bodyPr/>
          <a:lstStyle/>
          <a:p>
            <a:fld id="{559DD967-90ED-4636-B854-5944595619AE}" type="slidenum">
              <a:rPr lang="zh-CN" altLang="en-US"/>
              <a:pPr/>
              <a:t>45</a:t>
            </a:fld>
            <a:endParaRPr lang="en-US" altLang="zh-CN"/>
          </a:p>
        </p:txBody>
      </p:sp>
      <p:sp>
        <p:nvSpPr>
          <p:cNvPr id="389122" name="Rectangle 2">
            <a:extLst>
              <a:ext uri="{FF2B5EF4-FFF2-40B4-BE49-F238E27FC236}">
                <a16:creationId xmlns:a16="http://schemas.microsoft.com/office/drawing/2014/main" id="{72E240B3-E684-4B5E-921B-0FC4F331D1A8}"/>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23" name="Rectangle 3">
            <a:extLst>
              <a:ext uri="{FF2B5EF4-FFF2-40B4-BE49-F238E27FC236}">
                <a16:creationId xmlns:a16="http://schemas.microsoft.com/office/drawing/2014/main" id="{BDFDDEC7-ECA1-4D7F-AC9C-2685EDEAEEF7}"/>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a:t>我很忙，打电话；重要性还涉及时间范围</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a:t>
            </a:r>
            <a:r>
              <a:rPr lang="en-US" altLang="zh-CN" dirty="0"/>
              <a:t>xxx</a:t>
            </a:r>
            <a:r>
              <a:rPr lang="zh-CN" altLang="en-US" dirty="0"/>
              <a:t>问题，我们需要做</a:t>
            </a:r>
            <a:r>
              <a:rPr lang="en-US" altLang="zh-CN" dirty="0"/>
              <a:t>1,2,3,4</a:t>
            </a:r>
          </a:p>
          <a:p>
            <a:r>
              <a:rPr lang="zh-CN" altLang="en-US" dirty="0"/>
              <a:t>首先，</a:t>
            </a:r>
            <a:r>
              <a:rPr lang="en-US" altLang="zh-CN" dirty="0"/>
              <a:t>xxx</a:t>
            </a:r>
            <a:r>
              <a:rPr lang="zh-CN" altLang="en-US" dirty="0"/>
              <a:t>依赖</a:t>
            </a:r>
            <a:r>
              <a:rPr lang="en-US" altLang="zh-CN" dirty="0"/>
              <a:t>4</a:t>
            </a:r>
            <a:r>
              <a:rPr lang="zh-CN" altLang="en-US" dirty="0"/>
              <a:t>和</a:t>
            </a:r>
            <a:r>
              <a:rPr lang="en-US" altLang="zh-CN" dirty="0"/>
              <a:t>3r</a:t>
            </a:r>
          </a:p>
          <a:p>
            <a:r>
              <a:rPr lang="zh-CN" altLang="en-US" dirty="0"/>
              <a:t>其次，</a:t>
            </a:r>
            <a:r>
              <a:rPr lang="en-US" altLang="zh-CN" dirty="0"/>
              <a:t>3r</a:t>
            </a:r>
            <a:r>
              <a:rPr lang="zh-CN" altLang="en-US" dirty="0"/>
              <a:t>依赖于</a:t>
            </a:r>
            <a:r>
              <a:rPr lang="en-US" altLang="zh-CN" dirty="0"/>
              <a:t>3</a:t>
            </a:r>
            <a:r>
              <a:rPr lang="zh-CN" altLang="en-US" dirty="0"/>
              <a:t>和</a:t>
            </a:r>
            <a:r>
              <a:rPr lang="en-US" altLang="zh-CN" dirty="0"/>
              <a:t>2r</a:t>
            </a:r>
          </a:p>
          <a:p>
            <a:r>
              <a:rPr lang="en-US" altLang="zh-CN" dirty="0"/>
              <a:t>…..</a:t>
            </a:r>
          </a:p>
        </p:txBody>
      </p:sp>
      <p:sp>
        <p:nvSpPr>
          <p:cNvPr id="4" name="灯片编号占位符 3"/>
          <p:cNvSpPr>
            <a:spLocks noGrp="1"/>
          </p:cNvSpPr>
          <p:nvPr>
            <p:ph type="sldNum" sz="quarter" idx="10"/>
          </p:nvPr>
        </p:nvSpPr>
        <p:spPr/>
        <p:txBody>
          <a:bodyPr/>
          <a:lstStyle/>
          <a:p>
            <a:fld id="{63867F60-A72C-47D7-BB0F-EE9DC0D2F9E8}" type="slidenum">
              <a:rPr lang="zh-CN" altLang="en-US" smtClean="0"/>
              <a:pPr/>
              <a:t>55</a:t>
            </a:fld>
            <a:endParaRPr lang="en-US" altLang="zh-CN"/>
          </a:p>
        </p:txBody>
      </p:sp>
    </p:spTree>
    <p:extLst>
      <p:ext uri="{BB962C8B-B14F-4D97-AF65-F5344CB8AC3E}">
        <p14:creationId xmlns:p14="http://schemas.microsoft.com/office/powerpoint/2010/main" val="257551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D9D426-914E-4E27-862D-86B94AFA82EE}"/>
              </a:ext>
            </a:extLst>
          </p:cNvPr>
          <p:cNvSpPr>
            <a:spLocks noGrp="1" noChangeArrowheads="1"/>
          </p:cNvSpPr>
          <p:nvPr>
            <p:ph type="sldNum" sz="quarter" idx="5"/>
          </p:nvPr>
        </p:nvSpPr>
        <p:spPr>
          <a:ln/>
        </p:spPr>
        <p:txBody>
          <a:bodyPr/>
          <a:lstStyle/>
          <a:p>
            <a:fld id="{EAD10C1A-B93E-48D0-B53A-B85E670BCE7E}" type="slidenum">
              <a:rPr lang="zh-CN" altLang="en-US"/>
              <a:pPr/>
              <a:t>56</a:t>
            </a:fld>
            <a:endParaRPr lang="en-US" altLang="zh-CN"/>
          </a:p>
        </p:txBody>
      </p:sp>
      <p:sp>
        <p:nvSpPr>
          <p:cNvPr id="404482" name="Rectangle 2">
            <a:extLst>
              <a:ext uri="{FF2B5EF4-FFF2-40B4-BE49-F238E27FC236}">
                <a16:creationId xmlns:a16="http://schemas.microsoft.com/office/drawing/2014/main" id="{53CA8D55-ACD9-449F-876D-E78448C36D8A}"/>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4483" name="Rectangle 3">
            <a:extLst>
              <a:ext uri="{FF2B5EF4-FFF2-40B4-BE49-F238E27FC236}">
                <a16:creationId xmlns:a16="http://schemas.microsoft.com/office/drawing/2014/main" id="{56CDE80A-C085-47C4-BE2C-6192D27932E7}"/>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dirty="0"/>
              <a:t>推己及人，精简到不啰嗦对方又能看懂</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192E65-C564-4DE1-AF7E-07C31D6A4719}"/>
              </a:ext>
            </a:extLst>
          </p:cNvPr>
          <p:cNvSpPr>
            <a:spLocks noGrp="1" noChangeArrowheads="1"/>
          </p:cNvSpPr>
          <p:nvPr>
            <p:ph type="sldNum" sz="quarter" idx="5"/>
          </p:nvPr>
        </p:nvSpPr>
        <p:spPr>
          <a:ln/>
        </p:spPr>
        <p:txBody>
          <a:bodyPr/>
          <a:lstStyle/>
          <a:p>
            <a:fld id="{F208FADA-B05D-4792-9E15-44C2394AFFB8}" type="slidenum">
              <a:rPr lang="zh-CN" altLang="en-US"/>
              <a:pPr/>
              <a:t>61</a:t>
            </a:fld>
            <a:endParaRPr lang="en-US" altLang="zh-CN"/>
          </a:p>
        </p:txBody>
      </p:sp>
      <p:sp>
        <p:nvSpPr>
          <p:cNvPr id="410626" name="Rectangle 2">
            <a:extLst>
              <a:ext uri="{FF2B5EF4-FFF2-40B4-BE49-F238E27FC236}">
                <a16:creationId xmlns:a16="http://schemas.microsoft.com/office/drawing/2014/main" id="{D919E499-478F-454B-B5F4-AE1F8FC499FD}"/>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0627" name="Rectangle 3">
            <a:extLst>
              <a:ext uri="{FF2B5EF4-FFF2-40B4-BE49-F238E27FC236}">
                <a16:creationId xmlns:a16="http://schemas.microsoft.com/office/drawing/2014/main" id="{F438ADDD-716F-4C68-AD4D-89B2EC282D75}"/>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a:t>如何使回头率提高三倍</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2722AA-AFFC-4478-8373-67CF4A52AF11}"/>
              </a:ext>
            </a:extLst>
          </p:cNvPr>
          <p:cNvSpPr>
            <a:spLocks noGrp="1" noChangeArrowheads="1"/>
          </p:cNvSpPr>
          <p:nvPr>
            <p:ph type="sldNum" sz="quarter" idx="5"/>
          </p:nvPr>
        </p:nvSpPr>
        <p:spPr>
          <a:ln/>
        </p:spPr>
        <p:txBody>
          <a:bodyPr/>
          <a:lstStyle/>
          <a:p>
            <a:fld id="{B85802FA-2B94-4F9C-8459-D5608A9D7DAD}" type="slidenum">
              <a:rPr lang="zh-CN" altLang="en-US"/>
              <a:pPr/>
              <a:t>62</a:t>
            </a:fld>
            <a:endParaRPr lang="en-US" altLang="zh-CN"/>
          </a:p>
        </p:txBody>
      </p:sp>
      <p:sp>
        <p:nvSpPr>
          <p:cNvPr id="412674" name="Rectangle 2">
            <a:extLst>
              <a:ext uri="{FF2B5EF4-FFF2-40B4-BE49-F238E27FC236}">
                <a16:creationId xmlns:a16="http://schemas.microsoft.com/office/drawing/2014/main" id="{6A760A0B-D35B-4D6C-A2D1-3309F61E39F1}"/>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2675" name="Rectangle 3">
            <a:extLst>
              <a:ext uri="{FF2B5EF4-FFF2-40B4-BE49-F238E27FC236}">
                <a16:creationId xmlns:a16="http://schemas.microsoft.com/office/drawing/2014/main" id="{877C1FA3-1797-4061-A90D-52CD209BE91F}"/>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a:t>为了解放全世界三分之二受因受难的人民，我们要种好土豆、种好玉米、种好萝卜。</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0632D2-5146-46FD-8FE8-411EC00AD3FF}"/>
              </a:ext>
            </a:extLst>
          </p:cNvPr>
          <p:cNvSpPr>
            <a:spLocks noGrp="1" noChangeArrowheads="1"/>
          </p:cNvSpPr>
          <p:nvPr>
            <p:ph type="sldNum" sz="quarter" idx="5"/>
          </p:nvPr>
        </p:nvSpPr>
        <p:spPr>
          <a:ln/>
        </p:spPr>
        <p:txBody>
          <a:bodyPr/>
          <a:lstStyle/>
          <a:p>
            <a:fld id="{03B2C47F-BE8E-46BE-B323-AC113C41856E}" type="slidenum">
              <a:rPr lang="zh-CN" altLang="en-US"/>
              <a:pPr/>
              <a:t>64</a:t>
            </a:fld>
            <a:endParaRPr lang="en-US" altLang="zh-CN"/>
          </a:p>
        </p:txBody>
      </p:sp>
      <p:sp>
        <p:nvSpPr>
          <p:cNvPr id="415746" name="Rectangle 2">
            <a:extLst>
              <a:ext uri="{FF2B5EF4-FFF2-40B4-BE49-F238E27FC236}">
                <a16:creationId xmlns:a16="http://schemas.microsoft.com/office/drawing/2014/main" id="{D5ED792C-92DA-494A-BB1F-B4ACCD13719E}"/>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5747" name="Rectangle 3">
            <a:extLst>
              <a:ext uri="{FF2B5EF4-FFF2-40B4-BE49-F238E27FC236}">
                <a16:creationId xmlns:a16="http://schemas.microsoft.com/office/drawing/2014/main" id="{086E211D-F6CA-4272-A853-3DB96A57C2B7}"/>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a:t>张三开工厂，李四种地，王二开桑拿，他们都在制富。</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867F60-A72C-47D7-BB0F-EE9DC0D2F9E8}" type="slidenum">
              <a:rPr lang="zh-CN" altLang="en-US" smtClean="0"/>
              <a:pPr/>
              <a:t>118</a:t>
            </a:fld>
            <a:endParaRPr lang="en-US" altLang="zh-CN"/>
          </a:p>
        </p:txBody>
      </p:sp>
    </p:spTree>
    <p:extLst>
      <p:ext uri="{BB962C8B-B14F-4D97-AF65-F5344CB8AC3E}">
        <p14:creationId xmlns:p14="http://schemas.microsoft.com/office/powerpoint/2010/main" val="4114237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写作</a:t>
            </a:r>
            <a:r>
              <a:rPr lang="en-US" altLang="zh-CN" dirty="0"/>
              <a:t>=</a:t>
            </a:r>
            <a:r>
              <a:rPr lang="zh-CN" altLang="en-US" dirty="0"/>
              <a:t>说话</a:t>
            </a:r>
          </a:p>
        </p:txBody>
      </p:sp>
      <p:sp>
        <p:nvSpPr>
          <p:cNvPr id="4" name="灯片编号占位符 3"/>
          <p:cNvSpPr>
            <a:spLocks noGrp="1"/>
          </p:cNvSpPr>
          <p:nvPr>
            <p:ph type="sldNum" sz="quarter" idx="10"/>
          </p:nvPr>
        </p:nvSpPr>
        <p:spPr/>
        <p:txBody>
          <a:bodyPr/>
          <a:lstStyle/>
          <a:p>
            <a:fld id="{63867F60-A72C-47D7-BB0F-EE9DC0D2F9E8}" type="slidenum">
              <a:rPr lang="zh-CN" altLang="en-US" smtClean="0"/>
              <a:pPr/>
              <a:t>4</a:t>
            </a:fld>
            <a:endParaRPr lang="en-US" altLang="zh-CN"/>
          </a:p>
        </p:txBody>
      </p:sp>
    </p:spTree>
    <p:extLst>
      <p:ext uri="{BB962C8B-B14F-4D97-AF65-F5344CB8AC3E}">
        <p14:creationId xmlns:p14="http://schemas.microsoft.com/office/powerpoint/2010/main" val="138346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按分类：人，动物，建筑，交通，食物，衣服，文具，餐具</a:t>
            </a:r>
            <a:endParaRPr lang="en-US" altLang="zh-CN" dirty="0"/>
          </a:p>
          <a:p>
            <a:endParaRPr lang="en-US" altLang="zh-CN" dirty="0"/>
          </a:p>
          <a:p>
            <a:r>
              <a:rPr lang="zh-CN" altLang="en-US" dirty="0"/>
              <a:t>按关系：</a:t>
            </a:r>
            <a:endParaRPr lang="en-US" altLang="zh-CN" dirty="0"/>
          </a:p>
          <a:p>
            <a:r>
              <a:rPr lang="zh-CN" altLang="en-US" dirty="0"/>
              <a:t>女孩</a:t>
            </a:r>
            <a:r>
              <a:rPr lang="en-US" altLang="zh-CN" dirty="0"/>
              <a:t>-+-</a:t>
            </a:r>
            <a:r>
              <a:rPr lang="zh-CN" altLang="en-US" dirty="0"/>
              <a:t>（衣服）</a:t>
            </a:r>
            <a:r>
              <a:rPr lang="en-US" altLang="zh-CN" dirty="0"/>
              <a:t>-</a:t>
            </a:r>
            <a:r>
              <a:rPr lang="zh-CN" altLang="en-US" dirty="0"/>
              <a:t>靴子</a:t>
            </a:r>
            <a:r>
              <a:rPr lang="en-US" altLang="zh-CN" dirty="0"/>
              <a:t>-</a:t>
            </a:r>
            <a:r>
              <a:rPr lang="zh-CN" altLang="en-US" dirty="0"/>
              <a:t>大象</a:t>
            </a:r>
            <a:endParaRPr lang="en-US" altLang="zh-CN" dirty="0"/>
          </a:p>
          <a:p>
            <a:r>
              <a:rPr lang="en-US" altLang="zh-CN" dirty="0"/>
              <a:t>         +-</a:t>
            </a:r>
            <a:r>
              <a:rPr lang="zh-CN" altLang="en-US" dirty="0"/>
              <a:t>（文具）</a:t>
            </a:r>
            <a:r>
              <a:rPr lang="en-US" altLang="zh-CN" dirty="0"/>
              <a:t>+-</a:t>
            </a:r>
            <a:r>
              <a:rPr lang="zh-CN" altLang="en-US" dirty="0"/>
              <a:t>书本</a:t>
            </a:r>
            <a:endParaRPr lang="en-US" altLang="zh-CN" dirty="0"/>
          </a:p>
          <a:p>
            <a:r>
              <a:rPr lang="en-US" altLang="zh-CN" dirty="0"/>
              <a:t>                          +-</a:t>
            </a:r>
            <a:r>
              <a:rPr lang="zh-CN" altLang="en-US" dirty="0"/>
              <a:t>铅笔</a:t>
            </a:r>
            <a:endParaRPr lang="en-US" altLang="zh-CN" dirty="0"/>
          </a:p>
          <a:p>
            <a:r>
              <a:rPr lang="en-US" altLang="zh-CN" dirty="0"/>
              <a:t>         +-</a:t>
            </a:r>
            <a:r>
              <a:rPr lang="zh-CN" altLang="en-US" dirty="0"/>
              <a:t>（交通）自行车</a:t>
            </a:r>
            <a:endParaRPr lang="en-US" altLang="zh-CN" dirty="0"/>
          </a:p>
          <a:p>
            <a:r>
              <a:rPr lang="en-US" altLang="zh-CN" dirty="0"/>
              <a:t>         +-</a:t>
            </a:r>
            <a:r>
              <a:rPr lang="zh-CN" altLang="en-US" dirty="0"/>
              <a:t>（吃）糖</a:t>
            </a:r>
            <a:r>
              <a:rPr lang="en-US" altLang="zh-CN" dirty="0"/>
              <a:t>---</a:t>
            </a:r>
            <a:r>
              <a:rPr lang="zh-CN" altLang="en-US" dirty="0"/>
              <a:t>盘子</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3867F60-A72C-47D7-BB0F-EE9DC0D2F9E8}" type="slidenum">
              <a:rPr lang="zh-CN" altLang="en-US" smtClean="0"/>
              <a:pPr/>
              <a:t>8</a:t>
            </a:fld>
            <a:endParaRPr lang="en-US" altLang="zh-CN"/>
          </a:p>
        </p:txBody>
      </p:sp>
    </p:spTree>
    <p:extLst>
      <p:ext uri="{BB962C8B-B14F-4D97-AF65-F5344CB8AC3E}">
        <p14:creationId xmlns:p14="http://schemas.microsoft.com/office/powerpoint/2010/main" val="288310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按对方关注的点</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3867F60-A72C-47D7-BB0F-EE9DC0D2F9E8}" type="slidenum">
              <a:rPr lang="zh-CN" altLang="en-US" smtClean="0"/>
              <a:pPr/>
              <a:t>9</a:t>
            </a:fld>
            <a:endParaRPr lang="en-US" altLang="zh-CN"/>
          </a:p>
        </p:txBody>
      </p:sp>
    </p:spTree>
    <p:extLst>
      <p:ext uri="{BB962C8B-B14F-4D97-AF65-F5344CB8AC3E}">
        <p14:creationId xmlns:p14="http://schemas.microsoft.com/office/powerpoint/2010/main" val="145554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867F60-A72C-47D7-BB0F-EE9DC0D2F9E8}" type="slidenum">
              <a:rPr lang="zh-CN" altLang="en-US" smtClean="0"/>
              <a:pPr/>
              <a:t>11</a:t>
            </a:fld>
            <a:endParaRPr lang="en-US" altLang="zh-CN"/>
          </a:p>
        </p:txBody>
      </p:sp>
    </p:spTree>
    <p:extLst>
      <p:ext uri="{BB962C8B-B14F-4D97-AF65-F5344CB8AC3E}">
        <p14:creationId xmlns:p14="http://schemas.microsoft.com/office/powerpoint/2010/main" val="1965565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63D1C9-9EBC-4636-8E78-5668EDC73541}"/>
              </a:ext>
            </a:extLst>
          </p:cNvPr>
          <p:cNvSpPr>
            <a:spLocks noGrp="1" noChangeArrowheads="1"/>
          </p:cNvSpPr>
          <p:nvPr>
            <p:ph type="sldNum" sz="quarter" idx="5"/>
          </p:nvPr>
        </p:nvSpPr>
        <p:spPr>
          <a:ln/>
        </p:spPr>
        <p:txBody>
          <a:bodyPr/>
          <a:lstStyle/>
          <a:p>
            <a:fld id="{24FE6476-80C6-46EC-8C68-8B0D12F9394B}" type="slidenum">
              <a:rPr lang="zh-CN" altLang="en-US"/>
              <a:pPr/>
              <a:t>34</a:t>
            </a:fld>
            <a:endParaRPr lang="en-US" altLang="zh-CN"/>
          </a:p>
        </p:txBody>
      </p:sp>
      <p:sp>
        <p:nvSpPr>
          <p:cNvPr id="372738" name="Rectangle 2">
            <a:extLst>
              <a:ext uri="{FF2B5EF4-FFF2-40B4-BE49-F238E27FC236}">
                <a16:creationId xmlns:a16="http://schemas.microsoft.com/office/drawing/2014/main" id="{09104A4D-526A-4EC2-8D8F-2114FF5C7F42}"/>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2739" name="Rectangle 3">
            <a:extLst>
              <a:ext uri="{FF2B5EF4-FFF2-40B4-BE49-F238E27FC236}">
                <a16:creationId xmlns:a16="http://schemas.microsoft.com/office/drawing/2014/main" id="{7E4B8A83-338C-4D3A-B49E-B92F3B576C56}"/>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a:t>火车上的小伙子，老和尚讲故事；思考本身是一个过程，是过程就有先干啥后干啥，主要干啥的问题。</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19F791-5F5E-4724-8179-41E3D4AC34D2}"/>
              </a:ext>
            </a:extLst>
          </p:cNvPr>
          <p:cNvSpPr>
            <a:spLocks noGrp="1" noChangeArrowheads="1"/>
          </p:cNvSpPr>
          <p:nvPr>
            <p:ph type="sldNum" sz="quarter" idx="5"/>
          </p:nvPr>
        </p:nvSpPr>
        <p:spPr>
          <a:ln/>
        </p:spPr>
        <p:txBody>
          <a:bodyPr/>
          <a:lstStyle/>
          <a:p>
            <a:fld id="{96947585-BE71-4CE4-938D-07B8C8817C9C}" type="slidenum">
              <a:rPr lang="zh-CN" altLang="en-US"/>
              <a:pPr/>
              <a:t>37</a:t>
            </a:fld>
            <a:endParaRPr lang="en-US" altLang="zh-CN"/>
          </a:p>
        </p:txBody>
      </p:sp>
      <p:sp>
        <p:nvSpPr>
          <p:cNvPr id="376834" name="Rectangle 2">
            <a:extLst>
              <a:ext uri="{FF2B5EF4-FFF2-40B4-BE49-F238E27FC236}">
                <a16:creationId xmlns:a16="http://schemas.microsoft.com/office/drawing/2014/main" id="{2B0658D0-0DF8-46DD-97AF-858D5B89711C}"/>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6835" name="Rectangle 3">
            <a:extLst>
              <a:ext uri="{FF2B5EF4-FFF2-40B4-BE49-F238E27FC236}">
                <a16:creationId xmlns:a16="http://schemas.microsoft.com/office/drawing/2014/main" id="{5400B685-2955-4773-9508-F3EF9906A176}"/>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a:t>高水平的教师</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FA1E07-DF16-45E4-9E48-7992E5AC4C24}"/>
              </a:ext>
            </a:extLst>
          </p:cNvPr>
          <p:cNvSpPr>
            <a:spLocks noGrp="1" noChangeArrowheads="1"/>
          </p:cNvSpPr>
          <p:nvPr>
            <p:ph type="sldNum" sz="quarter" idx="5"/>
          </p:nvPr>
        </p:nvSpPr>
        <p:spPr>
          <a:ln/>
        </p:spPr>
        <p:txBody>
          <a:bodyPr/>
          <a:lstStyle/>
          <a:p>
            <a:fld id="{66B24BD8-7C46-49BC-B0E3-11360B5D6629}" type="slidenum">
              <a:rPr lang="zh-CN" altLang="en-US"/>
              <a:pPr/>
              <a:t>38</a:t>
            </a:fld>
            <a:endParaRPr lang="en-US" altLang="zh-CN"/>
          </a:p>
        </p:txBody>
      </p:sp>
      <p:sp>
        <p:nvSpPr>
          <p:cNvPr id="378882" name="Rectangle 2">
            <a:extLst>
              <a:ext uri="{FF2B5EF4-FFF2-40B4-BE49-F238E27FC236}">
                <a16:creationId xmlns:a16="http://schemas.microsoft.com/office/drawing/2014/main" id="{78A4572A-7ED0-479F-864A-420E72B34474}"/>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883" name="Rectangle 3">
            <a:extLst>
              <a:ext uri="{FF2B5EF4-FFF2-40B4-BE49-F238E27FC236}">
                <a16:creationId xmlns:a16="http://schemas.microsoft.com/office/drawing/2014/main" id="{74D205D0-48BA-488E-9BBE-5B56E9D57639}"/>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a:t>这是按重要性按序，那么其他的逻辑顺序？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5DFCC0-F677-4A2F-AF6C-A9E4F8C23CB7}"/>
              </a:ext>
            </a:extLst>
          </p:cNvPr>
          <p:cNvSpPr>
            <a:spLocks noGrp="1" noChangeArrowheads="1"/>
          </p:cNvSpPr>
          <p:nvPr>
            <p:ph type="sldNum" sz="quarter" idx="5"/>
          </p:nvPr>
        </p:nvSpPr>
        <p:spPr>
          <a:ln/>
        </p:spPr>
        <p:txBody>
          <a:bodyPr/>
          <a:lstStyle/>
          <a:p>
            <a:fld id="{89496051-F687-48FA-8A60-423369E689A7}" type="slidenum">
              <a:rPr lang="zh-CN" altLang="en-US"/>
              <a:pPr/>
              <a:t>41</a:t>
            </a:fld>
            <a:endParaRPr lang="en-US" altLang="zh-CN"/>
          </a:p>
        </p:txBody>
      </p:sp>
      <p:sp>
        <p:nvSpPr>
          <p:cNvPr id="384002" name="Rectangle 2">
            <a:extLst>
              <a:ext uri="{FF2B5EF4-FFF2-40B4-BE49-F238E27FC236}">
                <a16:creationId xmlns:a16="http://schemas.microsoft.com/office/drawing/2014/main" id="{6B4C4A76-D937-4CE7-9C10-BA95E645F5BF}"/>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4003" name="Rectangle 3">
            <a:extLst>
              <a:ext uri="{FF2B5EF4-FFF2-40B4-BE49-F238E27FC236}">
                <a16:creationId xmlns:a16="http://schemas.microsoft.com/office/drawing/2014/main" id="{2E24CBFF-56F1-44D3-8930-D5D4A5EFBE2D}"/>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a:t>隐含步骤例子：提出问题、分析问题、解决问题</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67F847B5-3263-4326-B334-726C2561AF1C}"/>
              </a:ext>
            </a:extLst>
          </p:cNvPr>
          <p:cNvSpPr>
            <a:spLocks noGrp="1" noChangeArrowheads="1"/>
          </p:cNvSpPr>
          <p:nvPr>
            <p:ph type="ctrTitle"/>
          </p:nvPr>
        </p:nvSpPr>
        <p:spPr>
          <a:xfrm>
            <a:off x="685800" y="1731963"/>
            <a:ext cx="7772400" cy="1470025"/>
          </a:xfrm>
        </p:spPr>
        <p:txBody>
          <a:bodyPr/>
          <a:lstStyle>
            <a:lvl1pPr>
              <a:defRPr sz="4800"/>
            </a:lvl1pPr>
          </a:lstStyle>
          <a:p>
            <a:pPr lvl="0"/>
            <a:endParaRPr lang="zh-CN" altLang="en-US" noProof="0"/>
          </a:p>
        </p:txBody>
      </p:sp>
      <p:sp>
        <p:nvSpPr>
          <p:cNvPr id="7171" name="Rectangle 1027">
            <a:extLst>
              <a:ext uri="{FF2B5EF4-FFF2-40B4-BE49-F238E27FC236}">
                <a16:creationId xmlns:a16="http://schemas.microsoft.com/office/drawing/2014/main" id="{2932627E-41E4-4BF1-A7D4-CCC098E78447}"/>
              </a:ext>
            </a:extLst>
          </p:cNvPr>
          <p:cNvSpPr>
            <a:spLocks noGrp="1" noChangeArrowheads="1"/>
          </p:cNvSpPr>
          <p:nvPr>
            <p:ph type="subTitle" idx="1"/>
          </p:nvPr>
        </p:nvSpPr>
        <p:spPr>
          <a:xfrm>
            <a:off x="1371600" y="3886200"/>
            <a:ext cx="6400800" cy="982663"/>
          </a:xfrm>
        </p:spPr>
        <p:txBody>
          <a:bodyPr/>
          <a:lstStyle>
            <a:lvl1pPr marL="0" indent="0" algn="ctr">
              <a:buFontTx/>
              <a:buNone/>
              <a:defRPr/>
            </a:lvl1pPr>
          </a:lstStyle>
          <a:p>
            <a:pPr lvl="0"/>
            <a:r>
              <a:rPr lang="en-US" altLang="zh-CN" noProof="0"/>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8FA93-CF3D-40B9-BED4-7B8EC30CC2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98FB5F-6820-42B2-960A-F23F8FA3E92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3FA18-F1F1-4427-90DC-564326437AF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5005945-B2A8-416B-94F8-F9DF8F3118D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9A256C2-D44A-46D9-947C-6D4F65B60D9D}"/>
              </a:ext>
            </a:extLst>
          </p:cNvPr>
          <p:cNvSpPr>
            <a:spLocks noGrp="1"/>
          </p:cNvSpPr>
          <p:nvPr>
            <p:ph type="sldNum" sz="quarter" idx="12"/>
          </p:nvPr>
        </p:nvSpPr>
        <p:spPr/>
        <p:txBody>
          <a:bodyPr/>
          <a:lstStyle>
            <a:lvl1pPr>
              <a:defRPr/>
            </a:lvl1pPr>
          </a:lstStyle>
          <a:p>
            <a:fld id="{15EF9BB5-399A-49FC-A531-E3523FDFEB89}" type="slidenum">
              <a:rPr lang="zh-CN" altLang="en-US"/>
              <a:pPr/>
              <a:t>‹#›</a:t>
            </a:fld>
            <a:endParaRPr lang="en-US" altLang="zh-CN"/>
          </a:p>
        </p:txBody>
      </p:sp>
    </p:spTree>
    <p:extLst>
      <p:ext uri="{BB962C8B-B14F-4D97-AF65-F5344CB8AC3E}">
        <p14:creationId xmlns:p14="http://schemas.microsoft.com/office/powerpoint/2010/main" val="366367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5CB6E84-7260-498D-9BD4-1EE9DD52BCFF}"/>
              </a:ext>
            </a:extLst>
          </p:cNvPr>
          <p:cNvSpPr>
            <a:spLocks noGrp="1"/>
          </p:cNvSpPr>
          <p:nvPr>
            <p:ph type="title" orient="vert"/>
          </p:nvPr>
        </p:nvSpPr>
        <p:spPr>
          <a:xfrm>
            <a:off x="6678613" y="609600"/>
            <a:ext cx="1997075"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7B084A-704B-4C0F-96FA-D104AFE927DF}"/>
              </a:ext>
            </a:extLst>
          </p:cNvPr>
          <p:cNvSpPr>
            <a:spLocks noGrp="1"/>
          </p:cNvSpPr>
          <p:nvPr>
            <p:ph type="body" orient="vert" idx="1"/>
          </p:nvPr>
        </p:nvSpPr>
        <p:spPr>
          <a:xfrm>
            <a:off x="684213" y="609600"/>
            <a:ext cx="58420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38D530-EF7B-45D0-A59F-50C4D34A4E6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EFC99ED-D8A4-4474-9A36-C7B2CFD26CD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70FD43B-CEC5-47FF-88BA-83C33CECD720}"/>
              </a:ext>
            </a:extLst>
          </p:cNvPr>
          <p:cNvSpPr>
            <a:spLocks noGrp="1"/>
          </p:cNvSpPr>
          <p:nvPr>
            <p:ph type="sldNum" sz="quarter" idx="12"/>
          </p:nvPr>
        </p:nvSpPr>
        <p:spPr/>
        <p:txBody>
          <a:bodyPr/>
          <a:lstStyle>
            <a:lvl1pPr>
              <a:defRPr/>
            </a:lvl1pPr>
          </a:lstStyle>
          <a:p>
            <a:fld id="{F77C09E0-80E5-4312-AB2F-79650B6AFCF1}" type="slidenum">
              <a:rPr lang="zh-CN" altLang="en-US"/>
              <a:pPr/>
              <a:t>‹#›</a:t>
            </a:fld>
            <a:endParaRPr lang="en-US" altLang="zh-CN"/>
          </a:p>
        </p:txBody>
      </p:sp>
    </p:spTree>
    <p:extLst>
      <p:ext uri="{BB962C8B-B14F-4D97-AF65-F5344CB8AC3E}">
        <p14:creationId xmlns:p14="http://schemas.microsoft.com/office/powerpoint/2010/main" val="1469243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F1AD3-91F9-4EF6-922D-DB58838CD861}"/>
              </a:ext>
            </a:extLst>
          </p:cNvPr>
          <p:cNvSpPr>
            <a:spLocks noGrp="1"/>
          </p:cNvSpPr>
          <p:nvPr>
            <p:ph type="title"/>
          </p:nvPr>
        </p:nvSpPr>
        <p:spPr>
          <a:xfrm>
            <a:off x="684213" y="609600"/>
            <a:ext cx="7991475" cy="58737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C6957C-04CF-425C-9CDE-C46F08AE03C8}"/>
              </a:ext>
            </a:extLst>
          </p:cNvPr>
          <p:cNvSpPr>
            <a:spLocks noGrp="1"/>
          </p:cNvSpPr>
          <p:nvPr>
            <p:ph type="body" sz="half" idx="1"/>
          </p:nvPr>
        </p:nvSpPr>
        <p:spPr>
          <a:xfrm>
            <a:off x="685800" y="1773238"/>
            <a:ext cx="3810000" cy="43227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EAD3DE2-0C01-4A47-BEF3-7AAA9BEC18E9}"/>
              </a:ext>
            </a:extLst>
          </p:cNvPr>
          <p:cNvSpPr>
            <a:spLocks noGrp="1"/>
          </p:cNvSpPr>
          <p:nvPr>
            <p:ph sz="half" idx="2"/>
          </p:nvPr>
        </p:nvSpPr>
        <p:spPr>
          <a:xfrm>
            <a:off x="4648200" y="1773238"/>
            <a:ext cx="3810000" cy="43227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253DF13-B3AA-4225-A28E-256C92885811}"/>
              </a:ext>
            </a:extLst>
          </p:cNvPr>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836A0A7-2F45-498E-88BD-80F34973C06A}"/>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2F77275-D064-435D-A36B-86A0702E1B7E}"/>
              </a:ext>
            </a:extLst>
          </p:cNvPr>
          <p:cNvSpPr>
            <a:spLocks noGrp="1"/>
          </p:cNvSpPr>
          <p:nvPr>
            <p:ph type="sldNum" sz="quarter" idx="12"/>
          </p:nvPr>
        </p:nvSpPr>
        <p:spPr>
          <a:xfrm>
            <a:off x="6553200" y="6248400"/>
            <a:ext cx="1905000" cy="457200"/>
          </a:xfrm>
        </p:spPr>
        <p:txBody>
          <a:bodyPr/>
          <a:lstStyle>
            <a:lvl1pPr>
              <a:defRPr/>
            </a:lvl1pPr>
          </a:lstStyle>
          <a:p>
            <a:fld id="{57E7DD91-1506-4B60-9CB1-FA4A3893F4F7}" type="slidenum">
              <a:rPr lang="zh-CN" altLang="en-US"/>
              <a:pPr/>
              <a:t>‹#›</a:t>
            </a:fld>
            <a:endParaRPr lang="en-US" altLang="zh-CN"/>
          </a:p>
        </p:txBody>
      </p:sp>
    </p:spTree>
    <p:extLst>
      <p:ext uri="{BB962C8B-B14F-4D97-AF65-F5344CB8AC3E}">
        <p14:creationId xmlns:p14="http://schemas.microsoft.com/office/powerpoint/2010/main" val="3772752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22412-A571-4C16-93BD-3DFDBC525D38}"/>
              </a:ext>
            </a:extLst>
          </p:cNvPr>
          <p:cNvSpPr>
            <a:spLocks noGrp="1"/>
          </p:cNvSpPr>
          <p:nvPr>
            <p:ph type="title"/>
          </p:nvPr>
        </p:nvSpPr>
        <p:spPr>
          <a:xfrm>
            <a:off x="684213" y="609600"/>
            <a:ext cx="7991475" cy="587375"/>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A531FB06-6FA8-40EF-B082-1CACE7F9A41F}"/>
              </a:ext>
            </a:extLst>
          </p:cNvPr>
          <p:cNvSpPr>
            <a:spLocks noGrp="1"/>
          </p:cNvSpPr>
          <p:nvPr>
            <p:ph type="tbl" idx="1"/>
          </p:nvPr>
        </p:nvSpPr>
        <p:spPr>
          <a:xfrm>
            <a:off x="685800" y="1773238"/>
            <a:ext cx="7772400" cy="4322762"/>
          </a:xfrm>
        </p:spPr>
        <p:txBody>
          <a:bodyPr/>
          <a:lstStyle/>
          <a:p>
            <a:endParaRPr lang="zh-CN" altLang="en-US"/>
          </a:p>
        </p:txBody>
      </p:sp>
      <p:sp>
        <p:nvSpPr>
          <p:cNvPr id="4" name="日期占位符 3">
            <a:extLst>
              <a:ext uri="{FF2B5EF4-FFF2-40B4-BE49-F238E27FC236}">
                <a16:creationId xmlns:a16="http://schemas.microsoft.com/office/drawing/2014/main" id="{BEEB37C9-7DEE-49B3-9A60-6F312DC781B6}"/>
              </a:ext>
            </a:extLst>
          </p:cNvPr>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3CFFCB3-6382-4423-81ED-A57740960381}"/>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020F55B-056C-45EB-A8A1-432323CF777A}"/>
              </a:ext>
            </a:extLst>
          </p:cNvPr>
          <p:cNvSpPr>
            <a:spLocks noGrp="1"/>
          </p:cNvSpPr>
          <p:nvPr>
            <p:ph type="sldNum" sz="quarter" idx="12"/>
          </p:nvPr>
        </p:nvSpPr>
        <p:spPr>
          <a:xfrm>
            <a:off x="6553200" y="6248400"/>
            <a:ext cx="1905000" cy="457200"/>
          </a:xfrm>
        </p:spPr>
        <p:txBody>
          <a:bodyPr/>
          <a:lstStyle>
            <a:lvl1pPr>
              <a:defRPr/>
            </a:lvl1pPr>
          </a:lstStyle>
          <a:p>
            <a:fld id="{1AA0C6F7-1568-41BF-888E-CE97E109FF19}" type="slidenum">
              <a:rPr lang="zh-CN" altLang="en-US"/>
              <a:pPr/>
              <a:t>‹#›</a:t>
            </a:fld>
            <a:endParaRPr lang="en-US" altLang="zh-CN"/>
          </a:p>
        </p:txBody>
      </p:sp>
    </p:spTree>
    <p:extLst>
      <p:ext uri="{BB962C8B-B14F-4D97-AF65-F5344CB8AC3E}">
        <p14:creationId xmlns:p14="http://schemas.microsoft.com/office/powerpoint/2010/main" val="2055107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5CC36-0F86-450D-B212-F94EBD0089B6}"/>
              </a:ext>
            </a:extLst>
          </p:cNvPr>
          <p:cNvSpPr>
            <a:spLocks noGrp="1"/>
          </p:cNvSpPr>
          <p:nvPr>
            <p:ph type="title"/>
          </p:nvPr>
        </p:nvSpPr>
        <p:spPr>
          <a:xfrm>
            <a:off x="684213" y="609600"/>
            <a:ext cx="7991475" cy="587375"/>
          </a:xfrm>
        </p:spPr>
        <p:txBody>
          <a:bodyPr/>
          <a:lstStyle/>
          <a:p>
            <a:r>
              <a:rPr lang="zh-CN" altLang="en-US"/>
              <a:t>单击此处编辑母版标题样式</a:t>
            </a:r>
          </a:p>
        </p:txBody>
      </p:sp>
      <p:sp>
        <p:nvSpPr>
          <p:cNvPr id="3" name="SmartArt 占位符 2">
            <a:extLst>
              <a:ext uri="{FF2B5EF4-FFF2-40B4-BE49-F238E27FC236}">
                <a16:creationId xmlns:a16="http://schemas.microsoft.com/office/drawing/2014/main" id="{AABF63B6-6566-4B15-8863-8D500F14CCA3}"/>
              </a:ext>
            </a:extLst>
          </p:cNvPr>
          <p:cNvSpPr>
            <a:spLocks noGrp="1"/>
          </p:cNvSpPr>
          <p:nvPr>
            <p:ph type="dgm" idx="1"/>
          </p:nvPr>
        </p:nvSpPr>
        <p:spPr>
          <a:xfrm>
            <a:off x="685800" y="1773238"/>
            <a:ext cx="7772400" cy="4322762"/>
          </a:xfrm>
        </p:spPr>
        <p:txBody>
          <a:bodyPr/>
          <a:lstStyle/>
          <a:p>
            <a:endParaRPr lang="zh-CN" altLang="en-US"/>
          </a:p>
        </p:txBody>
      </p:sp>
      <p:sp>
        <p:nvSpPr>
          <p:cNvPr id="4" name="日期占位符 3">
            <a:extLst>
              <a:ext uri="{FF2B5EF4-FFF2-40B4-BE49-F238E27FC236}">
                <a16:creationId xmlns:a16="http://schemas.microsoft.com/office/drawing/2014/main" id="{60FFC834-4E15-4403-8ACF-44D8ECC39976}"/>
              </a:ext>
            </a:extLst>
          </p:cNvPr>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3A46990-1532-4E3E-BA3A-9E67ADB8EF48}"/>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DD923C4-B235-4F44-B2A9-39EE3B9ACE2C}"/>
              </a:ext>
            </a:extLst>
          </p:cNvPr>
          <p:cNvSpPr>
            <a:spLocks noGrp="1"/>
          </p:cNvSpPr>
          <p:nvPr>
            <p:ph type="sldNum" sz="quarter" idx="12"/>
          </p:nvPr>
        </p:nvSpPr>
        <p:spPr>
          <a:xfrm>
            <a:off x="6553200" y="6248400"/>
            <a:ext cx="1905000" cy="457200"/>
          </a:xfrm>
        </p:spPr>
        <p:txBody>
          <a:bodyPr/>
          <a:lstStyle>
            <a:lvl1pPr>
              <a:defRPr/>
            </a:lvl1pPr>
          </a:lstStyle>
          <a:p>
            <a:fld id="{436A1DEB-BC58-43AD-9465-FE2F64132CB1}" type="slidenum">
              <a:rPr lang="zh-CN" altLang="en-US"/>
              <a:pPr/>
              <a:t>‹#›</a:t>
            </a:fld>
            <a:endParaRPr lang="en-US" altLang="zh-CN"/>
          </a:p>
        </p:txBody>
      </p:sp>
    </p:spTree>
    <p:extLst>
      <p:ext uri="{BB962C8B-B14F-4D97-AF65-F5344CB8AC3E}">
        <p14:creationId xmlns:p14="http://schemas.microsoft.com/office/powerpoint/2010/main" val="3830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ECA3F-C047-4D52-A102-9515E45AEF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21F34E-136B-452C-9E0F-01F7263507F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57BFF21-2BA4-497D-888F-C1003DAB75A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4E2B98B-B0D5-4FC6-85FD-7C85DD4D110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7CDD1A2-5E12-4EFE-8554-375BE7E90B34}"/>
              </a:ext>
            </a:extLst>
          </p:cNvPr>
          <p:cNvSpPr>
            <a:spLocks noGrp="1"/>
          </p:cNvSpPr>
          <p:nvPr>
            <p:ph type="sldNum" sz="quarter" idx="12"/>
          </p:nvPr>
        </p:nvSpPr>
        <p:spPr/>
        <p:txBody>
          <a:bodyPr/>
          <a:lstStyle>
            <a:lvl1pPr>
              <a:defRPr/>
            </a:lvl1pPr>
          </a:lstStyle>
          <a:p>
            <a:fld id="{AD30AB3A-2A59-491F-8904-151D7E88626C}" type="slidenum">
              <a:rPr lang="zh-CN" altLang="en-US"/>
              <a:pPr/>
              <a:t>‹#›</a:t>
            </a:fld>
            <a:endParaRPr lang="en-US" altLang="zh-CN"/>
          </a:p>
        </p:txBody>
      </p:sp>
    </p:spTree>
    <p:extLst>
      <p:ext uri="{BB962C8B-B14F-4D97-AF65-F5344CB8AC3E}">
        <p14:creationId xmlns:p14="http://schemas.microsoft.com/office/powerpoint/2010/main" val="198562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D7879-76F1-4066-879D-E1278E5D1F2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B12D1A-9A0B-4410-B076-06EDBE600E7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256AD9BF-9F1A-4784-8736-10F5E4FA533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AB640B3-6D27-4EEF-9FEE-EBB4CAA374D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ADE2C63-C666-438E-809B-34C32A4CF911}"/>
              </a:ext>
            </a:extLst>
          </p:cNvPr>
          <p:cNvSpPr>
            <a:spLocks noGrp="1"/>
          </p:cNvSpPr>
          <p:nvPr>
            <p:ph type="sldNum" sz="quarter" idx="12"/>
          </p:nvPr>
        </p:nvSpPr>
        <p:spPr/>
        <p:txBody>
          <a:bodyPr/>
          <a:lstStyle>
            <a:lvl1pPr>
              <a:defRPr/>
            </a:lvl1pPr>
          </a:lstStyle>
          <a:p>
            <a:fld id="{9BE1C4BE-6726-4406-9C1F-CFA6B5C5B608}" type="slidenum">
              <a:rPr lang="zh-CN" altLang="en-US"/>
              <a:pPr/>
              <a:t>‹#›</a:t>
            </a:fld>
            <a:endParaRPr lang="en-US" altLang="zh-CN"/>
          </a:p>
        </p:txBody>
      </p:sp>
    </p:spTree>
    <p:extLst>
      <p:ext uri="{BB962C8B-B14F-4D97-AF65-F5344CB8AC3E}">
        <p14:creationId xmlns:p14="http://schemas.microsoft.com/office/powerpoint/2010/main" val="202072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88E93-6DEC-477E-8B8C-5D4A3BC752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597751-90E9-49C6-991E-2188F75CF750}"/>
              </a:ext>
            </a:extLst>
          </p:cNvPr>
          <p:cNvSpPr>
            <a:spLocks noGrp="1"/>
          </p:cNvSpPr>
          <p:nvPr>
            <p:ph sz="half" idx="1"/>
          </p:nvPr>
        </p:nvSpPr>
        <p:spPr>
          <a:xfrm>
            <a:off x="685800" y="1773238"/>
            <a:ext cx="3810000" cy="43227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C4CD7F3-3A9F-47F4-ADDD-A9B8D6981C9D}"/>
              </a:ext>
            </a:extLst>
          </p:cNvPr>
          <p:cNvSpPr>
            <a:spLocks noGrp="1"/>
          </p:cNvSpPr>
          <p:nvPr>
            <p:ph sz="half" idx="2"/>
          </p:nvPr>
        </p:nvSpPr>
        <p:spPr>
          <a:xfrm>
            <a:off x="4648200" y="1773238"/>
            <a:ext cx="3810000" cy="43227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6AB1D76-83A3-43DB-ACFA-15B3CC9B317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AD24595-4A24-4A25-A5D2-855BBFBBD33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1F460C8-A993-4F56-BA56-ECDE4B05A314}"/>
              </a:ext>
            </a:extLst>
          </p:cNvPr>
          <p:cNvSpPr>
            <a:spLocks noGrp="1"/>
          </p:cNvSpPr>
          <p:nvPr>
            <p:ph type="sldNum" sz="quarter" idx="12"/>
          </p:nvPr>
        </p:nvSpPr>
        <p:spPr/>
        <p:txBody>
          <a:bodyPr/>
          <a:lstStyle>
            <a:lvl1pPr>
              <a:defRPr/>
            </a:lvl1pPr>
          </a:lstStyle>
          <a:p>
            <a:fld id="{538439C6-C2F3-4A9E-80D8-5FE2270EDF4C}" type="slidenum">
              <a:rPr lang="zh-CN" altLang="en-US"/>
              <a:pPr/>
              <a:t>‹#›</a:t>
            </a:fld>
            <a:endParaRPr lang="en-US" altLang="zh-CN"/>
          </a:p>
        </p:txBody>
      </p:sp>
    </p:spTree>
    <p:extLst>
      <p:ext uri="{BB962C8B-B14F-4D97-AF65-F5344CB8AC3E}">
        <p14:creationId xmlns:p14="http://schemas.microsoft.com/office/powerpoint/2010/main" val="42617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F5120-610E-4CD6-A093-F96A7891C78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80A4FA-910F-424F-9DA8-78F3F99C322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1C2E232-98D4-4A8E-A9FD-000A2FA1CA21}"/>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CC82E2-E3D1-4E83-919E-861E266B319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99377E5-2623-4BF1-B6FC-B7921041A2EB}"/>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6E14D00-228F-40D0-A121-B5623B668F71}"/>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B565ADC-3DFE-46BE-98F9-3A657C46B2C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C6BCC76A-61D1-4512-8A3C-97E81B4F952F}"/>
              </a:ext>
            </a:extLst>
          </p:cNvPr>
          <p:cNvSpPr>
            <a:spLocks noGrp="1"/>
          </p:cNvSpPr>
          <p:nvPr>
            <p:ph type="sldNum" sz="quarter" idx="12"/>
          </p:nvPr>
        </p:nvSpPr>
        <p:spPr/>
        <p:txBody>
          <a:bodyPr/>
          <a:lstStyle>
            <a:lvl1pPr>
              <a:defRPr/>
            </a:lvl1pPr>
          </a:lstStyle>
          <a:p>
            <a:fld id="{218DE892-EE05-403A-B6FD-E4F520E2E4F0}" type="slidenum">
              <a:rPr lang="zh-CN" altLang="en-US"/>
              <a:pPr/>
              <a:t>‹#›</a:t>
            </a:fld>
            <a:endParaRPr lang="en-US" altLang="zh-CN"/>
          </a:p>
        </p:txBody>
      </p:sp>
    </p:spTree>
    <p:extLst>
      <p:ext uri="{BB962C8B-B14F-4D97-AF65-F5344CB8AC3E}">
        <p14:creationId xmlns:p14="http://schemas.microsoft.com/office/powerpoint/2010/main" val="159532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8F938-D8B8-454C-912A-42A232320B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201EBC-8D31-436B-8752-09A9B9C50A9D}"/>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9C2904B-13FB-4BCC-A847-737EA3B3D5AF}"/>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C2317C8-AE1D-4629-BE61-7704AFCC8FA1}"/>
              </a:ext>
            </a:extLst>
          </p:cNvPr>
          <p:cNvSpPr>
            <a:spLocks noGrp="1"/>
          </p:cNvSpPr>
          <p:nvPr>
            <p:ph type="sldNum" sz="quarter" idx="12"/>
          </p:nvPr>
        </p:nvSpPr>
        <p:spPr/>
        <p:txBody>
          <a:bodyPr/>
          <a:lstStyle>
            <a:lvl1pPr>
              <a:defRPr/>
            </a:lvl1pPr>
          </a:lstStyle>
          <a:p>
            <a:fld id="{33715286-6852-4E68-AAC7-A989E10EA241}" type="slidenum">
              <a:rPr lang="zh-CN" altLang="en-US"/>
              <a:pPr/>
              <a:t>‹#›</a:t>
            </a:fld>
            <a:endParaRPr lang="en-US" altLang="zh-CN"/>
          </a:p>
        </p:txBody>
      </p:sp>
    </p:spTree>
    <p:extLst>
      <p:ext uri="{BB962C8B-B14F-4D97-AF65-F5344CB8AC3E}">
        <p14:creationId xmlns:p14="http://schemas.microsoft.com/office/powerpoint/2010/main" val="274164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2A1A29-6425-4F30-9802-1A32001FA68E}"/>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C2B6728D-6464-46EE-8EBC-D4CFDEFF3177}"/>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186D9F25-2A7B-4F1E-BB25-3403BAD75F77}"/>
              </a:ext>
            </a:extLst>
          </p:cNvPr>
          <p:cNvSpPr>
            <a:spLocks noGrp="1"/>
          </p:cNvSpPr>
          <p:nvPr>
            <p:ph type="sldNum" sz="quarter" idx="12"/>
          </p:nvPr>
        </p:nvSpPr>
        <p:spPr/>
        <p:txBody>
          <a:bodyPr/>
          <a:lstStyle>
            <a:lvl1pPr>
              <a:defRPr/>
            </a:lvl1pPr>
          </a:lstStyle>
          <a:p>
            <a:fld id="{78B106E9-C0B2-4231-A4B7-0C68D94521F1}" type="slidenum">
              <a:rPr lang="zh-CN" altLang="en-US"/>
              <a:pPr/>
              <a:t>‹#›</a:t>
            </a:fld>
            <a:endParaRPr lang="en-US" altLang="zh-CN"/>
          </a:p>
        </p:txBody>
      </p:sp>
    </p:spTree>
    <p:extLst>
      <p:ext uri="{BB962C8B-B14F-4D97-AF65-F5344CB8AC3E}">
        <p14:creationId xmlns:p14="http://schemas.microsoft.com/office/powerpoint/2010/main" val="225789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AA626-5322-41DF-B848-A4E4A5E5B2C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D17F27-546C-4C31-8F26-CD565B315CB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2FC40D4-3D0A-4AC7-BF8A-7861A16FF58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1F15A60-A0D3-4ADB-AB33-DAD757D46BE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A339FCC-FDC3-4574-9F82-BE0AED560E4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5CEB0A3-7513-44CD-840A-6C1560156D1C}"/>
              </a:ext>
            </a:extLst>
          </p:cNvPr>
          <p:cNvSpPr>
            <a:spLocks noGrp="1"/>
          </p:cNvSpPr>
          <p:nvPr>
            <p:ph type="sldNum" sz="quarter" idx="12"/>
          </p:nvPr>
        </p:nvSpPr>
        <p:spPr/>
        <p:txBody>
          <a:bodyPr/>
          <a:lstStyle>
            <a:lvl1pPr>
              <a:defRPr/>
            </a:lvl1pPr>
          </a:lstStyle>
          <a:p>
            <a:fld id="{E90EB55D-FA23-4792-9079-C59ABD8EE0CA}" type="slidenum">
              <a:rPr lang="zh-CN" altLang="en-US"/>
              <a:pPr/>
              <a:t>‹#›</a:t>
            </a:fld>
            <a:endParaRPr lang="en-US" altLang="zh-CN"/>
          </a:p>
        </p:txBody>
      </p:sp>
    </p:spTree>
    <p:extLst>
      <p:ext uri="{BB962C8B-B14F-4D97-AF65-F5344CB8AC3E}">
        <p14:creationId xmlns:p14="http://schemas.microsoft.com/office/powerpoint/2010/main" val="426392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F2593-166C-4697-8653-7627B9BE295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998DA2-5DAB-4BDB-842F-676E1066687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9B261F8-2B6D-4FA4-8969-47F17A115B9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388EE93-2493-43A7-93E4-3398A4E2224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BEB5E4D-3E04-4557-B75D-77FD85662D6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F70E679-589F-41BA-920B-262B858C04F2}"/>
              </a:ext>
            </a:extLst>
          </p:cNvPr>
          <p:cNvSpPr>
            <a:spLocks noGrp="1"/>
          </p:cNvSpPr>
          <p:nvPr>
            <p:ph type="sldNum" sz="quarter" idx="12"/>
          </p:nvPr>
        </p:nvSpPr>
        <p:spPr/>
        <p:txBody>
          <a:bodyPr/>
          <a:lstStyle>
            <a:lvl1pPr>
              <a:defRPr/>
            </a:lvl1pPr>
          </a:lstStyle>
          <a:p>
            <a:fld id="{0251F72F-67BA-4717-85F0-0A36A285467E}" type="slidenum">
              <a:rPr lang="zh-CN" altLang="en-US"/>
              <a:pPr/>
              <a:t>‹#›</a:t>
            </a:fld>
            <a:endParaRPr lang="en-US" altLang="zh-CN"/>
          </a:p>
        </p:txBody>
      </p:sp>
    </p:spTree>
    <p:extLst>
      <p:ext uri="{BB962C8B-B14F-4D97-AF65-F5344CB8AC3E}">
        <p14:creationId xmlns:p14="http://schemas.microsoft.com/office/powerpoint/2010/main" val="209634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F5015C2-21FA-4953-BB16-5110F2CF8CB5}"/>
              </a:ext>
            </a:extLst>
          </p:cNvPr>
          <p:cNvSpPr>
            <a:spLocks noGrp="1" noChangeArrowheads="1"/>
          </p:cNvSpPr>
          <p:nvPr>
            <p:ph type="title"/>
          </p:nvPr>
        </p:nvSpPr>
        <p:spPr bwMode="auto">
          <a:xfrm>
            <a:off x="684213" y="609600"/>
            <a:ext cx="79914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D19DF8E2-DAE6-4B95-84C6-7D797801496D}"/>
              </a:ext>
            </a:extLst>
          </p:cNvPr>
          <p:cNvSpPr>
            <a:spLocks noGrp="1" noChangeArrowheads="1"/>
          </p:cNvSpPr>
          <p:nvPr>
            <p:ph type="body" idx="1"/>
          </p:nvPr>
        </p:nvSpPr>
        <p:spPr bwMode="auto">
          <a:xfrm>
            <a:off x="685800" y="1773238"/>
            <a:ext cx="7772400" cy="432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Fifth level</a:t>
            </a:r>
          </a:p>
        </p:txBody>
      </p:sp>
      <p:sp>
        <p:nvSpPr>
          <p:cNvPr id="1028" name="Rectangle 4">
            <a:extLst>
              <a:ext uri="{FF2B5EF4-FFF2-40B4-BE49-F238E27FC236}">
                <a16:creationId xmlns:a16="http://schemas.microsoft.com/office/drawing/2014/main" id="{3C93C461-21EB-49A2-8FAF-9E302D38C4E4}"/>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BD064294-C2E1-4F63-B4E2-67B2DD1B4B0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66B769FE-643C-418C-BA42-FEE277B848A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30358F1-448B-417B-A9ED-4F74C5385C7C}" type="slidenum">
              <a:rPr lang="zh-CN" altLang="en-US"/>
              <a:pPr/>
              <a:t>‹#›</a:t>
            </a:fld>
            <a:endParaRPr lang="en-US" altLang="zh-CN"/>
          </a:p>
        </p:txBody>
      </p:sp>
      <p:sp>
        <p:nvSpPr>
          <p:cNvPr id="1031" name="Line 7">
            <a:extLst>
              <a:ext uri="{FF2B5EF4-FFF2-40B4-BE49-F238E27FC236}">
                <a16:creationId xmlns:a16="http://schemas.microsoft.com/office/drawing/2014/main" id="{12047C33-C77D-4AE3-936D-53F4CA84EEE2}"/>
              </a:ext>
            </a:extLst>
          </p:cNvPr>
          <p:cNvSpPr>
            <a:spLocks noChangeShapeType="1"/>
          </p:cNvSpPr>
          <p:nvPr userDrawn="1"/>
        </p:nvSpPr>
        <p:spPr bwMode="auto">
          <a:xfrm>
            <a:off x="323850" y="549275"/>
            <a:ext cx="7848600" cy="0"/>
          </a:xfrm>
          <a:prstGeom prst="line">
            <a:avLst/>
          </a:prstGeom>
          <a:noFill/>
          <a:ln w="381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AutoShape 9">
            <a:extLst>
              <a:ext uri="{FF2B5EF4-FFF2-40B4-BE49-F238E27FC236}">
                <a16:creationId xmlns:a16="http://schemas.microsoft.com/office/drawing/2014/main" id="{6B2D9D29-E54A-49AC-8D90-D509CA98E622}"/>
              </a:ext>
            </a:extLst>
          </p:cNvPr>
          <p:cNvSpPr>
            <a:spLocks noChangeArrowheads="1"/>
          </p:cNvSpPr>
          <p:nvPr userDrawn="1"/>
        </p:nvSpPr>
        <p:spPr bwMode="auto">
          <a:xfrm>
            <a:off x="323850" y="476250"/>
            <a:ext cx="287338" cy="247650"/>
          </a:xfrm>
          <a:prstGeom prst="triangle">
            <a:avLst>
              <a:gd name="adj" fmla="val 5000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Line 10">
            <a:extLst>
              <a:ext uri="{FF2B5EF4-FFF2-40B4-BE49-F238E27FC236}">
                <a16:creationId xmlns:a16="http://schemas.microsoft.com/office/drawing/2014/main" id="{08C777FD-7BF8-4A08-B6A9-6A7B5417E3E0}"/>
              </a:ext>
            </a:extLst>
          </p:cNvPr>
          <p:cNvSpPr>
            <a:spLocks noChangeShapeType="1"/>
          </p:cNvSpPr>
          <p:nvPr userDrawn="1"/>
        </p:nvSpPr>
        <p:spPr bwMode="auto">
          <a:xfrm>
            <a:off x="971550" y="6245225"/>
            <a:ext cx="7848600" cy="0"/>
          </a:xfrm>
          <a:prstGeom prst="line">
            <a:avLst/>
          </a:prstGeom>
          <a:noFill/>
          <a:ln w="381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AutoShape 11">
            <a:extLst>
              <a:ext uri="{FF2B5EF4-FFF2-40B4-BE49-F238E27FC236}">
                <a16:creationId xmlns:a16="http://schemas.microsoft.com/office/drawing/2014/main" id="{061B5356-9F41-45EC-9056-D025140C971F}"/>
              </a:ext>
            </a:extLst>
          </p:cNvPr>
          <p:cNvSpPr>
            <a:spLocks noChangeArrowheads="1"/>
          </p:cNvSpPr>
          <p:nvPr userDrawn="1"/>
        </p:nvSpPr>
        <p:spPr bwMode="auto">
          <a:xfrm>
            <a:off x="8532813" y="6172200"/>
            <a:ext cx="287337" cy="247650"/>
          </a:xfrm>
          <a:prstGeom prst="triangle">
            <a:avLst>
              <a:gd name="adj" fmla="val 5000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12">
            <a:extLst>
              <a:ext uri="{FF2B5EF4-FFF2-40B4-BE49-F238E27FC236}">
                <a16:creationId xmlns:a16="http://schemas.microsoft.com/office/drawing/2014/main" id="{020045CD-5189-423A-A0E8-CD2173E02948}"/>
              </a:ext>
            </a:extLst>
          </p:cNvPr>
          <p:cNvSpPr>
            <a:spLocks noChangeArrowheads="1"/>
          </p:cNvSpPr>
          <p:nvPr userDrawn="1"/>
        </p:nvSpPr>
        <p:spPr bwMode="auto">
          <a:xfrm>
            <a:off x="211138" y="223838"/>
            <a:ext cx="2087562"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t>The Minto Pyramid Principle</a:t>
            </a:r>
            <a:endParaRPr lang="zh-CN" altLang="en-US" sz="1200" b="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fontAlgn="base">
        <a:spcBef>
          <a:spcPct val="0"/>
        </a:spcBef>
        <a:spcAft>
          <a:spcPct val="0"/>
        </a:spcAft>
        <a:defRPr sz="2000" b="1" kern="1200">
          <a:solidFill>
            <a:schemeClr val="tx2"/>
          </a:solidFill>
          <a:latin typeface="+mj-lt"/>
          <a:ea typeface="+mj-ea"/>
          <a:cs typeface="+mj-cs"/>
        </a:defRPr>
      </a:lvl1pPr>
      <a:lvl2pPr algn="l" rtl="0" fontAlgn="base">
        <a:spcBef>
          <a:spcPct val="0"/>
        </a:spcBef>
        <a:spcAft>
          <a:spcPct val="0"/>
        </a:spcAft>
        <a:defRPr sz="2000" b="1">
          <a:solidFill>
            <a:schemeClr val="tx2"/>
          </a:solidFill>
          <a:latin typeface="Times New Roman" panose="02020603050405020304" pitchFamily="18" charset="0"/>
          <a:ea typeface="宋体" panose="02010600030101010101" pitchFamily="2" charset="-122"/>
        </a:defRPr>
      </a:lvl2pPr>
      <a:lvl3pPr algn="l" rtl="0" fontAlgn="base">
        <a:spcBef>
          <a:spcPct val="0"/>
        </a:spcBef>
        <a:spcAft>
          <a:spcPct val="0"/>
        </a:spcAft>
        <a:defRPr sz="2000" b="1">
          <a:solidFill>
            <a:schemeClr val="tx2"/>
          </a:solidFill>
          <a:latin typeface="Times New Roman" panose="02020603050405020304" pitchFamily="18" charset="0"/>
          <a:ea typeface="宋体" panose="02010600030101010101" pitchFamily="2" charset="-122"/>
        </a:defRPr>
      </a:lvl3pPr>
      <a:lvl4pPr algn="l" rtl="0" fontAlgn="base">
        <a:spcBef>
          <a:spcPct val="0"/>
        </a:spcBef>
        <a:spcAft>
          <a:spcPct val="0"/>
        </a:spcAft>
        <a:defRPr sz="2000" b="1">
          <a:solidFill>
            <a:schemeClr val="tx2"/>
          </a:solidFill>
          <a:latin typeface="Times New Roman" panose="02020603050405020304" pitchFamily="18" charset="0"/>
          <a:ea typeface="宋体" panose="02010600030101010101" pitchFamily="2" charset="-122"/>
        </a:defRPr>
      </a:lvl4pPr>
      <a:lvl5pPr algn="l" rtl="0" fontAlgn="base">
        <a:spcBef>
          <a:spcPct val="0"/>
        </a:spcBef>
        <a:spcAft>
          <a:spcPct val="0"/>
        </a:spcAft>
        <a:defRPr sz="2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2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2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2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20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ern="1200">
          <a:solidFill>
            <a:schemeClr val="tx1"/>
          </a:solidFill>
          <a:latin typeface="+mn-lt"/>
          <a:ea typeface="+mn-ea"/>
          <a:cs typeface="+mn-cs"/>
        </a:defRPr>
      </a:lvl1pPr>
      <a:lvl2pPr marL="742950" indent="-285750" algn="l" rtl="0" fontAlgn="base">
        <a:spcBef>
          <a:spcPct val="20000"/>
        </a:spcBef>
        <a:spcAft>
          <a:spcPct val="0"/>
        </a:spcAft>
        <a:buChar char="–"/>
        <a:defRPr sz="1600" kern="1200">
          <a:solidFill>
            <a:schemeClr val="tx1"/>
          </a:solidFill>
          <a:latin typeface="+mn-lt"/>
          <a:ea typeface="+mn-ea"/>
          <a:cs typeface="+mn-cs"/>
        </a:defRPr>
      </a:lvl2pPr>
      <a:lvl3pPr marL="1143000" indent="-228600" algn="l" rtl="0" fontAlgn="base">
        <a:spcBef>
          <a:spcPct val="20000"/>
        </a:spcBef>
        <a:spcAft>
          <a:spcPct val="0"/>
        </a:spcAft>
        <a:buChar char="•"/>
        <a:defRPr sz="1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e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slideLayout" Target="../slideLayouts/slideLayout14.xml"/><Relationship Id="rId4" Type="http://schemas.openxmlformats.org/officeDocument/2006/relationships/tags" Target="../tags/tag12.xml"/><Relationship Id="rId9"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slideLayout" Target="../slideLayouts/slideLayout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E7D43F7-916C-429F-BB5C-F07DCDFC4D20}"/>
              </a:ext>
            </a:extLst>
          </p:cNvPr>
          <p:cNvSpPr>
            <a:spLocks noGrp="1" noChangeArrowheads="1"/>
          </p:cNvSpPr>
          <p:nvPr>
            <p:ph type="ctrTitle"/>
          </p:nvPr>
        </p:nvSpPr>
        <p:spPr>
          <a:xfrm>
            <a:off x="728663" y="1887538"/>
            <a:ext cx="7772400" cy="1470025"/>
          </a:xfrm>
        </p:spPr>
        <p:txBody>
          <a:bodyPr/>
          <a:lstStyle/>
          <a:p>
            <a:pPr algn="ctr">
              <a:lnSpc>
                <a:spcPct val="120000"/>
              </a:lnSpc>
            </a:pPr>
            <a:r>
              <a:rPr lang="zh-CN" altLang="en-US" b="0"/>
              <a:t>金字塔原理</a:t>
            </a:r>
            <a:br>
              <a:rPr lang="zh-CN" altLang="en-US" sz="4400"/>
            </a:br>
            <a:r>
              <a:rPr lang="en-US" altLang="zh-CN" sz="2400">
                <a:latin typeface="Arial" panose="020B0604020202020204" pitchFamily="34" charset="0"/>
              </a:rPr>
              <a:t>—</a:t>
            </a:r>
            <a:r>
              <a:rPr lang="en-US" altLang="zh-CN" sz="2400"/>
              <a:t> </a:t>
            </a:r>
            <a:r>
              <a:rPr lang="zh-CN" altLang="en-US" sz="2400"/>
              <a:t>思考、写作和解决问题的逻辑</a:t>
            </a:r>
          </a:p>
        </p:txBody>
      </p:sp>
      <p:sp>
        <p:nvSpPr>
          <p:cNvPr id="4099" name="Rectangle 3">
            <a:extLst>
              <a:ext uri="{FF2B5EF4-FFF2-40B4-BE49-F238E27FC236}">
                <a16:creationId xmlns:a16="http://schemas.microsoft.com/office/drawing/2014/main" id="{EF24F01C-B642-4954-9197-351308D424DF}"/>
              </a:ext>
            </a:extLst>
          </p:cNvPr>
          <p:cNvSpPr>
            <a:spLocks noGrp="1" noChangeArrowheads="1"/>
          </p:cNvSpPr>
          <p:nvPr>
            <p:ph type="subTitle" idx="1"/>
          </p:nvPr>
        </p:nvSpPr>
        <p:spPr>
          <a:xfrm>
            <a:off x="1371600" y="3886200"/>
            <a:ext cx="6400800" cy="1703388"/>
          </a:xfrm>
        </p:spPr>
        <p:txBody>
          <a:bodyPr/>
          <a:lstStyle/>
          <a:p>
            <a:r>
              <a:rPr lang="en-US" altLang="zh-CN" sz="2000" b="1"/>
              <a:t>The Minto Pyramid Principle</a:t>
            </a:r>
          </a:p>
          <a:p>
            <a:r>
              <a:rPr lang="en-US" altLang="zh-CN" sz="1600">
                <a:latin typeface="Arial" panose="020B0604020202020204" pitchFamily="34" charset="0"/>
              </a:rPr>
              <a:t>—</a:t>
            </a:r>
            <a:r>
              <a:rPr lang="en-US" altLang="zh-CN" sz="1600"/>
              <a:t> Logic in Writing Thinking &amp; Problem Solving</a:t>
            </a:r>
            <a:endParaRPr lang="en-US" altLang="zh-CN" sz="1600">
              <a:latin typeface="宋体" panose="02010600030101010101" pitchFamily="2" charset="-122"/>
            </a:endParaRPr>
          </a:p>
          <a:p>
            <a:endParaRPr lang="en-US" altLang="zh-CN" sz="1600">
              <a:latin typeface="宋体" panose="02010600030101010101" pitchFamily="2" charset="-122"/>
            </a:endParaRPr>
          </a:p>
          <a:p>
            <a:endParaRPr lang="en-US" altLang="zh-CN" sz="1600">
              <a:latin typeface="宋体" panose="02010600030101010101" pitchFamily="2" charset="-122"/>
            </a:endParaRPr>
          </a:p>
          <a:p>
            <a:r>
              <a:rPr lang="en-US" altLang="zh-CN" sz="1600">
                <a:latin typeface="宋体" panose="02010600030101010101" pitchFamily="2" charset="-122"/>
              </a:rPr>
              <a:t>【</a:t>
            </a:r>
            <a:r>
              <a:rPr lang="zh-CN" altLang="en-US" sz="1600">
                <a:latin typeface="宋体" panose="02010600030101010101" pitchFamily="2" charset="-122"/>
              </a:rPr>
              <a:t>美</a:t>
            </a:r>
            <a:r>
              <a:rPr lang="en-US" altLang="zh-CN" sz="1600">
                <a:latin typeface="宋体" panose="02010600030101010101" pitchFamily="2" charset="-122"/>
              </a:rPr>
              <a:t>】</a:t>
            </a:r>
            <a:r>
              <a:rPr lang="zh-CN" altLang="en-US" sz="1600"/>
              <a:t>巴巴拉 </a:t>
            </a:r>
            <a:r>
              <a:rPr lang="en-US" altLang="zh-CN" sz="1600">
                <a:cs typeface="Times New Roman" panose="02020603050405020304" pitchFamily="18" charset="0"/>
              </a:rPr>
              <a:t>· </a:t>
            </a:r>
            <a:r>
              <a:rPr lang="zh-CN" altLang="en-US" sz="1600">
                <a:cs typeface="Times New Roman" panose="02020603050405020304" pitchFamily="18" charset="0"/>
              </a:rPr>
              <a:t>明托</a:t>
            </a:r>
          </a:p>
        </p:txBody>
      </p:sp>
      <p:sp>
        <p:nvSpPr>
          <p:cNvPr id="4101" name="Rectangle 5">
            <a:extLst>
              <a:ext uri="{FF2B5EF4-FFF2-40B4-BE49-F238E27FC236}">
                <a16:creationId xmlns:a16="http://schemas.microsoft.com/office/drawing/2014/main" id="{01B9EFA1-088D-42FD-B69D-9F4388558009}"/>
              </a:ext>
            </a:extLst>
          </p:cNvPr>
          <p:cNvSpPr>
            <a:spLocks noChangeArrowheads="1"/>
          </p:cNvSpPr>
          <p:nvPr/>
        </p:nvSpPr>
        <p:spPr bwMode="auto">
          <a:xfrm>
            <a:off x="1331913" y="1557338"/>
            <a:ext cx="64801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lang="zh-CN" altLang="en-US" sz="1400"/>
          </a:p>
        </p:txBody>
      </p:sp>
      <p:sp>
        <p:nvSpPr>
          <p:cNvPr id="4102" name="Line 6">
            <a:extLst>
              <a:ext uri="{FF2B5EF4-FFF2-40B4-BE49-F238E27FC236}">
                <a16:creationId xmlns:a16="http://schemas.microsoft.com/office/drawing/2014/main" id="{A8F22185-4313-45E2-8E39-4C319E8B6F58}"/>
              </a:ext>
            </a:extLst>
          </p:cNvPr>
          <p:cNvSpPr>
            <a:spLocks noChangeShapeType="1"/>
          </p:cNvSpPr>
          <p:nvPr/>
        </p:nvSpPr>
        <p:spPr bwMode="auto">
          <a:xfrm>
            <a:off x="1320800" y="1773238"/>
            <a:ext cx="6635750" cy="0"/>
          </a:xfrm>
          <a:prstGeom prst="line">
            <a:avLst/>
          </a:prstGeom>
          <a:noFill/>
          <a:ln w="28575">
            <a:solidFill>
              <a:srgbClr val="993300"/>
            </a:solidFill>
            <a:round/>
            <a:headEnd/>
            <a:tailEnd/>
          </a:ln>
          <a:effectLst>
            <a:outerShdw dist="35921" dir="2700000" algn="ctr" rotWithShape="0">
              <a:schemeClr val="hlink"/>
            </a:outerShdw>
          </a:effectLst>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03" name="Line 7">
            <a:extLst>
              <a:ext uri="{FF2B5EF4-FFF2-40B4-BE49-F238E27FC236}">
                <a16:creationId xmlns:a16="http://schemas.microsoft.com/office/drawing/2014/main" id="{B1BC5DA1-260A-48F0-8AC3-EFF662C8D8E9}"/>
              </a:ext>
            </a:extLst>
          </p:cNvPr>
          <p:cNvSpPr>
            <a:spLocks noChangeShapeType="1"/>
          </p:cNvSpPr>
          <p:nvPr/>
        </p:nvSpPr>
        <p:spPr bwMode="auto">
          <a:xfrm>
            <a:off x="2266950" y="3573463"/>
            <a:ext cx="4738688" cy="0"/>
          </a:xfrm>
          <a:prstGeom prst="line">
            <a:avLst/>
          </a:prstGeom>
          <a:noFill/>
          <a:ln w="28575">
            <a:solidFill>
              <a:srgbClr val="993300"/>
            </a:solidFill>
            <a:round/>
            <a:headEnd/>
            <a:tailEnd/>
          </a:ln>
          <a:effectLst>
            <a:outerShdw dist="35921" dir="2700000" algn="ctr" rotWithShape="0">
              <a:schemeClr val="hlink"/>
            </a:outerShdw>
          </a:effectLst>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a:extLst>
              <a:ext uri="{FF2B5EF4-FFF2-40B4-BE49-F238E27FC236}">
                <a16:creationId xmlns:a16="http://schemas.microsoft.com/office/drawing/2014/main" id="{77DBFABC-6577-48C0-8D0C-F4363AB4D9C5}"/>
              </a:ext>
            </a:extLst>
          </p:cNvPr>
          <p:cNvSpPr>
            <a:spLocks noGrp="1"/>
          </p:cNvSpPr>
          <p:nvPr>
            <p:ph type="sldNum" sz="quarter" idx="12"/>
          </p:nvPr>
        </p:nvSpPr>
        <p:spPr/>
        <p:txBody>
          <a:bodyPr/>
          <a:lstStyle/>
          <a:p>
            <a:fld id="{8B2DF0AD-BED9-46A3-89A4-1BFB71E24C3C}" type="slidenum">
              <a:rPr lang="zh-CN" altLang="en-US"/>
              <a:pPr/>
              <a:t>10</a:t>
            </a:fld>
            <a:endParaRPr lang="en-US" altLang="zh-CN"/>
          </a:p>
        </p:txBody>
      </p:sp>
      <p:sp>
        <p:nvSpPr>
          <p:cNvPr id="35842" name="Rectangle 2">
            <a:extLst>
              <a:ext uri="{FF2B5EF4-FFF2-40B4-BE49-F238E27FC236}">
                <a16:creationId xmlns:a16="http://schemas.microsoft.com/office/drawing/2014/main" id="{72302788-76A6-4B15-A155-94FE0259C870}"/>
              </a:ext>
            </a:extLst>
          </p:cNvPr>
          <p:cNvSpPr>
            <a:spLocks noGrp="1" noChangeArrowheads="1"/>
          </p:cNvSpPr>
          <p:nvPr>
            <p:ph type="title"/>
          </p:nvPr>
        </p:nvSpPr>
        <p:spPr>
          <a:xfrm>
            <a:off x="684213" y="754063"/>
            <a:ext cx="7991475" cy="587375"/>
          </a:xfrm>
        </p:spPr>
        <p:txBody>
          <a:bodyPr/>
          <a:lstStyle/>
          <a:p>
            <a:r>
              <a:rPr lang="zh-CN" altLang="en-US"/>
              <a:t>为什么要告诉读者清晰的文章结构？</a:t>
            </a:r>
          </a:p>
        </p:txBody>
      </p:sp>
      <p:sp>
        <p:nvSpPr>
          <p:cNvPr id="35844" name="Rectangle 4">
            <a:extLst>
              <a:ext uri="{FF2B5EF4-FFF2-40B4-BE49-F238E27FC236}">
                <a16:creationId xmlns:a16="http://schemas.microsoft.com/office/drawing/2014/main" id="{1DD5E24A-7C57-4DDE-A32A-B36145B51EF0}"/>
              </a:ext>
            </a:extLst>
          </p:cNvPr>
          <p:cNvSpPr>
            <a:spLocks noChangeArrowheads="1"/>
          </p:cNvSpPr>
          <p:nvPr/>
        </p:nvSpPr>
        <p:spPr bwMode="auto">
          <a:xfrm>
            <a:off x="3744913" y="1700213"/>
            <a:ext cx="2663825" cy="433387"/>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识别和解读所读到的词语</a:t>
            </a:r>
          </a:p>
        </p:txBody>
      </p:sp>
      <p:sp>
        <p:nvSpPr>
          <p:cNvPr id="35845" name="Rectangle 5">
            <a:extLst>
              <a:ext uri="{FF2B5EF4-FFF2-40B4-BE49-F238E27FC236}">
                <a16:creationId xmlns:a16="http://schemas.microsoft.com/office/drawing/2014/main" id="{E9E0FB9C-0807-4A75-9FB6-94E69B61DC99}"/>
              </a:ext>
            </a:extLst>
          </p:cNvPr>
          <p:cNvSpPr>
            <a:spLocks noChangeArrowheads="1"/>
          </p:cNvSpPr>
          <p:nvPr/>
        </p:nvSpPr>
        <p:spPr bwMode="auto">
          <a:xfrm>
            <a:off x="3744913" y="2419350"/>
            <a:ext cx="2663825" cy="43338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找出各种思想之间的关系</a:t>
            </a:r>
          </a:p>
        </p:txBody>
      </p:sp>
      <p:sp>
        <p:nvSpPr>
          <p:cNvPr id="35846" name="Rectangle 6">
            <a:extLst>
              <a:ext uri="{FF2B5EF4-FFF2-40B4-BE49-F238E27FC236}">
                <a16:creationId xmlns:a16="http://schemas.microsoft.com/office/drawing/2014/main" id="{5EA53855-88C4-4793-9D6A-185CACA235EA}"/>
              </a:ext>
            </a:extLst>
          </p:cNvPr>
          <p:cNvSpPr>
            <a:spLocks noChangeArrowheads="1"/>
          </p:cNvSpPr>
          <p:nvPr/>
        </p:nvSpPr>
        <p:spPr bwMode="auto">
          <a:xfrm>
            <a:off x="3744913" y="3140075"/>
            <a:ext cx="2663825"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理解思想的内在含义</a:t>
            </a:r>
          </a:p>
        </p:txBody>
      </p:sp>
      <p:sp>
        <p:nvSpPr>
          <p:cNvPr id="35847" name="Rectangle 7">
            <a:extLst>
              <a:ext uri="{FF2B5EF4-FFF2-40B4-BE49-F238E27FC236}">
                <a16:creationId xmlns:a16="http://schemas.microsoft.com/office/drawing/2014/main" id="{A03AC96E-E2BB-45D0-85B8-F4BEBD675F6C}"/>
              </a:ext>
            </a:extLst>
          </p:cNvPr>
          <p:cNvSpPr>
            <a:spLocks noChangeArrowheads="1"/>
          </p:cNvSpPr>
          <p:nvPr/>
        </p:nvSpPr>
        <p:spPr bwMode="auto">
          <a:xfrm>
            <a:off x="2160588" y="1700213"/>
            <a:ext cx="1366837"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思维能力一</a:t>
            </a:r>
          </a:p>
        </p:txBody>
      </p:sp>
      <p:sp>
        <p:nvSpPr>
          <p:cNvPr id="35848" name="Rectangle 8">
            <a:extLst>
              <a:ext uri="{FF2B5EF4-FFF2-40B4-BE49-F238E27FC236}">
                <a16:creationId xmlns:a16="http://schemas.microsoft.com/office/drawing/2014/main" id="{565B777B-BDFB-4C27-83AD-D90C0BC9350E}"/>
              </a:ext>
            </a:extLst>
          </p:cNvPr>
          <p:cNvSpPr>
            <a:spLocks noChangeArrowheads="1"/>
          </p:cNvSpPr>
          <p:nvPr/>
        </p:nvSpPr>
        <p:spPr bwMode="auto">
          <a:xfrm>
            <a:off x="2160588" y="2419350"/>
            <a:ext cx="1366837"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思维能力二</a:t>
            </a:r>
          </a:p>
        </p:txBody>
      </p:sp>
      <p:sp>
        <p:nvSpPr>
          <p:cNvPr id="35849" name="Rectangle 9">
            <a:extLst>
              <a:ext uri="{FF2B5EF4-FFF2-40B4-BE49-F238E27FC236}">
                <a16:creationId xmlns:a16="http://schemas.microsoft.com/office/drawing/2014/main" id="{DC40D215-13A2-4AF6-83EC-055807677C51}"/>
              </a:ext>
            </a:extLst>
          </p:cNvPr>
          <p:cNvSpPr>
            <a:spLocks noChangeArrowheads="1"/>
          </p:cNvSpPr>
          <p:nvPr/>
        </p:nvSpPr>
        <p:spPr bwMode="auto">
          <a:xfrm>
            <a:off x="2160588" y="3140075"/>
            <a:ext cx="1366837"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思维能力三</a:t>
            </a:r>
          </a:p>
        </p:txBody>
      </p:sp>
      <p:cxnSp>
        <p:nvCxnSpPr>
          <p:cNvPr id="35850" name="AutoShape 10">
            <a:extLst>
              <a:ext uri="{FF2B5EF4-FFF2-40B4-BE49-F238E27FC236}">
                <a16:creationId xmlns:a16="http://schemas.microsoft.com/office/drawing/2014/main" id="{C6C469F9-0548-4B9D-B5B7-96C63681B4FC}"/>
              </a:ext>
            </a:extLst>
          </p:cNvPr>
          <p:cNvCxnSpPr>
            <a:cxnSpLocks noChangeShapeType="1"/>
            <a:stCxn id="35847" idx="3"/>
            <a:endCxn id="35844" idx="1"/>
          </p:cNvCxnSpPr>
          <p:nvPr/>
        </p:nvCxnSpPr>
        <p:spPr bwMode="auto">
          <a:xfrm>
            <a:off x="3527425" y="1917700"/>
            <a:ext cx="2174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1" name="AutoShape 11">
            <a:extLst>
              <a:ext uri="{FF2B5EF4-FFF2-40B4-BE49-F238E27FC236}">
                <a16:creationId xmlns:a16="http://schemas.microsoft.com/office/drawing/2014/main" id="{11CA7F7F-FA0D-48B2-913E-8D30D303005D}"/>
              </a:ext>
            </a:extLst>
          </p:cNvPr>
          <p:cNvCxnSpPr>
            <a:cxnSpLocks noChangeShapeType="1"/>
            <a:stCxn id="35848" idx="3"/>
            <a:endCxn id="35845" idx="1"/>
          </p:cNvCxnSpPr>
          <p:nvPr/>
        </p:nvCxnSpPr>
        <p:spPr bwMode="auto">
          <a:xfrm>
            <a:off x="3527425" y="2636838"/>
            <a:ext cx="2174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2" name="AutoShape 12">
            <a:extLst>
              <a:ext uri="{FF2B5EF4-FFF2-40B4-BE49-F238E27FC236}">
                <a16:creationId xmlns:a16="http://schemas.microsoft.com/office/drawing/2014/main" id="{EE4AFAB3-F21B-433F-8351-3F0309202FE3}"/>
              </a:ext>
            </a:extLst>
          </p:cNvPr>
          <p:cNvCxnSpPr>
            <a:cxnSpLocks noChangeShapeType="1"/>
            <a:stCxn id="35849" idx="3"/>
            <a:endCxn id="35846" idx="1"/>
          </p:cNvCxnSpPr>
          <p:nvPr/>
        </p:nvCxnSpPr>
        <p:spPr bwMode="auto">
          <a:xfrm>
            <a:off x="3527425" y="3357563"/>
            <a:ext cx="2174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55" name="AutoShape 15">
            <a:extLst>
              <a:ext uri="{FF2B5EF4-FFF2-40B4-BE49-F238E27FC236}">
                <a16:creationId xmlns:a16="http://schemas.microsoft.com/office/drawing/2014/main" id="{9DCBBA12-EF8D-4C50-8246-777C3B659CCC}"/>
              </a:ext>
            </a:extLst>
          </p:cNvPr>
          <p:cNvSpPr>
            <a:spLocks noChangeArrowheads="1"/>
          </p:cNvSpPr>
          <p:nvPr/>
        </p:nvSpPr>
        <p:spPr bwMode="auto">
          <a:xfrm flipV="1">
            <a:off x="2124075" y="3717925"/>
            <a:ext cx="2592388" cy="215900"/>
          </a:xfrm>
          <a:prstGeom prst="triangle">
            <a:avLst>
              <a:gd name="adj" fmla="val 50000"/>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en-US"/>
          </a:p>
        </p:txBody>
      </p:sp>
      <p:sp>
        <p:nvSpPr>
          <p:cNvPr id="35856" name="Rectangle 16">
            <a:extLst>
              <a:ext uri="{FF2B5EF4-FFF2-40B4-BE49-F238E27FC236}">
                <a16:creationId xmlns:a16="http://schemas.microsoft.com/office/drawing/2014/main" id="{ABB2569C-A3A4-4F1C-A89F-45D7F985BA84}"/>
              </a:ext>
            </a:extLst>
          </p:cNvPr>
          <p:cNvSpPr>
            <a:spLocks noChangeArrowheads="1"/>
          </p:cNvSpPr>
          <p:nvPr/>
        </p:nvSpPr>
        <p:spPr bwMode="auto">
          <a:xfrm>
            <a:off x="1258888" y="4005263"/>
            <a:ext cx="6985000" cy="20161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57200" indent="-457200">
              <a:defRPr sz="2400">
                <a:solidFill>
                  <a:schemeClr val="tx1"/>
                </a:solidFill>
                <a:latin typeface="Times New Roman" panose="02020603050405020304" pitchFamily="18" charset="0"/>
                <a:ea typeface="宋体" panose="02010600030101010101" pitchFamily="2" charset="-122"/>
              </a:defRPr>
            </a:lvl1pPr>
            <a:lvl2pPr marL="914400" indent="-457200">
              <a:defRPr sz="2400">
                <a:solidFill>
                  <a:schemeClr val="tx1"/>
                </a:solidFill>
                <a:latin typeface="Times New Roman" panose="02020603050405020304" pitchFamily="18" charset="0"/>
                <a:ea typeface="宋体" panose="02010600030101010101" pitchFamily="2" charset="-122"/>
              </a:defRPr>
            </a:lvl2pPr>
            <a:lvl3pPr marL="1371600" indent="-457200">
              <a:defRPr sz="2400">
                <a:solidFill>
                  <a:schemeClr val="tx1"/>
                </a:solidFill>
                <a:latin typeface="Times New Roman" panose="02020603050405020304" pitchFamily="18" charset="0"/>
                <a:ea typeface="宋体" panose="02010600030101010101" pitchFamily="2" charset="-122"/>
              </a:defRPr>
            </a:lvl3pPr>
            <a:lvl4pPr marL="1828800" indent="-457200">
              <a:defRPr sz="2400">
                <a:solidFill>
                  <a:schemeClr val="tx1"/>
                </a:solidFill>
                <a:latin typeface="Times New Roman" panose="02020603050405020304" pitchFamily="18" charset="0"/>
                <a:ea typeface="宋体" panose="02010600030101010101" pitchFamily="2" charset="-122"/>
              </a:defRPr>
            </a:lvl4pPr>
            <a:lvl5pPr marL="2286000" indent="-457200">
              <a:defRPr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buFontTx/>
              <a:buChar char="•"/>
            </a:pPr>
            <a:endParaRPr lang="zh-CN" altLang="en-US" sz="1600"/>
          </a:p>
        </p:txBody>
      </p:sp>
      <p:sp>
        <p:nvSpPr>
          <p:cNvPr id="35865" name="Rectangle 25">
            <a:extLst>
              <a:ext uri="{FF2B5EF4-FFF2-40B4-BE49-F238E27FC236}">
                <a16:creationId xmlns:a16="http://schemas.microsoft.com/office/drawing/2014/main" id="{DF411DFC-2831-4DD6-A2D7-6BF69634B37F}"/>
              </a:ext>
            </a:extLst>
          </p:cNvPr>
          <p:cNvSpPr>
            <a:spLocks noChangeArrowheads="1"/>
          </p:cNvSpPr>
          <p:nvPr/>
        </p:nvSpPr>
        <p:spPr bwMode="auto">
          <a:xfrm>
            <a:off x="1476375" y="4437063"/>
            <a:ext cx="3816350" cy="50323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写作的目的是要读者理解自己的思想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linds(horizontal)">
                                      <p:cBhvr>
                                        <p:cTn id="7" dur="500"/>
                                        <p:tgtEl>
                                          <p:spTgt spid="35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5"/>
                                        </p:tgtEl>
                                        <p:attrNameLst>
                                          <p:attrName>style.visibility</p:attrName>
                                        </p:attrNameLst>
                                      </p:cBhvr>
                                      <p:to>
                                        <p:strVal val="visible"/>
                                      </p:to>
                                    </p:set>
                                    <p:animEffect transition="in" filter="blinds(horizontal)">
                                      <p:cBhvr>
                                        <p:cTn id="12" dur="500"/>
                                        <p:tgtEl>
                                          <p:spTgt spid="35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6"/>
                                        </p:tgtEl>
                                        <p:attrNameLst>
                                          <p:attrName>style.visibility</p:attrName>
                                        </p:attrNameLst>
                                      </p:cBhvr>
                                      <p:to>
                                        <p:strVal val="visible"/>
                                      </p:to>
                                    </p:set>
                                    <p:animEffect transition="in" filter="blinds(horizontal)">
                                      <p:cBhvr>
                                        <p:cTn id="17" dur="500"/>
                                        <p:tgtEl>
                                          <p:spTgt spid="358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5865"/>
                                        </p:tgtEl>
                                        <p:attrNameLst>
                                          <p:attrName>style.visibility</p:attrName>
                                        </p:attrNameLst>
                                      </p:cBhvr>
                                      <p:to>
                                        <p:strVal val="visible"/>
                                      </p:to>
                                    </p:set>
                                    <p:animEffect transition="in" filter="checkerboard(across)">
                                      <p:cBhvr>
                                        <p:cTn id="22" dur="500"/>
                                        <p:tgtEl>
                                          <p:spTgt spid="35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65"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2103C092-B311-4225-9766-454AA0DD5916}"/>
              </a:ext>
            </a:extLst>
          </p:cNvPr>
          <p:cNvSpPr>
            <a:spLocks noGrp="1"/>
          </p:cNvSpPr>
          <p:nvPr>
            <p:ph type="sldNum" sz="quarter" idx="12"/>
          </p:nvPr>
        </p:nvSpPr>
        <p:spPr/>
        <p:txBody>
          <a:bodyPr/>
          <a:lstStyle/>
          <a:p>
            <a:fld id="{57715485-9CCD-4A27-939D-14E55645F5B4}" type="slidenum">
              <a:rPr lang="zh-CN" altLang="en-US"/>
              <a:pPr/>
              <a:t>100</a:t>
            </a:fld>
            <a:endParaRPr lang="en-US" altLang="zh-CN"/>
          </a:p>
        </p:txBody>
      </p:sp>
      <p:sp>
        <p:nvSpPr>
          <p:cNvPr id="227330" name="Rectangle 2">
            <a:extLst>
              <a:ext uri="{FF2B5EF4-FFF2-40B4-BE49-F238E27FC236}">
                <a16:creationId xmlns:a16="http://schemas.microsoft.com/office/drawing/2014/main" id="{4F8D7CE5-058C-4EA3-9ED2-0384648FFACE}"/>
              </a:ext>
            </a:extLst>
          </p:cNvPr>
          <p:cNvSpPr>
            <a:spLocks noGrp="1" noChangeArrowheads="1"/>
          </p:cNvSpPr>
          <p:nvPr>
            <p:ph type="body" idx="1"/>
          </p:nvPr>
        </p:nvSpPr>
        <p:spPr>
          <a:xfrm>
            <a:off x="685800" y="1219200"/>
            <a:ext cx="7010400" cy="1752600"/>
          </a:xfrm>
        </p:spPr>
        <p:txBody>
          <a:bodyPr/>
          <a:lstStyle/>
          <a:p>
            <a:pPr>
              <a:lnSpc>
                <a:spcPct val="150000"/>
              </a:lnSpc>
              <a:buFontTx/>
              <a:buNone/>
            </a:pPr>
            <a:r>
              <a:rPr lang="zh-CN" altLang="en-US" sz="1600" b="1">
                <a:ea typeface="黑体" panose="02010609060101010101" pitchFamily="49" charset="-122"/>
              </a:rPr>
              <a:t>                这是每节的标题</a:t>
            </a:r>
          </a:p>
          <a:p>
            <a:pPr>
              <a:lnSpc>
                <a:spcPct val="150000"/>
              </a:lnSpc>
              <a:buFontTx/>
              <a:buNone/>
            </a:pPr>
            <a:r>
              <a:rPr lang="zh-CN" altLang="en-US" sz="1600" b="1"/>
              <a:t>               </a:t>
            </a:r>
            <a:r>
              <a:rPr lang="zh-CN" altLang="en-US" sz="1600">
                <a:latin typeface="宋体" panose="02010600030101010101" pitchFamily="2" charset="-122"/>
              </a:rPr>
              <a:t>措辞要反映每节的思想，应采取同样的形式。</a:t>
            </a:r>
          </a:p>
          <a:p>
            <a:pPr lvl="2">
              <a:lnSpc>
                <a:spcPct val="150000"/>
              </a:lnSpc>
              <a:buFont typeface="Wingdings" panose="05000000000000000000" pitchFamily="2" charset="2"/>
              <a:buChar char="Ø"/>
            </a:pPr>
            <a:r>
              <a:rPr lang="zh-CN" altLang="en-US" sz="1600">
                <a:latin typeface="宋体" panose="02010600030101010101" pitchFamily="2" charset="-122"/>
              </a:rPr>
              <a:t>第一次要思想</a:t>
            </a:r>
          </a:p>
          <a:p>
            <a:pPr lvl="2">
              <a:lnSpc>
                <a:spcPct val="150000"/>
              </a:lnSpc>
              <a:buFont typeface="Wingdings" panose="05000000000000000000" pitchFamily="2" charset="2"/>
              <a:buChar char="Ø"/>
            </a:pPr>
            <a:r>
              <a:rPr lang="zh-CN" altLang="en-US" sz="1600">
                <a:latin typeface="宋体" panose="02010600030101010101" pitchFamily="2" charset="-122"/>
              </a:rPr>
              <a:t>第二次要思想</a:t>
            </a:r>
            <a:r>
              <a:rPr lang="zh-CN" altLang="en-US">
                <a:latin typeface="宋体" panose="02010600030101010101" pitchFamily="2" charset="-122"/>
              </a:rPr>
              <a:t>       </a:t>
            </a:r>
            <a:endParaRPr lang="zh-CN" altLang="en-US"/>
          </a:p>
        </p:txBody>
      </p:sp>
      <p:sp>
        <p:nvSpPr>
          <p:cNvPr id="227331" name="Rectangle 3">
            <a:extLst>
              <a:ext uri="{FF2B5EF4-FFF2-40B4-BE49-F238E27FC236}">
                <a16:creationId xmlns:a16="http://schemas.microsoft.com/office/drawing/2014/main" id="{93CD0704-9876-40EB-A679-24CFA8D4BE64}"/>
              </a:ext>
            </a:extLst>
          </p:cNvPr>
          <p:cNvSpPr>
            <a:spLocks noGrp="1" noChangeArrowheads="1"/>
          </p:cNvSpPr>
          <p:nvPr>
            <p:ph type="title"/>
          </p:nvPr>
        </p:nvSpPr>
        <p:spPr>
          <a:noFill/>
          <a:ln/>
        </p:spPr>
        <p:txBody>
          <a:bodyPr/>
          <a:lstStyle/>
          <a:p>
            <a:r>
              <a:rPr lang="zh-CN" altLang="en-US"/>
              <a:t>多级标题法</a:t>
            </a:r>
          </a:p>
        </p:txBody>
      </p:sp>
      <p:sp>
        <p:nvSpPr>
          <p:cNvPr id="227332" name="Text Box 4">
            <a:extLst>
              <a:ext uri="{FF2B5EF4-FFF2-40B4-BE49-F238E27FC236}">
                <a16:creationId xmlns:a16="http://schemas.microsoft.com/office/drawing/2014/main" id="{B8D9A4E6-3ADF-4D1F-A969-9E97A3B13FC1}"/>
              </a:ext>
            </a:extLst>
          </p:cNvPr>
          <p:cNvSpPr txBox="1">
            <a:spLocks noChangeArrowheads="1"/>
          </p:cNvSpPr>
          <p:nvPr/>
        </p:nvSpPr>
        <p:spPr bwMode="auto">
          <a:xfrm>
            <a:off x="685800" y="3276600"/>
            <a:ext cx="7696200" cy="20732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b="1">
                <a:latin typeface="宋体" panose="02010600030101010101" pitchFamily="2" charset="-122"/>
                <a:ea typeface="黑体" panose="02010609060101010101" pitchFamily="49" charset="-122"/>
              </a:rPr>
              <a:t>       这是小节标题</a:t>
            </a:r>
          </a:p>
          <a:p>
            <a:pPr>
              <a:lnSpc>
                <a:spcPct val="150000"/>
              </a:lnSpc>
              <a:spcBef>
                <a:spcPct val="20000"/>
              </a:spcBef>
            </a:pPr>
            <a:r>
              <a:rPr lang="zh-CN" altLang="en-US" b="1">
                <a:ea typeface="黑体" panose="02010609060101010101" pitchFamily="49" charset="-122"/>
              </a:rPr>
              <a:t>                </a:t>
            </a:r>
            <a:r>
              <a:rPr lang="zh-CN" altLang="en-US"/>
              <a:t>1.这是编号段落。可以在句首或第一个词组下划线，以强调观点具有相似性。</a:t>
            </a:r>
          </a:p>
          <a:p>
            <a:pPr>
              <a:lnSpc>
                <a:spcPct val="150000"/>
              </a:lnSpc>
              <a:spcBef>
                <a:spcPct val="20000"/>
              </a:spcBef>
            </a:pPr>
            <a:r>
              <a:rPr lang="zh-CN" altLang="en-US"/>
              <a:t>                   </a:t>
            </a:r>
            <a:r>
              <a:rPr lang="zh-CN" altLang="en-US">
                <a:latin typeface="Arial" panose="020B0604020202020204" pitchFamily="34" charset="0"/>
              </a:rPr>
              <a:t>—</a:t>
            </a:r>
            <a:r>
              <a:rPr lang="zh-CN" altLang="en-US"/>
              <a:t>  这是线符号段落。</a:t>
            </a:r>
          </a:p>
          <a:p>
            <a:pPr>
              <a:lnSpc>
                <a:spcPct val="150000"/>
              </a:lnSpc>
              <a:spcBef>
                <a:spcPct val="20000"/>
              </a:spcBef>
            </a:pPr>
            <a:r>
              <a:rPr lang="zh-CN" altLang="en-US"/>
              <a:t>                   </a:t>
            </a:r>
            <a:r>
              <a:rPr lang="zh-CN" altLang="en-US">
                <a:latin typeface="Arial" panose="020B0604020202020204" pitchFamily="34" charset="0"/>
                <a:cs typeface="Times New Roman" panose="02020603050405020304" pitchFamily="18" charset="0"/>
              </a:rPr>
              <a:t>•</a:t>
            </a:r>
            <a:r>
              <a:rPr lang="zh-CN" altLang="en-US">
                <a:cs typeface="Times New Roman" panose="02020603050405020304" pitchFamily="18" charset="0"/>
              </a:rPr>
              <a:t>  </a:t>
            </a:r>
            <a:r>
              <a:rPr lang="zh-CN" altLang="en-US"/>
              <a:t>这是点符号段落。</a:t>
            </a:r>
            <a:endParaRPr lang="zh-CN" altLang="en-US" sz="12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30">
                                            <p:txEl>
                                              <p:pRg st="0" end="0"/>
                                            </p:txEl>
                                          </p:spTgt>
                                        </p:tgtEl>
                                        <p:attrNameLst>
                                          <p:attrName>style.visibility</p:attrName>
                                        </p:attrNameLst>
                                      </p:cBhvr>
                                      <p:to>
                                        <p:strVal val="visible"/>
                                      </p:to>
                                    </p:set>
                                    <p:animEffect transition="in" filter="dissolve">
                                      <p:cBhvr>
                                        <p:cTn id="7" dur="500"/>
                                        <p:tgtEl>
                                          <p:spTgt spid="227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7330">
                                            <p:txEl>
                                              <p:pRg st="1" end="1"/>
                                            </p:txEl>
                                          </p:spTgt>
                                        </p:tgtEl>
                                        <p:attrNameLst>
                                          <p:attrName>style.visibility</p:attrName>
                                        </p:attrNameLst>
                                      </p:cBhvr>
                                      <p:to>
                                        <p:strVal val="visible"/>
                                      </p:to>
                                    </p:set>
                                    <p:animEffect transition="in" filter="dissolve">
                                      <p:cBhvr>
                                        <p:cTn id="12" dur="500"/>
                                        <p:tgtEl>
                                          <p:spTgt spid="227330">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7330">
                                            <p:txEl>
                                              <p:pRg st="2" end="2"/>
                                            </p:txEl>
                                          </p:spTgt>
                                        </p:tgtEl>
                                        <p:attrNameLst>
                                          <p:attrName>style.visibility</p:attrName>
                                        </p:attrNameLst>
                                      </p:cBhvr>
                                      <p:to>
                                        <p:strVal val="visible"/>
                                      </p:to>
                                    </p:set>
                                    <p:animEffect transition="in" filter="dissolve">
                                      <p:cBhvr>
                                        <p:cTn id="15" dur="500"/>
                                        <p:tgtEl>
                                          <p:spTgt spid="227330">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27330">
                                            <p:txEl>
                                              <p:pRg st="3" end="3"/>
                                            </p:txEl>
                                          </p:spTgt>
                                        </p:tgtEl>
                                        <p:attrNameLst>
                                          <p:attrName>style.visibility</p:attrName>
                                        </p:attrNameLst>
                                      </p:cBhvr>
                                      <p:to>
                                        <p:strVal val="visible"/>
                                      </p:to>
                                    </p:set>
                                    <p:animEffect transition="in" filter="dissolve">
                                      <p:cBhvr>
                                        <p:cTn id="18" dur="500"/>
                                        <p:tgtEl>
                                          <p:spTgt spid="22733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27332"/>
                                        </p:tgtEl>
                                        <p:attrNameLst>
                                          <p:attrName>style.visibility</p:attrName>
                                        </p:attrNameLst>
                                      </p:cBhvr>
                                      <p:to>
                                        <p:strVal val="visible"/>
                                      </p:to>
                                    </p:set>
                                    <p:animEffect transition="in" filter="dissolve">
                                      <p:cBhvr>
                                        <p:cTn id="23" dur="5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build="p" autoUpdateAnimBg="0"/>
      <p:bldP spid="227332"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15F3A738-FF02-464A-AAC2-0E44673DE084}"/>
              </a:ext>
            </a:extLst>
          </p:cNvPr>
          <p:cNvSpPr>
            <a:spLocks noGrp="1"/>
          </p:cNvSpPr>
          <p:nvPr>
            <p:ph type="sldNum" sz="quarter" idx="12"/>
          </p:nvPr>
        </p:nvSpPr>
        <p:spPr/>
        <p:txBody>
          <a:bodyPr/>
          <a:lstStyle/>
          <a:p>
            <a:fld id="{26FA37A9-7CE4-4070-9AC0-9C8E27769899}" type="slidenum">
              <a:rPr lang="zh-CN" altLang="en-US"/>
              <a:pPr/>
              <a:t>101</a:t>
            </a:fld>
            <a:endParaRPr lang="en-US" altLang="zh-CN"/>
          </a:p>
        </p:txBody>
      </p:sp>
      <p:sp>
        <p:nvSpPr>
          <p:cNvPr id="228354" name="Rectangle 2">
            <a:extLst>
              <a:ext uri="{FF2B5EF4-FFF2-40B4-BE49-F238E27FC236}">
                <a16:creationId xmlns:a16="http://schemas.microsoft.com/office/drawing/2014/main" id="{0851A306-680A-4E96-8A7F-A3D38055F5EA}"/>
              </a:ext>
            </a:extLst>
          </p:cNvPr>
          <p:cNvSpPr>
            <a:spLocks noGrp="1" noChangeArrowheads="1"/>
          </p:cNvSpPr>
          <p:nvPr>
            <p:ph type="title"/>
          </p:nvPr>
        </p:nvSpPr>
        <p:spPr/>
        <p:txBody>
          <a:bodyPr/>
          <a:lstStyle/>
          <a:p>
            <a:r>
              <a:rPr lang="zh-CN" altLang="en-US"/>
              <a:t>多级标题法</a:t>
            </a:r>
          </a:p>
        </p:txBody>
      </p:sp>
      <p:sp>
        <p:nvSpPr>
          <p:cNvPr id="228355" name="Rectangle 3">
            <a:extLst>
              <a:ext uri="{FF2B5EF4-FFF2-40B4-BE49-F238E27FC236}">
                <a16:creationId xmlns:a16="http://schemas.microsoft.com/office/drawing/2014/main" id="{0CF48ED5-F905-42BF-B07C-D1C7DB127294}"/>
              </a:ext>
            </a:extLst>
          </p:cNvPr>
          <p:cNvSpPr>
            <a:spLocks noGrp="1" noChangeArrowheads="1"/>
          </p:cNvSpPr>
          <p:nvPr>
            <p:ph type="body" idx="1"/>
          </p:nvPr>
        </p:nvSpPr>
        <p:spPr>
          <a:xfrm>
            <a:off x="609600" y="1219200"/>
            <a:ext cx="4343400" cy="990600"/>
          </a:xfrm>
        </p:spPr>
        <p:txBody>
          <a:bodyPr/>
          <a:lstStyle/>
          <a:p>
            <a:pPr>
              <a:lnSpc>
                <a:spcPct val="150000"/>
              </a:lnSpc>
            </a:pPr>
            <a:r>
              <a:rPr lang="zh-CN" altLang="en-US" sz="1600">
                <a:latin typeface="宋体" panose="02010600030101010101" pitchFamily="2" charset="-122"/>
              </a:rPr>
              <a:t>每一层次的标题不只一个。</a:t>
            </a:r>
          </a:p>
          <a:p>
            <a:pPr>
              <a:lnSpc>
                <a:spcPct val="150000"/>
              </a:lnSpc>
            </a:pPr>
            <a:r>
              <a:rPr lang="zh-CN" altLang="en-US" sz="1600">
                <a:latin typeface="宋体" panose="02010600030101010101" pitchFamily="2" charset="-122"/>
              </a:rPr>
              <a:t>相同层次的思想应采用相同的形式。</a:t>
            </a:r>
          </a:p>
        </p:txBody>
      </p:sp>
      <p:sp>
        <p:nvSpPr>
          <p:cNvPr id="228356" name="Text Box 4">
            <a:extLst>
              <a:ext uri="{FF2B5EF4-FFF2-40B4-BE49-F238E27FC236}">
                <a16:creationId xmlns:a16="http://schemas.microsoft.com/office/drawing/2014/main" id="{D89B0C02-CE8D-4EC6-ACF9-864547969174}"/>
              </a:ext>
            </a:extLst>
          </p:cNvPr>
          <p:cNvSpPr txBox="1">
            <a:spLocks noChangeArrowheads="1"/>
          </p:cNvSpPr>
          <p:nvPr/>
        </p:nvSpPr>
        <p:spPr bwMode="auto">
          <a:xfrm>
            <a:off x="5562600" y="1295400"/>
            <a:ext cx="3048000" cy="23622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ct val="20000"/>
              </a:spcBef>
            </a:pPr>
            <a:r>
              <a:rPr lang="zh-CN" altLang="en-US">
                <a:latin typeface="宋体" panose="02010600030101010101" pitchFamily="2" charset="-122"/>
              </a:rPr>
              <a:t>每一组思想观点都是同一类的思想观点，为了强调这种同一性，每个标题的措辞应该采用同样的语法形式。若第一节标题中第一个词是动词，其他各节标题的第一个词也应该是动词。举例如下：</a:t>
            </a:r>
          </a:p>
          <a:p>
            <a:pPr>
              <a:spcBef>
                <a:spcPct val="50000"/>
              </a:spcBef>
            </a:pPr>
            <a:endParaRPr lang="zh-CN" altLang="en-US" sz="1200">
              <a:latin typeface="宋体" panose="02010600030101010101" pitchFamily="2" charset="-122"/>
            </a:endParaRPr>
          </a:p>
        </p:txBody>
      </p:sp>
      <p:sp>
        <p:nvSpPr>
          <p:cNvPr id="228357" name="Text Box 5">
            <a:extLst>
              <a:ext uri="{FF2B5EF4-FFF2-40B4-BE49-F238E27FC236}">
                <a16:creationId xmlns:a16="http://schemas.microsoft.com/office/drawing/2014/main" id="{EA2CC1FC-F3A0-49DD-9A5E-AE6B6061242B}"/>
              </a:ext>
            </a:extLst>
          </p:cNvPr>
          <p:cNvSpPr txBox="1">
            <a:spLocks noChangeArrowheads="1"/>
          </p:cNvSpPr>
          <p:nvPr/>
        </p:nvSpPr>
        <p:spPr bwMode="auto">
          <a:xfrm>
            <a:off x="1219200" y="2209800"/>
            <a:ext cx="2743200" cy="12906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a:latin typeface="宋体" panose="02010600030101010101" pitchFamily="2" charset="-122"/>
              </a:rPr>
              <a:t>任命一位全职的总经理</a:t>
            </a:r>
          </a:p>
          <a:p>
            <a:pPr>
              <a:lnSpc>
                <a:spcPct val="150000"/>
              </a:lnSpc>
              <a:spcBef>
                <a:spcPct val="20000"/>
              </a:spcBef>
            </a:pPr>
            <a:r>
              <a:rPr lang="zh-CN" altLang="en-US">
                <a:latin typeface="宋体" panose="02010600030101010101" pitchFamily="2" charset="-122"/>
              </a:rPr>
              <a:t>    协调各项活动</a:t>
            </a:r>
          </a:p>
          <a:p>
            <a:pPr>
              <a:lnSpc>
                <a:spcPct val="150000"/>
              </a:lnSpc>
              <a:spcBef>
                <a:spcPct val="20000"/>
              </a:spcBef>
            </a:pPr>
            <a:r>
              <a:rPr lang="zh-CN" altLang="en-US">
                <a:latin typeface="宋体" panose="02010600030101010101" pitchFamily="2" charset="-122"/>
              </a:rPr>
              <a:t>    实施各项改进</a:t>
            </a:r>
          </a:p>
        </p:txBody>
      </p:sp>
      <p:sp>
        <p:nvSpPr>
          <p:cNvPr id="228358" name="Text Box 6">
            <a:extLst>
              <a:ext uri="{FF2B5EF4-FFF2-40B4-BE49-F238E27FC236}">
                <a16:creationId xmlns:a16="http://schemas.microsoft.com/office/drawing/2014/main" id="{93074FDC-7870-4979-805D-BE0313ECA638}"/>
              </a:ext>
            </a:extLst>
          </p:cNvPr>
          <p:cNvSpPr txBox="1">
            <a:spLocks noChangeArrowheads="1"/>
          </p:cNvSpPr>
          <p:nvPr/>
        </p:nvSpPr>
        <p:spPr bwMode="auto">
          <a:xfrm>
            <a:off x="5562600" y="4114800"/>
            <a:ext cx="3048000" cy="34607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anose="02010600030101010101" pitchFamily="2" charset="-122"/>
              </a:rPr>
              <a:t>作用是提示，应简明扼要。</a:t>
            </a:r>
          </a:p>
        </p:txBody>
      </p:sp>
      <p:sp>
        <p:nvSpPr>
          <p:cNvPr id="228359" name="Text Box 7">
            <a:extLst>
              <a:ext uri="{FF2B5EF4-FFF2-40B4-BE49-F238E27FC236}">
                <a16:creationId xmlns:a16="http://schemas.microsoft.com/office/drawing/2014/main" id="{2F265A7F-8BBF-48C6-ACDC-7CE4E8074E44}"/>
              </a:ext>
            </a:extLst>
          </p:cNvPr>
          <p:cNvSpPr txBox="1">
            <a:spLocks noChangeArrowheads="1"/>
          </p:cNvSpPr>
          <p:nvPr/>
        </p:nvSpPr>
        <p:spPr bwMode="auto">
          <a:xfrm>
            <a:off x="1219200" y="4191000"/>
            <a:ext cx="3200400" cy="874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a:latin typeface="宋体" panose="02010600030101010101" pitchFamily="2" charset="-122"/>
              </a:rPr>
              <a:t>完成了各职位各地区薪酬调查</a:t>
            </a:r>
          </a:p>
          <a:p>
            <a:pPr>
              <a:lnSpc>
                <a:spcPct val="150000"/>
              </a:lnSpc>
              <a:spcBef>
                <a:spcPct val="20000"/>
              </a:spcBef>
            </a:pPr>
            <a:r>
              <a:rPr lang="zh-CN" altLang="en-US">
                <a:latin typeface="宋体" panose="02010600030101010101" pitchFamily="2" charset="-122"/>
              </a:rPr>
              <a:t>销售经理年薪达44万元</a:t>
            </a:r>
          </a:p>
        </p:txBody>
      </p:sp>
      <p:sp>
        <p:nvSpPr>
          <p:cNvPr id="228360" name="Text Box 8">
            <a:extLst>
              <a:ext uri="{FF2B5EF4-FFF2-40B4-BE49-F238E27FC236}">
                <a16:creationId xmlns:a16="http://schemas.microsoft.com/office/drawing/2014/main" id="{E0BAF723-D4D0-468F-AF49-1E0105304C73}"/>
              </a:ext>
            </a:extLst>
          </p:cNvPr>
          <p:cNvSpPr txBox="1">
            <a:spLocks noChangeArrowheads="1"/>
          </p:cNvSpPr>
          <p:nvPr/>
        </p:nvSpPr>
        <p:spPr bwMode="auto">
          <a:xfrm>
            <a:off x="685800" y="3733800"/>
            <a:ext cx="36576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sz="1800">
                <a:latin typeface="宋体" panose="02010600030101010101" pitchFamily="2" charset="-122"/>
              </a:rPr>
              <a:t>  </a:t>
            </a:r>
            <a:r>
              <a:rPr lang="zh-CN" altLang="en-US">
                <a:latin typeface="宋体" panose="02010600030101010101" pitchFamily="2" charset="-122"/>
              </a:rPr>
              <a:t>标题的用词应反映思想的精髓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additive="base">
                                        <p:cTn id="7" dur="500" fill="hold"/>
                                        <p:tgtEl>
                                          <p:spTgt spid="228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835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28355">
                                            <p:txEl>
                                              <p:pRg st="1" end="1"/>
                                            </p:txEl>
                                          </p:spTgt>
                                        </p:tgtEl>
                                        <p:attrNameLst>
                                          <p:attrName>style.visibility</p:attrName>
                                        </p:attrNameLst>
                                      </p:cBhvr>
                                      <p:to>
                                        <p:strVal val="visible"/>
                                      </p:to>
                                    </p:set>
                                    <p:anim calcmode="lin" valueType="num">
                                      <p:cBhvr additive="base">
                                        <p:cTn id="13" dur="500" fill="hold"/>
                                        <p:tgtEl>
                                          <p:spTgt spid="2283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835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8357"/>
                                        </p:tgtEl>
                                        <p:attrNameLst>
                                          <p:attrName>style.visibility</p:attrName>
                                        </p:attrNameLst>
                                      </p:cBhvr>
                                      <p:to>
                                        <p:strVal val="visible"/>
                                      </p:to>
                                    </p:set>
                                    <p:anim calcmode="lin" valueType="num">
                                      <p:cBhvr additive="base">
                                        <p:cTn id="19" dur="500" fill="hold"/>
                                        <p:tgtEl>
                                          <p:spTgt spid="228357"/>
                                        </p:tgtEl>
                                        <p:attrNameLst>
                                          <p:attrName>ppt_x</p:attrName>
                                        </p:attrNameLst>
                                      </p:cBhvr>
                                      <p:tavLst>
                                        <p:tav tm="0">
                                          <p:val>
                                            <p:strVal val="1+#ppt_w/2"/>
                                          </p:val>
                                        </p:tav>
                                        <p:tav tm="100000">
                                          <p:val>
                                            <p:strVal val="#ppt_x"/>
                                          </p:val>
                                        </p:tav>
                                      </p:tavLst>
                                    </p:anim>
                                    <p:anim calcmode="lin" valueType="num">
                                      <p:cBhvr additive="base">
                                        <p:cTn id="20" dur="500" fill="hold"/>
                                        <p:tgtEl>
                                          <p:spTgt spid="22835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28360"/>
                                        </p:tgtEl>
                                        <p:attrNameLst>
                                          <p:attrName>style.visibility</p:attrName>
                                        </p:attrNameLst>
                                      </p:cBhvr>
                                      <p:to>
                                        <p:strVal val="visible"/>
                                      </p:to>
                                    </p:set>
                                    <p:anim calcmode="lin" valueType="num">
                                      <p:cBhvr additive="base">
                                        <p:cTn id="25" dur="500" fill="hold"/>
                                        <p:tgtEl>
                                          <p:spTgt spid="228360"/>
                                        </p:tgtEl>
                                        <p:attrNameLst>
                                          <p:attrName>ppt_x</p:attrName>
                                        </p:attrNameLst>
                                      </p:cBhvr>
                                      <p:tavLst>
                                        <p:tav tm="0">
                                          <p:val>
                                            <p:strVal val="#ppt_x"/>
                                          </p:val>
                                        </p:tav>
                                        <p:tav tm="100000">
                                          <p:val>
                                            <p:strVal val="#ppt_x"/>
                                          </p:val>
                                        </p:tav>
                                      </p:tavLst>
                                    </p:anim>
                                    <p:anim calcmode="lin" valueType="num">
                                      <p:cBhvr additive="base">
                                        <p:cTn id="26" dur="500" fill="hold"/>
                                        <p:tgtEl>
                                          <p:spTgt spid="228360"/>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8359"/>
                                        </p:tgtEl>
                                        <p:attrNameLst>
                                          <p:attrName>style.visibility</p:attrName>
                                        </p:attrNameLst>
                                      </p:cBhvr>
                                      <p:to>
                                        <p:strVal val="visible"/>
                                      </p:to>
                                    </p:set>
                                    <p:anim calcmode="lin" valueType="num">
                                      <p:cBhvr additive="base">
                                        <p:cTn id="31" dur="500" fill="hold"/>
                                        <p:tgtEl>
                                          <p:spTgt spid="228359"/>
                                        </p:tgtEl>
                                        <p:attrNameLst>
                                          <p:attrName>ppt_x</p:attrName>
                                        </p:attrNameLst>
                                      </p:cBhvr>
                                      <p:tavLst>
                                        <p:tav tm="0">
                                          <p:val>
                                            <p:strVal val="1+#ppt_w/2"/>
                                          </p:val>
                                        </p:tav>
                                        <p:tav tm="100000">
                                          <p:val>
                                            <p:strVal val="#ppt_x"/>
                                          </p:val>
                                        </p:tav>
                                      </p:tavLst>
                                    </p:anim>
                                    <p:anim calcmode="lin" valueType="num">
                                      <p:cBhvr additive="base">
                                        <p:cTn id="32" dur="500" fill="hold"/>
                                        <p:tgtEl>
                                          <p:spTgt spid="2283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p:bldP spid="228357" grpId="0" autoUpdateAnimBg="0"/>
      <p:bldP spid="228359" grpId="0" autoUpdateAnimBg="0"/>
      <p:bldP spid="228360"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4AC05867-C428-44F7-9DEE-8A91A2FC206B}"/>
              </a:ext>
            </a:extLst>
          </p:cNvPr>
          <p:cNvSpPr>
            <a:spLocks noGrp="1"/>
          </p:cNvSpPr>
          <p:nvPr>
            <p:ph type="sldNum" sz="quarter" idx="12"/>
          </p:nvPr>
        </p:nvSpPr>
        <p:spPr/>
        <p:txBody>
          <a:bodyPr/>
          <a:lstStyle/>
          <a:p>
            <a:fld id="{9C0DB7D7-D7E5-4214-ABFE-E050AD853ADA}" type="slidenum">
              <a:rPr lang="zh-CN" altLang="en-US"/>
              <a:pPr/>
              <a:t>102</a:t>
            </a:fld>
            <a:endParaRPr lang="en-US" altLang="zh-CN"/>
          </a:p>
        </p:txBody>
      </p:sp>
      <p:sp>
        <p:nvSpPr>
          <p:cNvPr id="229378" name="Rectangle 2">
            <a:extLst>
              <a:ext uri="{FF2B5EF4-FFF2-40B4-BE49-F238E27FC236}">
                <a16:creationId xmlns:a16="http://schemas.microsoft.com/office/drawing/2014/main" id="{009E35E4-8071-4567-B515-722D1F97703C}"/>
              </a:ext>
            </a:extLst>
          </p:cNvPr>
          <p:cNvSpPr>
            <a:spLocks noGrp="1" noChangeArrowheads="1"/>
          </p:cNvSpPr>
          <p:nvPr>
            <p:ph type="body" idx="1"/>
          </p:nvPr>
        </p:nvSpPr>
        <p:spPr>
          <a:xfrm>
            <a:off x="533400" y="1371600"/>
            <a:ext cx="3962400" cy="1600200"/>
          </a:xfrm>
        </p:spPr>
        <p:txBody>
          <a:bodyPr/>
          <a:lstStyle/>
          <a:p>
            <a:pPr>
              <a:lnSpc>
                <a:spcPct val="150000"/>
              </a:lnSpc>
            </a:pPr>
            <a:r>
              <a:rPr lang="zh-CN" altLang="en-US" sz="1600">
                <a:latin typeface="宋体" panose="02010600030101010101" pitchFamily="2" charset="-122"/>
              </a:rPr>
              <a:t>标题为眼球而写，正文为头脑而写。</a:t>
            </a:r>
          </a:p>
          <a:p>
            <a:pPr>
              <a:lnSpc>
                <a:spcPct val="150000"/>
              </a:lnSpc>
            </a:pPr>
            <a:r>
              <a:rPr lang="zh-CN" altLang="en-US" sz="1600">
                <a:latin typeface="宋体" panose="02010600030101010101" pitchFamily="2" charset="-122"/>
              </a:rPr>
              <a:t>每组标题应有介绍。</a:t>
            </a:r>
          </a:p>
          <a:p>
            <a:pPr>
              <a:lnSpc>
                <a:spcPct val="150000"/>
              </a:lnSpc>
            </a:pPr>
            <a:r>
              <a:rPr lang="zh-CN" altLang="en-US" sz="1600">
                <a:latin typeface="宋体" panose="02010600030101010101" pitchFamily="2" charset="-122"/>
              </a:rPr>
              <a:t>不滥用标题。</a:t>
            </a:r>
            <a:endParaRPr lang="zh-CN" altLang="en-US" sz="1600"/>
          </a:p>
        </p:txBody>
      </p:sp>
      <p:sp>
        <p:nvSpPr>
          <p:cNvPr id="229379" name="Rectangle 3">
            <a:extLst>
              <a:ext uri="{FF2B5EF4-FFF2-40B4-BE49-F238E27FC236}">
                <a16:creationId xmlns:a16="http://schemas.microsoft.com/office/drawing/2014/main" id="{939C8386-4C6C-40BD-9A59-C9718F2913A7}"/>
              </a:ext>
            </a:extLst>
          </p:cNvPr>
          <p:cNvSpPr>
            <a:spLocks noGrp="1" noChangeArrowheads="1"/>
          </p:cNvSpPr>
          <p:nvPr>
            <p:ph type="title"/>
          </p:nvPr>
        </p:nvSpPr>
        <p:spPr>
          <a:noFill/>
          <a:ln/>
        </p:spPr>
        <p:txBody>
          <a:bodyPr/>
          <a:lstStyle/>
          <a:p>
            <a:r>
              <a:rPr lang="zh-CN" altLang="en-US"/>
              <a:t>多级标题法</a:t>
            </a:r>
          </a:p>
        </p:txBody>
      </p:sp>
      <p:sp>
        <p:nvSpPr>
          <p:cNvPr id="229380" name="Text Box 4">
            <a:extLst>
              <a:ext uri="{FF2B5EF4-FFF2-40B4-BE49-F238E27FC236}">
                <a16:creationId xmlns:a16="http://schemas.microsoft.com/office/drawing/2014/main" id="{BDD2A0CB-9E46-44E7-8F62-B38C28163FD8}"/>
              </a:ext>
            </a:extLst>
          </p:cNvPr>
          <p:cNvSpPr txBox="1">
            <a:spLocks noChangeArrowheads="1"/>
          </p:cNvSpPr>
          <p:nvPr/>
        </p:nvSpPr>
        <p:spPr bwMode="auto">
          <a:xfrm>
            <a:off x="4648200" y="2362200"/>
            <a:ext cx="4114800" cy="22098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a:latin typeface="宋体" panose="02010600030101010101" pitchFamily="2" charset="-122"/>
              </a:rPr>
              <a:t>这可能是所有规则中最重要的一条。只有当</a:t>
            </a:r>
          </a:p>
          <a:p>
            <a:pPr>
              <a:spcBef>
                <a:spcPct val="50000"/>
              </a:spcBef>
            </a:pPr>
            <a:r>
              <a:rPr lang="zh-CN" altLang="en-US">
                <a:latin typeface="宋体" panose="02010600030101010101" pitchFamily="2" charset="-122"/>
              </a:rPr>
              <a:t>标题有助于说清楚所要传达的信息，有助于</a:t>
            </a:r>
          </a:p>
          <a:p>
            <a:pPr>
              <a:spcBef>
                <a:spcPct val="50000"/>
              </a:spcBef>
            </a:pPr>
            <a:r>
              <a:rPr lang="zh-CN" altLang="en-US">
                <a:latin typeface="宋体" panose="02010600030101010101" pitchFamily="2" charset="-122"/>
              </a:rPr>
              <a:t>读者领会你思想的细枝末节时才使用。没有</a:t>
            </a:r>
          </a:p>
          <a:p>
            <a:pPr>
              <a:spcBef>
                <a:spcPct val="50000"/>
              </a:spcBef>
            </a:pPr>
            <a:r>
              <a:rPr lang="zh-CN" altLang="en-US">
                <a:latin typeface="宋体" panose="02010600030101010101" pitchFamily="2" charset="-122"/>
              </a:rPr>
              <a:t>必要在每一节标题下再设置分支。标题可以</a:t>
            </a:r>
          </a:p>
          <a:p>
            <a:pPr>
              <a:spcBef>
                <a:spcPct val="50000"/>
              </a:spcBef>
            </a:pPr>
            <a:r>
              <a:rPr lang="zh-CN" altLang="en-US">
                <a:latin typeface="宋体" panose="02010600030101010101" pitchFamily="2" charset="-122"/>
              </a:rPr>
              <a:t>作为所写报告的目录摘要。目录中的标题不</a:t>
            </a:r>
          </a:p>
          <a:p>
            <a:pPr>
              <a:spcBef>
                <a:spcPct val="50000"/>
              </a:spcBef>
            </a:pPr>
            <a:r>
              <a:rPr lang="zh-CN" altLang="en-US">
                <a:latin typeface="宋体" panose="02010600030101010101" pitchFamily="2" charset="-122"/>
              </a:rPr>
              <a:t>应这样：</a:t>
            </a:r>
          </a:p>
        </p:txBody>
      </p:sp>
      <p:sp>
        <p:nvSpPr>
          <p:cNvPr id="229381" name="Rectangle 5">
            <a:extLst>
              <a:ext uri="{FF2B5EF4-FFF2-40B4-BE49-F238E27FC236}">
                <a16:creationId xmlns:a16="http://schemas.microsoft.com/office/drawing/2014/main" id="{7D27DF2B-CD4D-4C63-B582-F3F014086265}"/>
              </a:ext>
            </a:extLst>
          </p:cNvPr>
          <p:cNvSpPr>
            <a:spLocks noChangeArrowheads="1"/>
          </p:cNvSpPr>
          <p:nvPr/>
        </p:nvSpPr>
        <p:spPr bwMode="auto">
          <a:xfrm>
            <a:off x="1066800" y="3429000"/>
            <a:ext cx="2438400" cy="1981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20000"/>
              </a:spcBef>
            </a:pPr>
            <a:r>
              <a:rPr lang="zh-CN" altLang="en-US">
                <a:latin typeface="宋体" panose="02010600030101010101" pitchFamily="2" charset="-122"/>
              </a:rPr>
              <a:t>	目录</a:t>
            </a:r>
          </a:p>
          <a:p>
            <a:pPr>
              <a:spcBef>
                <a:spcPct val="20000"/>
              </a:spcBef>
            </a:pPr>
            <a:r>
              <a:rPr lang="zh-CN" altLang="en-US">
                <a:latin typeface="宋体" panose="02010600030101010101" pitchFamily="2" charset="-122"/>
              </a:rPr>
              <a:t>  序言		1</a:t>
            </a:r>
          </a:p>
          <a:p>
            <a:pPr>
              <a:spcBef>
                <a:spcPct val="20000"/>
              </a:spcBef>
            </a:pPr>
            <a:r>
              <a:rPr lang="zh-CN" altLang="en-US">
                <a:latin typeface="宋体" panose="02010600030101010101" pitchFamily="2" charset="-122"/>
              </a:rPr>
              <a:t>  背景		2</a:t>
            </a:r>
          </a:p>
          <a:p>
            <a:pPr>
              <a:spcBef>
                <a:spcPct val="20000"/>
              </a:spcBef>
            </a:pPr>
            <a:r>
              <a:rPr lang="zh-CN" altLang="en-US">
                <a:latin typeface="宋体" panose="02010600030101010101" pitchFamily="2" charset="-122"/>
              </a:rPr>
              <a:t>  发现		3</a:t>
            </a:r>
          </a:p>
          <a:p>
            <a:pPr>
              <a:spcBef>
                <a:spcPct val="20000"/>
              </a:spcBef>
            </a:pPr>
            <a:r>
              <a:rPr lang="zh-CN" altLang="en-US">
                <a:latin typeface="宋体" panose="02010600030101010101" pitchFamily="2" charset="-122"/>
              </a:rPr>
              <a:t>  结论		15</a:t>
            </a:r>
          </a:p>
          <a:p>
            <a:pPr>
              <a:spcBef>
                <a:spcPct val="20000"/>
              </a:spcBef>
            </a:pPr>
            <a:r>
              <a:rPr lang="zh-CN" altLang="en-US">
                <a:latin typeface="宋体" panose="02010600030101010101" pitchFamily="2" charset="-122"/>
              </a:rPr>
              <a:t>  建议		23</a:t>
            </a:r>
          </a:p>
        </p:txBody>
      </p:sp>
      <p:grpSp>
        <p:nvGrpSpPr>
          <p:cNvPr id="229382" name="Group 6">
            <a:extLst>
              <a:ext uri="{FF2B5EF4-FFF2-40B4-BE49-F238E27FC236}">
                <a16:creationId xmlns:a16="http://schemas.microsoft.com/office/drawing/2014/main" id="{76D4B00C-09ED-4757-8CE5-6E050BD53F3C}"/>
              </a:ext>
            </a:extLst>
          </p:cNvPr>
          <p:cNvGrpSpPr>
            <a:grpSpLocks/>
          </p:cNvGrpSpPr>
          <p:nvPr/>
        </p:nvGrpSpPr>
        <p:grpSpPr bwMode="auto">
          <a:xfrm>
            <a:off x="914400" y="3276600"/>
            <a:ext cx="2743200" cy="2286000"/>
            <a:chOff x="576" y="2064"/>
            <a:chExt cx="1728" cy="1440"/>
          </a:xfrm>
        </p:grpSpPr>
        <p:sp>
          <p:nvSpPr>
            <p:cNvPr id="229383" name="Line 7">
              <a:extLst>
                <a:ext uri="{FF2B5EF4-FFF2-40B4-BE49-F238E27FC236}">
                  <a16:creationId xmlns:a16="http://schemas.microsoft.com/office/drawing/2014/main" id="{80D378CD-AFB3-428F-91B0-D46FC5BBF0B2}"/>
                </a:ext>
              </a:extLst>
            </p:cNvPr>
            <p:cNvSpPr>
              <a:spLocks noChangeShapeType="1"/>
            </p:cNvSpPr>
            <p:nvPr/>
          </p:nvSpPr>
          <p:spPr bwMode="auto">
            <a:xfrm flipV="1">
              <a:off x="576" y="2064"/>
              <a:ext cx="1728" cy="1392"/>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84" name="Line 8">
              <a:extLst>
                <a:ext uri="{FF2B5EF4-FFF2-40B4-BE49-F238E27FC236}">
                  <a16:creationId xmlns:a16="http://schemas.microsoft.com/office/drawing/2014/main" id="{19FE0BCE-CD61-40B7-9B75-E79753B83915}"/>
                </a:ext>
              </a:extLst>
            </p:cNvPr>
            <p:cNvSpPr>
              <a:spLocks noChangeShapeType="1"/>
            </p:cNvSpPr>
            <p:nvPr/>
          </p:nvSpPr>
          <p:spPr bwMode="auto">
            <a:xfrm>
              <a:off x="576" y="2064"/>
              <a:ext cx="1728" cy="144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378">
                                            <p:txEl>
                                              <p:pRg st="0" end="0"/>
                                            </p:txEl>
                                          </p:spTgt>
                                        </p:tgtEl>
                                        <p:attrNameLst>
                                          <p:attrName>style.visibility</p:attrName>
                                        </p:attrNameLst>
                                      </p:cBhvr>
                                      <p:to>
                                        <p:strVal val="visible"/>
                                      </p:to>
                                    </p:set>
                                    <p:anim calcmode="lin" valueType="num">
                                      <p:cBhvr additive="base">
                                        <p:cTn id="7" dur="500" fill="hold"/>
                                        <p:tgtEl>
                                          <p:spTgt spid="2293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93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9378">
                                            <p:txEl>
                                              <p:pRg st="1" end="1"/>
                                            </p:txEl>
                                          </p:spTgt>
                                        </p:tgtEl>
                                        <p:attrNameLst>
                                          <p:attrName>style.visibility</p:attrName>
                                        </p:attrNameLst>
                                      </p:cBhvr>
                                      <p:to>
                                        <p:strVal val="visible"/>
                                      </p:to>
                                    </p:set>
                                    <p:anim calcmode="lin" valueType="num">
                                      <p:cBhvr additive="base">
                                        <p:cTn id="13" dur="500" fill="hold"/>
                                        <p:tgtEl>
                                          <p:spTgt spid="2293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93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9378">
                                            <p:txEl>
                                              <p:pRg st="2" end="2"/>
                                            </p:txEl>
                                          </p:spTgt>
                                        </p:tgtEl>
                                        <p:attrNameLst>
                                          <p:attrName>style.visibility</p:attrName>
                                        </p:attrNameLst>
                                      </p:cBhvr>
                                      <p:to>
                                        <p:strVal val="visible"/>
                                      </p:to>
                                    </p:set>
                                    <p:anim calcmode="lin" valueType="num">
                                      <p:cBhvr additive="base">
                                        <p:cTn id="19" dur="500" fill="hold"/>
                                        <p:tgtEl>
                                          <p:spTgt spid="2293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93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229381"/>
                                        </p:tgtEl>
                                        <p:attrNameLst>
                                          <p:attrName>style.visibility</p:attrName>
                                        </p:attrNameLst>
                                      </p:cBhvr>
                                      <p:to>
                                        <p:strVal val="visible"/>
                                      </p:to>
                                    </p:set>
                                    <p:anim calcmode="lin" valueType="num">
                                      <p:cBhvr>
                                        <p:cTn id="25" dur="1000" fill="hold"/>
                                        <p:tgtEl>
                                          <p:spTgt spid="229381"/>
                                        </p:tgtEl>
                                        <p:attrNameLst>
                                          <p:attrName>ppt_w</p:attrName>
                                        </p:attrNameLst>
                                      </p:cBhvr>
                                      <p:tavLst>
                                        <p:tav tm="0">
                                          <p:val>
                                            <p:fltVal val="0"/>
                                          </p:val>
                                        </p:tav>
                                        <p:tav tm="100000">
                                          <p:val>
                                            <p:strVal val="#ppt_w"/>
                                          </p:val>
                                        </p:tav>
                                      </p:tavLst>
                                    </p:anim>
                                    <p:anim calcmode="lin" valueType="num">
                                      <p:cBhvr>
                                        <p:cTn id="26" dur="1000" fill="hold"/>
                                        <p:tgtEl>
                                          <p:spTgt spid="229381"/>
                                        </p:tgtEl>
                                        <p:attrNameLst>
                                          <p:attrName>ppt_h</p:attrName>
                                        </p:attrNameLst>
                                      </p:cBhvr>
                                      <p:tavLst>
                                        <p:tav tm="0">
                                          <p:val>
                                            <p:fltVal val="0"/>
                                          </p:val>
                                        </p:tav>
                                        <p:tav tm="100000">
                                          <p:val>
                                            <p:strVal val="#ppt_h"/>
                                          </p:val>
                                        </p:tav>
                                      </p:tavLst>
                                    </p:anim>
                                    <p:anim calcmode="lin" valueType="num">
                                      <p:cBhvr>
                                        <p:cTn id="27" dur="1000" fill="hold"/>
                                        <p:tgtEl>
                                          <p:spTgt spid="22938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2938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229382"/>
                                        </p:tgtEl>
                                        <p:attrNameLst>
                                          <p:attrName>style.visibility</p:attrName>
                                        </p:attrNameLst>
                                      </p:cBhvr>
                                      <p:to>
                                        <p:strVal val="visible"/>
                                      </p:to>
                                    </p:set>
                                    <p:animEffect transition="in" filter="slide(fromBottom)">
                                      <p:cBhvr>
                                        <p:cTn id="33" dur="500"/>
                                        <p:tgtEl>
                                          <p:spTgt spid="22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build="p" autoUpdateAnimBg="0"/>
      <p:bldP spid="229381"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A00D9A46-C93F-4C62-9B76-41BB02B332F9}"/>
              </a:ext>
            </a:extLst>
          </p:cNvPr>
          <p:cNvSpPr>
            <a:spLocks noGrp="1"/>
          </p:cNvSpPr>
          <p:nvPr>
            <p:ph type="sldNum" sz="quarter" idx="12"/>
          </p:nvPr>
        </p:nvSpPr>
        <p:spPr/>
        <p:txBody>
          <a:bodyPr/>
          <a:lstStyle/>
          <a:p>
            <a:fld id="{142E552E-AD77-41B7-8B81-905A38FD09CE}" type="slidenum">
              <a:rPr lang="zh-CN" altLang="en-US"/>
              <a:pPr/>
              <a:t>103</a:t>
            </a:fld>
            <a:endParaRPr lang="en-US" altLang="zh-CN"/>
          </a:p>
        </p:txBody>
      </p:sp>
      <p:sp>
        <p:nvSpPr>
          <p:cNvPr id="230402" name="Rectangle 2">
            <a:extLst>
              <a:ext uri="{FF2B5EF4-FFF2-40B4-BE49-F238E27FC236}">
                <a16:creationId xmlns:a16="http://schemas.microsoft.com/office/drawing/2014/main" id="{87992C2D-A749-43AB-8C9E-9648CCB7686A}"/>
              </a:ext>
            </a:extLst>
          </p:cNvPr>
          <p:cNvSpPr>
            <a:spLocks noGrp="1" noChangeArrowheads="1"/>
          </p:cNvSpPr>
          <p:nvPr>
            <p:ph type="title"/>
          </p:nvPr>
        </p:nvSpPr>
        <p:spPr/>
        <p:txBody>
          <a:bodyPr/>
          <a:lstStyle/>
          <a:p>
            <a:r>
              <a:rPr lang="zh-CN" altLang="en-US"/>
              <a:t>下划线法</a:t>
            </a:r>
          </a:p>
        </p:txBody>
      </p:sp>
      <p:sp>
        <p:nvSpPr>
          <p:cNvPr id="230403" name="Rectangle 3">
            <a:extLst>
              <a:ext uri="{FF2B5EF4-FFF2-40B4-BE49-F238E27FC236}">
                <a16:creationId xmlns:a16="http://schemas.microsoft.com/office/drawing/2014/main" id="{63065206-9E98-4408-8B18-F18F209256EC}"/>
              </a:ext>
            </a:extLst>
          </p:cNvPr>
          <p:cNvSpPr>
            <a:spLocks noGrp="1" noChangeArrowheads="1"/>
          </p:cNvSpPr>
          <p:nvPr>
            <p:ph type="body" idx="1"/>
          </p:nvPr>
        </p:nvSpPr>
        <p:spPr>
          <a:xfrm>
            <a:off x="685800" y="1773238"/>
            <a:ext cx="5181600" cy="2646362"/>
          </a:xfrm>
        </p:spPr>
        <p:txBody>
          <a:bodyPr/>
          <a:lstStyle/>
          <a:p>
            <a:pPr>
              <a:lnSpc>
                <a:spcPct val="150000"/>
              </a:lnSpc>
              <a:buFontTx/>
              <a:buNone/>
            </a:pPr>
            <a:r>
              <a:rPr lang="zh-CN" altLang="en-US">
                <a:latin typeface="宋体" panose="02010600030101010101" pitchFamily="2" charset="-122"/>
              </a:rPr>
              <a:t>关键句层次下的支持性观点：</a:t>
            </a:r>
          </a:p>
          <a:p>
            <a:pPr>
              <a:lnSpc>
                <a:spcPct val="150000"/>
              </a:lnSpc>
              <a:buFontTx/>
              <a:buNone/>
            </a:pPr>
            <a:r>
              <a:rPr lang="zh-CN" altLang="en-US">
                <a:latin typeface="宋体" panose="02010600030101010101" pitchFamily="2" charset="-122"/>
              </a:rPr>
              <a:t>提高阅读速度</a:t>
            </a:r>
          </a:p>
          <a:p>
            <a:pPr>
              <a:lnSpc>
                <a:spcPct val="150000"/>
              </a:lnSpc>
            </a:pPr>
            <a:r>
              <a:rPr lang="zh-CN" altLang="en-US">
                <a:latin typeface="宋体" panose="02010600030101010101" pitchFamily="2" charset="-122"/>
              </a:rPr>
              <a:t>严格运用问/答逻辑。</a:t>
            </a:r>
          </a:p>
          <a:p>
            <a:pPr>
              <a:lnSpc>
                <a:spcPct val="150000"/>
              </a:lnSpc>
            </a:pPr>
            <a:r>
              <a:rPr lang="zh-CN" altLang="en-US">
                <a:latin typeface="宋体" panose="02010600030101010101" pitchFamily="2" charset="-122"/>
              </a:rPr>
              <a:t>注意论点的措辞，说明论点信息越少越好。</a:t>
            </a:r>
          </a:p>
          <a:p>
            <a:pPr>
              <a:lnSpc>
                <a:spcPct val="150000"/>
              </a:lnSpc>
            </a:pPr>
            <a:r>
              <a:rPr lang="zh-CN" altLang="en-US">
                <a:latin typeface="宋体" panose="02010600030101010101" pitchFamily="2" charset="-122"/>
              </a:rPr>
              <a:t>把论点限制在演绎推理和归纳推理的框架内</a:t>
            </a:r>
            <a:r>
              <a:rPr lang="zh-CN" altLang="en-US"/>
              <a:t>。</a:t>
            </a:r>
          </a:p>
        </p:txBody>
      </p:sp>
      <p:sp>
        <p:nvSpPr>
          <p:cNvPr id="230404" name="Text Box 4">
            <a:extLst>
              <a:ext uri="{FF2B5EF4-FFF2-40B4-BE49-F238E27FC236}">
                <a16:creationId xmlns:a16="http://schemas.microsoft.com/office/drawing/2014/main" id="{AC8A61A6-DD7C-41D4-BA32-86A0E1C11C27}"/>
              </a:ext>
            </a:extLst>
          </p:cNvPr>
          <p:cNvSpPr txBox="1">
            <a:spLocks noChangeArrowheads="1"/>
          </p:cNvSpPr>
          <p:nvPr/>
        </p:nvSpPr>
        <p:spPr bwMode="auto">
          <a:xfrm>
            <a:off x="6019800" y="1676400"/>
            <a:ext cx="2286000" cy="10795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anose="02010600030101010101" pitchFamily="2" charset="-122"/>
              </a:rPr>
              <a:t>见</a:t>
            </a:r>
            <a:r>
              <a:rPr lang="en-US" altLang="zh-CN">
                <a:latin typeface="宋体" panose="02010600030101010101" pitchFamily="2" charset="-122"/>
              </a:rPr>
              <a:t>P16</a:t>
            </a:r>
            <a:r>
              <a:rPr lang="zh-CN" altLang="en-US">
                <a:latin typeface="宋体" panose="02010600030101010101" pitchFamily="2" charset="-122"/>
              </a:rPr>
              <a:t>例。必须且只需</a:t>
            </a:r>
          </a:p>
          <a:p>
            <a:pPr>
              <a:spcBef>
                <a:spcPct val="50000"/>
              </a:spcBef>
            </a:pPr>
            <a:r>
              <a:rPr lang="zh-CN" altLang="en-US">
                <a:latin typeface="宋体" panose="02010600030101010101" pitchFamily="2" charset="-122"/>
              </a:rPr>
              <a:t>回答上层论点提出的</a:t>
            </a:r>
          </a:p>
          <a:p>
            <a:pPr>
              <a:spcBef>
                <a:spcPct val="50000"/>
              </a:spcBef>
            </a:pPr>
            <a:r>
              <a:rPr lang="zh-CN" altLang="en-US">
                <a:latin typeface="宋体" panose="02010600030101010101" pitchFamily="2" charset="-122"/>
              </a:rPr>
              <a:t>问题。</a:t>
            </a:r>
          </a:p>
        </p:txBody>
      </p:sp>
      <p:sp>
        <p:nvSpPr>
          <p:cNvPr id="230405" name="Text Box 5">
            <a:extLst>
              <a:ext uri="{FF2B5EF4-FFF2-40B4-BE49-F238E27FC236}">
                <a16:creationId xmlns:a16="http://schemas.microsoft.com/office/drawing/2014/main" id="{E5D1727E-4DEC-4111-B960-C35D8AE92D3D}"/>
              </a:ext>
            </a:extLst>
          </p:cNvPr>
          <p:cNvSpPr txBox="1">
            <a:spLocks noChangeArrowheads="1"/>
          </p:cNvSpPr>
          <p:nvPr/>
        </p:nvSpPr>
        <p:spPr bwMode="auto">
          <a:xfrm>
            <a:off x="6019800" y="3124200"/>
            <a:ext cx="2286000" cy="10795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anose="02010600030101010101" pitchFamily="2" charset="-122"/>
              </a:rPr>
              <a:t>看30个单词后才能抓论</a:t>
            </a:r>
          </a:p>
          <a:p>
            <a:pPr>
              <a:spcBef>
                <a:spcPct val="50000"/>
              </a:spcBef>
            </a:pPr>
            <a:r>
              <a:rPr lang="zh-CN" altLang="en-US">
                <a:latin typeface="宋体" panose="02010600030101010101" pitchFamily="2" charset="-122"/>
              </a:rPr>
              <a:t>点就难看出逻辑。12个</a:t>
            </a:r>
          </a:p>
          <a:p>
            <a:pPr>
              <a:spcBef>
                <a:spcPct val="50000"/>
              </a:spcBef>
            </a:pPr>
            <a:r>
              <a:rPr lang="zh-CN" altLang="en-US">
                <a:latin typeface="宋体" panose="02010600030101010101" pitchFamily="2" charset="-122"/>
              </a:rPr>
              <a:t>单词，一个主谓语。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30403"/>
                                        </p:tgtEl>
                                        <p:attrNameLst>
                                          <p:attrName>style.visibility</p:attrName>
                                        </p:attrNameLst>
                                      </p:cBhvr>
                                      <p:to>
                                        <p:strVal val="visible"/>
                                      </p:to>
                                    </p:set>
                                    <p:anim calcmode="lin" valueType="num">
                                      <p:cBhvr>
                                        <p:cTn id="7" dur="1000" fill="hold"/>
                                        <p:tgtEl>
                                          <p:spTgt spid="230403"/>
                                        </p:tgtEl>
                                        <p:attrNameLst>
                                          <p:attrName>ppt_w</p:attrName>
                                        </p:attrNameLst>
                                      </p:cBhvr>
                                      <p:tavLst>
                                        <p:tav tm="0">
                                          <p:val>
                                            <p:fltVal val="0"/>
                                          </p:val>
                                        </p:tav>
                                        <p:tav tm="100000">
                                          <p:val>
                                            <p:strVal val="#ppt_w"/>
                                          </p:val>
                                        </p:tav>
                                      </p:tavLst>
                                    </p:anim>
                                    <p:anim calcmode="lin" valueType="num">
                                      <p:cBhvr>
                                        <p:cTn id="8" dur="1000" fill="hold"/>
                                        <p:tgtEl>
                                          <p:spTgt spid="230403"/>
                                        </p:tgtEl>
                                        <p:attrNameLst>
                                          <p:attrName>ppt_h</p:attrName>
                                        </p:attrNameLst>
                                      </p:cBhvr>
                                      <p:tavLst>
                                        <p:tav tm="0">
                                          <p:val>
                                            <p:fltVal val="0"/>
                                          </p:val>
                                        </p:tav>
                                        <p:tav tm="100000">
                                          <p:val>
                                            <p:strVal val="#ppt_h"/>
                                          </p:val>
                                        </p:tav>
                                      </p:tavLst>
                                    </p:anim>
                                    <p:anim calcmode="lin" valueType="num">
                                      <p:cBhvr>
                                        <p:cTn id="9" dur="1000" fill="hold"/>
                                        <p:tgtEl>
                                          <p:spTgt spid="2304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040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10643258-607C-43BD-9B72-1DE1EB77D127}"/>
              </a:ext>
            </a:extLst>
          </p:cNvPr>
          <p:cNvSpPr>
            <a:spLocks noGrp="1"/>
          </p:cNvSpPr>
          <p:nvPr>
            <p:ph type="sldNum" sz="quarter" idx="12"/>
          </p:nvPr>
        </p:nvSpPr>
        <p:spPr/>
        <p:txBody>
          <a:bodyPr/>
          <a:lstStyle/>
          <a:p>
            <a:fld id="{C8CD160F-3EC2-4F26-B1C2-7F72B97E352A}" type="slidenum">
              <a:rPr lang="zh-CN" altLang="en-US"/>
              <a:pPr/>
              <a:t>104</a:t>
            </a:fld>
            <a:endParaRPr lang="en-US" altLang="zh-CN"/>
          </a:p>
        </p:txBody>
      </p:sp>
      <p:sp>
        <p:nvSpPr>
          <p:cNvPr id="231426" name="Rectangle 2">
            <a:extLst>
              <a:ext uri="{FF2B5EF4-FFF2-40B4-BE49-F238E27FC236}">
                <a16:creationId xmlns:a16="http://schemas.microsoft.com/office/drawing/2014/main" id="{1A1AA1DE-D4CD-48D5-8DD1-3EA787E40F82}"/>
              </a:ext>
            </a:extLst>
          </p:cNvPr>
          <p:cNvSpPr>
            <a:spLocks noGrp="1" noChangeArrowheads="1"/>
          </p:cNvSpPr>
          <p:nvPr>
            <p:ph type="title"/>
          </p:nvPr>
        </p:nvSpPr>
        <p:spPr>
          <a:xfrm>
            <a:off x="685800" y="533400"/>
            <a:ext cx="7991475" cy="587375"/>
          </a:xfrm>
        </p:spPr>
        <p:txBody>
          <a:bodyPr/>
          <a:lstStyle/>
          <a:p>
            <a:r>
              <a:rPr lang="zh-CN" altLang="en-US"/>
              <a:t>小数编号法</a:t>
            </a:r>
          </a:p>
        </p:txBody>
      </p:sp>
      <p:sp>
        <p:nvSpPr>
          <p:cNvPr id="231427" name="Text Box 3">
            <a:extLst>
              <a:ext uri="{FF2B5EF4-FFF2-40B4-BE49-F238E27FC236}">
                <a16:creationId xmlns:a16="http://schemas.microsoft.com/office/drawing/2014/main" id="{BF0F4643-5013-4372-A5AD-D36F0755C59B}"/>
              </a:ext>
            </a:extLst>
          </p:cNvPr>
          <p:cNvSpPr txBox="1">
            <a:spLocks noChangeArrowheads="1"/>
          </p:cNvSpPr>
          <p:nvPr/>
        </p:nvSpPr>
        <p:spPr bwMode="auto">
          <a:xfrm>
            <a:off x="914400" y="1752600"/>
            <a:ext cx="8001000" cy="8350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1800">
                <a:latin typeface="宋体" panose="02010600030101010101" pitchFamily="2" charset="-122"/>
              </a:rPr>
              <a:t>   优点：方便准确找到任一话题。</a:t>
            </a:r>
          </a:p>
          <a:p>
            <a:pPr>
              <a:lnSpc>
                <a:spcPct val="150000"/>
              </a:lnSpc>
              <a:spcBef>
                <a:spcPct val="20000"/>
              </a:spcBef>
              <a:buFontTx/>
              <a:buChar char="•"/>
            </a:pPr>
            <a:r>
              <a:rPr lang="zh-CN" altLang="en-US" sz="1800">
                <a:latin typeface="宋体" panose="02010600030101010101" pitchFamily="2" charset="-122"/>
              </a:rPr>
              <a:t>   缺点：分散对文章整体内容的关注。修改删除段落时重新编号，麻烦。</a:t>
            </a:r>
          </a:p>
        </p:txBody>
      </p:sp>
      <p:sp>
        <p:nvSpPr>
          <p:cNvPr id="231428" name="Text Box 4">
            <a:extLst>
              <a:ext uri="{FF2B5EF4-FFF2-40B4-BE49-F238E27FC236}">
                <a16:creationId xmlns:a16="http://schemas.microsoft.com/office/drawing/2014/main" id="{B83B34A5-B019-454B-ADF5-B37CEE672DEC}"/>
              </a:ext>
            </a:extLst>
          </p:cNvPr>
          <p:cNvSpPr txBox="1">
            <a:spLocks noChangeArrowheads="1"/>
          </p:cNvSpPr>
          <p:nvPr/>
        </p:nvSpPr>
        <p:spPr bwMode="auto">
          <a:xfrm>
            <a:off x="609600" y="1295400"/>
            <a:ext cx="28956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zh-CN" altLang="en-US" sz="1800">
                <a:latin typeface="宋体" panose="02010600030101010101" pitchFamily="2" charset="-122"/>
              </a:rPr>
              <a:t>编号应符合思想的层次</a:t>
            </a:r>
          </a:p>
        </p:txBody>
      </p:sp>
      <p:sp>
        <p:nvSpPr>
          <p:cNvPr id="231429" name="Text Box 5">
            <a:extLst>
              <a:ext uri="{FF2B5EF4-FFF2-40B4-BE49-F238E27FC236}">
                <a16:creationId xmlns:a16="http://schemas.microsoft.com/office/drawing/2014/main" id="{D4DAE2FC-EC85-472E-84BD-D9EC6DFD5541}"/>
              </a:ext>
            </a:extLst>
          </p:cNvPr>
          <p:cNvSpPr txBox="1">
            <a:spLocks noChangeArrowheads="1"/>
          </p:cNvSpPr>
          <p:nvPr/>
        </p:nvSpPr>
        <p:spPr bwMode="auto">
          <a:xfrm>
            <a:off x="914400" y="2895600"/>
            <a:ext cx="5943600" cy="5048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sz="1800">
                <a:latin typeface="宋体" panose="02010600030101010101" pitchFamily="2" charset="-122"/>
              </a:rPr>
              <a:t>1.没有任何其他动物能像狗一样为主人不惜牺牲生命</a:t>
            </a:r>
            <a:endParaRPr lang="zh-CN" altLang="en-US" sz="1200">
              <a:latin typeface="宋体" panose="02010600030101010101" pitchFamily="2" charset="-122"/>
            </a:endParaRPr>
          </a:p>
        </p:txBody>
      </p:sp>
      <p:sp>
        <p:nvSpPr>
          <p:cNvPr id="231430" name="Text Box 6">
            <a:extLst>
              <a:ext uri="{FF2B5EF4-FFF2-40B4-BE49-F238E27FC236}">
                <a16:creationId xmlns:a16="http://schemas.microsoft.com/office/drawing/2014/main" id="{5BCC5545-FB83-4603-917A-F4E6BBA9FBB4}"/>
              </a:ext>
            </a:extLst>
          </p:cNvPr>
          <p:cNvSpPr txBox="1">
            <a:spLocks noChangeArrowheads="1"/>
          </p:cNvSpPr>
          <p:nvPr/>
        </p:nvSpPr>
        <p:spPr bwMode="auto">
          <a:xfrm>
            <a:off x="1143000" y="3352800"/>
            <a:ext cx="3962400" cy="5048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sz="1800">
                <a:latin typeface="宋体" panose="02010600030101010101" pitchFamily="2" charset="-122"/>
              </a:rPr>
              <a:t>1.1其他动物在危险来临时会跑开</a:t>
            </a:r>
            <a:endParaRPr lang="zh-CN" altLang="en-US" sz="1200">
              <a:latin typeface="宋体" panose="02010600030101010101" pitchFamily="2" charset="-122"/>
            </a:endParaRPr>
          </a:p>
        </p:txBody>
      </p:sp>
      <p:sp>
        <p:nvSpPr>
          <p:cNvPr id="231431" name="Text Box 7">
            <a:extLst>
              <a:ext uri="{FF2B5EF4-FFF2-40B4-BE49-F238E27FC236}">
                <a16:creationId xmlns:a16="http://schemas.microsoft.com/office/drawing/2014/main" id="{F6E14282-2200-4210-A0BE-367F3D194BC1}"/>
              </a:ext>
            </a:extLst>
          </p:cNvPr>
          <p:cNvSpPr txBox="1">
            <a:spLocks noChangeArrowheads="1"/>
          </p:cNvSpPr>
          <p:nvPr/>
        </p:nvSpPr>
        <p:spPr bwMode="auto">
          <a:xfrm>
            <a:off x="1524000" y="3810000"/>
            <a:ext cx="2895600" cy="5048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sz="1800">
                <a:latin typeface="宋体" panose="02010600030101010101" pitchFamily="2" charset="-122"/>
              </a:rPr>
              <a:t>1.1.1狗会留下来</a:t>
            </a:r>
            <a:endParaRPr lang="zh-CN" altLang="en-US" sz="1200">
              <a:latin typeface="宋体" panose="02010600030101010101" pitchFamily="2" charset="-122"/>
            </a:endParaRPr>
          </a:p>
        </p:txBody>
      </p:sp>
      <p:sp>
        <p:nvSpPr>
          <p:cNvPr id="231432" name="Text Box 8">
            <a:extLst>
              <a:ext uri="{FF2B5EF4-FFF2-40B4-BE49-F238E27FC236}">
                <a16:creationId xmlns:a16="http://schemas.microsoft.com/office/drawing/2014/main" id="{6802C304-B591-4F8F-AF47-88FA7433287A}"/>
              </a:ext>
            </a:extLst>
          </p:cNvPr>
          <p:cNvSpPr txBox="1">
            <a:spLocks noChangeArrowheads="1"/>
          </p:cNvSpPr>
          <p:nvPr/>
        </p:nvSpPr>
        <p:spPr bwMode="auto">
          <a:xfrm>
            <a:off x="2057400" y="4267200"/>
            <a:ext cx="4114800" cy="5048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sz="1800">
                <a:latin typeface="宋体" panose="02010600030101010101" pitchFamily="2" charset="-122"/>
              </a:rPr>
              <a:t>1.1.1.1即使留下意味着死亡</a:t>
            </a:r>
            <a:endParaRPr lang="zh-CN" altLang="en-US" sz="12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1428"/>
                                        </p:tgtEl>
                                        <p:attrNameLst>
                                          <p:attrName>style.visibility</p:attrName>
                                        </p:attrNameLst>
                                      </p:cBhvr>
                                      <p:to>
                                        <p:strVal val="visible"/>
                                      </p:to>
                                    </p:set>
                                    <p:anim calcmode="lin" valueType="num">
                                      <p:cBhvr additive="base">
                                        <p:cTn id="7" dur="500" fill="hold"/>
                                        <p:tgtEl>
                                          <p:spTgt spid="231428"/>
                                        </p:tgtEl>
                                        <p:attrNameLst>
                                          <p:attrName>ppt_x</p:attrName>
                                        </p:attrNameLst>
                                      </p:cBhvr>
                                      <p:tavLst>
                                        <p:tav tm="0">
                                          <p:val>
                                            <p:strVal val="0-#ppt_w/2"/>
                                          </p:val>
                                        </p:tav>
                                        <p:tav tm="100000">
                                          <p:val>
                                            <p:strVal val="#ppt_x"/>
                                          </p:val>
                                        </p:tav>
                                      </p:tavLst>
                                    </p:anim>
                                    <p:anim calcmode="lin" valueType="num">
                                      <p:cBhvr additive="base">
                                        <p:cTn id="8" dur="500" fill="hold"/>
                                        <p:tgtEl>
                                          <p:spTgt spid="2314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1427"/>
                                        </p:tgtEl>
                                        <p:attrNameLst>
                                          <p:attrName>style.visibility</p:attrName>
                                        </p:attrNameLst>
                                      </p:cBhvr>
                                      <p:to>
                                        <p:strVal val="visible"/>
                                      </p:to>
                                    </p:set>
                                    <p:anim calcmode="lin" valueType="num">
                                      <p:cBhvr additive="base">
                                        <p:cTn id="13" dur="500" fill="hold"/>
                                        <p:tgtEl>
                                          <p:spTgt spid="231427"/>
                                        </p:tgtEl>
                                        <p:attrNameLst>
                                          <p:attrName>ppt_x</p:attrName>
                                        </p:attrNameLst>
                                      </p:cBhvr>
                                      <p:tavLst>
                                        <p:tav tm="0">
                                          <p:val>
                                            <p:strVal val="0-#ppt_w/2"/>
                                          </p:val>
                                        </p:tav>
                                        <p:tav tm="100000">
                                          <p:val>
                                            <p:strVal val="#ppt_x"/>
                                          </p:val>
                                        </p:tav>
                                      </p:tavLst>
                                    </p:anim>
                                    <p:anim calcmode="lin" valueType="num">
                                      <p:cBhvr additive="base">
                                        <p:cTn id="14" dur="500" fill="hold"/>
                                        <p:tgtEl>
                                          <p:spTgt spid="2314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1429"/>
                                        </p:tgtEl>
                                        <p:attrNameLst>
                                          <p:attrName>style.visibility</p:attrName>
                                        </p:attrNameLst>
                                      </p:cBhvr>
                                      <p:to>
                                        <p:strVal val="visible"/>
                                      </p:to>
                                    </p:set>
                                    <p:anim calcmode="lin" valueType="num">
                                      <p:cBhvr additive="base">
                                        <p:cTn id="19" dur="500" fill="hold"/>
                                        <p:tgtEl>
                                          <p:spTgt spid="231429"/>
                                        </p:tgtEl>
                                        <p:attrNameLst>
                                          <p:attrName>ppt_x</p:attrName>
                                        </p:attrNameLst>
                                      </p:cBhvr>
                                      <p:tavLst>
                                        <p:tav tm="0">
                                          <p:val>
                                            <p:strVal val="0-#ppt_w/2"/>
                                          </p:val>
                                        </p:tav>
                                        <p:tav tm="100000">
                                          <p:val>
                                            <p:strVal val="#ppt_x"/>
                                          </p:val>
                                        </p:tav>
                                      </p:tavLst>
                                    </p:anim>
                                    <p:anim calcmode="lin" valueType="num">
                                      <p:cBhvr additive="base">
                                        <p:cTn id="20" dur="500" fill="hold"/>
                                        <p:tgtEl>
                                          <p:spTgt spid="23142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1430"/>
                                        </p:tgtEl>
                                        <p:attrNameLst>
                                          <p:attrName>style.visibility</p:attrName>
                                        </p:attrNameLst>
                                      </p:cBhvr>
                                      <p:to>
                                        <p:strVal val="visible"/>
                                      </p:to>
                                    </p:set>
                                    <p:anim calcmode="lin" valueType="num">
                                      <p:cBhvr additive="base">
                                        <p:cTn id="25" dur="500" fill="hold"/>
                                        <p:tgtEl>
                                          <p:spTgt spid="231430"/>
                                        </p:tgtEl>
                                        <p:attrNameLst>
                                          <p:attrName>ppt_x</p:attrName>
                                        </p:attrNameLst>
                                      </p:cBhvr>
                                      <p:tavLst>
                                        <p:tav tm="0">
                                          <p:val>
                                            <p:strVal val="#ppt_x"/>
                                          </p:val>
                                        </p:tav>
                                        <p:tav tm="100000">
                                          <p:val>
                                            <p:strVal val="#ppt_x"/>
                                          </p:val>
                                        </p:tav>
                                      </p:tavLst>
                                    </p:anim>
                                    <p:anim calcmode="lin" valueType="num">
                                      <p:cBhvr additive="base">
                                        <p:cTn id="26" dur="500" fill="hold"/>
                                        <p:tgtEl>
                                          <p:spTgt spid="23143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1431"/>
                                        </p:tgtEl>
                                        <p:attrNameLst>
                                          <p:attrName>style.visibility</p:attrName>
                                        </p:attrNameLst>
                                      </p:cBhvr>
                                      <p:to>
                                        <p:strVal val="visible"/>
                                      </p:to>
                                    </p:set>
                                    <p:anim calcmode="lin" valueType="num">
                                      <p:cBhvr additive="base">
                                        <p:cTn id="31" dur="500" fill="hold"/>
                                        <p:tgtEl>
                                          <p:spTgt spid="231431"/>
                                        </p:tgtEl>
                                        <p:attrNameLst>
                                          <p:attrName>ppt_x</p:attrName>
                                        </p:attrNameLst>
                                      </p:cBhvr>
                                      <p:tavLst>
                                        <p:tav tm="0">
                                          <p:val>
                                            <p:strVal val="#ppt_x"/>
                                          </p:val>
                                        </p:tav>
                                        <p:tav tm="100000">
                                          <p:val>
                                            <p:strVal val="#ppt_x"/>
                                          </p:val>
                                        </p:tav>
                                      </p:tavLst>
                                    </p:anim>
                                    <p:anim calcmode="lin" valueType="num">
                                      <p:cBhvr additive="base">
                                        <p:cTn id="32" dur="500" fill="hold"/>
                                        <p:tgtEl>
                                          <p:spTgt spid="23143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1432"/>
                                        </p:tgtEl>
                                        <p:attrNameLst>
                                          <p:attrName>style.visibility</p:attrName>
                                        </p:attrNameLst>
                                      </p:cBhvr>
                                      <p:to>
                                        <p:strVal val="visible"/>
                                      </p:to>
                                    </p:set>
                                    <p:anim calcmode="lin" valueType="num">
                                      <p:cBhvr additive="base">
                                        <p:cTn id="37" dur="500" fill="hold"/>
                                        <p:tgtEl>
                                          <p:spTgt spid="231432"/>
                                        </p:tgtEl>
                                        <p:attrNameLst>
                                          <p:attrName>ppt_x</p:attrName>
                                        </p:attrNameLst>
                                      </p:cBhvr>
                                      <p:tavLst>
                                        <p:tav tm="0">
                                          <p:val>
                                            <p:strVal val="#ppt_x"/>
                                          </p:val>
                                        </p:tav>
                                        <p:tav tm="100000">
                                          <p:val>
                                            <p:strVal val="#ppt_x"/>
                                          </p:val>
                                        </p:tav>
                                      </p:tavLst>
                                    </p:anim>
                                    <p:anim calcmode="lin" valueType="num">
                                      <p:cBhvr additive="base">
                                        <p:cTn id="38" dur="500" fill="hold"/>
                                        <p:tgtEl>
                                          <p:spTgt spid="231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utoUpdateAnimBg="0"/>
      <p:bldP spid="231428" grpId="0" autoUpdateAnimBg="0"/>
      <p:bldP spid="231429" grpId="0" autoUpdateAnimBg="0"/>
      <p:bldP spid="231430" grpId="0" autoUpdateAnimBg="0"/>
      <p:bldP spid="231431" grpId="0" autoUpdateAnimBg="0"/>
      <p:bldP spid="231432"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A9A2113C-E49A-4A99-B68E-9B9E1C2B944B}"/>
              </a:ext>
            </a:extLst>
          </p:cNvPr>
          <p:cNvSpPr>
            <a:spLocks noGrp="1"/>
          </p:cNvSpPr>
          <p:nvPr>
            <p:ph type="sldNum" sz="quarter" idx="12"/>
          </p:nvPr>
        </p:nvSpPr>
        <p:spPr/>
        <p:txBody>
          <a:bodyPr/>
          <a:lstStyle/>
          <a:p>
            <a:fld id="{2A724534-E8CE-4D5E-8336-F7673A65C0EE}" type="slidenum">
              <a:rPr lang="zh-CN" altLang="en-US"/>
              <a:pPr/>
              <a:t>105</a:t>
            </a:fld>
            <a:endParaRPr lang="en-US" altLang="zh-CN"/>
          </a:p>
        </p:txBody>
      </p:sp>
      <p:sp>
        <p:nvSpPr>
          <p:cNvPr id="232450" name="Rectangle 2">
            <a:extLst>
              <a:ext uri="{FF2B5EF4-FFF2-40B4-BE49-F238E27FC236}">
                <a16:creationId xmlns:a16="http://schemas.microsoft.com/office/drawing/2014/main" id="{48C403A7-7847-498E-8680-157AF1BE05BB}"/>
              </a:ext>
            </a:extLst>
          </p:cNvPr>
          <p:cNvSpPr>
            <a:spLocks noGrp="1" noChangeArrowheads="1"/>
          </p:cNvSpPr>
          <p:nvPr>
            <p:ph type="title"/>
          </p:nvPr>
        </p:nvSpPr>
        <p:spPr/>
        <p:txBody>
          <a:bodyPr/>
          <a:lstStyle/>
          <a:p>
            <a:r>
              <a:rPr lang="zh-CN" altLang="en-US"/>
              <a:t>项目符号法</a:t>
            </a:r>
          </a:p>
        </p:txBody>
      </p:sp>
      <p:sp>
        <p:nvSpPr>
          <p:cNvPr id="232451" name="Text Box 3">
            <a:extLst>
              <a:ext uri="{FF2B5EF4-FFF2-40B4-BE49-F238E27FC236}">
                <a16:creationId xmlns:a16="http://schemas.microsoft.com/office/drawing/2014/main" id="{5A308FC3-C36F-436E-9702-E60224E7CC3A}"/>
              </a:ext>
            </a:extLst>
          </p:cNvPr>
          <p:cNvSpPr txBox="1">
            <a:spLocks noChangeArrowheads="1"/>
          </p:cNvSpPr>
          <p:nvPr/>
        </p:nvSpPr>
        <p:spPr bwMode="auto">
          <a:xfrm>
            <a:off x="762000" y="1143000"/>
            <a:ext cx="5562600" cy="9175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sz="1800">
                <a:latin typeface="宋体" panose="02010600030101010101" pitchFamily="2" charset="-122"/>
              </a:rPr>
              <a:t>优点：在视觉上辅助读者，了解逻辑关系，更快理解。</a:t>
            </a:r>
          </a:p>
          <a:p>
            <a:pPr>
              <a:spcBef>
                <a:spcPct val="50000"/>
              </a:spcBef>
            </a:pPr>
            <a:endParaRPr lang="zh-CN" altLang="en-US" sz="1800">
              <a:latin typeface="宋体" panose="02010600030101010101" pitchFamily="2" charset="-122"/>
            </a:endParaRPr>
          </a:p>
        </p:txBody>
      </p:sp>
      <p:sp>
        <p:nvSpPr>
          <p:cNvPr id="232452" name="Text Box 4">
            <a:extLst>
              <a:ext uri="{FF2B5EF4-FFF2-40B4-BE49-F238E27FC236}">
                <a16:creationId xmlns:a16="http://schemas.microsoft.com/office/drawing/2014/main" id="{6781EEB4-30B2-4F1B-8B71-CC12B8B228BE}"/>
              </a:ext>
            </a:extLst>
          </p:cNvPr>
          <p:cNvSpPr txBox="1">
            <a:spLocks noChangeArrowheads="1"/>
          </p:cNvSpPr>
          <p:nvPr/>
        </p:nvSpPr>
        <p:spPr bwMode="auto">
          <a:xfrm>
            <a:off x="1524000" y="1828800"/>
            <a:ext cx="6324600" cy="407035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ct val="20000"/>
              </a:spcBef>
            </a:pPr>
            <a:r>
              <a:rPr lang="zh-CN" altLang="en-US">
                <a:latin typeface="宋体" panose="02010600030101010101" pitchFamily="2" charset="-122"/>
              </a:rPr>
              <a:t>	2.为了获得视觉效果，你必须遵守规则</a:t>
            </a:r>
          </a:p>
          <a:p>
            <a:pPr>
              <a:lnSpc>
                <a:spcPct val="150000"/>
              </a:lnSpc>
              <a:spcBef>
                <a:spcPct val="20000"/>
              </a:spcBef>
            </a:pPr>
            <a:r>
              <a:rPr lang="zh-CN" altLang="en-US">
                <a:latin typeface="宋体" panose="02010600030101010101" pitchFamily="2" charset="-122"/>
              </a:rPr>
              <a:t>  	  </a:t>
            </a:r>
            <a:r>
              <a:rPr lang="en-US" altLang="zh-CN">
                <a:latin typeface="宋体" panose="02010600030101010101" pitchFamily="2" charset="-122"/>
              </a:rPr>
              <a:t>a.</a:t>
            </a:r>
            <a:r>
              <a:rPr lang="zh-CN" altLang="en-US">
                <a:latin typeface="宋体" panose="02010600030101010101" pitchFamily="2" charset="-122"/>
              </a:rPr>
              <a:t>每一层次的陈述简短直接</a:t>
            </a:r>
          </a:p>
          <a:p>
            <a:pPr>
              <a:lnSpc>
                <a:spcPct val="150000"/>
              </a:lnSpc>
              <a:spcBef>
                <a:spcPct val="20000"/>
              </a:spcBef>
            </a:pPr>
            <a:r>
              <a:rPr lang="zh-CN" altLang="en-US">
                <a:latin typeface="宋体" panose="02010600030101010101" pitchFamily="2" charset="-122"/>
              </a:rPr>
              <a:t>              </a:t>
            </a:r>
            <a:r>
              <a:rPr lang="zh-CN" altLang="en-US">
                <a:latin typeface="Arial" panose="020B0604020202020204" pitchFamily="34" charset="0"/>
              </a:rPr>
              <a:t>—</a:t>
            </a:r>
            <a:r>
              <a:rPr lang="zh-CN" altLang="en-US">
                <a:latin typeface="宋体" panose="02010600030101010101" pitchFamily="2" charset="-122"/>
              </a:rPr>
              <a:t>  省略文雅的注释</a:t>
            </a:r>
          </a:p>
          <a:p>
            <a:pPr>
              <a:lnSpc>
                <a:spcPct val="150000"/>
              </a:lnSpc>
              <a:spcBef>
                <a:spcPct val="20000"/>
              </a:spcBef>
            </a:pPr>
            <a:r>
              <a:rPr lang="zh-CN" altLang="en-US">
                <a:latin typeface="宋体" panose="02010600030101010101" pitchFamily="2" charset="-122"/>
              </a:rPr>
              <a:t>              </a:t>
            </a:r>
            <a:r>
              <a:rPr lang="zh-CN" altLang="en-US">
                <a:latin typeface="Arial" panose="020B0604020202020204" pitchFamily="34" charset="0"/>
              </a:rPr>
              <a:t>—</a:t>
            </a:r>
            <a:r>
              <a:rPr lang="zh-CN" altLang="en-US">
                <a:latin typeface="宋体" panose="02010600030101010101" pitchFamily="2" charset="-122"/>
              </a:rPr>
              <a:t>  省略联接句</a:t>
            </a:r>
          </a:p>
          <a:p>
            <a:pPr>
              <a:lnSpc>
                <a:spcPct val="150000"/>
              </a:lnSpc>
              <a:spcBef>
                <a:spcPct val="20000"/>
              </a:spcBef>
            </a:pPr>
            <a:r>
              <a:rPr lang="zh-CN" altLang="en-US">
                <a:latin typeface="宋体" panose="02010600030101010101" pitchFamily="2" charset="-122"/>
              </a:rPr>
              <a:t>   	  </a:t>
            </a:r>
            <a:r>
              <a:rPr lang="en-US" altLang="zh-CN">
                <a:latin typeface="宋体" panose="02010600030101010101" pitchFamily="2" charset="-122"/>
              </a:rPr>
              <a:t>b.</a:t>
            </a:r>
            <a:r>
              <a:rPr lang="zh-CN" altLang="en-US">
                <a:latin typeface="宋体" panose="02010600030101010101" pitchFamily="2" charset="-122"/>
              </a:rPr>
              <a:t>每一层次只有一个陈述句</a:t>
            </a:r>
          </a:p>
          <a:p>
            <a:pPr>
              <a:lnSpc>
                <a:spcPct val="150000"/>
              </a:lnSpc>
              <a:spcBef>
                <a:spcPct val="20000"/>
              </a:spcBef>
            </a:pPr>
            <a:r>
              <a:rPr lang="zh-CN" altLang="en-US">
                <a:latin typeface="宋体" panose="02010600030101010101" pitchFamily="2" charset="-122"/>
              </a:rPr>
              <a:t>   	  </a:t>
            </a:r>
            <a:r>
              <a:rPr lang="en-US" altLang="zh-CN">
                <a:latin typeface="宋体" panose="02010600030101010101" pitchFamily="2" charset="-122"/>
              </a:rPr>
              <a:t>c.</a:t>
            </a:r>
            <a:r>
              <a:rPr lang="zh-CN" altLang="en-US">
                <a:latin typeface="宋体" panose="02010600030101010101" pitchFamily="2" charset="-122"/>
              </a:rPr>
              <a:t>如果可能，同一层次的思想观点使用相同的结构</a:t>
            </a:r>
          </a:p>
          <a:p>
            <a:pPr>
              <a:lnSpc>
                <a:spcPct val="150000"/>
              </a:lnSpc>
              <a:spcBef>
                <a:spcPct val="20000"/>
              </a:spcBef>
            </a:pPr>
            <a:r>
              <a:rPr lang="zh-CN" altLang="en-US">
                <a:latin typeface="宋体" panose="02010600030101010101" pitchFamily="2" charset="-122"/>
              </a:rPr>
              <a:t>   	  </a:t>
            </a:r>
            <a:r>
              <a:rPr lang="en-US" altLang="zh-CN">
                <a:latin typeface="宋体" panose="02010600030101010101" pitchFamily="2" charset="-122"/>
              </a:rPr>
              <a:t>d.</a:t>
            </a:r>
            <a:r>
              <a:rPr lang="zh-CN" altLang="en-US">
                <a:latin typeface="宋体" panose="02010600030101010101" pitchFamily="2" charset="-122"/>
              </a:rPr>
              <a:t>确保每一层次的思想观点直接与上一层次相联系</a:t>
            </a:r>
          </a:p>
          <a:p>
            <a:pPr>
              <a:lnSpc>
                <a:spcPct val="150000"/>
              </a:lnSpc>
              <a:spcBef>
                <a:spcPct val="20000"/>
              </a:spcBef>
            </a:pPr>
            <a:r>
              <a:rPr lang="zh-CN" altLang="en-US">
                <a:latin typeface="宋体" panose="02010600030101010101" pitchFamily="2" charset="-122"/>
              </a:rPr>
              <a:t>              </a:t>
            </a:r>
            <a:r>
              <a:rPr lang="zh-CN" altLang="en-US">
                <a:latin typeface="Arial" panose="020B0604020202020204" pitchFamily="34" charset="0"/>
              </a:rPr>
              <a:t>—</a:t>
            </a:r>
            <a:r>
              <a:rPr lang="zh-CN" altLang="en-US">
                <a:latin typeface="宋体" panose="02010600030101010101" pitchFamily="2" charset="-122"/>
              </a:rPr>
              <a:t>  要么解释它</a:t>
            </a:r>
          </a:p>
          <a:p>
            <a:pPr>
              <a:lnSpc>
                <a:spcPct val="150000"/>
              </a:lnSpc>
              <a:spcBef>
                <a:spcPct val="20000"/>
              </a:spcBef>
            </a:pPr>
            <a:r>
              <a:rPr lang="zh-CN" altLang="en-US">
                <a:latin typeface="宋体" panose="02010600030101010101" pitchFamily="2" charset="-122"/>
              </a:rPr>
              <a:t>              </a:t>
            </a:r>
            <a:r>
              <a:rPr lang="zh-CN" altLang="en-US">
                <a:latin typeface="Arial" panose="020B0604020202020204" pitchFamily="34" charset="0"/>
              </a:rPr>
              <a:t>—</a:t>
            </a:r>
            <a:r>
              <a:rPr lang="zh-CN" altLang="en-US">
                <a:latin typeface="宋体" panose="02010600030101010101" pitchFamily="2" charset="-122"/>
              </a:rPr>
              <a:t>  要么支持它</a:t>
            </a:r>
          </a:p>
          <a:p>
            <a:pPr>
              <a:spcBef>
                <a:spcPct val="50000"/>
              </a:spcBef>
            </a:pPr>
            <a:endParaRPr lang="zh-CN" altLang="en-US" sz="12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 calcmode="lin" valueType="num">
                                      <p:cBhvr additive="base">
                                        <p:cTn id="7" dur="500" fill="hold"/>
                                        <p:tgtEl>
                                          <p:spTgt spid="232451"/>
                                        </p:tgtEl>
                                        <p:attrNameLst>
                                          <p:attrName>ppt_x</p:attrName>
                                        </p:attrNameLst>
                                      </p:cBhvr>
                                      <p:tavLst>
                                        <p:tav tm="0">
                                          <p:val>
                                            <p:strVal val="0-#ppt_w/2"/>
                                          </p:val>
                                        </p:tav>
                                        <p:tav tm="100000">
                                          <p:val>
                                            <p:strVal val="#ppt_x"/>
                                          </p:val>
                                        </p:tav>
                                      </p:tavLst>
                                    </p:anim>
                                    <p:anim calcmode="lin" valueType="num">
                                      <p:cBhvr additive="base">
                                        <p:cTn id="8" dur="500" fill="hold"/>
                                        <p:tgtEl>
                                          <p:spTgt spid="2324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32452"/>
                                        </p:tgtEl>
                                        <p:attrNameLst>
                                          <p:attrName>style.visibility</p:attrName>
                                        </p:attrNameLst>
                                      </p:cBhvr>
                                      <p:to>
                                        <p:strVal val="visible"/>
                                      </p:to>
                                    </p:set>
                                    <p:animEffect transition="in" filter="blinds(horizontal)">
                                      <p:cBhvr>
                                        <p:cTn id="13" dur="500"/>
                                        <p:tgtEl>
                                          <p:spTgt spid="232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utoUpdateAnimBg="0"/>
      <p:bldP spid="232452"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a:extLst>
              <a:ext uri="{FF2B5EF4-FFF2-40B4-BE49-F238E27FC236}">
                <a16:creationId xmlns:a16="http://schemas.microsoft.com/office/drawing/2014/main" id="{F5BA85D9-D366-4502-978A-CE010891EE11}"/>
              </a:ext>
            </a:extLst>
          </p:cNvPr>
          <p:cNvSpPr>
            <a:spLocks noGrp="1"/>
          </p:cNvSpPr>
          <p:nvPr>
            <p:ph type="sldNum" sz="quarter" idx="12"/>
          </p:nvPr>
        </p:nvSpPr>
        <p:spPr/>
        <p:txBody>
          <a:bodyPr/>
          <a:lstStyle/>
          <a:p>
            <a:fld id="{6F343FAA-8EA1-4B32-A8FA-FA283EF43273}" type="slidenum">
              <a:rPr lang="zh-CN" altLang="en-US"/>
              <a:pPr/>
              <a:t>106</a:t>
            </a:fld>
            <a:endParaRPr lang="en-US" altLang="zh-CN"/>
          </a:p>
        </p:txBody>
      </p:sp>
      <p:sp>
        <p:nvSpPr>
          <p:cNvPr id="233474" name="Rectangle 2">
            <a:extLst>
              <a:ext uri="{FF2B5EF4-FFF2-40B4-BE49-F238E27FC236}">
                <a16:creationId xmlns:a16="http://schemas.microsoft.com/office/drawing/2014/main" id="{395D7E3E-F0D2-46A1-ABDE-5D5897CE2CCD}"/>
              </a:ext>
            </a:extLst>
          </p:cNvPr>
          <p:cNvSpPr>
            <a:spLocks noGrp="1" noChangeArrowheads="1"/>
          </p:cNvSpPr>
          <p:nvPr>
            <p:ph type="title"/>
          </p:nvPr>
        </p:nvSpPr>
        <p:spPr/>
        <p:txBody>
          <a:bodyPr/>
          <a:lstStyle/>
          <a:p>
            <a:r>
              <a:rPr lang="zh-CN" altLang="en-US"/>
              <a:t>组与组之间要有过渡</a:t>
            </a:r>
          </a:p>
        </p:txBody>
      </p:sp>
      <p:sp>
        <p:nvSpPr>
          <p:cNvPr id="233475" name="Rectangle 3">
            <a:extLst>
              <a:ext uri="{FF2B5EF4-FFF2-40B4-BE49-F238E27FC236}">
                <a16:creationId xmlns:a16="http://schemas.microsoft.com/office/drawing/2014/main" id="{78FB4A34-877C-447D-A53C-C2ACB60ADF79}"/>
              </a:ext>
            </a:extLst>
          </p:cNvPr>
          <p:cNvSpPr>
            <a:spLocks noGrp="1" noChangeArrowheads="1"/>
          </p:cNvSpPr>
          <p:nvPr>
            <p:ph type="body" idx="1"/>
          </p:nvPr>
        </p:nvSpPr>
        <p:spPr>
          <a:xfrm>
            <a:off x="3200400" y="3733800"/>
            <a:ext cx="7848600" cy="4475163"/>
          </a:xfrm>
        </p:spPr>
        <p:txBody>
          <a:bodyPr/>
          <a:lstStyle/>
          <a:p>
            <a:pPr>
              <a:buFontTx/>
              <a:buNone/>
            </a:pPr>
            <a:r>
              <a:rPr lang="zh-CN" altLang="en-US"/>
              <a:t>        </a:t>
            </a:r>
          </a:p>
        </p:txBody>
      </p:sp>
      <p:sp>
        <p:nvSpPr>
          <p:cNvPr id="233476" name="Line 4">
            <a:extLst>
              <a:ext uri="{FF2B5EF4-FFF2-40B4-BE49-F238E27FC236}">
                <a16:creationId xmlns:a16="http://schemas.microsoft.com/office/drawing/2014/main" id="{1F3ED4AF-8129-481C-97E3-EF2DCF0520FB}"/>
              </a:ext>
            </a:extLst>
          </p:cNvPr>
          <p:cNvSpPr>
            <a:spLocks noChangeShapeType="1"/>
          </p:cNvSpPr>
          <p:nvPr/>
        </p:nvSpPr>
        <p:spPr bwMode="auto">
          <a:xfrm>
            <a:off x="3200400" y="2590800"/>
            <a:ext cx="30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477" name="Text Box 5">
            <a:extLst>
              <a:ext uri="{FF2B5EF4-FFF2-40B4-BE49-F238E27FC236}">
                <a16:creationId xmlns:a16="http://schemas.microsoft.com/office/drawing/2014/main" id="{165ED9E6-4B9C-4852-AC7F-989A7FEA095B}"/>
              </a:ext>
            </a:extLst>
          </p:cNvPr>
          <p:cNvSpPr txBox="1">
            <a:spLocks noChangeArrowheads="1"/>
          </p:cNvSpPr>
          <p:nvPr/>
        </p:nvSpPr>
        <p:spPr bwMode="auto">
          <a:xfrm>
            <a:off x="685800" y="1371600"/>
            <a:ext cx="5562600" cy="1246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spcBef>
                <a:spcPct val="20000"/>
              </a:spcBef>
            </a:pPr>
            <a:r>
              <a:rPr lang="zh-CN" altLang="en-US" sz="1800">
                <a:latin typeface="宋体" panose="02010600030101010101" pitchFamily="2" charset="-122"/>
              </a:rPr>
              <a:t>不要把两个章节在写什么联系在一起，</a:t>
            </a:r>
          </a:p>
          <a:p>
            <a:pPr>
              <a:lnSpc>
                <a:spcPct val="200000"/>
              </a:lnSpc>
              <a:spcBef>
                <a:spcPct val="20000"/>
              </a:spcBef>
            </a:pPr>
            <a:r>
              <a:rPr lang="zh-CN" altLang="en-US" sz="1800">
                <a:latin typeface="宋体" panose="02010600030101010101" pitchFamily="2" charset="-122"/>
              </a:rPr>
              <a:t>       而应把它们的内容，即主要思想联接在一起。</a:t>
            </a:r>
          </a:p>
        </p:txBody>
      </p:sp>
      <p:grpSp>
        <p:nvGrpSpPr>
          <p:cNvPr id="233478" name="Group 6">
            <a:extLst>
              <a:ext uri="{FF2B5EF4-FFF2-40B4-BE49-F238E27FC236}">
                <a16:creationId xmlns:a16="http://schemas.microsoft.com/office/drawing/2014/main" id="{E194D84A-3C3D-436D-BF4C-4350CF273A3B}"/>
              </a:ext>
            </a:extLst>
          </p:cNvPr>
          <p:cNvGrpSpPr>
            <a:grpSpLocks/>
          </p:cNvGrpSpPr>
          <p:nvPr/>
        </p:nvGrpSpPr>
        <p:grpSpPr bwMode="auto">
          <a:xfrm>
            <a:off x="914400" y="2971800"/>
            <a:ext cx="5029200" cy="641350"/>
            <a:chOff x="576" y="1872"/>
            <a:chExt cx="3168" cy="404"/>
          </a:xfrm>
        </p:grpSpPr>
        <p:sp>
          <p:nvSpPr>
            <p:cNvPr id="233479" name="Text Box 7">
              <a:extLst>
                <a:ext uri="{FF2B5EF4-FFF2-40B4-BE49-F238E27FC236}">
                  <a16:creationId xmlns:a16="http://schemas.microsoft.com/office/drawing/2014/main" id="{3A0EEB21-949B-4250-9E9B-66FEF5F3A413}"/>
                </a:ext>
              </a:extLst>
            </p:cNvPr>
            <p:cNvSpPr txBox="1">
              <a:spLocks noChangeArrowheads="1"/>
            </p:cNvSpPr>
            <p:nvPr/>
          </p:nvSpPr>
          <p:spPr bwMode="auto">
            <a:xfrm>
              <a:off x="576" y="1872"/>
              <a:ext cx="3168" cy="4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spcBef>
                  <a:spcPct val="20000"/>
                </a:spcBef>
              </a:pPr>
              <a:r>
                <a:rPr lang="zh-CN" altLang="en-US">
                  <a:latin typeface="Arial" panose="020B0604020202020204" pitchFamily="34" charset="0"/>
                </a:rPr>
                <a:t>•</a:t>
              </a:r>
              <a:r>
                <a:rPr lang="zh-CN" altLang="en-US">
                  <a:latin typeface="宋体" panose="02010600030101010101" pitchFamily="2" charset="-122"/>
                </a:rPr>
                <a:t>  </a:t>
              </a:r>
              <a:r>
                <a:rPr lang="zh-CN" altLang="en-US" sz="1800">
                  <a:latin typeface="宋体" panose="02010600030101010101" pitchFamily="2" charset="-122"/>
                </a:rPr>
                <a:t>讲故事     情境    冲突    疑问 </a:t>
              </a:r>
            </a:p>
          </p:txBody>
        </p:sp>
        <p:sp>
          <p:nvSpPr>
            <p:cNvPr id="233480" name="Line 8">
              <a:extLst>
                <a:ext uri="{FF2B5EF4-FFF2-40B4-BE49-F238E27FC236}">
                  <a16:creationId xmlns:a16="http://schemas.microsoft.com/office/drawing/2014/main" id="{5D499434-72AC-4A17-BF22-15C180BECB50}"/>
                </a:ext>
              </a:extLst>
            </p:cNvPr>
            <p:cNvSpPr>
              <a:spLocks noChangeShapeType="1"/>
            </p:cNvSpPr>
            <p:nvPr/>
          </p:nvSpPr>
          <p:spPr bwMode="auto">
            <a:xfrm>
              <a:off x="1920" y="2112"/>
              <a:ext cx="183"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481" name="Line 9">
              <a:extLst>
                <a:ext uri="{FF2B5EF4-FFF2-40B4-BE49-F238E27FC236}">
                  <a16:creationId xmlns:a16="http://schemas.microsoft.com/office/drawing/2014/main" id="{786DD829-E683-4293-81C6-EF15B5F9BA96}"/>
                </a:ext>
              </a:extLst>
            </p:cNvPr>
            <p:cNvSpPr>
              <a:spLocks noChangeShapeType="1"/>
            </p:cNvSpPr>
            <p:nvPr/>
          </p:nvSpPr>
          <p:spPr bwMode="auto">
            <a:xfrm>
              <a:off x="2496" y="2112"/>
              <a:ext cx="183"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3482" name="Text Box 10">
            <a:extLst>
              <a:ext uri="{FF2B5EF4-FFF2-40B4-BE49-F238E27FC236}">
                <a16:creationId xmlns:a16="http://schemas.microsoft.com/office/drawing/2014/main" id="{8FBC159A-AC19-4301-BAF2-E7DC0A1BEA1A}"/>
              </a:ext>
            </a:extLst>
          </p:cNvPr>
          <p:cNvSpPr txBox="1">
            <a:spLocks noChangeArrowheads="1"/>
          </p:cNvSpPr>
          <p:nvPr/>
        </p:nvSpPr>
        <p:spPr bwMode="auto">
          <a:xfrm>
            <a:off x="914400" y="3657600"/>
            <a:ext cx="6629400" cy="1246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spcBef>
                <a:spcPct val="20000"/>
              </a:spcBef>
            </a:pPr>
            <a:r>
              <a:rPr lang="zh-CN" altLang="en-US">
                <a:latin typeface="Arial" panose="020B0604020202020204" pitchFamily="34" charset="0"/>
              </a:rPr>
              <a:t>•</a:t>
            </a:r>
            <a:r>
              <a:rPr lang="zh-CN" altLang="en-US">
                <a:latin typeface="宋体" panose="02010600030101010101" pitchFamily="2" charset="-122"/>
              </a:rPr>
              <a:t>  </a:t>
            </a:r>
            <a:r>
              <a:rPr lang="zh-CN" altLang="en-US" sz="1800">
                <a:latin typeface="宋体" panose="02010600030101010101" pitchFamily="2" charset="-122"/>
              </a:rPr>
              <a:t>承上启下   从金字塔的前一部分中挑选一个词、一句短语</a:t>
            </a:r>
          </a:p>
          <a:p>
            <a:pPr>
              <a:lnSpc>
                <a:spcPct val="200000"/>
              </a:lnSpc>
              <a:spcBef>
                <a:spcPct val="20000"/>
              </a:spcBef>
            </a:pPr>
            <a:r>
              <a:rPr lang="zh-CN" altLang="en-US" sz="1800">
                <a:latin typeface="宋体" panose="02010600030101010101" pitchFamily="2" charset="-122"/>
              </a:rPr>
              <a:t>              或总结其中的思想，用在下一部分的起始句中</a:t>
            </a:r>
          </a:p>
        </p:txBody>
      </p:sp>
      <p:sp>
        <p:nvSpPr>
          <p:cNvPr id="233483" name="Text Box 11">
            <a:extLst>
              <a:ext uri="{FF2B5EF4-FFF2-40B4-BE49-F238E27FC236}">
                <a16:creationId xmlns:a16="http://schemas.microsoft.com/office/drawing/2014/main" id="{89BFAEA7-7619-4AE7-8B06-E6F31B7E7E14}"/>
              </a:ext>
            </a:extLst>
          </p:cNvPr>
          <p:cNvSpPr txBox="1">
            <a:spLocks noChangeArrowheads="1"/>
          </p:cNvSpPr>
          <p:nvPr/>
        </p:nvSpPr>
        <p:spPr bwMode="auto">
          <a:xfrm>
            <a:off x="5867400" y="1676400"/>
            <a:ext cx="2667000" cy="37623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anose="02010600030101010101" pitchFamily="2" charset="-122"/>
              </a:rPr>
              <a:t>本章讨论了</a:t>
            </a:r>
            <a:r>
              <a:rPr lang="zh-CN" altLang="en-US" sz="1800">
                <a:latin typeface="Arial" panose="020B0604020202020204" pitchFamily="34" charset="0"/>
                <a:cs typeface="Times New Roman" panose="02020603050405020304" pitchFamily="18" charset="0"/>
              </a:rPr>
              <a:t>···</a:t>
            </a:r>
            <a:r>
              <a:rPr lang="zh-CN" altLang="en-US"/>
              <a:t>下章将讨论</a:t>
            </a:r>
            <a:r>
              <a:rPr lang="zh-CN" altLang="en-US" sz="1800">
                <a:latin typeface="Arial" panose="020B0604020202020204" pitchFamily="34" charset="0"/>
                <a:cs typeface="Times New Roman" panose="02020603050405020304" pitchFamily="18" charset="0"/>
              </a:rPr>
              <a:t>···</a:t>
            </a:r>
            <a:endParaRPr lang="zh-CN" altLang="en-US" sz="180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233478"/>
                                        </p:tgtEl>
                                        <p:attrNameLst>
                                          <p:attrName>style.visibility</p:attrName>
                                        </p:attrNameLst>
                                      </p:cBhvr>
                                      <p:to>
                                        <p:strVal val="visible"/>
                                      </p:to>
                                    </p:set>
                                    <p:anim calcmode="lin" valueType="num">
                                      <p:cBhvr additive="base">
                                        <p:cTn id="7" dur="500" fill="hold"/>
                                        <p:tgtEl>
                                          <p:spTgt spid="233478"/>
                                        </p:tgtEl>
                                        <p:attrNameLst>
                                          <p:attrName>ppt_x</p:attrName>
                                        </p:attrNameLst>
                                      </p:cBhvr>
                                      <p:tavLst>
                                        <p:tav tm="0">
                                          <p:val>
                                            <p:strVal val="0-#ppt_w/2"/>
                                          </p:val>
                                        </p:tav>
                                        <p:tav tm="100000">
                                          <p:val>
                                            <p:strVal val="#ppt_x"/>
                                          </p:val>
                                        </p:tav>
                                      </p:tavLst>
                                    </p:anim>
                                    <p:anim calcmode="lin" valueType="num">
                                      <p:cBhvr additive="base">
                                        <p:cTn id="8" dur="500" fill="hold"/>
                                        <p:tgtEl>
                                          <p:spTgt spid="2334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482"/>
                                        </p:tgtEl>
                                        <p:attrNameLst>
                                          <p:attrName>style.visibility</p:attrName>
                                        </p:attrNameLst>
                                      </p:cBhvr>
                                      <p:to>
                                        <p:strVal val="visible"/>
                                      </p:to>
                                    </p:set>
                                    <p:anim calcmode="lin" valueType="num">
                                      <p:cBhvr additive="base">
                                        <p:cTn id="13" dur="500" fill="hold"/>
                                        <p:tgtEl>
                                          <p:spTgt spid="233482"/>
                                        </p:tgtEl>
                                        <p:attrNameLst>
                                          <p:attrName>ppt_x</p:attrName>
                                        </p:attrNameLst>
                                      </p:cBhvr>
                                      <p:tavLst>
                                        <p:tav tm="0">
                                          <p:val>
                                            <p:strVal val="0-#ppt_w/2"/>
                                          </p:val>
                                        </p:tav>
                                        <p:tav tm="100000">
                                          <p:val>
                                            <p:strVal val="#ppt_x"/>
                                          </p:val>
                                        </p:tav>
                                      </p:tavLst>
                                    </p:anim>
                                    <p:anim calcmode="lin" valueType="num">
                                      <p:cBhvr additive="base">
                                        <p:cTn id="14" dur="500" fill="hold"/>
                                        <p:tgtEl>
                                          <p:spTgt spid="233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2"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a:extLst>
              <a:ext uri="{FF2B5EF4-FFF2-40B4-BE49-F238E27FC236}">
                <a16:creationId xmlns:a16="http://schemas.microsoft.com/office/drawing/2014/main" id="{8C662288-C4AC-4503-944F-BE9F62ECC07B}"/>
              </a:ext>
            </a:extLst>
          </p:cNvPr>
          <p:cNvSpPr>
            <a:spLocks noGrp="1"/>
          </p:cNvSpPr>
          <p:nvPr>
            <p:ph type="sldNum" sz="quarter" idx="12"/>
          </p:nvPr>
        </p:nvSpPr>
        <p:spPr/>
        <p:txBody>
          <a:bodyPr/>
          <a:lstStyle/>
          <a:p>
            <a:fld id="{851E4F76-CEDE-4152-8051-28FAAF106179}" type="slidenum">
              <a:rPr lang="zh-CN" altLang="en-US"/>
              <a:pPr/>
              <a:t>107</a:t>
            </a:fld>
            <a:endParaRPr lang="en-US" altLang="zh-CN"/>
          </a:p>
        </p:txBody>
      </p:sp>
      <p:grpSp>
        <p:nvGrpSpPr>
          <p:cNvPr id="234498" name="Group 2">
            <a:extLst>
              <a:ext uri="{FF2B5EF4-FFF2-40B4-BE49-F238E27FC236}">
                <a16:creationId xmlns:a16="http://schemas.microsoft.com/office/drawing/2014/main" id="{741BDF3F-EF24-4F66-BF79-E77F32D6CFEB}"/>
              </a:ext>
            </a:extLst>
          </p:cNvPr>
          <p:cNvGrpSpPr>
            <a:grpSpLocks/>
          </p:cNvGrpSpPr>
          <p:nvPr/>
        </p:nvGrpSpPr>
        <p:grpSpPr bwMode="auto">
          <a:xfrm>
            <a:off x="1600200" y="1371600"/>
            <a:ext cx="5791200" cy="4343400"/>
            <a:chOff x="1056" y="1008"/>
            <a:chExt cx="3648" cy="2736"/>
          </a:xfrm>
        </p:grpSpPr>
        <p:grpSp>
          <p:nvGrpSpPr>
            <p:cNvPr id="234499" name="Group 3">
              <a:extLst>
                <a:ext uri="{FF2B5EF4-FFF2-40B4-BE49-F238E27FC236}">
                  <a16:creationId xmlns:a16="http://schemas.microsoft.com/office/drawing/2014/main" id="{F59447A6-263C-4722-9F64-C18CBA02C0DA}"/>
                </a:ext>
              </a:extLst>
            </p:cNvPr>
            <p:cNvGrpSpPr>
              <a:grpSpLocks/>
            </p:cNvGrpSpPr>
            <p:nvPr/>
          </p:nvGrpSpPr>
          <p:grpSpPr bwMode="auto">
            <a:xfrm>
              <a:off x="1056" y="1008"/>
              <a:ext cx="3648" cy="2736"/>
              <a:chOff x="672" y="768"/>
              <a:chExt cx="3648" cy="2736"/>
            </a:xfrm>
          </p:grpSpPr>
          <p:sp>
            <p:nvSpPr>
              <p:cNvPr id="234500" name="Rectangle 4">
                <a:extLst>
                  <a:ext uri="{FF2B5EF4-FFF2-40B4-BE49-F238E27FC236}">
                    <a16:creationId xmlns:a16="http://schemas.microsoft.com/office/drawing/2014/main" id="{F45954C2-29D9-49BC-A200-A80AB77DDA2D}"/>
                  </a:ext>
                </a:extLst>
              </p:cNvPr>
              <p:cNvSpPr>
                <a:spLocks noChangeArrowheads="1"/>
              </p:cNvSpPr>
              <p:nvPr/>
            </p:nvSpPr>
            <p:spPr bwMode="auto">
              <a:xfrm>
                <a:off x="1920" y="768"/>
                <a:ext cx="816" cy="76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zh-CN" altLang="en-US" sz="1200">
                    <a:latin typeface="宋体" panose="02010600030101010101" pitchFamily="2" charset="-122"/>
                  </a:rPr>
                  <a:t>但是松散的组织</a:t>
                </a:r>
              </a:p>
              <a:p>
                <a:pPr>
                  <a:spcBef>
                    <a:spcPct val="20000"/>
                  </a:spcBef>
                </a:pPr>
                <a:r>
                  <a:rPr lang="zh-CN" altLang="en-US" sz="1200">
                    <a:latin typeface="宋体" panose="02010600030101010101" pitchFamily="2" charset="-122"/>
                  </a:rPr>
                  <a:t>结构妨碍它充分</a:t>
                </a:r>
              </a:p>
              <a:p>
                <a:pPr>
                  <a:spcBef>
                    <a:spcPct val="20000"/>
                  </a:spcBef>
                </a:pPr>
                <a:r>
                  <a:rPr lang="zh-CN" altLang="en-US" sz="1200">
                    <a:latin typeface="宋体" panose="02010600030101010101" pitchFamily="2" charset="-122"/>
                  </a:rPr>
                  <a:t>利用这一共同所</a:t>
                </a:r>
              </a:p>
              <a:p>
                <a:pPr>
                  <a:spcBef>
                    <a:spcPct val="20000"/>
                  </a:spcBef>
                </a:pPr>
                <a:r>
                  <a:rPr lang="zh-CN" altLang="en-US" sz="1200">
                    <a:latin typeface="宋体" panose="02010600030101010101" pitchFamily="2" charset="-122"/>
                  </a:rPr>
                  <a:t>有权</a:t>
                </a:r>
              </a:p>
            </p:txBody>
          </p:sp>
          <p:sp>
            <p:nvSpPr>
              <p:cNvPr id="234501" name="Rectangle 5">
                <a:extLst>
                  <a:ext uri="{FF2B5EF4-FFF2-40B4-BE49-F238E27FC236}">
                    <a16:creationId xmlns:a16="http://schemas.microsoft.com/office/drawing/2014/main" id="{8DFC39D4-69FD-4726-84DA-DD54F81E55AD}"/>
                  </a:ext>
                </a:extLst>
              </p:cNvPr>
              <p:cNvSpPr>
                <a:spLocks noChangeArrowheads="1"/>
              </p:cNvSpPr>
              <p:nvPr/>
            </p:nvSpPr>
            <p:spPr bwMode="auto">
              <a:xfrm>
                <a:off x="672" y="768"/>
                <a:ext cx="816" cy="76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zh-CN" altLang="en-US" sz="1200">
                    <a:latin typeface="宋体" panose="02010600030101010101" pitchFamily="2" charset="-122"/>
                  </a:rPr>
                  <a:t>里兹-赖恩饭店</a:t>
                </a:r>
              </a:p>
              <a:p>
                <a:pPr>
                  <a:spcBef>
                    <a:spcPct val="20000"/>
                  </a:spcBef>
                </a:pPr>
                <a:r>
                  <a:rPr lang="zh-CN" altLang="en-US" sz="1200">
                    <a:latin typeface="宋体" panose="02010600030101010101" pitchFamily="2" charset="-122"/>
                  </a:rPr>
                  <a:t>的集团所有权</a:t>
                </a:r>
              </a:p>
              <a:p>
                <a:pPr>
                  <a:spcBef>
                    <a:spcPct val="20000"/>
                  </a:spcBef>
                </a:pPr>
                <a:r>
                  <a:rPr lang="zh-CN" altLang="en-US" sz="1200">
                    <a:latin typeface="宋体" panose="02010600030101010101" pitchFamily="2" charset="-122"/>
                  </a:rPr>
                  <a:t>是确保单个宾</a:t>
                </a:r>
              </a:p>
              <a:p>
                <a:pPr>
                  <a:spcBef>
                    <a:spcPct val="20000"/>
                  </a:spcBef>
                </a:pPr>
                <a:r>
                  <a:rPr lang="zh-CN" altLang="en-US" sz="1200">
                    <a:latin typeface="宋体" panose="02010600030101010101" pitchFamily="2" charset="-122"/>
                  </a:rPr>
                  <a:t>馆和饭店成功</a:t>
                </a:r>
              </a:p>
              <a:p>
                <a:pPr>
                  <a:spcBef>
                    <a:spcPct val="20000"/>
                  </a:spcBef>
                </a:pPr>
                <a:r>
                  <a:rPr lang="zh-CN" altLang="en-US" sz="1200">
                    <a:latin typeface="宋体" panose="02010600030101010101" pitchFamily="2" charset="-122"/>
                  </a:rPr>
                  <a:t>的重要手段</a:t>
                </a:r>
              </a:p>
            </p:txBody>
          </p:sp>
          <p:sp>
            <p:nvSpPr>
              <p:cNvPr id="234502" name="Rectangle 6">
                <a:extLst>
                  <a:ext uri="{FF2B5EF4-FFF2-40B4-BE49-F238E27FC236}">
                    <a16:creationId xmlns:a16="http://schemas.microsoft.com/office/drawing/2014/main" id="{1ACFB229-2133-4D2A-B31D-5B36CDE70871}"/>
                  </a:ext>
                </a:extLst>
              </p:cNvPr>
              <p:cNvSpPr>
                <a:spLocks noChangeArrowheads="1"/>
              </p:cNvSpPr>
              <p:nvPr/>
            </p:nvSpPr>
            <p:spPr bwMode="auto">
              <a:xfrm>
                <a:off x="3216" y="768"/>
                <a:ext cx="816" cy="76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zh-CN" altLang="en-US" sz="1200">
                    <a:latin typeface="宋体" panose="02010600030101010101" pitchFamily="2" charset="-122"/>
                  </a:rPr>
                  <a:t>因此,应该将最</a:t>
                </a:r>
              </a:p>
              <a:p>
                <a:pPr>
                  <a:spcBef>
                    <a:spcPct val="20000"/>
                  </a:spcBef>
                </a:pPr>
                <a:r>
                  <a:rPr lang="zh-CN" altLang="en-US" sz="1200">
                    <a:latin typeface="宋体" panose="02010600030101010101" pitchFamily="2" charset="-122"/>
                  </a:rPr>
                  <a:t>高主管机构改组</a:t>
                </a:r>
              </a:p>
              <a:p>
                <a:pPr>
                  <a:spcBef>
                    <a:spcPct val="20000"/>
                  </a:spcBef>
                </a:pPr>
                <a:r>
                  <a:rPr lang="zh-CN" altLang="en-US" sz="1200">
                    <a:latin typeface="宋体" panose="02010600030101010101" pitchFamily="2" charset="-122"/>
                  </a:rPr>
                  <a:t>成为控制集团所</a:t>
                </a:r>
              </a:p>
              <a:p>
                <a:pPr>
                  <a:spcBef>
                    <a:spcPct val="20000"/>
                  </a:spcBef>
                </a:pPr>
                <a:r>
                  <a:rPr lang="zh-CN" altLang="en-US" sz="1200">
                    <a:latin typeface="宋体" panose="02010600030101010101" pitchFamily="2" charset="-122"/>
                  </a:rPr>
                  <a:t>有业务的强力机</a:t>
                </a:r>
              </a:p>
              <a:p>
                <a:pPr>
                  <a:spcBef>
                    <a:spcPct val="20000"/>
                  </a:spcBef>
                </a:pPr>
                <a:r>
                  <a:rPr lang="zh-CN" altLang="en-US" sz="1200">
                    <a:latin typeface="宋体" panose="02010600030101010101" pitchFamily="2" charset="-122"/>
                  </a:rPr>
                  <a:t>构</a:t>
                </a:r>
              </a:p>
            </p:txBody>
          </p:sp>
          <p:sp>
            <p:nvSpPr>
              <p:cNvPr id="234503" name="Rectangle 7">
                <a:extLst>
                  <a:ext uri="{FF2B5EF4-FFF2-40B4-BE49-F238E27FC236}">
                    <a16:creationId xmlns:a16="http://schemas.microsoft.com/office/drawing/2014/main" id="{F68A7FDF-93CE-4FF6-820E-EBBF3333DC1E}"/>
                  </a:ext>
                </a:extLst>
              </p:cNvPr>
              <p:cNvSpPr>
                <a:spLocks noChangeArrowheads="1"/>
              </p:cNvSpPr>
              <p:nvPr/>
            </p:nvSpPr>
            <p:spPr bwMode="auto">
              <a:xfrm>
                <a:off x="1104" y="1920"/>
                <a:ext cx="960" cy="336"/>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zh-CN" altLang="en-US" sz="1200">
                    <a:latin typeface="宋体" panose="02010600030101010101" pitchFamily="2" charset="-122"/>
                  </a:rPr>
                  <a:t>任命一位专职的总</a:t>
                </a:r>
              </a:p>
              <a:p>
                <a:pPr>
                  <a:spcBef>
                    <a:spcPct val="20000"/>
                  </a:spcBef>
                </a:pPr>
                <a:r>
                  <a:rPr lang="zh-CN" altLang="en-US" sz="1200">
                    <a:latin typeface="宋体" panose="02010600030101010101" pitchFamily="2" charset="-122"/>
                  </a:rPr>
                  <a:t>经理</a:t>
                </a:r>
              </a:p>
            </p:txBody>
          </p:sp>
          <p:sp>
            <p:nvSpPr>
              <p:cNvPr id="234504" name="Rectangle 8">
                <a:extLst>
                  <a:ext uri="{FF2B5EF4-FFF2-40B4-BE49-F238E27FC236}">
                    <a16:creationId xmlns:a16="http://schemas.microsoft.com/office/drawing/2014/main" id="{370490E7-DE33-456E-9FB5-A53460631F2A}"/>
                  </a:ext>
                </a:extLst>
              </p:cNvPr>
              <p:cNvSpPr>
                <a:spLocks noChangeArrowheads="1"/>
              </p:cNvSpPr>
              <p:nvPr/>
            </p:nvSpPr>
            <p:spPr bwMode="auto">
              <a:xfrm>
                <a:off x="2880" y="1920"/>
                <a:ext cx="960" cy="336"/>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zh-CN" altLang="en-US" sz="1200">
                    <a:latin typeface="宋体" panose="02010600030101010101" pitchFamily="2" charset="-122"/>
                  </a:rPr>
                  <a:t>建立明确的职权范</a:t>
                </a:r>
              </a:p>
              <a:p>
                <a:pPr>
                  <a:spcBef>
                    <a:spcPct val="20000"/>
                  </a:spcBef>
                </a:pPr>
                <a:r>
                  <a:rPr lang="zh-CN" altLang="en-US" sz="1200">
                    <a:latin typeface="宋体" panose="02010600030101010101" pitchFamily="2" charset="-122"/>
                  </a:rPr>
                  <a:t>围</a:t>
                </a:r>
              </a:p>
            </p:txBody>
          </p:sp>
          <p:sp>
            <p:nvSpPr>
              <p:cNvPr id="234505" name="Rectangle 9">
                <a:extLst>
                  <a:ext uri="{FF2B5EF4-FFF2-40B4-BE49-F238E27FC236}">
                    <a16:creationId xmlns:a16="http://schemas.microsoft.com/office/drawing/2014/main" id="{12BD2D6C-1A1E-4D06-A8F2-B3F9D54D452B}"/>
                  </a:ext>
                </a:extLst>
              </p:cNvPr>
              <p:cNvSpPr>
                <a:spLocks noChangeArrowheads="1"/>
              </p:cNvSpPr>
              <p:nvPr/>
            </p:nvSpPr>
            <p:spPr bwMode="auto">
              <a:xfrm>
                <a:off x="864" y="2592"/>
                <a:ext cx="624" cy="38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zh-CN" altLang="en-US" sz="1200">
                    <a:latin typeface="宋体" panose="02010600030101010101" pitchFamily="2" charset="-122"/>
                  </a:rPr>
                  <a:t>协调业务和</a:t>
                </a:r>
              </a:p>
              <a:p>
                <a:pPr>
                  <a:spcBef>
                    <a:spcPct val="20000"/>
                  </a:spcBef>
                </a:pPr>
                <a:r>
                  <a:rPr lang="zh-CN" altLang="en-US" sz="1200">
                    <a:latin typeface="宋体" panose="02010600030101010101" pitchFamily="2" charset="-122"/>
                  </a:rPr>
                  <a:t>职能活动</a:t>
                </a:r>
              </a:p>
            </p:txBody>
          </p:sp>
          <p:sp>
            <p:nvSpPr>
              <p:cNvPr id="234506" name="Rectangle 10">
                <a:extLst>
                  <a:ext uri="{FF2B5EF4-FFF2-40B4-BE49-F238E27FC236}">
                    <a16:creationId xmlns:a16="http://schemas.microsoft.com/office/drawing/2014/main" id="{C1511C89-111B-4E99-89F1-63F91B5A9EB5}"/>
                  </a:ext>
                </a:extLst>
              </p:cNvPr>
              <p:cNvSpPr>
                <a:spLocks noChangeArrowheads="1"/>
              </p:cNvSpPr>
              <p:nvPr/>
            </p:nvSpPr>
            <p:spPr bwMode="auto">
              <a:xfrm>
                <a:off x="1536" y="2592"/>
                <a:ext cx="624" cy="38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zh-CN" altLang="en-US" sz="1200">
                    <a:latin typeface="宋体" panose="02010600030101010101" pitchFamily="2" charset="-122"/>
                  </a:rPr>
                  <a:t>实施建设性</a:t>
                </a:r>
              </a:p>
              <a:p>
                <a:pPr>
                  <a:spcBef>
                    <a:spcPct val="20000"/>
                  </a:spcBef>
                </a:pPr>
                <a:r>
                  <a:rPr lang="zh-CN" altLang="en-US" sz="1200">
                    <a:latin typeface="宋体" panose="02010600030101010101" pitchFamily="2" charset="-122"/>
                  </a:rPr>
                  <a:t>变革</a:t>
                </a:r>
              </a:p>
            </p:txBody>
          </p:sp>
          <p:sp>
            <p:nvSpPr>
              <p:cNvPr id="234507" name="Rectangle 11">
                <a:extLst>
                  <a:ext uri="{FF2B5EF4-FFF2-40B4-BE49-F238E27FC236}">
                    <a16:creationId xmlns:a16="http://schemas.microsoft.com/office/drawing/2014/main" id="{4990A84D-D9A8-4466-B1CB-5CDD94949B2D}"/>
                  </a:ext>
                </a:extLst>
              </p:cNvPr>
              <p:cNvSpPr>
                <a:spLocks noChangeArrowheads="1"/>
              </p:cNvSpPr>
              <p:nvPr/>
            </p:nvSpPr>
            <p:spPr bwMode="auto">
              <a:xfrm>
                <a:off x="2352" y="2592"/>
                <a:ext cx="624" cy="38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zh-CN" altLang="en-US" sz="1200">
                    <a:latin typeface="宋体" panose="02010600030101010101" pitchFamily="2" charset="-122"/>
                  </a:rPr>
                  <a:t>按支持需要</a:t>
                </a:r>
              </a:p>
              <a:p>
                <a:pPr>
                  <a:spcBef>
                    <a:spcPct val="20000"/>
                  </a:spcBef>
                </a:pPr>
                <a:r>
                  <a:rPr lang="zh-CN" altLang="en-US" sz="1200">
                    <a:latin typeface="宋体" panose="02010600030101010101" pitchFamily="2" charset="-122"/>
                  </a:rPr>
                  <a:t>对宾馆重新</a:t>
                </a:r>
              </a:p>
              <a:p>
                <a:pPr>
                  <a:spcBef>
                    <a:spcPct val="20000"/>
                  </a:spcBef>
                </a:pPr>
                <a:r>
                  <a:rPr lang="zh-CN" altLang="en-US" sz="1200">
                    <a:latin typeface="宋体" panose="02010600030101010101" pitchFamily="2" charset="-122"/>
                  </a:rPr>
                  <a:t>分组</a:t>
                </a:r>
              </a:p>
            </p:txBody>
          </p:sp>
          <p:sp>
            <p:nvSpPr>
              <p:cNvPr id="234508" name="Rectangle 12">
                <a:extLst>
                  <a:ext uri="{FF2B5EF4-FFF2-40B4-BE49-F238E27FC236}">
                    <a16:creationId xmlns:a16="http://schemas.microsoft.com/office/drawing/2014/main" id="{783DD1A1-B7A5-40B9-A12F-9AAECEC99C83}"/>
                  </a:ext>
                </a:extLst>
              </p:cNvPr>
              <p:cNvSpPr>
                <a:spLocks noChangeArrowheads="1"/>
              </p:cNvSpPr>
              <p:nvPr/>
            </p:nvSpPr>
            <p:spPr bwMode="auto">
              <a:xfrm>
                <a:off x="3024" y="2592"/>
                <a:ext cx="624" cy="38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zh-CN" altLang="en-US" sz="1200">
                    <a:latin typeface="宋体" panose="02010600030101010101" pitchFamily="2" charset="-122"/>
                  </a:rPr>
                  <a:t>分派一人负</a:t>
                </a:r>
              </a:p>
              <a:p>
                <a:pPr>
                  <a:spcBef>
                    <a:spcPct val="20000"/>
                  </a:spcBef>
                </a:pPr>
                <a:r>
                  <a:rPr lang="zh-CN" altLang="en-US" sz="1200">
                    <a:latin typeface="宋体" panose="02010600030101010101" pitchFamily="2" charset="-122"/>
                  </a:rPr>
                  <a:t>责海外业务</a:t>
                </a:r>
              </a:p>
            </p:txBody>
          </p:sp>
          <p:sp>
            <p:nvSpPr>
              <p:cNvPr id="234509" name="Rectangle 13">
                <a:extLst>
                  <a:ext uri="{FF2B5EF4-FFF2-40B4-BE49-F238E27FC236}">
                    <a16:creationId xmlns:a16="http://schemas.microsoft.com/office/drawing/2014/main" id="{96420AED-0CFB-439D-8676-0CDC71080744}"/>
                  </a:ext>
                </a:extLst>
              </p:cNvPr>
              <p:cNvSpPr>
                <a:spLocks noChangeArrowheads="1"/>
              </p:cNvSpPr>
              <p:nvPr/>
            </p:nvSpPr>
            <p:spPr bwMode="auto">
              <a:xfrm>
                <a:off x="3696" y="2592"/>
                <a:ext cx="624" cy="38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zh-CN" altLang="en-US" sz="1200">
                    <a:latin typeface="宋体" panose="02010600030101010101" pitchFamily="2" charset="-122"/>
                  </a:rPr>
                  <a:t>从指挥链中</a:t>
                </a:r>
              </a:p>
              <a:p>
                <a:pPr>
                  <a:spcBef>
                    <a:spcPct val="20000"/>
                  </a:spcBef>
                </a:pPr>
                <a:r>
                  <a:rPr lang="zh-CN" altLang="en-US" sz="1200">
                    <a:latin typeface="宋体" panose="02010600030101010101" pitchFamily="2" charset="-122"/>
                  </a:rPr>
                  <a:t>除去各种附</a:t>
                </a:r>
              </a:p>
              <a:p>
                <a:pPr>
                  <a:spcBef>
                    <a:spcPct val="20000"/>
                  </a:spcBef>
                </a:pPr>
                <a:r>
                  <a:rPr lang="zh-CN" altLang="en-US" sz="1200">
                    <a:latin typeface="宋体" panose="02010600030101010101" pitchFamily="2" charset="-122"/>
                  </a:rPr>
                  <a:t>属委员会</a:t>
                </a:r>
              </a:p>
            </p:txBody>
          </p:sp>
          <p:sp>
            <p:nvSpPr>
              <p:cNvPr id="234510" name="Rectangle 14">
                <a:extLst>
                  <a:ext uri="{FF2B5EF4-FFF2-40B4-BE49-F238E27FC236}">
                    <a16:creationId xmlns:a16="http://schemas.microsoft.com/office/drawing/2014/main" id="{2E34FE41-A9C9-4BA2-A392-2699B482EFE3}"/>
                  </a:ext>
                </a:extLst>
              </p:cNvPr>
              <p:cNvSpPr>
                <a:spLocks noChangeArrowheads="1"/>
              </p:cNvSpPr>
              <p:nvPr/>
            </p:nvSpPr>
            <p:spPr bwMode="auto">
              <a:xfrm>
                <a:off x="2064" y="3312"/>
                <a:ext cx="52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zh-CN" altLang="en-US" sz="1200">
                    <a:latin typeface="宋体" panose="02010600030101010101" pitchFamily="2" charset="-122"/>
                  </a:rPr>
                  <a:t>伦敦市内</a:t>
                </a:r>
              </a:p>
            </p:txBody>
          </p:sp>
          <p:sp>
            <p:nvSpPr>
              <p:cNvPr id="234511" name="Rectangle 15">
                <a:extLst>
                  <a:ext uri="{FF2B5EF4-FFF2-40B4-BE49-F238E27FC236}">
                    <a16:creationId xmlns:a16="http://schemas.microsoft.com/office/drawing/2014/main" id="{1F4B6C6D-4FFB-4B0D-B9A8-68F386F449F1}"/>
                  </a:ext>
                </a:extLst>
              </p:cNvPr>
              <p:cNvSpPr>
                <a:spLocks noChangeArrowheads="1"/>
              </p:cNvSpPr>
              <p:nvPr/>
            </p:nvSpPr>
            <p:spPr bwMode="auto">
              <a:xfrm>
                <a:off x="2880" y="3312"/>
                <a:ext cx="52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zh-CN" altLang="en-US" sz="1200">
                    <a:latin typeface="宋体" panose="02010600030101010101" pitchFamily="2" charset="-122"/>
                  </a:rPr>
                  <a:t>伦敦市外</a:t>
                </a:r>
              </a:p>
            </p:txBody>
          </p:sp>
          <p:sp>
            <p:nvSpPr>
              <p:cNvPr id="234512" name="Line 16">
                <a:extLst>
                  <a:ext uri="{FF2B5EF4-FFF2-40B4-BE49-F238E27FC236}">
                    <a16:creationId xmlns:a16="http://schemas.microsoft.com/office/drawing/2014/main" id="{7E592F25-AEA6-4D24-A586-599FFFA43D83}"/>
                  </a:ext>
                </a:extLst>
              </p:cNvPr>
              <p:cNvSpPr>
                <a:spLocks noChangeShapeType="1"/>
              </p:cNvSpPr>
              <p:nvPr/>
            </p:nvSpPr>
            <p:spPr bwMode="auto">
              <a:xfrm flipH="1">
                <a:off x="1584" y="1536"/>
                <a:ext cx="2064"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3" name="Line 17">
                <a:extLst>
                  <a:ext uri="{FF2B5EF4-FFF2-40B4-BE49-F238E27FC236}">
                    <a16:creationId xmlns:a16="http://schemas.microsoft.com/office/drawing/2014/main" id="{4949A95C-D865-40C5-B6D7-4860E86D77CE}"/>
                  </a:ext>
                </a:extLst>
              </p:cNvPr>
              <p:cNvSpPr>
                <a:spLocks noChangeShapeType="1"/>
              </p:cNvSpPr>
              <p:nvPr/>
            </p:nvSpPr>
            <p:spPr bwMode="auto">
              <a:xfrm flipH="1">
                <a:off x="3360" y="1536"/>
                <a:ext cx="288"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4" name="Line 18">
                <a:extLst>
                  <a:ext uri="{FF2B5EF4-FFF2-40B4-BE49-F238E27FC236}">
                    <a16:creationId xmlns:a16="http://schemas.microsoft.com/office/drawing/2014/main" id="{7881B889-DA03-4140-BE68-F47BD13E03D6}"/>
                  </a:ext>
                </a:extLst>
              </p:cNvPr>
              <p:cNvSpPr>
                <a:spLocks noChangeShapeType="1"/>
              </p:cNvSpPr>
              <p:nvPr/>
            </p:nvSpPr>
            <p:spPr bwMode="auto">
              <a:xfrm flipH="1">
                <a:off x="1200" y="2256"/>
                <a:ext cx="384" cy="33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5" name="Line 19">
                <a:extLst>
                  <a:ext uri="{FF2B5EF4-FFF2-40B4-BE49-F238E27FC236}">
                    <a16:creationId xmlns:a16="http://schemas.microsoft.com/office/drawing/2014/main" id="{7462D06B-1E99-406B-A1B4-9D07804386C8}"/>
                  </a:ext>
                </a:extLst>
              </p:cNvPr>
              <p:cNvSpPr>
                <a:spLocks noChangeShapeType="1"/>
              </p:cNvSpPr>
              <p:nvPr/>
            </p:nvSpPr>
            <p:spPr bwMode="auto">
              <a:xfrm>
                <a:off x="1584" y="2256"/>
                <a:ext cx="240" cy="33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6" name="Line 20">
                <a:extLst>
                  <a:ext uri="{FF2B5EF4-FFF2-40B4-BE49-F238E27FC236}">
                    <a16:creationId xmlns:a16="http://schemas.microsoft.com/office/drawing/2014/main" id="{E6512E62-138C-4376-A79F-73F99D9B5A01}"/>
                  </a:ext>
                </a:extLst>
              </p:cNvPr>
              <p:cNvSpPr>
                <a:spLocks noChangeShapeType="1"/>
              </p:cNvSpPr>
              <p:nvPr/>
            </p:nvSpPr>
            <p:spPr bwMode="auto">
              <a:xfrm flipH="1">
                <a:off x="2640" y="2256"/>
                <a:ext cx="720" cy="33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7" name="Line 21">
                <a:extLst>
                  <a:ext uri="{FF2B5EF4-FFF2-40B4-BE49-F238E27FC236}">
                    <a16:creationId xmlns:a16="http://schemas.microsoft.com/office/drawing/2014/main" id="{ACAA4496-5E82-44B5-AA0F-E9A7094DA4BF}"/>
                  </a:ext>
                </a:extLst>
              </p:cNvPr>
              <p:cNvSpPr>
                <a:spLocks noChangeShapeType="1"/>
              </p:cNvSpPr>
              <p:nvPr/>
            </p:nvSpPr>
            <p:spPr bwMode="auto">
              <a:xfrm>
                <a:off x="3360" y="2256"/>
                <a:ext cx="0" cy="33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8" name="Line 22">
                <a:extLst>
                  <a:ext uri="{FF2B5EF4-FFF2-40B4-BE49-F238E27FC236}">
                    <a16:creationId xmlns:a16="http://schemas.microsoft.com/office/drawing/2014/main" id="{C3319AD5-C25A-4822-8169-268C630DB7A2}"/>
                  </a:ext>
                </a:extLst>
              </p:cNvPr>
              <p:cNvSpPr>
                <a:spLocks noChangeShapeType="1"/>
              </p:cNvSpPr>
              <p:nvPr/>
            </p:nvSpPr>
            <p:spPr bwMode="auto">
              <a:xfrm>
                <a:off x="3360" y="2256"/>
                <a:ext cx="672" cy="33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9" name="Line 23">
                <a:extLst>
                  <a:ext uri="{FF2B5EF4-FFF2-40B4-BE49-F238E27FC236}">
                    <a16:creationId xmlns:a16="http://schemas.microsoft.com/office/drawing/2014/main" id="{3D408731-796C-4615-9029-73E9E592B2F0}"/>
                  </a:ext>
                </a:extLst>
              </p:cNvPr>
              <p:cNvSpPr>
                <a:spLocks noChangeShapeType="1"/>
              </p:cNvSpPr>
              <p:nvPr/>
            </p:nvSpPr>
            <p:spPr bwMode="auto">
              <a:xfrm flipH="1">
                <a:off x="2352" y="2976"/>
                <a:ext cx="336" cy="33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20" name="Line 24">
                <a:extLst>
                  <a:ext uri="{FF2B5EF4-FFF2-40B4-BE49-F238E27FC236}">
                    <a16:creationId xmlns:a16="http://schemas.microsoft.com/office/drawing/2014/main" id="{43DD4C65-69C5-4B15-9C32-2DB6ADD88010}"/>
                  </a:ext>
                </a:extLst>
              </p:cNvPr>
              <p:cNvSpPr>
                <a:spLocks noChangeShapeType="1"/>
              </p:cNvSpPr>
              <p:nvPr/>
            </p:nvSpPr>
            <p:spPr bwMode="auto">
              <a:xfrm>
                <a:off x="2688" y="2976"/>
                <a:ext cx="480" cy="33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4521" name="Line 25">
              <a:extLst>
                <a:ext uri="{FF2B5EF4-FFF2-40B4-BE49-F238E27FC236}">
                  <a16:creationId xmlns:a16="http://schemas.microsoft.com/office/drawing/2014/main" id="{0A10FF5E-B0EC-4490-9967-0CD9CC1D75CD}"/>
                </a:ext>
              </a:extLst>
            </p:cNvPr>
            <p:cNvSpPr>
              <a:spLocks noChangeShapeType="1"/>
            </p:cNvSpPr>
            <p:nvPr/>
          </p:nvSpPr>
          <p:spPr bwMode="auto">
            <a:xfrm>
              <a:off x="1872" y="1392"/>
              <a:ext cx="43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22" name="Line 26">
              <a:extLst>
                <a:ext uri="{FF2B5EF4-FFF2-40B4-BE49-F238E27FC236}">
                  <a16:creationId xmlns:a16="http://schemas.microsoft.com/office/drawing/2014/main" id="{98547E1A-228D-47F7-8A26-9865B8EEF538}"/>
                </a:ext>
              </a:extLst>
            </p:cNvPr>
            <p:cNvSpPr>
              <a:spLocks noChangeShapeType="1"/>
            </p:cNvSpPr>
            <p:nvPr/>
          </p:nvSpPr>
          <p:spPr bwMode="auto">
            <a:xfrm>
              <a:off x="3120" y="1392"/>
              <a:ext cx="48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4523" name="Rectangle 27">
            <a:extLst>
              <a:ext uri="{FF2B5EF4-FFF2-40B4-BE49-F238E27FC236}">
                <a16:creationId xmlns:a16="http://schemas.microsoft.com/office/drawing/2014/main" id="{66800224-2850-4DD7-A1CF-BF9F496CDF1A}"/>
              </a:ext>
            </a:extLst>
          </p:cNvPr>
          <p:cNvSpPr>
            <a:spLocks noGrp="1" noChangeArrowheads="1"/>
          </p:cNvSpPr>
          <p:nvPr>
            <p:ph type="title"/>
          </p:nvPr>
        </p:nvSpPr>
        <p:spPr>
          <a:noFill/>
          <a:ln/>
        </p:spPr>
        <p:txBody>
          <a:bodyPr/>
          <a:lstStyle/>
          <a:p>
            <a:r>
              <a:rPr lang="zh-CN" altLang="en-US"/>
              <a:t>组与组之间有过渡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dissolve">
                                      <p:cBhvr>
                                        <p:cTn id="7" dur="500"/>
                                        <p:tgtEl>
                                          <p:spTgt spid="234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1D9C536C-B5B8-46F5-A08B-FE9263844A35}"/>
              </a:ext>
            </a:extLst>
          </p:cNvPr>
          <p:cNvSpPr>
            <a:spLocks noGrp="1"/>
          </p:cNvSpPr>
          <p:nvPr>
            <p:ph type="sldNum" sz="quarter" idx="12"/>
          </p:nvPr>
        </p:nvSpPr>
        <p:spPr/>
        <p:txBody>
          <a:bodyPr/>
          <a:lstStyle/>
          <a:p>
            <a:fld id="{1805E8FC-F7CE-4D70-98F2-BAE9E42DCAD6}" type="slidenum">
              <a:rPr lang="zh-CN" altLang="en-US"/>
              <a:pPr/>
              <a:t>108</a:t>
            </a:fld>
            <a:endParaRPr lang="en-US" altLang="zh-CN"/>
          </a:p>
        </p:txBody>
      </p:sp>
      <p:sp>
        <p:nvSpPr>
          <p:cNvPr id="235522" name="Rectangle 2">
            <a:extLst>
              <a:ext uri="{FF2B5EF4-FFF2-40B4-BE49-F238E27FC236}">
                <a16:creationId xmlns:a16="http://schemas.microsoft.com/office/drawing/2014/main" id="{2F658FF4-0769-49AC-92FA-895FC96C2CF9}"/>
              </a:ext>
            </a:extLst>
          </p:cNvPr>
          <p:cNvSpPr>
            <a:spLocks noGrp="1" noChangeArrowheads="1"/>
          </p:cNvSpPr>
          <p:nvPr>
            <p:ph type="title"/>
          </p:nvPr>
        </p:nvSpPr>
        <p:spPr/>
        <p:txBody>
          <a:bodyPr/>
          <a:lstStyle/>
          <a:p>
            <a:r>
              <a:rPr lang="zh-CN" altLang="en-US"/>
              <a:t>组与组之间要有过渡</a:t>
            </a:r>
          </a:p>
        </p:txBody>
      </p:sp>
      <p:sp>
        <p:nvSpPr>
          <p:cNvPr id="235523" name="Text Box 3">
            <a:extLst>
              <a:ext uri="{FF2B5EF4-FFF2-40B4-BE49-F238E27FC236}">
                <a16:creationId xmlns:a16="http://schemas.microsoft.com/office/drawing/2014/main" id="{347E6E4A-A8D9-41AE-AEC2-EA42ACDAE617}"/>
              </a:ext>
            </a:extLst>
          </p:cNvPr>
          <p:cNvSpPr txBox="1">
            <a:spLocks noChangeArrowheads="1"/>
          </p:cNvSpPr>
          <p:nvPr/>
        </p:nvSpPr>
        <p:spPr bwMode="auto">
          <a:xfrm>
            <a:off x="838200" y="1600200"/>
            <a:ext cx="5410200" cy="1246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spcBef>
                <a:spcPct val="20000"/>
              </a:spcBef>
              <a:buFontTx/>
              <a:buChar char="•"/>
            </a:pPr>
            <a:r>
              <a:rPr lang="zh-CN" altLang="en-US">
                <a:cs typeface="Times New Roman" panose="02020603050405020304" pitchFamily="18" charset="0"/>
              </a:rPr>
              <a:t>  </a:t>
            </a:r>
            <a:r>
              <a:rPr lang="zh-CN" altLang="en-US" sz="1800"/>
              <a:t>对章节进行总结</a:t>
            </a:r>
          </a:p>
          <a:p>
            <a:pPr>
              <a:lnSpc>
                <a:spcPct val="200000"/>
              </a:lnSpc>
              <a:spcBef>
                <a:spcPct val="20000"/>
              </a:spcBef>
            </a:pPr>
            <a:r>
              <a:rPr lang="zh-CN" altLang="en-US" sz="1800"/>
              <a:t>               总之，本章建议</a:t>
            </a:r>
            <a:r>
              <a:rPr lang="zh-CN" altLang="en-US" sz="1800">
                <a:latin typeface="Arial" panose="020B0604020202020204" pitchFamily="34" charset="0"/>
                <a:cs typeface="Times New Roman" panose="02020603050405020304" pitchFamily="18" charset="0"/>
              </a:rPr>
              <a:t>······</a:t>
            </a:r>
            <a:r>
              <a:rPr lang="zh-CN" altLang="en-US" sz="1800"/>
              <a:t>，只有</a:t>
            </a:r>
            <a:r>
              <a:rPr lang="zh-CN" altLang="en-US" sz="1800">
                <a:latin typeface="Arial" panose="020B0604020202020204" pitchFamily="34" charset="0"/>
                <a:cs typeface="Times New Roman" panose="02020603050405020304" pitchFamily="18" charset="0"/>
              </a:rPr>
              <a:t>···</a:t>
            </a:r>
            <a:r>
              <a:rPr lang="zh-CN" altLang="en-US" sz="1800"/>
              <a:t>才能</a:t>
            </a:r>
            <a:endParaRPr lang="zh-CN" altLang="en-US" sz="1200">
              <a:latin typeface="宋体" panose="02010600030101010101" pitchFamily="2" charset="-122"/>
            </a:endParaRPr>
          </a:p>
        </p:txBody>
      </p:sp>
      <p:sp>
        <p:nvSpPr>
          <p:cNvPr id="235524" name="Text Box 4">
            <a:extLst>
              <a:ext uri="{FF2B5EF4-FFF2-40B4-BE49-F238E27FC236}">
                <a16:creationId xmlns:a16="http://schemas.microsoft.com/office/drawing/2014/main" id="{33E5B7F5-5553-4E3F-933D-971193A48F1B}"/>
              </a:ext>
            </a:extLst>
          </p:cNvPr>
          <p:cNvSpPr txBox="1">
            <a:spLocks noChangeArrowheads="1"/>
          </p:cNvSpPr>
          <p:nvPr/>
        </p:nvSpPr>
        <p:spPr bwMode="auto">
          <a:xfrm>
            <a:off x="838200" y="2819400"/>
            <a:ext cx="320040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spcBef>
                <a:spcPct val="20000"/>
              </a:spcBef>
              <a:buFontTx/>
              <a:buChar char="•"/>
            </a:pPr>
            <a:r>
              <a:rPr lang="zh-CN" altLang="en-US" sz="1800"/>
              <a:t>  得出完整结论</a:t>
            </a:r>
            <a:endParaRPr lang="zh-CN" altLang="en-US" sz="1200">
              <a:latin typeface="宋体" panose="02010600030101010101" pitchFamily="2" charset="-122"/>
            </a:endParaRPr>
          </a:p>
        </p:txBody>
      </p:sp>
      <p:sp>
        <p:nvSpPr>
          <p:cNvPr id="235525" name="Text Box 5">
            <a:extLst>
              <a:ext uri="{FF2B5EF4-FFF2-40B4-BE49-F238E27FC236}">
                <a16:creationId xmlns:a16="http://schemas.microsoft.com/office/drawing/2014/main" id="{141AAB22-7789-45D3-B406-0D82032C6676}"/>
              </a:ext>
            </a:extLst>
          </p:cNvPr>
          <p:cNvSpPr txBox="1">
            <a:spLocks noChangeArrowheads="1"/>
          </p:cNvSpPr>
          <p:nvPr/>
        </p:nvSpPr>
        <p:spPr bwMode="auto">
          <a:xfrm>
            <a:off x="1295400" y="3657600"/>
            <a:ext cx="6705600" cy="1905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a:latin typeface="宋体" panose="02010600030101010101" pitchFamily="2" charset="-122"/>
              </a:rPr>
              <a:t>    </a:t>
            </a:r>
            <a:r>
              <a:rPr lang="zh-CN" altLang="en-US" sz="1800">
                <a:latin typeface="宋体" panose="02010600030101010101" pitchFamily="2" charset="-122"/>
              </a:rPr>
              <a:t>对任何事不怀恶意，对所有人心存宽厚，对正义坚信不移，因为上帝使我们看到了正义，让我们继续努力完成正在进行的事业，包扎好国家的创伤，关心那些肩负战争重任的人，照顾好他们的遗孀孤儿，去做能在我们自己中间和与一切国家之间缔造并保持公正持久和平的一切事情。</a:t>
            </a:r>
          </a:p>
        </p:txBody>
      </p:sp>
      <p:sp>
        <p:nvSpPr>
          <p:cNvPr id="235526" name="Text Box 6">
            <a:extLst>
              <a:ext uri="{FF2B5EF4-FFF2-40B4-BE49-F238E27FC236}">
                <a16:creationId xmlns:a16="http://schemas.microsoft.com/office/drawing/2014/main" id="{34E58D24-ACB7-4AA6-A3F2-9F19EAED477D}"/>
              </a:ext>
            </a:extLst>
          </p:cNvPr>
          <p:cNvSpPr txBox="1">
            <a:spLocks noChangeArrowheads="1"/>
          </p:cNvSpPr>
          <p:nvPr/>
        </p:nvSpPr>
        <p:spPr bwMode="auto">
          <a:xfrm>
            <a:off x="6248400" y="1600200"/>
            <a:ext cx="2286000" cy="71278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anose="02010600030101010101" pitchFamily="2" charset="-122"/>
              </a:rPr>
              <a:t>为读者概要凝练复述</a:t>
            </a:r>
          </a:p>
          <a:p>
            <a:pPr>
              <a:spcBef>
                <a:spcPct val="50000"/>
              </a:spcBef>
            </a:pPr>
            <a:r>
              <a:rPr lang="zh-CN" altLang="en-US">
                <a:latin typeface="宋体" panose="02010600030101010101" pitchFamily="2" charset="-122"/>
              </a:rPr>
              <a:t>前文主要论点和基调。</a:t>
            </a:r>
          </a:p>
        </p:txBody>
      </p:sp>
      <p:sp>
        <p:nvSpPr>
          <p:cNvPr id="235527" name="Text Box 7">
            <a:extLst>
              <a:ext uri="{FF2B5EF4-FFF2-40B4-BE49-F238E27FC236}">
                <a16:creationId xmlns:a16="http://schemas.microsoft.com/office/drawing/2014/main" id="{2E689E24-CDDF-4899-AD32-5853A0AA5A3E}"/>
              </a:ext>
            </a:extLst>
          </p:cNvPr>
          <p:cNvSpPr txBox="1">
            <a:spLocks noChangeArrowheads="1"/>
          </p:cNvSpPr>
          <p:nvPr/>
        </p:nvSpPr>
        <p:spPr bwMode="auto">
          <a:xfrm>
            <a:off x="6248400" y="2743200"/>
            <a:ext cx="2286000" cy="71278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anose="02010600030101010101" pitchFamily="2" charset="-122"/>
              </a:rPr>
              <a:t>提醒主要论点，避免</a:t>
            </a:r>
          </a:p>
          <a:p>
            <a:pPr>
              <a:spcBef>
                <a:spcPct val="50000"/>
              </a:spcBef>
            </a:pPr>
            <a:r>
              <a:rPr lang="zh-CN" altLang="en-US">
                <a:latin typeface="宋体" panose="02010600030101010101" pitchFamily="2" charset="-122"/>
              </a:rPr>
              <a:t>重复，优雅结束。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23"/>
                                        </p:tgtEl>
                                        <p:attrNameLst>
                                          <p:attrName>style.visibility</p:attrName>
                                        </p:attrNameLst>
                                      </p:cBhvr>
                                      <p:to>
                                        <p:strVal val="visible"/>
                                      </p:to>
                                    </p:set>
                                    <p:anim calcmode="lin" valueType="num">
                                      <p:cBhvr additive="base">
                                        <p:cTn id="7" dur="500" fill="hold"/>
                                        <p:tgtEl>
                                          <p:spTgt spid="235523"/>
                                        </p:tgtEl>
                                        <p:attrNameLst>
                                          <p:attrName>ppt_x</p:attrName>
                                        </p:attrNameLst>
                                      </p:cBhvr>
                                      <p:tavLst>
                                        <p:tav tm="0">
                                          <p:val>
                                            <p:strVal val="1+#ppt_w/2"/>
                                          </p:val>
                                        </p:tav>
                                        <p:tav tm="100000">
                                          <p:val>
                                            <p:strVal val="#ppt_x"/>
                                          </p:val>
                                        </p:tav>
                                      </p:tavLst>
                                    </p:anim>
                                    <p:anim calcmode="lin" valueType="num">
                                      <p:cBhvr additive="base">
                                        <p:cTn id="8" dur="500" fill="hold"/>
                                        <p:tgtEl>
                                          <p:spTgt spid="2355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5524"/>
                                        </p:tgtEl>
                                        <p:attrNameLst>
                                          <p:attrName>style.visibility</p:attrName>
                                        </p:attrNameLst>
                                      </p:cBhvr>
                                      <p:to>
                                        <p:strVal val="visible"/>
                                      </p:to>
                                    </p:set>
                                    <p:anim calcmode="lin" valueType="num">
                                      <p:cBhvr additive="base">
                                        <p:cTn id="13" dur="500" fill="hold"/>
                                        <p:tgtEl>
                                          <p:spTgt spid="235524"/>
                                        </p:tgtEl>
                                        <p:attrNameLst>
                                          <p:attrName>ppt_x</p:attrName>
                                        </p:attrNameLst>
                                      </p:cBhvr>
                                      <p:tavLst>
                                        <p:tav tm="0">
                                          <p:val>
                                            <p:strVal val="1+#ppt_w/2"/>
                                          </p:val>
                                        </p:tav>
                                        <p:tav tm="100000">
                                          <p:val>
                                            <p:strVal val="#ppt_x"/>
                                          </p:val>
                                        </p:tav>
                                      </p:tavLst>
                                    </p:anim>
                                    <p:anim calcmode="lin" valueType="num">
                                      <p:cBhvr additive="base">
                                        <p:cTn id="14" dur="500" fill="hold"/>
                                        <p:tgtEl>
                                          <p:spTgt spid="2355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35525"/>
                                        </p:tgtEl>
                                        <p:attrNameLst>
                                          <p:attrName>style.visibility</p:attrName>
                                        </p:attrNameLst>
                                      </p:cBhvr>
                                      <p:to>
                                        <p:strVal val="visible"/>
                                      </p:to>
                                    </p:set>
                                    <p:animEffect transition="in" filter="barn(outVertical)">
                                      <p:cBhvr>
                                        <p:cTn id="19" dur="500"/>
                                        <p:tgtEl>
                                          <p:spTgt spid="23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autoUpdateAnimBg="0"/>
      <p:bldP spid="235524" grpId="0" autoUpdateAnimBg="0"/>
      <p:bldP spid="235525"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E35F5E0C-2978-40D6-AB72-FE9391F71E36}"/>
              </a:ext>
            </a:extLst>
          </p:cNvPr>
          <p:cNvSpPr>
            <a:spLocks noGrp="1"/>
          </p:cNvSpPr>
          <p:nvPr>
            <p:ph type="sldNum" sz="quarter" idx="12"/>
          </p:nvPr>
        </p:nvSpPr>
        <p:spPr/>
        <p:txBody>
          <a:bodyPr/>
          <a:lstStyle/>
          <a:p>
            <a:fld id="{AAF97A51-A545-4BB2-8B20-99CD6B1EC7AD}" type="slidenum">
              <a:rPr lang="zh-CN" altLang="en-US"/>
              <a:pPr/>
              <a:t>109</a:t>
            </a:fld>
            <a:endParaRPr lang="en-US" altLang="zh-CN"/>
          </a:p>
        </p:txBody>
      </p:sp>
      <p:sp>
        <p:nvSpPr>
          <p:cNvPr id="236546" name="Rectangle 2">
            <a:extLst>
              <a:ext uri="{FF2B5EF4-FFF2-40B4-BE49-F238E27FC236}">
                <a16:creationId xmlns:a16="http://schemas.microsoft.com/office/drawing/2014/main" id="{5785C960-0257-43E6-A8AA-BCABEA04559B}"/>
              </a:ext>
            </a:extLst>
          </p:cNvPr>
          <p:cNvSpPr>
            <a:spLocks noGrp="1" noChangeArrowheads="1"/>
          </p:cNvSpPr>
          <p:nvPr>
            <p:ph type="title"/>
          </p:nvPr>
        </p:nvSpPr>
        <p:spPr>
          <a:noFill/>
          <a:ln/>
        </p:spPr>
        <p:txBody>
          <a:bodyPr/>
          <a:lstStyle/>
          <a:p>
            <a:r>
              <a:rPr lang="zh-CN" altLang="en-US"/>
              <a:t>组与组之间要有过渡</a:t>
            </a:r>
          </a:p>
        </p:txBody>
      </p:sp>
      <p:sp>
        <p:nvSpPr>
          <p:cNvPr id="236547" name="Text Box 3">
            <a:extLst>
              <a:ext uri="{FF2B5EF4-FFF2-40B4-BE49-F238E27FC236}">
                <a16:creationId xmlns:a16="http://schemas.microsoft.com/office/drawing/2014/main" id="{7A6B351D-BD06-4061-80DB-3216B0181AB8}"/>
              </a:ext>
            </a:extLst>
          </p:cNvPr>
          <p:cNvSpPr txBox="1">
            <a:spLocks noChangeArrowheads="1"/>
          </p:cNvSpPr>
          <p:nvPr/>
        </p:nvSpPr>
        <p:spPr bwMode="auto">
          <a:xfrm>
            <a:off x="685800" y="1828800"/>
            <a:ext cx="35814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sz="1800">
                <a:latin typeface="宋体" panose="02010600030101010101" pitchFamily="2" charset="-122"/>
              </a:rPr>
              <a:t> 说明下一步措施</a:t>
            </a:r>
          </a:p>
        </p:txBody>
      </p:sp>
      <p:sp>
        <p:nvSpPr>
          <p:cNvPr id="236548" name="Text Box 4">
            <a:extLst>
              <a:ext uri="{FF2B5EF4-FFF2-40B4-BE49-F238E27FC236}">
                <a16:creationId xmlns:a16="http://schemas.microsoft.com/office/drawing/2014/main" id="{E3EAEBB5-60F3-4402-AB5A-59B15925A3BF}"/>
              </a:ext>
            </a:extLst>
          </p:cNvPr>
          <p:cNvSpPr txBox="1">
            <a:spLocks noChangeArrowheads="1"/>
          </p:cNvSpPr>
          <p:nvPr/>
        </p:nvSpPr>
        <p:spPr bwMode="auto">
          <a:xfrm>
            <a:off x="1447800" y="2590800"/>
            <a:ext cx="7239000" cy="21574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1800">
                <a:latin typeface="宋体" panose="02010600030101010101" pitchFamily="2" charset="-122"/>
              </a:rPr>
              <a:t>如果你认为收购该公司是个好主意，你应该：</a:t>
            </a:r>
          </a:p>
          <a:p>
            <a:pPr>
              <a:lnSpc>
                <a:spcPct val="150000"/>
              </a:lnSpc>
              <a:spcBef>
                <a:spcPct val="50000"/>
              </a:spcBef>
            </a:pPr>
            <a:r>
              <a:rPr lang="zh-CN" altLang="en-US" sz="1800">
                <a:latin typeface="宋体" panose="02010600030101010101" pitchFamily="2" charset="-122"/>
              </a:rPr>
              <a:t>1.打电话给该公司老板，邀请他共进午餐；</a:t>
            </a:r>
          </a:p>
          <a:p>
            <a:pPr>
              <a:lnSpc>
                <a:spcPct val="150000"/>
              </a:lnSpc>
              <a:spcBef>
                <a:spcPct val="50000"/>
              </a:spcBef>
            </a:pPr>
            <a:r>
              <a:rPr lang="zh-CN" altLang="en-US" sz="1800">
                <a:latin typeface="宋体" panose="02010600030101010101" pitchFamily="2" charset="-122"/>
              </a:rPr>
              <a:t>2.打电话给银行，确认当你因收购需要用钱的时候，可以随时得到；</a:t>
            </a:r>
          </a:p>
          <a:p>
            <a:pPr>
              <a:lnSpc>
                <a:spcPct val="150000"/>
              </a:lnSpc>
              <a:spcBef>
                <a:spcPct val="50000"/>
              </a:spcBef>
            </a:pPr>
            <a:r>
              <a:rPr lang="zh-CN" altLang="en-US" sz="1800">
                <a:latin typeface="宋体" panose="02010600030101010101" pitchFamily="2" charset="-122"/>
              </a:rPr>
              <a:t>3.重新召集收购委员会处理管理上的细节。</a:t>
            </a:r>
          </a:p>
        </p:txBody>
      </p:sp>
      <p:sp>
        <p:nvSpPr>
          <p:cNvPr id="236549" name="Text Box 5">
            <a:extLst>
              <a:ext uri="{FF2B5EF4-FFF2-40B4-BE49-F238E27FC236}">
                <a16:creationId xmlns:a16="http://schemas.microsoft.com/office/drawing/2014/main" id="{66DEF0AD-421C-451E-84F2-0AB41B0239C0}"/>
              </a:ext>
            </a:extLst>
          </p:cNvPr>
          <p:cNvSpPr txBox="1">
            <a:spLocks noChangeArrowheads="1"/>
          </p:cNvSpPr>
          <p:nvPr/>
        </p:nvSpPr>
        <p:spPr bwMode="auto">
          <a:xfrm>
            <a:off x="5562600" y="1600200"/>
            <a:ext cx="2667000" cy="71278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anose="02010600030101010101" pitchFamily="2" charset="-122"/>
              </a:rPr>
              <a:t>要采取的行动是逻辑上显而</a:t>
            </a:r>
          </a:p>
          <a:p>
            <a:pPr>
              <a:spcBef>
                <a:spcPct val="50000"/>
              </a:spcBef>
            </a:pPr>
            <a:r>
              <a:rPr lang="zh-CN" altLang="en-US">
                <a:latin typeface="宋体" panose="02010600030101010101" pitchFamily="2" charset="-122"/>
              </a:rPr>
              <a:t>易见的建议收购某公司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7"/>
                                        </p:tgtEl>
                                        <p:attrNameLst>
                                          <p:attrName>style.visibility</p:attrName>
                                        </p:attrNameLst>
                                      </p:cBhvr>
                                      <p:to>
                                        <p:strVal val="visible"/>
                                      </p:to>
                                    </p:set>
                                    <p:anim calcmode="lin" valueType="num">
                                      <p:cBhvr additive="base">
                                        <p:cTn id="7" dur="500" fill="hold"/>
                                        <p:tgtEl>
                                          <p:spTgt spid="236547"/>
                                        </p:tgtEl>
                                        <p:attrNameLst>
                                          <p:attrName>ppt_x</p:attrName>
                                        </p:attrNameLst>
                                      </p:cBhvr>
                                      <p:tavLst>
                                        <p:tav tm="0">
                                          <p:val>
                                            <p:strVal val="0-#ppt_w/2"/>
                                          </p:val>
                                        </p:tav>
                                        <p:tav tm="100000">
                                          <p:val>
                                            <p:strVal val="#ppt_x"/>
                                          </p:val>
                                        </p:tav>
                                      </p:tavLst>
                                    </p:anim>
                                    <p:anim calcmode="lin" valueType="num">
                                      <p:cBhvr additive="base">
                                        <p:cTn id="8" dur="500" fill="hold"/>
                                        <p:tgtEl>
                                          <p:spTgt spid="2365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236548"/>
                                        </p:tgtEl>
                                        <p:attrNameLst>
                                          <p:attrName>style.visibility</p:attrName>
                                        </p:attrNameLst>
                                      </p:cBhvr>
                                      <p:to>
                                        <p:strVal val="visible"/>
                                      </p:to>
                                    </p:set>
                                    <p:anim calcmode="lin" valueType="num">
                                      <p:cBhvr>
                                        <p:cTn id="13" dur="1000" fill="hold"/>
                                        <p:tgtEl>
                                          <p:spTgt spid="236548"/>
                                        </p:tgtEl>
                                        <p:attrNameLst>
                                          <p:attrName>ppt_w</p:attrName>
                                        </p:attrNameLst>
                                      </p:cBhvr>
                                      <p:tavLst>
                                        <p:tav tm="0">
                                          <p:val>
                                            <p:fltVal val="0"/>
                                          </p:val>
                                        </p:tav>
                                        <p:tav tm="100000">
                                          <p:val>
                                            <p:strVal val="#ppt_w"/>
                                          </p:val>
                                        </p:tav>
                                      </p:tavLst>
                                    </p:anim>
                                    <p:anim calcmode="lin" valueType="num">
                                      <p:cBhvr>
                                        <p:cTn id="14" dur="1000" fill="hold"/>
                                        <p:tgtEl>
                                          <p:spTgt spid="236548"/>
                                        </p:tgtEl>
                                        <p:attrNameLst>
                                          <p:attrName>ppt_h</p:attrName>
                                        </p:attrNameLst>
                                      </p:cBhvr>
                                      <p:tavLst>
                                        <p:tav tm="0">
                                          <p:val>
                                            <p:fltVal val="0"/>
                                          </p:val>
                                        </p:tav>
                                        <p:tav tm="100000">
                                          <p:val>
                                            <p:strVal val="#ppt_h"/>
                                          </p:val>
                                        </p:tav>
                                      </p:tavLst>
                                    </p:anim>
                                    <p:anim calcmode="lin" valueType="num">
                                      <p:cBhvr>
                                        <p:cTn id="15" dur="1000" fill="hold"/>
                                        <p:tgtEl>
                                          <p:spTgt spid="236548"/>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3654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autoUpdateAnimBg="0"/>
      <p:bldP spid="23654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F2E459BA-47CA-4187-9FB8-4E69ACED9C64}"/>
              </a:ext>
            </a:extLst>
          </p:cNvPr>
          <p:cNvSpPr>
            <a:spLocks noGrp="1"/>
          </p:cNvSpPr>
          <p:nvPr>
            <p:ph type="sldNum" sz="quarter" idx="12"/>
          </p:nvPr>
        </p:nvSpPr>
        <p:spPr/>
        <p:txBody>
          <a:bodyPr/>
          <a:lstStyle/>
          <a:p>
            <a:fld id="{F6A44C06-52CE-485E-8EB0-9EBFBC0AF2FD}" type="slidenum">
              <a:rPr lang="zh-CN" altLang="en-US"/>
              <a:pPr/>
              <a:t>11</a:t>
            </a:fld>
            <a:endParaRPr lang="en-US" altLang="zh-CN"/>
          </a:p>
        </p:txBody>
      </p:sp>
      <p:sp>
        <p:nvSpPr>
          <p:cNvPr id="458754" name="Rectangle 2">
            <a:extLst>
              <a:ext uri="{FF2B5EF4-FFF2-40B4-BE49-F238E27FC236}">
                <a16:creationId xmlns:a16="http://schemas.microsoft.com/office/drawing/2014/main" id="{B1B4D915-5177-4D4E-8A9A-229D47340EC5}"/>
              </a:ext>
            </a:extLst>
          </p:cNvPr>
          <p:cNvSpPr>
            <a:spLocks noGrp="1" noChangeArrowheads="1"/>
          </p:cNvSpPr>
          <p:nvPr>
            <p:ph type="title"/>
          </p:nvPr>
        </p:nvSpPr>
        <p:spPr/>
        <p:txBody>
          <a:bodyPr/>
          <a:lstStyle/>
          <a:p>
            <a:r>
              <a:rPr lang="zh-CN" altLang="en-US"/>
              <a:t>示例：</a:t>
            </a:r>
          </a:p>
        </p:txBody>
      </p:sp>
      <p:sp>
        <p:nvSpPr>
          <p:cNvPr id="458755" name="Rectangle 3">
            <a:extLst>
              <a:ext uri="{FF2B5EF4-FFF2-40B4-BE49-F238E27FC236}">
                <a16:creationId xmlns:a16="http://schemas.microsoft.com/office/drawing/2014/main" id="{3705376E-EDB5-4A2A-99FB-417CE29FC4B4}"/>
              </a:ext>
            </a:extLst>
          </p:cNvPr>
          <p:cNvSpPr>
            <a:spLocks noGrp="1" noChangeArrowheads="1"/>
          </p:cNvSpPr>
          <p:nvPr>
            <p:ph type="body" idx="1"/>
          </p:nvPr>
        </p:nvSpPr>
        <p:spPr>
          <a:xfrm>
            <a:off x="685800" y="1773238"/>
            <a:ext cx="7772400" cy="1800225"/>
          </a:xfrm>
        </p:spPr>
        <p:txBody>
          <a:bodyPr/>
          <a:lstStyle/>
          <a:p>
            <a:pPr>
              <a:lnSpc>
                <a:spcPct val="140000"/>
              </a:lnSpc>
            </a:pPr>
            <a:r>
              <a:rPr lang="zh-CN" altLang="en-US" dirty="0"/>
              <a:t>王来电话说他</a:t>
            </a:r>
            <a:r>
              <a:rPr lang="en-US" altLang="zh-CN" dirty="0"/>
              <a:t>3</a:t>
            </a:r>
            <a:r>
              <a:rPr lang="zh-CN" altLang="en-US" dirty="0"/>
              <a:t>点钟不能参加会议。孙说他不介意晚一点开会，把会放在明天开也可以，但是</a:t>
            </a:r>
            <a:r>
              <a:rPr lang="en-US" altLang="zh-CN" dirty="0"/>
              <a:t>10</a:t>
            </a:r>
            <a:r>
              <a:rPr lang="zh-CN" altLang="en-US" dirty="0"/>
              <a:t>：</a:t>
            </a:r>
            <a:r>
              <a:rPr lang="en-US" altLang="zh-CN" dirty="0"/>
              <a:t>30</a:t>
            </a:r>
            <a:r>
              <a:rPr lang="zh-CN" altLang="en-US" dirty="0"/>
              <a:t>以前不行。唐的秘书说，唐明天较晚时间才能从外地回来。会议室明天已经有人预定了，但星期四还没有人预定。会议时间定在星期四</a:t>
            </a:r>
            <a:r>
              <a:rPr lang="en-US" altLang="zh-CN" dirty="0"/>
              <a:t>11</a:t>
            </a:r>
            <a:r>
              <a:rPr lang="zh-CN" altLang="en-US" dirty="0"/>
              <a:t>点似乎比较合适。您看行吗？</a:t>
            </a:r>
          </a:p>
        </p:txBody>
      </p:sp>
      <p:sp>
        <p:nvSpPr>
          <p:cNvPr id="458756" name="Rectangle 4">
            <a:extLst>
              <a:ext uri="{FF2B5EF4-FFF2-40B4-BE49-F238E27FC236}">
                <a16:creationId xmlns:a16="http://schemas.microsoft.com/office/drawing/2014/main" id="{E9B68C89-C49F-48B3-980D-F6BE4543F9BE}"/>
              </a:ext>
            </a:extLst>
          </p:cNvPr>
          <p:cNvSpPr>
            <a:spLocks noChangeArrowheads="1"/>
          </p:cNvSpPr>
          <p:nvPr/>
        </p:nvSpPr>
        <p:spPr bwMode="auto">
          <a:xfrm>
            <a:off x="684213" y="4005263"/>
            <a:ext cx="7772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40000"/>
              </a:lnSpc>
            </a:pPr>
            <a:r>
              <a:rPr lang="zh-CN" altLang="en-US" sz="1800"/>
              <a:t>我们可以将今天的会议改在星期四</a:t>
            </a:r>
            <a:r>
              <a:rPr lang="en-US" altLang="zh-CN" sz="1800"/>
              <a:t>11</a:t>
            </a:r>
            <a:r>
              <a:rPr lang="zh-CN" altLang="en-US" sz="1800"/>
              <a:t>点开吗？因为这样对王和孙都会更方便，唐也可以参加，并且本周只有一天会议室还没有被预定。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8756"/>
                                        </p:tgtEl>
                                        <p:attrNameLst>
                                          <p:attrName>style.visibility</p:attrName>
                                        </p:attrNameLst>
                                      </p:cBhvr>
                                      <p:to>
                                        <p:strVal val="visible"/>
                                      </p:to>
                                    </p:set>
                                    <p:animEffect transition="in" filter="blinds(horizontal)">
                                      <p:cBhvr>
                                        <p:cTn id="7" dur="500"/>
                                        <p:tgtEl>
                                          <p:spTgt spid="4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B72D4B5A-09AC-4C43-98EE-D05CEE608691}"/>
              </a:ext>
            </a:extLst>
          </p:cNvPr>
          <p:cNvSpPr>
            <a:spLocks noGrp="1"/>
          </p:cNvSpPr>
          <p:nvPr>
            <p:ph type="sldNum" sz="quarter" idx="12"/>
          </p:nvPr>
        </p:nvSpPr>
        <p:spPr/>
        <p:txBody>
          <a:bodyPr/>
          <a:lstStyle/>
          <a:p>
            <a:fld id="{DBB518E3-D398-4F87-8674-3A96F6018CEB}" type="slidenum">
              <a:rPr lang="zh-CN" altLang="en-US"/>
              <a:pPr/>
              <a:t>110</a:t>
            </a:fld>
            <a:endParaRPr lang="en-US" altLang="zh-CN"/>
          </a:p>
        </p:txBody>
      </p:sp>
      <p:sp>
        <p:nvSpPr>
          <p:cNvPr id="245762" name="Rectangle 2">
            <a:extLst>
              <a:ext uri="{FF2B5EF4-FFF2-40B4-BE49-F238E27FC236}">
                <a16:creationId xmlns:a16="http://schemas.microsoft.com/office/drawing/2014/main" id="{F98715C0-1592-4732-9F76-46719517778A}"/>
              </a:ext>
            </a:extLst>
          </p:cNvPr>
          <p:cNvSpPr>
            <a:spLocks noGrp="1" noChangeArrowheads="1"/>
          </p:cNvSpPr>
          <p:nvPr>
            <p:ph type="title"/>
          </p:nvPr>
        </p:nvSpPr>
        <p:spPr>
          <a:xfrm>
            <a:off x="685800" y="692150"/>
            <a:ext cx="7991475" cy="587375"/>
          </a:xfrm>
        </p:spPr>
        <p:txBody>
          <a:bodyPr/>
          <a:lstStyle/>
          <a:p>
            <a:r>
              <a:rPr lang="zh-CN" altLang="en-US"/>
              <a:t>从页面反映金字塔层次的方法</a:t>
            </a:r>
          </a:p>
        </p:txBody>
      </p:sp>
      <p:sp>
        <p:nvSpPr>
          <p:cNvPr id="245763" name="Rectangle 3">
            <a:extLst>
              <a:ext uri="{FF2B5EF4-FFF2-40B4-BE49-F238E27FC236}">
                <a16:creationId xmlns:a16="http://schemas.microsoft.com/office/drawing/2014/main" id="{A2225F97-E408-4EBE-86E1-01EE89A2A857}"/>
              </a:ext>
            </a:extLst>
          </p:cNvPr>
          <p:cNvSpPr>
            <a:spLocks noGrp="1" noChangeArrowheads="1"/>
          </p:cNvSpPr>
          <p:nvPr>
            <p:ph type="body" idx="1"/>
          </p:nvPr>
        </p:nvSpPr>
        <p:spPr>
          <a:xfrm>
            <a:off x="838200" y="2209800"/>
            <a:ext cx="7772400" cy="3810000"/>
          </a:xfrm>
        </p:spPr>
        <p:txBody>
          <a:bodyPr/>
          <a:lstStyle/>
          <a:p>
            <a:pPr>
              <a:lnSpc>
                <a:spcPct val="90000"/>
              </a:lnSpc>
              <a:buFont typeface="Wingdings" panose="05000000000000000000" pitchFamily="2" charset="2"/>
              <a:buChar char="q"/>
            </a:pPr>
            <a:r>
              <a:rPr lang="zh-CN" altLang="en-US" sz="3200" i="1">
                <a:solidFill>
                  <a:schemeClr val="accent2"/>
                </a:solidFill>
              </a:rPr>
              <a:t>多级标题法</a:t>
            </a:r>
          </a:p>
          <a:p>
            <a:pPr>
              <a:lnSpc>
                <a:spcPct val="90000"/>
              </a:lnSpc>
              <a:buFont typeface="Wingdings" panose="05000000000000000000" pitchFamily="2" charset="2"/>
              <a:buChar char="q"/>
            </a:pPr>
            <a:r>
              <a:rPr lang="zh-CN" altLang="en-US" sz="3200" i="1">
                <a:solidFill>
                  <a:schemeClr val="accent2"/>
                </a:solidFill>
              </a:rPr>
              <a:t>下划线法</a:t>
            </a:r>
          </a:p>
          <a:p>
            <a:pPr>
              <a:lnSpc>
                <a:spcPct val="90000"/>
              </a:lnSpc>
              <a:buFont typeface="Wingdings" panose="05000000000000000000" pitchFamily="2" charset="2"/>
              <a:buChar char="q"/>
            </a:pPr>
            <a:r>
              <a:rPr lang="zh-CN" altLang="en-US" sz="3200" i="1">
                <a:solidFill>
                  <a:schemeClr val="accent2"/>
                </a:solidFill>
              </a:rPr>
              <a:t>小数编号法</a:t>
            </a:r>
          </a:p>
          <a:p>
            <a:pPr>
              <a:lnSpc>
                <a:spcPct val="90000"/>
              </a:lnSpc>
              <a:buFont typeface="Wingdings" panose="05000000000000000000" pitchFamily="2" charset="2"/>
              <a:buChar char="q"/>
            </a:pPr>
            <a:r>
              <a:rPr lang="zh-CN" altLang="en-US" sz="3200" i="1">
                <a:solidFill>
                  <a:schemeClr val="accent2"/>
                </a:solidFill>
              </a:rPr>
              <a:t>行首缩进法</a:t>
            </a:r>
          </a:p>
          <a:p>
            <a:pPr>
              <a:lnSpc>
                <a:spcPct val="90000"/>
              </a:lnSpc>
              <a:buFont typeface="Wingdings" panose="05000000000000000000" pitchFamily="2" charset="2"/>
              <a:buChar char="q"/>
            </a:pPr>
            <a:r>
              <a:rPr lang="zh-CN" altLang="en-US" sz="3200" i="1">
                <a:solidFill>
                  <a:schemeClr val="accent2"/>
                </a:solidFill>
              </a:rPr>
              <a:t>项目符号法</a:t>
            </a:r>
          </a:p>
          <a:p>
            <a:pPr>
              <a:lnSpc>
                <a:spcPct val="90000"/>
              </a:lnSpc>
              <a:buFont typeface="Wingdings" panose="05000000000000000000" pitchFamily="2" charset="2"/>
              <a:buNone/>
            </a:pPr>
            <a:endParaRPr lang="zh-CN" altLang="en-US" sz="2000" i="1">
              <a:solidFill>
                <a:schemeClr val="accent2"/>
              </a:solidFill>
            </a:endParaRPr>
          </a:p>
          <a:p>
            <a:pPr>
              <a:lnSpc>
                <a:spcPct val="90000"/>
              </a:lnSpc>
              <a:buFont typeface="Wingdings" panose="05000000000000000000" pitchFamily="2" charset="2"/>
              <a:buNone/>
            </a:pPr>
            <a:r>
              <a:rPr lang="zh-CN" altLang="en-US" sz="2000" i="1">
                <a:solidFill>
                  <a:schemeClr val="accent2"/>
                </a:solidFill>
              </a:rPr>
              <a:t>     </a:t>
            </a:r>
            <a:r>
              <a:rPr lang="zh-CN" altLang="en-US" sz="2000"/>
              <a:t>无论采用哪种格式，目的都是为了便于读者理解文章的主要观点和所有不同类型的支持观点。</a:t>
            </a:r>
          </a:p>
        </p:txBody>
      </p:sp>
      <p:pic>
        <p:nvPicPr>
          <p:cNvPr id="245764" name="Picture 4" descr="BD05515_">
            <a:extLst>
              <a:ext uri="{FF2B5EF4-FFF2-40B4-BE49-F238E27FC236}">
                <a16:creationId xmlns:a16="http://schemas.microsoft.com/office/drawing/2014/main" id="{5DB8550E-9637-4569-AA92-E68E4EC8C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667000"/>
            <a:ext cx="2016125" cy="2166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 calcmode="lin" valueType="num">
                                      <p:cBhvr additive="base">
                                        <p:cTn id="7" dur="500" fill="hold"/>
                                        <p:tgtEl>
                                          <p:spTgt spid="245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63">
                                            <p:txEl>
                                              <p:pRg st="1" end="1"/>
                                            </p:txEl>
                                          </p:spTgt>
                                        </p:tgtEl>
                                        <p:attrNameLst>
                                          <p:attrName>style.visibility</p:attrName>
                                        </p:attrNameLst>
                                      </p:cBhvr>
                                      <p:to>
                                        <p:strVal val="visible"/>
                                      </p:to>
                                    </p:set>
                                    <p:anim calcmode="lin" valueType="num">
                                      <p:cBhvr additive="base">
                                        <p:cTn id="13" dur="500" fill="hold"/>
                                        <p:tgtEl>
                                          <p:spTgt spid="245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63">
                                            <p:txEl>
                                              <p:pRg st="2" end="2"/>
                                            </p:txEl>
                                          </p:spTgt>
                                        </p:tgtEl>
                                        <p:attrNameLst>
                                          <p:attrName>style.visibility</p:attrName>
                                        </p:attrNameLst>
                                      </p:cBhvr>
                                      <p:to>
                                        <p:strVal val="visible"/>
                                      </p:to>
                                    </p:set>
                                    <p:anim calcmode="lin" valueType="num">
                                      <p:cBhvr additive="base">
                                        <p:cTn id="19" dur="500" fill="hold"/>
                                        <p:tgtEl>
                                          <p:spTgt spid="245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63">
                                            <p:txEl>
                                              <p:pRg st="3" end="3"/>
                                            </p:txEl>
                                          </p:spTgt>
                                        </p:tgtEl>
                                        <p:attrNameLst>
                                          <p:attrName>style.visibility</p:attrName>
                                        </p:attrNameLst>
                                      </p:cBhvr>
                                      <p:to>
                                        <p:strVal val="visible"/>
                                      </p:to>
                                    </p:set>
                                    <p:anim calcmode="lin" valueType="num">
                                      <p:cBhvr additive="base">
                                        <p:cTn id="25" dur="500" fill="hold"/>
                                        <p:tgtEl>
                                          <p:spTgt spid="245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63">
                                            <p:txEl>
                                              <p:pRg st="4" end="4"/>
                                            </p:txEl>
                                          </p:spTgt>
                                        </p:tgtEl>
                                        <p:attrNameLst>
                                          <p:attrName>style.visibility</p:attrName>
                                        </p:attrNameLst>
                                      </p:cBhvr>
                                      <p:to>
                                        <p:strVal val="visible"/>
                                      </p:to>
                                    </p:set>
                                    <p:anim calcmode="lin" valueType="num">
                                      <p:cBhvr additive="base">
                                        <p:cTn id="31" dur="500" fill="hold"/>
                                        <p:tgtEl>
                                          <p:spTgt spid="2457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763">
                                            <p:txEl>
                                              <p:pRg st="6" end="6"/>
                                            </p:txEl>
                                          </p:spTgt>
                                        </p:tgtEl>
                                        <p:attrNameLst>
                                          <p:attrName>style.visibility</p:attrName>
                                        </p:attrNameLst>
                                      </p:cBhvr>
                                      <p:to>
                                        <p:strVal val="visible"/>
                                      </p:to>
                                    </p:set>
                                    <p:anim calcmode="lin" valueType="num">
                                      <p:cBhvr additive="base">
                                        <p:cTn id="37" dur="500" fill="hold"/>
                                        <p:tgtEl>
                                          <p:spTgt spid="24576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576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C01188F-18AC-45E3-BB80-38CC001B3FFA}"/>
              </a:ext>
            </a:extLst>
          </p:cNvPr>
          <p:cNvSpPr>
            <a:spLocks noGrp="1"/>
          </p:cNvSpPr>
          <p:nvPr>
            <p:ph type="sldNum" sz="quarter" idx="12"/>
          </p:nvPr>
        </p:nvSpPr>
        <p:spPr/>
        <p:txBody>
          <a:bodyPr/>
          <a:lstStyle/>
          <a:p>
            <a:fld id="{95D2A508-DF6D-4ED5-933C-4A49EE02DFE0}" type="slidenum">
              <a:rPr lang="zh-CN" altLang="en-US"/>
              <a:pPr/>
              <a:t>111</a:t>
            </a:fld>
            <a:endParaRPr lang="en-US" altLang="zh-CN"/>
          </a:p>
        </p:txBody>
      </p:sp>
      <p:sp>
        <p:nvSpPr>
          <p:cNvPr id="259074" name="Rectangle 2">
            <a:extLst>
              <a:ext uri="{FF2B5EF4-FFF2-40B4-BE49-F238E27FC236}">
                <a16:creationId xmlns:a16="http://schemas.microsoft.com/office/drawing/2014/main" id="{40E9B7E6-719C-41FE-B216-6F0A4DA42C75}"/>
              </a:ext>
            </a:extLst>
          </p:cNvPr>
          <p:cNvSpPr>
            <a:spLocks noGrp="1" noChangeArrowheads="1"/>
          </p:cNvSpPr>
          <p:nvPr>
            <p:ph type="title"/>
          </p:nvPr>
        </p:nvSpPr>
        <p:spPr/>
        <p:txBody>
          <a:bodyPr/>
          <a:lstStyle/>
          <a:p>
            <a:r>
              <a:rPr lang="zh-CN" altLang="en-US"/>
              <a:t>制作文本幻灯片应简明扼要</a:t>
            </a:r>
          </a:p>
        </p:txBody>
      </p:sp>
      <p:sp>
        <p:nvSpPr>
          <p:cNvPr id="259075" name="Rectangle 3">
            <a:extLst>
              <a:ext uri="{FF2B5EF4-FFF2-40B4-BE49-F238E27FC236}">
                <a16:creationId xmlns:a16="http://schemas.microsoft.com/office/drawing/2014/main" id="{FCA6E219-E6F4-43E1-B59C-9EC929392E2D}"/>
              </a:ext>
            </a:extLst>
          </p:cNvPr>
          <p:cNvSpPr>
            <a:spLocks noGrp="1" noChangeArrowheads="1"/>
          </p:cNvSpPr>
          <p:nvPr>
            <p:ph type="body" idx="1"/>
          </p:nvPr>
        </p:nvSpPr>
        <p:spPr/>
        <p:txBody>
          <a:bodyPr/>
          <a:lstStyle/>
          <a:p>
            <a:pPr>
              <a:buFont typeface="Wingdings" panose="05000000000000000000" pitchFamily="2" charset="2"/>
              <a:buChar char="v"/>
            </a:pPr>
            <a:r>
              <a:rPr lang="zh-CN" altLang="en-US" sz="2400">
                <a:solidFill>
                  <a:srgbClr val="660066"/>
                </a:solidFill>
              </a:rPr>
              <a:t>知道你要演示什么</a:t>
            </a:r>
          </a:p>
          <a:p>
            <a:pPr>
              <a:buFont typeface="Wingdings" panose="05000000000000000000" pitchFamily="2" charset="2"/>
              <a:buNone/>
            </a:pPr>
            <a:endParaRPr lang="zh-CN" altLang="en-US" sz="2400">
              <a:solidFill>
                <a:srgbClr val="660066"/>
              </a:solidFill>
            </a:endParaRPr>
          </a:p>
          <a:p>
            <a:pPr marL="1181100" lvl="2" indent="-266700">
              <a:buFont typeface="Wingdings" panose="05000000000000000000" pitchFamily="2" charset="2"/>
              <a:buNone/>
            </a:pPr>
            <a:r>
              <a:rPr lang="zh-CN" altLang="en-US" sz="2000" b="1" u="sng">
                <a:solidFill>
                  <a:srgbClr val="660066"/>
                </a:solidFill>
              </a:rPr>
              <a:t>决定一张幻灯片的内容，应牢记以下指导性原则</a:t>
            </a:r>
            <a:r>
              <a:rPr lang="zh-CN" altLang="en-US" sz="2000">
                <a:solidFill>
                  <a:srgbClr val="660066"/>
                </a:solidFill>
              </a:rPr>
              <a:t>：</a:t>
            </a:r>
          </a:p>
          <a:p>
            <a:pPr marL="1181100" lvl="2" indent="-266700">
              <a:buFont typeface="Wingdings" panose="05000000000000000000" pitchFamily="2" charset="2"/>
              <a:buNone/>
            </a:pPr>
            <a:endParaRPr lang="zh-CN" altLang="en-US" sz="1800">
              <a:solidFill>
                <a:srgbClr val="660066"/>
              </a:solidFill>
            </a:endParaRPr>
          </a:p>
          <a:p>
            <a:pPr marL="1181100" lvl="2" indent="-266700">
              <a:buFont typeface="Wingdings" panose="05000000000000000000" pitchFamily="2" charset="2"/>
              <a:buAutoNum type="arabicPeriod"/>
            </a:pPr>
            <a:r>
              <a:rPr lang="zh-CN" altLang="en-US" sz="1800">
                <a:ea typeface="黑体" panose="02010609060101010101" pitchFamily="49" charset="-122"/>
              </a:rPr>
              <a:t>每次只演示和说明一个论点</a:t>
            </a:r>
          </a:p>
          <a:p>
            <a:pPr marL="1181100" lvl="2" indent="-266700">
              <a:buFont typeface="Wingdings" panose="05000000000000000000" pitchFamily="2" charset="2"/>
              <a:buAutoNum type="arabicPeriod"/>
            </a:pPr>
            <a:r>
              <a:rPr lang="zh-CN" altLang="en-US" sz="1800">
                <a:ea typeface="黑体" panose="02010609060101010101" pitchFamily="49" charset="-122"/>
              </a:rPr>
              <a:t>论点应使用陈述性语言，而不是标题性语言</a:t>
            </a:r>
          </a:p>
          <a:p>
            <a:pPr marL="1181100" lvl="2" indent="-266700">
              <a:buFont typeface="Wingdings" panose="05000000000000000000" pitchFamily="2" charset="2"/>
              <a:buAutoNum type="arabicPeriod"/>
            </a:pPr>
            <a:r>
              <a:rPr lang="zh-CN" altLang="en-US" sz="1800">
                <a:ea typeface="黑体" panose="02010609060101010101" pitchFamily="49" charset="-122"/>
              </a:rPr>
              <a:t>文本应尽量简短</a:t>
            </a:r>
          </a:p>
          <a:p>
            <a:pPr marL="1181100" lvl="2" indent="-266700">
              <a:buFont typeface="Wingdings" panose="05000000000000000000" pitchFamily="2" charset="2"/>
              <a:buAutoNum type="arabicPeriod"/>
            </a:pPr>
            <a:r>
              <a:rPr lang="zh-CN" altLang="en-US" sz="1800">
                <a:ea typeface="黑体" panose="02010609060101010101" pitchFamily="49" charset="-122"/>
              </a:rPr>
              <a:t>使用简单的单词和数字</a:t>
            </a:r>
          </a:p>
          <a:p>
            <a:pPr marL="1181100" lvl="2" indent="-266700">
              <a:buFont typeface="Wingdings" panose="05000000000000000000" pitchFamily="2" charset="2"/>
              <a:buAutoNum type="arabicPeriod"/>
            </a:pPr>
            <a:r>
              <a:rPr lang="zh-CN" altLang="en-US" sz="1800">
                <a:ea typeface="黑体" panose="02010609060101010101" pitchFamily="49" charset="-122"/>
              </a:rPr>
              <a:t>字号应足够大</a:t>
            </a:r>
          </a:p>
          <a:p>
            <a:pPr marL="1181100" lvl="2" indent="-266700">
              <a:buFont typeface="Wingdings" panose="05000000000000000000" pitchFamily="2" charset="2"/>
              <a:buAutoNum type="arabicPeriod"/>
            </a:pPr>
            <a:r>
              <a:rPr lang="zh-CN" altLang="en-US" sz="1800">
                <a:ea typeface="黑体" panose="02010609060101010101" pitchFamily="49" charset="-122"/>
              </a:rPr>
              <a:t>注意幻灯片的趣味性</a:t>
            </a:r>
          </a:p>
          <a:p>
            <a:pPr marL="1181100" lvl="2" indent="-266700">
              <a:buFont typeface="Wingdings" panose="05000000000000000000" pitchFamily="2" charset="2"/>
              <a:buAutoNum type="arabicPeriod"/>
            </a:pPr>
            <a:r>
              <a:rPr lang="zh-CN" altLang="en-US" sz="1800">
                <a:ea typeface="黑体" panose="02010609060101010101" pitchFamily="49" charset="-122"/>
              </a:rPr>
              <a:t>使用“搭积木”的方法提高趣味性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 calcmode="lin" valueType="num">
                                      <p:cBhvr additive="base">
                                        <p:cTn id="7" dur="500" fill="hold"/>
                                        <p:tgtEl>
                                          <p:spTgt spid="259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90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59075">
                                            <p:txEl>
                                              <p:pRg st="2" end="2"/>
                                            </p:txEl>
                                          </p:spTgt>
                                        </p:tgtEl>
                                        <p:attrNameLst>
                                          <p:attrName>style.visibility</p:attrName>
                                        </p:attrNameLst>
                                      </p:cBhvr>
                                      <p:to>
                                        <p:strVal val="visible"/>
                                      </p:to>
                                    </p:set>
                                    <p:anim calcmode="lin" valueType="num">
                                      <p:cBhvr additive="base">
                                        <p:cTn id="11" dur="500" fill="hold"/>
                                        <p:tgtEl>
                                          <p:spTgt spid="25907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590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59075">
                                            <p:txEl>
                                              <p:pRg st="4" end="4"/>
                                            </p:txEl>
                                          </p:spTgt>
                                        </p:tgtEl>
                                        <p:attrNameLst>
                                          <p:attrName>style.visibility</p:attrName>
                                        </p:attrNameLst>
                                      </p:cBhvr>
                                      <p:to>
                                        <p:strVal val="visible"/>
                                      </p:to>
                                    </p:set>
                                    <p:anim calcmode="lin" valueType="num">
                                      <p:cBhvr additive="base">
                                        <p:cTn id="15" dur="500" fill="hold"/>
                                        <p:tgtEl>
                                          <p:spTgt spid="259075">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590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259075">
                                            <p:txEl>
                                              <p:pRg st="5" end="5"/>
                                            </p:txEl>
                                          </p:spTgt>
                                        </p:tgtEl>
                                        <p:attrNameLst>
                                          <p:attrName>style.visibility</p:attrName>
                                        </p:attrNameLst>
                                      </p:cBhvr>
                                      <p:to>
                                        <p:strVal val="visible"/>
                                      </p:to>
                                    </p:set>
                                    <p:anim calcmode="lin" valueType="num">
                                      <p:cBhvr additive="base">
                                        <p:cTn id="19" dur="500" fill="hold"/>
                                        <p:tgtEl>
                                          <p:spTgt spid="25907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90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59075">
                                            <p:txEl>
                                              <p:pRg st="6" end="6"/>
                                            </p:txEl>
                                          </p:spTgt>
                                        </p:tgtEl>
                                        <p:attrNameLst>
                                          <p:attrName>style.visibility</p:attrName>
                                        </p:attrNameLst>
                                      </p:cBhvr>
                                      <p:to>
                                        <p:strVal val="visible"/>
                                      </p:to>
                                    </p:set>
                                    <p:anim calcmode="lin" valueType="num">
                                      <p:cBhvr additive="base">
                                        <p:cTn id="23" dur="500" fill="hold"/>
                                        <p:tgtEl>
                                          <p:spTgt spid="259075">
                                            <p:txEl>
                                              <p:pRg st="6" end="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5907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259075">
                                            <p:txEl>
                                              <p:pRg st="7" end="7"/>
                                            </p:txEl>
                                          </p:spTgt>
                                        </p:tgtEl>
                                        <p:attrNameLst>
                                          <p:attrName>style.visibility</p:attrName>
                                        </p:attrNameLst>
                                      </p:cBhvr>
                                      <p:to>
                                        <p:strVal val="visible"/>
                                      </p:to>
                                    </p:set>
                                    <p:anim calcmode="lin" valueType="num">
                                      <p:cBhvr additive="base">
                                        <p:cTn id="27" dur="500" fill="hold"/>
                                        <p:tgtEl>
                                          <p:spTgt spid="259075">
                                            <p:txEl>
                                              <p:pRg st="7" end="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5907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259075">
                                            <p:txEl>
                                              <p:pRg st="8" end="8"/>
                                            </p:txEl>
                                          </p:spTgt>
                                        </p:tgtEl>
                                        <p:attrNameLst>
                                          <p:attrName>style.visibility</p:attrName>
                                        </p:attrNameLst>
                                      </p:cBhvr>
                                      <p:to>
                                        <p:strVal val="visible"/>
                                      </p:to>
                                    </p:set>
                                    <p:anim calcmode="lin" valueType="num">
                                      <p:cBhvr additive="base">
                                        <p:cTn id="31" dur="500" fill="hold"/>
                                        <p:tgtEl>
                                          <p:spTgt spid="259075">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907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259075">
                                            <p:txEl>
                                              <p:pRg st="9" end="9"/>
                                            </p:txEl>
                                          </p:spTgt>
                                        </p:tgtEl>
                                        <p:attrNameLst>
                                          <p:attrName>style.visibility</p:attrName>
                                        </p:attrNameLst>
                                      </p:cBhvr>
                                      <p:to>
                                        <p:strVal val="visible"/>
                                      </p:to>
                                    </p:set>
                                    <p:anim calcmode="lin" valueType="num">
                                      <p:cBhvr additive="base">
                                        <p:cTn id="35" dur="500" fill="hold"/>
                                        <p:tgtEl>
                                          <p:spTgt spid="259075">
                                            <p:txEl>
                                              <p:pRg st="9" end="9"/>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59075">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259075">
                                            <p:txEl>
                                              <p:pRg st="10" end="10"/>
                                            </p:txEl>
                                          </p:spTgt>
                                        </p:tgtEl>
                                        <p:attrNameLst>
                                          <p:attrName>style.visibility</p:attrName>
                                        </p:attrNameLst>
                                      </p:cBhvr>
                                      <p:to>
                                        <p:strVal val="visible"/>
                                      </p:to>
                                    </p:set>
                                    <p:anim calcmode="lin" valueType="num">
                                      <p:cBhvr additive="base">
                                        <p:cTn id="39" dur="500" fill="hold"/>
                                        <p:tgtEl>
                                          <p:spTgt spid="259075">
                                            <p:txEl>
                                              <p:pRg st="10" end="1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59075">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06E9EE3-7A05-4753-B91A-F0D87B7551B6}"/>
              </a:ext>
            </a:extLst>
          </p:cNvPr>
          <p:cNvSpPr>
            <a:spLocks noGrp="1"/>
          </p:cNvSpPr>
          <p:nvPr>
            <p:ph type="sldNum" sz="quarter" idx="12"/>
          </p:nvPr>
        </p:nvSpPr>
        <p:spPr/>
        <p:txBody>
          <a:bodyPr/>
          <a:lstStyle/>
          <a:p>
            <a:fld id="{9D01C2CE-F772-4C69-A4B9-B086561182F1}" type="slidenum">
              <a:rPr lang="zh-CN" altLang="en-US"/>
              <a:pPr/>
              <a:t>112</a:t>
            </a:fld>
            <a:endParaRPr lang="en-US" altLang="zh-CN"/>
          </a:p>
        </p:txBody>
      </p:sp>
      <p:sp>
        <p:nvSpPr>
          <p:cNvPr id="260098" name="Rectangle 2">
            <a:extLst>
              <a:ext uri="{FF2B5EF4-FFF2-40B4-BE49-F238E27FC236}">
                <a16:creationId xmlns:a16="http://schemas.microsoft.com/office/drawing/2014/main" id="{A7A53B57-1A05-41FA-B875-71698E13FC6F}"/>
              </a:ext>
            </a:extLst>
          </p:cNvPr>
          <p:cNvSpPr>
            <a:spLocks noGrp="1" noChangeArrowheads="1"/>
          </p:cNvSpPr>
          <p:nvPr>
            <p:ph type="title"/>
          </p:nvPr>
        </p:nvSpPr>
        <p:spPr/>
        <p:txBody>
          <a:bodyPr/>
          <a:lstStyle/>
          <a:p>
            <a:r>
              <a:rPr lang="zh-CN" altLang="en-US"/>
              <a:t>制作图表幻灯片</a:t>
            </a:r>
          </a:p>
        </p:txBody>
      </p:sp>
      <p:sp>
        <p:nvSpPr>
          <p:cNvPr id="260099" name="Rectangle 3">
            <a:extLst>
              <a:ext uri="{FF2B5EF4-FFF2-40B4-BE49-F238E27FC236}">
                <a16:creationId xmlns:a16="http://schemas.microsoft.com/office/drawing/2014/main" id="{14E1584D-AAE3-47E7-AD9F-5E0378F933B3}"/>
              </a:ext>
            </a:extLst>
          </p:cNvPr>
          <p:cNvSpPr>
            <a:spLocks noGrp="1" noChangeArrowheads="1"/>
          </p:cNvSpPr>
          <p:nvPr>
            <p:ph type="body" idx="1"/>
          </p:nvPr>
        </p:nvSpPr>
        <p:spPr/>
        <p:txBody>
          <a:bodyPr/>
          <a:lstStyle/>
          <a:p>
            <a:r>
              <a:rPr lang="zh-CN" altLang="en-US">
                <a:solidFill>
                  <a:srgbClr val="660066"/>
                </a:solidFill>
              </a:rPr>
              <a:t>制作图表幻灯片的诀窍是：确定你想用图表回答的问题，把答案作为图表的标题，然后选择最适合表现论点的图表形式。</a:t>
            </a:r>
          </a:p>
          <a:p>
            <a:pPr>
              <a:buFontTx/>
              <a:buNone/>
            </a:pPr>
            <a:endParaRPr lang="en-US" altLang="zh-CN" b="1"/>
          </a:p>
          <a:p>
            <a:r>
              <a:rPr lang="zh-CN" altLang="en-US" b="1"/>
              <a:t>图表需要回答的问题一般分为五类</a:t>
            </a:r>
          </a:p>
          <a:p>
            <a:pPr>
              <a:buFont typeface="Wingdings" panose="05000000000000000000" pitchFamily="2" charset="2"/>
              <a:buChar char="Ø"/>
            </a:pPr>
            <a:r>
              <a:rPr lang="zh-CN" altLang="en-US"/>
              <a:t>有哪些组成部分？</a:t>
            </a:r>
          </a:p>
          <a:p>
            <a:pPr>
              <a:buFont typeface="Wingdings" panose="05000000000000000000" pitchFamily="2" charset="2"/>
              <a:buChar char="Ø"/>
            </a:pPr>
            <a:r>
              <a:rPr lang="zh-CN" altLang="en-US"/>
              <a:t>有何变化/如何变化？</a:t>
            </a:r>
          </a:p>
          <a:p>
            <a:pPr>
              <a:buFont typeface="Wingdings" panose="05000000000000000000" pitchFamily="2" charset="2"/>
              <a:buChar char="Ø"/>
            </a:pPr>
            <a:r>
              <a:rPr lang="zh-CN" altLang="en-US"/>
              <a:t>数量如何</a:t>
            </a:r>
          </a:p>
          <a:p>
            <a:pPr>
              <a:buFont typeface="Wingdings" panose="05000000000000000000" pitchFamily="2" charset="2"/>
              <a:buNone/>
            </a:pPr>
            <a:r>
              <a:rPr lang="zh-CN" altLang="en-US"/>
              <a:t>      </a:t>
            </a:r>
            <a:r>
              <a:rPr lang="zh-CN" altLang="en-US" sz="1500">
                <a:solidFill>
                  <a:schemeClr val="accent2"/>
                </a:solidFill>
                <a:ea typeface="黑体" panose="02010609060101010101" pitchFamily="49" charset="-122"/>
              </a:rPr>
              <a:t>与总数比较？</a:t>
            </a:r>
          </a:p>
          <a:p>
            <a:pPr>
              <a:buFont typeface="Wingdings" panose="05000000000000000000" pitchFamily="2" charset="2"/>
              <a:buNone/>
            </a:pPr>
            <a:r>
              <a:rPr lang="zh-CN" altLang="en-US" sz="1500">
                <a:solidFill>
                  <a:schemeClr val="accent2"/>
                </a:solidFill>
                <a:ea typeface="黑体" panose="02010609060101010101" pitchFamily="49" charset="-122"/>
              </a:rPr>
              <a:t>        相互之间比较？</a:t>
            </a:r>
          </a:p>
          <a:p>
            <a:pPr>
              <a:buFont typeface="Wingdings" panose="05000000000000000000" pitchFamily="2" charset="2"/>
              <a:buNone/>
            </a:pPr>
            <a:r>
              <a:rPr lang="zh-CN" altLang="en-US" sz="1500">
                <a:solidFill>
                  <a:schemeClr val="accent2"/>
                </a:solidFill>
                <a:ea typeface="黑体" panose="02010609060101010101" pitchFamily="49" charset="-122"/>
              </a:rPr>
              <a:t>        随时间变化</a:t>
            </a:r>
          </a:p>
          <a:p>
            <a:pPr>
              <a:buFont typeface="Wingdings" panose="05000000000000000000" pitchFamily="2" charset="2"/>
              <a:buChar char="Ø"/>
            </a:pPr>
            <a:r>
              <a:rPr lang="zh-CN" altLang="en-US"/>
              <a:t>各项如何分布？</a:t>
            </a:r>
          </a:p>
          <a:p>
            <a:pPr>
              <a:buFont typeface="Wingdings" panose="05000000000000000000" pitchFamily="2" charset="2"/>
              <a:buChar char="Ø"/>
            </a:pPr>
            <a:r>
              <a:rPr lang="zh-CN" altLang="en-US"/>
              <a:t>各项之间的相关性？</a:t>
            </a:r>
          </a:p>
          <a:p>
            <a:pPr>
              <a:buFont typeface="Wingdings" panose="05000000000000000000" pitchFamily="2" charset="2"/>
              <a:buChar char="Ø"/>
            </a:pP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DB5619D0-FA15-41BD-8E8F-E105BB4DA0A0}"/>
              </a:ext>
            </a:extLst>
          </p:cNvPr>
          <p:cNvSpPr>
            <a:spLocks noGrp="1"/>
          </p:cNvSpPr>
          <p:nvPr>
            <p:ph type="sldNum" sz="quarter" idx="12"/>
          </p:nvPr>
        </p:nvSpPr>
        <p:spPr/>
        <p:txBody>
          <a:bodyPr/>
          <a:lstStyle/>
          <a:p>
            <a:fld id="{1EA75A76-0048-4367-821E-5C9C7AFF9BD3}" type="slidenum">
              <a:rPr lang="zh-CN" altLang="en-US"/>
              <a:pPr/>
              <a:t>113</a:t>
            </a:fld>
            <a:endParaRPr lang="en-US" altLang="zh-CN"/>
          </a:p>
        </p:txBody>
      </p:sp>
      <p:sp>
        <p:nvSpPr>
          <p:cNvPr id="261122" name="Rectangle 2">
            <a:extLst>
              <a:ext uri="{FF2B5EF4-FFF2-40B4-BE49-F238E27FC236}">
                <a16:creationId xmlns:a16="http://schemas.microsoft.com/office/drawing/2014/main" id="{E1FED010-3EB1-4CFD-A58C-406480526E2E}"/>
              </a:ext>
            </a:extLst>
          </p:cNvPr>
          <p:cNvSpPr>
            <a:spLocks noGrp="1" noChangeArrowheads="1"/>
          </p:cNvSpPr>
          <p:nvPr>
            <p:ph type="title"/>
          </p:nvPr>
        </p:nvSpPr>
        <p:spPr/>
        <p:txBody>
          <a:bodyPr/>
          <a:lstStyle/>
          <a:p>
            <a:r>
              <a:rPr lang="zh-CN" altLang="en-US"/>
              <a:t>数量之间如何比较(图例)</a:t>
            </a:r>
          </a:p>
        </p:txBody>
      </p:sp>
      <p:sp>
        <p:nvSpPr>
          <p:cNvPr id="261123" name="Rectangle 3">
            <a:extLst>
              <a:ext uri="{FF2B5EF4-FFF2-40B4-BE49-F238E27FC236}">
                <a16:creationId xmlns:a16="http://schemas.microsoft.com/office/drawing/2014/main" id="{3B26E5E6-1CBB-4337-A11E-9B845C0514A1}"/>
              </a:ext>
            </a:extLst>
          </p:cNvPr>
          <p:cNvSpPr>
            <a:spLocks noGrp="1" noChangeArrowheads="1"/>
          </p:cNvSpPr>
          <p:nvPr>
            <p:ph type="body" idx="1"/>
          </p:nvPr>
        </p:nvSpPr>
        <p:spPr/>
        <p:txBody>
          <a:bodyPr/>
          <a:lstStyle/>
          <a:p>
            <a:pPr>
              <a:buFontTx/>
              <a:buNone/>
            </a:pPr>
            <a:endParaRPr lang="zh-CN" altLang="en-US"/>
          </a:p>
          <a:p>
            <a:pPr>
              <a:buFontTx/>
              <a:buNone/>
            </a:pPr>
            <a:r>
              <a:rPr lang="zh-CN" altLang="en-US"/>
              <a:t>      </a:t>
            </a:r>
            <a:r>
              <a:rPr lang="zh-CN" altLang="en-US" sz="2000"/>
              <a:t>西部地区约占销售总额的一半                     罐头食品的利润最低</a:t>
            </a:r>
          </a:p>
          <a:p>
            <a:pPr>
              <a:buFontTx/>
              <a:buNone/>
            </a:pPr>
            <a:endParaRPr lang="zh-CN" altLang="en-US"/>
          </a:p>
          <a:p>
            <a:pPr>
              <a:buFontTx/>
              <a:buNone/>
            </a:pPr>
            <a:endParaRPr lang="zh-CN" altLang="en-US"/>
          </a:p>
          <a:p>
            <a:pPr>
              <a:buFontTx/>
              <a:buNone/>
            </a:pPr>
            <a:endParaRPr lang="zh-CN" altLang="en-US"/>
          </a:p>
          <a:p>
            <a:pPr>
              <a:buFontTx/>
              <a:buNone/>
            </a:pPr>
            <a:endParaRPr lang="zh-CN" altLang="en-US"/>
          </a:p>
          <a:p>
            <a:pPr>
              <a:buFontTx/>
              <a:buNone/>
            </a:pPr>
            <a:endParaRPr lang="zh-CN" altLang="en-US"/>
          </a:p>
          <a:p>
            <a:pPr>
              <a:buFontTx/>
              <a:buNone/>
            </a:pPr>
            <a:endParaRPr lang="zh-CN" altLang="en-US"/>
          </a:p>
          <a:p>
            <a:pPr>
              <a:buFontTx/>
              <a:buNone/>
            </a:pPr>
            <a:endParaRPr lang="zh-CN" altLang="en-US"/>
          </a:p>
          <a:p>
            <a:pPr>
              <a:buFontTx/>
              <a:buNone/>
            </a:pPr>
            <a:r>
              <a:rPr lang="zh-CN" altLang="en-US"/>
              <a:t>     </a:t>
            </a:r>
            <a:r>
              <a:rPr lang="zh-CN" altLang="en-US" sz="2000">
                <a:latin typeface="Arial" panose="020B0604020202020204" pitchFamily="34" charset="0"/>
              </a:rPr>
              <a:t>……</a:t>
            </a:r>
            <a:r>
              <a:rPr lang="zh-CN" altLang="en-US" sz="2000"/>
              <a:t>与总量相比？                                          </a:t>
            </a:r>
            <a:r>
              <a:rPr lang="zh-CN" altLang="en-US" sz="2000">
                <a:latin typeface="Arial" panose="020B0604020202020204" pitchFamily="34" charset="0"/>
              </a:rPr>
              <a:t>……</a:t>
            </a:r>
            <a:r>
              <a:rPr lang="zh-CN" altLang="en-US" sz="2000"/>
              <a:t>相互之间比较？</a:t>
            </a:r>
          </a:p>
        </p:txBody>
      </p:sp>
      <p:graphicFrame>
        <p:nvGraphicFramePr>
          <p:cNvPr id="261124" name="Object 4">
            <a:extLst>
              <a:ext uri="{FF2B5EF4-FFF2-40B4-BE49-F238E27FC236}">
                <a16:creationId xmlns:a16="http://schemas.microsoft.com/office/drawing/2014/main" id="{F9FD58DC-0766-426F-A2CA-4AA878042032}"/>
              </a:ext>
            </a:extLst>
          </p:cNvPr>
          <p:cNvGraphicFramePr>
            <a:graphicFrameLocks noChangeAspect="1"/>
          </p:cNvGraphicFramePr>
          <p:nvPr/>
        </p:nvGraphicFramePr>
        <p:xfrm>
          <a:off x="1525588" y="1400175"/>
          <a:ext cx="6096000" cy="4067175"/>
        </p:xfrm>
        <a:graphic>
          <a:graphicData uri="http://schemas.openxmlformats.org/presentationml/2006/ole">
            <mc:AlternateContent xmlns:mc="http://schemas.openxmlformats.org/markup-compatibility/2006">
              <mc:Choice xmlns:v="urn:schemas-microsoft-com:vml" Requires="v">
                <p:oleObj spid="_x0000_s261253" name="Chart" r:id="rId3" imgW="6096000" imgH="4067251" progId="MSGraph.Chart.8">
                  <p:embed followColorScheme="full"/>
                </p:oleObj>
              </mc:Choice>
              <mc:Fallback>
                <p:oleObj name="Chart" r:id="rId3" imgW="6096000" imgH="4067251"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588" y="1400175"/>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5" name="Object 5">
            <a:extLst>
              <a:ext uri="{FF2B5EF4-FFF2-40B4-BE49-F238E27FC236}">
                <a16:creationId xmlns:a16="http://schemas.microsoft.com/office/drawing/2014/main" id="{B9170375-DC5F-4219-B7C1-95C234A8F3CA}"/>
              </a:ext>
            </a:extLst>
          </p:cNvPr>
          <p:cNvGraphicFramePr>
            <a:graphicFrameLocks noChangeAspect="1"/>
          </p:cNvGraphicFramePr>
          <p:nvPr/>
        </p:nvGraphicFramePr>
        <p:xfrm>
          <a:off x="990600" y="2819400"/>
          <a:ext cx="3200400" cy="1809750"/>
        </p:xfrm>
        <a:graphic>
          <a:graphicData uri="http://schemas.openxmlformats.org/presentationml/2006/ole">
            <mc:AlternateContent xmlns:mc="http://schemas.openxmlformats.org/markup-compatibility/2006">
              <mc:Choice xmlns:v="urn:schemas-microsoft-com:vml" Requires="v">
                <p:oleObj spid="_x0000_s261254" name="Chart" r:id="rId5" imgW="2552700" imgH="1200302" progId="MSGraph.Chart.8">
                  <p:embed followColorScheme="full"/>
                </p:oleObj>
              </mc:Choice>
              <mc:Fallback>
                <p:oleObj name="Chart" r:id="rId5" imgW="2552700" imgH="1200302" progId="MSGraph.Chart.8">
                  <p:embed followColorScheme="full"/>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819400"/>
                        <a:ext cx="3200400" cy="180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6" name="Object 6">
            <a:extLst>
              <a:ext uri="{FF2B5EF4-FFF2-40B4-BE49-F238E27FC236}">
                <a16:creationId xmlns:a16="http://schemas.microsoft.com/office/drawing/2014/main" id="{F06F2B02-9AFF-4B2E-A9E2-9A3119FC6F62}"/>
              </a:ext>
            </a:extLst>
          </p:cNvPr>
          <p:cNvGraphicFramePr>
            <a:graphicFrameLocks noChangeAspect="1"/>
          </p:cNvGraphicFramePr>
          <p:nvPr/>
        </p:nvGraphicFramePr>
        <p:xfrm>
          <a:off x="5638800" y="2819400"/>
          <a:ext cx="2362200" cy="2009775"/>
        </p:xfrm>
        <a:graphic>
          <a:graphicData uri="http://schemas.openxmlformats.org/presentationml/2006/ole">
            <mc:AlternateContent xmlns:mc="http://schemas.openxmlformats.org/markup-compatibility/2006">
              <mc:Choice xmlns:v="urn:schemas-microsoft-com:vml" Requires="v">
                <p:oleObj spid="_x0000_s261255" name="Chart" r:id="rId7" imgW="3019349" imgH="2019300" progId="MSGraph.Chart.8">
                  <p:embed followColorScheme="full"/>
                </p:oleObj>
              </mc:Choice>
              <mc:Fallback>
                <p:oleObj name="Chart" r:id="rId7" imgW="3019349" imgH="2019300" progId="MSGraph.Chart.8">
                  <p:embed followColorScheme="full"/>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2819400"/>
                        <a:ext cx="2362200"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0F8939D5-BA3F-4575-B7A9-E990DCCC687C}"/>
              </a:ext>
            </a:extLst>
          </p:cNvPr>
          <p:cNvSpPr>
            <a:spLocks noGrp="1"/>
          </p:cNvSpPr>
          <p:nvPr>
            <p:ph type="sldNum" sz="quarter" idx="12"/>
          </p:nvPr>
        </p:nvSpPr>
        <p:spPr/>
        <p:txBody>
          <a:bodyPr/>
          <a:lstStyle/>
          <a:p>
            <a:fld id="{00684C87-586F-4D64-9F0E-386C659ECEDF}" type="slidenum">
              <a:rPr lang="zh-CN" altLang="en-US"/>
              <a:pPr/>
              <a:t>114</a:t>
            </a:fld>
            <a:endParaRPr lang="en-US" altLang="zh-CN"/>
          </a:p>
        </p:txBody>
      </p:sp>
      <p:sp>
        <p:nvSpPr>
          <p:cNvPr id="262146" name="Rectangle 2">
            <a:extLst>
              <a:ext uri="{FF2B5EF4-FFF2-40B4-BE49-F238E27FC236}">
                <a16:creationId xmlns:a16="http://schemas.microsoft.com/office/drawing/2014/main" id="{7B0583DD-3760-4D59-8D75-8DD42FB41C66}"/>
              </a:ext>
            </a:extLst>
          </p:cNvPr>
          <p:cNvSpPr>
            <a:spLocks noGrp="1" noChangeArrowheads="1"/>
          </p:cNvSpPr>
          <p:nvPr>
            <p:ph type="title"/>
          </p:nvPr>
        </p:nvSpPr>
        <p:spPr/>
        <p:txBody>
          <a:bodyPr/>
          <a:lstStyle/>
          <a:p>
            <a:r>
              <a:rPr lang="zh-CN" altLang="en-US"/>
              <a:t>有何变化/如何变化？（图例）</a:t>
            </a:r>
          </a:p>
        </p:txBody>
      </p:sp>
      <p:sp>
        <p:nvSpPr>
          <p:cNvPr id="262147" name="Rectangle 3">
            <a:extLst>
              <a:ext uri="{FF2B5EF4-FFF2-40B4-BE49-F238E27FC236}">
                <a16:creationId xmlns:a16="http://schemas.microsoft.com/office/drawing/2014/main" id="{9F75E141-3D5F-4586-94F4-61E520CDB6FD}"/>
              </a:ext>
            </a:extLst>
          </p:cNvPr>
          <p:cNvSpPr>
            <a:spLocks noGrp="1" noChangeArrowheads="1"/>
          </p:cNvSpPr>
          <p:nvPr>
            <p:ph type="body" idx="1"/>
          </p:nvPr>
        </p:nvSpPr>
        <p:spPr>
          <a:xfrm>
            <a:off x="1187450" y="2563813"/>
            <a:ext cx="3600450" cy="360362"/>
          </a:xfrm>
        </p:spPr>
        <p:txBody>
          <a:bodyPr/>
          <a:lstStyle/>
          <a:p>
            <a:pPr>
              <a:lnSpc>
                <a:spcPct val="90000"/>
              </a:lnSpc>
              <a:buFontTx/>
              <a:buNone/>
            </a:pPr>
            <a:r>
              <a:rPr lang="zh-CN" altLang="en-US">
                <a:solidFill>
                  <a:srgbClr val="660066"/>
                </a:solidFill>
              </a:rPr>
              <a:t>销售停滞不前，费用却一直增加</a:t>
            </a:r>
          </a:p>
          <a:p>
            <a:pPr>
              <a:lnSpc>
                <a:spcPct val="90000"/>
              </a:lnSpc>
              <a:buFontTx/>
              <a:buNone/>
            </a:pPr>
            <a:endParaRPr lang="zh-CN" altLang="en-US">
              <a:solidFill>
                <a:srgbClr val="660066"/>
              </a:solidFill>
            </a:endParaRPr>
          </a:p>
        </p:txBody>
      </p:sp>
      <p:graphicFrame>
        <p:nvGraphicFramePr>
          <p:cNvPr id="262148" name="Object 4">
            <a:extLst>
              <a:ext uri="{FF2B5EF4-FFF2-40B4-BE49-F238E27FC236}">
                <a16:creationId xmlns:a16="http://schemas.microsoft.com/office/drawing/2014/main" id="{FD7D2374-313C-499D-88EB-4D44DFA57838}"/>
              </a:ext>
            </a:extLst>
          </p:cNvPr>
          <p:cNvGraphicFramePr>
            <a:graphicFrameLocks noChangeAspect="1"/>
          </p:cNvGraphicFramePr>
          <p:nvPr/>
        </p:nvGraphicFramePr>
        <p:xfrm>
          <a:off x="1295400" y="3200400"/>
          <a:ext cx="4114800" cy="2314575"/>
        </p:xfrm>
        <a:graphic>
          <a:graphicData uri="http://schemas.openxmlformats.org/presentationml/2006/ole">
            <mc:AlternateContent xmlns:mc="http://schemas.openxmlformats.org/markup-compatibility/2006">
              <mc:Choice xmlns:v="urn:schemas-microsoft-com:vml" Requires="v">
                <p:oleObj spid="_x0000_s262238" name="Chart" r:id="rId3" imgW="3676802" imgH="2038502" progId="MSGraph.Chart.8">
                  <p:embed followColorScheme="full"/>
                </p:oleObj>
              </mc:Choice>
              <mc:Fallback>
                <p:oleObj name="Chart" r:id="rId3" imgW="3676802" imgH="2038502"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200400"/>
                        <a:ext cx="4114800" cy="231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49" name="Rectangle 5">
            <a:extLst>
              <a:ext uri="{FF2B5EF4-FFF2-40B4-BE49-F238E27FC236}">
                <a16:creationId xmlns:a16="http://schemas.microsoft.com/office/drawing/2014/main" id="{086A1856-866C-4197-B60E-AAAAFB8E89B7}"/>
              </a:ext>
            </a:extLst>
          </p:cNvPr>
          <p:cNvSpPr>
            <a:spLocks noChangeArrowheads="1"/>
          </p:cNvSpPr>
          <p:nvPr/>
        </p:nvSpPr>
        <p:spPr bwMode="auto">
          <a:xfrm>
            <a:off x="1828800" y="51816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t>时间</a:t>
            </a:r>
          </a:p>
        </p:txBody>
      </p:sp>
      <p:sp>
        <p:nvSpPr>
          <p:cNvPr id="262150" name="Rectangle 6">
            <a:extLst>
              <a:ext uri="{FF2B5EF4-FFF2-40B4-BE49-F238E27FC236}">
                <a16:creationId xmlns:a16="http://schemas.microsoft.com/office/drawing/2014/main" id="{A53FD55F-F8E7-49E2-8BB8-E7013A037E47}"/>
              </a:ext>
            </a:extLst>
          </p:cNvPr>
          <p:cNvSpPr>
            <a:spLocks noChangeArrowheads="1"/>
          </p:cNvSpPr>
          <p:nvPr/>
        </p:nvSpPr>
        <p:spPr bwMode="auto">
          <a:xfrm>
            <a:off x="798513" y="3581400"/>
            <a:ext cx="533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t>金额</a:t>
            </a:r>
          </a:p>
        </p:txBody>
      </p:sp>
      <p:graphicFrame>
        <p:nvGraphicFramePr>
          <p:cNvPr id="262151" name="Object 7">
            <a:extLst>
              <a:ext uri="{FF2B5EF4-FFF2-40B4-BE49-F238E27FC236}">
                <a16:creationId xmlns:a16="http://schemas.microsoft.com/office/drawing/2014/main" id="{0D0109A3-1A14-4818-899F-7DD489384314}"/>
              </a:ext>
            </a:extLst>
          </p:cNvPr>
          <p:cNvGraphicFramePr>
            <a:graphicFrameLocks noChangeAspect="1"/>
          </p:cNvGraphicFramePr>
          <p:nvPr/>
        </p:nvGraphicFramePr>
        <p:xfrm>
          <a:off x="4953000" y="3048000"/>
          <a:ext cx="3505200" cy="2355850"/>
        </p:xfrm>
        <a:graphic>
          <a:graphicData uri="http://schemas.openxmlformats.org/presentationml/2006/ole">
            <mc:AlternateContent xmlns:mc="http://schemas.openxmlformats.org/markup-compatibility/2006">
              <mc:Choice xmlns:v="urn:schemas-microsoft-com:vml" Requires="v">
                <p:oleObj spid="_x0000_s262239" name="Chart" r:id="rId5" imgW="2495702" imgH="1676400" progId="MSGraph.Chart.8">
                  <p:embed followColorScheme="full"/>
                </p:oleObj>
              </mc:Choice>
              <mc:Fallback>
                <p:oleObj name="Chart" r:id="rId5" imgW="2495702" imgH="1676400" progId="MSGraph.Chart.8">
                  <p:embed followColorScheme="full"/>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048000"/>
                        <a:ext cx="3505200" cy="235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2" name="Rectangle 8">
            <a:extLst>
              <a:ext uri="{FF2B5EF4-FFF2-40B4-BE49-F238E27FC236}">
                <a16:creationId xmlns:a16="http://schemas.microsoft.com/office/drawing/2014/main" id="{0DC114DF-3FD9-4D28-ACF3-352C9B1B7EB3}"/>
              </a:ext>
            </a:extLst>
          </p:cNvPr>
          <p:cNvSpPr>
            <a:spLocks noChangeArrowheads="1"/>
          </p:cNvSpPr>
          <p:nvPr/>
        </p:nvSpPr>
        <p:spPr bwMode="auto">
          <a:xfrm>
            <a:off x="5867400" y="5127625"/>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t>时间</a:t>
            </a:r>
          </a:p>
        </p:txBody>
      </p:sp>
      <p:sp>
        <p:nvSpPr>
          <p:cNvPr id="262153" name="Rectangle 9">
            <a:extLst>
              <a:ext uri="{FF2B5EF4-FFF2-40B4-BE49-F238E27FC236}">
                <a16:creationId xmlns:a16="http://schemas.microsoft.com/office/drawing/2014/main" id="{C122AEC3-3C01-4A96-8C81-79FCFE254859}"/>
              </a:ext>
            </a:extLst>
          </p:cNvPr>
          <p:cNvSpPr>
            <a:spLocks noChangeArrowheads="1"/>
          </p:cNvSpPr>
          <p:nvPr/>
        </p:nvSpPr>
        <p:spPr bwMode="auto">
          <a:xfrm>
            <a:off x="5364163" y="2492375"/>
            <a:ext cx="18716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1800">
                <a:solidFill>
                  <a:srgbClr val="660066"/>
                </a:solidFill>
              </a:rPr>
              <a:t>竞争缩小了差距</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a:extLst>
              <a:ext uri="{FF2B5EF4-FFF2-40B4-BE49-F238E27FC236}">
                <a16:creationId xmlns:a16="http://schemas.microsoft.com/office/drawing/2014/main" id="{6226B43D-0485-4ECE-9A09-019E31A29096}"/>
              </a:ext>
            </a:extLst>
          </p:cNvPr>
          <p:cNvSpPr>
            <a:spLocks noGrp="1"/>
          </p:cNvSpPr>
          <p:nvPr>
            <p:ph type="sldNum" sz="quarter" idx="12"/>
          </p:nvPr>
        </p:nvSpPr>
        <p:spPr/>
        <p:txBody>
          <a:bodyPr/>
          <a:lstStyle/>
          <a:p>
            <a:fld id="{EEA76C79-C525-4344-A0CB-7375BCDC4F63}" type="slidenum">
              <a:rPr lang="zh-CN" altLang="en-US"/>
              <a:pPr/>
              <a:t>115</a:t>
            </a:fld>
            <a:endParaRPr lang="en-US" altLang="zh-CN"/>
          </a:p>
        </p:txBody>
      </p:sp>
      <p:sp>
        <p:nvSpPr>
          <p:cNvPr id="285698" name="Rectangle 2">
            <a:extLst>
              <a:ext uri="{FF2B5EF4-FFF2-40B4-BE49-F238E27FC236}">
                <a16:creationId xmlns:a16="http://schemas.microsoft.com/office/drawing/2014/main" id="{B6B9C65D-30DB-4B09-9BA0-AD051BB7D202}"/>
              </a:ext>
            </a:extLst>
          </p:cNvPr>
          <p:cNvSpPr>
            <a:spLocks noGrp="1" noChangeArrowheads="1"/>
          </p:cNvSpPr>
          <p:nvPr>
            <p:ph type="title"/>
          </p:nvPr>
        </p:nvSpPr>
        <p:spPr/>
        <p:txBody>
          <a:bodyPr/>
          <a:lstStyle/>
          <a:p>
            <a:r>
              <a:rPr lang="zh-CN" altLang="en-US"/>
              <a:t>科学性外展推理举例：推翻亚里斯多德力量产生速度结论</a:t>
            </a:r>
          </a:p>
        </p:txBody>
      </p:sp>
      <p:sp>
        <p:nvSpPr>
          <p:cNvPr id="285699" name="Rectangle 3">
            <a:extLst>
              <a:ext uri="{FF2B5EF4-FFF2-40B4-BE49-F238E27FC236}">
                <a16:creationId xmlns:a16="http://schemas.microsoft.com/office/drawing/2014/main" id="{1F95512F-C694-4F83-934C-3C3B1DB52EB8}"/>
              </a:ext>
            </a:extLst>
          </p:cNvPr>
          <p:cNvSpPr>
            <a:spLocks noChangeArrowheads="1"/>
          </p:cNvSpPr>
          <p:nvPr/>
        </p:nvSpPr>
        <p:spPr bwMode="auto">
          <a:xfrm>
            <a:off x="381000" y="1447800"/>
            <a:ext cx="3124200" cy="381000"/>
          </a:xfrm>
          <a:prstGeom prst="rect">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zh-CN" altLang="en-US" sz="1800" b="1"/>
              <a:t>原规则     力量产生速度</a:t>
            </a:r>
          </a:p>
        </p:txBody>
      </p:sp>
      <p:sp>
        <p:nvSpPr>
          <p:cNvPr id="285700" name="Rectangle 4">
            <a:extLst>
              <a:ext uri="{FF2B5EF4-FFF2-40B4-BE49-F238E27FC236}">
                <a16:creationId xmlns:a16="http://schemas.microsoft.com/office/drawing/2014/main" id="{B29CC882-E3B5-4753-B054-5297AE6E317B}"/>
              </a:ext>
            </a:extLst>
          </p:cNvPr>
          <p:cNvSpPr>
            <a:spLocks noChangeArrowheads="1"/>
          </p:cNvSpPr>
          <p:nvPr/>
        </p:nvSpPr>
        <p:spPr bwMode="auto">
          <a:xfrm>
            <a:off x="457200" y="5410200"/>
            <a:ext cx="3124200" cy="381000"/>
          </a:xfrm>
          <a:prstGeom prst="rect">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zh-CN" altLang="en-US" sz="1800" b="1"/>
              <a:t>新规则     力量改变速度</a:t>
            </a:r>
          </a:p>
        </p:txBody>
      </p:sp>
      <p:sp>
        <p:nvSpPr>
          <p:cNvPr id="285701" name="Rectangle 5">
            <a:extLst>
              <a:ext uri="{FF2B5EF4-FFF2-40B4-BE49-F238E27FC236}">
                <a16:creationId xmlns:a16="http://schemas.microsoft.com/office/drawing/2014/main" id="{F8F4E932-150F-495C-AB2B-DF063BCF3C75}"/>
              </a:ext>
            </a:extLst>
          </p:cNvPr>
          <p:cNvSpPr>
            <a:spLocks noChangeArrowheads="1"/>
          </p:cNvSpPr>
          <p:nvPr/>
        </p:nvSpPr>
        <p:spPr bwMode="auto">
          <a:xfrm>
            <a:off x="609600" y="2209800"/>
            <a:ext cx="1752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CC9900"/>
                </a:solidFill>
              </a:rPr>
              <a:t>结果</a:t>
            </a:r>
            <a:r>
              <a:rPr lang="zh-CN" altLang="en-US" sz="1800"/>
              <a:t>  </a:t>
            </a:r>
          </a:p>
          <a:p>
            <a:pPr algn="ctr"/>
            <a:r>
              <a:rPr lang="zh-CN" altLang="en-US" sz="1800"/>
              <a:t>炮弹脱离炮膛后</a:t>
            </a:r>
          </a:p>
          <a:p>
            <a:pPr algn="ctr"/>
            <a:r>
              <a:rPr lang="zh-CN" altLang="en-US" sz="1800"/>
              <a:t>仍然前进</a:t>
            </a:r>
          </a:p>
        </p:txBody>
      </p:sp>
      <p:sp>
        <p:nvSpPr>
          <p:cNvPr id="285702" name="Line 6">
            <a:extLst>
              <a:ext uri="{FF2B5EF4-FFF2-40B4-BE49-F238E27FC236}">
                <a16:creationId xmlns:a16="http://schemas.microsoft.com/office/drawing/2014/main" id="{941135B7-26F2-4E34-B18B-52B7A673AC12}"/>
              </a:ext>
            </a:extLst>
          </p:cNvPr>
          <p:cNvSpPr>
            <a:spLocks noChangeShapeType="1"/>
          </p:cNvSpPr>
          <p:nvPr/>
        </p:nvSpPr>
        <p:spPr bwMode="auto">
          <a:xfrm>
            <a:off x="2362200" y="2590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03" name="Rectangle 7">
            <a:extLst>
              <a:ext uri="{FF2B5EF4-FFF2-40B4-BE49-F238E27FC236}">
                <a16:creationId xmlns:a16="http://schemas.microsoft.com/office/drawing/2014/main" id="{8C5F7850-8217-41BD-83A2-1C848C075D97}"/>
              </a:ext>
            </a:extLst>
          </p:cNvPr>
          <p:cNvSpPr>
            <a:spLocks noChangeArrowheads="1"/>
          </p:cNvSpPr>
          <p:nvPr/>
        </p:nvSpPr>
        <p:spPr bwMode="auto">
          <a:xfrm>
            <a:off x="2819400" y="22098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CC9900"/>
                </a:solidFill>
              </a:rPr>
              <a:t>规则</a:t>
            </a:r>
          </a:p>
        </p:txBody>
      </p:sp>
      <p:sp>
        <p:nvSpPr>
          <p:cNvPr id="285704" name="Rectangle 8">
            <a:extLst>
              <a:ext uri="{FF2B5EF4-FFF2-40B4-BE49-F238E27FC236}">
                <a16:creationId xmlns:a16="http://schemas.microsoft.com/office/drawing/2014/main" id="{AE12F4F7-0306-498D-9060-A0DFC927E1DB}"/>
              </a:ext>
            </a:extLst>
          </p:cNvPr>
          <p:cNvSpPr>
            <a:spLocks noChangeArrowheads="1"/>
          </p:cNvSpPr>
          <p:nvPr/>
        </p:nvSpPr>
        <p:spPr bwMode="auto">
          <a:xfrm>
            <a:off x="4171950" y="1905000"/>
            <a:ext cx="207645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速度与重量成正比</a:t>
            </a:r>
          </a:p>
        </p:txBody>
      </p:sp>
      <p:sp>
        <p:nvSpPr>
          <p:cNvPr id="285705" name="Rectangle 9">
            <a:extLst>
              <a:ext uri="{FF2B5EF4-FFF2-40B4-BE49-F238E27FC236}">
                <a16:creationId xmlns:a16="http://schemas.microsoft.com/office/drawing/2014/main" id="{0325DDD5-4948-405D-91AE-2CBF361D0DED}"/>
              </a:ext>
            </a:extLst>
          </p:cNvPr>
          <p:cNvSpPr>
            <a:spLocks noChangeArrowheads="1"/>
          </p:cNvSpPr>
          <p:nvPr/>
        </p:nvSpPr>
        <p:spPr bwMode="auto">
          <a:xfrm>
            <a:off x="4171950" y="2438400"/>
            <a:ext cx="20764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速度与距离成正比</a:t>
            </a:r>
          </a:p>
        </p:txBody>
      </p:sp>
      <p:sp>
        <p:nvSpPr>
          <p:cNvPr id="285706" name="Rectangle 10">
            <a:extLst>
              <a:ext uri="{FF2B5EF4-FFF2-40B4-BE49-F238E27FC236}">
                <a16:creationId xmlns:a16="http://schemas.microsoft.com/office/drawing/2014/main" id="{D831E2A5-A66E-42C1-9B67-165C6CA43EA7}"/>
              </a:ext>
            </a:extLst>
          </p:cNvPr>
          <p:cNvSpPr>
            <a:spLocks noChangeArrowheads="1"/>
          </p:cNvSpPr>
          <p:nvPr/>
        </p:nvSpPr>
        <p:spPr bwMode="auto">
          <a:xfrm>
            <a:off x="4191000" y="2971800"/>
            <a:ext cx="2057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速度与时间成正比</a:t>
            </a:r>
          </a:p>
        </p:txBody>
      </p:sp>
      <p:cxnSp>
        <p:nvCxnSpPr>
          <p:cNvPr id="285707" name="AutoShape 11">
            <a:extLst>
              <a:ext uri="{FF2B5EF4-FFF2-40B4-BE49-F238E27FC236}">
                <a16:creationId xmlns:a16="http://schemas.microsoft.com/office/drawing/2014/main" id="{04EB293D-DDD0-406B-8EA1-AD98446D08BF}"/>
              </a:ext>
            </a:extLst>
          </p:cNvPr>
          <p:cNvCxnSpPr>
            <a:cxnSpLocks noChangeShapeType="1"/>
            <a:stCxn id="285703" idx="3"/>
            <a:endCxn id="285704" idx="1"/>
          </p:cNvCxnSpPr>
          <p:nvPr/>
        </p:nvCxnSpPr>
        <p:spPr bwMode="auto">
          <a:xfrm flipV="1">
            <a:off x="3733800" y="2133600"/>
            <a:ext cx="43815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08" name="AutoShape 12">
            <a:extLst>
              <a:ext uri="{FF2B5EF4-FFF2-40B4-BE49-F238E27FC236}">
                <a16:creationId xmlns:a16="http://schemas.microsoft.com/office/drawing/2014/main" id="{7B430416-E862-4780-B427-65A2036774A7}"/>
              </a:ext>
            </a:extLst>
          </p:cNvPr>
          <p:cNvCxnSpPr>
            <a:cxnSpLocks noChangeShapeType="1"/>
            <a:stCxn id="285703" idx="3"/>
            <a:endCxn id="285705" idx="1"/>
          </p:cNvCxnSpPr>
          <p:nvPr/>
        </p:nvCxnSpPr>
        <p:spPr bwMode="auto">
          <a:xfrm flipV="1">
            <a:off x="3733800" y="2628900"/>
            <a:ext cx="438150" cy="38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09" name="AutoShape 13">
            <a:extLst>
              <a:ext uri="{FF2B5EF4-FFF2-40B4-BE49-F238E27FC236}">
                <a16:creationId xmlns:a16="http://schemas.microsoft.com/office/drawing/2014/main" id="{E6488EB6-11FC-40F4-8D33-2C75C1CCA91E}"/>
              </a:ext>
            </a:extLst>
          </p:cNvPr>
          <p:cNvCxnSpPr>
            <a:cxnSpLocks noChangeShapeType="1"/>
            <a:stCxn id="285703" idx="3"/>
            <a:endCxn id="285706" idx="1"/>
          </p:cNvCxnSpPr>
          <p:nvPr/>
        </p:nvCxnSpPr>
        <p:spPr bwMode="auto">
          <a:xfrm>
            <a:off x="3733800" y="2667000"/>
            <a:ext cx="457200" cy="495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10" name="Line 14">
            <a:extLst>
              <a:ext uri="{FF2B5EF4-FFF2-40B4-BE49-F238E27FC236}">
                <a16:creationId xmlns:a16="http://schemas.microsoft.com/office/drawing/2014/main" id="{F275D2DA-3227-4F60-A0F6-2E628FF13C11}"/>
              </a:ext>
            </a:extLst>
          </p:cNvPr>
          <p:cNvSpPr>
            <a:spLocks noChangeShapeType="1"/>
          </p:cNvSpPr>
          <p:nvPr/>
        </p:nvSpPr>
        <p:spPr bwMode="auto">
          <a:xfrm>
            <a:off x="1524000" y="1752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11" name="Line 15">
            <a:extLst>
              <a:ext uri="{FF2B5EF4-FFF2-40B4-BE49-F238E27FC236}">
                <a16:creationId xmlns:a16="http://schemas.microsoft.com/office/drawing/2014/main" id="{C0D5EDA6-9751-4A67-A3C6-7B86AD5B496E}"/>
              </a:ext>
            </a:extLst>
          </p:cNvPr>
          <p:cNvSpPr>
            <a:spLocks noChangeShapeType="1"/>
          </p:cNvSpPr>
          <p:nvPr/>
        </p:nvSpPr>
        <p:spPr bwMode="auto">
          <a:xfrm>
            <a:off x="6283325" y="2133600"/>
            <a:ext cx="4222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12" name="Rectangle 16">
            <a:extLst>
              <a:ext uri="{FF2B5EF4-FFF2-40B4-BE49-F238E27FC236}">
                <a16:creationId xmlns:a16="http://schemas.microsoft.com/office/drawing/2014/main" id="{5335FDBB-3ADE-4966-85CC-3A586DCC84A3}"/>
              </a:ext>
            </a:extLst>
          </p:cNvPr>
          <p:cNvSpPr>
            <a:spLocks noChangeArrowheads="1"/>
          </p:cNvSpPr>
          <p:nvPr/>
        </p:nvSpPr>
        <p:spPr bwMode="auto">
          <a:xfrm>
            <a:off x="6699250" y="1905000"/>
            <a:ext cx="16002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CC9900"/>
                </a:solidFill>
              </a:rPr>
              <a:t>情况</a:t>
            </a:r>
            <a:r>
              <a:rPr lang="zh-CN" altLang="en-US" sz="1800"/>
              <a:t> 验伪</a:t>
            </a:r>
          </a:p>
        </p:txBody>
      </p:sp>
      <p:sp>
        <p:nvSpPr>
          <p:cNvPr id="285713" name="Line 17">
            <a:extLst>
              <a:ext uri="{FF2B5EF4-FFF2-40B4-BE49-F238E27FC236}">
                <a16:creationId xmlns:a16="http://schemas.microsoft.com/office/drawing/2014/main" id="{1B5AA186-68F9-4CE7-87E9-1E6FA3B318B6}"/>
              </a:ext>
            </a:extLst>
          </p:cNvPr>
          <p:cNvSpPr>
            <a:spLocks noChangeShapeType="1"/>
          </p:cNvSpPr>
          <p:nvPr/>
        </p:nvSpPr>
        <p:spPr bwMode="auto">
          <a:xfrm>
            <a:off x="6248400" y="2667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14" name="Line 18">
            <a:extLst>
              <a:ext uri="{FF2B5EF4-FFF2-40B4-BE49-F238E27FC236}">
                <a16:creationId xmlns:a16="http://schemas.microsoft.com/office/drawing/2014/main" id="{E14C1617-DA11-4018-8403-FABCCA55F5AC}"/>
              </a:ext>
            </a:extLst>
          </p:cNvPr>
          <p:cNvSpPr>
            <a:spLocks noChangeShapeType="1"/>
          </p:cNvSpPr>
          <p:nvPr/>
        </p:nvSpPr>
        <p:spPr bwMode="auto">
          <a:xfrm>
            <a:off x="62484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15" name="Rectangle 19">
            <a:extLst>
              <a:ext uri="{FF2B5EF4-FFF2-40B4-BE49-F238E27FC236}">
                <a16:creationId xmlns:a16="http://schemas.microsoft.com/office/drawing/2014/main" id="{670E66E5-B3CB-42C6-B958-AC2C4C700F89}"/>
              </a:ext>
            </a:extLst>
          </p:cNvPr>
          <p:cNvSpPr>
            <a:spLocks noChangeArrowheads="1"/>
          </p:cNvSpPr>
          <p:nvPr/>
        </p:nvSpPr>
        <p:spPr bwMode="auto">
          <a:xfrm>
            <a:off x="6705600" y="2424113"/>
            <a:ext cx="16002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CC9900"/>
                </a:solidFill>
              </a:rPr>
              <a:t>情况</a:t>
            </a:r>
            <a:r>
              <a:rPr lang="zh-CN" altLang="en-US" sz="1800"/>
              <a:t> 验伪</a:t>
            </a:r>
          </a:p>
        </p:txBody>
      </p:sp>
      <p:sp>
        <p:nvSpPr>
          <p:cNvPr id="285716" name="Rectangle 20">
            <a:extLst>
              <a:ext uri="{FF2B5EF4-FFF2-40B4-BE49-F238E27FC236}">
                <a16:creationId xmlns:a16="http://schemas.microsoft.com/office/drawing/2014/main" id="{1CDA5511-CF58-4970-8DAD-938FC2642673}"/>
              </a:ext>
            </a:extLst>
          </p:cNvPr>
          <p:cNvSpPr>
            <a:spLocks noChangeArrowheads="1"/>
          </p:cNvSpPr>
          <p:nvPr/>
        </p:nvSpPr>
        <p:spPr bwMode="auto">
          <a:xfrm>
            <a:off x="6699250" y="2971800"/>
            <a:ext cx="16002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CC9900"/>
                </a:solidFill>
              </a:rPr>
              <a:t>情况</a:t>
            </a:r>
            <a:r>
              <a:rPr lang="zh-CN" altLang="en-US" sz="1800"/>
              <a:t> 验实</a:t>
            </a:r>
          </a:p>
        </p:txBody>
      </p:sp>
      <p:cxnSp>
        <p:nvCxnSpPr>
          <p:cNvPr id="285717" name="AutoShape 21">
            <a:extLst>
              <a:ext uri="{FF2B5EF4-FFF2-40B4-BE49-F238E27FC236}">
                <a16:creationId xmlns:a16="http://schemas.microsoft.com/office/drawing/2014/main" id="{DD0B3F02-023C-4C02-971D-8CC5098111C0}"/>
              </a:ext>
            </a:extLst>
          </p:cNvPr>
          <p:cNvCxnSpPr>
            <a:cxnSpLocks noChangeShapeType="1"/>
            <a:stCxn id="285716" idx="2"/>
            <a:endCxn id="285700" idx="0"/>
          </p:cNvCxnSpPr>
          <p:nvPr/>
        </p:nvCxnSpPr>
        <p:spPr bwMode="auto">
          <a:xfrm rot="5400000">
            <a:off x="3768725" y="1679575"/>
            <a:ext cx="1981200" cy="54800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2D14066C-091C-4200-A71E-C404AD8F560A}"/>
              </a:ext>
            </a:extLst>
          </p:cNvPr>
          <p:cNvSpPr>
            <a:spLocks noGrp="1"/>
          </p:cNvSpPr>
          <p:nvPr>
            <p:ph type="sldNum" sz="quarter" idx="12"/>
          </p:nvPr>
        </p:nvSpPr>
        <p:spPr/>
        <p:txBody>
          <a:bodyPr/>
          <a:lstStyle/>
          <a:p>
            <a:fld id="{DF1F8897-7C8E-485E-825C-D045FAEF6E42}" type="slidenum">
              <a:rPr lang="zh-CN" altLang="en-US"/>
              <a:pPr/>
              <a:t>116</a:t>
            </a:fld>
            <a:endParaRPr lang="en-US" altLang="zh-CN"/>
          </a:p>
        </p:txBody>
      </p:sp>
      <p:sp>
        <p:nvSpPr>
          <p:cNvPr id="287746" name="Rectangle 2">
            <a:extLst>
              <a:ext uri="{FF2B5EF4-FFF2-40B4-BE49-F238E27FC236}">
                <a16:creationId xmlns:a16="http://schemas.microsoft.com/office/drawing/2014/main" id="{319F9327-5980-4078-B002-4E0C0F264FA3}"/>
              </a:ext>
            </a:extLst>
          </p:cNvPr>
          <p:cNvSpPr>
            <a:spLocks noGrp="1" noChangeArrowheads="1"/>
          </p:cNvSpPr>
          <p:nvPr>
            <p:ph type="title"/>
          </p:nvPr>
        </p:nvSpPr>
        <p:spPr/>
        <p:txBody>
          <a:bodyPr/>
          <a:lstStyle/>
          <a:p>
            <a:r>
              <a:rPr lang="zh-CN" altLang="en-US"/>
              <a:t>序言通常回答四个问题          </a:t>
            </a:r>
            <a:r>
              <a:rPr lang="en-US" altLang="zh-CN"/>
              <a:t>W-W-H-W</a:t>
            </a:r>
          </a:p>
        </p:txBody>
      </p:sp>
      <p:sp>
        <p:nvSpPr>
          <p:cNvPr id="287747" name="Rectangle 3">
            <a:extLst>
              <a:ext uri="{FF2B5EF4-FFF2-40B4-BE49-F238E27FC236}">
                <a16:creationId xmlns:a16="http://schemas.microsoft.com/office/drawing/2014/main" id="{BDF512D4-BDEB-46A6-B78C-CAA44AD41DBB}"/>
              </a:ext>
            </a:extLst>
          </p:cNvPr>
          <p:cNvSpPr>
            <a:spLocks noGrp="1" noChangeArrowheads="1"/>
          </p:cNvSpPr>
          <p:nvPr>
            <p:ph type="body" idx="1"/>
          </p:nvPr>
        </p:nvSpPr>
        <p:spPr/>
        <p:txBody>
          <a:bodyPr/>
          <a:lstStyle/>
          <a:p>
            <a:r>
              <a:rPr lang="zh-CN" altLang="en-US"/>
              <a:t>   </a:t>
            </a:r>
            <a:r>
              <a:rPr lang="en-US" altLang="zh-CN" b="1">
                <a:solidFill>
                  <a:srgbClr val="CC9900"/>
                </a:solidFill>
              </a:rPr>
              <a:t>WHAT</a:t>
            </a:r>
          </a:p>
          <a:p>
            <a:pPr>
              <a:buFontTx/>
              <a:buNone/>
            </a:pPr>
            <a:r>
              <a:rPr lang="zh-CN" altLang="en-US"/>
              <a:t>        我们应该做什么？</a:t>
            </a:r>
          </a:p>
          <a:p>
            <a:endParaRPr lang="zh-CN" altLang="en-US"/>
          </a:p>
          <a:p>
            <a:r>
              <a:rPr lang="zh-CN" altLang="en-US" b="1">
                <a:solidFill>
                  <a:srgbClr val="CC9900"/>
                </a:solidFill>
              </a:rPr>
              <a:t>   </a:t>
            </a:r>
            <a:r>
              <a:rPr lang="en-US" altLang="zh-CN" b="1">
                <a:solidFill>
                  <a:srgbClr val="CC9900"/>
                </a:solidFill>
              </a:rPr>
              <a:t>WHETHER</a:t>
            </a:r>
          </a:p>
          <a:p>
            <a:pPr>
              <a:buFontTx/>
              <a:buNone/>
            </a:pPr>
            <a:r>
              <a:rPr lang="zh-CN" altLang="en-US"/>
              <a:t>         我们是否应该按计划行事？</a:t>
            </a:r>
          </a:p>
          <a:p>
            <a:endParaRPr lang="zh-CN" altLang="en-US"/>
          </a:p>
          <a:p>
            <a:r>
              <a:rPr lang="zh-CN" altLang="en-US"/>
              <a:t>   </a:t>
            </a:r>
            <a:r>
              <a:rPr lang="en-US" altLang="zh-CN" b="1">
                <a:solidFill>
                  <a:srgbClr val="CC9900"/>
                </a:solidFill>
              </a:rPr>
              <a:t>HOW</a:t>
            </a:r>
          </a:p>
          <a:p>
            <a:pPr>
              <a:buFontTx/>
              <a:buNone/>
            </a:pPr>
            <a:r>
              <a:rPr lang="zh-CN" altLang="en-US"/>
              <a:t>        我们如何做某事？</a:t>
            </a:r>
          </a:p>
          <a:p>
            <a:endParaRPr lang="zh-CN" altLang="en-US"/>
          </a:p>
          <a:p>
            <a:r>
              <a:rPr lang="en-US" altLang="zh-CN" b="1">
                <a:solidFill>
                  <a:srgbClr val="CC9900"/>
                </a:solidFill>
              </a:rPr>
              <a:t>   WHY</a:t>
            </a:r>
          </a:p>
          <a:p>
            <a:pPr>
              <a:buFontTx/>
              <a:buNone/>
            </a:pPr>
            <a:r>
              <a:rPr lang="zh-CN" altLang="en-US"/>
              <a:t>        它发生的原因是什么？</a:t>
            </a:r>
          </a:p>
          <a:p>
            <a:endParaRPr lang="zh-CN" altLang="en-US"/>
          </a:p>
        </p:txBody>
      </p:sp>
      <p:sp>
        <p:nvSpPr>
          <p:cNvPr id="287748" name="AutoShape 4">
            <a:extLst>
              <a:ext uri="{FF2B5EF4-FFF2-40B4-BE49-F238E27FC236}">
                <a16:creationId xmlns:a16="http://schemas.microsoft.com/office/drawing/2014/main" id="{D754B485-A35F-448F-9C80-F984493563E9}"/>
              </a:ext>
            </a:extLst>
          </p:cNvPr>
          <p:cNvSpPr>
            <a:spLocks noChangeArrowheads="1"/>
          </p:cNvSpPr>
          <p:nvPr/>
        </p:nvSpPr>
        <p:spPr bwMode="auto">
          <a:xfrm rot="5400000">
            <a:off x="685800" y="1828800"/>
            <a:ext cx="381000" cy="228600"/>
          </a:xfrm>
          <a:prstGeom prst="flowChartExtra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49" name="AutoShape 5">
            <a:extLst>
              <a:ext uri="{FF2B5EF4-FFF2-40B4-BE49-F238E27FC236}">
                <a16:creationId xmlns:a16="http://schemas.microsoft.com/office/drawing/2014/main" id="{1BA2B8BD-3855-4D6E-B304-3F022B485773}"/>
              </a:ext>
            </a:extLst>
          </p:cNvPr>
          <p:cNvSpPr>
            <a:spLocks noChangeArrowheads="1"/>
          </p:cNvSpPr>
          <p:nvPr/>
        </p:nvSpPr>
        <p:spPr bwMode="auto">
          <a:xfrm rot="5400000">
            <a:off x="685800" y="4800600"/>
            <a:ext cx="381000" cy="228600"/>
          </a:xfrm>
          <a:prstGeom prst="flowChartExtra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50" name="AutoShape 6">
            <a:extLst>
              <a:ext uri="{FF2B5EF4-FFF2-40B4-BE49-F238E27FC236}">
                <a16:creationId xmlns:a16="http://schemas.microsoft.com/office/drawing/2014/main" id="{F9EB07A2-B1F0-4B38-B06E-F63E7334434C}"/>
              </a:ext>
            </a:extLst>
          </p:cNvPr>
          <p:cNvSpPr>
            <a:spLocks noChangeArrowheads="1"/>
          </p:cNvSpPr>
          <p:nvPr/>
        </p:nvSpPr>
        <p:spPr bwMode="auto">
          <a:xfrm rot="5400000">
            <a:off x="685800" y="3810000"/>
            <a:ext cx="381000" cy="228600"/>
          </a:xfrm>
          <a:prstGeom prst="flowChartExtra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51" name="AutoShape 7">
            <a:extLst>
              <a:ext uri="{FF2B5EF4-FFF2-40B4-BE49-F238E27FC236}">
                <a16:creationId xmlns:a16="http://schemas.microsoft.com/office/drawing/2014/main" id="{CDD00273-4371-4D5F-AF46-16493EA7E4D5}"/>
              </a:ext>
            </a:extLst>
          </p:cNvPr>
          <p:cNvSpPr>
            <a:spLocks noChangeArrowheads="1"/>
          </p:cNvSpPr>
          <p:nvPr/>
        </p:nvSpPr>
        <p:spPr bwMode="auto">
          <a:xfrm rot="5400000">
            <a:off x="685800" y="2819400"/>
            <a:ext cx="381000" cy="228600"/>
          </a:xfrm>
          <a:prstGeom prst="flowChartExtra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EB2C781-713D-47EC-BCD2-AC92EE5FF9C4}"/>
              </a:ext>
            </a:extLst>
          </p:cNvPr>
          <p:cNvSpPr>
            <a:spLocks noGrp="1"/>
          </p:cNvSpPr>
          <p:nvPr>
            <p:ph type="sldNum" sz="quarter" idx="12"/>
          </p:nvPr>
        </p:nvSpPr>
        <p:spPr/>
        <p:txBody>
          <a:bodyPr/>
          <a:lstStyle/>
          <a:p>
            <a:fld id="{0B0204AF-092B-4A95-9141-8C282C4D5987}" type="slidenum">
              <a:rPr lang="zh-CN" altLang="en-US"/>
              <a:pPr/>
              <a:t>117</a:t>
            </a:fld>
            <a:endParaRPr lang="en-US" altLang="zh-CN"/>
          </a:p>
        </p:txBody>
      </p:sp>
      <p:sp>
        <p:nvSpPr>
          <p:cNvPr id="300034" name="Rectangle 2">
            <a:extLst>
              <a:ext uri="{FF2B5EF4-FFF2-40B4-BE49-F238E27FC236}">
                <a16:creationId xmlns:a16="http://schemas.microsoft.com/office/drawing/2014/main" id="{B3AA8BB5-43DB-4AEE-8A60-9453B55D48E8}"/>
              </a:ext>
            </a:extLst>
          </p:cNvPr>
          <p:cNvSpPr>
            <a:spLocks noGrp="1" noChangeArrowheads="1"/>
          </p:cNvSpPr>
          <p:nvPr>
            <p:ph type="title"/>
          </p:nvPr>
        </p:nvSpPr>
        <p:spPr>
          <a:xfrm>
            <a:off x="684213" y="609600"/>
            <a:ext cx="7991475" cy="2514600"/>
          </a:xfrm>
        </p:spPr>
        <p:txBody>
          <a:bodyPr/>
          <a:lstStyle/>
          <a:p>
            <a:pPr algn="ctr"/>
            <a:r>
              <a:rPr lang="zh-CN" altLang="en-US" sz="3600">
                <a:solidFill>
                  <a:srgbClr val="CC9900"/>
                </a:solidFill>
              </a:rPr>
              <a:t>谢谢大家</a:t>
            </a:r>
            <a:r>
              <a:rPr lang="en-US" altLang="zh-CN" sz="3600">
                <a:solidFill>
                  <a:srgbClr val="CC9900"/>
                </a:solidFill>
              </a:rPr>
              <a:t>！</a:t>
            </a:r>
          </a:p>
        </p:txBody>
      </p:sp>
      <p:sp>
        <p:nvSpPr>
          <p:cNvPr id="300035" name="Rectangle 3">
            <a:extLst>
              <a:ext uri="{FF2B5EF4-FFF2-40B4-BE49-F238E27FC236}">
                <a16:creationId xmlns:a16="http://schemas.microsoft.com/office/drawing/2014/main" id="{D8735F70-F71D-4F3F-AD3D-81E2F30BFE49}"/>
              </a:ext>
            </a:extLst>
          </p:cNvPr>
          <p:cNvSpPr>
            <a:spLocks noGrp="1" noChangeArrowheads="1"/>
          </p:cNvSpPr>
          <p:nvPr>
            <p:ph type="body" idx="1"/>
          </p:nvPr>
        </p:nvSpPr>
        <p:spPr>
          <a:xfrm>
            <a:off x="685800" y="3733800"/>
            <a:ext cx="7772400" cy="2362200"/>
          </a:xfrm>
        </p:spPr>
        <p:txBody>
          <a:bodyPr/>
          <a:lstStyle/>
          <a:p>
            <a:pPr>
              <a:buFontTx/>
              <a:buNone/>
            </a:pPr>
            <a:r>
              <a:rPr lang="zh-CN" altLang="en-US" sz="2000" b="1">
                <a:solidFill>
                  <a:srgbClr val="993300"/>
                </a:solidFill>
              </a:rPr>
              <a:t>北京新华信管理顾问有限公司</a:t>
            </a:r>
          </a:p>
          <a:p>
            <a:pPr>
              <a:buFontTx/>
              <a:buNone/>
            </a:pPr>
            <a:r>
              <a:rPr lang="zh-CN" altLang="en-US" sz="2000" b="1">
                <a:solidFill>
                  <a:srgbClr val="993300"/>
                </a:solidFill>
              </a:rPr>
              <a:t>地址：北京市北三环东路8号静安中心2层</a:t>
            </a:r>
          </a:p>
          <a:p>
            <a:pPr>
              <a:buFontTx/>
              <a:buNone/>
            </a:pPr>
            <a:r>
              <a:rPr lang="zh-CN" altLang="en-US" sz="2000" b="1">
                <a:solidFill>
                  <a:srgbClr val="993300"/>
                </a:solidFill>
              </a:rPr>
              <a:t>电话：+86 10 64606868</a:t>
            </a:r>
          </a:p>
          <a:p>
            <a:pPr>
              <a:buFontTx/>
              <a:buNone/>
            </a:pPr>
            <a:r>
              <a:rPr lang="zh-CN" altLang="en-US" sz="2000" b="1">
                <a:solidFill>
                  <a:srgbClr val="993300"/>
                </a:solidFill>
              </a:rPr>
              <a:t>传真：+86 10 64680449</a:t>
            </a:r>
          </a:p>
          <a:p>
            <a:pPr>
              <a:buFontTx/>
              <a:buNone/>
            </a:pPr>
            <a:r>
              <a:rPr lang="zh-CN" altLang="en-US" sz="2000" b="1">
                <a:solidFill>
                  <a:srgbClr val="993300"/>
                </a:solidFill>
              </a:rPr>
              <a:t>网址：</a:t>
            </a:r>
            <a:r>
              <a:rPr lang="en-US" altLang="zh-CN" sz="2000" b="1">
                <a:solidFill>
                  <a:srgbClr val="993300"/>
                </a:solidFill>
              </a:rPr>
              <a:t>http://www.sinomc.com.cn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1600A-67A1-4A5F-8130-12CCF4627C09}"/>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6ABD93D3-C469-431C-8045-35820B3CAFC7}"/>
              </a:ext>
            </a:extLst>
          </p:cNvPr>
          <p:cNvSpPr>
            <a:spLocks noGrp="1"/>
          </p:cNvSpPr>
          <p:nvPr>
            <p:ph idx="1"/>
          </p:nvPr>
        </p:nvSpPr>
        <p:spPr/>
        <p:txBody>
          <a:bodyPr/>
          <a:lstStyle/>
          <a:p>
            <a:endParaRPr lang="en-US" altLang="zh-CN" dirty="0"/>
          </a:p>
          <a:p>
            <a:r>
              <a:rPr lang="zh-CN" altLang="en-US" dirty="0"/>
              <a:t>这是一个信息加工的过程，目的是让接收方更快速的理解</a:t>
            </a:r>
            <a:endParaRPr lang="en-US" altLang="zh-CN" dirty="0"/>
          </a:p>
          <a:p>
            <a:r>
              <a:rPr lang="zh-CN" altLang="en-US" dirty="0"/>
              <a:t>脑图工具（</a:t>
            </a:r>
            <a:r>
              <a:rPr lang="en-US" altLang="zh-CN" dirty="0"/>
              <a:t>X-Mind</a:t>
            </a:r>
            <a:r>
              <a:rPr lang="zh-CN" altLang="en-US" dirty="0"/>
              <a:t>）</a:t>
            </a:r>
            <a:endParaRPr lang="en-US" altLang="zh-CN" dirty="0"/>
          </a:p>
          <a:p>
            <a:r>
              <a:rPr lang="zh-CN" altLang="en-US" dirty="0"/>
              <a:t>先结果，后原因</a:t>
            </a:r>
            <a:endParaRPr lang="en-US" altLang="zh-CN" dirty="0"/>
          </a:p>
          <a:p>
            <a:r>
              <a:rPr lang="zh-CN" altLang="en-US" dirty="0"/>
              <a:t>并列的内容不要超过</a:t>
            </a:r>
            <a:r>
              <a:rPr lang="en-US" altLang="zh-CN" dirty="0"/>
              <a:t>5</a:t>
            </a:r>
          </a:p>
          <a:p>
            <a:r>
              <a:rPr lang="zh-CN" altLang="en-US" dirty="0"/>
              <a:t>拆分</a:t>
            </a:r>
            <a:r>
              <a:rPr lang="zh-CN" altLang="en-US"/>
              <a:t>的时候尽量不</a:t>
            </a:r>
            <a:r>
              <a:rPr lang="zh-CN" altLang="en-US" dirty="0"/>
              <a:t>重复，不遗漏</a:t>
            </a:r>
            <a:endParaRPr lang="en-US" altLang="zh-CN" dirty="0"/>
          </a:p>
          <a:p>
            <a:r>
              <a:rPr lang="zh-CN" altLang="en-US" dirty="0"/>
              <a:t>日常的沟通不必像写作那么认真的去做结构优化</a:t>
            </a:r>
          </a:p>
        </p:txBody>
      </p:sp>
      <p:sp>
        <p:nvSpPr>
          <p:cNvPr id="4" name="灯片编号占位符 3">
            <a:extLst>
              <a:ext uri="{FF2B5EF4-FFF2-40B4-BE49-F238E27FC236}">
                <a16:creationId xmlns:a16="http://schemas.microsoft.com/office/drawing/2014/main" id="{070426FB-A95E-4909-B99D-8C5230A12C5C}"/>
              </a:ext>
            </a:extLst>
          </p:cNvPr>
          <p:cNvSpPr>
            <a:spLocks noGrp="1"/>
          </p:cNvSpPr>
          <p:nvPr>
            <p:ph type="sldNum" sz="quarter" idx="12"/>
          </p:nvPr>
        </p:nvSpPr>
        <p:spPr/>
        <p:txBody>
          <a:bodyPr/>
          <a:lstStyle/>
          <a:p>
            <a:fld id="{AD30AB3A-2A59-491F-8904-151D7E88626C}" type="slidenum">
              <a:rPr lang="zh-CN" altLang="en-US" smtClean="0"/>
              <a:pPr/>
              <a:t>118</a:t>
            </a:fld>
            <a:endParaRPr lang="en-US" altLang="zh-CN"/>
          </a:p>
        </p:txBody>
      </p:sp>
    </p:spTree>
    <p:extLst>
      <p:ext uri="{BB962C8B-B14F-4D97-AF65-F5344CB8AC3E}">
        <p14:creationId xmlns:p14="http://schemas.microsoft.com/office/powerpoint/2010/main" val="112681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129D61F8-73AE-4A2F-855D-3949A971BF20}"/>
              </a:ext>
            </a:extLst>
          </p:cNvPr>
          <p:cNvSpPr>
            <a:spLocks noGrp="1"/>
          </p:cNvSpPr>
          <p:nvPr>
            <p:ph type="sldNum" sz="quarter" idx="12"/>
          </p:nvPr>
        </p:nvSpPr>
        <p:spPr/>
        <p:txBody>
          <a:bodyPr/>
          <a:lstStyle/>
          <a:p>
            <a:fld id="{60705F2E-916D-4835-96FC-A1E7288A7EFB}" type="slidenum">
              <a:rPr lang="zh-CN" altLang="en-US"/>
              <a:pPr/>
              <a:t>12</a:t>
            </a:fld>
            <a:endParaRPr lang="en-US" altLang="zh-CN"/>
          </a:p>
        </p:txBody>
      </p:sp>
      <p:sp>
        <p:nvSpPr>
          <p:cNvPr id="459780" name="Rectangle 4">
            <a:extLst>
              <a:ext uri="{FF2B5EF4-FFF2-40B4-BE49-F238E27FC236}">
                <a16:creationId xmlns:a16="http://schemas.microsoft.com/office/drawing/2014/main" id="{19AB0B71-C9BF-4554-86BC-BEA255FCDBE2}"/>
              </a:ext>
            </a:extLst>
          </p:cNvPr>
          <p:cNvSpPr>
            <a:spLocks noChangeArrowheads="1"/>
          </p:cNvSpPr>
          <p:nvPr/>
        </p:nvSpPr>
        <p:spPr bwMode="auto">
          <a:xfrm>
            <a:off x="2771775" y="1916113"/>
            <a:ext cx="3529013" cy="936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今天的会议改在星期四</a:t>
            </a:r>
            <a:r>
              <a:rPr lang="en-US" altLang="zh-CN"/>
              <a:t>11</a:t>
            </a:r>
            <a:r>
              <a:rPr lang="zh-CN" altLang="en-US"/>
              <a:t>：</a:t>
            </a:r>
            <a:r>
              <a:rPr lang="en-US" altLang="zh-CN"/>
              <a:t>00</a:t>
            </a:r>
            <a:r>
              <a:rPr lang="zh-CN" altLang="en-US"/>
              <a:t>开</a:t>
            </a:r>
          </a:p>
        </p:txBody>
      </p:sp>
      <p:sp>
        <p:nvSpPr>
          <p:cNvPr id="459781" name="Rectangle 5">
            <a:extLst>
              <a:ext uri="{FF2B5EF4-FFF2-40B4-BE49-F238E27FC236}">
                <a16:creationId xmlns:a16="http://schemas.microsoft.com/office/drawing/2014/main" id="{E392557D-1D7F-47AB-BB7F-188055BD8D3D}"/>
              </a:ext>
            </a:extLst>
          </p:cNvPr>
          <p:cNvSpPr>
            <a:spLocks noChangeArrowheads="1"/>
          </p:cNvSpPr>
          <p:nvPr/>
        </p:nvSpPr>
        <p:spPr bwMode="auto">
          <a:xfrm>
            <a:off x="612775" y="4508500"/>
            <a:ext cx="2087563" cy="719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对王和孙更方便</a:t>
            </a:r>
          </a:p>
        </p:txBody>
      </p:sp>
      <p:sp>
        <p:nvSpPr>
          <p:cNvPr id="459782" name="Rectangle 6">
            <a:extLst>
              <a:ext uri="{FF2B5EF4-FFF2-40B4-BE49-F238E27FC236}">
                <a16:creationId xmlns:a16="http://schemas.microsoft.com/office/drawing/2014/main" id="{30639FB7-0B54-4529-8CBF-A8F090F90A1F}"/>
              </a:ext>
            </a:extLst>
          </p:cNvPr>
          <p:cNvSpPr>
            <a:spLocks noChangeArrowheads="1"/>
          </p:cNvSpPr>
          <p:nvPr/>
        </p:nvSpPr>
        <p:spPr bwMode="auto">
          <a:xfrm>
            <a:off x="3527425" y="4508500"/>
            <a:ext cx="2087563" cy="719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唐也可以参加</a:t>
            </a:r>
          </a:p>
        </p:txBody>
      </p:sp>
      <p:sp>
        <p:nvSpPr>
          <p:cNvPr id="459783" name="Rectangle 7">
            <a:extLst>
              <a:ext uri="{FF2B5EF4-FFF2-40B4-BE49-F238E27FC236}">
                <a16:creationId xmlns:a16="http://schemas.microsoft.com/office/drawing/2014/main" id="{A0C80555-EA2A-4F47-B6E8-B338ABC673A6}"/>
              </a:ext>
            </a:extLst>
          </p:cNvPr>
          <p:cNvSpPr>
            <a:spLocks noChangeArrowheads="1"/>
          </p:cNvSpPr>
          <p:nvPr/>
        </p:nvSpPr>
        <p:spPr bwMode="auto">
          <a:xfrm>
            <a:off x="6372225" y="4508500"/>
            <a:ext cx="2087563" cy="719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会议室有空</a:t>
            </a:r>
          </a:p>
        </p:txBody>
      </p:sp>
      <p:sp>
        <p:nvSpPr>
          <p:cNvPr id="459784" name="Line 8">
            <a:extLst>
              <a:ext uri="{FF2B5EF4-FFF2-40B4-BE49-F238E27FC236}">
                <a16:creationId xmlns:a16="http://schemas.microsoft.com/office/drawing/2014/main" id="{6E266529-4E4E-4DC4-9C84-3DFAD91BE5AD}"/>
              </a:ext>
            </a:extLst>
          </p:cNvPr>
          <p:cNvSpPr>
            <a:spLocks noChangeShapeType="1"/>
          </p:cNvSpPr>
          <p:nvPr/>
        </p:nvSpPr>
        <p:spPr bwMode="auto">
          <a:xfrm flipH="1">
            <a:off x="1547813" y="2852738"/>
            <a:ext cx="3024187" cy="165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9785" name="Line 9">
            <a:extLst>
              <a:ext uri="{FF2B5EF4-FFF2-40B4-BE49-F238E27FC236}">
                <a16:creationId xmlns:a16="http://schemas.microsoft.com/office/drawing/2014/main" id="{AFC7ECA9-C3A4-479A-A519-67D7E280904B}"/>
              </a:ext>
            </a:extLst>
          </p:cNvPr>
          <p:cNvSpPr>
            <a:spLocks noChangeShapeType="1"/>
          </p:cNvSpPr>
          <p:nvPr/>
        </p:nvSpPr>
        <p:spPr bwMode="auto">
          <a:xfrm>
            <a:off x="4572000" y="2852738"/>
            <a:ext cx="0" cy="165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9786" name="Line 10">
            <a:extLst>
              <a:ext uri="{FF2B5EF4-FFF2-40B4-BE49-F238E27FC236}">
                <a16:creationId xmlns:a16="http://schemas.microsoft.com/office/drawing/2014/main" id="{B1C7C540-75B1-44FD-929A-429F3C103504}"/>
              </a:ext>
            </a:extLst>
          </p:cNvPr>
          <p:cNvSpPr>
            <a:spLocks noChangeShapeType="1"/>
          </p:cNvSpPr>
          <p:nvPr/>
        </p:nvSpPr>
        <p:spPr bwMode="auto">
          <a:xfrm>
            <a:off x="4572000" y="2852738"/>
            <a:ext cx="2808288" cy="165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a:extLst>
              <a:ext uri="{FF2B5EF4-FFF2-40B4-BE49-F238E27FC236}">
                <a16:creationId xmlns:a16="http://schemas.microsoft.com/office/drawing/2014/main" id="{EF9C62C6-0EC6-4CAF-BD8C-D8185DAAF22B}"/>
              </a:ext>
            </a:extLst>
          </p:cNvPr>
          <p:cNvSpPr>
            <a:spLocks noGrp="1"/>
          </p:cNvSpPr>
          <p:nvPr>
            <p:ph type="sldNum" sz="quarter" idx="12"/>
          </p:nvPr>
        </p:nvSpPr>
        <p:spPr/>
        <p:txBody>
          <a:bodyPr/>
          <a:lstStyle/>
          <a:p>
            <a:fld id="{D24972A7-C391-42DF-94ED-C8B421296EA6}" type="slidenum">
              <a:rPr lang="zh-CN" altLang="en-US"/>
              <a:pPr/>
              <a:t>13</a:t>
            </a:fld>
            <a:endParaRPr lang="en-US" altLang="zh-CN"/>
          </a:p>
        </p:txBody>
      </p:sp>
      <p:sp>
        <p:nvSpPr>
          <p:cNvPr id="36866" name="Rectangle 2">
            <a:extLst>
              <a:ext uri="{FF2B5EF4-FFF2-40B4-BE49-F238E27FC236}">
                <a16:creationId xmlns:a16="http://schemas.microsoft.com/office/drawing/2014/main" id="{CEE5A65E-1885-4676-A7FC-E553D59B75C7}"/>
              </a:ext>
            </a:extLst>
          </p:cNvPr>
          <p:cNvSpPr>
            <a:spLocks noGrp="1" noChangeArrowheads="1"/>
          </p:cNvSpPr>
          <p:nvPr>
            <p:ph type="title"/>
          </p:nvPr>
        </p:nvSpPr>
        <p:spPr/>
        <p:txBody>
          <a:bodyPr/>
          <a:lstStyle/>
          <a:p>
            <a:r>
              <a:rPr lang="zh-CN" altLang="en-US"/>
              <a:t>我们向读者展示的这种结构应该具有金字塔的四个基本特征。</a:t>
            </a:r>
          </a:p>
        </p:txBody>
      </p:sp>
      <p:sp>
        <p:nvSpPr>
          <p:cNvPr id="36868" name="Rectangle 4">
            <a:extLst>
              <a:ext uri="{FF2B5EF4-FFF2-40B4-BE49-F238E27FC236}">
                <a16:creationId xmlns:a16="http://schemas.microsoft.com/office/drawing/2014/main" id="{24D2ED57-7FFE-4ECA-8CC3-FB59D55B4FDE}"/>
              </a:ext>
            </a:extLst>
          </p:cNvPr>
          <p:cNvSpPr>
            <a:spLocks noChangeArrowheads="1"/>
          </p:cNvSpPr>
          <p:nvPr/>
        </p:nvSpPr>
        <p:spPr bwMode="auto">
          <a:xfrm>
            <a:off x="4772025" y="2420938"/>
            <a:ext cx="936625"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Ｇ</a:t>
            </a:r>
          </a:p>
        </p:txBody>
      </p:sp>
      <p:sp>
        <p:nvSpPr>
          <p:cNvPr id="36869" name="Rectangle 5">
            <a:extLst>
              <a:ext uri="{FF2B5EF4-FFF2-40B4-BE49-F238E27FC236}">
                <a16:creationId xmlns:a16="http://schemas.microsoft.com/office/drawing/2014/main" id="{98F8648A-7DC6-4663-986A-859EF8529393}"/>
              </a:ext>
            </a:extLst>
          </p:cNvPr>
          <p:cNvSpPr>
            <a:spLocks noChangeArrowheads="1"/>
          </p:cNvSpPr>
          <p:nvPr/>
        </p:nvSpPr>
        <p:spPr bwMode="auto">
          <a:xfrm>
            <a:off x="2532063" y="3284538"/>
            <a:ext cx="936625"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Ａ</a:t>
            </a:r>
          </a:p>
        </p:txBody>
      </p:sp>
      <p:sp>
        <p:nvSpPr>
          <p:cNvPr id="36870" name="Rectangle 6">
            <a:extLst>
              <a:ext uri="{FF2B5EF4-FFF2-40B4-BE49-F238E27FC236}">
                <a16:creationId xmlns:a16="http://schemas.microsoft.com/office/drawing/2014/main" id="{B76DA371-9B93-4B08-933C-617CDCDD632F}"/>
              </a:ext>
            </a:extLst>
          </p:cNvPr>
          <p:cNvSpPr>
            <a:spLocks noChangeArrowheads="1"/>
          </p:cNvSpPr>
          <p:nvPr/>
        </p:nvSpPr>
        <p:spPr bwMode="auto">
          <a:xfrm>
            <a:off x="2124075" y="437673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a:t>
            </a:r>
          </a:p>
        </p:txBody>
      </p:sp>
      <p:sp>
        <p:nvSpPr>
          <p:cNvPr id="36871" name="Rectangle 7">
            <a:extLst>
              <a:ext uri="{FF2B5EF4-FFF2-40B4-BE49-F238E27FC236}">
                <a16:creationId xmlns:a16="http://schemas.microsoft.com/office/drawing/2014/main" id="{7D6D23B8-721B-4192-920F-FAE131C545C6}"/>
              </a:ext>
            </a:extLst>
          </p:cNvPr>
          <p:cNvSpPr>
            <a:spLocks noChangeArrowheads="1"/>
          </p:cNvSpPr>
          <p:nvPr/>
        </p:nvSpPr>
        <p:spPr bwMode="auto">
          <a:xfrm>
            <a:off x="2771775" y="4365625"/>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A2</a:t>
            </a:r>
          </a:p>
        </p:txBody>
      </p:sp>
      <p:sp>
        <p:nvSpPr>
          <p:cNvPr id="36872" name="Rectangle 8">
            <a:extLst>
              <a:ext uri="{FF2B5EF4-FFF2-40B4-BE49-F238E27FC236}">
                <a16:creationId xmlns:a16="http://schemas.microsoft.com/office/drawing/2014/main" id="{76A3C5FB-C1A3-42CA-B9ED-699686B40C20}"/>
              </a:ext>
            </a:extLst>
          </p:cNvPr>
          <p:cNvSpPr>
            <a:spLocks noChangeArrowheads="1"/>
          </p:cNvSpPr>
          <p:nvPr/>
        </p:nvSpPr>
        <p:spPr bwMode="auto">
          <a:xfrm>
            <a:off x="3419475" y="436403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A3</a:t>
            </a:r>
          </a:p>
        </p:txBody>
      </p:sp>
      <p:cxnSp>
        <p:nvCxnSpPr>
          <p:cNvPr id="36873" name="AutoShape 9">
            <a:extLst>
              <a:ext uri="{FF2B5EF4-FFF2-40B4-BE49-F238E27FC236}">
                <a16:creationId xmlns:a16="http://schemas.microsoft.com/office/drawing/2014/main" id="{F374821B-B4E3-491F-A394-6651FC55BEF8}"/>
              </a:ext>
            </a:extLst>
          </p:cNvPr>
          <p:cNvCxnSpPr>
            <a:cxnSpLocks noChangeShapeType="1"/>
            <a:stCxn id="36868" idx="2"/>
            <a:endCxn id="36869" idx="0"/>
          </p:cNvCxnSpPr>
          <p:nvPr/>
        </p:nvCxnSpPr>
        <p:spPr bwMode="auto">
          <a:xfrm rot="5400000">
            <a:off x="3905250" y="1949450"/>
            <a:ext cx="430213" cy="2239963"/>
          </a:xfrm>
          <a:prstGeom prst="bentConnector3">
            <a:avLst>
              <a:gd name="adj1" fmla="val 4981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4" name="AutoShape 10">
            <a:extLst>
              <a:ext uri="{FF2B5EF4-FFF2-40B4-BE49-F238E27FC236}">
                <a16:creationId xmlns:a16="http://schemas.microsoft.com/office/drawing/2014/main" id="{D5CEF183-15AF-46E2-BBB2-7E1F68A4EFF8}"/>
              </a:ext>
            </a:extLst>
          </p:cNvPr>
          <p:cNvCxnSpPr>
            <a:cxnSpLocks noChangeShapeType="1"/>
            <a:stCxn id="36869" idx="2"/>
            <a:endCxn id="36870" idx="0"/>
          </p:cNvCxnSpPr>
          <p:nvPr/>
        </p:nvCxnSpPr>
        <p:spPr bwMode="auto">
          <a:xfrm rot="5400000">
            <a:off x="2340768" y="3717132"/>
            <a:ext cx="658813" cy="660400"/>
          </a:xfrm>
          <a:prstGeom prst="bentConnector3">
            <a:avLst>
              <a:gd name="adj1" fmla="val 4988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5" name="AutoShape 11">
            <a:extLst>
              <a:ext uri="{FF2B5EF4-FFF2-40B4-BE49-F238E27FC236}">
                <a16:creationId xmlns:a16="http://schemas.microsoft.com/office/drawing/2014/main" id="{F75633C7-6D49-47C0-A521-EF65E2CE0535}"/>
              </a:ext>
            </a:extLst>
          </p:cNvPr>
          <p:cNvCxnSpPr>
            <a:cxnSpLocks noChangeShapeType="1"/>
            <a:stCxn id="36869" idx="2"/>
            <a:endCxn id="36871" idx="0"/>
          </p:cNvCxnSpPr>
          <p:nvPr/>
        </p:nvCxnSpPr>
        <p:spPr bwMode="auto">
          <a:xfrm rot="5400000">
            <a:off x="2670175" y="4035425"/>
            <a:ext cx="647700" cy="127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6" name="AutoShape 12">
            <a:extLst>
              <a:ext uri="{FF2B5EF4-FFF2-40B4-BE49-F238E27FC236}">
                <a16:creationId xmlns:a16="http://schemas.microsoft.com/office/drawing/2014/main" id="{8FA6C620-0791-4250-AFC2-1C94A8FBE0A7}"/>
              </a:ext>
            </a:extLst>
          </p:cNvPr>
          <p:cNvCxnSpPr>
            <a:cxnSpLocks noChangeShapeType="1"/>
            <a:stCxn id="36869" idx="2"/>
            <a:endCxn id="36872" idx="0"/>
          </p:cNvCxnSpPr>
          <p:nvPr/>
        </p:nvCxnSpPr>
        <p:spPr bwMode="auto">
          <a:xfrm rot="16200000" flipH="1">
            <a:off x="2994818" y="3723482"/>
            <a:ext cx="646113" cy="635000"/>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77" name="Rectangle 13">
            <a:extLst>
              <a:ext uri="{FF2B5EF4-FFF2-40B4-BE49-F238E27FC236}">
                <a16:creationId xmlns:a16="http://schemas.microsoft.com/office/drawing/2014/main" id="{9DB94C24-B543-4480-AC24-2DC5265DAE70}"/>
              </a:ext>
            </a:extLst>
          </p:cNvPr>
          <p:cNvSpPr>
            <a:spLocks noChangeArrowheads="1"/>
          </p:cNvSpPr>
          <p:nvPr/>
        </p:nvSpPr>
        <p:spPr bwMode="auto">
          <a:xfrm>
            <a:off x="4765675" y="3286125"/>
            <a:ext cx="936625"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Ｂ</a:t>
            </a:r>
          </a:p>
        </p:txBody>
      </p:sp>
      <p:sp>
        <p:nvSpPr>
          <p:cNvPr id="36878" name="Rectangle 14">
            <a:extLst>
              <a:ext uri="{FF2B5EF4-FFF2-40B4-BE49-F238E27FC236}">
                <a16:creationId xmlns:a16="http://schemas.microsoft.com/office/drawing/2014/main" id="{25EAA974-4EEC-4407-8478-834620F83C8E}"/>
              </a:ext>
            </a:extLst>
          </p:cNvPr>
          <p:cNvSpPr>
            <a:spLocks noChangeArrowheads="1"/>
          </p:cNvSpPr>
          <p:nvPr/>
        </p:nvSpPr>
        <p:spPr bwMode="auto">
          <a:xfrm>
            <a:off x="4373563" y="436245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B1</a:t>
            </a:r>
          </a:p>
        </p:txBody>
      </p:sp>
      <p:sp>
        <p:nvSpPr>
          <p:cNvPr id="36879" name="Rectangle 15">
            <a:extLst>
              <a:ext uri="{FF2B5EF4-FFF2-40B4-BE49-F238E27FC236}">
                <a16:creationId xmlns:a16="http://schemas.microsoft.com/office/drawing/2014/main" id="{B6ED328F-39FE-494C-B3CE-C943BD54DDA7}"/>
              </a:ext>
            </a:extLst>
          </p:cNvPr>
          <p:cNvSpPr>
            <a:spLocks noChangeArrowheads="1"/>
          </p:cNvSpPr>
          <p:nvPr/>
        </p:nvSpPr>
        <p:spPr bwMode="auto">
          <a:xfrm>
            <a:off x="5021263" y="436403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B2</a:t>
            </a:r>
          </a:p>
        </p:txBody>
      </p:sp>
      <p:sp>
        <p:nvSpPr>
          <p:cNvPr id="36880" name="Rectangle 16">
            <a:extLst>
              <a:ext uri="{FF2B5EF4-FFF2-40B4-BE49-F238E27FC236}">
                <a16:creationId xmlns:a16="http://schemas.microsoft.com/office/drawing/2014/main" id="{9F8C0FBF-6873-4DDB-A06A-B9D7BDDEDA21}"/>
              </a:ext>
            </a:extLst>
          </p:cNvPr>
          <p:cNvSpPr>
            <a:spLocks noChangeArrowheads="1"/>
          </p:cNvSpPr>
          <p:nvPr/>
        </p:nvSpPr>
        <p:spPr bwMode="auto">
          <a:xfrm>
            <a:off x="5653088" y="4365625"/>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B3</a:t>
            </a:r>
          </a:p>
        </p:txBody>
      </p:sp>
      <p:cxnSp>
        <p:nvCxnSpPr>
          <p:cNvPr id="36881" name="AutoShape 17">
            <a:extLst>
              <a:ext uri="{FF2B5EF4-FFF2-40B4-BE49-F238E27FC236}">
                <a16:creationId xmlns:a16="http://schemas.microsoft.com/office/drawing/2014/main" id="{82F6BA64-AF20-401E-BA6B-A38D8805FC72}"/>
              </a:ext>
            </a:extLst>
          </p:cNvPr>
          <p:cNvCxnSpPr>
            <a:cxnSpLocks noChangeShapeType="1"/>
            <a:stCxn id="36877" idx="2"/>
            <a:endCxn id="36878" idx="0"/>
          </p:cNvCxnSpPr>
          <p:nvPr/>
        </p:nvCxnSpPr>
        <p:spPr bwMode="auto">
          <a:xfrm rot="5400000">
            <a:off x="4590257" y="3718719"/>
            <a:ext cx="642937" cy="644525"/>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a:extLst>
              <a:ext uri="{FF2B5EF4-FFF2-40B4-BE49-F238E27FC236}">
                <a16:creationId xmlns:a16="http://schemas.microsoft.com/office/drawing/2014/main" id="{ECF2E0FA-4E65-4AB2-8289-CFB1482825A2}"/>
              </a:ext>
            </a:extLst>
          </p:cNvPr>
          <p:cNvCxnSpPr>
            <a:cxnSpLocks noChangeShapeType="1"/>
            <a:stCxn id="36877" idx="2"/>
            <a:endCxn id="36879" idx="0"/>
          </p:cNvCxnSpPr>
          <p:nvPr/>
        </p:nvCxnSpPr>
        <p:spPr bwMode="auto">
          <a:xfrm rot="16200000" flipH="1">
            <a:off x="4913313" y="4040188"/>
            <a:ext cx="644525" cy="31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9">
            <a:extLst>
              <a:ext uri="{FF2B5EF4-FFF2-40B4-BE49-F238E27FC236}">
                <a16:creationId xmlns:a16="http://schemas.microsoft.com/office/drawing/2014/main" id="{7AA1EBA0-AE15-469A-B089-547A7D38EE3D}"/>
              </a:ext>
            </a:extLst>
          </p:cNvPr>
          <p:cNvCxnSpPr>
            <a:cxnSpLocks noChangeShapeType="1"/>
            <a:stCxn id="36877" idx="2"/>
            <a:endCxn id="36880" idx="0"/>
          </p:cNvCxnSpPr>
          <p:nvPr/>
        </p:nvCxnSpPr>
        <p:spPr bwMode="auto">
          <a:xfrm rot="16200000" flipH="1">
            <a:off x="5228432" y="3725069"/>
            <a:ext cx="646112" cy="635000"/>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0">
            <a:extLst>
              <a:ext uri="{FF2B5EF4-FFF2-40B4-BE49-F238E27FC236}">
                <a16:creationId xmlns:a16="http://schemas.microsoft.com/office/drawing/2014/main" id="{F9B1D186-9124-4E9F-BA2D-8C771A986A27}"/>
              </a:ext>
            </a:extLst>
          </p:cNvPr>
          <p:cNvCxnSpPr>
            <a:cxnSpLocks noChangeShapeType="1"/>
            <a:stCxn id="36868" idx="2"/>
            <a:endCxn id="36877" idx="0"/>
          </p:cNvCxnSpPr>
          <p:nvPr/>
        </p:nvCxnSpPr>
        <p:spPr bwMode="auto">
          <a:xfrm rot="5400000">
            <a:off x="5021263" y="3067050"/>
            <a:ext cx="431800" cy="63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5" name="Rectangle 21">
            <a:extLst>
              <a:ext uri="{FF2B5EF4-FFF2-40B4-BE49-F238E27FC236}">
                <a16:creationId xmlns:a16="http://schemas.microsoft.com/office/drawing/2014/main" id="{485C0483-BD7E-471F-B036-70E90F9DED36}"/>
              </a:ext>
            </a:extLst>
          </p:cNvPr>
          <p:cNvSpPr>
            <a:spLocks noChangeArrowheads="1"/>
          </p:cNvSpPr>
          <p:nvPr/>
        </p:nvSpPr>
        <p:spPr bwMode="auto">
          <a:xfrm>
            <a:off x="6916738" y="3286125"/>
            <a:ext cx="936625"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Ｃ</a:t>
            </a:r>
          </a:p>
        </p:txBody>
      </p:sp>
      <p:sp>
        <p:nvSpPr>
          <p:cNvPr id="36886" name="Rectangle 22">
            <a:extLst>
              <a:ext uri="{FF2B5EF4-FFF2-40B4-BE49-F238E27FC236}">
                <a16:creationId xmlns:a16="http://schemas.microsoft.com/office/drawing/2014/main" id="{94BDD32E-8EAD-4D78-9EFD-CDC6FD59453E}"/>
              </a:ext>
            </a:extLst>
          </p:cNvPr>
          <p:cNvSpPr>
            <a:spLocks noChangeArrowheads="1"/>
          </p:cNvSpPr>
          <p:nvPr/>
        </p:nvSpPr>
        <p:spPr bwMode="auto">
          <a:xfrm>
            <a:off x="6524625" y="436245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C1</a:t>
            </a:r>
          </a:p>
        </p:txBody>
      </p:sp>
      <p:sp>
        <p:nvSpPr>
          <p:cNvPr id="36887" name="Rectangle 23">
            <a:extLst>
              <a:ext uri="{FF2B5EF4-FFF2-40B4-BE49-F238E27FC236}">
                <a16:creationId xmlns:a16="http://schemas.microsoft.com/office/drawing/2014/main" id="{B2AC330F-28AF-4DF2-9878-662492D36D50}"/>
              </a:ext>
            </a:extLst>
          </p:cNvPr>
          <p:cNvSpPr>
            <a:spLocks noChangeArrowheads="1"/>
          </p:cNvSpPr>
          <p:nvPr/>
        </p:nvSpPr>
        <p:spPr bwMode="auto">
          <a:xfrm>
            <a:off x="7172325" y="436403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C2</a:t>
            </a:r>
          </a:p>
        </p:txBody>
      </p:sp>
      <p:sp>
        <p:nvSpPr>
          <p:cNvPr id="36888" name="Rectangle 24">
            <a:extLst>
              <a:ext uri="{FF2B5EF4-FFF2-40B4-BE49-F238E27FC236}">
                <a16:creationId xmlns:a16="http://schemas.microsoft.com/office/drawing/2014/main" id="{F317B3FC-6B56-46BE-A5D6-DDB155440F77}"/>
              </a:ext>
            </a:extLst>
          </p:cNvPr>
          <p:cNvSpPr>
            <a:spLocks noChangeArrowheads="1"/>
          </p:cNvSpPr>
          <p:nvPr/>
        </p:nvSpPr>
        <p:spPr bwMode="auto">
          <a:xfrm>
            <a:off x="7820025" y="4365625"/>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C3</a:t>
            </a:r>
          </a:p>
        </p:txBody>
      </p:sp>
      <p:cxnSp>
        <p:nvCxnSpPr>
          <p:cNvPr id="36889" name="AutoShape 25">
            <a:extLst>
              <a:ext uri="{FF2B5EF4-FFF2-40B4-BE49-F238E27FC236}">
                <a16:creationId xmlns:a16="http://schemas.microsoft.com/office/drawing/2014/main" id="{C704CB56-AA7A-4114-ABF2-CD0DDEC6D9E1}"/>
              </a:ext>
            </a:extLst>
          </p:cNvPr>
          <p:cNvCxnSpPr>
            <a:cxnSpLocks noChangeShapeType="1"/>
            <a:stCxn id="36885" idx="2"/>
            <a:endCxn id="36886" idx="0"/>
          </p:cNvCxnSpPr>
          <p:nvPr/>
        </p:nvCxnSpPr>
        <p:spPr bwMode="auto">
          <a:xfrm rot="5400000">
            <a:off x="6741319" y="3718719"/>
            <a:ext cx="642937" cy="644525"/>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90" name="AutoShape 26">
            <a:extLst>
              <a:ext uri="{FF2B5EF4-FFF2-40B4-BE49-F238E27FC236}">
                <a16:creationId xmlns:a16="http://schemas.microsoft.com/office/drawing/2014/main" id="{6FA07166-B5C2-4B59-955F-9EC74C5FDD54}"/>
              </a:ext>
            </a:extLst>
          </p:cNvPr>
          <p:cNvCxnSpPr>
            <a:cxnSpLocks noChangeShapeType="1"/>
            <a:stCxn id="36885" idx="2"/>
            <a:endCxn id="36887" idx="0"/>
          </p:cNvCxnSpPr>
          <p:nvPr/>
        </p:nvCxnSpPr>
        <p:spPr bwMode="auto">
          <a:xfrm rot="16200000" flipH="1">
            <a:off x="7064375" y="4040188"/>
            <a:ext cx="644525" cy="31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91" name="AutoShape 27">
            <a:extLst>
              <a:ext uri="{FF2B5EF4-FFF2-40B4-BE49-F238E27FC236}">
                <a16:creationId xmlns:a16="http://schemas.microsoft.com/office/drawing/2014/main" id="{655018BA-4F4A-438E-9927-E6C0224E3A26}"/>
              </a:ext>
            </a:extLst>
          </p:cNvPr>
          <p:cNvCxnSpPr>
            <a:cxnSpLocks noChangeShapeType="1"/>
            <a:stCxn id="36885" idx="2"/>
            <a:endCxn id="36888" idx="0"/>
          </p:cNvCxnSpPr>
          <p:nvPr/>
        </p:nvCxnSpPr>
        <p:spPr bwMode="auto">
          <a:xfrm rot="16200000" flipH="1">
            <a:off x="7387432" y="3717131"/>
            <a:ext cx="646112" cy="650875"/>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92" name="AutoShape 28">
            <a:extLst>
              <a:ext uri="{FF2B5EF4-FFF2-40B4-BE49-F238E27FC236}">
                <a16:creationId xmlns:a16="http://schemas.microsoft.com/office/drawing/2014/main" id="{6895B82F-0037-4A68-A3F2-9E5F03193523}"/>
              </a:ext>
            </a:extLst>
          </p:cNvPr>
          <p:cNvCxnSpPr>
            <a:cxnSpLocks noChangeShapeType="1"/>
            <a:stCxn id="36868" idx="2"/>
            <a:endCxn id="36885" idx="0"/>
          </p:cNvCxnSpPr>
          <p:nvPr/>
        </p:nvCxnSpPr>
        <p:spPr bwMode="auto">
          <a:xfrm rot="16200000" flipH="1">
            <a:off x="6096794" y="1997869"/>
            <a:ext cx="431800" cy="214471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93" name="AutoShape 29">
            <a:extLst>
              <a:ext uri="{FF2B5EF4-FFF2-40B4-BE49-F238E27FC236}">
                <a16:creationId xmlns:a16="http://schemas.microsoft.com/office/drawing/2014/main" id="{272AC2EC-FED0-4192-BA99-87A05A95B906}"/>
              </a:ext>
            </a:extLst>
          </p:cNvPr>
          <p:cNvSpPr>
            <a:spLocks/>
          </p:cNvSpPr>
          <p:nvPr/>
        </p:nvSpPr>
        <p:spPr bwMode="auto">
          <a:xfrm rot="-5400000">
            <a:off x="7323137" y="4076701"/>
            <a:ext cx="144463" cy="1871662"/>
          </a:xfrm>
          <a:prstGeom prst="leftBrace">
            <a:avLst>
              <a:gd name="adj1" fmla="val 10796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4" name="AutoShape 30">
            <a:extLst>
              <a:ext uri="{FF2B5EF4-FFF2-40B4-BE49-F238E27FC236}">
                <a16:creationId xmlns:a16="http://schemas.microsoft.com/office/drawing/2014/main" id="{0B5F7D97-275E-46E7-99B9-507BFCEE4E7E}"/>
              </a:ext>
            </a:extLst>
          </p:cNvPr>
          <p:cNvSpPr>
            <a:spLocks/>
          </p:cNvSpPr>
          <p:nvPr/>
        </p:nvSpPr>
        <p:spPr bwMode="auto">
          <a:xfrm rot="-5400000">
            <a:off x="2887662" y="4076701"/>
            <a:ext cx="144463" cy="1871662"/>
          </a:xfrm>
          <a:prstGeom prst="leftBrace">
            <a:avLst>
              <a:gd name="adj1" fmla="val 10796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5" name="AutoShape 31">
            <a:extLst>
              <a:ext uri="{FF2B5EF4-FFF2-40B4-BE49-F238E27FC236}">
                <a16:creationId xmlns:a16="http://schemas.microsoft.com/office/drawing/2014/main" id="{A297895D-2D3E-4D9B-83FA-46B01A28D300}"/>
              </a:ext>
            </a:extLst>
          </p:cNvPr>
          <p:cNvSpPr>
            <a:spLocks/>
          </p:cNvSpPr>
          <p:nvPr/>
        </p:nvSpPr>
        <p:spPr bwMode="auto">
          <a:xfrm>
            <a:off x="250825" y="2924175"/>
            <a:ext cx="1855788" cy="1152525"/>
          </a:xfrm>
          <a:prstGeom prst="accentCallout2">
            <a:avLst>
              <a:gd name="adj1" fmla="val 9917"/>
              <a:gd name="adj2" fmla="val 104106"/>
              <a:gd name="adj3" fmla="val 9917"/>
              <a:gd name="adj4" fmla="val 112917"/>
              <a:gd name="adj5" fmla="val 36917"/>
              <a:gd name="adj6" fmla="val 13404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特征二：</a:t>
            </a:r>
            <a:r>
              <a:rPr lang="zh-CN" altLang="en-US"/>
              <a:t>任何一个层次上的思想都必须是其下一层次思想的概括。</a:t>
            </a:r>
            <a:endParaRPr lang="en-US" altLang="zh-CN"/>
          </a:p>
        </p:txBody>
      </p:sp>
      <p:sp>
        <p:nvSpPr>
          <p:cNvPr id="36896" name="Rectangle 32">
            <a:extLst>
              <a:ext uri="{FF2B5EF4-FFF2-40B4-BE49-F238E27FC236}">
                <a16:creationId xmlns:a16="http://schemas.microsoft.com/office/drawing/2014/main" id="{C3DE55AC-AA1D-4D98-A5D4-3D7A67BDA9A8}"/>
              </a:ext>
            </a:extLst>
          </p:cNvPr>
          <p:cNvSpPr>
            <a:spLocks noChangeArrowheads="1"/>
          </p:cNvSpPr>
          <p:nvPr/>
        </p:nvSpPr>
        <p:spPr bwMode="auto">
          <a:xfrm>
            <a:off x="1835150" y="5229225"/>
            <a:ext cx="222408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特征三：</a:t>
            </a:r>
            <a:r>
              <a:rPr lang="zh-CN" altLang="en-US"/>
              <a:t>每组中的思想必须属于同一个范畴。</a:t>
            </a:r>
          </a:p>
        </p:txBody>
      </p:sp>
      <p:sp>
        <p:nvSpPr>
          <p:cNvPr id="36897" name="Rectangle 33">
            <a:extLst>
              <a:ext uri="{FF2B5EF4-FFF2-40B4-BE49-F238E27FC236}">
                <a16:creationId xmlns:a16="http://schemas.microsoft.com/office/drawing/2014/main" id="{1FB41AAC-A869-443F-B9E7-DDC3BBAC6678}"/>
              </a:ext>
            </a:extLst>
          </p:cNvPr>
          <p:cNvSpPr>
            <a:spLocks noChangeArrowheads="1"/>
          </p:cNvSpPr>
          <p:nvPr/>
        </p:nvSpPr>
        <p:spPr bwMode="auto">
          <a:xfrm>
            <a:off x="6243638" y="522922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特征四：</a:t>
            </a:r>
            <a:r>
              <a:rPr lang="zh-CN" altLang="en-US"/>
              <a:t>每组中的思想都必须按照逻辑顺序组织。</a:t>
            </a:r>
          </a:p>
        </p:txBody>
      </p:sp>
      <p:sp>
        <p:nvSpPr>
          <p:cNvPr id="36899" name="AutoShape 35">
            <a:extLst>
              <a:ext uri="{FF2B5EF4-FFF2-40B4-BE49-F238E27FC236}">
                <a16:creationId xmlns:a16="http://schemas.microsoft.com/office/drawing/2014/main" id="{05E20A12-380D-46E3-9208-25C1FCDF3FE4}"/>
              </a:ext>
            </a:extLst>
          </p:cNvPr>
          <p:cNvSpPr>
            <a:spLocks/>
          </p:cNvSpPr>
          <p:nvPr/>
        </p:nvSpPr>
        <p:spPr bwMode="auto">
          <a:xfrm>
            <a:off x="971550" y="1700213"/>
            <a:ext cx="2863850" cy="865187"/>
          </a:xfrm>
          <a:prstGeom prst="accentCallout2">
            <a:avLst>
              <a:gd name="adj1" fmla="val 13213"/>
              <a:gd name="adj2" fmla="val 102662"/>
              <a:gd name="adj3" fmla="val 13213"/>
              <a:gd name="adj4" fmla="val 113194"/>
              <a:gd name="adj5" fmla="val 109176"/>
              <a:gd name="adj6" fmla="val 13841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特征一：</a:t>
            </a:r>
            <a:r>
              <a:rPr lang="zh-CN" altLang="en-US"/>
              <a:t>一篇文章的结构必定只支持一个思想，这个思想将概括所有各级各组的思想。</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99"/>
                                        </p:tgtEl>
                                        <p:attrNameLst>
                                          <p:attrName>style.visibility</p:attrName>
                                        </p:attrNameLst>
                                      </p:cBhvr>
                                      <p:to>
                                        <p:strVal val="visible"/>
                                      </p:to>
                                    </p:set>
                                    <p:animEffect transition="in" filter="blinds(horizontal)">
                                      <p:cBhvr>
                                        <p:cTn id="7" dur="500"/>
                                        <p:tgtEl>
                                          <p:spTgt spid="36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895"/>
                                        </p:tgtEl>
                                        <p:attrNameLst>
                                          <p:attrName>style.visibility</p:attrName>
                                        </p:attrNameLst>
                                      </p:cBhvr>
                                      <p:to>
                                        <p:strVal val="visible"/>
                                      </p:to>
                                    </p:set>
                                    <p:anim calcmode="lin" valueType="num">
                                      <p:cBhvr additive="base">
                                        <p:cTn id="12" dur="500" fill="hold"/>
                                        <p:tgtEl>
                                          <p:spTgt spid="36895"/>
                                        </p:tgtEl>
                                        <p:attrNameLst>
                                          <p:attrName>ppt_x</p:attrName>
                                        </p:attrNameLst>
                                      </p:cBhvr>
                                      <p:tavLst>
                                        <p:tav tm="0">
                                          <p:val>
                                            <p:strVal val="#ppt_x"/>
                                          </p:val>
                                        </p:tav>
                                        <p:tav tm="100000">
                                          <p:val>
                                            <p:strVal val="#ppt_x"/>
                                          </p:val>
                                        </p:tav>
                                      </p:tavLst>
                                    </p:anim>
                                    <p:anim calcmode="lin" valueType="num">
                                      <p:cBhvr additive="base">
                                        <p:cTn id="13" dur="500" fill="hold"/>
                                        <p:tgtEl>
                                          <p:spTgt spid="3689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6894"/>
                                        </p:tgtEl>
                                        <p:attrNameLst>
                                          <p:attrName>style.visibility</p:attrName>
                                        </p:attrNameLst>
                                      </p:cBhvr>
                                      <p:to>
                                        <p:strVal val="visible"/>
                                      </p:to>
                                    </p:set>
                                    <p:anim calcmode="lin" valueType="num">
                                      <p:cBhvr additive="base">
                                        <p:cTn id="18" dur="500" fill="hold"/>
                                        <p:tgtEl>
                                          <p:spTgt spid="36894"/>
                                        </p:tgtEl>
                                        <p:attrNameLst>
                                          <p:attrName>ppt_x</p:attrName>
                                        </p:attrNameLst>
                                      </p:cBhvr>
                                      <p:tavLst>
                                        <p:tav tm="0">
                                          <p:val>
                                            <p:strVal val="#ppt_x"/>
                                          </p:val>
                                        </p:tav>
                                        <p:tav tm="100000">
                                          <p:val>
                                            <p:strVal val="#ppt_x"/>
                                          </p:val>
                                        </p:tav>
                                      </p:tavLst>
                                    </p:anim>
                                    <p:anim calcmode="lin" valueType="num">
                                      <p:cBhvr additive="base">
                                        <p:cTn id="19" dur="500" fill="hold"/>
                                        <p:tgtEl>
                                          <p:spTgt spid="3689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6896"/>
                                        </p:tgtEl>
                                        <p:attrNameLst>
                                          <p:attrName>style.visibility</p:attrName>
                                        </p:attrNameLst>
                                      </p:cBhvr>
                                      <p:to>
                                        <p:strVal val="visible"/>
                                      </p:to>
                                    </p:set>
                                    <p:anim calcmode="lin" valueType="num">
                                      <p:cBhvr additive="base">
                                        <p:cTn id="22" dur="500" fill="hold"/>
                                        <p:tgtEl>
                                          <p:spTgt spid="36896"/>
                                        </p:tgtEl>
                                        <p:attrNameLst>
                                          <p:attrName>ppt_x</p:attrName>
                                        </p:attrNameLst>
                                      </p:cBhvr>
                                      <p:tavLst>
                                        <p:tav tm="0">
                                          <p:val>
                                            <p:strVal val="#ppt_x"/>
                                          </p:val>
                                        </p:tav>
                                        <p:tav tm="100000">
                                          <p:val>
                                            <p:strVal val="#ppt_x"/>
                                          </p:val>
                                        </p:tav>
                                      </p:tavLst>
                                    </p:anim>
                                    <p:anim calcmode="lin" valueType="num">
                                      <p:cBhvr additive="base">
                                        <p:cTn id="23" dur="500" fill="hold"/>
                                        <p:tgtEl>
                                          <p:spTgt spid="36896"/>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36893"/>
                                        </p:tgtEl>
                                        <p:attrNameLst>
                                          <p:attrName>style.visibility</p:attrName>
                                        </p:attrNameLst>
                                      </p:cBhvr>
                                      <p:to>
                                        <p:strVal val="visible"/>
                                      </p:to>
                                    </p:set>
                                    <p:anim calcmode="lin" valueType="num">
                                      <p:cBhvr additive="base">
                                        <p:cTn id="28" dur="500" fill="hold"/>
                                        <p:tgtEl>
                                          <p:spTgt spid="36893"/>
                                        </p:tgtEl>
                                        <p:attrNameLst>
                                          <p:attrName>ppt_x</p:attrName>
                                        </p:attrNameLst>
                                      </p:cBhvr>
                                      <p:tavLst>
                                        <p:tav tm="0">
                                          <p:val>
                                            <p:strVal val="#ppt_x"/>
                                          </p:val>
                                        </p:tav>
                                        <p:tav tm="100000">
                                          <p:val>
                                            <p:strVal val="#ppt_x"/>
                                          </p:val>
                                        </p:tav>
                                      </p:tavLst>
                                    </p:anim>
                                    <p:anim calcmode="lin" valueType="num">
                                      <p:cBhvr additive="base">
                                        <p:cTn id="29" dur="500" fill="hold"/>
                                        <p:tgtEl>
                                          <p:spTgt spid="3689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6897"/>
                                        </p:tgtEl>
                                        <p:attrNameLst>
                                          <p:attrName>style.visibility</p:attrName>
                                        </p:attrNameLst>
                                      </p:cBhvr>
                                      <p:to>
                                        <p:strVal val="visible"/>
                                      </p:to>
                                    </p:set>
                                    <p:anim calcmode="lin" valueType="num">
                                      <p:cBhvr additive="base">
                                        <p:cTn id="32" dur="500" fill="hold"/>
                                        <p:tgtEl>
                                          <p:spTgt spid="36897"/>
                                        </p:tgtEl>
                                        <p:attrNameLst>
                                          <p:attrName>ppt_x</p:attrName>
                                        </p:attrNameLst>
                                      </p:cBhvr>
                                      <p:tavLst>
                                        <p:tav tm="0">
                                          <p:val>
                                            <p:strVal val="#ppt_x"/>
                                          </p:val>
                                        </p:tav>
                                        <p:tav tm="100000">
                                          <p:val>
                                            <p:strVal val="#ppt_x"/>
                                          </p:val>
                                        </p:tav>
                                      </p:tavLst>
                                    </p:anim>
                                    <p:anim calcmode="lin" valueType="num">
                                      <p:cBhvr additive="base">
                                        <p:cTn id="33" dur="500" fill="hold"/>
                                        <p:tgtEl>
                                          <p:spTgt spid="36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5" grpId="0" animBg="1"/>
      <p:bldP spid="36896" grpId="0"/>
      <p:bldP spid="36897" grpId="0"/>
      <p:bldP spid="3689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02FCCD47-E9D3-43D8-9753-0D1F1C481A52}"/>
              </a:ext>
            </a:extLst>
          </p:cNvPr>
          <p:cNvSpPr>
            <a:spLocks noGrp="1"/>
          </p:cNvSpPr>
          <p:nvPr>
            <p:ph type="sldNum" sz="quarter" idx="12"/>
          </p:nvPr>
        </p:nvSpPr>
        <p:spPr/>
        <p:txBody>
          <a:bodyPr/>
          <a:lstStyle/>
          <a:p>
            <a:fld id="{6C61C8CF-9E36-4A3D-BD84-EDDF210ABDCD}" type="slidenum">
              <a:rPr lang="zh-CN" altLang="en-US"/>
              <a:pPr/>
              <a:t>14</a:t>
            </a:fld>
            <a:endParaRPr lang="en-US" altLang="zh-CN"/>
          </a:p>
        </p:txBody>
      </p:sp>
      <p:sp>
        <p:nvSpPr>
          <p:cNvPr id="11266" name="Rectangle 2">
            <a:extLst>
              <a:ext uri="{FF2B5EF4-FFF2-40B4-BE49-F238E27FC236}">
                <a16:creationId xmlns:a16="http://schemas.microsoft.com/office/drawing/2014/main" id="{06E6F912-173B-4C17-8E54-9641727E6128}"/>
              </a:ext>
            </a:extLst>
          </p:cNvPr>
          <p:cNvSpPr>
            <a:spLocks noGrp="1" noChangeArrowheads="1"/>
          </p:cNvSpPr>
          <p:nvPr>
            <p:ph type="title"/>
          </p:nvPr>
        </p:nvSpPr>
        <p:spPr/>
        <p:txBody>
          <a:bodyPr/>
          <a:lstStyle/>
          <a:p>
            <a:r>
              <a:rPr lang="zh-CN" altLang="en-US"/>
              <a:t>目录</a:t>
            </a:r>
          </a:p>
        </p:txBody>
      </p:sp>
      <p:sp>
        <p:nvSpPr>
          <p:cNvPr id="11267" name="Rectangle 3">
            <a:extLst>
              <a:ext uri="{FF2B5EF4-FFF2-40B4-BE49-F238E27FC236}">
                <a16:creationId xmlns:a16="http://schemas.microsoft.com/office/drawing/2014/main" id="{1C0EDE3D-D659-42BA-80BB-3EA99579B3F2}"/>
              </a:ext>
            </a:extLst>
          </p:cNvPr>
          <p:cNvSpPr>
            <a:spLocks noGrp="1" noChangeArrowheads="1"/>
          </p:cNvSpPr>
          <p:nvPr>
            <p:ph type="body" idx="1"/>
          </p:nvPr>
        </p:nvSpPr>
        <p:spPr/>
        <p:txBody>
          <a:bodyPr/>
          <a:lstStyle/>
          <a:p>
            <a:r>
              <a:rPr lang="zh-CN" altLang="en-US"/>
              <a:t>第一篇 写作的逻辑</a:t>
            </a:r>
          </a:p>
          <a:p>
            <a:pPr lvl="1"/>
            <a:r>
              <a:rPr lang="zh-CN" altLang="en-US"/>
              <a:t>第一章 为什么选择金字塔结构</a:t>
            </a:r>
          </a:p>
          <a:p>
            <a:pPr lvl="1"/>
            <a:r>
              <a:rPr lang="zh-CN" altLang="en-US"/>
              <a:t>第二章 金字塔中的子结构</a:t>
            </a:r>
          </a:p>
          <a:p>
            <a:pPr lvl="1"/>
            <a:r>
              <a:rPr lang="zh-CN" altLang="en-US"/>
              <a:t>第三章 如何构件金字塔结构</a:t>
            </a:r>
          </a:p>
          <a:p>
            <a:pPr lvl="1"/>
            <a:r>
              <a:rPr lang="zh-CN" altLang="en-US"/>
              <a:t>第四章 序言部分的具体写法</a:t>
            </a:r>
          </a:p>
          <a:p>
            <a:pPr lvl="1"/>
            <a:r>
              <a:rPr lang="zh-CN" altLang="en-US"/>
              <a:t>第五章 演绎与归纳的区别</a:t>
            </a:r>
          </a:p>
          <a:p>
            <a:r>
              <a:rPr lang="zh-CN" altLang="en-US"/>
              <a:t>第二篇 思考的逻辑</a:t>
            </a:r>
          </a:p>
          <a:p>
            <a:r>
              <a:rPr lang="zh-CN" altLang="en-US"/>
              <a:t>第三篇 解决问题的逻辑</a:t>
            </a:r>
          </a:p>
          <a:p>
            <a:r>
              <a:rPr lang="zh-CN" altLang="en-US"/>
              <a:t>第四篇 演示的逻辑</a:t>
            </a:r>
          </a:p>
          <a:p>
            <a:r>
              <a:rPr lang="zh-CN" altLang="en-US"/>
              <a:t>附录一</a:t>
            </a:r>
          </a:p>
          <a:p>
            <a:r>
              <a:rPr lang="zh-CN" altLang="en-US"/>
              <a:t>附录二</a:t>
            </a:r>
          </a:p>
        </p:txBody>
      </p:sp>
      <p:pic>
        <p:nvPicPr>
          <p:cNvPr id="11269" name="Picture 5" descr="BArrow">
            <a:extLst>
              <a:ext uri="{FF2B5EF4-FFF2-40B4-BE49-F238E27FC236}">
                <a16:creationId xmlns:a16="http://schemas.microsoft.com/office/drawing/2014/main" id="{45D49144-598F-49B8-B4E4-926062D5B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44663"/>
            <a:ext cx="503237" cy="503237"/>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GArrow">
            <a:extLst>
              <a:ext uri="{FF2B5EF4-FFF2-40B4-BE49-F238E27FC236}">
                <a16:creationId xmlns:a16="http://schemas.microsoft.com/office/drawing/2014/main" id="{4AD59A49-B902-4EA2-B892-DE33B1319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420938"/>
            <a:ext cx="382587" cy="382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14896DF3-C4B8-449E-A151-46BE383842C9}"/>
              </a:ext>
            </a:extLst>
          </p:cNvPr>
          <p:cNvSpPr>
            <a:spLocks noGrp="1"/>
          </p:cNvSpPr>
          <p:nvPr>
            <p:ph type="sldNum" sz="quarter" idx="12"/>
          </p:nvPr>
        </p:nvSpPr>
        <p:spPr/>
        <p:txBody>
          <a:bodyPr/>
          <a:lstStyle/>
          <a:p>
            <a:fld id="{BF7EE765-7252-483B-B86D-23A2FE2A09BA}" type="slidenum">
              <a:rPr lang="zh-CN" altLang="en-US"/>
              <a:pPr/>
              <a:t>15</a:t>
            </a:fld>
            <a:endParaRPr lang="en-US" altLang="zh-CN"/>
          </a:p>
        </p:txBody>
      </p:sp>
      <p:sp>
        <p:nvSpPr>
          <p:cNvPr id="73730" name="Rectangle 2">
            <a:extLst>
              <a:ext uri="{FF2B5EF4-FFF2-40B4-BE49-F238E27FC236}">
                <a16:creationId xmlns:a16="http://schemas.microsoft.com/office/drawing/2014/main" id="{E0D9DD11-2CEF-44CA-883F-CA3D7C52A2B8}"/>
              </a:ext>
            </a:extLst>
          </p:cNvPr>
          <p:cNvSpPr>
            <a:spLocks noGrp="1" noChangeArrowheads="1"/>
          </p:cNvSpPr>
          <p:nvPr>
            <p:ph type="title"/>
          </p:nvPr>
        </p:nvSpPr>
        <p:spPr/>
        <p:txBody>
          <a:bodyPr/>
          <a:lstStyle/>
          <a:p>
            <a:r>
              <a:rPr lang="zh-CN" altLang="en-US"/>
              <a:t>我们可以利用金字塔包含的三种子结构加快发现思想的过程。</a:t>
            </a:r>
          </a:p>
        </p:txBody>
      </p:sp>
      <p:grpSp>
        <p:nvGrpSpPr>
          <p:cNvPr id="73745" name="Group 17">
            <a:extLst>
              <a:ext uri="{FF2B5EF4-FFF2-40B4-BE49-F238E27FC236}">
                <a16:creationId xmlns:a16="http://schemas.microsoft.com/office/drawing/2014/main" id="{FA256504-B1BD-4EAE-B34F-05EB593F6949}"/>
              </a:ext>
            </a:extLst>
          </p:cNvPr>
          <p:cNvGrpSpPr>
            <a:grpSpLocks/>
          </p:cNvGrpSpPr>
          <p:nvPr/>
        </p:nvGrpSpPr>
        <p:grpSpPr bwMode="auto">
          <a:xfrm>
            <a:off x="1152525" y="1627188"/>
            <a:ext cx="6299200" cy="4113212"/>
            <a:chOff x="681" y="1025"/>
            <a:chExt cx="3968" cy="2591"/>
          </a:xfrm>
        </p:grpSpPr>
        <p:sp>
          <p:nvSpPr>
            <p:cNvPr id="73732" name="Rectangle 4">
              <a:extLst>
                <a:ext uri="{FF2B5EF4-FFF2-40B4-BE49-F238E27FC236}">
                  <a16:creationId xmlns:a16="http://schemas.microsoft.com/office/drawing/2014/main" id="{B0F33EFC-808D-4F1A-9A89-A467AE824EE2}"/>
                </a:ext>
              </a:extLst>
            </p:cNvPr>
            <p:cNvSpPr>
              <a:spLocks noChangeArrowheads="1"/>
            </p:cNvSpPr>
            <p:nvPr/>
          </p:nvSpPr>
          <p:spPr bwMode="auto">
            <a:xfrm>
              <a:off x="3153" y="2023"/>
              <a:ext cx="816" cy="27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主题</a:t>
              </a:r>
            </a:p>
          </p:txBody>
        </p:sp>
        <p:sp>
          <p:nvSpPr>
            <p:cNvPr id="73733" name="Rectangle 5">
              <a:extLst>
                <a:ext uri="{FF2B5EF4-FFF2-40B4-BE49-F238E27FC236}">
                  <a16:creationId xmlns:a16="http://schemas.microsoft.com/office/drawing/2014/main" id="{1A53A9B9-A500-4978-8D33-470F6264EED7}"/>
                </a:ext>
              </a:extLst>
            </p:cNvPr>
            <p:cNvSpPr>
              <a:spLocks noChangeArrowheads="1"/>
            </p:cNvSpPr>
            <p:nvPr/>
          </p:nvSpPr>
          <p:spPr bwMode="auto">
            <a:xfrm>
              <a:off x="2518" y="2613"/>
              <a:ext cx="816" cy="27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子主题</a:t>
              </a:r>
            </a:p>
          </p:txBody>
        </p:sp>
        <p:sp>
          <p:nvSpPr>
            <p:cNvPr id="73734" name="Rectangle 6">
              <a:extLst>
                <a:ext uri="{FF2B5EF4-FFF2-40B4-BE49-F238E27FC236}">
                  <a16:creationId xmlns:a16="http://schemas.microsoft.com/office/drawing/2014/main" id="{F703B331-E951-4A8B-825E-AE3BCA74C4D2}"/>
                </a:ext>
              </a:extLst>
            </p:cNvPr>
            <p:cNvSpPr>
              <a:spLocks noChangeArrowheads="1"/>
            </p:cNvSpPr>
            <p:nvPr/>
          </p:nvSpPr>
          <p:spPr bwMode="auto">
            <a:xfrm>
              <a:off x="3833" y="2612"/>
              <a:ext cx="816" cy="27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子主题</a:t>
              </a:r>
            </a:p>
          </p:txBody>
        </p:sp>
        <p:cxnSp>
          <p:nvCxnSpPr>
            <p:cNvPr id="73735" name="AutoShape 7">
              <a:extLst>
                <a:ext uri="{FF2B5EF4-FFF2-40B4-BE49-F238E27FC236}">
                  <a16:creationId xmlns:a16="http://schemas.microsoft.com/office/drawing/2014/main" id="{F2A142DB-0737-45EA-9851-41B7DD7398FA}"/>
                </a:ext>
              </a:extLst>
            </p:cNvPr>
            <p:cNvCxnSpPr>
              <a:cxnSpLocks noChangeShapeType="1"/>
              <a:stCxn id="73732" idx="2"/>
              <a:endCxn id="73733" idx="0"/>
            </p:cNvCxnSpPr>
            <p:nvPr/>
          </p:nvCxnSpPr>
          <p:spPr bwMode="auto">
            <a:xfrm rot="5400000">
              <a:off x="3085" y="2136"/>
              <a:ext cx="318" cy="635"/>
            </a:xfrm>
            <a:prstGeom prst="bentConnector3">
              <a:avLst>
                <a:gd name="adj1" fmla="val 5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7" name="AutoShape 9">
              <a:extLst>
                <a:ext uri="{FF2B5EF4-FFF2-40B4-BE49-F238E27FC236}">
                  <a16:creationId xmlns:a16="http://schemas.microsoft.com/office/drawing/2014/main" id="{DC11928F-637A-44F9-8F7C-E8C16FCE3067}"/>
                </a:ext>
              </a:extLst>
            </p:cNvPr>
            <p:cNvCxnSpPr>
              <a:cxnSpLocks noChangeShapeType="1"/>
              <a:stCxn id="73732" idx="2"/>
              <a:endCxn id="73734" idx="0"/>
            </p:cNvCxnSpPr>
            <p:nvPr/>
          </p:nvCxnSpPr>
          <p:spPr bwMode="auto">
            <a:xfrm rot="16200000" flipH="1">
              <a:off x="3742" y="2114"/>
              <a:ext cx="317" cy="680"/>
            </a:xfrm>
            <a:prstGeom prst="bentConnector3">
              <a:avLst>
                <a:gd name="adj1" fmla="val 49843"/>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38" name="AutoShape 10">
              <a:extLst>
                <a:ext uri="{FF2B5EF4-FFF2-40B4-BE49-F238E27FC236}">
                  <a16:creationId xmlns:a16="http://schemas.microsoft.com/office/drawing/2014/main" id="{D27B0527-CAA3-4C18-866B-55FC6A8BBF28}"/>
                </a:ext>
              </a:extLst>
            </p:cNvPr>
            <p:cNvSpPr>
              <a:spLocks/>
            </p:cNvSpPr>
            <p:nvPr/>
          </p:nvSpPr>
          <p:spPr bwMode="auto">
            <a:xfrm>
              <a:off x="2336" y="1842"/>
              <a:ext cx="91" cy="817"/>
            </a:xfrm>
            <a:prstGeom prst="leftBrace">
              <a:avLst>
                <a:gd name="adj1" fmla="val 7481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9" name="Rectangle 11">
              <a:extLst>
                <a:ext uri="{FF2B5EF4-FFF2-40B4-BE49-F238E27FC236}">
                  <a16:creationId xmlns:a16="http://schemas.microsoft.com/office/drawing/2014/main" id="{A0966496-CE6F-49C0-86A3-5ABF6727DEAB}"/>
                </a:ext>
              </a:extLst>
            </p:cNvPr>
            <p:cNvSpPr>
              <a:spLocks noChangeArrowheads="1"/>
            </p:cNvSpPr>
            <p:nvPr/>
          </p:nvSpPr>
          <p:spPr bwMode="auto">
            <a:xfrm>
              <a:off x="681" y="1979"/>
              <a:ext cx="1542" cy="5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t>子结构一：</a:t>
              </a:r>
              <a:r>
                <a:rPr lang="zh-CN" altLang="en-US"/>
                <a:t>主题和子主题之间的纵向关系</a:t>
              </a:r>
            </a:p>
          </p:txBody>
        </p:sp>
        <p:sp>
          <p:nvSpPr>
            <p:cNvPr id="73740" name="AutoShape 12">
              <a:extLst>
                <a:ext uri="{FF2B5EF4-FFF2-40B4-BE49-F238E27FC236}">
                  <a16:creationId xmlns:a16="http://schemas.microsoft.com/office/drawing/2014/main" id="{83C92E46-DA0B-465D-AE33-5B14EAAA5ADB}"/>
                </a:ext>
              </a:extLst>
            </p:cNvPr>
            <p:cNvSpPr>
              <a:spLocks/>
            </p:cNvSpPr>
            <p:nvPr/>
          </p:nvSpPr>
          <p:spPr bwMode="auto">
            <a:xfrm rot="5400000" flipH="1">
              <a:off x="3515" y="2748"/>
              <a:ext cx="91" cy="817"/>
            </a:xfrm>
            <a:prstGeom prst="leftBrace">
              <a:avLst>
                <a:gd name="adj1" fmla="val 7481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1" name="Rectangle 13">
              <a:extLst>
                <a:ext uri="{FF2B5EF4-FFF2-40B4-BE49-F238E27FC236}">
                  <a16:creationId xmlns:a16="http://schemas.microsoft.com/office/drawing/2014/main" id="{12D42A6A-1268-4CB8-A5AE-311136F089F3}"/>
                </a:ext>
              </a:extLst>
            </p:cNvPr>
            <p:cNvSpPr>
              <a:spLocks noChangeArrowheads="1"/>
            </p:cNvSpPr>
            <p:nvPr/>
          </p:nvSpPr>
          <p:spPr bwMode="auto">
            <a:xfrm>
              <a:off x="2498" y="3252"/>
              <a:ext cx="2132" cy="36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t>子结构二：</a:t>
              </a:r>
              <a:r>
                <a:rPr lang="zh-CN" altLang="en-US"/>
                <a:t>子主题之间的横向关系</a:t>
              </a:r>
            </a:p>
          </p:txBody>
        </p:sp>
        <p:sp>
          <p:nvSpPr>
            <p:cNvPr id="73742" name="AutoShape 14">
              <a:extLst>
                <a:ext uri="{FF2B5EF4-FFF2-40B4-BE49-F238E27FC236}">
                  <a16:creationId xmlns:a16="http://schemas.microsoft.com/office/drawing/2014/main" id="{292A5E0F-7A2D-4F8B-B013-FEE587532B11}"/>
                </a:ext>
              </a:extLst>
            </p:cNvPr>
            <p:cNvSpPr>
              <a:spLocks/>
            </p:cNvSpPr>
            <p:nvPr/>
          </p:nvSpPr>
          <p:spPr bwMode="auto">
            <a:xfrm rot="-5400000" flipH="1" flipV="1">
              <a:off x="3516" y="1025"/>
              <a:ext cx="91" cy="817"/>
            </a:xfrm>
            <a:prstGeom prst="leftBrace">
              <a:avLst>
                <a:gd name="adj1" fmla="val 7481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3" name="Rectangle 15">
              <a:extLst>
                <a:ext uri="{FF2B5EF4-FFF2-40B4-BE49-F238E27FC236}">
                  <a16:creationId xmlns:a16="http://schemas.microsoft.com/office/drawing/2014/main" id="{70899AFC-D29D-48B6-B752-B0AA69E050CE}"/>
                </a:ext>
              </a:extLst>
            </p:cNvPr>
            <p:cNvSpPr>
              <a:spLocks noChangeArrowheads="1"/>
            </p:cNvSpPr>
            <p:nvPr/>
          </p:nvSpPr>
          <p:spPr bwMode="auto">
            <a:xfrm>
              <a:off x="3153" y="1615"/>
              <a:ext cx="816" cy="27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序言</a:t>
              </a:r>
            </a:p>
          </p:txBody>
        </p:sp>
        <p:sp>
          <p:nvSpPr>
            <p:cNvPr id="73744" name="Rectangle 16">
              <a:extLst>
                <a:ext uri="{FF2B5EF4-FFF2-40B4-BE49-F238E27FC236}">
                  <a16:creationId xmlns:a16="http://schemas.microsoft.com/office/drawing/2014/main" id="{17579869-94BA-4806-B184-757313CDB94F}"/>
                </a:ext>
              </a:extLst>
            </p:cNvPr>
            <p:cNvSpPr>
              <a:spLocks noChangeArrowheads="1"/>
            </p:cNvSpPr>
            <p:nvPr/>
          </p:nvSpPr>
          <p:spPr bwMode="auto">
            <a:xfrm>
              <a:off x="2488" y="1025"/>
              <a:ext cx="2131" cy="31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子结构三：</a:t>
              </a:r>
              <a:r>
                <a:rPr lang="zh-CN" altLang="en-US"/>
                <a:t>序言的讲故事结构</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a:extLst>
              <a:ext uri="{FF2B5EF4-FFF2-40B4-BE49-F238E27FC236}">
                <a16:creationId xmlns:a16="http://schemas.microsoft.com/office/drawing/2014/main" id="{40717D6F-0872-4FB5-902A-98F7A1673C0E}"/>
              </a:ext>
            </a:extLst>
          </p:cNvPr>
          <p:cNvSpPr>
            <a:spLocks noGrp="1"/>
          </p:cNvSpPr>
          <p:nvPr>
            <p:ph type="sldNum" sz="quarter" idx="12"/>
          </p:nvPr>
        </p:nvSpPr>
        <p:spPr/>
        <p:txBody>
          <a:bodyPr/>
          <a:lstStyle/>
          <a:p>
            <a:fld id="{5D0359F0-D304-4D1B-9D9D-98EDB0293B58}" type="slidenum">
              <a:rPr lang="zh-CN" altLang="en-US"/>
              <a:pPr/>
              <a:t>16</a:t>
            </a:fld>
            <a:endParaRPr lang="en-US" altLang="zh-CN"/>
          </a:p>
        </p:txBody>
      </p:sp>
      <p:sp>
        <p:nvSpPr>
          <p:cNvPr id="74754" name="Rectangle 2">
            <a:extLst>
              <a:ext uri="{FF2B5EF4-FFF2-40B4-BE49-F238E27FC236}">
                <a16:creationId xmlns:a16="http://schemas.microsoft.com/office/drawing/2014/main" id="{03AC3149-5CCE-4F30-9493-FDE843CAF413}"/>
              </a:ext>
            </a:extLst>
          </p:cNvPr>
          <p:cNvSpPr>
            <a:spLocks noGrp="1" noChangeArrowheads="1"/>
          </p:cNvSpPr>
          <p:nvPr>
            <p:ph type="title"/>
          </p:nvPr>
        </p:nvSpPr>
        <p:spPr>
          <a:xfrm>
            <a:off x="684213" y="681038"/>
            <a:ext cx="7991475" cy="587375"/>
          </a:xfrm>
        </p:spPr>
        <p:txBody>
          <a:bodyPr/>
          <a:lstStyle/>
          <a:p>
            <a:r>
              <a:rPr lang="zh-CN" altLang="en-US"/>
              <a:t>纵向关系可以帮助我们建立一种疑问</a:t>
            </a:r>
            <a:r>
              <a:rPr lang="en-US" altLang="zh-CN"/>
              <a:t>/</a:t>
            </a:r>
            <a:r>
              <a:rPr lang="zh-CN" altLang="en-US"/>
              <a:t>回答式的对话，从而使读者带着极大的兴趣了解我们的思维脉络。</a:t>
            </a:r>
          </a:p>
        </p:txBody>
      </p:sp>
      <p:grpSp>
        <p:nvGrpSpPr>
          <p:cNvPr id="74790" name="Group 38">
            <a:extLst>
              <a:ext uri="{FF2B5EF4-FFF2-40B4-BE49-F238E27FC236}">
                <a16:creationId xmlns:a16="http://schemas.microsoft.com/office/drawing/2014/main" id="{BEFDD1A2-35AE-4080-8AA3-2200D5D47336}"/>
              </a:ext>
            </a:extLst>
          </p:cNvPr>
          <p:cNvGrpSpPr>
            <a:grpSpLocks/>
          </p:cNvGrpSpPr>
          <p:nvPr/>
        </p:nvGrpSpPr>
        <p:grpSpPr bwMode="auto">
          <a:xfrm>
            <a:off x="468313" y="1557338"/>
            <a:ext cx="8208962" cy="4392612"/>
            <a:chOff x="204" y="981"/>
            <a:chExt cx="5171" cy="2767"/>
          </a:xfrm>
        </p:grpSpPr>
        <p:grpSp>
          <p:nvGrpSpPr>
            <p:cNvPr id="74783" name="Group 31">
              <a:extLst>
                <a:ext uri="{FF2B5EF4-FFF2-40B4-BE49-F238E27FC236}">
                  <a16:creationId xmlns:a16="http://schemas.microsoft.com/office/drawing/2014/main" id="{F99AD6F0-8762-4481-B909-9AC670B60847}"/>
                </a:ext>
              </a:extLst>
            </p:cNvPr>
            <p:cNvGrpSpPr>
              <a:grpSpLocks/>
            </p:cNvGrpSpPr>
            <p:nvPr/>
          </p:nvGrpSpPr>
          <p:grpSpPr bwMode="auto">
            <a:xfrm>
              <a:off x="204" y="981"/>
              <a:ext cx="5171" cy="2767"/>
              <a:chOff x="204" y="981"/>
              <a:chExt cx="5171" cy="2767"/>
            </a:xfrm>
          </p:grpSpPr>
          <p:sp>
            <p:nvSpPr>
              <p:cNvPr id="74756" name="Rectangle 4">
                <a:extLst>
                  <a:ext uri="{FF2B5EF4-FFF2-40B4-BE49-F238E27FC236}">
                    <a16:creationId xmlns:a16="http://schemas.microsoft.com/office/drawing/2014/main" id="{79447C1A-47F8-4B30-89D9-D4E10050B47A}"/>
                  </a:ext>
                </a:extLst>
              </p:cNvPr>
              <p:cNvSpPr>
                <a:spLocks noChangeArrowheads="1"/>
              </p:cNvSpPr>
              <p:nvPr/>
            </p:nvSpPr>
            <p:spPr bwMode="auto">
              <a:xfrm>
                <a:off x="2426" y="981"/>
                <a:ext cx="817"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猪应当被当作宠物来养</a:t>
                </a:r>
              </a:p>
            </p:txBody>
          </p:sp>
          <p:sp>
            <p:nvSpPr>
              <p:cNvPr id="74757" name="Rectangle 5">
                <a:extLst>
                  <a:ext uri="{FF2B5EF4-FFF2-40B4-BE49-F238E27FC236}">
                    <a16:creationId xmlns:a16="http://schemas.microsoft.com/office/drawing/2014/main" id="{D9E053C7-689E-4C81-A91E-0767611663CE}"/>
                  </a:ext>
                </a:extLst>
              </p:cNvPr>
              <p:cNvSpPr>
                <a:spLocks noChangeArrowheads="1"/>
              </p:cNvSpPr>
              <p:nvPr/>
            </p:nvSpPr>
            <p:spPr bwMode="auto">
              <a:xfrm>
                <a:off x="1519" y="1570"/>
                <a:ext cx="817"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猪很漂亮</a:t>
                </a:r>
              </a:p>
            </p:txBody>
          </p:sp>
          <p:sp>
            <p:nvSpPr>
              <p:cNvPr id="74758" name="Rectangle 6">
                <a:extLst>
                  <a:ext uri="{FF2B5EF4-FFF2-40B4-BE49-F238E27FC236}">
                    <a16:creationId xmlns:a16="http://schemas.microsoft.com/office/drawing/2014/main" id="{80E2D0AA-FD78-4EC7-AD79-F7A4699E3A2D}"/>
                  </a:ext>
                </a:extLst>
              </p:cNvPr>
              <p:cNvSpPr>
                <a:spLocks noChangeArrowheads="1"/>
              </p:cNvSpPr>
              <p:nvPr/>
            </p:nvSpPr>
            <p:spPr bwMode="auto">
              <a:xfrm>
                <a:off x="748" y="2159"/>
                <a:ext cx="817"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猪很肥</a:t>
                </a:r>
              </a:p>
            </p:txBody>
          </p:sp>
          <p:sp>
            <p:nvSpPr>
              <p:cNvPr id="74759" name="Rectangle 7">
                <a:extLst>
                  <a:ext uri="{FF2B5EF4-FFF2-40B4-BE49-F238E27FC236}">
                    <a16:creationId xmlns:a16="http://schemas.microsoft.com/office/drawing/2014/main" id="{B7962F06-6DB8-43C7-8699-7DF67B9ED4B1}"/>
                  </a:ext>
                </a:extLst>
              </p:cNvPr>
              <p:cNvSpPr>
                <a:spLocks noChangeArrowheads="1"/>
              </p:cNvSpPr>
              <p:nvPr/>
            </p:nvSpPr>
            <p:spPr bwMode="auto">
              <a:xfrm>
                <a:off x="204" y="2795"/>
                <a:ext cx="817"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使别人显得更苗条</a:t>
                </a:r>
              </a:p>
            </p:txBody>
          </p:sp>
          <p:sp>
            <p:nvSpPr>
              <p:cNvPr id="74760" name="Rectangle 8">
                <a:extLst>
                  <a:ext uri="{FF2B5EF4-FFF2-40B4-BE49-F238E27FC236}">
                    <a16:creationId xmlns:a16="http://schemas.microsoft.com/office/drawing/2014/main" id="{5E17F62D-D11C-4ACE-9130-E36F905065C3}"/>
                  </a:ext>
                </a:extLst>
              </p:cNvPr>
              <p:cNvSpPr>
                <a:spLocks noChangeArrowheads="1"/>
              </p:cNvSpPr>
              <p:nvPr/>
            </p:nvSpPr>
            <p:spPr bwMode="auto">
              <a:xfrm>
                <a:off x="1247" y="2795"/>
                <a:ext cx="817"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使肥胖者更谦虚</a:t>
                </a:r>
              </a:p>
            </p:txBody>
          </p:sp>
          <p:sp>
            <p:nvSpPr>
              <p:cNvPr id="74761" name="Rectangle 9">
                <a:extLst>
                  <a:ext uri="{FF2B5EF4-FFF2-40B4-BE49-F238E27FC236}">
                    <a16:creationId xmlns:a16="http://schemas.microsoft.com/office/drawing/2014/main" id="{FCE1F1B3-0CE0-404E-8D10-AF4FA915C79F}"/>
                  </a:ext>
                </a:extLst>
              </p:cNvPr>
              <p:cNvSpPr>
                <a:spLocks noChangeArrowheads="1"/>
              </p:cNvSpPr>
              <p:nvPr/>
            </p:nvSpPr>
            <p:spPr bwMode="auto">
              <a:xfrm>
                <a:off x="1429" y="3385"/>
                <a:ext cx="817"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同大地相互联系</a:t>
                </a:r>
              </a:p>
            </p:txBody>
          </p:sp>
          <p:sp>
            <p:nvSpPr>
              <p:cNvPr id="74762" name="Rectangle 10">
                <a:extLst>
                  <a:ext uri="{FF2B5EF4-FFF2-40B4-BE49-F238E27FC236}">
                    <a16:creationId xmlns:a16="http://schemas.microsoft.com/office/drawing/2014/main" id="{BB512A52-DE83-40C7-8103-9D22CC9C8896}"/>
                  </a:ext>
                </a:extLst>
              </p:cNvPr>
              <p:cNvSpPr>
                <a:spLocks noChangeArrowheads="1"/>
              </p:cNvSpPr>
              <p:nvPr/>
            </p:nvSpPr>
            <p:spPr bwMode="auto">
              <a:xfrm>
                <a:off x="2472" y="3385"/>
                <a:ext cx="817"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说明权力可与仁慈相容</a:t>
                </a:r>
              </a:p>
            </p:txBody>
          </p:sp>
          <p:sp>
            <p:nvSpPr>
              <p:cNvPr id="74763" name="Rectangle 11">
                <a:extLst>
                  <a:ext uri="{FF2B5EF4-FFF2-40B4-BE49-F238E27FC236}">
                    <a16:creationId xmlns:a16="http://schemas.microsoft.com/office/drawing/2014/main" id="{A58C5DE4-2E0D-447D-BE1B-AA343F4D2F83}"/>
                  </a:ext>
                </a:extLst>
              </p:cNvPr>
              <p:cNvSpPr>
                <a:spLocks noChangeArrowheads="1"/>
              </p:cNvSpPr>
              <p:nvPr/>
            </p:nvSpPr>
            <p:spPr bwMode="auto">
              <a:xfrm>
                <a:off x="3515" y="3385"/>
                <a:ext cx="817"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符合英国特征</a:t>
                </a:r>
              </a:p>
            </p:txBody>
          </p:sp>
          <p:sp>
            <p:nvSpPr>
              <p:cNvPr id="74764" name="Rectangle 12">
                <a:extLst>
                  <a:ext uri="{FF2B5EF4-FFF2-40B4-BE49-F238E27FC236}">
                    <a16:creationId xmlns:a16="http://schemas.microsoft.com/office/drawing/2014/main" id="{10748380-066A-4863-BE7E-81E88D12296A}"/>
                  </a:ext>
                </a:extLst>
              </p:cNvPr>
              <p:cNvSpPr>
                <a:spLocks noChangeArrowheads="1"/>
              </p:cNvSpPr>
              <p:nvPr/>
            </p:nvSpPr>
            <p:spPr bwMode="auto">
              <a:xfrm>
                <a:off x="4013" y="1570"/>
                <a:ext cx="817"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猪可以培育出很多品种</a:t>
                </a:r>
              </a:p>
            </p:txBody>
          </p:sp>
          <p:sp>
            <p:nvSpPr>
              <p:cNvPr id="74765" name="Rectangle 13">
                <a:extLst>
                  <a:ext uri="{FF2B5EF4-FFF2-40B4-BE49-F238E27FC236}">
                    <a16:creationId xmlns:a16="http://schemas.microsoft.com/office/drawing/2014/main" id="{273545B4-94DA-4206-B933-55C148E76BE5}"/>
                  </a:ext>
                </a:extLst>
              </p:cNvPr>
              <p:cNvSpPr>
                <a:spLocks noChangeArrowheads="1"/>
              </p:cNvSpPr>
              <p:nvPr/>
            </p:nvSpPr>
            <p:spPr bwMode="auto">
              <a:xfrm>
                <a:off x="4467" y="2160"/>
                <a:ext cx="409"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性格</a:t>
                </a:r>
              </a:p>
            </p:txBody>
          </p:sp>
          <p:sp>
            <p:nvSpPr>
              <p:cNvPr id="74766" name="Rectangle 14">
                <a:extLst>
                  <a:ext uri="{FF2B5EF4-FFF2-40B4-BE49-F238E27FC236}">
                    <a16:creationId xmlns:a16="http://schemas.microsoft.com/office/drawing/2014/main" id="{4791CF8D-0A40-4E7D-A7B2-6DAB38199133}"/>
                  </a:ext>
                </a:extLst>
              </p:cNvPr>
              <p:cNvSpPr>
                <a:spLocks noChangeArrowheads="1"/>
              </p:cNvSpPr>
              <p:nvPr/>
            </p:nvSpPr>
            <p:spPr bwMode="auto">
              <a:xfrm>
                <a:off x="4966" y="2160"/>
                <a:ext cx="409"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功能</a:t>
                </a:r>
              </a:p>
            </p:txBody>
          </p:sp>
          <p:cxnSp>
            <p:nvCxnSpPr>
              <p:cNvPr id="74767" name="AutoShape 15">
                <a:extLst>
                  <a:ext uri="{FF2B5EF4-FFF2-40B4-BE49-F238E27FC236}">
                    <a16:creationId xmlns:a16="http://schemas.microsoft.com/office/drawing/2014/main" id="{92A1AD3B-95C3-4210-A518-8A6B3F8B1238}"/>
                  </a:ext>
                </a:extLst>
              </p:cNvPr>
              <p:cNvCxnSpPr>
                <a:cxnSpLocks noChangeShapeType="1"/>
                <a:stCxn id="74756" idx="2"/>
                <a:endCxn id="74757" idx="0"/>
              </p:cNvCxnSpPr>
              <p:nvPr/>
            </p:nvCxnSpPr>
            <p:spPr bwMode="auto">
              <a:xfrm rot="5400000">
                <a:off x="2269" y="1003"/>
                <a:ext cx="226" cy="90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68" name="AutoShape 16">
                <a:extLst>
                  <a:ext uri="{FF2B5EF4-FFF2-40B4-BE49-F238E27FC236}">
                    <a16:creationId xmlns:a16="http://schemas.microsoft.com/office/drawing/2014/main" id="{1E1F7F53-D54F-40E9-903D-B22C0EEE3463}"/>
                  </a:ext>
                </a:extLst>
              </p:cNvPr>
              <p:cNvCxnSpPr>
                <a:cxnSpLocks noChangeShapeType="1"/>
                <a:stCxn id="74756" idx="2"/>
                <a:endCxn id="74764" idx="0"/>
              </p:cNvCxnSpPr>
              <p:nvPr/>
            </p:nvCxnSpPr>
            <p:spPr bwMode="auto">
              <a:xfrm rot="16200000" flipH="1">
                <a:off x="3516" y="663"/>
                <a:ext cx="226" cy="158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69" name="Rectangle 17">
                <a:extLst>
                  <a:ext uri="{FF2B5EF4-FFF2-40B4-BE49-F238E27FC236}">
                    <a16:creationId xmlns:a16="http://schemas.microsoft.com/office/drawing/2014/main" id="{1367F822-1FFF-4F48-AB9F-AB6BA9F5837C}"/>
                  </a:ext>
                </a:extLst>
              </p:cNvPr>
              <p:cNvSpPr>
                <a:spLocks noChangeArrowheads="1"/>
              </p:cNvSpPr>
              <p:nvPr/>
            </p:nvSpPr>
            <p:spPr bwMode="auto">
              <a:xfrm>
                <a:off x="3968" y="2160"/>
                <a:ext cx="409"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尺寸</a:t>
                </a:r>
              </a:p>
            </p:txBody>
          </p:sp>
          <p:sp>
            <p:nvSpPr>
              <p:cNvPr id="74770" name="Rectangle 18">
                <a:extLst>
                  <a:ext uri="{FF2B5EF4-FFF2-40B4-BE49-F238E27FC236}">
                    <a16:creationId xmlns:a16="http://schemas.microsoft.com/office/drawing/2014/main" id="{6C2A773E-3697-4775-8986-CE9E321E75F7}"/>
                  </a:ext>
                </a:extLst>
              </p:cNvPr>
              <p:cNvSpPr>
                <a:spLocks noChangeArrowheads="1"/>
              </p:cNvSpPr>
              <p:nvPr/>
            </p:nvSpPr>
            <p:spPr bwMode="auto">
              <a:xfrm>
                <a:off x="3469" y="2160"/>
                <a:ext cx="409"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种类</a:t>
                </a:r>
              </a:p>
            </p:txBody>
          </p:sp>
          <p:cxnSp>
            <p:nvCxnSpPr>
              <p:cNvPr id="74771" name="AutoShape 19">
                <a:extLst>
                  <a:ext uri="{FF2B5EF4-FFF2-40B4-BE49-F238E27FC236}">
                    <a16:creationId xmlns:a16="http://schemas.microsoft.com/office/drawing/2014/main" id="{BFE1D653-D5F1-4772-89B4-FF38D52783FB}"/>
                  </a:ext>
                </a:extLst>
              </p:cNvPr>
              <p:cNvCxnSpPr>
                <a:cxnSpLocks noChangeShapeType="1"/>
                <a:stCxn id="74764" idx="2"/>
                <a:endCxn id="74770" idx="0"/>
              </p:cNvCxnSpPr>
              <p:nvPr/>
            </p:nvCxnSpPr>
            <p:spPr bwMode="auto">
              <a:xfrm rot="5400000">
                <a:off x="3934" y="1673"/>
                <a:ext cx="227" cy="748"/>
              </a:xfrm>
              <a:prstGeom prst="bentConnector3">
                <a:avLst>
                  <a:gd name="adj1" fmla="val 49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2" name="AutoShape 20">
                <a:extLst>
                  <a:ext uri="{FF2B5EF4-FFF2-40B4-BE49-F238E27FC236}">
                    <a16:creationId xmlns:a16="http://schemas.microsoft.com/office/drawing/2014/main" id="{25C255D2-73D2-4665-901E-6097E9DC89AA}"/>
                  </a:ext>
                </a:extLst>
              </p:cNvPr>
              <p:cNvCxnSpPr>
                <a:cxnSpLocks noChangeShapeType="1"/>
                <a:stCxn id="74764" idx="2"/>
                <a:endCxn id="74769" idx="0"/>
              </p:cNvCxnSpPr>
              <p:nvPr/>
            </p:nvCxnSpPr>
            <p:spPr bwMode="auto">
              <a:xfrm rot="5400000">
                <a:off x="4184" y="1922"/>
                <a:ext cx="227" cy="249"/>
              </a:xfrm>
              <a:prstGeom prst="bentConnector3">
                <a:avLst>
                  <a:gd name="adj1" fmla="val 49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3" name="AutoShape 21">
                <a:extLst>
                  <a:ext uri="{FF2B5EF4-FFF2-40B4-BE49-F238E27FC236}">
                    <a16:creationId xmlns:a16="http://schemas.microsoft.com/office/drawing/2014/main" id="{B2701D37-44DD-48FE-B1A0-B70D6DDEDF13}"/>
                  </a:ext>
                </a:extLst>
              </p:cNvPr>
              <p:cNvCxnSpPr>
                <a:cxnSpLocks noChangeShapeType="1"/>
                <a:stCxn id="74764" idx="2"/>
                <a:endCxn id="74765" idx="0"/>
              </p:cNvCxnSpPr>
              <p:nvPr/>
            </p:nvCxnSpPr>
            <p:spPr bwMode="auto">
              <a:xfrm rot="16200000" flipH="1">
                <a:off x="4433" y="1922"/>
                <a:ext cx="227" cy="250"/>
              </a:xfrm>
              <a:prstGeom prst="bentConnector3">
                <a:avLst>
                  <a:gd name="adj1" fmla="val 49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4" name="AutoShape 22">
                <a:extLst>
                  <a:ext uri="{FF2B5EF4-FFF2-40B4-BE49-F238E27FC236}">
                    <a16:creationId xmlns:a16="http://schemas.microsoft.com/office/drawing/2014/main" id="{3BD5273D-A6C6-4339-A9E6-098E82332B21}"/>
                  </a:ext>
                </a:extLst>
              </p:cNvPr>
              <p:cNvCxnSpPr>
                <a:cxnSpLocks noChangeShapeType="1"/>
                <a:stCxn id="74764" idx="2"/>
                <a:endCxn id="74766" idx="0"/>
              </p:cNvCxnSpPr>
              <p:nvPr/>
            </p:nvCxnSpPr>
            <p:spPr bwMode="auto">
              <a:xfrm rot="16200000" flipH="1">
                <a:off x="4683" y="1672"/>
                <a:ext cx="227" cy="749"/>
              </a:xfrm>
              <a:prstGeom prst="bentConnector3">
                <a:avLst>
                  <a:gd name="adj1" fmla="val 49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75" name="Rectangle 23">
                <a:extLst>
                  <a:ext uri="{FF2B5EF4-FFF2-40B4-BE49-F238E27FC236}">
                    <a16:creationId xmlns:a16="http://schemas.microsoft.com/office/drawing/2014/main" id="{5B20E579-8DE6-4E05-A2C2-0281308600C9}"/>
                  </a:ext>
                </a:extLst>
              </p:cNvPr>
              <p:cNvSpPr>
                <a:spLocks noChangeArrowheads="1"/>
              </p:cNvSpPr>
              <p:nvPr/>
            </p:nvSpPr>
            <p:spPr bwMode="auto">
              <a:xfrm>
                <a:off x="2471" y="2160"/>
                <a:ext cx="817" cy="3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具有典型英国特征</a:t>
                </a:r>
              </a:p>
            </p:txBody>
          </p:sp>
          <p:cxnSp>
            <p:nvCxnSpPr>
              <p:cNvPr id="74776" name="AutoShape 24">
                <a:extLst>
                  <a:ext uri="{FF2B5EF4-FFF2-40B4-BE49-F238E27FC236}">
                    <a16:creationId xmlns:a16="http://schemas.microsoft.com/office/drawing/2014/main" id="{88BA641F-E993-4879-9D55-4BC23D61668D}"/>
                  </a:ext>
                </a:extLst>
              </p:cNvPr>
              <p:cNvCxnSpPr>
                <a:cxnSpLocks noChangeShapeType="1"/>
                <a:stCxn id="74775" idx="2"/>
                <a:endCxn id="74761" idx="0"/>
              </p:cNvCxnSpPr>
              <p:nvPr/>
            </p:nvCxnSpPr>
            <p:spPr bwMode="auto">
              <a:xfrm rot="5400000">
                <a:off x="1928" y="2433"/>
                <a:ext cx="862" cy="1042"/>
              </a:xfrm>
              <a:prstGeom prst="bentConnector3">
                <a:avLst>
                  <a:gd name="adj1" fmla="val 83407"/>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7" name="AutoShape 25">
                <a:extLst>
                  <a:ext uri="{FF2B5EF4-FFF2-40B4-BE49-F238E27FC236}">
                    <a16:creationId xmlns:a16="http://schemas.microsoft.com/office/drawing/2014/main" id="{93382F1B-7EEE-4297-B59B-6300585D43FE}"/>
                  </a:ext>
                </a:extLst>
              </p:cNvPr>
              <p:cNvCxnSpPr>
                <a:cxnSpLocks noChangeShapeType="1"/>
                <a:stCxn id="74775" idx="2"/>
                <a:endCxn id="74762" idx="0"/>
              </p:cNvCxnSpPr>
              <p:nvPr/>
            </p:nvCxnSpPr>
            <p:spPr bwMode="auto">
              <a:xfrm rot="16200000" flipH="1">
                <a:off x="2450" y="2953"/>
                <a:ext cx="862" cy="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8" name="AutoShape 26">
                <a:extLst>
                  <a:ext uri="{FF2B5EF4-FFF2-40B4-BE49-F238E27FC236}">
                    <a16:creationId xmlns:a16="http://schemas.microsoft.com/office/drawing/2014/main" id="{F9C926A3-7188-451E-96A0-EC6856AF37A0}"/>
                  </a:ext>
                </a:extLst>
              </p:cNvPr>
              <p:cNvCxnSpPr>
                <a:cxnSpLocks noChangeShapeType="1"/>
                <a:stCxn id="74775" idx="2"/>
                <a:endCxn id="74763" idx="0"/>
              </p:cNvCxnSpPr>
              <p:nvPr/>
            </p:nvCxnSpPr>
            <p:spPr bwMode="auto">
              <a:xfrm rot="16200000" flipH="1">
                <a:off x="2971" y="2432"/>
                <a:ext cx="862" cy="1044"/>
              </a:xfrm>
              <a:prstGeom prst="bentConnector3">
                <a:avLst>
                  <a:gd name="adj1" fmla="val 83407"/>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9" name="AutoShape 27">
                <a:extLst>
                  <a:ext uri="{FF2B5EF4-FFF2-40B4-BE49-F238E27FC236}">
                    <a16:creationId xmlns:a16="http://schemas.microsoft.com/office/drawing/2014/main" id="{A2307665-D253-42D3-8CE9-5FA8B56C92B9}"/>
                  </a:ext>
                </a:extLst>
              </p:cNvPr>
              <p:cNvCxnSpPr>
                <a:cxnSpLocks noChangeShapeType="1"/>
                <a:stCxn id="74757" idx="2"/>
                <a:endCxn id="74775" idx="0"/>
              </p:cNvCxnSpPr>
              <p:nvPr/>
            </p:nvCxnSpPr>
            <p:spPr bwMode="auto">
              <a:xfrm rot="16200000" flipH="1">
                <a:off x="2290" y="1571"/>
                <a:ext cx="227" cy="952"/>
              </a:xfrm>
              <a:prstGeom prst="bentConnector3">
                <a:avLst>
                  <a:gd name="adj1" fmla="val 49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80" name="AutoShape 28">
                <a:extLst>
                  <a:ext uri="{FF2B5EF4-FFF2-40B4-BE49-F238E27FC236}">
                    <a16:creationId xmlns:a16="http://schemas.microsoft.com/office/drawing/2014/main" id="{9A0EED88-466F-4788-B590-8096EA139F73}"/>
                  </a:ext>
                </a:extLst>
              </p:cNvPr>
              <p:cNvCxnSpPr>
                <a:cxnSpLocks noChangeShapeType="1"/>
                <a:stCxn id="74757" idx="2"/>
                <a:endCxn id="74758" idx="0"/>
              </p:cNvCxnSpPr>
              <p:nvPr/>
            </p:nvCxnSpPr>
            <p:spPr bwMode="auto">
              <a:xfrm rot="5400000">
                <a:off x="1430" y="1660"/>
                <a:ext cx="226" cy="77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81" name="AutoShape 29">
                <a:extLst>
                  <a:ext uri="{FF2B5EF4-FFF2-40B4-BE49-F238E27FC236}">
                    <a16:creationId xmlns:a16="http://schemas.microsoft.com/office/drawing/2014/main" id="{2B8FF26F-A74F-437A-8B33-B02DFD35E4BB}"/>
                  </a:ext>
                </a:extLst>
              </p:cNvPr>
              <p:cNvCxnSpPr>
                <a:cxnSpLocks noChangeShapeType="1"/>
                <a:stCxn id="74758" idx="2"/>
                <a:endCxn id="74759" idx="0"/>
              </p:cNvCxnSpPr>
              <p:nvPr/>
            </p:nvCxnSpPr>
            <p:spPr bwMode="auto">
              <a:xfrm rot="5400000">
                <a:off x="748" y="2387"/>
                <a:ext cx="273" cy="544"/>
              </a:xfrm>
              <a:prstGeom prst="bentConnector3">
                <a:avLst>
                  <a:gd name="adj1" fmla="val 4981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82" name="AutoShape 30">
                <a:extLst>
                  <a:ext uri="{FF2B5EF4-FFF2-40B4-BE49-F238E27FC236}">
                    <a16:creationId xmlns:a16="http://schemas.microsoft.com/office/drawing/2014/main" id="{B0029CCC-070B-40C2-853C-529E55AC3305}"/>
                  </a:ext>
                </a:extLst>
              </p:cNvPr>
              <p:cNvCxnSpPr>
                <a:cxnSpLocks noChangeShapeType="1"/>
                <a:stCxn id="74758" idx="2"/>
                <a:endCxn id="74760" idx="0"/>
              </p:cNvCxnSpPr>
              <p:nvPr/>
            </p:nvCxnSpPr>
            <p:spPr bwMode="auto">
              <a:xfrm rot="16200000" flipH="1">
                <a:off x="1270" y="2409"/>
                <a:ext cx="273" cy="499"/>
              </a:xfrm>
              <a:prstGeom prst="bentConnector3">
                <a:avLst>
                  <a:gd name="adj1" fmla="val 4981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4785" name="Rectangle 33">
              <a:extLst>
                <a:ext uri="{FF2B5EF4-FFF2-40B4-BE49-F238E27FC236}">
                  <a16:creationId xmlns:a16="http://schemas.microsoft.com/office/drawing/2014/main" id="{2A1ECF50-0DB8-4478-8D61-D6C12122DCC7}"/>
                </a:ext>
              </a:extLst>
            </p:cNvPr>
            <p:cNvSpPr>
              <a:spLocks noChangeArrowheads="1"/>
            </p:cNvSpPr>
            <p:nvPr/>
          </p:nvSpPr>
          <p:spPr bwMode="auto">
            <a:xfrm>
              <a:off x="1565" y="1117"/>
              <a:ext cx="681" cy="31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altLang="en-US"/>
                <a:t>为什么？</a:t>
              </a:r>
            </a:p>
          </p:txBody>
        </p:sp>
        <p:sp>
          <p:nvSpPr>
            <p:cNvPr id="74787" name="Rectangle 35">
              <a:extLst>
                <a:ext uri="{FF2B5EF4-FFF2-40B4-BE49-F238E27FC236}">
                  <a16:creationId xmlns:a16="http://schemas.microsoft.com/office/drawing/2014/main" id="{00D22CDE-B810-4C82-9E82-25079AB69A00}"/>
                </a:ext>
              </a:extLst>
            </p:cNvPr>
            <p:cNvSpPr>
              <a:spLocks noChangeArrowheads="1"/>
            </p:cNvSpPr>
            <p:nvPr/>
          </p:nvSpPr>
          <p:spPr bwMode="auto">
            <a:xfrm>
              <a:off x="793" y="1706"/>
              <a:ext cx="681" cy="31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为什么？</a:t>
              </a:r>
            </a:p>
          </p:txBody>
        </p:sp>
        <p:sp>
          <p:nvSpPr>
            <p:cNvPr id="74788" name="Rectangle 36">
              <a:extLst>
                <a:ext uri="{FF2B5EF4-FFF2-40B4-BE49-F238E27FC236}">
                  <a16:creationId xmlns:a16="http://schemas.microsoft.com/office/drawing/2014/main" id="{FEA50476-F5F4-4D0B-BDB7-F58D94906179}"/>
                </a:ext>
              </a:extLst>
            </p:cNvPr>
            <p:cNvSpPr>
              <a:spLocks noChangeArrowheads="1"/>
            </p:cNvSpPr>
            <p:nvPr/>
          </p:nvSpPr>
          <p:spPr bwMode="auto">
            <a:xfrm>
              <a:off x="3198" y="1706"/>
              <a:ext cx="771" cy="31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哪些品种？</a:t>
              </a:r>
            </a:p>
          </p:txBody>
        </p:sp>
        <p:sp>
          <p:nvSpPr>
            <p:cNvPr id="74789" name="Rectangle 37">
              <a:extLst>
                <a:ext uri="{FF2B5EF4-FFF2-40B4-BE49-F238E27FC236}">
                  <a16:creationId xmlns:a16="http://schemas.microsoft.com/office/drawing/2014/main" id="{D8560CB0-238E-44C5-AB33-FED6C9179DBB}"/>
                </a:ext>
              </a:extLst>
            </p:cNvPr>
            <p:cNvSpPr>
              <a:spLocks noChangeArrowheads="1"/>
            </p:cNvSpPr>
            <p:nvPr/>
          </p:nvSpPr>
          <p:spPr bwMode="auto">
            <a:xfrm>
              <a:off x="2835" y="2886"/>
              <a:ext cx="681" cy="31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altLang="en-US"/>
                <a:t>为什么？</a:t>
              </a:r>
            </a:p>
          </p:txBody>
        </p:sp>
      </p:grpSp>
      <p:sp>
        <p:nvSpPr>
          <p:cNvPr id="74792" name="Rectangle 40">
            <a:extLst>
              <a:ext uri="{FF2B5EF4-FFF2-40B4-BE49-F238E27FC236}">
                <a16:creationId xmlns:a16="http://schemas.microsoft.com/office/drawing/2014/main" id="{DBE1679C-6B5A-44A7-9C59-ED9BB109841F}"/>
              </a:ext>
            </a:extLst>
          </p:cNvPr>
          <p:cNvSpPr>
            <a:spLocks noChangeArrowheads="1"/>
          </p:cNvSpPr>
          <p:nvPr/>
        </p:nvSpPr>
        <p:spPr bwMode="auto">
          <a:xfrm>
            <a:off x="7308850" y="4508500"/>
            <a:ext cx="1439863" cy="10810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t>纵向结构迫使读者提出问题，并在下一级的思想中寻找答案。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92"/>
                                        </p:tgtEl>
                                        <p:attrNameLst>
                                          <p:attrName>style.visibility</p:attrName>
                                        </p:attrNameLst>
                                      </p:cBhvr>
                                      <p:to>
                                        <p:strVal val="visible"/>
                                      </p:to>
                                    </p:set>
                                    <p:anim calcmode="lin" valueType="num">
                                      <p:cBhvr additive="base">
                                        <p:cTn id="7" dur="500" fill="hold"/>
                                        <p:tgtEl>
                                          <p:spTgt spid="74792"/>
                                        </p:tgtEl>
                                        <p:attrNameLst>
                                          <p:attrName>ppt_x</p:attrName>
                                        </p:attrNameLst>
                                      </p:cBhvr>
                                      <p:tavLst>
                                        <p:tav tm="0">
                                          <p:val>
                                            <p:strVal val="#ppt_x"/>
                                          </p:val>
                                        </p:tav>
                                        <p:tav tm="100000">
                                          <p:val>
                                            <p:strVal val="#ppt_x"/>
                                          </p:val>
                                        </p:tav>
                                      </p:tavLst>
                                    </p:anim>
                                    <p:anim calcmode="lin" valueType="num">
                                      <p:cBhvr additive="base">
                                        <p:cTn id="8" dur="500" fill="hold"/>
                                        <p:tgtEl>
                                          <p:spTgt spid="74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9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a:extLst>
              <a:ext uri="{FF2B5EF4-FFF2-40B4-BE49-F238E27FC236}">
                <a16:creationId xmlns:a16="http://schemas.microsoft.com/office/drawing/2014/main" id="{F55B9D8C-EA3A-4D3A-A2BF-B075B67D0A33}"/>
              </a:ext>
            </a:extLst>
          </p:cNvPr>
          <p:cNvSpPr>
            <a:spLocks noGrp="1"/>
          </p:cNvSpPr>
          <p:nvPr>
            <p:ph type="sldNum" sz="quarter" idx="12"/>
          </p:nvPr>
        </p:nvSpPr>
        <p:spPr/>
        <p:txBody>
          <a:bodyPr/>
          <a:lstStyle/>
          <a:p>
            <a:fld id="{0F3A923A-363F-41C0-898F-5A32D8C047B2}" type="slidenum">
              <a:rPr lang="zh-CN" altLang="en-US"/>
              <a:pPr/>
              <a:t>17</a:t>
            </a:fld>
            <a:endParaRPr lang="en-US" altLang="zh-CN"/>
          </a:p>
        </p:txBody>
      </p:sp>
      <p:sp>
        <p:nvSpPr>
          <p:cNvPr id="75778" name="Rectangle 2">
            <a:extLst>
              <a:ext uri="{FF2B5EF4-FFF2-40B4-BE49-F238E27FC236}">
                <a16:creationId xmlns:a16="http://schemas.microsoft.com/office/drawing/2014/main" id="{E7090257-2446-46DC-A860-0BFA1DECE391}"/>
              </a:ext>
            </a:extLst>
          </p:cNvPr>
          <p:cNvSpPr>
            <a:spLocks noGrp="1" noChangeArrowheads="1"/>
          </p:cNvSpPr>
          <p:nvPr>
            <p:ph type="title"/>
          </p:nvPr>
        </p:nvSpPr>
        <p:spPr>
          <a:xfrm>
            <a:off x="684213" y="681038"/>
            <a:ext cx="7991475" cy="587375"/>
          </a:xfrm>
        </p:spPr>
        <p:txBody>
          <a:bodyPr/>
          <a:lstStyle/>
          <a:p>
            <a:r>
              <a:rPr lang="zh-CN" altLang="en-US"/>
              <a:t>横向关系主要是确定同一级别的思想之间的逻辑关系，这种关系或者是演绎推理或者归纳推理，我们将在后面对此作专题讨论。</a:t>
            </a:r>
          </a:p>
        </p:txBody>
      </p:sp>
      <p:sp>
        <p:nvSpPr>
          <p:cNvPr id="75798" name="Rectangle 22">
            <a:extLst>
              <a:ext uri="{FF2B5EF4-FFF2-40B4-BE49-F238E27FC236}">
                <a16:creationId xmlns:a16="http://schemas.microsoft.com/office/drawing/2014/main" id="{F6601731-5627-4E17-96FF-C2E3F8D59809}"/>
              </a:ext>
            </a:extLst>
          </p:cNvPr>
          <p:cNvSpPr>
            <a:spLocks noChangeArrowheads="1"/>
          </p:cNvSpPr>
          <p:nvPr/>
        </p:nvSpPr>
        <p:spPr bwMode="auto">
          <a:xfrm>
            <a:off x="2411413" y="2854325"/>
            <a:ext cx="1439862"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鸟会飞</a:t>
            </a:r>
          </a:p>
        </p:txBody>
      </p:sp>
      <p:sp>
        <p:nvSpPr>
          <p:cNvPr id="75799" name="Rectangle 23">
            <a:extLst>
              <a:ext uri="{FF2B5EF4-FFF2-40B4-BE49-F238E27FC236}">
                <a16:creationId xmlns:a16="http://schemas.microsoft.com/office/drawing/2014/main" id="{5DE83155-4EDA-443E-A4DB-3A16509D7D6A}"/>
              </a:ext>
            </a:extLst>
          </p:cNvPr>
          <p:cNvSpPr>
            <a:spLocks noChangeArrowheads="1"/>
          </p:cNvSpPr>
          <p:nvPr/>
        </p:nvSpPr>
        <p:spPr bwMode="auto">
          <a:xfrm>
            <a:off x="4427538" y="2854325"/>
            <a:ext cx="1439862"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我是鸟</a:t>
            </a:r>
          </a:p>
        </p:txBody>
      </p:sp>
      <p:sp>
        <p:nvSpPr>
          <p:cNvPr id="75800" name="Rectangle 24">
            <a:extLst>
              <a:ext uri="{FF2B5EF4-FFF2-40B4-BE49-F238E27FC236}">
                <a16:creationId xmlns:a16="http://schemas.microsoft.com/office/drawing/2014/main" id="{D48BC198-240A-41D1-9339-BCE5C9669BCA}"/>
              </a:ext>
            </a:extLst>
          </p:cNvPr>
          <p:cNvSpPr>
            <a:spLocks noChangeArrowheads="1"/>
          </p:cNvSpPr>
          <p:nvPr/>
        </p:nvSpPr>
        <p:spPr bwMode="auto">
          <a:xfrm>
            <a:off x="6372225" y="2854325"/>
            <a:ext cx="1439863"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因此，我会飞</a:t>
            </a:r>
          </a:p>
        </p:txBody>
      </p:sp>
      <p:cxnSp>
        <p:nvCxnSpPr>
          <p:cNvPr id="75801" name="AutoShape 25">
            <a:extLst>
              <a:ext uri="{FF2B5EF4-FFF2-40B4-BE49-F238E27FC236}">
                <a16:creationId xmlns:a16="http://schemas.microsoft.com/office/drawing/2014/main" id="{EE47F15F-862E-474C-B5D9-2B7CFCD4AFAC}"/>
              </a:ext>
            </a:extLst>
          </p:cNvPr>
          <p:cNvCxnSpPr>
            <a:cxnSpLocks noChangeShapeType="1"/>
            <a:stCxn id="75798" idx="3"/>
            <a:endCxn id="75799" idx="1"/>
          </p:cNvCxnSpPr>
          <p:nvPr/>
        </p:nvCxnSpPr>
        <p:spPr bwMode="auto">
          <a:xfrm>
            <a:off x="3851275" y="3070225"/>
            <a:ext cx="576263"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2" name="AutoShape 26">
            <a:extLst>
              <a:ext uri="{FF2B5EF4-FFF2-40B4-BE49-F238E27FC236}">
                <a16:creationId xmlns:a16="http://schemas.microsoft.com/office/drawing/2014/main" id="{BF13AFD0-F07C-4C3E-A25A-17A64A635853}"/>
              </a:ext>
            </a:extLst>
          </p:cNvPr>
          <p:cNvCxnSpPr>
            <a:cxnSpLocks noChangeShapeType="1"/>
            <a:stCxn id="75799" idx="3"/>
            <a:endCxn id="75800" idx="1"/>
          </p:cNvCxnSpPr>
          <p:nvPr/>
        </p:nvCxnSpPr>
        <p:spPr bwMode="auto">
          <a:xfrm>
            <a:off x="5867400" y="3070225"/>
            <a:ext cx="504825"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03" name="Rectangle 27">
            <a:extLst>
              <a:ext uri="{FF2B5EF4-FFF2-40B4-BE49-F238E27FC236}">
                <a16:creationId xmlns:a16="http://schemas.microsoft.com/office/drawing/2014/main" id="{8E66EAB9-8311-4DEE-8960-42B7BC929A5B}"/>
              </a:ext>
            </a:extLst>
          </p:cNvPr>
          <p:cNvSpPr>
            <a:spLocks noChangeArrowheads="1"/>
          </p:cNvSpPr>
          <p:nvPr/>
        </p:nvSpPr>
        <p:spPr bwMode="auto">
          <a:xfrm>
            <a:off x="3405188" y="1846263"/>
            <a:ext cx="3455987"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我会飞，因为我是鸟</a:t>
            </a:r>
          </a:p>
        </p:txBody>
      </p:sp>
      <p:cxnSp>
        <p:nvCxnSpPr>
          <p:cNvPr id="75804" name="AutoShape 28">
            <a:extLst>
              <a:ext uri="{FF2B5EF4-FFF2-40B4-BE49-F238E27FC236}">
                <a16:creationId xmlns:a16="http://schemas.microsoft.com/office/drawing/2014/main" id="{476211EB-D4C0-4306-9830-B8EDA2B97055}"/>
              </a:ext>
            </a:extLst>
          </p:cNvPr>
          <p:cNvCxnSpPr>
            <a:cxnSpLocks noChangeShapeType="1"/>
            <a:stCxn id="75800" idx="0"/>
            <a:endCxn id="75803" idx="3"/>
          </p:cNvCxnSpPr>
          <p:nvPr/>
        </p:nvCxnSpPr>
        <p:spPr bwMode="auto">
          <a:xfrm rot="5400000" flipH="1">
            <a:off x="6580982" y="2342356"/>
            <a:ext cx="792162" cy="231775"/>
          </a:xfrm>
          <a:prstGeom prst="bentConnector2">
            <a:avLst/>
          </a:prstGeom>
          <a:noFill/>
          <a:ln w="9525">
            <a:solidFill>
              <a:srgbClr val="99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05" name="Rectangle 29">
            <a:extLst>
              <a:ext uri="{FF2B5EF4-FFF2-40B4-BE49-F238E27FC236}">
                <a16:creationId xmlns:a16="http://schemas.microsoft.com/office/drawing/2014/main" id="{40AD5BD0-BE22-4590-88E5-BBB5F42AED8E}"/>
              </a:ext>
            </a:extLst>
          </p:cNvPr>
          <p:cNvSpPr>
            <a:spLocks noChangeArrowheads="1"/>
          </p:cNvSpPr>
          <p:nvPr/>
        </p:nvSpPr>
        <p:spPr bwMode="auto">
          <a:xfrm>
            <a:off x="2411413" y="5092700"/>
            <a:ext cx="1439862" cy="712788"/>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solidFill>
                  <a:schemeClr val="bg1"/>
                </a:solidFill>
              </a:rPr>
              <a:t>法军坦克抵达波兰边境</a:t>
            </a:r>
          </a:p>
        </p:txBody>
      </p:sp>
      <p:sp>
        <p:nvSpPr>
          <p:cNvPr id="75806" name="Rectangle 30">
            <a:extLst>
              <a:ext uri="{FF2B5EF4-FFF2-40B4-BE49-F238E27FC236}">
                <a16:creationId xmlns:a16="http://schemas.microsoft.com/office/drawing/2014/main" id="{6D515C89-56DE-472A-B5B2-368546BB61EA}"/>
              </a:ext>
            </a:extLst>
          </p:cNvPr>
          <p:cNvSpPr>
            <a:spLocks noChangeArrowheads="1"/>
          </p:cNvSpPr>
          <p:nvPr/>
        </p:nvSpPr>
        <p:spPr bwMode="auto">
          <a:xfrm>
            <a:off x="4427538" y="5092700"/>
            <a:ext cx="1439862" cy="712788"/>
          </a:xfrm>
          <a:prstGeom prst="rect">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solidFill>
                  <a:schemeClr val="bg1"/>
                </a:solidFill>
              </a:rPr>
              <a:t>德军坦克抵达波兰边境</a:t>
            </a:r>
          </a:p>
        </p:txBody>
      </p:sp>
      <p:sp>
        <p:nvSpPr>
          <p:cNvPr id="75807" name="Rectangle 31">
            <a:extLst>
              <a:ext uri="{FF2B5EF4-FFF2-40B4-BE49-F238E27FC236}">
                <a16:creationId xmlns:a16="http://schemas.microsoft.com/office/drawing/2014/main" id="{6F915203-E187-479C-89D0-29B720F18A27}"/>
              </a:ext>
            </a:extLst>
          </p:cNvPr>
          <p:cNvSpPr>
            <a:spLocks noChangeArrowheads="1"/>
          </p:cNvSpPr>
          <p:nvPr/>
        </p:nvSpPr>
        <p:spPr bwMode="auto">
          <a:xfrm>
            <a:off x="6372225" y="5092700"/>
            <a:ext cx="1439863" cy="712788"/>
          </a:xfrm>
          <a:prstGeom prst="rect">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solidFill>
                  <a:schemeClr val="bg1"/>
                </a:solidFill>
              </a:rPr>
              <a:t>俄军坦克抵达波兰边境</a:t>
            </a:r>
          </a:p>
        </p:txBody>
      </p:sp>
      <p:sp>
        <p:nvSpPr>
          <p:cNvPr id="75808" name="Rectangle 32">
            <a:extLst>
              <a:ext uri="{FF2B5EF4-FFF2-40B4-BE49-F238E27FC236}">
                <a16:creationId xmlns:a16="http://schemas.microsoft.com/office/drawing/2014/main" id="{BBE5380D-D7E0-49C0-B60B-B9547039F4DD}"/>
              </a:ext>
            </a:extLst>
          </p:cNvPr>
          <p:cNvSpPr>
            <a:spLocks noChangeArrowheads="1"/>
          </p:cNvSpPr>
          <p:nvPr/>
        </p:nvSpPr>
        <p:spPr bwMode="auto">
          <a:xfrm>
            <a:off x="3419475" y="4084638"/>
            <a:ext cx="3455988" cy="431800"/>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波兰将遭到（多国）坦克入侵</a:t>
            </a:r>
          </a:p>
        </p:txBody>
      </p:sp>
      <p:cxnSp>
        <p:nvCxnSpPr>
          <p:cNvPr id="75809" name="AutoShape 33">
            <a:extLst>
              <a:ext uri="{FF2B5EF4-FFF2-40B4-BE49-F238E27FC236}">
                <a16:creationId xmlns:a16="http://schemas.microsoft.com/office/drawing/2014/main" id="{24ABBD03-3522-4B7D-BC98-847CE91229B1}"/>
              </a:ext>
            </a:extLst>
          </p:cNvPr>
          <p:cNvCxnSpPr>
            <a:cxnSpLocks noChangeShapeType="1"/>
            <a:stCxn id="75807" idx="0"/>
            <a:endCxn id="75808" idx="2"/>
          </p:cNvCxnSpPr>
          <p:nvPr/>
        </p:nvCxnSpPr>
        <p:spPr bwMode="auto">
          <a:xfrm rot="5400000" flipH="1">
            <a:off x="5832476" y="3832225"/>
            <a:ext cx="576262" cy="1944687"/>
          </a:xfrm>
          <a:prstGeom prst="bentConnector3">
            <a:avLst>
              <a:gd name="adj1" fmla="val 4986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10" name="Rectangle 34">
            <a:extLst>
              <a:ext uri="{FF2B5EF4-FFF2-40B4-BE49-F238E27FC236}">
                <a16:creationId xmlns:a16="http://schemas.microsoft.com/office/drawing/2014/main" id="{F84AC629-3979-42B9-807B-436C5B5F55AF}"/>
              </a:ext>
            </a:extLst>
          </p:cNvPr>
          <p:cNvSpPr>
            <a:spLocks noChangeArrowheads="1"/>
          </p:cNvSpPr>
          <p:nvPr/>
        </p:nvSpPr>
        <p:spPr bwMode="auto">
          <a:xfrm>
            <a:off x="539750" y="2854325"/>
            <a:ext cx="1439863" cy="431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演绎推理</a:t>
            </a:r>
          </a:p>
        </p:txBody>
      </p:sp>
      <p:sp>
        <p:nvSpPr>
          <p:cNvPr id="75811" name="Rectangle 35">
            <a:extLst>
              <a:ext uri="{FF2B5EF4-FFF2-40B4-BE49-F238E27FC236}">
                <a16:creationId xmlns:a16="http://schemas.microsoft.com/office/drawing/2014/main" id="{38F8488E-B332-4032-BAA5-A821DF2A8FD7}"/>
              </a:ext>
            </a:extLst>
          </p:cNvPr>
          <p:cNvSpPr>
            <a:spLocks noChangeArrowheads="1"/>
          </p:cNvSpPr>
          <p:nvPr/>
        </p:nvSpPr>
        <p:spPr bwMode="auto">
          <a:xfrm>
            <a:off x="539750" y="5157788"/>
            <a:ext cx="1439863" cy="431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归纳推理</a:t>
            </a:r>
          </a:p>
        </p:txBody>
      </p:sp>
      <p:cxnSp>
        <p:nvCxnSpPr>
          <p:cNvPr id="75812" name="AutoShape 36">
            <a:extLst>
              <a:ext uri="{FF2B5EF4-FFF2-40B4-BE49-F238E27FC236}">
                <a16:creationId xmlns:a16="http://schemas.microsoft.com/office/drawing/2014/main" id="{EFF738C6-42A5-40FB-8A1B-96F678D1B7A6}"/>
              </a:ext>
            </a:extLst>
          </p:cNvPr>
          <p:cNvCxnSpPr>
            <a:cxnSpLocks noChangeShapeType="1"/>
            <a:stCxn id="75806" idx="0"/>
            <a:endCxn id="75808" idx="2"/>
          </p:cNvCxnSpPr>
          <p:nvPr/>
        </p:nvCxnSpPr>
        <p:spPr bwMode="auto">
          <a:xfrm rot="16200000">
            <a:off x="4860132" y="4804569"/>
            <a:ext cx="5762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3" name="AutoShape 37">
            <a:extLst>
              <a:ext uri="{FF2B5EF4-FFF2-40B4-BE49-F238E27FC236}">
                <a16:creationId xmlns:a16="http://schemas.microsoft.com/office/drawing/2014/main" id="{0768D444-A205-4CCD-A520-D0EF81D778FF}"/>
              </a:ext>
            </a:extLst>
          </p:cNvPr>
          <p:cNvCxnSpPr>
            <a:cxnSpLocks noChangeShapeType="1"/>
            <a:stCxn id="75805" idx="0"/>
            <a:endCxn id="75808" idx="2"/>
          </p:cNvCxnSpPr>
          <p:nvPr/>
        </p:nvCxnSpPr>
        <p:spPr bwMode="auto">
          <a:xfrm rot="16200000">
            <a:off x="3852070" y="3796506"/>
            <a:ext cx="576262" cy="2016125"/>
          </a:xfrm>
          <a:prstGeom prst="bentConnector3">
            <a:avLst>
              <a:gd name="adj1" fmla="val 4986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5">
            <a:extLst>
              <a:ext uri="{FF2B5EF4-FFF2-40B4-BE49-F238E27FC236}">
                <a16:creationId xmlns:a16="http://schemas.microsoft.com/office/drawing/2014/main" id="{466A4C3C-2641-4A01-893F-E9CCCB8C76FE}"/>
              </a:ext>
            </a:extLst>
          </p:cNvPr>
          <p:cNvSpPr>
            <a:spLocks noGrp="1"/>
          </p:cNvSpPr>
          <p:nvPr>
            <p:ph type="sldNum" sz="quarter" idx="12"/>
          </p:nvPr>
        </p:nvSpPr>
        <p:spPr/>
        <p:txBody>
          <a:bodyPr/>
          <a:lstStyle/>
          <a:p>
            <a:fld id="{49E7C62E-F221-406C-A44A-8F19E5EDE8E7}" type="slidenum">
              <a:rPr lang="zh-CN" altLang="en-US"/>
              <a:pPr/>
              <a:t>18</a:t>
            </a:fld>
            <a:endParaRPr lang="en-US" altLang="zh-CN"/>
          </a:p>
        </p:txBody>
      </p:sp>
      <p:sp>
        <p:nvSpPr>
          <p:cNvPr id="76802" name="Rectangle 2">
            <a:extLst>
              <a:ext uri="{FF2B5EF4-FFF2-40B4-BE49-F238E27FC236}">
                <a16:creationId xmlns:a16="http://schemas.microsoft.com/office/drawing/2014/main" id="{DE30A9AD-D874-4001-A13E-1F41D289CB38}"/>
              </a:ext>
            </a:extLst>
          </p:cNvPr>
          <p:cNvSpPr>
            <a:spLocks noGrp="1" noChangeArrowheads="1"/>
          </p:cNvSpPr>
          <p:nvPr>
            <p:ph type="title"/>
          </p:nvPr>
        </p:nvSpPr>
        <p:spPr>
          <a:xfrm>
            <a:off x="611188" y="681038"/>
            <a:ext cx="7991475" cy="587375"/>
          </a:xfrm>
        </p:spPr>
        <p:txBody>
          <a:bodyPr/>
          <a:lstStyle/>
          <a:p>
            <a:r>
              <a:rPr lang="zh-CN" altLang="en-US"/>
              <a:t>序言的讲故事结构的目的是引发与读者相关联的问题，保证正文中纵向疑问</a:t>
            </a:r>
            <a:r>
              <a:rPr lang="en-US" altLang="zh-CN"/>
              <a:t>/</a:t>
            </a:r>
            <a:r>
              <a:rPr lang="zh-CN" altLang="en-US"/>
              <a:t>回答式的对话获得读者足够的兴趣。</a:t>
            </a:r>
          </a:p>
        </p:txBody>
      </p:sp>
      <p:sp>
        <p:nvSpPr>
          <p:cNvPr id="76804" name="Rectangle 4">
            <a:extLst>
              <a:ext uri="{FF2B5EF4-FFF2-40B4-BE49-F238E27FC236}">
                <a16:creationId xmlns:a16="http://schemas.microsoft.com/office/drawing/2014/main" id="{187667F9-210F-4D71-86C4-022998A32C79}"/>
              </a:ext>
            </a:extLst>
          </p:cNvPr>
          <p:cNvSpPr>
            <a:spLocks noChangeArrowheads="1"/>
          </p:cNvSpPr>
          <p:nvPr/>
        </p:nvSpPr>
        <p:spPr bwMode="auto">
          <a:xfrm>
            <a:off x="3475038" y="2984500"/>
            <a:ext cx="936625"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Ｇ：回答</a:t>
            </a:r>
          </a:p>
        </p:txBody>
      </p:sp>
      <p:sp>
        <p:nvSpPr>
          <p:cNvPr id="76805" name="Rectangle 5">
            <a:extLst>
              <a:ext uri="{FF2B5EF4-FFF2-40B4-BE49-F238E27FC236}">
                <a16:creationId xmlns:a16="http://schemas.microsoft.com/office/drawing/2014/main" id="{D21689ED-7BC7-4A7E-A6FA-56050F8991F8}"/>
              </a:ext>
            </a:extLst>
          </p:cNvPr>
          <p:cNvSpPr>
            <a:spLocks noChangeArrowheads="1"/>
          </p:cNvSpPr>
          <p:nvPr/>
        </p:nvSpPr>
        <p:spPr bwMode="auto">
          <a:xfrm>
            <a:off x="1220788" y="3848100"/>
            <a:ext cx="936625"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Ａ</a:t>
            </a:r>
          </a:p>
        </p:txBody>
      </p:sp>
      <p:sp>
        <p:nvSpPr>
          <p:cNvPr id="76806" name="Rectangle 6">
            <a:extLst>
              <a:ext uri="{FF2B5EF4-FFF2-40B4-BE49-F238E27FC236}">
                <a16:creationId xmlns:a16="http://schemas.microsoft.com/office/drawing/2014/main" id="{D1227F71-67AC-48C9-AB7D-B6105435682E}"/>
              </a:ext>
            </a:extLst>
          </p:cNvPr>
          <p:cNvSpPr>
            <a:spLocks noChangeArrowheads="1"/>
          </p:cNvSpPr>
          <p:nvPr/>
        </p:nvSpPr>
        <p:spPr bwMode="auto">
          <a:xfrm>
            <a:off x="827088" y="494030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a:t>
            </a:r>
          </a:p>
        </p:txBody>
      </p:sp>
      <p:sp>
        <p:nvSpPr>
          <p:cNvPr id="76807" name="Rectangle 7">
            <a:extLst>
              <a:ext uri="{FF2B5EF4-FFF2-40B4-BE49-F238E27FC236}">
                <a16:creationId xmlns:a16="http://schemas.microsoft.com/office/drawing/2014/main" id="{9ACB5E84-292B-4877-A97A-69C87C6ED88A}"/>
              </a:ext>
            </a:extLst>
          </p:cNvPr>
          <p:cNvSpPr>
            <a:spLocks noChangeArrowheads="1"/>
          </p:cNvSpPr>
          <p:nvPr/>
        </p:nvSpPr>
        <p:spPr bwMode="auto">
          <a:xfrm>
            <a:off x="1474788" y="492918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A2</a:t>
            </a:r>
          </a:p>
        </p:txBody>
      </p:sp>
      <p:sp>
        <p:nvSpPr>
          <p:cNvPr id="76808" name="Rectangle 8">
            <a:extLst>
              <a:ext uri="{FF2B5EF4-FFF2-40B4-BE49-F238E27FC236}">
                <a16:creationId xmlns:a16="http://schemas.microsoft.com/office/drawing/2014/main" id="{ABBB3296-F994-4DC2-AB38-4417405DB89B}"/>
              </a:ext>
            </a:extLst>
          </p:cNvPr>
          <p:cNvSpPr>
            <a:spLocks noChangeArrowheads="1"/>
          </p:cNvSpPr>
          <p:nvPr/>
        </p:nvSpPr>
        <p:spPr bwMode="auto">
          <a:xfrm>
            <a:off x="2122488" y="492760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A3</a:t>
            </a:r>
          </a:p>
        </p:txBody>
      </p:sp>
      <p:cxnSp>
        <p:nvCxnSpPr>
          <p:cNvPr id="76809" name="AutoShape 9">
            <a:extLst>
              <a:ext uri="{FF2B5EF4-FFF2-40B4-BE49-F238E27FC236}">
                <a16:creationId xmlns:a16="http://schemas.microsoft.com/office/drawing/2014/main" id="{E2CB78E2-578A-459C-83CA-21036467B22A}"/>
              </a:ext>
            </a:extLst>
          </p:cNvPr>
          <p:cNvCxnSpPr>
            <a:cxnSpLocks noChangeShapeType="1"/>
            <a:stCxn id="76804" idx="2"/>
            <a:endCxn id="76805" idx="0"/>
          </p:cNvCxnSpPr>
          <p:nvPr/>
        </p:nvCxnSpPr>
        <p:spPr bwMode="auto">
          <a:xfrm rot="5400000">
            <a:off x="2601119" y="2505869"/>
            <a:ext cx="430212" cy="2254250"/>
          </a:xfrm>
          <a:prstGeom prst="bentConnector3">
            <a:avLst>
              <a:gd name="adj1" fmla="val 4981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0" name="AutoShape 10">
            <a:extLst>
              <a:ext uri="{FF2B5EF4-FFF2-40B4-BE49-F238E27FC236}">
                <a16:creationId xmlns:a16="http://schemas.microsoft.com/office/drawing/2014/main" id="{A74ED1BC-AB1C-4B41-8457-F63BA398D21D}"/>
              </a:ext>
            </a:extLst>
          </p:cNvPr>
          <p:cNvCxnSpPr>
            <a:cxnSpLocks noChangeShapeType="1"/>
            <a:stCxn id="76805" idx="2"/>
            <a:endCxn id="76806" idx="0"/>
          </p:cNvCxnSpPr>
          <p:nvPr/>
        </p:nvCxnSpPr>
        <p:spPr bwMode="auto">
          <a:xfrm rot="5400000">
            <a:off x="1036638" y="4287838"/>
            <a:ext cx="658812" cy="646112"/>
          </a:xfrm>
          <a:prstGeom prst="bentConnector3">
            <a:avLst>
              <a:gd name="adj1" fmla="val 4988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1" name="AutoShape 11">
            <a:extLst>
              <a:ext uri="{FF2B5EF4-FFF2-40B4-BE49-F238E27FC236}">
                <a16:creationId xmlns:a16="http://schemas.microsoft.com/office/drawing/2014/main" id="{5224DC4A-E4D7-47C0-8A60-33D9C293F8F3}"/>
              </a:ext>
            </a:extLst>
          </p:cNvPr>
          <p:cNvCxnSpPr>
            <a:cxnSpLocks noChangeShapeType="1"/>
            <a:stCxn id="76805" idx="2"/>
            <a:endCxn id="76807" idx="0"/>
          </p:cNvCxnSpPr>
          <p:nvPr/>
        </p:nvCxnSpPr>
        <p:spPr bwMode="auto">
          <a:xfrm rot="16200000" flipH="1">
            <a:off x="1366044" y="4604544"/>
            <a:ext cx="647700" cy="158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2" name="AutoShape 12">
            <a:extLst>
              <a:ext uri="{FF2B5EF4-FFF2-40B4-BE49-F238E27FC236}">
                <a16:creationId xmlns:a16="http://schemas.microsoft.com/office/drawing/2014/main" id="{06A1FF95-6A93-4C93-84FD-AD5A8583D3CF}"/>
              </a:ext>
            </a:extLst>
          </p:cNvPr>
          <p:cNvCxnSpPr>
            <a:cxnSpLocks noChangeShapeType="1"/>
            <a:stCxn id="76805" idx="2"/>
            <a:endCxn id="76808" idx="0"/>
          </p:cNvCxnSpPr>
          <p:nvPr/>
        </p:nvCxnSpPr>
        <p:spPr bwMode="auto">
          <a:xfrm rot="16200000" flipH="1">
            <a:off x="1690688" y="4279900"/>
            <a:ext cx="646112" cy="649288"/>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13" name="Rectangle 13">
            <a:extLst>
              <a:ext uri="{FF2B5EF4-FFF2-40B4-BE49-F238E27FC236}">
                <a16:creationId xmlns:a16="http://schemas.microsoft.com/office/drawing/2014/main" id="{6EE2A8FE-1562-4439-827A-D93245C33171}"/>
              </a:ext>
            </a:extLst>
          </p:cNvPr>
          <p:cNvSpPr>
            <a:spLocks noChangeArrowheads="1"/>
          </p:cNvSpPr>
          <p:nvPr/>
        </p:nvSpPr>
        <p:spPr bwMode="auto">
          <a:xfrm>
            <a:off x="3482975" y="3849688"/>
            <a:ext cx="936625"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Ｂ</a:t>
            </a:r>
          </a:p>
        </p:txBody>
      </p:sp>
      <p:sp>
        <p:nvSpPr>
          <p:cNvPr id="76814" name="Rectangle 14">
            <a:extLst>
              <a:ext uri="{FF2B5EF4-FFF2-40B4-BE49-F238E27FC236}">
                <a16:creationId xmlns:a16="http://schemas.microsoft.com/office/drawing/2014/main" id="{0E6C3436-93BD-4B0C-8B29-12A19BDF1241}"/>
              </a:ext>
            </a:extLst>
          </p:cNvPr>
          <p:cNvSpPr>
            <a:spLocks noChangeArrowheads="1"/>
          </p:cNvSpPr>
          <p:nvPr/>
        </p:nvSpPr>
        <p:spPr bwMode="auto">
          <a:xfrm>
            <a:off x="3076575" y="4926013"/>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B1</a:t>
            </a:r>
          </a:p>
        </p:txBody>
      </p:sp>
      <p:sp>
        <p:nvSpPr>
          <p:cNvPr id="76815" name="Rectangle 15">
            <a:extLst>
              <a:ext uri="{FF2B5EF4-FFF2-40B4-BE49-F238E27FC236}">
                <a16:creationId xmlns:a16="http://schemas.microsoft.com/office/drawing/2014/main" id="{AF2DAF2F-F765-40A5-B35D-D6559EDF5E35}"/>
              </a:ext>
            </a:extLst>
          </p:cNvPr>
          <p:cNvSpPr>
            <a:spLocks noChangeArrowheads="1"/>
          </p:cNvSpPr>
          <p:nvPr/>
        </p:nvSpPr>
        <p:spPr bwMode="auto">
          <a:xfrm>
            <a:off x="3724275" y="492760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B2</a:t>
            </a:r>
          </a:p>
        </p:txBody>
      </p:sp>
      <p:sp>
        <p:nvSpPr>
          <p:cNvPr id="76816" name="Rectangle 16">
            <a:extLst>
              <a:ext uri="{FF2B5EF4-FFF2-40B4-BE49-F238E27FC236}">
                <a16:creationId xmlns:a16="http://schemas.microsoft.com/office/drawing/2014/main" id="{46E78577-2BCB-4906-AD3B-E7FEAAA16144}"/>
              </a:ext>
            </a:extLst>
          </p:cNvPr>
          <p:cNvSpPr>
            <a:spLocks noChangeArrowheads="1"/>
          </p:cNvSpPr>
          <p:nvPr/>
        </p:nvSpPr>
        <p:spPr bwMode="auto">
          <a:xfrm>
            <a:off x="4356100" y="492918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B3</a:t>
            </a:r>
          </a:p>
        </p:txBody>
      </p:sp>
      <p:cxnSp>
        <p:nvCxnSpPr>
          <p:cNvPr id="76817" name="AutoShape 17">
            <a:extLst>
              <a:ext uri="{FF2B5EF4-FFF2-40B4-BE49-F238E27FC236}">
                <a16:creationId xmlns:a16="http://schemas.microsoft.com/office/drawing/2014/main" id="{86310F79-C2AA-4894-902F-D8357F039597}"/>
              </a:ext>
            </a:extLst>
          </p:cNvPr>
          <p:cNvCxnSpPr>
            <a:cxnSpLocks noChangeShapeType="1"/>
            <a:stCxn id="76813" idx="2"/>
            <a:endCxn id="76814" idx="0"/>
          </p:cNvCxnSpPr>
          <p:nvPr/>
        </p:nvCxnSpPr>
        <p:spPr bwMode="auto">
          <a:xfrm rot="5400000">
            <a:off x="3300413" y="4275137"/>
            <a:ext cx="642938" cy="658813"/>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8" name="AutoShape 18">
            <a:extLst>
              <a:ext uri="{FF2B5EF4-FFF2-40B4-BE49-F238E27FC236}">
                <a16:creationId xmlns:a16="http://schemas.microsoft.com/office/drawing/2014/main" id="{0133CDF9-110D-45C7-88E4-88CE618FCE72}"/>
              </a:ext>
            </a:extLst>
          </p:cNvPr>
          <p:cNvCxnSpPr>
            <a:cxnSpLocks noChangeShapeType="1"/>
            <a:stCxn id="76813" idx="2"/>
            <a:endCxn id="76815" idx="0"/>
          </p:cNvCxnSpPr>
          <p:nvPr/>
        </p:nvCxnSpPr>
        <p:spPr bwMode="auto">
          <a:xfrm rot="5400000">
            <a:off x="3623469" y="4599781"/>
            <a:ext cx="644525" cy="111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9" name="AutoShape 19">
            <a:extLst>
              <a:ext uri="{FF2B5EF4-FFF2-40B4-BE49-F238E27FC236}">
                <a16:creationId xmlns:a16="http://schemas.microsoft.com/office/drawing/2014/main" id="{BEB840EB-C763-4B33-9000-879D14551CFF}"/>
              </a:ext>
            </a:extLst>
          </p:cNvPr>
          <p:cNvCxnSpPr>
            <a:cxnSpLocks noChangeShapeType="1"/>
            <a:stCxn id="76813" idx="2"/>
            <a:endCxn id="76816" idx="0"/>
          </p:cNvCxnSpPr>
          <p:nvPr/>
        </p:nvCxnSpPr>
        <p:spPr bwMode="auto">
          <a:xfrm rot="16200000" flipH="1">
            <a:off x="3938587" y="4295776"/>
            <a:ext cx="646113" cy="620712"/>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20" name="AutoShape 20">
            <a:extLst>
              <a:ext uri="{FF2B5EF4-FFF2-40B4-BE49-F238E27FC236}">
                <a16:creationId xmlns:a16="http://schemas.microsoft.com/office/drawing/2014/main" id="{C712F156-79C2-40F9-9122-F2F692472525}"/>
              </a:ext>
            </a:extLst>
          </p:cNvPr>
          <p:cNvCxnSpPr>
            <a:cxnSpLocks noChangeShapeType="1"/>
            <a:stCxn id="76804" idx="2"/>
            <a:endCxn id="76813" idx="0"/>
          </p:cNvCxnSpPr>
          <p:nvPr/>
        </p:nvCxnSpPr>
        <p:spPr bwMode="auto">
          <a:xfrm rot="16200000" flipH="1">
            <a:off x="3731419" y="3629819"/>
            <a:ext cx="431800" cy="793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21" name="Rectangle 21">
            <a:extLst>
              <a:ext uri="{FF2B5EF4-FFF2-40B4-BE49-F238E27FC236}">
                <a16:creationId xmlns:a16="http://schemas.microsoft.com/office/drawing/2014/main" id="{2BE10AF9-C3CC-44E0-9B74-C782638C59C4}"/>
              </a:ext>
            </a:extLst>
          </p:cNvPr>
          <p:cNvSpPr>
            <a:spLocks noChangeArrowheads="1"/>
          </p:cNvSpPr>
          <p:nvPr/>
        </p:nvSpPr>
        <p:spPr bwMode="auto">
          <a:xfrm>
            <a:off x="5619750" y="3849688"/>
            <a:ext cx="936625"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Ｃ</a:t>
            </a:r>
          </a:p>
        </p:txBody>
      </p:sp>
      <p:sp>
        <p:nvSpPr>
          <p:cNvPr id="76822" name="Rectangle 22">
            <a:extLst>
              <a:ext uri="{FF2B5EF4-FFF2-40B4-BE49-F238E27FC236}">
                <a16:creationId xmlns:a16="http://schemas.microsoft.com/office/drawing/2014/main" id="{5EDE5F14-1716-4822-9675-A91891DFCCE0}"/>
              </a:ext>
            </a:extLst>
          </p:cNvPr>
          <p:cNvSpPr>
            <a:spLocks noChangeArrowheads="1"/>
          </p:cNvSpPr>
          <p:nvPr/>
        </p:nvSpPr>
        <p:spPr bwMode="auto">
          <a:xfrm>
            <a:off x="5227638" y="4926013"/>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C1</a:t>
            </a:r>
          </a:p>
        </p:txBody>
      </p:sp>
      <p:sp>
        <p:nvSpPr>
          <p:cNvPr id="76823" name="Rectangle 23">
            <a:extLst>
              <a:ext uri="{FF2B5EF4-FFF2-40B4-BE49-F238E27FC236}">
                <a16:creationId xmlns:a16="http://schemas.microsoft.com/office/drawing/2014/main" id="{57E8D329-331A-402A-9F81-0A0770101269}"/>
              </a:ext>
            </a:extLst>
          </p:cNvPr>
          <p:cNvSpPr>
            <a:spLocks noChangeArrowheads="1"/>
          </p:cNvSpPr>
          <p:nvPr/>
        </p:nvSpPr>
        <p:spPr bwMode="auto">
          <a:xfrm>
            <a:off x="5875338" y="492760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C2</a:t>
            </a:r>
          </a:p>
        </p:txBody>
      </p:sp>
      <p:sp>
        <p:nvSpPr>
          <p:cNvPr id="76824" name="Rectangle 24">
            <a:extLst>
              <a:ext uri="{FF2B5EF4-FFF2-40B4-BE49-F238E27FC236}">
                <a16:creationId xmlns:a16="http://schemas.microsoft.com/office/drawing/2014/main" id="{00EF8213-84A3-43E2-B18C-AD7778EEADBB}"/>
              </a:ext>
            </a:extLst>
          </p:cNvPr>
          <p:cNvSpPr>
            <a:spLocks noChangeArrowheads="1"/>
          </p:cNvSpPr>
          <p:nvPr/>
        </p:nvSpPr>
        <p:spPr bwMode="auto">
          <a:xfrm>
            <a:off x="6523038" y="492918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C3</a:t>
            </a:r>
          </a:p>
        </p:txBody>
      </p:sp>
      <p:cxnSp>
        <p:nvCxnSpPr>
          <p:cNvPr id="76825" name="AutoShape 25">
            <a:extLst>
              <a:ext uri="{FF2B5EF4-FFF2-40B4-BE49-F238E27FC236}">
                <a16:creationId xmlns:a16="http://schemas.microsoft.com/office/drawing/2014/main" id="{FA0F0C53-529F-4765-91F3-220EADF49DFF}"/>
              </a:ext>
            </a:extLst>
          </p:cNvPr>
          <p:cNvCxnSpPr>
            <a:cxnSpLocks noChangeShapeType="1"/>
            <a:stCxn id="76821" idx="2"/>
            <a:endCxn id="76822" idx="0"/>
          </p:cNvCxnSpPr>
          <p:nvPr/>
        </p:nvCxnSpPr>
        <p:spPr bwMode="auto">
          <a:xfrm rot="5400000">
            <a:off x="5444332" y="4282281"/>
            <a:ext cx="642938" cy="644525"/>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26" name="AutoShape 26">
            <a:extLst>
              <a:ext uri="{FF2B5EF4-FFF2-40B4-BE49-F238E27FC236}">
                <a16:creationId xmlns:a16="http://schemas.microsoft.com/office/drawing/2014/main" id="{FCDCDC7C-42D0-4ABA-ABB6-B087A5BFFF66}"/>
              </a:ext>
            </a:extLst>
          </p:cNvPr>
          <p:cNvCxnSpPr>
            <a:cxnSpLocks noChangeShapeType="1"/>
            <a:stCxn id="76821" idx="2"/>
            <a:endCxn id="76823" idx="0"/>
          </p:cNvCxnSpPr>
          <p:nvPr/>
        </p:nvCxnSpPr>
        <p:spPr bwMode="auto">
          <a:xfrm rot="16200000" flipH="1">
            <a:off x="5767388" y="4603750"/>
            <a:ext cx="644525" cy="31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27" name="AutoShape 27">
            <a:extLst>
              <a:ext uri="{FF2B5EF4-FFF2-40B4-BE49-F238E27FC236}">
                <a16:creationId xmlns:a16="http://schemas.microsoft.com/office/drawing/2014/main" id="{420C6114-9347-419A-95FC-9EA3FF1EB2E8}"/>
              </a:ext>
            </a:extLst>
          </p:cNvPr>
          <p:cNvCxnSpPr>
            <a:cxnSpLocks noChangeShapeType="1"/>
            <a:stCxn id="76821" idx="2"/>
            <a:endCxn id="76824" idx="0"/>
          </p:cNvCxnSpPr>
          <p:nvPr/>
        </p:nvCxnSpPr>
        <p:spPr bwMode="auto">
          <a:xfrm rot="16200000" flipH="1">
            <a:off x="6090444" y="4280694"/>
            <a:ext cx="646113" cy="650875"/>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28" name="AutoShape 28">
            <a:extLst>
              <a:ext uri="{FF2B5EF4-FFF2-40B4-BE49-F238E27FC236}">
                <a16:creationId xmlns:a16="http://schemas.microsoft.com/office/drawing/2014/main" id="{242250B2-5453-4679-AE96-D87A986CBFC4}"/>
              </a:ext>
            </a:extLst>
          </p:cNvPr>
          <p:cNvCxnSpPr>
            <a:cxnSpLocks noChangeShapeType="1"/>
            <a:stCxn id="76804" idx="2"/>
            <a:endCxn id="76821" idx="0"/>
          </p:cNvCxnSpPr>
          <p:nvPr/>
        </p:nvCxnSpPr>
        <p:spPr bwMode="auto">
          <a:xfrm rot="16200000" flipH="1">
            <a:off x="4799807" y="2561431"/>
            <a:ext cx="431800" cy="21447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35" name="Oval 35">
            <a:extLst>
              <a:ext uri="{FF2B5EF4-FFF2-40B4-BE49-F238E27FC236}">
                <a16:creationId xmlns:a16="http://schemas.microsoft.com/office/drawing/2014/main" id="{15CCF765-B3CC-431B-A248-963C64C89D54}"/>
              </a:ext>
            </a:extLst>
          </p:cNvPr>
          <p:cNvSpPr>
            <a:spLocks noChangeArrowheads="1"/>
          </p:cNvSpPr>
          <p:nvPr/>
        </p:nvSpPr>
        <p:spPr bwMode="auto">
          <a:xfrm>
            <a:off x="4978400" y="1773238"/>
            <a:ext cx="2881313"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b="1"/>
              <a:t>情境：</a:t>
            </a:r>
            <a:r>
              <a:rPr lang="zh-CN" altLang="en-US"/>
              <a:t>时间和地点</a:t>
            </a:r>
          </a:p>
        </p:txBody>
      </p:sp>
      <p:sp>
        <p:nvSpPr>
          <p:cNvPr id="76836" name="Oval 36">
            <a:extLst>
              <a:ext uri="{FF2B5EF4-FFF2-40B4-BE49-F238E27FC236}">
                <a16:creationId xmlns:a16="http://schemas.microsoft.com/office/drawing/2014/main" id="{60F010F8-3C10-42E7-A408-7EDC5608E42F}"/>
              </a:ext>
            </a:extLst>
          </p:cNvPr>
          <p:cNvSpPr>
            <a:spLocks noChangeArrowheads="1"/>
          </p:cNvSpPr>
          <p:nvPr/>
        </p:nvSpPr>
        <p:spPr bwMode="auto">
          <a:xfrm>
            <a:off x="5003800" y="2205038"/>
            <a:ext cx="2881313"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b="1"/>
              <a:t>冲突：</a:t>
            </a:r>
            <a:r>
              <a:rPr lang="zh-CN" altLang="en-US"/>
              <a:t>应当发生的事情</a:t>
            </a:r>
          </a:p>
        </p:txBody>
      </p:sp>
      <p:sp>
        <p:nvSpPr>
          <p:cNvPr id="76837" name="Oval 37">
            <a:extLst>
              <a:ext uri="{FF2B5EF4-FFF2-40B4-BE49-F238E27FC236}">
                <a16:creationId xmlns:a16="http://schemas.microsoft.com/office/drawing/2014/main" id="{B9BD2E34-FF87-49E1-9F26-3D730F0097EE}"/>
              </a:ext>
            </a:extLst>
          </p:cNvPr>
          <p:cNvSpPr>
            <a:spLocks noChangeArrowheads="1"/>
          </p:cNvSpPr>
          <p:nvPr/>
        </p:nvSpPr>
        <p:spPr bwMode="auto">
          <a:xfrm>
            <a:off x="5003800" y="2636838"/>
            <a:ext cx="2881313"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b="1"/>
              <a:t>疑问：</a:t>
            </a:r>
            <a:r>
              <a:rPr lang="zh-CN" altLang="en-US"/>
              <a:t>读者提出的问题</a:t>
            </a:r>
          </a:p>
        </p:txBody>
      </p:sp>
      <p:sp>
        <p:nvSpPr>
          <p:cNvPr id="76838" name="AutoShape 38">
            <a:extLst>
              <a:ext uri="{FF2B5EF4-FFF2-40B4-BE49-F238E27FC236}">
                <a16:creationId xmlns:a16="http://schemas.microsoft.com/office/drawing/2014/main" id="{A9173B06-1A85-4004-AE9F-325EB45A149B}"/>
              </a:ext>
            </a:extLst>
          </p:cNvPr>
          <p:cNvSpPr>
            <a:spLocks/>
          </p:cNvSpPr>
          <p:nvPr/>
        </p:nvSpPr>
        <p:spPr bwMode="auto">
          <a:xfrm>
            <a:off x="4716463" y="1804988"/>
            <a:ext cx="144462" cy="1296987"/>
          </a:xfrm>
          <a:prstGeom prst="leftBrace">
            <a:avLst>
              <a:gd name="adj1" fmla="val 7481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0" name="Rectangle 40">
            <a:extLst>
              <a:ext uri="{FF2B5EF4-FFF2-40B4-BE49-F238E27FC236}">
                <a16:creationId xmlns:a16="http://schemas.microsoft.com/office/drawing/2014/main" id="{015360AF-C3BE-4BEE-9876-66611F39F5A8}"/>
              </a:ext>
            </a:extLst>
          </p:cNvPr>
          <p:cNvSpPr>
            <a:spLocks noChangeArrowheads="1"/>
          </p:cNvSpPr>
          <p:nvPr/>
        </p:nvSpPr>
        <p:spPr bwMode="auto">
          <a:xfrm>
            <a:off x="3492500" y="2274888"/>
            <a:ext cx="936625" cy="433387"/>
          </a:xfrm>
          <a:prstGeom prst="rect">
            <a:avLst/>
          </a:prstGeom>
          <a:noFill/>
          <a:ln w="9525">
            <a:solidFill>
              <a:srgbClr val="993300"/>
            </a:solidFill>
            <a:prstDash val="dash"/>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序言</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14EC8807-250D-4BB8-BE26-E89B15A3E70C}"/>
              </a:ext>
            </a:extLst>
          </p:cNvPr>
          <p:cNvSpPr>
            <a:spLocks noGrp="1"/>
          </p:cNvSpPr>
          <p:nvPr>
            <p:ph type="sldNum" sz="quarter" idx="12"/>
          </p:nvPr>
        </p:nvSpPr>
        <p:spPr/>
        <p:txBody>
          <a:bodyPr/>
          <a:lstStyle/>
          <a:p>
            <a:fld id="{19985D27-AF96-46E7-8881-AE04565CE172}" type="slidenum">
              <a:rPr lang="zh-CN" altLang="en-US"/>
              <a:pPr/>
              <a:t>19</a:t>
            </a:fld>
            <a:endParaRPr lang="en-US" altLang="zh-CN"/>
          </a:p>
        </p:txBody>
      </p:sp>
      <p:sp>
        <p:nvSpPr>
          <p:cNvPr id="19458" name="Rectangle 2">
            <a:extLst>
              <a:ext uri="{FF2B5EF4-FFF2-40B4-BE49-F238E27FC236}">
                <a16:creationId xmlns:a16="http://schemas.microsoft.com/office/drawing/2014/main" id="{E2C487B4-0671-4633-BD6E-662CFA6874E0}"/>
              </a:ext>
            </a:extLst>
          </p:cNvPr>
          <p:cNvSpPr>
            <a:spLocks noGrp="1" noChangeArrowheads="1"/>
          </p:cNvSpPr>
          <p:nvPr>
            <p:ph type="title"/>
          </p:nvPr>
        </p:nvSpPr>
        <p:spPr/>
        <p:txBody>
          <a:bodyPr/>
          <a:lstStyle/>
          <a:p>
            <a:r>
              <a:rPr lang="zh-CN" altLang="en-US"/>
              <a:t>目录</a:t>
            </a:r>
          </a:p>
        </p:txBody>
      </p:sp>
      <p:sp>
        <p:nvSpPr>
          <p:cNvPr id="19459" name="Rectangle 3">
            <a:extLst>
              <a:ext uri="{FF2B5EF4-FFF2-40B4-BE49-F238E27FC236}">
                <a16:creationId xmlns:a16="http://schemas.microsoft.com/office/drawing/2014/main" id="{0B37CE9F-7514-42CF-A64F-DCF7060552C9}"/>
              </a:ext>
            </a:extLst>
          </p:cNvPr>
          <p:cNvSpPr>
            <a:spLocks noGrp="1" noChangeArrowheads="1"/>
          </p:cNvSpPr>
          <p:nvPr>
            <p:ph type="body" idx="1"/>
          </p:nvPr>
        </p:nvSpPr>
        <p:spPr/>
        <p:txBody>
          <a:bodyPr/>
          <a:lstStyle/>
          <a:p>
            <a:r>
              <a:rPr lang="zh-CN" altLang="en-US"/>
              <a:t>第一篇 写作的逻辑</a:t>
            </a:r>
          </a:p>
          <a:p>
            <a:pPr lvl="1"/>
            <a:r>
              <a:rPr lang="zh-CN" altLang="en-US"/>
              <a:t>第一章 为什么选择金字塔结构</a:t>
            </a:r>
          </a:p>
          <a:p>
            <a:pPr lvl="1"/>
            <a:r>
              <a:rPr lang="zh-CN" altLang="en-US"/>
              <a:t>第二章 金字塔中的子结构</a:t>
            </a:r>
          </a:p>
          <a:p>
            <a:pPr lvl="1"/>
            <a:r>
              <a:rPr lang="zh-CN" altLang="en-US"/>
              <a:t>第三章 如何构件金字塔结构</a:t>
            </a:r>
          </a:p>
          <a:p>
            <a:pPr lvl="1"/>
            <a:r>
              <a:rPr lang="zh-CN" altLang="en-US"/>
              <a:t>第四章 序言部分的具体写法</a:t>
            </a:r>
          </a:p>
          <a:p>
            <a:pPr lvl="1"/>
            <a:r>
              <a:rPr lang="zh-CN" altLang="en-US"/>
              <a:t>第五章 演绎与归纳的区别</a:t>
            </a:r>
          </a:p>
          <a:p>
            <a:r>
              <a:rPr lang="zh-CN" altLang="en-US"/>
              <a:t>第二篇 思考的逻辑</a:t>
            </a:r>
          </a:p>
          <a:p>
            <a:r>
              <a:rPr lang="zh-CN" altLang="en-US"/>
              <a:t>第三篇 解决问题的逻辑</a:t>
            </a:r>
          </a:p>
          <a:p>
            <a:r>
              <a:rPr lang="zh-CN" altLang="en-US"/>
              <a:t>第四篇 演示的逻辑</a:t>
            </a:r>
          </a:p>
          <a:p>
            <a:r>
              <a:rPr lang="zh-CN" altLang="en-US"/>
              <a:t>附录一</a:t>
            </a:r>
          </a:p>
          <a:p>
            <a:r>
              <a:rPr lang="zh-CN" altLang="en-US"/>
              <a:t>附录二</a:t>
            </a:r>
          </a:p>
        </p:txBody>
      </p:sp>
      <p:pic>
        <p:nvPicPr>
          <p:cNvPr id="19461" name="Picture 5" descr="GArrow">
            <a:extLst>
              <a:ext uri="{FF2B5EF4-FFF2-40B4-BE49-F238E27FC236}">
                <a16:creationId xmlns:a16="http://schemas.microsoft.com/office/drawing/2014/main" id="{3A9C0D6D-C467-40DC-B8B6-CBAFE0143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727325"/>
            <a:ext cx="382587" cy="382588"/>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BArrow">
            <a:extLst>
              <a:ext uri="{FF2B5EF4-FFF2-40B4-BE49-F238E27FC236}">
                <a16:creationId xmlns:a16="http://schemas.microsoft.com/office/drawing/2014/main" id="{CF4D0D3F-076E-4243-8827-B83E7BA40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44663"/>
            <a:ext cx="503237" cy="50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a:extLst>
              <a:ext uri="{FF2B5EF4-FFF2-40B4-BE49-F238E27FC236}">
                <a16:creationId xmlns:a16="http://schemas.microsoft.com/office/drawing/2014/main" id="{ED113D24-5155-4DB2-B933-315CB786267D}"/>
              </a:ext>
            </a:extLst>
          </p:cNvPr>
          <p:cNvSpPr>
            <a:spLocks noGrp="1"/>
          </p:cNvSpPr>
          <p:nvPr>
            <p:ph type="sldNum" sz="quarter" idx="12"/>
          </p:nvPr>
        </p:nvSpPr>
        <p:spPr/>
        <p:txBody>
          <a:bodyPr/>
          <a:lstStyle/>
          <a:p>
            <a:fld id="{F2FA560E-7B07-44BB-90A6-3F6CF99C18BA}" type="slidenum">
              <a:rPr lang="zh-CN" altLang="en-US"/>
              <a:pPr/>
              <a:t>2</a:t>
            </a:fld>
            <a:endParaRPr lang="en-US" altLang="zh-CN"/>
          </a:p>
        </p:txBody>
      </p:sp>
      <p:sp>
        <p:nvSpPr>
          <p:cNvPr id="8194" name="Rectangle 2">
            <a:extLst>
              <a:ext uri="{FF2B5EF4-FFF2-40B4-BE49-F238E27FC236}">
                <a16:creationId xmlns:a16="http://schemas.microsoft.com/office/drawing/2014/main" id="{07279982-2A2F-470D-B242-E54DCFD0E2F6}"/>
              </a:ext>
            </a:extLst>
          </p:cNvPr>
          <p:cNvSpPr>
            <a:spLocks noGrp="1" noChangeArrowheads="1"/>
          </p:cNvSpPr>
          <p:nvPr>
            <p:ph type="title"/>
          </p:nvPr>
        </p:nvSpPr>
        <p:spPr/>
        <p:txBody>
          <a:bodyPr/>
          <a:lstStyle/>
          <a:p>
            <a:r>
              <a:rPr lang="zh-CN" altLang="en-US"/>
              <a:t>巴巴拉 </a:t>
            </a:r>
            <a:r>
              <a:rPr lang="en-US" altLang="zh-CN">
                <a:latin typeface="Arial" panose="020B0604020202020204" pitchFamily="34" charset="0"/>
              </a:rPr>
              <a:t>·</a:t>
            </a:r>
            <a:r>
              <a:rPr lang="en-US" altLang="zh-CN"/>
              <a:t> </a:t>
            </a:r>
            <a:r>
              <a:rPr lang="zh-CN" altLang="en-US"/>
              <a:t>明托（</a:t>
            </a:r>
            <a:r>
              <a:rPr lang="en-US" altLang="zh-CN"/>
              <a:t>Barbara Minto</a:t>
            </a:r>
            <a:r>
              <a:rPr lang="zh-CN" altLang="en-US"/>
              <a:t>）</a:t>
            </a:r>
          </a:p>
        </p:txBody>
      </p:sp>
      <p:sp>
        <p:nvSpPr>
          <p:cNvPr id="8196" name="Line 4">
            <a:extLst>
              <a:ext uri="{FF2B5EF4-FFF2-40B4-BE49-F238E27FC236}">
                <a16:creationId xmlns:a16="http://schemas.microsoft.com/office/drawing/2014/main" id="{A75EFEFF-23D5-4997-8519-850AFB9B012C}"/>
              </a:ext>
            </a:extLst>
          </p:cNvPr>
          <p:cNvSpPr>
            <a:spLocks noChangeShapeType="1"/>
          </p:cNvSpPr>
          <p:nvPr/>
        </p:nvSpPr>
        <p:spPr bwMode="auto">
          <a:xfrm>
            <a:off x="684213" y="1341438"/>
            <a:ext cx="0" cy="4248150"/>
          </a:xfrm>
          <a:prstGeom prst="line">
            <a:avLst/>
          </a:prstGeom>
          <a:noFill/>
          <a:ln w="381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 name="Rectangle 5">
            <a:extLst>
              <a:ext uri="{FF2B5EF4-FFF2-40B4-BE49-F238E27FC236}">
                <a16:creationId xmlns:a16="http://schemas.microsoft.com/office/drawing/2014/main" id="{E7400508-1602-4117-846C-98C46A8108EF}"/>
              </a:ext>
            </a:extLst>
          </p:cNvPr>
          <p:cNvSpPr>
            <a:spLocks noChangeArrowheads="1"/>
          </p:cNvSpPr>
          <p:nvPr/>
        </p:nvSpPr>
        <p:spPr bwMode="auto">
          <a:xfrm>
            <a:off x="827088" y="1820863"/>
            <a:ext cx="1008062" cy="28733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1961</a:t>
            </a:r>
            <a:r>
              <a:rPr lang="zh-CN" altLang="en-US" sz="1800" b="1"/>
              <a:t>年</a:t>
            </a:r>
          </a:p>
        </p:txBody>
      </p:sp>
      <p:sp>
        <p:nvSpPr>
          <p:cNvPr id="8198" name="Rectangle 6">
            <a:extLst>
              <a:ext uri="{FF2B5EF4-FFF2-40B4-BE49-F238E27FC236}">
                <a16:creationId xmlns:a16="http://schemas.microsoft.com/office/drawing/2014/main" id="{577C7B5D-B389-4ED7-8FF4-58730F609318}"/>
              </a:ext>
            </a:extLst>
          </p:cNvPr>
          <p:cNvSpPr>
            <a:spLocks noChangeArrowheads="1"/>
          </p:cNvSpPr>
          <p:nvPr/>
        </p:nvSpPr>
        <p:spPr bwMode="auto">
          <a:xfrm>
            <a:off x="827088" y="2825750"/>
            <a:ext cx="1008062" cy="28733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1963</a:t>
            </a:r>
            <a:r>
              <a:rPr lang="zh-CN" altLang="en-US" sz="1800" b="1"/>
              <a:t>年</a:t>
            </a:r>
          </a:p>
        </p:txBody>
      </p:sp>
      <p:sp>
        <p:nvSpPr>
          <p:cNvPr id="8199" name="Rectangle 7">
            <a:extLst>
              <a:ext uri="{FF2B5EF4-FFF2-40B4-BE49-F238E27FC236}">
                <a16:creationId xmlns:a16="http://schemas.microsoft.com/office/drawing/2014/main" id="{50E1B435-E465-4899-A6E7-F7B127E51C8C}"/>
              </a:ext>
            </a:extLst>
          </p:cNvPr>
          <p:cNvSpPr>
            <a:spLocks noChangeArrowheads="1"/>
          </p:cNvSpPr>
          <p:nvPr/>
        </p:nvSpPr>
        <p:spPr bwMode="auto">
          <a:xfrm>
            <a:off x="827088" y="3843338"/>
            <a:ext cx="1008062" cy="28733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1966</a:t>
            </a:r>
            <a:r>
              <a:rPr lang="zh-CN" altLang="en-US" sz="1800" b="1"/>
              <a:t>年</a:t>
            </a:r>
          </a:p>
        </p:txBody>
      </p:sp>
      <p:sp>
        <p:nvSpPr>
          <p:cNvPr id="8200" name="Rectangle 8">
            <a:extLst>
              <a:ext uri="{FF2B5EF4-FFF2-40B4-BE49-F238E27FC236}">
                <a16:creationId xmlns:a16="http://schemas.microsoft.com/office/drawing/2014/main" id="{6AC8A9DB-208F-42EC-BDBC-7F5623484E44}"/>
              </a:ext>
            </a:extLst>
          </p:cNvPr>
          <p:cNvSpPr>
            <a:spLocks noChangeArrowheads="1"/>
          </p:cNvSpPr>
          <p:nvPr/>
        </p:nvSpPr>
        <p:spPr bwMode="auto">
          <a:xfrm>
            <a:off x="827088" y="4762500"/>
            <a:ext cx="1008062" cy="28733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1973</a:t>
            </a:r>
            <a:r>
              <a:rPr lang="zh-CN" altLang="en-US" sz="1800" b="1"/>
              <a:t>年</a:t>
            </a:r>
          </a:p>
        </p:txBody>
      </p:sp>
      <p:sp>
        <p:nvSpPr>
          <p:cNvPr id="8202" name="Rectangle 10">
            <a:extLst>
              <a:ext uri="{FF2B5EF4-FFF2-40B4-BE49-F238E27FC236}">
                <a16:creationId xmlns:a16="http://schemas.microsoft.com/office/drawing/2014/main" id="{2E2D402E-636F-4F2C-A101-40714932838F}"/>
              </a:ext>
            </a:extLst>
          </p:cNvPr>
          <p:cNvSpPr>
            <a:spLocks noChangeArrowheads="1"/>
          </p:cNvSpPr>
          <p:nvPr/>
        </p:nvSpPr>
        <p:spPr bwMode="auto">
          <a:xfrm>
            <a:off x="1979613" y="1766888"/>
            <a:ext cx="584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t>巴巴拉 </a:t>
            </a:r>
            <a:r>
              <a:rPr lang="en-US" altLang="zh-CN" sz="1800" b="1">
                <a:latin typeface="Arial" panose="020B0604020202020204" pitchFamily="34" charset="0"/>
              </a:rPr>
              <a:t>·</a:t>
            </a:r>
            <a:r>
              <a:rPr lang="en-US" altLang="zh-CN" sz="1800" b="1"/>
              <a:t> </a:t>
            </a:r>
            <a:r>
              <a:rPr lang="zh-CN" altLang="en-US" sz="1800" b="1"/>
              <a:t>明托成为哈佛商学院录取的第一批女学员之一；</a:t>
            </a:r>
          </a:p>
        </p:txBody>
      </p:sp>
      <p:sp>
        <p:nvSpPr>
          <p:cNvPr id="8204" name="Rectangle 12">
            <a:extLst>
              <a:ext uri="{FF2B5EF4-FFF2-40B4-BE49-F238E27FC236}">
                <a16:creationId xmlns:a16="http://schemas.microsoft.com/office/drawing/2014/main" id="{F7839068-8718-425E-A280-228ED911DFD2}"/>
              </a:ext>
            </a:extLst>
          </p:cNvPr>
          <p:cNvSpPr>
            <a:spLocks noChangeArrowheads="1"/>
          </p:cNvSpPr>
          <p:nvPr/>
        </p:nvSpPr>
        <p:spPr bwMode="auto">
          <a:xfrm>
            <a:off x="1979613" y="2643188"/>
            <a:ext cx="6696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t>成为麦肯锡公司第一位女性咨询顾问，在写作方面的长处很快得到赏识；</a:t>
            </a:r>
          </a:p>
        </p:txBody>
      </p:sp>
      <p:sp>
        <p:nvSpPr>
          <p:cNvPr id="8206" name="Rectangle 14">
            <a:extLst>
              <a:ext uri="{FF2B5EF4-FFF2-40B4-BE49-F238E27FC236}">
                <a16:creationId xmlns:a16="http://schemas.microsoft.com/office/drawing/2014/main" id="{3E8C006F-F1C9-4432-9265-ED951D450EE4}"/>
              </a:ext>
            </a:extLst>
          </p:cNvPr>
          <p:cNvSpPr>
            <a:spLocks noChangeArrowheads="1"/>
          </p:cNvSpPr>
          <p:nvPr/>
        </p:nvSpPr>
        <p:spPr bwMode="auto">
          <a:xfrm>
            <a:off x="1985963" y="3789363"/>
            <a:ext cx="544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t>被派往伦敦，负责提高麦肯锡欧洲员工的写作能力；</a:t>
            </a:r>
          </a:p>
        </p:txBody>
      </p:sp>
      <p:sp>
        <p:nvSpPr>
          <p:cNvPr id="8207" name="Rectangle 15">
            <a:extLst>
              <a:ext uri="{FF2B5EF4-FFF2-40B4-BE49-F238E27FC236}">
                <a16:creationId xmlns:a16="http://schemas.microsoft.com/office/drawing/2014/main" id="{F7CC3282-1CE1-493B-B0CE-88887511AB06}"/>
              </a:ext>
            </a:extLst>
          </p:cNvPr>
          <p:cNvSpPr>
            <a:spLocks noChangeArrowheads="1"/>
          </p:cNvSpPr>
          <p:nvPr/>
        </p:nvSpPr>
        <p:spPr bwMode="auto">
          <a:xfrm>
            <a:off x="1979613" y="4724400"/>
            <a:ext cx="370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t>出版 </a:t>
            </a:r>
            <a:r>
              <a:rPr lang="en-US" altLang="zh-CN" sz="1800" b="1" i="1"/>
              <a:t>The Minto Pyramid Principle</a:t>
            </a:r>
            <a:r>
              <a:rPr lang="zh-CN" altLang="en-US" sz="1800" b="1"/>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a:extLst>
              <a:ext uri="{FF2B5EF4-FFF2-40B4-BE49-F238E27FC236}">
                <a16:creationId xmlns:a16="http://schemas.microsoft.com/office/drawing/2014/main" id="{D6E2C085-D1D7-44E1-A855-326CC647F3B7}"/>
              </a:ext>
            </a:extLst>
          </p:cNvPr>
          <p:cNvSpPr>
            <a:spLocks noGrp="1"/>
          </p:cNvSpPr>
          <p:nvPr>
            <p:ph type="sldNum" sz="quarter" idx="12"/>
          </p:nvPr>
        </p:nvSpPr>
        <p:spPr/>
        <p:txBody>
          <a:bodyPr/>
          <a:lstStyle/>
          <a:p>
            <a:fld id="{FE3281A5-9A92-4681-8932-BD7A1679DA2A}" type="slidenum">
              <a:rPr lang="zh-CN" altLang="en-US"/>
              <a:pPr/>
              <a:t>20</a:t>
            </a:fld>
            <a:endParaRPr lang="en-US" altLang="zh-CN"/>
          </a:p>
        </p:txBody>
      </p:sp>
      <p:sp>
        <p:nvSpPr>
          <p:cNvPr id="78850" name="Rectangle 2">
            <a:extLst>
              <a:ext uri="{FF2B5EF4-FFF2-40B4-BE49-F238E27FC236}">
                <a16:creationId xmlns:a16="http://schemas.microsoft.com/office/drawing/2014/main" id="{6A1FFFD6-FC43-4D63-BFE4-D52397AD9A2E}"/>
              </a:ext>
            </a:extLst>
          </p:cNvPr>
          <p:cNvSpPr>
            <a:spLocks noGrp="1" noChangeArrowheads="1"/>
          </p:cNvSpPr>
          <p:nvPr>
            <p:ph type="title"/>
          </p:nvPr>
        </p:nvSpPr>
        <p:spPr/>
        <p:txBody>
          <a:bodyPr/>
          <a:lstStyle/>
          <a:p>
            <a:r>
              <a:rPr lang="zh-CN" altLang="en-US"/>
              <a:t>通过自上而下的方法建立金字塔结构</a:t>
            </a:r>
          </a:p>
        </p:txBody>
      </p:sp>
      <p:sp>
        <p:nvSpPr>
          <p:cNvPr id="78852" name="Rectangle 4">
            <a:extLst>
              <a:ext uri="{FF2B5EF4-FFF2-40B4-BE49-F238E27FC236}">
                <a16:creationId xmlns:a16="http://schemas.microsoft.com/office/drawing/2014/main" id="{5D41BA95-995C-4996-9B86-3615832D8EC8}"/>
              </a:ext>
            </a:extLst>
          </p:cNvPr>
          <p:cNvSpPr>
            <a:spLocks noChangeArrowheads="1"/>
          </p:cNvSpPr>
          <p:nvPr/>
        </p:nvSpPr>
        <p:spPr bwMode="auto">
          <a:xfrm>
            <a:off x="4516438" y="3560763"/>
            <a:ext cx="2287587"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主题：</a:t>
            </a:r>
            <a:r>
              <a:rPr lang="zh-CN" altLang="en-US"/>
              <a:t>对序言问题的回答</a:t>
            </a:r>
          </a:p>
        </p:txBody>
      </p:sp>
      <p:sp>
        <p:nvSpPr>
          <p:cNvPr id="78853" name="Rectangle 5">
            <a:extLst>
              <a:ext uri="{FF2B5EF4-FFF2-40B4-BE49-F238E27FC236}">
                <a16:creationId xmlns:a16="http://schemas.microsoft.com/office/drawing/2014/main" id="{93AC35FF-E8BE-4AD7-BF52-0F4C62379241}"/>
              </a:ext>
            </a:extLst>
          </p:cNvPr>
          <p:cNvSpPr>
            <a:spLocks noChangeArrowheads="1"/>
          </p:cNvSpPr>
          <p:nvPr/>
        </p:nvSpPr>
        <p:spPr bwMode="auto">
          <a:xfrm>
            <a:off x="3308350" y="4424363"/>
            <a:ext cx="936625"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Ａ</a:t>
            </a:r>
          </a:p>
        </p:txBody>
      </p:sp>
      <p:sp>
        <p:nvSpPr>
          <p:cNvPr id="78854" name="Rectangle 6">
            <a:extLst>
              <a:ext uri="{FF2B5EF4-FFF2-40B4-BE49-F238E27FC236}">
                <a16:creationId xmlns:a16="http://schemas.microsoft.com/office/drawing/2014/main" id="{67E83531-68CD-40F1-917E-2BEE4C359ED9}"/>
              </a:ext>
            </a:extLst>
          </p:cNvPr>
          <p:cNvSpPr>
            <a:spLocks noChangeArrowheads="1"/>
          </p:cNvSpPr>
          <p:nvPr/>
        </p:nvSpPr>
        <p:spPr bwMode="auto">
          <a:xfrm>
            <a:off x="2916238" y="5516563"/>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a:t>
            </a:r>
          </a:p>
        </p:txBody>
      </p:sp>
      <p:sp>
        <p:nvSpPr>
          <p:cNvPr id="78855" name="Rectangle 7">
            <a:extLst>
              <a:ext uri="{FF2B5EF4-FFF2-40B4-BE49-F238E27FC236}">
                <a16:creationId xmlns:a16="http://schemas.microsoft.com/office/drawing/2014/main" id="{981B4A24-2F0D-473B-A638-ED188F123744}"/>
              </a:ext>
            </a:extLst>
          </p:cNvPr>
          <p:cNvSpPr>
            <a:spLocks noChangeArrowheads="1"/>
          </p:cNvSpPr>
          <p:nvPr/>
        </p:nvSpPr>
        <p:spPr bwMode="auto">
          <a:xfrm>
            <a:off x="3563938" y="550545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A2</a:t>
            </a:r>
          </a:p>
        </p:txBody>
      </p:sp>
      <p:sp>
        <p:nvSpPr>
          <p:cNvPr id="78856" name="Rectangle 8">
            <a:extLst>
              <a:ext uri="{FF2B5EF4-FFF2-40B4-BE49-F238E27FC236}">
                <a16:creationId xmlns:a16="http://schemas.microsoft.com/office/drawing/2014/main" id="{06B5EA91-920E-449A-A572-9FD709CBD56E}"/>
              </a:ext>
            </a:extLst>
          </p:cNvPr>
          <p:cNvSpPr>
            <a:spLocks noChangeArrowheads="1"/>
          </p:cNvSpPr>
          <p:nvPr/>
        </p:nvSpPr>
        <p:spPr bwMode="auto">
          <a:xfrm>
            <a:off x="4211638" y="5503863"/>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A3</a:t>
            </a:r>
          </a:p>
        </p:txBody>
      </p:sp>
      <p:cxnSp>
        <p:nvCxnSpPr>
          <p:cNvPr id="78857" name="AutoShape 9">
            <a:extLst>
              <a:ext uri="{FF2B5EF4-FFF2-40B4-BE49-F238E27FC236}">
                <a16:creationId xmlns:a16="http://schemas.microsoft.com/office/drawing/2014/main" id="{0444E9C9-8BEB-441D-9392-9B7B073E7078}"/>
              </a:ext>
            </a:extLst>
          </p:cNvPr>
          <p:cNvCxnSpPr>
            <a:cxnSpLocks noChangeShapeType="1"/>
            <a:stCxn id="78852" idx="2"/>
            <a:endCxn id="78853" idx="0"/>
          </p:cNvCxnSpPr>
          <p:nvPr/>
        </p:nvCxnSpPr>
        <p:spPr bwMode="auto">
          <a:xfrm rot="5400000">
            <a:off x="4503737" y="3267076"/>
            <a:ext cx="430213" cy="1884362"/>
          </a:xfrm>
          <a:prstGeom prst="bentConnector3">
            <a:avLst>
              <a:gd name="adj1" fmla="val 4981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58" name="AutoShape 10">
            <a:extLst>
              <a:ext uri="{FF2B5EF4-FFF2-40B4-BE49-F238E27FC236}">
                <a16:creationId xmlns:a16="http://schemas.microsoft.com/office/drawing/2014/main" id="{C66F4A84-F424-40A1-9B06-45004AC72884}"/>
              </a:ext>
            </a:extLst>
          </p:cNvPr>
          <p:cNvCxnSpPr>
            <a:cxnSpLocks noChangeShapeType="1"/>
            <a:stCxn id="78853" idx="2"/>
            <a:endCxn id="78854" idx="0"/>
          </p:cNvCxnSpPr>
          <p:nvPr/>
        </p:nvCxnSpPr>
        <p:spPr bwMode="auto">
          <a:xfrm rot="5400000">
            <a:off x="3124994" y="4864894"/>
            <a:ext cx="658813" cy="644525"/>
          </a:xfrm>
          <a:prstGeom prst="bentConnector3">
            <a:avLst>
              <a:gd name="adj1" fmla="val 4988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59" name="AutoShape 11">
            <a:extLst>
              <a:ext uri="{FF2B5EF4-FFF2-40B4-BE49-F238E27FC236}">
                <a16:creationId xmlns:a16="http://schemas.microsoft.com/office/drawing/2014/main" id="{8F728CA5-647D-4FFB-B232-5DA0070582E6}"/>
              </a:ext>
            </a:extLst>
          </p:cNvPr>
          <p:cNvCxnSpPr>
            <a:cxnSpLocks noChangeShapeType="1"/>
            <a:stCxn id="78853" idx="2"/>
            <a:endCxn id="78855" idx="0"/>
          </p:cNvCxnSpPr>
          <p:nvPr/>
        </p:nvCxnSpPr>
        <p:spPr bwMode="auto">
          <a:xfrm rot="16200000" flipH="1">
            <a:off x="3454401" y="5180012"/>
            <a:ext cx="647700" cy="31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60" name="AutoShape 12">
            <a:extLst>
              <a:ext uri="{FF2B5EF4-FFF2-40B4-BE49-F238E27FC236}">
                <a16:creationId xmlns:a16="http://schemas.microsoft.com/office/drawing/2014/main" id="{1C3E60EB-6CCF-4664-8984-661848DD0552}"/>
              </a:ext>
            </a:extLst>
          </p:cNvPr>
          <p:cNvCxnSpPr>
            <a:cxnSpLocks noChangeShapeType="1"/>
            <a:stCxn id="78853" idx="2"/>
            <a:endCxn id="78856" idx="0"/>
          </p:cNvCxnSpPr>
          <p:nvPr/>
        </p:nvCxnSpPr>
        <p:spPr bwMode="auto">
          <a:xfrm rot="16200000" flipH="1">
            <a:off x="3779044" y="4855369"/>
            <a:ext cx="646113" cy="650875"/>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61" name="Rectangle 13">
            <a:extLst>
              <a:ext uri="{FF2B5EF4-FFF2-40B4-BE49-F238E27FC236}">
                <a16:creationId xmlns:a16="http://schemas.microsoft.com/office/drawing/2014/main" id="{F546303E-863E-4025-AECC-F21F4D115AF3}"/>
              </a:ext>
            </a:extLst>
          </p:cNvPr>
          <p:cNvSpPr>
            <a:spLocks noChangeArrowheads="1"/>
          </p:cNvSpPr>
          <p:nvPr/>
        </p:nvSpPr>
        <p:spPr bwMode="auto">
          <a:xfrm>
            <a:off x="5197475" y="4425950"/>
            <a:ext cx="936625"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Ｂ</a:t>
            </a:r>
          </a:p>
        </p:txBody>
      </p:sp>
      <p:sp>
        <p:nvSpPr>
          <p:cNvPr id="78862" name="Rectangle 14">
            <a:extLst>
              <a:ext uri="{FF2B5EF4-FFF2-40B4-BE49-F238E27FC236}">
                <a16:creationId xmlns:a16="http://schemas.microsoft.com/office/drawing/2014/main" id="{AD0E90FD-A3E0-4CD0-9513-E3F537F31659}"/>
              </a:ext>
            </a:extLst>
          </p:cNvPr>
          <p:cNvSpPr>
            <a:spLocks noChangeArrowheads="1"/>
          </p:cNvSpPr>
          <p:nvPr/>
        </p:nvSpPr>
        <p:spPr bwMode="auto">
          <a:xfrm>
            <a:off x="4805363" y="5502275"/>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B1</a:t>
            </a:r>
          </a:p>
        </p:txBody>
      </p:sp>
      <p:sp>
        <p:nvSpPr>
          <p:cNvPr id="78863" name="Rectangle 15">
            <a:extLst>
              <a:ext uri="{FF2B5EF4-FFF2-40B4-BE49-F238E27FC236}">
                <a16:creationId xmlns:a16="http://schemas.microsoft.com/office/drawing/2014/main" id="{65C305B6-1154-438D-AAA5-888F4F1C07EF}"/>
              </a:ext>
            </a:extLst>
          </p:cNvPr>
          <p:cNvSpPr>
            <a:spLocks noChangeArrowheads="1"/>
          </p:cNvSpPr>
          <p:nvPr/>
        </p:nvSpPr>
        <p:spPr bwMode="auto">
          <a:xfrm>
            <a:off x="5453063" y="5503863"/>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B2</a:t>
            </a:r>
          </a:p>
        </p:txBody>
      </p:sp>
      <p:sp>
        <p:nvSpPr>
          <p:cNvPr id="78864" name="Rectangle 16">
            <a:extLst>
              <a:ext uri="{FF2B5EF4-FFF2-40B4-BE49-F238E27FC236}">
                <a16:creationId xmlns:a16="http://schemas.microsoft.com/office/drawing/2014/main" id="{5D7E6D54-D9A3-48BE-8D1F-D26D42627C84}"/>
              </a:ext>
            </a:extLst>
          </p:cNvPr>
          <p:cNvSpPr>
            <a:spLocks noChangeArrowheads="1"/>
          </p:cNvSpPr>
          <p:nvPr/>
        </p:nvSpPr>
        <p:spPr bwMode="auto">
          <a:xfrm>
            <a:off x="6084888" y="550545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B3</a:t>
            </a:r>
          </a:p>
        </p:txBody>
      </p:sp>
      <p:cxnSp>
        <p:nvCxnSpPr>
          <p:cNvPr id="78865" name="AutoShape 17">
            <a:extLst>
              <a:ext uri="{FF2B5EF4-FFF2-40B4-BE49-F238E27FC236}">
                <a16:creationId xmlns:a16="http://schemas.microsoft.com/office/drawing/2014/main" id="{32C5C262-1CF8-4290-9F4B-938A6BBE6F7C}"/>
              </a:ext>
            </a:extLst>
          </p:cNvPr>
          <p:cNvCxnSpPr>
            <a:cxnSpLocks noChangeShapeType="1"/>
            <a:stCxn id="78861" idx="2"/>
            <a:endCxn id="78862" idx="0"/>
          </p:cNvCxnSpPr>
          <p:nvPr/>
        </p:nvCxnSpPr>
        <p:spPr bwMode="auto">
          <a:xfrm rot="5400000">
            <a:off x="5022057" y="4858544"/>
            <a:ext cx="642937" cy="644525"/>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66" name="AutoShape 18">
            <a:extLst>
              <a:ext uri="{FF2B5EF4-FFF2-40B4-BE49-F238E27FC236}">
                <a16:creationId xmlns:a16="http://schemas.microsoft.com/office/drawing/2014/main" id="{CBAE3AF5-41B3-4211-979E-58553D1C76BC}"/>
              </a:ext>
            </a:extLst>
          </p:cNvPr>
          <p:cNvCxnSpPr>
            <a:cxnSpLocks noChangeShapeType="1"/>
            <a:stCxn id="78861" idx="2"/>
            <a:endCxn id="78863" idx="0"/>
          </p:cNvCxnSpPr>
          <p:nvPr/>
        </p:nvCxnSpPr>
        <p:spPr bwMode="auto">
          <a:xfrm rot="16200000" flipH="1">
            <a:off x="5345113" y="5180013"/>
            <a:ext cx="644525" cy="31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67" name="AutoShape 19">
            <a:extLst>
              <a:ext uri="{FF2B5EF4-FFF2-40B4-BE49-F238E27FC236}">
                <a16:creationId xmlns:a16="http://schemas.microsoft.com/office/drawing/2014/main" id="{F9FEF4E7-6DA3-4EE2-84AD-212797D6AABD}"/>
              </a:ext>
            </a:extLst>
          </p:cNvPr>
          <p:cNvCxnSpPr>
            <a:cxnSpLocks noChangeShapeType="1"/>
            <a:stCxn id="78861" idx="2"/>
            <a:endCxn id="78864" idx="0"/>
          </p:cNvCxnSpPr>
          <p:nvPr/>
        </p:nvCxnSpPr>
        <p:spPr bwMode="auto">
          <a:xfrm rot="16200000" flipH="1">
            <a:off x="5660232" y="4864894"/>
            <a:ext cx="646112" cy="635000"/>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68" name="AutoShape 20">
            <a:extLst>
              <a:ext uri="{FF2B5EF4-FFF2-40B4-BE49-F238E27FC236}">
                <a16:creationId xmlns:a16="http://schemas.microsoft.com/office/drawing/2014/main" id="{265F29B8-A192-4765-BA78-30DA08AC8F4C}"/>
              </a:ext>
            </a:extLst>
          </p:cNvPr>
          <p:cNvCxnSpPr>
            <a:cxnSpLocks noChangeShapeType="1"/>
            <a:stCxn id="78852" idx="2"/>
            <a:endCxn id="78861" idx="0"/>
          </p:cNvCxnSpPr>
          <p:nvPr/>
        </p:nvCxnSpPr>
        <p:spPr bwMode="auto">
          <a:xfrm rot="16200000" flipH="1">
            <a:off x="5447507" y="4207668"/>
            <a:ext cx="431800" cy="476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69" name="Rectangle 21">
            <a:extLst>
              <a:ext uri="{FF2B5EF4-FFF2-40B4-BE49-F238E27FC236}">
                <a16:creationId xmlns:a16="http://schemas.microsoft.com/office/drawing/2014/main" id="{2CBF700D-4163-476C-A223-32C2BEC06C27}"/>
              </a:ext>
            </a:extLst>
          </p:cNvPr>
          <p:cNvSpPr>
            <a:spLocks noChangeArrowheads="1"/>
          </p:cNvSpPr>
          <p:nvPr/>
        </p:nvSpPr>
        <p:spPr bwMode="auto">
          <a:xfrm>
            <a:off x="7053263" y="4425950"/>
            <a:ext cx="936625"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Ｃ</a:t>
            </a:r>
          </a:p>
        </p:txBody>
      </p:sp>
      <p:sp>
        <p:nvSpPr>
          <p:cNvPr id="78870" name="Rectangle 22">
            <a:extLst>
              <a:ext uri="{FF2B5EF4-FFF2-40B4-BE49-F238E27FC236}">
                <a16:creationId xmlns:a16="http://schemas.microsoft.com/office/drawing/2014/main" id="{88D2A7F8-2018-4E4C-B6BD-C02C7A2B0C3F}"/>
              </a:ext>
            </a:extLst>
          </p:cNvPr>
          <p:cNvSpPr>
            <a:spLocks noChangeArrowheads="1"/>
          </p:cNvSpPr>
          <p:nvPr/>
        </p:nvSpPr>
        <p:spPr bwMode="auto">
          <a:xfrm>
            <a:off x="6661150" y="5502275"/>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C1</a:t>
            </a:r>
          </a:p>
        </p:txBody>
      </p:sp>
      <p:sp>
        <p:nvSpPr>
          <p:cNvPr id="78871" name="Rectangle 23">
            <a:extLst>
              <a:ext uri="{FF2B5EF4-FFF2-40B4-BE49-F238E27FC236}">
                <a16:creationId xmlns:a16="http://schemas.microsoft.com/office/drawing/2014/main" id="{70D28826-CC81-4E9B-8FFD-104FEA672094}"/>
              </a:ext>
            </a:extLst>
          </p:cNvPr>
          <p:cNvSpPr>
            <a:spLocks noChangeArrowheads="1"/>
          </p:cNvSpPr>
          <p:nvPr/>
        </p:nvSpPr>
        <p:spPr bwMode="auto">
          <a:xfrm>
            <a:off x="7308850" y="5503863"/>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C2</a:t>
            </a:r>
          </a:p>
        </p:txBody>
      </p:sp>
      <p:sp>
        <p:nvSpPr>
          <p:cNvPr id="78872" name="Rectangle 24">
            <a:extLst>
              <a:ext uri="{FF2B5EF4-FFF2-40B4-BE49-F238E27FC236}">
                <a16:creationId xmlns:a16="http://schemas.microsoft.com/office/drawing/2014/main" id="{01818867-B87F-45C3-88A4-6ED3950715C1}"/>
              </a:ext>
            </a:extLst>
          </p:cNvPr>
          <p:cNvSpPr>
            <a:spLocks noChangeArrowheads="1"/>
          </p:cNvSpPr>
          <p:nvPr/>
        </p:nvSpPr>
        <p:spPr bwMode="auto">
          <a:xfrm>
            <a:off x="7956550" y="550545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C3</a:t>
            </a:r>
          </a:p>
        </p:txBody>
      </p:sp>
      <p:cxnSp>
        <p:nvCxnSpPr>
          <p:cNvPr id="78873" name="AutoShape 25">
            <a:extLst>
              <a:ext uri="{FF2B5EF4-FFF2-40B4-BE49-F238E27FC236}">
                <a16:creationId xmlns:a16="http://schemas.microsoft.com/office/drawing/2014/main" id="{F3471332-4BD8-4B1B-9098-28C4A719B96C}"/>
              </a:ext>
            </a:extLst>
          </p:cNvPr>
          <p:cNvCxnSpPr>
            <a:cxnSpLocks noChangeShapeType="1"/>
            <a:stCxn id="78869" idx="2"/>
            <a:endCxn id="78870" idx="0"/>
          </p:cNvCxnSpPr>
          <p:nvPr/>
        </p:nvCxnSpPr>
        <p:spPr bwMode="auto">
          <a:xfrm rot="5400000">
            <a:off x="6877844" y="4858544"/>
            <a:ext cx="642937" cy="644525"/>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74" name="AutoShape 26">
            <a:extLst>
              <a:ext uri="{FF2B5EF4-FFF2-40B4-BE49-F238E27FC236}">
                <a16:creationId xmlns:a16="http://schemas.microsoft.com/office/drawing/2014/main" id="{49704F04-A365-4C8A-AE77-4351012CA9DA}"/>
              </a:ext>
            </a:extLst>
          </p:cNvPr>
          <p:cNvCxnSpPr>
            <a:cxnSpLocks noChangeShapeType="1"/>
            <a:stCxn id="78869" idx="2"/>
            <a:endCxn id="78871" idx="0"/>
          </p:cNvCxnSpPr>
          <p:nvPr/>
        </p:nvCxnSpPr>
        <p:spPr bwMode="auto">
          <a:xfrm rot="16200000" flipH="1">
            <a:off x="7200900" y="5180013"/>
            <a:ext cx="644525" cy="31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75" name="AutoShape 27">
            <a:extLst>
              <a:ext uri="{FF2B5EF4-FFF2-40B4-BE49-F238E27FC236}">
                <a16:creationId xmlns:a16="http://schemas.microsoft.com/office/drawing/2014/main" id="{20B7C787-C72C-4D4A-9981-2037556CE7C0}"/>
              </a:ext>
            </a:extLst>
          </p:cNvPr>
          <p:cNvCxnSpPr>
            <a:cxnSpLocks noChangeShapeType="1"/>
            <a:stCxn id="78869" idx="2"/>
            <a:endCxn id="78872" idx="0"/>
          </p:cNvCxnSpPr>
          <p:nvPr/>
        </p:nvCxnSpPr>
        <p:spPr bwMode="auto">
          <a:xfrm rot="16200000" flipH="1">
            <a:off x="7523957" y="4856956"/>
            <a:ext cx="646112" cy="650875"/>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876" name="AutoShape 28">
            <a:extLst>
              <a:ext uri="{FF2B5EF4-FFF2-40B4-BE49-F238E27FC236}">
                <a16:creationId xmlns:a16="http://schemas.microsoft.com/office/drawing/2014/main" id="{B8351F11-00EF-409B-B748-8FEFFD72BBC6}"/>
              </a:ext>
            </a:extLst>
          </p:cNvPr>
          <p:cNvCxnSpPr>
            <a:cxnSpLocks noChangeShapeType="1"/>
            <a:stCxn id="78852" idx="2"/>
            <a:endCxn id="78869" idx="0"/>
          </p:cNvCxnSpPr>
          <p:nvPr/>
        </p:nvCxnSpPr>
        <p:spPr bwMode="auto">
          <a:xfrm rot="16200000" flipH="1">
            <a:off x="6375400" y="3279775"/>
            <a:ext cx="431800" cy="18605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77" name="Oval 29">
            <a:extLst>
              <a:ext uri="{FF2B5EF4-FFF2-40B4-BE49-F238E27FC236}">
                <a16:creationId xmlns:a16="http://schemas.microsoft.com/office/drawing/2014/main" id="{C1B912E2-6F47-40E3-9931-4701A972362E}"/>
              </a:ext>
            </a:extLst>
          </p:cNvPr>
          <p:cNvSpPr>
            <a:spLocks noChangeArrowheads="1"/>
          </p:cNvSpPr>
          <p:nvPr/>
        </p:nvSpPr>
        <p:spPr bwMode="auto">
          <a:xfrm>
            <a:off x="4140200" y="1341438"/>
            <a:ext cx="2881313"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b="1"/>
              <a:t>情境：</a:t>
            </a:r>
            <a:r>
              <a:rPr lang="zh-CN" altLang="en-US"/>
              <a:t>时间和地点</a:t>
            </a:r>
          </a:p>
        </p:txBody>
      </p:sp>
      <p:sp>
        <p:nvSpPr>
          <p:cNvPr id="78878" name="Oval 30">
            <a:extLst>
              <a:ext uri="{FF2B5EF4-FFF2-40B4-BE49-F238E27FC236}">
                <a16:creationId xmlns:a16="http://schemas.microsoft.com/office/drawing/2014/main" id="{5C11ED6A-F8B0-4035-A7B4-FF3C1669F0B6}"/>
              </a:ext>
            </a:extLst>
          </p:cNvPr>
          <p:cNvSpPr>
            <a:spLocks noChangeArrowheads="1"/>
          </p:cNvSpPr>
          <p:nvPr/>
        </p:nvSpPr>
        <p:spPr bwMode="auto">
          <a:xfrm>
            <a:off x="4165600" y="1773238"/>
            <a:ext cx="2881313"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b="1"/>
              <a:t>冲突：</a:t>
            </a:r>
            <a:r>
              <a:rPr lang="zh-CN" altLang="en-US"/>
              <a:t>应当发生的事情</a:t>
            </a:r>
          </a:p>
        </p:txBody>
      </p:sp>
      <p:sp>
        <p:nvSpPr>
          <p:cNvPr id="78879" name="Oval 31">
            <a:extLst>
              <a:ext uri="{FF2B5EF4-FFF2-40B4-BE49-F238E27FC236}">
                <a16:creationId xmlns:a16="http://schemas.microsoft.com/office/drawing/2014/main" id="{6A2D70E2-3D80-4B50-A40E-18E8CF672406}"/>
              </a:ext>
            </a:extLst>
          </p:cNvPr>
          <p:cNvSpPr>
            <a:spLocks noChangeArrowheads="1"/>
          </p:cNvSpPr>
          <p:nvPr/>
        </p:nvSpPr>
        <p:spPr bwMode="auto">
          <a:xfrm>
            <a:off x="4165600" y="2205038"/>
            <a:ext cx="2881313"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b="1"/>
              <a:t>疑问：</a:t>
            </a:r>
            <a:r>
              <a:rPr lang="zh-CN" altLang="en-US"/>
              <a:t>读者提出的问题</a:t>
            </a:r>
          </a:p>
        </p:txBody>
      </p:sp>
      <p:sp>
        <p:nvSpPr>
          <p:cNvPr id="78880" name="AutoShape 32">
            <a:extLst>
              <a:ext uri="{FF2B5EF4-FFF2-40B4-BE49-F238E27FC236}">
                <a16:creationId xmlns:a16="http://schemas.microsoft.com/office/drawing/2014/main" id="{E5E2B465-3AA0-46F1-8C66-EAB506C66DDD}"/>
              </a:ext>
            </a:extLst>
          </p:cNvPr>
          <p:cNvSpPr>
            <a:spLocks/>
          </p:cNvSpPr>
          <p:nvPr/>
        </p:nvSpPr>
        <p:spPr bwMode="auto">
          <a:xfrm rot="-5400000">
            <a:off x="5580062" y="1701801"/>
            <a:ext cx="144463" cy="2303462"/>
          </a:xfrm>
          <a:prstGeom prst="leftBrace">
            <a:avLst>
              <a:gd name="adj1" fmla="val 132875"/>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1" name="Rectangle 33">
            <a:extLst>
              <a:ext uri="{FF2B5EF4-FFF2-40B4-BE49-F238E27FC236}">
                <a16:creationId xmlns:a16="http://schemas.microsoft.com/office/drawing/2014/main" id="{FAF321F1-97D2-462B-A285-1EC26BE66C20}"/>
              </a:ext>
            </a:extLst>
          </p:cNvPr>
          <p:cNvSpPr>
            <a:spLocks noChangeArrowheads="1"/>
          </p:cNvSpPr>
          <p:nvPr/>
        </p:nvSpPr>
        <p:spPr bwMode="auto">
          <a:xfrm>
            <a:off x="4500563" y="2995613"/>
            <a:ext cx="2303462" cy="433387"/>
          </a:xfrm>
          <a:prstGeom prst="rect">
            <a:avLst/>
          </a:prstGeom>
          <a:noFill/>
          <a:ln w="9525">
            <a:solidFill>
              <a:srgbClr val="993300"/>
            </a:solidFill>
            <a:prstDash val="dash"/>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序言</a:t>
            </a:r>
          </a:p>
        </p:txBody>
      </p:sp>
      <p:sp>
        <p:nvSpPr>
          <p:cNvPr id="78882" name="Rectangle 34">
            <a:extLst>
              <a:ext uri="{FF2B5EF4-FFF2-40B4-BE49-F238E27FC236}">
                <a16:creationId xmlns:a16="http://schemas.microsoft.com/office/drawing/2014/main" id="{03BBE18D-3891-42D1-89A8-8E6B5AF72D94}"/>
              </a:ext>
            </a:extLst>
          </p:cNvPr>
          <p:cNvSpPr>
            <a:spLocks noChangeArrowheads="1"/>
          </p:cNvSpPr>
          <p:nvPr/>
        </p:nvSpPr>
        <p:spPr bwMode="auto">
          <a:xfrm>
            <a:off x="611188" y="1412875"/>
            <a:ext cx="3238500" cy="259238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t>步骤一：</a:t>
            </a:r>
            <a:r>
              <a:rPr lang="zh-CN" altLang="en-US"/>
              <a:t>确定文章主题</a:t>
            </a:r>
          </a:p>
          <a:p>
            <a:r>
              <a:rPr lang="zh-CN" altLang="en-US" b="1"/>
              <a:t>步骤二：</a:t>
            </a:r>
            <a:r>
              <a:rPr lang="zh-CN" altLang="en-US"/>
              <a:t>确定文章的读者，回答读者关心的问题</a:t>
            </a:r>
          </a:p>
          <a:p>
            <a:r>
              <a:rPr lang="zh-CN" altLang="en-US" b="1"/>
              <a:t>步骤三：</a:t>
            </a:r>
            <a:r>
              <a:rPr lang="zh-CN" altLang="en-US"/>
              <a:t>与序言设定的</a:t>
            </a:r>
            <a:r>
              <a:rPr lang="zh-CN" altLang="en-US">
                <a:latin typeface="Arial" panose="020B0604020202020204" pitchFamily="34" charset="0"/>
              </a:rPr>
              <a:t>“</a:t>
            </a:r>
            <a:r>
              <a:rPr lang="zh-CN" altLang="en-US"/>
              <a:t>情境</a:t>
            </a:r>
            <a:r>
              <a:rPr lang="zh-CN" altLang="en-US">
                <a:latin typeface="Arial" panose="020B0604020202020204" pitchFamily="34" charset="0"/>
              </a:rPr>
              <a:t>”</a:t>
            </a:r>
            <a:r>
              <a:rPr lang="zh-CN" altLang="en-US"/>
              <a:t>和</a:t>
            </a:r>
            <a:r>
              <a:rPr lang="zh-CN" altLang="en-US">
                <a:latin typeface="Arial" panose="020B0604020202020204" pitchFamily="34" charset="0"/>
              </a:rPr>
              <a:t>“</a:t>
            </a:r>
            <a:r>
              <a:rPr lang="zh-CN" altLang="en-US"/>
              <a:t>冲突</a:t>
            </a:r>
            <a:r>
              <a:rPr lang="zh-CN" altLang="en-US">
                <a:latin typeface="Arial" panose="020B0604020202020204" pitchFamily="34" charset="0"/>
              </a:rPr>
              <a:t>”</a:t>
            </a:r>
            <a:r>
              <a:rPr lang="zh-CN" altLang="en-US"/>
              <a:t>相对照，判断问题是否成立</a:t>
            </a:r>
          </a:p>
          <a:p>
            <a:r>
              <a:rPr lang="zh-CN" altLang="en-US" b="1"/>
              <a:t>步骤四：</a:t>
            </a:r>
            <a:r>
              <a:rPr lang="zh-CN" altLang="en-US"/>
              <a:t>确定主题回答引发的次级问题，确定回答次级问题是采用归纳法或演绎法</a:t>
            </a:r>
          </a:p>
          <a:p>
            <a:r>
              <a:rPr lang="zh-CN" altLang="en-US" b="1"/>
              <a:t>步骤五：</a:t>
            </a:r>
            <a:r>
              <a:rPr lang="zh-CN" altLang="en-US"/>
              <a:t>在更次一级层次上重复步骤四</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2E210CE8-2BCA-49A6-AABE-F87545B5C1EA}"/>
              </a:ext>
            </a:extLst>
          </p:cNvPr>
          <p:cNvSpPr>
            <a:spLocks noGrp="1"/>
          </p:cNvSpPr>
          <p:nvPr>
            <p:ph type="sldNum" sz="quarter" idx="12"/>
          </p:nvPr>
        </p:nvSpPr>
        <p:spPr/>
        <p:txBody>
          <a:bodyPr/>
          <a:lstStyle/>
          <a:p>
            <a:fld id="{E79FE4F3-6784-4176-914A-459B21DA7166}" type="slidenum">
              <a:rPr lang="zh-CN" altLang="en-US"/>
              <a:pPr/>
              <a:t>21</a:t>
            </a:fld>
            <a:endParaRPr lang="en-US" altLang="zh-CN"/>
          </a:p>
        </p:txBody>
      </p:sp>
      <p:sp>
        <p:nvSpPr>
          <p:cNvPr id="79874" name="Rectangle 2">
            <a:extLst>
              <a:ext uri="{FF2B5EF4-FFF2-40B4-BE49-F238E27FC236}">
                <a16:creationId xmlns:a16="http://schemas.microsoft.com/office/drawing/2014/main" id="{523E0727-8354-4AE3-8446-A972AC552878}"/>
              </a:ext>
            </a:extLst>
          </p:cNvPr>
          <p:cNvSpPr>
            <a:spLocks noGrp="1" noChangeArrowheads="1"/>
          </p:cNvSpPr>
          <p:nvPr>
            <p:ph type="title"/>
          </p:nvPr>
        </p:nvSpPr>
        <p:spPr/>
        <p:txBody>
          <a:bodyPr/>
          <a:lstStyle/>
          <a:p>
            <a:r>
              <a:rPr lang="zh-CN" altLang="en-US"/>
              <a:t>通过自下而上的方法建立金字塔结构</a:t>
            </a:r>
          </a:p>
        </p:txBody>
      </p:sp>
      <p:sp>
        <p:nvSpPr>
          <p:cNvPr id="79876" name="Rectangle 4">
            <a:extLst>
              <a:ext uri="{FF2B5EF4-FFF2-40B4-BE49-F238E27FC236}">
                <a16:creationId xmlns:a16="http://schemas.microsoft.com/office/drawing/2014/main" id="{2A659612-2CFA-4BB1-A07B-DE3A4D9DD187}"/>
              </a:ext>
            </a:extLst>
          </p:cNvPr>
          <p:cNvSpPr>
            <a:spLocks noChangeArrowheads="1"/>
          </p:cNvSpPr>
          <p:nvPr/>
        </p:nvSpPr>
        <p:spPr bwMode="auto">
          <a:xfrm>
            <a:off x="827088" y="1844675"/>
            <a:ext cx="936625"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步骤一</a:t>
            </a:r>
          </a:p>
        </p:txBody>
      </p:sp>
      <p:sp>
        <p:nvSpPr>
          <p:cNvPr id="79877" name="Rectangle 5">
            <a:extLst>
              <a:ext uri="{FF2B5EF4-FFF2-40B4-BE49-F238E27FC236}">
                <a16:creationId xmlns:a16="http://schemas.microsoft.com/office/drawing/2014/main" id="{523337AF-3C2F-45D9-9858-CAC3BB70374E}"/>
              </a:ext>
            </a:extLst>
          </p:cNvPr>
          <p:cNvSpPr>
            <a:spLocks noChangeArrowheads="1"/>
          </p:cNvSpPr>
          <p:nvPr/>
        </p:nvSpPr>
        <p:spPr bwMode="auto">
          <a:xfrm>
            <a:off x="827088" y="2565400"/>
            <a:ext cx="936625"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步骤二</a:t>
            </a:r>
          </a:p>
        </p:txBody>
      </p:sp>
      <p:sp>
        <p:nvSpPr>
          <p:cNvPr id="79878" name="Rectangle 6">
            <a:extLst>
              <a:ext uri="{FF2B5EF4-FFF2-40B4-BE49-F238E27FC236}">
                <a16:creationId xmlns:a16="http://schemas.microsoft.com/office/drawing/2014/main" id="{F0537259-99FD-4A66-ACD0-9FEF7587E5A8}"/>
              </a:ext>
            </a:extLst>
          </p:cNvPr>
          <p:cNvSpPr>
            <a:spLocks noChangeArrowheads="1"/>
          </p:cNvSpPr>
          <p:nvPr/>
        </p:nvSpPr>
        <p:spPr bwMode="auto">
          <a:xfrm>
            <a:off x="827088" y="3284538"/>
            <a:ext cx="936625"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步骤三</a:t>
            </a:r>
          </a:p>
        </p:txBody>
      </p:sp>
      <p:sp>
        <p:nvSpPr>
          <p:cNvPr id="79879" name="Rectangle 7">
            <a:extLst>
              <a:ext uri="{FF2B5EF4-FFF2-40B4-BE49-F238E27FC236}">
                <a16:creationId xmlns:a16="http://schemas.microsoft.com/office/drawing/2014/main" id="{3B2038E6-E1AC-4FA2-B0A5-FFDC9A0FBC07}"/>
              </a:ext>
            </a:extLst>
          </p:cNvPr>
          <p:cNvSpPr>
            <a:spLocks noChangeArrowheads="1"/>
          </p:cNvSpPr>
          <p:nvPr/>
        </p:nvSpPr>
        <p:spPr bwMode="auto">
          <a:xfrm>
            <a:off x="1979613" y="1844675"/>
            <a:ext cx="4824412" cy="431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列出想要表达的要点</a:t>
            </a:r>
          </a:p>
        </p:txBody>
      </p:sp>
      <p:sp>
        <p:nvSpPr>
          <p:cNvPr id="79880" name="Rectangle 8">
            <a:extLst>
              <a:ext uri="{FF2B5EF4-FFF2-40B4-BE49-F238E27FC236}">
                <a16:creationId xmlns:a16="http://schemas.microsoft.com/office/drawing/2014/main" id="{4E68243E-1773-47FD-8B6B-4656ACB53700}"/>
              </a:ext>
            </a:extLst>
          </p:cNvPr>
          <p:cNvSpPr>
            <a:spLocks noChangeArrowheads="1"/>
          </p:cNvSpPr>
          <p:nvPr/>
        </p:nvSpPr>
        <p:spPr bwMode="auto">
          <a:xfrm>
            <a:off x="1979613" y="2565400"/>
            <a:ext cx="4824412" cy="431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列出各个要点的逻辑关系</a:t>
            </a:r>
          </a:p>
        </p:txBody>
      </p:sp>
      <p:sp>
        <p:nvSpPr>
          <p:cNvPr id="79881" name="Rectangle 9">
            <a:extLst>
              <a:ext uri="{FF2B5EF4-FFF2-40B4-BE49-F238E27FC236}">
                <a16:creationId xmlns:a16="http://schemas.microsoft.com/office/drawing/2014/main" id="{A0B0599C-DA33-454D-9D4E-F434C6FB41B5}"/>
              </a:ext>
            </a:extLst>
          </p:cNvPr>
          <p:cNvSpPr>
            <a:spLocks noChangeArrowheads="1"/>
          </p:cNvSpPr>
          <p:nvPr/>
        </p:nvSpPr>
        <p:spPr bwMode="auto">
          <a:xfrm>
            <a:off x="1979613" y="3284538"/>
            <a:ext cx="4824412" cy="431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得出结论</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a:extLst>
              <a:ext uri="{FF2B5EF4-FFF2-40B4-BE49-F238E27FC236}">
                <a16:creationId xmlns:a16="http://schemas.microsoft.com/office/drawing/2014/main" id="{BF3221EA-844C-4401-81C0-C3B2753C32DC}"/>
              </a:ext>
            </a:extLst>
          </p:cNvPr>
          <p:cNvSpPr>
            <a:spLocks noGrp="1"/>
          </p:cNvSpPr>
          <p:nvPr>
            <p:ph type="sldNum" sz="quarter" idx="12"/>
          </p:nvPr>
        </p:nvSpPr>
        <p:spPr/>
        <p:txBody>
          <a:bodyPr/>
          <a:lstStyle/>
          <a:p>
            <a:fld id="{170594F5-66D3-4736-BCBE-7AF9BAB65631}" type="slidenum">
              <a:rPr lang="zh-CN" altLang="en-US"/>
              <a:pPr/>
              <a:t>22</a:t>
            </a:fld>
            <a:endParaRPr lang="en-US" altLang="zh-CN"/>
          </a:p>
        </p:txBody>
      </p:sp>
      <p:sp>
        <p:nvSpPr>
          <p:cNvPr id="80898" name="Rectangle 2">
            <a:extLst>
              <a:ext uri="{FF2B5EF4-FFF2-40B4-BE49-F238E27FC236}">
                <a16:creationId xmlns:a16="http://schemas.microsoft.com/office/drawing/2014/main" id="{78B039A5-1DCD-4E09-A9D8-CCA6C443B765}"/>
              </a:ext>
            </a:extLst>
          </p:cNvPr>
          <p:cNvSpPr>
            <a:spLocks noGrp="1" noChangeArrowheads="1"/>
          </p:cNvSpPr>
          <p:nvPr>
            <p:ph type="title"/>
          </p:nvPr>
        </p:nvSpPr>
        <p:spPr/>
        <p:txBody>
          <a:bodyPr/>
          <a:lstStyle/>
          <a:p>
            <a:r>
              <a:rPr lang="zh-CN" altLang="en-US"/>
              <a:t>初学者注意事项</a:t>
            </a:r>
          </a:p>
        </p:txBody>
      </p:sp>
      <p:grpSp>
        <p:nvGrpSpPr>
          <p:cNvPr id="80914" name="Group 18">
            <a:extLst>
              <a:ext uri="{FF2B5EF4-FFF2-40B4-BE49-F238E27FC236}">
                <a16:creationId xmlns:a16="http://schemas.microsoft.com/office/drawing/2014/main" id="{70833388-BAAD-43DC-A773-D814C8717187}"/>
              </a:ext>
            </a:extLst>
          </p:cNvPr>
          <p:cNvGrpSpPr>
            <a:grpSpLocks/>
          </p:cNvGrpSpPr>
          <p:nvPr/>
        </p:nvGrpSpPr>
        <p:grpSpPr bwMode="auto">
          <a:xfrm>
            <a:off x="900113" y="1916113"/>
            <a:ext cx="7488237" cy="3328987"/>
            <a:chOff x="748" y="1343"/>
            <a:chExt cx="4717" cy="2097"/>
          </a:xfrm>
        </p:grpSpPr>
        <p:sp>
          <p:nvSpPr>
            <p:cNvPr id="80900" name="Rectangle 4">
              <a:extLst>
                <a:ext uri="{FF2B5EF4-FFF2-40B4-BE49-F238E27FC236}">
                  <a16:creationId xmlns:a16="http://schemas.microsoft.com/office/drawing/2014/main" id="{83858F40-1361-45D8-8154-A6BA80CE67F0}"/>
                </a:ext>
              </a:extLst>
            </p:cNvPr>
            <p:cNvSpPr>
              <a:spLocks noChangeArrowheads="1"/>
            </p:cNvSpPr>
            <p:nvPr/>
          </p:nvSpPr>
          <p:spPr bwMode="auto">
            <a:xfrm>
              <a:off x="884" y="1343"/>
              <a:ext cx="440" cy="27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t>一</a:t>
              </a:r>
            </a:p>
          </p:txBody>
        </p:sp>
        <p:sp>
          <p:nvSpPr>
            <p:cNvPr id="80901" name="Rectangle 5">
              <a:extLst>
                <a:ext uri="{FF2B5EF4-FFF2-40B4-BE49-F238E27FC236}">
                  <a16:creationId xmlns:a16="http://schemas.microsoft.com/office/drawing/2014/main" id="{17DB9E43-2579-4539-BE6E-D0D497CDB235}"/>
                </a:ext>
              </a:extLst>
            </p:cNvPr>
            <p:cNvSpPr>
              <a:spLocks noChangeArrowheads="1"/>
            </p:cNvSpPr>
            <p:nvPr/>
          </p:nvSpPr>
          <p:spPr bwMode="auto">
            <a:xfrm>
              <a:off x="884" y="1706"/>
              <a:ext cx="440" cy="27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t>二</a:t>
              </a:r>
            </a:p>
          </p:txBody>
        </p:sp>
        <p:sp>
          <p:nvSpPr>
            <p:cNvPr id="80902" name="Rectangle 6">
              <a:extLst>
                <a:ext uri="{FF2B5EF4-FFF2-40B4-BE49-F238E27FC236}">
                  <a16:creationId xmlns:a16="http://schemas.microsoft.com/office/drawing/2014/main" id="{803CB9CC-31F4-49B8-A7AF-E8811609F75D}"/>
                </a:ext>
              </a:extLst>
            </p:cNvPr>
            <p:cNvSpPr>
              <a:spLocks noChangeArrowheads="1"/>
            </p:cNvSpPr>
            <p:nvPr/>
          </p:nvSpPr>
          <p:spPr bwMode="auto">
            <a:xfrm>
              <a:off x="884" y="2069"/>
              <a:ext cx="440" cy="27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t>三</a:t>
              </a:r>
            </a:p>
          </p:txBody>
        </p:sp>
        <p:sp>
          <p:nvSpPr>
            <p:cNvPr id="80903" name="Rectangle 7">
              <a:extLst>
                <a:ext uri="{FF2B5EF4-FFF2-40B4-BE49-F238E27FC236}">
                  <a16:creationId xmlns:a16="http://schemas.microsoft.com/office/drawing/2014/main" id="{5536338E-4425-4D17-84AF-9F395A6C5DE2}"/>
                </a:ext>
              </a:extLst>
            </p:cNvPr>
            <p:cNvSpPr>
              <a:spLocks noChangeArrowheads="1"/>
            </p:cNvSpPr>
            <p:nvPr/>
          </p:nvSpPr>
          <p:spPr bwMode="auto">
            <a:xfrm>
              <a:off x="884" y="2432"/>
              <a:ext cx="440" cy="27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t>四</a:t>
              </a:r>
            </a:p>
          </p:txBody>
        </p:sp>
        <p:sp>
          <p:nvSpPr>
            <p:cNvPr id="80904" name="Rectangle 8">
              <a:extLst>
                <a:ext uri="{FF2B5EF4-FFF2-40B4-BE49-F238E27FC236}">
                  <a16:creationId xmlns:a16="http://schemas.microsoft.com/office/drawing/2014/main" id="{3A9F2833-AC91-4C7F-AD80-1435EA489973}"/>
                </a:ext>
              </a:extLst>
            </p:cNvPr>
            <p:cNvSpPr>
              <a:spLocks noChangeArrowheads="1"/>
            </p:cNvSpPr>
            <p:nvPr/>
          </p:nvSpPr>
          <p:spPr bwMode="auto">
            <a:xfrm>
              <a:off x="884" y="2795"/>
              <a:ext cx="440" cy="27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t>五</a:t>
              </a:r>
            </a:p>
          </p:txBody>
        </p:sp>
        <p:sp>
          <p:nvSpPr>
            <p:cNvPr id="80905" name="Rectangle 9">
              <a:extLst>
                <a:ext uri="{FF2B5EF4-FFF2-40B4-BE49-F238E27FC236}">
                  <a16:creationId xmlns:a16="http://schemas.microsoft.com/office/drawing/2014/main" id="{30FAACE3-1095-4A7E-85D7-63D517D0BF65}"/>
                </a:ext>
              </a:extLst>
            </p:cNvPr>
            <p:cNvSpPr>
              <a:spLocks noChangeArrowheads="1"/>
            </p:cNvSpPr>
            <p:nvPr/>
          </p:nvSpPr>
          <p:spPr bwMode="auto">
            <a:xfrm>
              <a:off x="1383" y="1343"/>
              <a:ext cx="3720" cy="27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t>一定先尝试自上而下法</a:t>
              </a:r>
            </a:p>
          </p:txBody>
        </p:sp>
        <p:sp>
          <p:nvSpPr>
            <p:cNvPr id="80906" name="Rectangle 10">
              <a:extLst>
                <a:ext uri="{FF2B5EF4-FFF2-40B4-BE49-F238E27FC236}">
                  <a16:creationId xmlns:a16="http://schemas.microsoft.com/office/drawing/2014/main" id="{E7BCB389-6183-443D-B13B-4A7BCFA6EABB}"/>
                </a:ext>
              </a:extLst>
            </p:cNvPr>
            <p:cNvSpPr>
              <a:spLocks noChangeArrowheads="1"/>
            </p:cNvSpPr>
            <p:nvPr/>
          </p:nvSpPr>
          <p:spPr bwMode="auto">
            <a:xfrm>
              <a:off x="1383" y="1706"/>
              <a:ext cx="3720" cy="27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t>将情境作为序言部分的起点</a:t>
              </a:r>
            </a:p>
          </p:txBody>
        </p:sp>
        <p:sp>
          <p:nvSpPr>
            <p:cNvPr id="80907" name="Rectangle 11">
              <a:extLst>
                <a:ext uri="{FF2B5EF4-FFF2-40B4-BE49-F238E27FC236}">
                  <a16:creationId xmlns:a16="http://schemas.microsoft.com/office/drawing/2014/main" id="{4D91EAB5-D68C-490E-A1B1-C1657A8B3026}"/>
                </a:ext>
              </a:extLst>
            </p:cNvPr>
            <p:cNvSpPr>
              <a:spLocks noChangeArrowheads="1"/>
            </p:cNvSpPr>
            <p:nvPr/>
          </p:nvSpPr>
          <p:spPr bwMode="auto">
            <a:xfrm>
              <a:off x="1383" y="2069"/>
              <a:ext cx="3720" cy="27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t>不要省略对序言部分的思考</a:t>
              </a:r>
            </a:p>
          </p:txBody>
        </p:sp>
        <p:sp>
          <p:nvSpPr>
            <p:cNvPr id="80908" name="Rectangle 12">
              <a:extLst>
                <a:ext uri="{FF2B5EF4-FFF2-40B4-BE49-F238E27FC236}">
                  <a16:creationId xmlns:a16="http://schemas.microsoft.com/office/drawing/2014/main" id="{D32E3FCF-C603-403A-914E-AF82EEDB979D}"/>
                </a:ext>
              </a:extLst>
            </p:cNvPr>
            <p:cNvSpPr>
              <a:spLocks noChangeArrowheads="1"/>
            </p:cNvSpPr>
            <p:nvPr/>
          </p:nvSpPr>
          <p:spPr bwMode="auto">
            <a:xfrm>
              <a:off x="1383" y="2432"/>
              <a:ext cx="3720" cy="27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t>将历史背景放到序言部分</a:t>
              </a:r>
            </a:p>
          </p:txBody>
        </p:sp>
        <p:sp>
          <p:nvSpPr>
            <p:cNvPr id="80909" name="Rectangle 13">
              <a:extLst>
                <a:ext uri="{FF2B5EF4-FFF2-40B4-BE49-F238E27FC236}">
                  <a16:creationId xmlns:a16="http://schemas.microsoft.com/office/drawing/2014/main" id="{52DF0CBD-6141-4471-B596-CAEB17D71EFC}"/>
                </a:ext>
              </a:extLst>
            </p:cNvPr>
            <p:cNvSpPr>
              <a:spLocks noChangeArrowheads="1"/>
            </p:cNvSpPr>
            <p:nvPr/>
          </p:nvSpPr>
          <p:spPr bwMode="auto">
            <a:xfrm>
              <a:off x="1383" y="2795"/>
              <a:ext cx="3720" cy="27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t>序言部分要仅涉及到读者不会对其真实性提出怀疑的内容</a:t>
              </a:r>
            </a:p>
          </p:txBody>
        </p:sp>
        <p:sp>
          <p:nvSpPr>
            <p:cNvPr id="80910" name="Line 14">
              <a:extLst>
                <a:ext uri="{FF2B5EF4-FFF2-40B4-BE49-F238E27FC236}">
                  <a16:creationId xmlns:a16="http://schemas.microsoft.com/office/drawing/2014/main" id="{EAEB946E-CA6D-4166-9417-A0CDE5D7DB9F}"/>
                </a:ext>
              </a:extLst>
            </p:cNvPr>
            <p:cNvSpPr>
              <a:spLocks noChangeShapeType="1"/>
            </p:cNvSpPr>
            <p:nvPr/>
          </p:nvSpPr>
          <p:spPr bwMode="auto">
            <a:xfrm>
              <a:off x="748" y="1343"/>
              <a:ext cx="0" cy="2087"/>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2" name="Rectangle 16">
              <a:extLst>
                <a:ext uri="{FF2B5EF4-FFF2-40B4-BE49-F238E27FC236}">
                  <a16:creationId xmlns:a16="http://schemas.microsoft.com/office/drawing/2014/main" id="{F8FFB952-A8E5-4251-8069-AF5F37C6AAE9}"/>
                </a:ext>
              </a:extLst>
            </p:cNvPr>
            <p:cNvSpPr>
              <a:spLocks noChangeArrowheads="1"/>
            </p:cNvSpPr>
            <p:nvPr/>
          </p:nvSpPr>
          <p:spPr bwMode="auto">
            <a:xfrm>
              <a:off x="884" y="3168"/>
              <a:ext cx="440" cy="27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t>六</a:t>
              </a:r>
            </a:p>
          </p:txBody>
        </p:sp>
        <p:sp>
          <p:nvSpPr>
            <p:cNvPr id="80913" name="Rectangle 17">
              <a:extLst>
                <a:ext uri="{FF2B5EF4-FFF2-40B4-BE49-F238E27FC236}">
                  <a16:creationId xmlns:a16="http://schemas.microsoft.com/office/drawing/2014/main" id="{8C0BFB49-7D2D-40FF-B914-51A10E5B43D9}"/>
                </a:ext>
              </a:extLst>
            </p:cNvPr>
            <p:cNvSpPr>
              <a:spLocks noChangeArrowheads="1"/>
            </p:cNvSpPr>
            <p:nvPr/>
          </p:nvSpPr>
          <p:spPr bwMode="auto">
            <a:xfrm>
              <a:off x="1383" y="3168"/>
              <a:ext cx="4082" cy="27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t>如果可以选择，在关键句层次上更宜选择归纳法而不是演绎法</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90796636-EE76-4790-9A27-219B1E4DF29C}"/>
              </a:ext>
            </a:extLst>
          </p:cNvPr>
          <p:cNvSpPr>
            <a:spLocks noGrp="1"/>
          </p:cNvSpPr>
          <p:nvPr>
            <p:ph type="sldNum" sz="quarter" idx="12"/>
          </p:nvPr>
        </p:nvSpPr>
        <p:spPr/>
        <p:txBody>
          <a:bodyPr/>
          <a:lstStyle/>
          <a:p>
            <a:fld id="{D53C9FF8-F08D-44AD-A31C-986865F164E1}" type="slidenum">
              <a:rPr lang="zh-CN" altLang="en-US"/>
              <a:pPr/>
              <a:t>23</a:t>
            </a:fld>
            <a:endParaRPr lang="en-US" altLang="zh-CN"/>
          </a:p>
        </p:txBody>
      </p:sp>
      <p:sp>
        <p:nvSpPr>
          <p:cNvPr id="13314" name="Rectangle 2">
            <a:extLst>
              <a:ext uri="{FF2B5EF4-FFF2-40B4-BE49-F238E27FC236}">
                <a16:creationId xmlns:a16="http://schemas.microsoft.com/office/drawing/2014/main" id="{B5A6EE9E-02A5-4DE9-ADEA-49EDC5140467}"/>
              </a:ext>
            </a:extLst>
          </p:cNvPr>
          <p:cNvSpPr>
            <a:spLocks noGrp="1" noChangeArrowheads="1"/>
          </p:cNvSpPr>
          <p:nvPr>
            <p:ph type="title"/>
          </p:nvPr>
        </p:nvSpPr>
        <p:spPr/>
        <p:txBody>
          <a:bodyPr/>
          <a:lstStyle/>
          <a:p>
            <a:r>
              <a:rPr lang="zh-CN" altLang="en-US"/>
              <a:t>目录</a:t>
            </a:r>
          </a:p>
        </p:txBody>
      </p:sp>
      <p:sp>
        <p:nvSpPr>
          <p:cNvPr id="13315" name="Rectangle 3">
            <a:extLst>
              <a:ext uri="{FF2B5EF4-FFF2-40B4-BE49-F238E27FC236}">
                <a16:creationId xmlns:a16="http://schemas.microsoft.com/office/drawing/2014/main" id="{FCFF2F4C-7966-45B1-B4A3-4EB4073B8E3A}"/>
              </a:ext>
            </a:extLst>
          </p:cNvPr>
          <p:cNvSpPr>
            <a:spLocks noGrp="1" noChangeArrowheads="1"/>
          </p:cNvSpPr>
          <p:nvPr>
            <p:ph type="body" idx="1"/>
          </p:nvPr>
        </p:nvSpPr>
        <p:spPr/>
        <p:txBody>
          <a:bodyPr/>
          <a:lstStyle/>
          <a:p>
            <a:r>
              <a:rPr lang="zh-CN" altLang="en-US"/>
              <a:t>第一篇 写作的逻辑</a:t>
            </a:r>
          </a:p>
          <a:p>
            <a:pPr lvl="1"/>
            <a:r>
              <a:rPr lang="zh-CN" altLang="en-US"/>
              <a:t>第一章 为什么选择金字塔结构</a:t>
            </a:r>
          </a:p>
          <a:p>
            <a:pPr lvl="1"/>
            <a:r>
              <a:rPr lang="zh-CN" altLang="en-US"/>
              <a:t>第二章 金字塔中的子结构</a:t>
            </a:r>
          </a:p>
          <a:p>
            <a:pPr lvl="1"/>
            <a:r>
              <a:rPr lang="zh-CN" altLang="en-US"/>
              <a:t>第三章 如何构件金字塔结构</a:t>
            </a:r>
          </a:p>
          <a:p>
            <a:pPr lvl="1"/>
            <a:r>
              <a:rPr lang="zh-CN" altLang="en-US"/>
              <a:t>第四章 序言部分的具体写法</a:t>
            </a:r>
          </a:p>
          <a:p>
            <a:pPr lvl="1"/>
            <a:r>
              <a:rPr lang="zh-CN" altLang="en-US"/>
              <a:t>第五章 演绎与归纳的区别</a:t>
            </a:r>
          </a:p>
          <a:p>
            <a:r>
              <a:rPr lang="zh-CN" altLang="en-US"/>
              <a:t>第二篇 思考的逻辑</a:t>
            </a:r>
          </a:p>
          <a:p>
            <a:r>
              <a:rPr lang="zh-CN" altLang="en-US"/>
              <a:t>第三篇 解决问题的逻辑</a:t>
            </a:r>
          </a:p>
          <a:p>
            <a:r>
              <a:rPr lang="zh-CN" altLang="en-US"/>
              <a:t>第四篇 演示的逻辑</a:t>
            </a:r>
          </a:p>
          <a:p>
            <a:r>
              <a:rPr lang="zh-CN" altLang="en-US"/>
              <a:t>附录一</a:t>
            </a:r>
          </a:p>
          <a:p>
            <a:r>
              <a:rPr lang="zh-CN" altLang="en-US"/>
              <a:t>附录二</a:t>
            </a:r>
          </a:p>
        </p:txBody>
      </p:sp>
      <p:pic>
        <p:nvPicPr>
          <p:cNvPr id="13319" name="Picture 7" descr="GArrow">
            <a:extLst>
              <a:ext uri="{FF2B5EF4-FFF2-40B4-BE49-F238E27FC236}">
                <a16:creationId xmlns:a16="http://schemas.microsoft.com/office/drawing/2014/main" id="{C5E24180-9E03-451C-8B70-CF93E12AC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241675"/>
            <a:ext cx="382587" cy="382588"/>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BArrow">
            <a:extLst>
              <a:ext uri="{FF2B5EF4-FFF2-40B4-BE49-F238E27FC236}">
                <a16:creationId xmlns:a16="http://schemas.microsoft.com/office/drawing/2014/main" id="{7C19D88B-D0DB-49E8-AC2A-B49815170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44663"/>
            <a:ext cx="503237" cy="50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a:extLst>
              <a:ext uri="{FF2B5EF4-FFF2-40B4-BE49-F238E27FC236}">
                <a16:creationId xmlns:a16="http://schemas.microsoft.com/office/drawing/2014/main" id="{05251125-2C78-40B5-AE03-526B41080AD2}"/>
              </a:ext>
            </a:extLst>
          </p:cNvPr>
          <p:cNvSpPr>
            <a:spLocks noGrp="1"/>
          </p:cNvSpPr>
          <p:nvPr>
            <p:ph type="sldNum" sz="quarter" idx="12"/>
          </p:nvPr>
        </p:nvSpPr>
        <p:spPr/>
        <p:txBody>
          <a:bodyPr/>
          <a:lstStyle/>
          <a:p>
            <a:fld id="{ABD9B54A-EFB1-4FE6-A3FF-2172A5258D07}" type="slidenum">
              <a:rPr lang="zh-CN" altLang="en-US"/>
              <a:pPr/>
              <a:t>24</a:t>
            </a:fld>
            <a:endParaRPr lang="en-US" altLang="zh-CN"/>
          </a:p>
        </p:txBody>
      </p:sp>
      <p:sp>
        <p:nvSpPr>
          <p:cNvPr id="45058" name="Rectangle 2">
            <a:extLst>
              <a:ext uri="{FF2B5EF4-FFF2-40B4-BE49-F238E27FC236}">
                <a16:creationId xmlns:a16="http://schemas.microsoft.com/office/drawing/2014/main" id="{8603C9CF-0899-4B2D-BD1B-78D8E1F07DCD}"/>
              </a:ext>
            </a:extLst>
          </p:cNvPr>
          <p:cNvSpPr>
            <a:spLocks noGrp="1" noChangeArrowheads="1"/>
          </p:cNvSpPr>
          <p:nvPr>
            <p:ph type="title"/>
          </p:nvPr>
        </p:nvSpPr>
        <p:spPr/>
        <p:txBody>
          <a:bodyPr/>
          <a:lstStyle/>
          <a:p>
            <a:r>
              <a:rPr lang="zh-CN" altLang="en-US"/>
              <a:t>同一组中的思想相互之间的逻辑关系，主要是演绎关系和归纳关系。</a:t>
            </a:r>
          </a:p>
        </p:txBody>
      </p:sp>
      <p:sp>
        <p:nvSpPr>
          <p:cNvPr id="45060" name="Rectangle 4">
            <a:extLst>
              <a:ext uri="{FF2B5EF4-FFF2-40B4-BE49-F238E27FC236}">
                <a16:creationId xmlns:a16="http://schemas.microsoft.com/office/drawing/2014/main" id="{A1D1865C-0CFB-47BA-AD20-B39A4F7F36E8}"/>
              </a:ext>
            </a:extLst>
          </p:cNvPr>
          <p:cNvSpPr>
            <a:spLocks noChangeArrowheads="1"/>
          </p:cNvSpPr>
          <p:nvPr/>
        </p:nvSpPr>
        <p:spPr bwMode="auto">
          <a:xfrm>
            <a:off x="2411413" y="2854325"/>
            <a:ext cx="1439862"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鸟会飞</a:t>
            </a:r>
          </a:p>
        </p:txBody>
      </p:sp>
      <p:sp>
        <p:nvSpPr>
          <p:cNvPr id="45061" name="Rectangle 5">
            <a:extLst>
              <a:ext uri="{FF2B5EF4-FFF2-40B4-BE49-F238E27FC236}">
                <a16:creationId xmlns:a16="http://schemas.microsoft.com/office/drawing/2014/main" id="{4304C470-4393-443D-A8E8-D43F2CF476BE}"/>
              </a:ext>
            </a:extLst>
          </p:cNvPr>
          <p:cNvSpPr>
            <a:spLocks noChangeArrowheads="1"/>
          </p:cNvSpPr>
          <p:nvPr/>
        </p:nvSpPr>
        <p:spPr bwMode="auto">
          <a:xfrm>
            <a:off x="4427538" y="2854325"/>
            <a:ext cx="1439862"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我是鸟</a:t>
            </a:r>
          </a:p>
        </p:txBody>
      </p:sp>
      <p:sp>
        <p:nvSpPr>
          <p:cNvPr id="45062" name="Rectangle 6">
            <a:extLst>
              <a:ext uri="{FF2B5EF4-FFF2-40B4-BE49-F238E27FC236}">
                <a16:creationId xmlns:a16="http://schemas.microsoft.com/office/drawing/2014/main" id="{F24EB0E5-5BC1-455A-9185-F05DD4BBA25D}"/>
              </a:ext>
            </a:extLst>
          </p:cNvPr>
          <p:cNvSpPr>
            <a:spLocks noChangeArrowheads="1"/>
          </p:cNvSpPr>
          <p:nvPr/>
        </p:nvSpPr>
        <p:spPr bwMode="auto">
          <a:xfrm>
            <a:off x="6372225" y="2854325"/>
            <a:ext cx="1439863"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因此，我会飞</a:t>
            </a:r>
          </a:p>
        </p:txBody>
      </p:sp>
      <p:cxnSp>
        <p:nvCxnSpPr>
          <p:cNvPr id="45063" name="AutoShape 7">
            <a:extLst>
              <a:ext uri="{FF2B5EF4-FFF2-40B4-BE49-F238E27FC236}">
                <a16:creationId xmlns:a16="http://schemas.microsoft.com/office/drawing/2014/main" id="{EBE80DED-39F8-4DD6-8721-629CD9D0E24E}"/>
              </a:ext>
            </a:extLst>
          </p:cNvPr>
          <p:cNvCxnSpPr>
            <a:cxnSpLocks noChangeShapeType="1"/>
            <a:stCxn id="45060" idx="3"/>
            <a:endCxn id="45061" idx="1"/>
          </p:cNvCxnSpPr>
          <p:nvPr/>
        </p:nvCxnSpPr>
        <p:spPr bwMode="auto">
          <a:xfrm>
            <a:off x="3851275" y="3070225"/>
            <a:ext cx="576263"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4" name="AutoShape 8">
            <a:extLst>
              <a:ext uri="{FF2B5EF4-FFF2-40B4-BE49-F238E27FC236}">
                <a16:creationId xmlns:a16="http://schemas.microsoft.com/office/drawing/2014/main" id="{CDCD2283-3631-4061-ACE0-20A979759963}"/>
              </a:ext>
            </a:extLst>
          </p:cNvPr>
          <p:cNvCxnSpPr>
            <a:cxnSpLocks noChangeShapeType="1"/>
            <a:stCxn id="45061" idx="3"/>
            <a:endCxn id="45062" idx="1"/>
          </p:cNvCxnSpPr>
          <p:nvPr/>
        </p:nvCxnSpPr>
        <p:spPr bwMode="auto">
          <a:xfrm>
            <a:off x="5867400" y="3070225"/>
            <a:ext cx="504825"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66" name="Rectangle 10">
            <a:extLst>
              <a:ext uri="{FF2B5EF4-FFF2-40B4-BE49-F238E27FC236}">
                <a16:creationId xmlns:a16="http://schemas.microsoft.com/office/drawing/2014/main" id="{75A8838F-F04B-4F5C-9847-B2B77F9EA5B2}"/>
              </a:ext>
            </a:extLst>
          </p:cNvPr>
          <p:cNvSpPr>
            <a:spLocks noChangeArrowheads="1"/>
          </p:cNvSpPr>
          <p:nvPr/>
        </p:nvSpPr>
        <p:spPr bwMode="auto">
          <a:xfrm>
            <a:off x="3405188" y="1846263"/>
            <a:ext cx="3455987"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我会飞，因为我是鸟</a:t>
            </a:r>
          </a:p>
        </p:txBody>
      </p:sp>
      <p:cxnSp>
        <p:nvCxnSpPr>
          <p:cNvPr id="45068" name="AutoShape 12">
            <a:extLst>
              <a:ext uri="{FF2B5EF4-FFF2-40B4-BE49-F238E27FC236}">
                <a16:creationId xmlns:a16="http://schemas.microsoft.com/office/drawing/2014/main" id="{9EEF0FBC-DF5A-4F67-AFB0-EE59DBA7B4FE}"/>
              </a:ext>
            </a:extLst>
          </p:cNvPr>
          <p:cNvCxnSpPr>
            <a:cxnSpLocks noChangeShapeType="1"/>
            <a:stCxn id="45062" idx="0"/>
            <a:endCxn id="45066" idx="3"/>
          </p:cNvCxnSpPr>
          <p:nvPr/>
        </p:nvCxnSpPr>
        <p:spPr bwMode="auto">
          <a:xfrm rot="5400000" flipH="1">
            <a:off x="6580982" y="2342356"/>
            <a:ext cx="792162" cy="231775"/>
          </a:xfrm>
          <a:prstGeom prst="bentConnector2">
            <a:avLst/>
          </a:prstGeom>
          <a:noFill/>
          <a:ln w="9525">
            <a:solidFill>
              <a:srgbClr val="99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70" name="Rectangle 14">
            <a:extLst>
              <a:ext uri="{FF2B5EF4-FFF2-40B4-BE49-F238E27FC236}">
                <a16:creationId xmlns:a16="http://schemas.microsoft.com/office/drawing/2014/main" id="{13DA2AD3-D03F-41E4-B993-526E1FBF81C8}"/>
              </a:ext>
            </a:extLst>
          </p:cNvPr>
          <p:cNvSpPr>
            <a:spLocks noChangeArrowheads="1"/>
          </p:cNvSpPr>
          <p:nvPr/>
        </p:nvSpPr>
        <p:spPr bwMode="auto">
          <a:xfrm>
            <a:off x="2411413" y="5092700"/>
            <a:ext cx="1439862" cy="712788"/>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solidFill>
                  <a:schemeClr val="bg1"/>
                </a:solidFill>
              </a:rPr>
              <a:t>法军坦克抵达波兰边境</a:t>
            </a:r>
          </a:p>
        </p:txBody>
      </p:sp>
      <p:sp>
        <p:nvSpPr>
          <p:cNvPr id="45071" name="Rectangle 15">
            <a:extLst>
              <a:ext uri="{FF2B5EF4-FFF2-40B4-BE49-F238E27FC236}">
                <a16:creationId xmlns:a16="http://schemas.microsoft.com/office/drawing/2014/main" id="{CA80D451-293E-47BF-A8A8-19C135D04C6F}"/>
              </a:ext>
            </a:extLst>
          </p:cNvPr>
          <p:cNvSpPr>
            <a:spLocks noChangeArrowheads="1"/>
          </p:cNvSpPr>
          <p:nvPr/>
        </p:nvSpPr>
        <p:spPr bwMode="auto">
          <a:xfrm>
            <a:off x="4427538" y="5092700"/>
            <a:ext cx="1439862" cy="712788"/>
          </a:xfrm>
          <a:prstGeom prst="rect">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solidFill>
                  <a:schemeClr val="bg1"/>
                </a:solidFill>
              </a:rPr>
              <a:t>德军坦克抵达波兰边境</a:t>
            </a:r>
          </a:p>
        </p:txBody>
      </p:sp>
      <p:sp>
        <p:nvSpPr>
          <p:cNvPr id="45072" name="Rectangle 16">
            <a:extLst>
              <a:ext uri="{FF2B5EF4-FFF2-40B4-BE49-F238E27FC236}">
                <a16:creationId xmlns:a16="http://schemas.microsoft.com/office/drawing/2014/main" id="{36B1D3B6-ACCE-43F7-BD57-C7F302A86CB3}"/>
              </a:ext>
            </a:extLst>
          </p:cNvPr>
          <p:cNvSpPr>
            <a:spLocks noChangeArrowheads="1"/>
          </p:cNvSpPr>
          <p:nvPr/>
        </p:nvSpPr>
        <p:spPr bwMode="auto">
          <a:xfrm>
            <a:off x="6372225" y="5092700"/>
            <a:ext cx="1439863" cy="712788"/>
          </a:xfrm>
          <a:prstGeom prst="rect">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solidFill>
                  <a:schemeClr val="bg1"/>
                </a:solidFill>
              </a:rPr>
              <a:t>俄军坦克抵达波兰边境</a:t>
            </a:r>
          </a:p>
        </p:txBody>
      </p:sp>
      <p:sp>
        <p:nvSpPr>
          <p:cNvPr id="45075" name="Rectangle 19">
            <a:extLst>
              <a:ext uri="{FF2B5EF4-FFF2-40B4-BE49-F238E27FC236}">
                <a16:creationId xmlns:a16="http://schemas.microsoft.com/office/drawing/2014/main" id="{66C22345-900C-47E5-A352-A08008B6D1C3}"/>
              </a:ext>
            </a:extLst>
          </p:cNvPr>
          <p:cNvSpPr>
            <a:spLocks noChangeArrowheads="1"/>
          </p:cNvSpPr>
          <p:nvPr/>
        </p:nvSpPr>
        <p:spPr bwMode="auto">
          <a:xfrm>
            <a:off x="3419475" y="4084638"/>
            <a:ext cx="3455988" cy="431800"/>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波兰将遭到（多国）坦克入侵</a:t>
            </a:r>
          </a:p>
        </p:txBody>
      </p:sp>
      <p:cxnSp>
        <p:nvCxnSpPr>
          <p:cNvPr id="45076" name="AutoShape 20">
            <a:extLst>
              <a:ext uri="{FF2B5EF4-FFF2-40B4-BE49-F238E27FC236}">
                <a16:creationId xmlns:a16="http://schemas.microsoft.com/office/drawing/2014/main" id="{11A4794A-D29B-4875-AF62-A760D70994AE}"/>
              </a:ext>
            </a:extLst>
          </p:cNvPr>
          <p:cNvCxnSpPr>
            <a:cxnSpLocks noChangeShapeType="1"/>
            <a:stCxn id="45072" idx="0"/>
            <a:endCxn id="45075" idx="2"/>
          </p:cNvCxnSpPr>
          <p:nvPr/>
        </p:nvCxnSpPr>
        <p:spPr bwMode="auto">
          <a:xfrm rot="5400000" flipH="1">
            <a:off x="5832476" y="3832225"/>
            <a:ext cx="576262" cy="1944687"/>
          </a:xfrm>
          <a:prstGeom prst="bentConnector3">
            <a:avLst>
              <a:gd name="adj1" fmla="val 4986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77" name="Rectangle 21">
            <a:extLst>
              <a:ext uri="{FF2B5EF4-FFF2-40B4-BE49-F238E27FC236}">
                <a16:creationId xmlns:a16="http://schemas.microsoft.com/office/drawing/2014/main" id="{88C9F68E-46B0-4A05-A48B-ED39D5E9F93D}"/>
              </a:ext>
            </a:extLst>
          </p:cNvPr>
          <p:cNvSpPr>
            <a:spLocks noChangeArrowheads="1"/>
          </p:cNvSpPr>
          <p:nvPr/>
        </p:nvSpPr>
        <p:spPr bwMode="auto">
          <a:xfrm>
            <a:off x="539750" y="2854325"/>
            <a:ext cx="1439863" cy="431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演绎推理</a:t>
            </a:r>
          </a:p>
        </p:txBody>
      </p:sp>
      <p:sp>
        <p:nvSpPr>
          <p:cNvPr id="45078" name="Rectangle 22">
            <a:extLst>
              <a:ext uri="{FF2B5EF4-FFF2-40B4-BE49-F238E27FC236}">
                <a16:creationId xmlns:a16="http://schemas.microsoft.com/office/drawing/2014/main" id="{B3CFC234-F768-4DF9-9FCC-7F274B32C10B}"/>
              </a:ext>
            </a:extLst>
          </p:cNvPr>
          <p:cNvSpPr>
            <a:spLocks noChangeArrowheads="1"/>
          </p:cNvSpPr>
          <p:nvPr/>
        </p:nvSpPr>
        <p:spPr bwMode="auto">
          <a:xfrm>
            <a:off x="539750" y="5157788"/>
            <a:ext cx="1439863" cy="431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归纳推理</a:t>
            </a:r>
          </a:p>
        </p:txBody>
      </p:sp>
      <p:cxnSp>
        <p:nvCxnSpPr>
          <p:cNvPr id="45079" name="AutoShape 23">
            <a:extLst>
              <a:ext uri="{FF2B5EF4-FFF2-40B4-BE49-F238E27FC236}">
                <a16:creationId xmlns:a16="http://schemas.microsoft.com/office/drawing/2014/main" id="{52C28B32-B471-4752-A0FF-DD475767A698}"/>
              </a:ext>
            </a:extLst>
          </p:cNvPr>
          <p:cNvCxnSpPr>
            <a:cxnSpLocks noChangeShapeType="1"/>
            <a:stCxn id="45071" idx="0"/>
            <a:endCxn id="45075" idx="2"/>
          </p:cNvCxnSpPr>
          <p:nvPr/>
        </p:nvCxnSpPr>
        <p:spPr bwMode="auto">
          <a:xfrm rot="16200000">
            <a:off x="4860132" y="4804569"/>
            <a:ext cx="5762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80" name="AutoShape 24">
            <a:extLst>
              <a:ext uri="{FF2B5EF4-FFF2-40B4-BE49-F238E27FC236}">
                <a16:creationId xmlns:a16="http://schemas.microsoft.com/office/drawing/2014/main" id="{B4AEDD62-04E9-4BA3-883E-91F1D969D056}"/>
              </a:ext>
            </a:extLst>
          </p:cNvPr>
          <p:cNvCxnSpPr>
            <a:cxnSpLocks noChangeShapeType="1"/>
            <a:stCxn id="45070" idx="0"/>
            <a:endCxn id="45075" idx="2"/>
          </p:cNvCxnSpPr>
          <p:nvPr/>
        </p:nvCxnSpPr>
        <p:spPr bwMode="auto">
          <a:xfrm rot="16200000">
            <a:off x="3852070" y="3796506"/>
            <a:ext cx="576262" cy="2016125"/>
          </a:xfrm>
          <a:prstGeom prst="bentConnector3">
            <a:avLst>
              <a:gd name="adj1" fmla="val 4986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a:extLst>
              <a:ext uri="{FF2B5EF4-FFF2-40B4-BE49-F238E27FC236}">
                <a16:creationId xmlns:a16="http://schemas.microsoft.com/office/drawing/2014/main" id="{DAE6B847-92CB-42C1-A975-911CEB800D0C}"/>
              </a:ext>
            </a:extLst>
          </p:cNvPr>
          <p:cNvSpPr>
            <a:spLocks noGrp="1"/>
          </p:cNvSpPr>
          <p:nvPr>
            <p:ph type="sldNum" sz="quarter" idx="12"/>
          </p:nvPr>
        </p:nvSpPr>
        <p:spPr/>
        <p:txBody>
          <a:bodyPr/>
          <a:lstStyle/>
          <a:p>
            <a:fld id="{766BA7A8-187D-43C9-9F29-A55DF021AB05}" type="slidenum">
              <a:rPr lang="zh-CN" altLang="en-US"/>
              <a:pPr/>
              <a:t>25</a:t>
            </a:fld>
            <a:endParaRPr lang="en-US" altLang="zh-CN"/>
          </a:p>
        </p:txBody>
      </p:sp>
      <p:sp>
        <p:nvSpPr>
          <p:cNvPr id="46082" name="Rectangle 2">
            <a:extLst>
              <a:ext uri="{FF2B5EF4-FFF2-40B4-BE49-F238E27FC236}">
                <a16:creationId xmlns:a16="http://schemas.microsoft.com/office/drawing/2014/main" id="{6D36C9B6-0264-4782-BB18-32F1C1F948C0}"/>
              </a:ext>
            </a:extLst>
          </p:cNvPr>
          <p:cNvSpPr>
            <a:spLocks noGrp="1" noChangeArrowheads="1"/>
          </p:cNvSpPr>
          <p:nvPr>
            <p:ph type="title"/>
          </p:nvPr>
        </p:nvSpPr>
        <p:spPr/>
        <p:txBody>
          <a:bodyPr/>
          <a:lstStyle/>
          <a:p>
            <a:r>
              <a:rPr lang="zh-CN" altLang="en-US"/>
              <a:t>演绎关系通常表现为由大前提、小前提推导出一个结论的形式。</a:t>
            </a:r>
          </a:p>
        </p:txBody>
      </p:sp>
      <p:grpSp>
        <p:nvGrpSpPr>
          <p:cNvPr id="46100" name="Group 20">
            <a:extLst>
              <a:ext uri="{FF2B5EF4-FFF2-40B4-BE49-F238E27FC236}">
                <a16:creationId xmlns:a16="http://schemas.microsoft.com/office/drawing/2014/main" id="{CDC52BA7-07B3-4982-9D8C-D3940FAA713D}"/>
              </a:ext>
            </a:extLst>
          </p:cNvPr>
          <p:cNvGrpSpPr>
            <a:grpSpLocks/>
          </p:cNvGrpSpPr>
          <p:nvPr/>
        </p:nvGrpSpPr>
        <p:grpSpPr bwMode="auto">
          <a:xfrm>
            <a:off x="627063" y="1627188"/>
            <a:ext cx="8193087" cy="3748087"/>
            <a:chOff x="395" y="1025"/>
            <a:chExt cx="5161" cy="2361"/>
          </a:xfrm>
        </p:grpSpPr>
        <p:sp>
          <p:nvSpPr>
            <p:cNvPr id="46084" name="Rectangle 4">
              <a:extLst>
                <a:ext uri="{FF2B5EF4-FFF2-40B4-BE49-F238E27FC236}">
                  <a16:creationId xmlns:a16="http://schemas.microsoft.com/office/drawing/2014/main" id="{5BDB28DE-F852-4E77-BA77-808F515A100F}"/>
                </a:ext>
              </a:extLst>
            </p:cNvPr>
            <p:cNvSpPr>
              <a:spLocks noChangeArrowheads="1"/>
            </p:cNvSpPr>
            <p:nvPr/>
          </p:nvSpPr>
          <p:spPr bwMode="auto">
            <a:xfrm>
              <a:off x="395" y="1025"/>
              <a:ext cx="681" cy="27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第一步</a:t>
              </a:r>
            </a:p>
          </p:txBody>
        </p:sp>
        <p:sp>
          <p:nvSpPr>
            <p:cNvPr id="46085" name="Rectangle 5">
              <a:extLst>
                <a:ext uri="{FF2B5EF4-FFF2-40B4-BE49-F238E27FC236}">
                  <a16:creationId xmlns:a16="http://schemas.microsoft.com/office/drawing/2014/main" id="{669A8F47-F61D-4DEC-A6A2-3A9CCBC6D927}"/>
                </a:ext>
              </a:extLst>
            </p:cNvPr>
            <p:cNvSpPr>
              <a:spLocks noChangeArrowheads="1"/>
            </p:cNvSpPr>
            <p:nvPr/>
          </p:nvSpPr>
          <p:spPr bwMode="auto">
            <a:xfrm>
              <a:off x="1120" y="1902"/>
              <a:ext cx="681" cy="27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第二步</a:t>
              </a:r>
            </a:p>
          </p:txBody>
        </p:sp>
        <p:sp>
          <p:nvSpPr>
            <p:cNvPr id="46086" name="Rectangle 6">
              <a:extLst>
                <a:ext uri="{FF2B5EF4-FFF2-40B4-BE49-F238E27FC236}">
                  <a16:creationId xmlns:a16="http://schemas.microsoft.com/office/drawing/2014/main" id="{4A421D4C-5BCC-4360-939E-21066E5004AD}"/>
                </a:ext>
              </a:extLst>
            </p:cNvPr>
            <p:cNvSpPr>
              <a:spLocks noChangeArrowheads="1"/>
            </p:cNvSpPr>
            <p:nvPr/>
          </p:nvSpPr>
          <p:spPr bwMode="auto">
            <a:xfrm>
              <a:off x="395" y="2841"/>
              <a:ext cx="681" cy="27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第三步</a:t>
              </a:r>
            </a:p>
          </p:txBody>
        </p:sp>
        <p:sp>
          <p:nvSpPr>
            <p:cNvPr id="46087" name="Rectangle 7">
              <a:extLst>
                <a:ext uri="{FF2B5EF4-FFF2-40B4-BE49-F238E27FC236}">
                  <a16:creationId xmlns:a16="http://schemas.microsoft.com/office/drawing/2014/main" id="{2117FCEB-28BE-4670-A26C-F14F5D4903D8}"/>
                </a:ext>
              </a:extLst>
            </p:cNvPr>
            <p:cNvSpPr>
              <a:spLocks noChangeArrowheads="1"/>
            </p:cNvSpPr>
            <p:nvPr/>
          </p:nvSpPr>
          <p:spPr bwMode="auto">
            <a:xfrm>
              <a:off x="1180" y="1182"/>
              <a:ext cx="2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t>对世界上某种已经存在的情况作出表述；</a:t>
              </a:r>
            </a:p>
          </p:txBody>
        </p:sp>
        <p:sp>
          <p:nvSpPr>
            <p:cNvPr id="46088" name="Rectangle 8">
              <a:extLst>
                <a:ext uri="{FF2B5EF4-FFF2-40B4-BE49-F238E27FC236}">
                  <a16:creationId xmlns:a16="http://schemas.microsoft.com/office/drawing/2014/main" id="{4546E03F-DDA8-4402-8016-D6B667FF1B74}"/>
                </a:ext>
              </a:extLst>
            </p:cNvPr>
            <p:cNvSpPr>
              <a:spLocks noChangeArrowheads="1"/>
            </p:cNvSpPr>
            <p:nvPr/>
          </p:nvSpPr>
          <p:spPr bwMode="auto">
            <a:xfrm>
              <a:off x="1882" y="1979"/>
              <a:ext cx="3674"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800"/>
                <a:t>对同时存在的相关性作出表述，如果第二个表述是针对第一个的主语或谓语作出的，则说明两个表述相关；</a:t>
              </a:r>
            </a:p>
          </p:txBody>
        </p:sp>
        <p:sp>
          <p:nvSpPr>
            <p:cNvPr id="46089" name="Rectangle 9">
              <a:extLst>
                <a:ext uri="{FF2B5EF4-FFF2-40B4-BE49-F238E27FC236}">
                  <a16:creationId xmlns:a16="http://schemas.microsoft.com/office/drawing/2014/main" id="{852B1EFD-A223-4D37-AE8C-09747E50932A}"/>
                </a:ext>
              </a:extLst>
            </p:cNvPr>
            <p:cNvSpPr>
              <a:spLocks noChangeArrowheads="1"/>
            </p:cNvSpPr>
            <p:nvPr/>
          </p:nvSpPr>
          <p:spPr bwMode="auto">
            <a:xfrm>
              <a:off x="1121" y="3063"/>
              <a:ext cx="2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说明这两种情况同时存在的隐含意义。</a:t>
              </a:r>
            </a:p>
          </p:txBody>
        </p:sp>
        <p:sp>
          <p:nvSpPr>
            <p:cNvPr id="46090" name="Rectangle 10">
              <a:extLst>
                <a:ext uri="{FF2B5EF4-FFF2-40B4-BE49-F238E27FC236}">
                  <a16:creationId xmlns:a16="http://schemas.microsoft.com/office/drawing/2014/main" id="{BABAB429-6EE9-4D44-A533-400A4BC1EF37}"/>
                </a:ext>
              </a:extLst>
            </p:cNvPr>
            <p:cNvSpPr>
              <a:spLocks noChangeArrowheads="1"/>
            </p:cNvSpPr>
            <p:nvPr/>
          </p:nvSpPr>
          <p:spPr bwMode="auto">
            <a:xfrm>
              <a:off x="395" y="1298"/>
              <a:ext cx="681" cy="272"/>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大前提</a:t>
              </a:r>
            </a:p>
          </p:txBody>
        </p:sp>
        <p:sp>
          <p:nvSpPr>
            <p:cNvPr id="46091" name="Rectangle 11">
              <a:extLst>
                <a:ext uri="{FF2B5EF4-FFF2-40B4-BE49-F238E27FC236}">
                  <a16:creationId xmlns:a16="http://schemas.microsoft.com/office/drawing/2014/main" id="{96838A79-9A1F-4913-9060-C846E5A50B97}"/>
                </a:ext>
              </a:extLst>
            </p:cNvPr>
            <p:cNvSpPr>
              <a:spLocks noChangeArrowheads="1"/>
            </p:cNvSpPr>
            <p:nvPr/>
          </p:nvSpPr>
          <p:spPr bwMode="auto">
            <a:xfrm>
              <a:off x="1120" y="2175"/>
              <a:ext cx="681" cy="272"/>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小前提</a:t>
              </a:r>
            </a:p>
          </p:txBody>
        </p:sp>
        <p:sp>
          <p:nvSpPr>
            <p:cNvPr id="46092" name="Rectangle 12">
              <a:extLst>
                <a:ext uri="{FF2B5EF4-FFF2-40B4-BE49-F238E27FC236}">
                  <a16:creationId xmlns:a16="http://schemas.microsoft.com/office/drawing/2014/main" id="{FBE815FF-98C3-4A49-A02C-05113B66C646}"/>
                </a:ext>
              </a:extLst>
            </p:cNvPr>
            <p:cNvSpPr>
              <a:spLocks noChangeArrowheads="1"/>
            </p:cNvSpPr>
            <p:nvPr/>
          </p:nvSpPr>
          <p:spPr bwMode="auto">
            <a:xfrm>
              <a:off x="395" y="3114"/>
              <a:ext cx="681" cy="272"/>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结论</a:t>
              </a:r>
            </a:p>
          </p:txBody>
        </p:sp>
        <p:cxnSp>
          <p:nvCxnSpPr>
            <p:cNvPr id="46093" name="AutoShape 13">
              <a:extLst>
                <a:ext uri="{FF2B5EF4-FFF2-40B4-BE49-F238E27FC236}">
                  <a16:creationId xmlns:a16="http://schemas.microsoft.com/office/drawing/2014/main" id="{50B1767C-9CF4-4C55-90E4-10A332B773D3}"/>
                </a:ext>
              </a:extLst>
            </p:cNvPr>
            <p:cNvCxnSpPr>
              <a:cxnSpLocks noChangeShapeType="1"/>
              <a:stCxn id="46090" idx="2"/>
              <a:endCxn id="46086" idx="0"/>
            </p:cNvCxnSpPr>
            <p:nvPr/>
          </p:nvCxnSpPr>
          <p:spPr bwMode="auto">
            <a:xfrm rot="5400000">
              <a:off x="100" y="2206"/>
              <a:ext cx="1271"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5" name="AutoShape 15">
              <a:extLst>
                <a:ext uri="{FF2B5EF4-FFF2-40B4-BE49-F238E27FC236}">
                  <a16:creationId xmlns:a16="http://schemas.microsoft.com/office/drawing/2014/main" id="{E13C2FAA-4E55-4B79-B194-7B2228169AAC}"/>
                </a:ext>
              </a:extLst>
            </p:cNvPr>
            <p:cNvCxnSpPr>
              <a:cxnSpLocks noChangeShapeType="1"/>
              <a:stCxn id="46091" idx="2"/>
              <a:endCxn id="46086" idx="0"/>
            </p:cNvCxnSpPr>
            <p:nvPr/>
          </p:nvCxnSpPr>
          <p:spPr bwMode="auto">
            <a:xfrm rot="5400000">
              <a:off x="902" y="2281"/>
              <a:ext cx="394" cy="72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7" name="Line 17">
              <a:extLst>
                <a:ext uri="{FF2B5EF4-FFF2-40B4-BE49-F238E27FC236}">
                  <a16:creationId xmlns:a16="http://schemas.microsoft.com/office/drawing/2014/main" id="{877956A5-70B8-4B7A-9FE8-A64B4EEB0E20}"/>
                </a:ext>
              </a:extLst>
            </p:cNvPr>
            <p:cNvSpPr>
              <a:spLocks noChangeShapeType="1"/>
            </p:cNvSpPr>
            <p:nvPr/>
          </p:nvSpPr>
          <p:spPr bwMode="auto">
            <a:xfrm>
              <a:off x="1075" y="1570"/>
              <a:ext cx="426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8" name="Line 18">
              <a:extLst>
                <a:ext uri="{FF2B5EF4-FFF2-40B4-BE49-F238E27FC236}">
                  <a16:creationId xmlns:a16="http://schemas.microsoft.com/office/drawing/2014/main" id="{38277710-5053-44D6-B6E9-080161231F37}"/>
                </a:ext>
              </a:extLst>
            </p:cNvPr>
            <p:cNvSpPr>
              <a:spLocks noChangeShapeType="1"/>
            </p:cNvSpPr>
            <p:nvPr/>
          </p:nvSpPr>
          <p:spPr bwMode="auto">
            <a:xfrm>
              <a:off x="1111" y="2442"/>
              <a:ext cx="426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9" name="Line 19">
              <a:extLst>
                <a:ext uri="{FF2B5EF4-FFF2-40B4-BE49-F238E27FC236}">
                  <a16:creationId xmlns:a16="http://schemas.microsoft.com/office/drawing/2014/main" id="{07EAD4BB-330C-4B6C-875C-2C77741ADACB}"/>
                </a:ext>
              </a:extLst>
            </p:cNvPr>
            <p:cNvSpPr>
              <a:spLocks noChangeShapeType="1"/>
            </p:cNvSpPr>
            <p:nvPr/>
          </p:nvSpPr>
          <p:spPr bwMode="auto">
            <a:xfrm>
              <a:off x="1075" y="3385"/>
              <a:ext cx="426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a:extLst>
              <a:ext uri="{FF2B5EF4-FFF2-40B4-BE49-F238E27FC236}">
                <a16:creationId xmlns:a16="http://schemas.microsoft.com/office/drawing/2014/main" id="{CC18C763-E9FE-4822-8C69-B3CB2DAB6DA0}"/>
              </a:ext>
            </a:extLst>
          </p:cNvPr>
          <p:cNvSpPr>
            <a:spLocks noGrp="1"/>
          </p:cNvSpPr>
          <p:nvPr>
            <p:ph type="sldNum" sz="quarter" idx="12"/>
          </p:nvPr>
        </p:nvSpPr>
        <p:spPr/>
        <p:txBody>
          <a:bodyPr/>
          <a:lstStyle/>
          <a:p>
            <a:fld id="{0F779332-4CB0-4E4E-8000-5C12EF0F5C0B}" type="slidenum">
              <a:rPr lang="zh-CN" altLang="en-US"/>
              <a:pPr/>
              <a:t>26</a:t>
            </a:fld>
            <a:endParaRPr lang="en-US" altLang="zh-CN"/>
          </a:p>
        </p:txBody>
      </p:sp>
      <p:sp>
        <p:nvSpPr>
          <p:cNvPr id="50178" name="Rectangle 2">
            <a:extLst>
              <a:ext uri="{FF2B5EF4-FFF2-40B4-BE49-F238E27FC236}">
                <a16:creationId xmlns:a16="http://schemas.microsoft.com/office/drawing/2014/main" id="{348D12FB-DB44-4A58-9234-6E68D74238AA}"/>
              </a:ext>
            </a:extLst>
          </p:cNvPr>
          <p:cNvSpPr>
            <a:spLocks noGrp="1" noChangeArrowheads="1"/>
          </p:cNvSpPr>
          <p:nvPr>
            <p:ph type="title"/>
          </p:nvPr>
        </p:nvSpPr>
        <p:spPr/>
        <p:txBody>
          <a:bodyPr/>
          <a:lstStyle/>
          <a:p>
            <a:r>
              <a:rPr lang="zh-CN" altLang="en-US"/>
              <a:t>演绎关系举例</a:t>
            </a:r>
          </a:p>
        </p:txBody>
      </p:sp>
      <p:sp>
        <p:nvSpPr>
          <p:cNvPr id="50180" name="Rectangle 4">
            <a:extLst>
              <a:ext uri="{FF2B5EF4-FFF2-40B4-BE49-F238E27FC236}">
                <a16:creationId xmlns:a16="http://schemas.microsoft.com/office/drawing/2014/main" id="{F0844AF8-4610-4572-B2F5-3CCA9583E225}"/>
              </a:ext>
            </a:extLst>
          </p:cNvPr>
          <p:cNvSpPr>
            <a:spLocks noChangeArrowheads="1"/>
          </p:cNvSpPr>
          <p:nvPr/>
        </p:nvSpPr>
        <p:spPr bwMode="auto">
          <a:xfrm>
            <a:off x="1547813" y="1773238"/>
            <a:ext cx="5975350" cy="1008062"/>
          </a:xfrm>
          <a:prstGeom prst="rect">
            <a:avLst/>
          </a:prstGeom>
          <a:noFill/>
          <a:ln w="9525">
            <a:solidFill>
              <a:srgbClr val="993300"/>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1" name="Rectangle 5">
            <a:extLst>
              <a:ext uri="{FF2B5EF4-FFF2-40B4-BE49-F238E27FC236}">
                <a16:creationId xmlns:a16="http://schemas.microsoft.com/office/drawing/2014/main" id="{8286268D-FAEC-4B7E-A468-A77011531A80}"/>
              </a:ext>
            </a:extLst>
          </p:cNvPr>
          <p:cNvSpPr>
            <a:spLocks noChangeArrowheads="1"/>
          </p:cNvSpPr>
          <p:nvPr/>
        </p:nvSpPr>
        <p:spPr bwMode="auto">
          <a:xfrm>
            <a:off x="1835150" y="1884363"/>
            <a:ext cx="1439863" cy="79216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人会死</a:t>
            </a:r>
          </a:p>
        </p:txBody>
      </p:sp>
      <p:sp>
        <p:nvSpPr>
          <p:cNvPr id="50182" name="Rectangle 6">
            <a:extLst>
              <a:ext uri="{FF2B5EF4-FFF2-40B4-BE49-F238E27FC236}">
                <a16:creationId xmlns:a16="http://schemas.microsoft.com/office/drawing/2014/main" id="{292EFEA5-7548-48CE-9689-A9DD5051AF86}"/>
              </a:ext>
            </a:extLst>
          </p:cNvPr>
          <p:cNvSpPr>
            <a:spLocks noChangeArrowheads="1"/>
          </p:cNvSpPr>
          <p:nvPr/>
        </p:nvSpPr>
        <p:spPr bwMode="auto">
          <a:xfrm>
            <a:off x="3851275" y="1884363"/>
            <a:ext cx="1439863" cy="79216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秦始皇是人</a:t>
            </a:r>
          </a:p>
        </p:txBody>
      </p:sp>
      <p:sp>
        <p:nvSpPr>
          <p:cNvPr id="50183" name="Rectangle 7">
            <a:extLst>
              <a:ext uri="{FF2B5EF4-FFF2-40B4-BE49-F238E27FC236}">
                <a16:creationId xmlns:a16="http://schemas.microsoft.com/office/drawing/2014/main" id="{D5381165-AA5D-4A9E-A391-D1BB644152E8}"/>
              </a:ext>
            </a:extLst>
          </p:cNvPr>
          <p:cNvSpPr>
            <a:spLocks noChangeArrowheads="1"/>
          </p:cNvSpPr>
          <p:nvPr/>
        </p:nvSpPr>
        <p:spPr bwMode="auto">
          <a:xfrm>
            <a:off x="5795963" y="1884363"/>
            <a:ext cx="1439862" cy="79216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秦始皇会死</a:t>
            </a:r>
          </a:p>
        </p:txBody>
      </p:sp>
      <p:cxnSp>
        <p:nvCxnSpPr>
          <p:cNvPr id="50184" name="AutoShape 8">
            <a:extLst>
              <a:ext uri="{FF2B5EF4-FFF2-40B4-BE49-F238E27FC236}">
                <a16:creationId xmlns:a16="http://schemas.microsoft.com/office/drawing/2014/main" id="{F61C6722-6C23-439D-91BC-8F5901D50D49}"/>
              </a:ext>
            </a:extLst>
          </p:cNvPr>
          <p:cNvCxnSpPr>
            <a:cxnSpLocks noChangeShapeType="1"/>
            <a:stCxn id="50181" idx="3"/>
            <a:endCxn id="50182" idx="1"/>
          </p:cNvCxnSpPr>
          <p:nvPr/>
        </p:nvCxnSpPr>
        <p:spPr bwMode="auto">
          <a:xfrm>
            <a:off x="3275013" y="2281238"/>
            <a:ext cx="576262"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85" name="AutoShape 9">
            <a:extLst>
              <a:ext uri="{FF2B5EF4-FFF2-40B4-BE49-F238E27FC236}">
                <a16:creationId xmlns:a16="http://schemas.microsoft.com/office/drawing/2014/main" id="{BB3DB00F-6FBA-4156-B09A-9B2E65134E24}"/>
              </a:ext>
            </a:extLst>
          </p:cNvPr>
          <p:cNvCxnSpPr>
            <a:cxnSpLocks noChangeShapeType="1"/>
            <a:stCxn id="50182" idx="3"/>
            <a:endCxn id="50183" idx="1"/>
          </p:cNvCxnSpPr>
          <p:nvPr/>
        </p:nvCxnSpPr>
        <p:spPr bwMode="auto">
          <a:xfrm>
            <a:off x="5291138" y="2281238"/>
            <a:ext cx="504825"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186" name="Rectangle 10">
            <a:extLst>
              <a:ext uri="{FF2B5EF4-FFF2-40B4-BE49-F238E27FC236}">
                <a16:creationId xmlns:a16="http://schemas.microsoft.com/office/drawing/2014/main" id="{64ECAABC-F709-4725-8447-B3013E38C0C9}"/>
              </a:ext>
            </a:extLst>
          </p:cNvPr>
          <p:cNvSpPr>
            <a:spLocks noChangeArrowheads="1"/>
          </p:cNvSpPr>
          <p:nvPr/>
        </p:nvSpPr>
        <p:spPr bwMode="auto">
          <a:xfrm>
            <a:off x="1547813" y="3141663"/>
            <a:ext cx="5975350" cy="1008062"/>
          </a:xfrm>
          <a:prstGeom prst="rect">
            <a:avLst/>
          </a:prstGeom>
          <a:noFill/>
          <a:ln w="9525">
            <a:solidFill>
              <a:srgbClr val="993300"/>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7" name="Rectangle 11">
            <a:extLst>
              <a:ext uri="{FF2B5EF4-FFF2-40B4-BE49-F238E27FC236}">
                <a16:creationId xmlns:a16="http://schemas.microsoft.com/office/drawing/2014/main" id="{D5B26B99-CC6B-49EF-9089-06408C555326}"/>
              </a:ext>
            </a:extLst>
          </p:cNvPr>
          <p:cNvSpPr>
            <a:spLocks noChangeArrowheads="1"/>
          </p:cNvSpPr>
          <p:nvPr/>
        </p:nvSpPr>
        <p:spPr bwMode="auto">
          <a:xfrm>
            <a:off x="1835150" y="3236913"/>
            <a:ext cx="1439863" cy="79216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符合此条件的人可以被录取</a:t>
            </a:r>
          </a:p>
        </p:txBody>
      </p:sp>
      <p:sp>
        <p:nvSpPr>
          <p:cNvPr id="50188" name="Rectangle 12">
            <a:extLst>
              <a:ext uri="{FF2B5EF4-FFF2-40B4-BE49-F238E27FC236}">
                <a16:creationId xmlns:a16="http://schemas.microsoft.com/office/drawing/2014/main" id="{EB7CC569-AD87-4FAD-8E52-D9CAD63B67F3}"/>
              </a:ext>
            </a:extLst>
          </p:cNvPr>
          <p:cNvSpPr>
            <a:spLocks noChangeArrowheads="1"/>
          </p:cNvSpPr>
          <p:nvPr/>
        </p:nvSpPr>
        <p:spPr bwMode="auto">
          <a:xfrm>
            <a:off x="3851275" y="3236913"/>
            <a:ext cx="1439863" cy="79216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甲符合此条件</a:t>
            </a:r>
          </a:p>
        </p:txBody>
      </p:sp>
      <p:sp>
        <p:nvSpPr>
          <p:cNvPr id="50189" name="Rectangle 13">
            <a:extLst>
              <a:ext uri="{FF2B5EF4-FFF2-40B4-BE49-F238E27FC236}">
                <a16:creationId xmlns:a16="http://schemas.microsoft.com/office/drawing/2014/main" id="{6CE26A3A-1FD9-4566-8945-A3514CC14954}"/>
              </a:ext>
            </a:extLst>
          </p:cNvPr>
          <p:cNvSpPr>
            <a:spLocks noChangeArrowheads="1"/>
          </p:cNvSpPr>
          <p:nvPr/>
        </p:nvSpPr>
        <p:spPr bwMode="auto">
          <a:xfrm>
            <a:off x="5795963" y="3236913"/>
            <a:ext cx="1439862" cy="79216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甲可以被录取</a:t>
            </a:r>
          </a:p>
        </p:txBody>
      </p:sp>
      <p:cxnSp>
        <p:nvCxnSpPr>
          <p:cNvPr id="50190" name="AutoShape 14">
            <a:extLst>
              <a:ext uri="{FF2B5EF4-FFF2-40B4-BE49-F238E27FC236}">
                <a16:creationId xmlns:a16="http://schemas.microsoft.com/office/drawing/2014/main" id="{89BA1D53-C393-4426-B897-1F18937BC481}"/>
              </a:ext>
            </a:extLst>
          </p:cNvPr>
          <p:cNvCxnSpPr>
            <a:cxnSpLocks noChangeShapeType="1"/>
            <a:stCxn id="50187" idx="3"/>
            <a:endCxn id="50188" idx="1"/>
          </p:cNvCxnSpPr>
          <p:nvPr/>
        </p:nvCxnSpPr>
        <p:spPr bwMode="auto">
          <a:xfrm>
            <a:off x="3275013" y="3633788"/>
            <a:ext cx="576262"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1" name="AutoShape 15">
            <a:extLst>
              <a:ext uri="{FF2B5EF4-FFF2-40B4-BE49-F238E27FC236}">
                <a16:creationId xmlns:a16="http://schemas.microsoft.com/office/drawing/2014/main" id="{363A46D6-34C8-4FF5-8556-F2F7853ECE12}"/>
              </a:ext>
            </a:extLst>
          </p:cNvPr>
          <p:cNvCxnSpPr>
            <a:cxnSpLocks noChangeShapeType="1"/>
            <a:stCxn id="50188" idx="3"/>
            <a:endCxn id="50189" idx="1"/>
          </p:cNvCxnSpPr>
          <p:nvPr/>
        </p:nvCxnSpPr>
        <p:spPr bwMode="auto">
          <a:xfrm>
            <a:off x="5291138" y="3633788"/>
            <a:ext cx="504825"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192" name="Rectangle 16">
            <a:extLst>
              <a:ext uri="{FF2B5EF4-FFF2-40B4-BE49-F238E27FC236}">
                <a16:creationId xmlns:a16="http://schemas.microsoft.com/office/drawing/2014/main" id="{16F0602E-716B-4258-8C80-5DC7211980EE}"/>
              </a:ext>
            </a:extLst>
          </p:cNvPr>
          <p:cNvSpPr>
            <a:spLocks noChangeArrowheads="1"/>
          </p:cNvSpPr>
          <p:nvPr/>
        </p:nvSpPr>
        <p:spPr bwMode="auto">
          <a:xfrm>
            <a:off x="1547813" y="4508500"/>
            <a:ext cx="5975350" cy="1008063"/>
          </a:xfrm>
          <a:prstGeom prst="rect">
            <a:avLst/>
          </a:prstGeom>
          <a:noFill/>
          <a:ln w="9525">
            <a:solidFill>
              <a:srgbClr val="993300"/>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3" name="Rectangle 17">
            <a:extLst>
              <a:ext uri="{FF2B5EF4-FFF2-40B4-BE49-F238E27FC236}">
                <a16:creationId xmlns:a16="http://schemas.microsoft.com/office/drawing/2014/main" id="{F5239D8C-9210-4D54-AFEF-0AC4077223CF}"/>
              </a:ext>
            </a:extLst>
          </p:cNvPr>
          <p:cNvSpPr>
            <a:spLocks noChangeArrowheads="1"/>
          </p:cNvSpPr>
          <p:nvPr/>
        </p:nvSpPr>
        <p:spPr bwMode="auto">
          <a:xfrm>
            <a:off x="1835150" y="4614863"/>
            <a:ext cx="1439863" cy="790575"/>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只有同时作好这四项工作才能增加产量</a:t>
            </a:r>
          </a:p>
        </p:txBody>
      </p:sp>
      <p:sp>
        <p:nvSpPr>
          <p:cNvPr id="50194" name="Rectangle 18">
            <a:extLst>
              <a:ext uri="{FF2B5EF4-FFF2-40B4-BE49-F238E27FC236}">
                <a16:creationId xmlns:a16="http://schemas.microsoft.com/office/drawing/2014/main" id="{E5646CEF-5360-466A-88CC-6D2E83E1859C}"/>
              </a:ext>
            </a:extLst>
          </p:cNvPr>
          <p:cNvSpPr>
            <a:spLocks noChangeArrowheads="1"/>
          </p:cNvSpPr>
          <p:nvPr/>
        </p:nvSpPr>
        <p:spPr bwMode="auto">
          <a:xfrm>
            <a:off x="3851275" y="4614863"/>
            <a:ext cx="1439863" cy="790575"/>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公司结构无法支持作好这四项工作</a:t>
            </a:r>
          </a:p>
        </p:txBody>
      </p:sp>
      <p:sp>
        <p:nvSpPr>
          <p:cNvPr id="50195" name="Rectangle 19">
            <a:extLst>
              <a:ext uri="{FF2B5EF4-FFF2-40B4-BE49-F238E27FC236}">
                <a16:creationId xmlns:a16="http://schemas.microsoft.com/office/drawing/2014/main" id="{3CC241E8-703E-4F92-B2E7-22381C5DEB11}"/>
              </a:ext>
            </a:extLst>
          </p:cNvPr>
          <p:cNvSpPr>
            <a:spLocks noChangeArrowheads="1"/>
          </p:cNvSpPr>
          <p:nvPr/>
        </p:nvSpPr>
        <p:spPr bwMode="auto">
          <a:xfrm>
            <a:off x="5795963" y="4614863"/>
            <a:ext cx="1439862" cy="790575"/>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公司需要调整结构</a:t>
            </a:r>
          </a:p>
        </p:txBody>
      </p:sp>
      <p:cxnSp>
        <p:nvCxnSpPr>
          <p:cNvPr id="50196" name="AutoShape 20">
            <a:extLst>
              <a:ext uri="{FF2B5EF4-FFF2-40B4-BE49-F238E27FC236}">
                <a16:creationId xmlns:a16="http://schemas.microsoft.com/office/drawing/2014/main" id="{7F2279EC-448B-45B9-9EED-4BEE0DC273BE}"/>
              </a:ext>
            </a:extLst>
          </p:cNvPr>
          <p:cNvCxnSpPr>
            <a:cxnSpLocks noChangeShapeType="1"/>
            <a:stCxn id="50193" idx="3"/>
            <a:endCxn id="50194" idx="1"/>
          </p:cNvCxnSpPr>
          <p:nvPr/>
        </p:nvCxnSpPr>
        <p:spPr bwMode="auto">
          <a:xfrm>
            <a:off x="3275013" y="5010150"/>
            <a:ext cx="576262"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7" name="AutoShape 21">
            <a:extLst>
              <a:ext uri="{FF2B5EF4-FFF2-40B4-BE49-F238E27FC236}">
                <a16:creationId xmlns:a16="http://schemas.microsoft.com/office/drawing/2014/main" id="{5F62130D-9A90-4837-A4E3-EA45F9047EDC}"/>
              </a:ext>
            </a:extLst>
          </p:cNvPr>
          <p:cNvCxnSpPr>
            <a:cxnSpLocks noChangeShapeType="1"/>
            <a:stCxn id="50194" idx="3"/>
            <a:endCxn id="50195" idx="1"/>
          </p:cNvCxnSpPr>
          <p:nvPr/>
        </p:nvCxnSpPr>
        <p:spPr bwMode="auto">
          <a:xfrm>
            <a:off x="5291138" y="5010150"/>
            <a:ext cx="504825"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a:extLst>
              <a:ext uri="{FF2B5EF4-FFF2-40B4-BE49-F238E27FC236}">
                <a16:creationId xmlns:a16="http://schemas.microsoft.com/office/drawing/2014/main" id="{CBF33E3E-3C45-4D4A-8B50-A89474561DE9}"/>
              </a:ext>
            </a:extLst>
          </p:cNvPr>
          <p:cNvSpPr>
            <a:spLocks noGrp="1"/>
          </p:cNvSpPr>
          <p:nvPr>
            <p:ph type="sldNum" sz="quarter" idx="12"/>
          </p:nvPr>
        </p:nvSpPr>
        <p:spPr/>
        <p:txBody>
          <a:bodyPr/>
          <a:lstStyle/>
          <a:p>
            <a:fld id="{9951CBA6-EEDE-445B-9BEE-BB118FD2D3DF}" type="slidenum">
              <a:rPr lang="zh-CN" altLang="en-US"/>
              <a:pPr/>
              <a:t>27</a:t>
            </a:fld>
            <a:endParaRPr lang="en-US" altLang="zh-CN"/>
          </a:p>
        </p:txBody>
      </p:sp>
      <p:sp>
        <p:nvSpPr>
          <p:cNvPr id="51202" name="Rectangle 2">
            <a:extLst>
              <a:ext uri="{FF2B5EF4-FFF2-40B4-BE49-F238E27FC236}">
                <a16:creationId xmlns:a16="http://schemas.microsoft.com/office/drawing/2014/main" id="{7A9FF707-1E6E-407E-A2AE-2399A0FF3E75}"/>
              </a:ext>
            </a:extLst>
          </p:cNvPr>
          <p:cNvSpPr>
            <a:spLocks noGrp="1" noChangeArrowheads="1"/>
          </p:cNvSpPr>
          <p:nvPr>
            <p:ph type="title"/>
          </p:nvPr>
        </p:nvSpPr>
        <p:spPr/>
        <p:txBody>
          <a:bodyPr/>
          <a:lstStyle/>
          <a:p>
            <a:r>
              <a:rPr lang="zh-CN" altLang="en-US"/>
              <a:t>将两个演绎过程连接起来时，为避免推理过程过于呆板，在保证读者理解的情况下，可以省略一个推理步骤，成为连环式演绎推理。</a:t>
            </a:r>
          </a:p>
        </p:txBody>
      </p:sp>
      <p:grpSp>
        <p:nvGrpSpPr>
          <p:cNvPr id="51225" name="Group 25">
            <a:extLst>
              <a:ext uri="{FF2B5EF4-FFF2-40B4-BE49-F238E27FC236}">
                <a16:creationId xmlns:a16="http://schemas.microsoft.com/office/drawing/2014/main" id="{2DEEA9C0-1226-41D2-BBFD-8FBC5FF0C5EB}"/>
              </a:ext>
            </a:extLst>
          </p:cNvPr>
          <p:cNvGrpSpPr>
            <a:grpSpLocks/>
          </p:cNvGrpSpPr>
          <p:nvPr/>
        </p:nvGrpSpPr>
        <p:grpSpPr bwMode="auto">
          <a:xfrm>
            <a:off x="900113" y="1557338"/>
            <a:ext cx="7632700" cy="4392612"/>
            <a:chOff x="567" y="981"/>
            <a:chExt cx="4808" cy="2767"/>
          </a:xfrm>
        </p:grpSpPr>
        <p:grpSp>
          <p:nvGrpSpPr>
            <p:cNvPr id="51223" name="Group 23">
              <a:extLst>
                <a:ext uri="{FF2B5EF4-FFF2-40B4-BE49-F238E27FC236}">
                  <a16:creationId xmlns:a16="http://schemas.microsoft.com/office/drawing/2014/main" id="{C275305F-F5B1-4ECA-B98D-BE43D5E63666}"/>
                </a:ext>
              </a:extLst>
            </p:cNvPr>
            <p:cNvGrpSpPr>
              <a:grpSpLocks/>
            </p:cNvGrpSpPr>
            <p:nvPr/>
          </p:nvGrpSpPr>
          <p:grpSpPr bwMode="auto">
            <a:xfrm>
              <a:off x="567" y="1797"/>
              <a:ext cx="4808" cy="1951"/>
              <a:chOff x="567" y="1706"/>
              <a:chExt cx="4808" cy="2178"/>
            </a:xfrm>
          </p:grpSpPr>
          <p:sp>
            <p:nvSpPr>
              <p:cNvPr id="51209" name="Rectangle 9">
                <a:extLst>
                  <a:ext uri="{FF2B5EF4-FFF2-40B4-BE49-F238E27FC236}">
                    <a16:creationId xmlns:a16="http://schemas.microsoft.com/office/drawing/2014/main" id="{83BFBD57-009C-4F3B-8933-FE07A3604DA5}"/>
                  </a:ext>
                </a:extLst>
              </p:cNvPr>
              <p:cNvSpPr>
                <a:spLocks noChangeArrowheads="1"/>
              </p:cNvSpPr>
              <p:nvPr/>
            </p:nvSpPr>
            <p:spPr bwMode="auto">
              <a:xfrm>
                <a:off x="703" y="2523"/>
                <a:ext cx="1360"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我们的旧报纸足以满足我们自身的需要</a:t>
                </a:r>
              </a:p>
            </p:txBody>
          </p:sp>
          <p:cxnSp>
            <p:nvCxnSpPr>
              <p:cNvPr id="51210" name="AutoShape 10">
                <a:extLst>
                  <a:ext uri="{FF2B5EF4-FFF2-40B4-BE49-F238E27FC236}">
                    <a16:creationId xmlns:a16="http://schemas.microsoft.com/office/drawing/2014/main" id="{66144BDB-686C-48B7-BE24-EAFB38037133}"/>
                  </a:ext>
                </a:extLst>
              </p:cNvPr>
              <p:cNvCxnSpPr>
                <a:cxnSpLocks noChangeShapeType="1"/>
                <a:stCxn id="51209" idx="3"/>
                <a:endCxn id="51211" idx="1"/>
              </p:cNvCxnSpPr>
              <p:nvPr/>
            </p:nvCxnSpPr>
            <p:spPr bwMode="auto">
              <a:xfrm>
                <a:off x="2063" y="2795"/>
                <a:ext cx="1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1" name="Rectangle 11">
                <a:extLst>
                  <a:ext uri="{FF2B5EF4-FFF2-40B4-BE49-F238E27FC236}">
                    <a16:creationId xmlns:a16="http://schemas.microsoft.com/office/drawing/2014/main" id="{C60E7B58-CE6E-4975-BAC7-D77E1BC2D70A}"/>
                  </a:ext>
                </a:extLst>
              </p:cNvPr>
              <p:cNvSpPr>
                <a:spLocks noChangeArrowheads="1"/>
              </p:cNvSpPr>
              <p:nvPr/>
            </p:nvSpPr>
            <p:spPr bwMode="auto">
              <a:xfrm>
                <a:off x="2200" y="2523"/>
                <a:ext cx="1360"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但我们将旧报纸卖给了别的国家</a:t>
                </a:r>
              </a:p>
            </p:txBody>
          </p:sp>
          <p:cxnSp>
            <p:nvCxnSpPr>
              <p:cNvPr id="51212" name="AutoShape 12">
                <a:extLst>
                  <a:ext uri="{FF2B5EF4-FFF2-40B4-BE49-F238E27FC236}">
                    <a16:creationId xmlns:a16="http://schemas.microsoft.com/office/drawing/2014/main" id="{C9DBC837-E6C5-4107-A452-37DE62CFB86E}"/>
                  </a:ext>
                </a:extLst>
              </p:cNvPr>
              <p:cNvCxnSpPr>
                <a:cxnSpLocks noChangeShapeType="1"/>
                <a:stCxn id="51211" idx="3"/>
                <a:endCxn id="51213" idx="1"/>
              </p:cNvCxnSpPr>
              <p:nvPr/>
            </p:nvCxnSpPr>
            <p:spPr bwMode="auto">
              <a:xfrm>
                <a:off x="3560" y="2795"/>
                <a:ext cx="1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3" name="Rectangle 13">
                <a:extLst>
                  <a:ext uri="{FF2B5EF4-FFF2-40B4-BE49-F238E27FC236}">
                    <a16:creationId xmlns:a16="http://schemas.microsoft.com/office/drawing/2014/main" id="{3F665CE4-361C-4104-8B9A-9CD595475072}"/>
                  </a:ext>
                </a:extLst>
              </p:cNvPr>
              <p:cNvSpPr>
                <a:spLocks noChangeArrowheads="1"/>
              </p:cNvSpPr>
              <p:nvPr/>
            </p:nvSpPr>
            <p:spPr bwMode="auto">
              <a:xfrm>
                <a:off x="3696" y="2523"/>
                <a:ext cx="1360"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我们面临旧报纸的短缺</a:t>
                </a:r>
              </a:p>
            </p:txBody>
          </p:sp>
          <p:sp>
            <p:nvSpPr>
              <p:cNvPr id="51215" name="Rectangle 15">
                <a:extLst>
                  <a:ext uri="{FF2B5EF4-FFF2-40B4-BE49-F238E27FC236}">
                    <a16:creationId xmlns:a16="http://schemas.microsoft.com/office/drawing/2014/main" id="{C91D42F8-BF44-46AD-8B02-3340A4DF13DC}"/>
                  </a:ext>
                </a:extLst>
              </p:cNvPr>
              <p:cNvSpPr>
                <a:spLocks noChangeArrowheads="1"/>
              </p:cNvSpPr>
              <p:nvPr/>
            </p:nvSpPr>
            <p:spPr bwMode="auto">
              <a:xfrm>
                <a:off x="3696" y="1797"/>
                <a:ext cx="1360"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旧报纸短缺将导致新闻纸短缺</a:t>
                </a:r>
              </a:p>
            </p:txBody>
          </p:sp>
          <p:cxnSp>
            <p:nvCxnSpPr>
              <p:cNvPr id="51216" name="AutoShape 16">
                <a:extLst>
                  <a:ext uri="{FF2B5EF4-FFF2-40B4-BE49-F238E27FC236}">
                    <a16:creationId xmlns:a16="http://schemas.microsoft.com/office/drawing/2014/main" id="{6456A514-521D-4F5E-9E09-B6F900468BB4}"/>
                  </a:ext>
                </a:extLst>
              </p:cNvPr>
              <p:cNvCxnSpPr>
                <a:cxnSpLocks noChangeShapeType="1"/>
                <a:stCxn id="51215" idx="2"/>
                <a:endCxn id="51213" idx="0"/>
              </p:cNvCxnSpPr>
              <p:nvPr/>
            </p:nvCxnSpPr>
            <p:spPr bwMode="auto">
              <a:xfrm>
                <a:off x="4376" y="2341"/>
                <a:ext cx="0" cy="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7" name="Rectangle 17">
                <a:extLst>
                  <a:ext uri="{FF2B5EF4-FFF2-40B4-BE49-F238E27FC236}">
                    <a16:creationId xmlns:a16="http://schemas.microsoft.com/office/drawing/2014/main" id="{B3B03326-6E4D-4EAF-AF7A-42DEC19938B5}"/>
                  </a:ext>
                </a:extLst>
              </p:cNvPr>
              <p:cNvSpPr>
                <a:spLocks noChangeArrowheads="1"/>
              </p:cNvSpPr>
              <p:nvPr/>
            </p:nvSpPr>
            <p:spPr bwMode="auto">
              <a:xfrm>
                <a:off x="3696" y="3249"/>
                <a:ext cx="1360"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我们面临新闻纸短缺</a:t>
                </a:r>
              </a:p>
            </p:txBody>
          </p:sp>
          <p:cxnSp>
            <p:nvCxnSpPr>
              <p:cNvPr id="51218" name="AutoShape 18">
                <a:extLst>
                  <a:ext uri="{FF2B5EF4-FFF2-40B4-BE49-F238E27FC236}">
                    <a16:creationId xmlns:a16="http://schemas.microsoft.com/office/drawing/2014/main" id="{02182514-8C73-419C-9F7A-7F99351750B6}"/>
                  </a:ext>
                </a:extLst>
              </p:cNvPr>
              <p:cNvCxnSpPr>
                <a:cxnSpLocks noChangeShapeType="1"/>
                <a:stCxn id="51213" idx="2"/>
                <a:endCxn id="51217" idx="0"/>
              </p:cNvCxnSpPr>
              <p:nvPr/>
            </p:nvCxnSpPr>
            <p:spPr bwMode="auto">
              <a:xfrm>
                <a:off x="4376" y="3067"/>
                <a:ext cx="0" cy="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9" name="Oval 19">
                <a:extLst>
                  <a:ext uri="{FF2B5EF4-FFF2-40B4-BE49-F238E27FC236}">
                    <a16:creationId xmlns:a16="http://schemas.microsoft.com/office/drawing/2014/main" id="{5B0121FD-9E3D-4018-A27D-19B28BBF9509}"/>
                  </a:ext>
                </a:extLst>
              </p:cNvPr>
              <p:cNvSpPr>
                <a:spLocks noChangeArrowheads="1"/>
              </p:cNvSpPr>
              <p:nvPr/>
            </p:nvSpPr>
            <p:spPr bwMode="auto">
              <a:xfrm>
                <a:off x="3470" y="2392"/>
                <a:ext cx="1814" cy="771"/>
              </a:xfrm>
              <a:prstGeom prst="ellipse">
                <a:avLst/>
              </a:prstGeom>
              <a:noFill/>
              <a:ln w="2857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1" name="Rectangle 21">
                <a:extLst>
                  <a:ext uri="{FF2B5EF4-FFF2-40B4-BE49-F238E27FC236}">
                    <a16:creationId xmlns:a16="http://schemas.microsoft.com/office/drawing/2014/main" id="{5B70F649-1782-41F2-BADB-02E85F144811}"/>
                  </a:ext>
                </a:extLst>
              </p:cNvPr>
              <p:cNvSpPr>
                <a:spLocks noChangeArrowheads="1"/>
              </p:cNvSpPr>
              <p:nvPr/>
            </p:nvSpPr>
            <p:spPr bwMode="auto">
              <a:xfrm>
                <a:off x="567" y="1706"/>
                <a:ext cx="4808" cy="2178"/>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24" name="Group 24">
              <a:extLst>
                <a:ext uri="{FF2B5EF4-FFF2-40B4-BE49-F238E27FC236}">
                  <a16:creationId xmlns:a16="http://schemas.microsoft.com/office/drawing/2014/main" id="{A13575BA-88C8-418A-882B-A99F41B07F61}"/>
                </a:ext>
              </a:extLst>
            </p:cNvPr>
            <p:cNvGrpSpPr>
              <a:grpSpLocks/>
            </p:cNvGrpSpPr>
            <p:nvPr/>
          </p:nvGrpSpPr>
          <p:grpSpPr bwMode="auto">
            <a:xfrm>
              <a:off x="703" y="981"/>
              <a:ext cx="4354" cy="743"/>
              <a:chOff x="703" y="981"/>
              <a:chExt cx="4354" cy="743"/>
            </a:xfrm>
          </p:grpSpPr>
          <p:sp>
            <p:nvSpPr>
              <p:cNvPr id="51204" name="Rectangle 4">
                <a:extLst>
                  <a:ext uri="{FF2B5EF4-FFF2-40B4-BE49-F238E27FC236}">
                    <a16:creationId xmlns:a16="http://schemas.microsoft.com/office/drawing/2014/main" id="{9734658A-CD8F-4720-9A37-F39EB7EB325F}"/>
                  </a:ext>
                </a:extLst>
              </p:cNvPr>
              <p:cNvSpPr>
                <a:spLocks noChangeArrowheads="1"/>
              </p:cNvSpPr>
              <p:nvPr/>
            </p:nvSpPr>
            <p:spPr bwMode="auto">
              <a:xfrm>
                <a:off x="703" y="981"/>
                <a:ext cx="1360" cy="54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我们的旧报纸足以满足我们自身的需要</a:t>
                </a:r>
              </a:p>
            </p:txBody>
          </p:sp>
          <p:sp>
            <p:nvSpPr>
              <p:cNvPr id="51205" name="Rectangle 5">
                <a:extLst>
                  <a:ext uri="{FF2B5EF4-FFF2-40B4-BE49-F238E27FC236}">
                    <a16:creationId xmlns:a16="http://schemas.microsoft.com/office/drawing/2014/main" id="{4A0BAACD-AA88-41B1-87C6-A2B8C9E140AF}"/>
                  </a:ext>
                </a:extLst>
              </p:cNvPr>
              <p:cNvSpPr>
                <a:spLocks noChangeArrowheads="1"/>
              </p:cNvSpPr>
              <p:nvPr/>
            </p:nvSpPr>
            <p:spPr bwMode="auto">
              <a:xfrm>
                <a:off x="2200" y="981"/>
                <a:ext cx="1360" cy="54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但我们将旧报纸卖给了别的国家并导致了旧报纸短缺</a:t>
                </a:r>
              </a:p>
            </p:txBody>
          </p:sp>
          <p:sp>
            <p:nvSpPr>
              <p:cNvPr id="51206" name="Rectangle 6">
                <a:extLst>
                  <a:ext uri="{FF2B5EF4-FFF2-40B4-BE49-F238E27FC236}">
                    <a16:creationId xmlns:a16="http://schemas.microsoft.com/office/drawing/2014/main" id="{80311ACB-1EC8-4BA3-AF4D-50193B49A8F9}"/>
                  </a:ext>
                </a:extLst>
              </p:cNvPr>
              <p:cNvSpPr>
                <a:spLocks noChangeArrowheads="1"/>
              </p:cNvSpPr>
              <p:nvPr/>
            </p:nvSpPr>
            <p:spPr bwMode="auto">
              <a:xfrm>
                <a:off x="3697" y="981"/>
                <a:ext cx="1360" cy="54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作为新闻纸原料的旧报纸的短缺将导致我们的新闻纸短缺</a:t>
                </a:r>
              </a:p>
            </p:txBody>
          </p:sp>
          <p:cxnSp>
            <p:nvCxnSpPr>
              <p:cNvPr id="51207" name="AutoShape 7">
                <a:extLst>
                  <a:ext uri="{FF2B5EF4-FFF2-40B4-BE49-F238E27FC236}">
                    <a16:creationId xmlns:a16="http://schemas.microsoft.com/office/drawing/2014/main" id="{79EEF828-4952-4B2F-922E-69E3256EDC87}"/>
                  </a:ext>
                </a:extLst>
              </p:cNvPr>
              <p:cNvCxnSpPr>
                <a:cxnSpLocks noChangeShapeType="1"/>
                <a:stCxn id="51204" idx="3"/>
                <a:endCxn id="51205" idx="1"/>
              </p:cNvCxnSpPr>
              <p:nvPr/>
            </p:nvCxnSpPr>
            <p:spPr bwMode="auto">
              <a:xfrm>
                <a:off x="2063" y="1253"/>
                <a:ext cx="137"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8" name="AutoShape 8">
                <a:extLst>
                  <a:ext uri="{FF2B5EF4-FFF2-40B4-BE49-F238E27FC236}">
                    <a16:creationId xmlns:a16="http://schemas.microsoft.com/office/drawing/2014/main" id="{DFE512BD-4D9D-4955-8709-C1ED8BBB1FB8}"/>
                  </a:ext>
                </a:extLst>
              </p:cNvPr>
              <p:cNvCxnSpPr>
                <a:cxnSpLocks noChangeShapeType="1"/>
                <a:stCxn id="51205" idx="3"/>
                <a:endCxn id="51206" idx="1"/>
              </p:cNvCxnSpPr>
              <p:nvPr/>
            </p:nvCxnSpPr>
            <p:spPr bwMode="auto">
              <a:xfrm>
                <a:off x="3560" y="1253"/>
                <a:ext cx="137"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22" name="AutoShape 22">
                <a:extLst>
                  <a:ext uri="{FF2B5EF4-FFF2-40B4-BE49-F238E27FC236}">
                    <a16:creationId xmlns:a16="http://schemas.microsoft.com/office/drawing/2014/main" id="{39600AB4-D8B7-472A-AB6F-2897F622A43F}"/>
                  </a:ext>
                </a:extLst>
              </p:cNvPr>
              <p:cNvSpPr>
                <a:spLocks noChangeArrowheads="1"/>
              </p:cNvSpPr>
              <p:nvPr/>
            </p:nvSpPr>
            <p:spPr bwMode="auto">
              <a:xfrm>
                <a:off x="821" y="1597"/>
                <a:ext cx="1089" cy="127"/>
              </a:xfrm>
              <a:prstGeom prst="triangle">
                <a:avLst>
                  <a:gd name="adj" fmla="val 50000"/>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EF486586-EEC5-4F7E-9E94-FC3EB7BE3429}"/>
              </a:ext>
            </a:extLst>
          </p:cNvPr>
          <p:cNvSpPr>
            <a:spLocks noGrp="1"/>
          </p:cNvSpPr>
          <p:nvPr>
            <p:ph type="sldNum" sz="quarter" idx="12"/>
          </p:nvPr>
        </p:nvSpPr>
        <p:spPr/>
        <p:txBody>
          <a:bodyPr/>
          <a:lstStyle/>
          <a:p>
            <a:fld id="{C5CCBA26-45C4-46FA-A6F6-8B4E3B6BA606}" type="slidenum">
              <a:rPr lang="zh-CN" altLang="en-US"/>
              <a:pPr/>
              <a:t>28</a:t>
            </a:fld>
            <a:endParaRPr lang="en-US" altLang="zh-CN"/>
          </a:p>
        </p:txBody>
      </p:sp>
      <p:sp>
        <p:nvSpPr>
          <p:cNvPr id="48130" name="Rectangle 2">
            <a:extLst>
              <a:ext uri="{FF2B5EF4-FFF2-40B4-BE49-F238E27FC236}">
                <a16:creationId xmlns:a16="http://schemas.microsoft.com/office/drawing/2014/main" id="{4D701A00-4AF6-4D06-85B7-C9D9490039EB}"/>
              </a:ext>
            </a:extLst>
          </p:cNvPr>
          <p:cNvSpPr>
            <a:spLocks noGrp="1" noChangeArrowheads="1"/>
          </p:cNvSpPr>
          <p:nvPr>
            <p:ph type="title"/>
          </p:nvPr>
        </p:nvSpPr>
        <p:spPr>
          <a:xfrm>
            <a:off x="684213" y="681038"/>
            <a:ext cx="7991475" cy="587375"/>
          </a:xfrm>
        </p:spPr>
        <p:txBody>
          <a:bodyPr/>
          <a:lstStyle/>
          <a:p>
            <a:r>
              <a:rPr lang="zh-CN" altLang="en-US"/>
              <a:t>归纳关系通常表现为由若干具有相同属性的思想推导出一个上层思想的过程。</a:t>
            </a:r>
          </a:p>
        </p:txBody>
      </p:sp>
      <p:sp>
        <p:nvSpPr>
          <p:cNvPr id="48132" name="Rectangle 4">
            <a:extLst>
              <a:ext uri="{FF2B5EF4-FFF2-40B4-BE49-F238E27FC236}">
                <a16:creationId xmlns:a16="http://schemas.microsoft.com/office/drawing/2014/main" id="{4ABA4FE1-4E71-461C-8E17-1D5AEC9F9CC0}"/>
              </a:ext>
            </a:extLst>
          </p:cNvPr>
          <p:cNvSpPr>
            <a:spLocks noChangeArrowheads="1"/>
          </p:cNvSpPr>
          <p:nvPr/>
        </p:nvSpPr>
        <p:spPr bwMode="auto">
          <a:xfrm>
            <a:off x="3132138" y="2419350"/>
            <a:ext cx="1800225" cy="5762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事件概述</a:t>
            </a:r>
          </a:p>
        </p:txBody>
      </p:sp>
      <p:sp>
        <p:nvSpPr>
          <p:cNvPr id="48133" name="Rectangle 5">
            <a:extLst>
              <a:ext uri="{FF2B5EF4-FFF2-40B4-BE49-F238E27FC236}">
                <a16:creationId xmlns:a16="http://schemas.microsoft.com/office/drawing/2014/main" id="{F45F24B5-CB93-4AF7-B5D0-3101360B2BA0}"/>
              </a:ext>
            </a:extLst>
          </p:cNvPr>
          <p:cNvSpPr>
            <a:spLocks noChangeArrowheads="1"/>
          </p:cNvSpPr>
          <p:nvPr/>
        </p:nvSpPr>
        <p:spPr bwMode="auto">
          <a:xfrm>
            <a:off x="1404938" y="3787775"/>
            <a:ext cx="1223962" cy="5762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事件一</a:t>
            </a:r>
          </a:p>
        </p:txBody>
      </p:sp>
      <p:sp>
        <p:nvSpPr>
          <p:cNvPr id="48134" name="Rectangle 6">
            <a:extLst>
              <a:ext uri="{FF2B5EF4-FFF2-40B4-BE49-F238E27FC236}">
                <a16:creationId xmlns:a16="http://schemas.microsoft.com/office/drawing/2014/main" id="{9BC743D0-5156-49BF-8A8F-BFBAE43CCDE2}"/>
              </a:ext>
            </a:extLst>
          </p:cNvPr>
          <p:cNvSpPr>
            <a:spLocks noChangeArrowheads="1"/>
          </p:cNvSpPr>
          <p:nvPr/>
        </p:nvSpPr>
        <p:spPr bwMode="auto">
          <a:xfrm>
            <a:off x="2773363" y="3787775"/>
            <a:ext cx="1223962" cy="5762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事件二</a:t>
            </a:r>
          </a:p>
        </p:txBody>
      </p:sp>
      <p:sp>
        <p:nvSpPr>
          <p:cNvPr id="48135" name="Rectangle 7">
            <a:extLst>
              <a:ext uri="{FF2B5EF4-FFF2-40B4-BE49-F238E27FC236}">
                <a16:creationId xmlns:a16="http://schemas.microsoft.com/office/drawing/2014/main" id="{4DA07480-F8DE-4550-8FDC-83EEEC8010F9}"/>
              </a:ext>
            </a:extLst>
          </p:cNvPr>
          <p:cNvSpPr>
            <a:spLocks noChangeArrowheads="1"/>
          </p:cNvSpPr>
          <p:nvPr/>
        </p:nvSpPr>
        <p:spPr bwMode="auto">
          <a:xfrm>
            <a:off x="4140200" y="3787775"/>
            <a:ext cx="1223963" cy="5762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事件三</a:t>
            </a:r>
          </a:p>
        </p:txBody>
      </p:sp>
      <p:sp>
        <p:nvSpPr>
          <p:cNvPr id="48136" name="Rectangle 8">
            <a:extLst>
              <a:ext uri="{FF2B5EF4-FFF2-40B4-BE49-F238E27FC236}">
                <a16:creationId xmlns:a16="http://schemas.microsoft.com/office/drawing/2014/main" id="{C8736F05-DACF-4AA6-8382-E2E488C8F050}"/>
              </a:ext>
            </a:extLst>
          </p:cNvPr>
          <p:cNvSpPr>
            <a:spLocks noChangeArrowheads="1"/>
          </p:cNvSpPr>
          <p:nvPr/>
        </p:nvSpPr>
        <p:spPr bwMode="auto">
          <a:xfrm>
            <a:off x="5508625" y="3787775"/>
            <a:ext cx="1223963" cy="576263"/>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事件四</a:t>
            </a:r>
          </a:p>
        </p:txBody>
      </p:sp>
      <p:cxnSp>
        <p:nvCxnSpPr>
          <p:cNvPr id="48137" name="AutoShape 9">
            <a:extLst>
              <a:ext uri="{FF2B5EF4-FFF2-40B4-BE49-F238E27FC236}">
                <a16:creationId xmlns:a16="http://schemas.microsoft.com/office/drawing/2014/main" id="{98012587-AB4F-46F9-ADB4-B014B911F6DB}"/>
              </a:ext>
            </a:extLst>
          </p:cNvPr>
          <p:cNvCxnSpPr>
            <a:cxnSpLocks noChangeShapeType="1"/>
            <a:stCxn id="48133" idx="0"/>
            <a:endCxn id="48132" idx="2"/>
          </p:cNvCxnSpPr>
          <p:nvPr/>
        </p:nvCxnSpPr>
        <p:spPr bwMode="auto">
          <a:xfrm rot="16200000">
            <a:off x="2628901" y="2384425"/>
            <a:ext cx="792162" cy="2014537"/>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8" name="AutoShape 10">
            <a:extLst>
              <a:ext uri="{FF2B5EF4-FFF2-40B4-BE49-F238E27FC236}">
                <a16:creationId xmlns:a16="http://schemas.microsoft.com/office/drawing/2014/main" id="{7E515BBD-4990-47D5-8816-4A4CAF1F5004}"/>
              </a:ext>
            </a:extLst>
          </p:cNvPr>
          <p:cNvCxnSpPr>
            <a:cxnSpLocks noChangeShapeType="1"/>
            <a:stCxn id="48134" idx="0"/>
            <a:endCxn id="48132" idx="2"/>
          </p:cNvCxnSpPr>
          <p:nvPr/>
        </p:nvCxnSpPr>
        <p:spPr bwMode="auto">
          <a:xfrm rot="16200000">
            <a:off x="3313113" y="3068638"/>
            <a:ext cx="792162" cy="646112"/>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9" name="AutoShape 11">
            <a:extLst>
              <a:ext uri="{FF2B5EF4-FFF2-40B4-BE49-F238E27FC236}">
                <a16:creationId xmlns:a16="http://schemas.microsoft.com/office/drawing/2014/main" id="{0E8B579B-C1C0-4BED-93D6-FE5835244269}"/>
              </a:ext>
            </a:extLst>
          </p:cNvPr>
          <p:cNvCxnSpPr>
            <a:cxnSpLocks noChangeShapeType="1"/>
            <a:stCxn id="48135" idx="0"/>
            <a:endCxn id="48132" idx="2"/>
          </p:cNvCxnSpPr>
          <p:nvPr/>
        </p:nvCxnSpPr>
        <p:spPr bwMode="auto">
          <a:xfrm rot="5400000" flipH="1">
            <a:off x="3996532" y="3031331"/>
            <a:ext cx="792162" cy="720725"/>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0" name="AutoShape 12">
            <a:extLst>
              <a:ext uri="{FF2B5EF4-FFF2-40B4-BE49-F238E27FC236}">
                <a16:creationId xmlns:a16="http://schemas.microsoft.com/office/drawing/2014/main" id="{83383C47-7962-427D-9FE4-968A4C5A2F85}"/>
              </a:ext>
            </a:extLst>
          </p:cNvPr>
          <p:cNvCxnSpPr>
            <a:cxnSpLocks noChangeShapeType="1"/>
            <a:stCxn id="48136" idx="0"/>
            <a:endCxn id="48132" idx="2"/>
          </p:cNvCxnSpPr>
          <p:nvPr/>
        </p:nvCxnSpPr>
        <p:spPr bwMode="auto">
          <a:xfrm rot="5400000" flipH="1">
            <a:off x="4680744" y="2347119"/>
            <a:ext cx="792162" cy="2089150"/>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41" name="AutoShape 13">
            <a:extLst>
              <a:ext uri="{FF2B5EF4-FFF2-40B4-BE49-F238E27FC236}">
                <a16:creationId xmlns:a16="http://schemas.microsoft.com/office/drawing/2014/main" id="{EEB18566-31A6-489D-B406-033CD8F26A82}"/>
              </a:ext>
            </a:extLst>
          </p:cNvPr>
          <p:cNvSpPr>
            <a:spLocks/>
          </p:cNvSpPr>
          <p:nvPr/>
        </p:nvSpPr>
        <p:spPr bwMode="auto">
          <a:xfrm rot="5400000" flipV="1">
            <a:off x="3994944" y="1986757"/>
            <a:ext cx="146050" cy="5472112"/>
          </a:xfrm>
          <a:prstGeom prst="rightBrace">
            <a:avLst>
              <a:gd name="adj1" fmla="val 312228"/>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2" name="Rectangle 14">
            <a:extLst>
              <a:ext uri="{FF2B5EF4-FFF2-40B4-BE49-F238E27FC236}">
                <a16:creationId xmlns:a16="http://schemas.microsoft.com/office/drawing/2014/main" id="{E37CAB0D-9361-4A4B-85A6-C7EA7BA1E5DD}"/>
              </a:ext>
            </a:extLst>
          </p:cNvPr>
          <p:cNvSpPr>
            <a:spLocks noChangeArrowheads="1"/>
          </p:cNvSpPr>
          <p:nvPr/>
        </p:nvSpPr>
        <p:spPr bwMode="auto">
          <a:xfrm>
            <a:off x="2051050" y="4940300"/>
            <a:ext cx="3960813" cy="5762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事件一、二、三、四具有相同属性</a:t>
            </a:r>
          </a:p>
        </p:txBody>
      </p:sp>
      <p:sp>
        <p:nvSpPr>
          <p:cNvPr id="48143" name="AutoShape 15">
            <a:extLst>
              <a:ext uri="{FF2B5EF4-FFF2-40B4-BE49-F238E27FC236}">
                <a16:creationId xmlns:a16="http://schemas.microsoft.com/office/drawing/2014/main" id="{3FB0A2AE-71A6-4251-8562-F64CB5EB79C7}"/>
              </a:ext>
            </a:extLst>
          </p:cNvPr>
          <p:cNvSpPr>
            <a:spLocks/>
          </p:cNvSpPr>
          <p:nvPr/>
        </p:nvSpPr>
        <p:spPr bwMode="auto">
          <a:xfrm>
            <a:off x="6551613" y="2303463"/>
            <a:ext cx="180975" cy="1125537"/>
          </a:xfrm>
          <a:prstGeom prst="rightBrace">
            <a:avLst>
              <a:gd name="adj1" fmla="val 5182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4" name="Rectangle 16">
            <a:extLst>
              <a:ext uri="{FF2B5EF4-FFF2-40B4-BE49-F238E27FC236}">
                <a16:creationId xmlns:a16="http://schemas.microsoft.com/office/drawing/2014/main" id="{02B21016-66F8-4334-8152-2842DA454181}"/>
              </a:ext>
            </a:extLst>
          </p:cNvPr>
          <p:cNvSpPr>
            <a:spLocks noChangeArrowheads="1"/>
          </p:cNvSpPr>
          <p:nvPr/>
        </p:nvSpPr>
        <p:spPr bwMode="auto">
          <a:xfrm>
            <a:off x="6661150" y="2636838"/>
            <a:ext cx="12239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归纳过程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a:extLst>
              <a:ext uri="{FF2B5EF4-FFF2-40B4-BE49-F238E27FC236}">
                <a16:creationId xmlns:a16="http://schemas.microsoft.com/office/drawing/2014/main" id="{24B6246F-BB42-41C6-B840-E9D851738EBD}"/>
              </a:ext>
            </a:extLst>
          </p:cNvPr>
          <p:cNvSpPr>
            <a:spLocks noGrp="1"/>
          </p:cNvSpPr>
          <p:nvPr>
            <p:ph type="sldNum" sz="quarter" idx="12"/>
          </p:nvPr>
        </p:nvSpPr>
        <p:spPr/>
        <p:txBody>
          <a:bodyPr/>
          <a:lstStyle/>
          <a:p>
            <a:fld id="{788DA20C-40FA-41D4-8C57-3FE4413CE4FC}" type="slidenum">
              <a:rPr lang="zh-CN" altLang="en-US"/>
              <a:pPr/>
              <a:t>29</a:t>
            </a:fld>
            <a:endParaRPr lang="en-US" altLang="zh-CN"/>
          </a:p>
        </p:txBody>
      </p:sp>
      <p:sp>
        <p:nvSpPr>
          <p:cNvPr id="82946" name="Rectangle 2">
            <a:extLst>
              <a:ext uri="{FF2B5EF4-FFF2-40B4-BE49-F238E27FC236}">
                <a16:creationId xmlns:a16="http://schemas.microsoft.com/office/drawing/2014/main" id="{F08B19F8-C4AC-45B6-90CA-1C5A746FB9EC}"/>
              </a:ext>
            </a:extLst>
          </p:cNvPr>
          <p:cNvSpPr>
            <a:spLocks noGrp="1" noChangeArrowheads="1"/>
          </p:cNvSpPr>
          <p:nvPr>
            <p:ph type="title"/>
          </p:nvPr>
        </p:nvSpPr>
        <p:spPr/>
        <p:txBody>
          <a:bodyPr/>
          <a:lstStyle/>
          <a:p>
            <a:r>
              <a:rPr lang="zh-CN" altLang="en-US"/>
              <a:t>归纳推理举例</a:t>
            </a:r>
          </a:p>
        </p:txBody>
      </p:sp>
      <p:sp>
        <p:nvSpPr>
          <p:cNvPr id="82948" name="Rectangle 4">
            <a:extLst>
              <a:ext uri="{FF2B5EF4-FFF2-40B4-BE49-F238E27FC236}">
                <a16:creationId xmlns:a16="http://schemas.microsoft.com/office/drawing/2014/main" id="{74583F44-BE61-43E6-9DF8-CBBA47621250}"/>
              </a:ext>
            </a:extLst>
          </p:cNvPr>
          <p:cNvSpPr>
            <a:spLocks noChangeArrowheads="1"/>
          </p:cNvSpPr>
          <p:nvPr/>
        </p:nvSpPr>
        <p:spPr bwMode="auto">
          <a:xfrm>
            <a:off x="3708400" y="1557338"/>
            <a:ext cx="1800225" cy="5762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降低成本是提高利润的有效途径</a:t>
            </a:r>
          </a:p>
        </p:txBody>
      </p:sp>
      <p:sp>
        <p:nvSpPr>
          <p:cNvPr id="82949" name="Rectangle 5">
            <a:extLst>
              <a:ext uri="{FF2B5EF4-FFF2-40B4-BE49-F238E27FC236}">
                <a16:creationId xmlns:a16="http://schemas.microsoft.com/office/drawing/2014/main" id="{D36D4A0A-8F26-46EA-BCEB-E1155608742A}"/>
              </a:ext>
            </a:extLst>
          </p:cNvPr>
          <p:cNvSpPr>
            <a:spLocks noChangeArrowheads="1"/>
          </p:cNvSpPr>
          <p:nvPr/>
        </p:nvSpPr>
        <p:spPr bwMode="auto">
          <a:xfrm>
            <a:off x="1981200" y="2925763"/>
            <a:ext cx="1223963" cy="5762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生产率低</a:t>
            </a:r>
          </a:p>
        </p:txBody>
      </p:sp>
      <p:sp>
        <p:nvSpPr>
          <p:cNvPr id="82950" name="Rectangle 6">
            <a:extLst>
              <a:ext uri="{FF2B5EF4-FFF2-40B4-BE49-F238E27FC236}">
                <a16:creationId xmlns:a16="http://schemas.microsoft.com/office/drawing/2014/main" id="{D08FA869-0328-4E8A-9EBD-2272F198E972}"/>
              </a:ext>
            </a:extLst>
          </p:cNvPr>
          <p:cNvSpPr>
            <a:spLocks noChangeArrowheads="1"/>
          </p:cNvSpPr>
          <p:nvPr/>
        </p:nvSpPr>
        <p:spPr bwMode="auto">
          <a:xfrm>
            <a:off x="3349625" y="2925763"/>
            <a:ext cx="1223963" cy="5762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加班过多</a:t>
            </a:r>
          </a:p>
        </p:txBody>
      </p:sp>
      <p:sp>
        <p:nvSpPr>
          <p:cNvPr id="82951" name="Rectangle 7">
            <a:extLst>
              <a:ext uri="{FF2B5EF4-FFF2-40B4-BE49-F238E27FC236}">
                <a16:creationId xmlns:a16="http://schemas.microsoft.com/office/drawing/2014/main" id="{8764D67E-7A73-4A35-BE3F-C09EA52217FC}"/>
              </a:ext>
            </a:extLst>
          </p:cNvPr>
          <p:cNvSpPr>
            <a:spLocks noChangeArrowheads="1"/>
          </p:cNvSpPr>
          <p:nvPr/>
        </p:nvSpPr>
        <p:spPr bwMode="auto">
          <a:xfrm>
            <a:off x="4716463" y="2925763"/>
            <a:ext cx="1223962" cy="5762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浪费严重</a:t>
            </a:r>
          </a:p>
        </p:txBody>
      </p:sp>
      <p:sp>
        <p:nvSpPr>
          <p:cNvPr id="82952" name="Rectangle 8">
            <a:extLst>
              <a:ext uri="{FF2B5EF4-FFF2-40B4-BE49-F238E27FC236}">
                <a16:creationId xmlns:a16="http://schemas.microsoft.com/office/drawing/2014/main" id="{9A85C2DD-7565-42AF-8DBD-07F6E40D9D99}"/>
              </a:ext>
            </a:extLst>
          </p:cNvPr>
          <p:cNvSpPr>
            <a:spLocks noChangeArrowheads="1"/>
          </p:cNvSpPr>
          <p:nvPr/>
        </p:nvSpPr>
        <p:spPr bwMode="auto">
          <a:xfrm>
            <a:off x="6084888" y="2925763"/>
            <a:ext cx="1223962" cy="5762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无工序分工</a:t>
            </a:r>
          </a:p>
        </p:txBody>
      </p:sp>
      <p:cxnSp>
        <p:nvCxnSpPr>
          <p:cNvPr id="82953" name="AutoShape 9">
            <a:extLst>
              <a:ext uri="{FF2B5EF4-FFF2-40B4-BE49-F238E27FC236}">
                <a16:creationId xmlns:a16="http://schemas.microsoft.com/office/drawing/2014/main" id="{90D0EE58-B7AB-459C-9B89-592A8654B570}"/>
              </a:ext>
            </a:extLst>
          </p:cNvPr>
          <p:cNvCxnSpPr>
            <a:cxnSpLocks noChangeShapeType="1"/>
            <a:stCxn id="82949" idx="0"/>
            <a:endCxn id="82948" idx="2"/>
          </p:cNvCxnSpPr>
          <p:nvPr/>
        </p:nvCxnSpPr>
        <p:spPr bwMode="auto">
          <a:xfrm rot="16200000">
            <a:off x="3205162" y="1522413"/>
            <a:ext cx="792163" cy="2014538"/>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54" name="AutoShape 10">
            <a:extLst>
              <a:ext uri="{FF2B5EF4-FFF2-40B4-BE49-F238E27FC236}">
                <a16:creationId xmlns:a16="http://schemas.microsoft.com/office/drawing/2014/main" id="{53C1EA7F-A0BB-43D1-B84E-51BE7FB96AA6}"/>
              </a:ext>
            </a:extLst>
          </p:cNvPr>
          <p:cNvCxnSpPr>
            <a:cxnSpLocks noChangeShapeType="1"/>
            <a:stCxn id="82950" idx="0"/>
            <a:endCxn id="82948" idx="2"/>
          </p:cNvCxnSpPr>
          <p:nvPr/>
        </p:nvCxnSpPr>
        <p:spPr bwMode="auto">
          <a:xfrm rot="16200000">
            <a:off x="3889375" y="2206625"/>
            <a:ext cx="792163" cy="646113"/>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55" name="AutoShape 11">
            <a:extLst>
              <a:ext uri="{FF2B5EF4-FFF2-40B4-BE49-F238E27FC236}">
                <a16:creationId xmlns:a16="http://schemas.microsoft.com/office/drawing/2014/main" id="{87325E6B-9413-4EAC-8489-C97B045609A4}"/>
              </a:ext>
            </a:extLst>
          </p:cNvPr>
          <p:cNvCxnSpPr>
            <a:cxnSpLocks noChangeShapeType="1"/>
            <a:stCxn id="82951" idx="0"/>
            <a:endCxn id="82948" idx="2"/>
          </p:cNvCxnSpPr>
          <p:nvPr/>
        </p:nvCxnSpPr>
        <p:spPr bwMode="auto">
          <a:xfrm rot="5400000" flipH="1">
            <a:off x="4572794" y="2169319"/>
            <a:ext cx="792163" cy="720725"/>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56" name="AutoShape 12">
            <a:extLst>
              <a:ext uri="{FF2B5EF4-FFF2-40B4-BE49-F238E27FC236}">
                <a16:creationId xmlns:a16="http://schemas.microsoft.com/office/drawing/2014/main" id="{9D626B13-119E-47BB-9CA8-ADB69BF807C4}"/>
              </a:ext>
            </a:extLst>
          </p:cNvPr>
          <p:cNvCxnSpPr>
            <a:cxnSpLocks noChangeShapeType="1"/>
            <a:stCxn id="82952" idx="0"/>
            <a:endCxn id="82948" idx="2"/>
          </p:cNvCxnSpPr>
          <p:nvPr/>
        </p:nvCxnSpPr>
        <p:spPr bwMode="auto">
          <a:xfrm rot="5400000" flipH="1">
            <a:off x="5257006" y="1485107"/>
            <a:ext cx="792163" cy="2089150"/>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7" name="Rectangle 13">
            <a:extLst>
              <a:ext uri="{FF2B5EF4-FFF2-40B4-BE49-F238E27FC236}">
                <a16:creationId xmlns:a16="http://schemas.microsoft.com/office/drawing/2014/main" id="{7CCB49EA-8AB4-49C6-A179-E466CB1DBC3D}"/>
              </a:ext>
            </a:extLst>
          </p:cNvPr>
          <p:cNvSpPr>
            <a:spLocks noChangeArrowheads="1"/>
          </p:cNvSpPr>
          <p:nvPr/>
        </p:nvSpPr>
        <p:spPr bwMode="auto">
          <a:xfrm>
            <a:off x="3708400" y="3932238"/>
            <a:ext cx="1800225" cy="5762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管理层不能胜任目前工作</a:t>
            </a:r>
          </a:p>
        </p:txBody>
      </p:sp>
      <p:sp>
        <p:nvSpPr>
          <p:cNvPr id="82958" name="Rectangle 14">
            <a:extLst>
              <a:ext uri="{FF2B5EF4-FFF2-40B4-BE49-F238E27FC236}">
                <a16:creationId xmlns:a16="http://schemas.microsoft.com/office/drawing/2014/main" id="{F5D4C480-79B3-44F7-A91B-CEF653D44B01}"/>
              </a:ext>
            </a:extLst>
          </p:cNvPr>
          <p:cNvSpPr>
            <a:spLocks noChangeArrowheads="1"/>
          </p:cNvSpPr>
          <p:nvPr/>
        </p:nvSpPr>
        <p:spPr bwMode="auto">
          <a:xfrm>
            <a:off x="1981200" y="5300663"/>
            <a:ext cx="1223963" cy="5762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不调查市场</a:t>
            </a:r>
          </a:p>
        </p:txBody>
      </p:sp>
      <p:sp>
        <p:nvSpPr>
          <p:cNvPr id="82959" name="Rectangle 15">
            <a:extLst>
              <a:ext uri="{FF2B5EF4-FFF2-40B4-BE49-F238E27FC236}">
                <a16:creationId xmlns:a16="http://schemas.microsoft.com/office/drawing/2014/main" id="{7E0B17AD-9805-43DF-92B3-AF33C31F0D62}"/>
              </a:ext>
            </a:extLst>
          </p:cNvPr>
          <p:cNvSpPr>
            <a:spLocks noChangeArrowheads="1"/>
          </p:cNvSpPr>
          <p:nvPr/>
        </p:nvSpPr>
        <p:spPr bwMode="auto">
          <a:xfrm>
            <a:off x="3349625" y="5300663"/>
            <a:ext cx="1223963" cy="5762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不接受批评</a:t>
            </a:r>
          </a:p>
        </p:txBody>
      </p:sp>
      <p:sp>
        <p:nvSpPr>
          <p:cNvPr id="82960" name="Rectangle 16">
            <a:extLst>
              <a:ext uri="{FF2B5EF4-FFF2-40B4-BE49-F238E27FC236}">
                <a16:creationId xmlns:a16="http://schemas.microsoft.com/office/drawing/2014/main" id="{BB883564-D607-454A-BF1E-193E1EB58F42}"/>
              </a:ext>
            </a:extLst>
          </p:cNvPr>
          <p:cNvSpPr>
            <a:spLocks noChangeArrowheads="1"/>
          </p:cNvSpPr>
          <p:nvPr/>
        </p:nvSpPr>
        <p:spPr bwMode="auto">
          <a:xfrm>
            <a:off x="4716463" y="5300663"/>
            <a:ext cx="1223962" cy="5762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不关注士气</a:t>
            </a:r>
          </a:p>
        </p:txBody>
      </p:sp>
      <p:sp>
        <p:nvSpPr>
          <p:cNvPr id="82961" name="Rectangle 17">
            <a:extLst>
              <a:ext uri="{FF2B5EF4-FFF2-40B4-BE49-F238E27FC236}">
                <a16:creationId xmlns:a16="http://schemas.microsoft.com/office/drawing/2014/main" id="{799D620B-616E-4AC7-BC33-45B477CDBF89}"/>
              </a:ext>
            </a:extLst>
          </p:cNvPr>
          <p:cNvSpPr>
            <a:spLocks noChangeArrowheads="1"/>
          </p:cNvSpPr>
          <p:nvPr/>
        </p:nvSpPr>
        <p:spPr bwMode="auto">
          <a:xfrm>
            <a:off x="6084888" y="5300663"/>
            <a:ext cx="1223962" cy="5762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不注重赢利</a:t>
            </a:r>
          </a:p>
        </p:txBody>
      </p:sp>
      <p:cxnSp>
        <p:nvCxnSpPr>
          <p:cNvPr id="82962" name="AutoShape 18">
            <a:extLst>
              <a:ext uri="{FF2B5EF4-FFF2-40B4-BE49-F238E27FC236}">
                <a16:creationId xmlns:a16="http://schemas.microsoft.com/office/drawing/2014/main" id="{18227FFC-9B6F-4EF2-832A-34EFE4F1BE66}"/>
              </a:ext>
            </a:extLst>
          </p:cNvPr>
          <p:cNvCxnSpPr>
            <a:cxnSpLocks noChangeShapeType="1"/>
            <a:stCxn id="82958" idx="0"/>
            <a:endCxn id="82957" idx="2"/>
          </p:cNvCxnSpPr>
          <p:nvPr/>
        </p:nvCxnSpPr>
        <p:spPr bwMode="auto">
          <a:xfrm rot="16200000">
            <a:off x="3205162" y="3897313"/>
            <a:ext cx="792163" cy="2014538"/>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63" name="AutoShape 19">
            <a:extLst>
              <a:ext uri="{FF2B5EF4-FFF2-40B4-BE49-F238E27FC236}">
                <a16:creationId xmlns:a16="http://schemas.microsoft.com/office/drawing/2014/main" id="{09C2D5EF-01A0-4508-849D-78425722F994}"/>
              </a:ext>
            </a:extLst>
          </p:cNvPr>
          <p:cNvCxnSpPr>
            <a:cxnSpLocks noChangeShapeType="1"/>
            <a:stCxn id="82959" idx="0"/>
            <a:endCxn id="82957" idx="2"/>
          </p:cNvCxnSpPr>
          <p:nvPr/>
        </p:nvCxnSpPr>
        <p:spPr bwMode="auto">
          <a:xfrm rot="16200000">
            <a:off x="3889375" y="4581525"/>
            <a:ext cx="792163" cy="646113"/>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64" name="AutoShape 20">
            <a:extLst>
              <a:ext uri="{FF2B5EF4-FFF2-40B4-BE49-F238E27FC236}">
                <a16:creationId xmlns:a16="http://schemas.microsoft.com/office/drawing/2014/main" id="{FF7F143F-D88F-4530-996C-25E3A768E1FA}"/>
              </a:ext>
            </a:extLst>
          </p:cNvPr>
          <p:cNvCxnSpPr>
            <a:cxnSpLocks noChangeShapeType="1"/>
            <a:stCxn id="82960" idx="0"/>
            <a:endCxn id="82957" idx="2"/>
          </p:cNvCxnSpPr>
          <p:nvPr/>
        </p:nvCxnSpPr>
        <p:spPr bwMode="auto">
          <a:xfrm rot="5400000" flipH="1">
            <a:off x="4572794" y="4544219"/>
            <a:ext cx="792163" cy="720725"/>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65" name="AutoShape 21">
            <a:extLst>
              <a:ext uri="{FF2B5EF4-FFF2-40B4-BE49-F238E27FC236}">
                <a16:creationId xmlns:a16="http://schemas.microsoft.com/office/drawing/2014/main" id="{FB749560-09B5-4FD1-B902-D06A16301F6F}"/>
              </a:ext>
            </a:extLst>
          </p:cNvPr>
          <p:cNvCxnSpPr>
            <a:cxnSpLocks noChangeShapeType="1"/>
            <a:stCxn id="82961" idx="0"/>
            <a:endCxn id="82957" idx="2"/>
          </p:cNvCxnSpPr>
          <p:nvPr/>
        </p:nvCxnSpPr>
        <p:spPr bwMode="auto">
          <a:xfrm rot="5400000" flipH="1">
            <a:off x="5257006" y="3860007"/>
            <a:ext cx="792163" cy="2089150"/>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66" name="Rectangle 22">
            <a:extLst>
              <a:ext uri="{FF2B5EF4-FFF2-40B4-BE49-F238E27FC236}">
                <a16:creationId xmlns:a16="http://schemas.microsoft.com/office/drawing/2014/main" id="{3DB09F7F-33DB-4BD7-A53A-F7A566DF7AC1}"/>
              </a:ext>
            </a:extLst>
          </p:cNvPr>
          <p:cNvSpPr>
            <a:spLocks noChangeArrowheads="1"/>
          </p:cNvSpPr>
          <p:nvPr/>
        </p:nvSpPr>
        <p:spPr bwMode="auto">
          <a:xfrm>
            <a:off x="1763713" y="1341438"/>
            <a:ext cx="5761037" cy="2303462"/>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7" name="Rectangle 23">
            <a:extLst>
              <a:ext uri="{FF2B5EF4-FFF2-40B4-BE49-F238E27FC236}">
                <a16:creationId xmlns:a16="http://schemas.microsoft.com/office/drawing/2014/main" id="{80586E4C-E60A-4550-9C26-FCB1A4354AAB}"/>
              </a:ext>
            </a:extLst>
          </p:cNvPr>
          <p:cNvSpPr>
            <a:spLocks noChangeArrowheads="1"/>
          </p:cNvSpPr>
          <p:nvPr/>
        </p:nvSpPr>
        <p:spPr bwMode="auto">
          <a:xfrm>
            <a:off x="1763713" y="3789363"/>
            <a:ext cx="5761037" cy="2303462"/>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530FDC43-19DC-4624-92FF-56363BDF84E0}"/>
              </a:ext>
            </a:extLst>
          </p:cNvPr>
          <p:cNvSpPr>
            <a:spLocks noGrp="1"/>
          </p:cNvSpPr>
          <p:nvPr>
            <p:ph type="sldNum" sz="quarter" idx="12"/>
          </p:nvPr>
        </p:nvSpPr>
        <p:spPr/>
        <p:txBody>
          <a:bodyPr/>
          <a:lstStyle/>
          <a:p>
            <a:fld id="{6D6C3E45-AE16-4423-A4E4-43C7F56FC3C1}" type="slidenum">
              <a:rPr lang="zh-CN" altLang="en-US"/>
              <a:pPr/>
              <a:t>3</a:t>
            </a:fld>
            <a:endParaRPr lang="en-US" altLang="zh-CN"/>
          </a:p>
        </p:txBody>
      </p:sp>
      <p:sp>
        <p:nvSpPr>
          <p:cNvPr id="10242" name="Rectangle 2">
            <a:extLst>
              <a:ext uri="{FF2B5EF4-FFF2-40B4-BE49-F238E27FC236}">
                <a16:creationId xmlns:a16="http://schemas.microsoft.com/office/drawing/2014/main" id="{96942471-93E6-41BB-8983-3BF1630E9F17}"/>
              </a:ext>
            </a:extLst>
          </p:cNvPr>
          <p:cNvSpPr>
            <a:spLocks noGrp="1" noChangeArrowheads="1"/>
          </p:cNvSpPr>
          <p:nvPr>
            <p:ph type="title"/>
          </p:nvPr>
        </p:nvSpPr>
        <p:spPr/>
        <p:txBody>
          <a:bodyPr/>
          <a:lstStyle/>
          <a:p>
            <a:r>
              <a:rPr lang="zh-CN" altLang="en-US"/>
              <a:t>目录</a:t>
            </a:r>
          </a:p>
        </p:txBody>
      </p:sp>
      <p:sp>
        <p:nvSpPr>
          <p:cNvPr id="10243" name="Rectangle 3">
            <a:extLst>
              <a:ext uri="{FF2B5EF4-FFF2-40B4-BE49-F238E27FC236}">
                <a16:creationId xmlns:a16="http://schemas.microsoft.com/office/drawing/2014/main" id="{DFA36359-A476-43FC-9C73-106B5CEF9554}"/>
              </a:ext>
            </a:extLst>
          </p:cNvPr>
          <p:cNvSpPr>
            <a:spLocks noGrp="1" noChangeArrowheads="1"/>
          </p:cNvSpPr>
          <p:nvPr>
            <p:ph type="body" idx="1"/>
          </p:nvPr>
        </p:nvSpPr>
        <p:spPr/>
        <p:txBody>
          <a:bodyPr/>
          <a:lstStyle/>
          <a:p>
            <a:r>
              <a:rPr lang="zh-CN" altLang="en-US"/>
              <a:t>第一篇 写作的逻辑</a:t>
            </a:r>
          </a:p>
          <a:p>
            <a:pPr lvl="1"/>
            <a:r>
              <a:rPr lang="zh-CN" altLang="en-US"/>
              <a:t>第一章 为什么选择金字塔结构</a:t>
            </a:r>
          </a:p>
          <a:p>
            <a:pPr lvl="1"/>
            <a:r>
              <a:rPr lang="zh-CN" altLang="en-US"/>
              <a:t>第二章 金字塔中的子结构</a:t>
            </a:r>
          </a:p>
          <a:p>
            <a:pPr lvl="1"/>
            <a:r>
              <a:rPr lang="zh-CN" altLang="en-US"/>
              <a:t>第三章 如何构件金字塔结构</a:t>
            </a:r>
          </a:p>
          <a:p>
            <a:pPr lvl="1"/>
            <a:r>
              <a:rPr lang="zh-CN" altLang="en-US"/>
              <a:t>第四章 序言部分的具体写法</a:t>
            </a:r>
          </a:p>
          <a:p>
            <a:pPr lvl="1"/>
            <a:r>
              <a:rPr lang="zh-CN" altLang="en-US"/>
              <a:t>第五章 演绎与归纳的区别</a:t>
            </a:r>
          </a:p>
          <a:p>
            <a:r>
              <a:rPr lang="zh-CN" altLang="en-US"/>
              <a:t>第二篇 思考的逻辑</a:t>
            </a:r>
          </a:p>
          <a:p>
            <a:r>
              <a:rPr lang="zh-CN" altLang="en-US"/>
              <a:t>第三篇 解决问题的逻辑</a:t>
            </a:r>
          </a:p>
          <a:p>
            <a:r>
              <a:rPr lang="zh-CN" altLang="en-US"/>
              <a:t>第四篇 演示的逻辑</a:t>
            </a:r>
          </a:p>
          <a:p>
            <a:r>
              <a:rPr lang="zh-CN" altLang="en-US"/>
              <a:t>附录一</a:t>
            </a:r>
          </a:p>
          <a:p>
            <a:r>
              <a:rPr lang="zh-CN" altLang="en-US"/>
              <a:t>附录二</a:t>
            </a:r>
          </a:p>
        </p:txBody>
      </p:sp>
      <p:pic>
        <p:nvPicPr>
          <p:cNvPr id="10251" name="Picture 11" descr="BArrow">
            <a:extLst>
              <a:ext uri="{FF2B5EF4-FFF2-40B4-BE49-F238E27FC236}">
                <a16:creationId xmlns:a16="http://schemas.microsoft.com/office/drawing/2014/main" id="{E62A2521-D5E3-451A-8D9B-1C15A4423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41488"/>
            <a:ext cx="503237" cy="503237"/>
          </a:xfrm>
          <a:prstGeom prst="rect">
            <a:avLst/>
          </a:prstGeom>
          <a:noFill/>
          <a:extLst>
            <a:ext uri="{909E8E84-426E-40DD-AFC4-6F175D3DCCD1}">
              <a14:hiddenFill xmlns:a14="http://schemas.microsoft.com/office/drawing/2010/main">
                <a:solidFill>
                  <a:srgbClr val="FFFFFF"/>
                </a:solidFill>
              </a14:hiddenFill>
            </a:ext>
          </a:extLst>
        </p:spPr>
      </p:pic>
      <p:pic>
        <p:nvPicPr>
          <p:cNvPr id="10253" name="Picture 13" descr="GArrow">
            <a:extLst>
              <a:ext uri="{FF2B5EF4-FFF2-40B4-BE49-F238E27FC236}">
                <a16:creationId xmlns:a16="http://schemas.microsoft.com/office/drawing/2014/main" id="{234A2B0A-10F2-4F99-A704-2BA7B8B30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133600"/>
            <a:ext cx="382587" cy="38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5">
            <a:extLst>
              <a:ext uri="{FF2B5EF4-FFF2-40B4-BE49-F238E27FC236}">
                <a16:creationId xmlns:a16="http://schemas.microsoft.com/office/drawing/2014/main" id="{F67EFD60-A344-43B4-9129-957144867658}"/>
              </a:ext>
            </a:extLst>
          </p:cNvPr>
          <p:cNvSpPr>
            <a:spLocks noGrp="1"/>
          </p:cNvSpPr>
          <p:nvPr>
            <p:ph type="sldNum" sz="quarter" idx="12"/>
          </p:nvPr>
        </p:nvSpPr>
        <p:spPr/>
        <p:txBody>
          <a:bodyPr/>
          <a:lstStyle/>
          <a:p>
            <a:fld id="{8DC882A8-B28C-4AE6-9551-99AF45F6AC44}" type="slidenum">
              <a:rPr lang="zh-CN" altLang="en-US"/>
              <a:pPr/>
              <a:t>30</a:t>
            </a:fld>
            <a:endParaRPr lang="en-US" altLang="zh-CN"/>
          </a:p>
        </p:txBody>
      </p:sp>
      <p:sp>
        <p:nvSpPr>
          <p:cNvPr id="53250" name="Rectangle 2">
            <a:extLst>
              <a:ext uri="{FF2B5EF4-FFF2-40B4-BE49-F238E27FC236}">
                <a16:creationId xmlns:a16="http://schemas.microsoft.com/office/drawing/2014/main" id="{E023B156-9DDD-4E22-835A-A7DC30C9AFE0}"/>
              </a:ext>
            </a:extLst>
          </p:cNvPr>
          <p:cNvSpPr>
            <a:spLocks noGrp="1" noChangeArrowheads="1"/>
          </p:cNvSpPr>
          <p:nvPr>
            <p:ph type="title"/>
          </p:nvPr>
        </p:nvSpPr>
        <p:spPr>
          <a:xfrm>
            <a:off x="684213" y="681038"/>
            <a:ext cx="7991475" cy="587375"/>
          </a:xfrm>
        </p:spPr>
        <p:txBody>
          <a:bodyPr/>
          <a:lstStyle/>
          <a:p>
            <a:r>
              <a:rPr lang="zh-CN" altLang="en-US"/>
              <a:t>演绎推理先提出</a:t>
            </a:r>
            <a:r>
              <a:rPr lang="zh-CN" altLang="en-US">
                <a:latin typeface="Arial" panose="020B0604020202020204" pitchFamily="34" charset="0"/>
              </a:rPr>
              <a:t>“</a:t>
            </a:r>
            <a:r>
              <a:rPr lang="zh-CN" altLang="en-US"/>
              <a:t>为什么</a:t>
            </a:r>
            <a:r>
              <a:rPr lang="zh-CN" altLang="en-US">
                <a:latin typeface="Arial" panose="020B0604020202020204" pitchFamily="34" charset="0"/>
              </a:rPr>
              <a:t>”</a:t>
            </a:r>
            <a:r>
              <a:rPr lang="zh-CN" altLang="en-US"/>
              <a:t>，然后阐述</a:t>
            </a:r>
            <a:r>
              <a:rPr lang="zh-CN" altLang="en-US">
                <a:latin typeface="Arial" panose="020B0604020202020204" pitchFamily="34" charset="0"/>
              </a:rPr>
              <a:t>“</a:t>
            </a:r>
            <a:r>
              <a:rPr lang="zh-CN" altLang="en-US"/>
              <a:t>如何进行</a:t>
            </a:r>
            <a:r>
              <a:rPr lang="zh-CN" altLang="en-US">
                <a:latin typeface="Arial" panose="020B0604020202020204" pitchFamily="34" charset="0"/>
              </a:rPr>
              <a:t>”</a:t>
            </a:r>
            <a:r>
              <a:rPr lang="zh-CN" altLang="en-US"/>
              <a:t>将使读者在整个推理过程中不断反复，造成读者理解的障碍</a:t>
            </a:r>
          </a:p>
        </p:txBody>
      </p:sp>
      <p:sp>
        <p:nvSpPr>
          <p:cNvPr id="53252" name="Rectangle 4">
            <a:extLst>
              <a:ext uri="{FF2B5EF4-FFF2-40B4-BE49-F238E27FC236}">
                <a16:creationId xmlns:a16="http://schemas.microsoft.com/office/drawing/2014/main" id="{38E2FD0E-B9DC-4EE1-88FB-F966BAB8B1B2}"/>
              </a:ext>
            </a:extLst>
          </p:cNvPr>
          <p:cNvSpPr>
            <a:spLocks noChangeArrowheads="1"/>
          </p:cNvSpPr>
          <p:nvPr/>
        </p:nvSpPr>
        <p:spPr bwMode="auto">
          <a:xfrm>
            <a:off x="1116013" y="4722813"/>
            <a:ext cx="2159000" cy="57626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这些是目前存在的问题</a:t>
            </a:r>
          </a:p>
        </p:txBody>
      </p:sp>
      <p:sp>
        <p:nvSpPr>
          <p:cNvPr id="53253" name="Rectangle 5">
            <a:extLst>
              <a:ext uri="{FF2B5EF4-FFF2-40B4-BE49-F238E27FC236}">
                <a16:creationId xmlns:a16="http://schemas.microsoft.com/office/drawing/2014/main" id="{74353359-DF27-46A8-AC20-939512CA899F}"/>
              </a:ext>
            </a:extLst>
          </p:cNvPr>
          <p:cNvSpPr>
            <a:spLocks noChangeArrowheads="1"/>
          </p:cNvSpPr>
          <p:nvPr/>
        </p:nvSpPr>
        <p:spPr bwMode="auto">
          <a:xfrm>
            <a:off x="3492500" y="4722813"/>
            <a:ext cx="2159000" cy="57626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这些是造成问题的原因</a:t>
            </a:r>
          </a:p>
        </p:txBody>
      </p:sp>
      <p:sp>
        <p:nvSpPr>
          <p:cNvPr id="53254" name="Rectangle 6">
            <a:extLst>
              <a:ext uri="{FF2B5EF4-FFF2-40B4-BE49-F238E27FC236}">
                <a16:creationId xmlns:a16="http://schemas.microsoft.com/office/drawing/2014/main" id="{C87E6EF7-153E-4EBE-B04A-1702FA0D5CA4}"/>
              </a:ext>
            </a:extLst>
          </p:cNvPr>
          <p:cNvSpPr>
            <a:spLocks noChangeArrowheads="1"/>
          </p:cNvSpPr>
          <p:nvPr/>
        </p:nvSpPr>
        <p:spPr bwMode="auto">
          <a:xfrm>
            <a:off x="5868988" y="4722813"/>
            <a:ext cx="2159000" cy="57626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因此，这些是你必须采取的措施</a:t>
            </a:r>
          </a:p>
        </p:txBody>
      </p:sp>
      <p:cxnSp>
        <p:nvCxnSpPr>
          <p:cNvPr id="53255" name="AutoShape 7">
            <a:extLst>
              <a:ext uri="{FF2B5EF4-FFF2-40B4-BE49-F238E27FC236}">
                <a16:creationId xmlns:a16="http://schemas.microsoft.com/office/drawing/2014/main" id="{073FFD52-31FA-4F13-8504-761EF361EBAA}"/>
              </a:ext>
            </a:extLst>
          </p:cNvPr>
          <p:cNvCxnSpPr>
            <a:cxnSpLocks noChangeShapeType="1"/>
            <a:stCxn id="53252" idx="3"/>
            <a:endCxn id="53253" idx="1"/>
          </p:cNvCxnSpPr>
          <p:nvPr/>
        </p:nvCxnSpPr>
        <p:spPr bwMode="auto">
          <a:xfrm>
            <a:off x="3275013" y="5011738"/>
            <a:ext cx="217487"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6" name="AutoShape 8">
            <a:extLst>
              <a:ext uri="{FF2B5EF4-FFF2-40B4-BE49-F238E27FC236}">
                <a16:creationId xmlns:a16="http://schemas.microsoft.com/office/drawing/2014/main" id="{140F15BC-333A-4B89-8EC2-797D72ADBDD0}"/>
              </a:ext>
            </a:extLst>
          </p:cNvPr>
          <p:cNvCxnSpPr>
            <a:cxnSpLocks noChangeShapeType="1"/>
            <a:stCxn id="53253" idx="3"/>
            <a:endCxn id="53254" idx="1"/>
          </p:cNvCxnSpPr>
          <p:nvPr/>
        </p:nvCxnSpPr>
        <p:spPr bwMode="auto">
          <a:xfrm>
            <a:off x="5651500" y="5011738"/>
            <a:ext cx="217488"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57" name="Rectangle 9">
            <a:extLst>
              <a:ext uri="{FF2B5EF4-FFF2-40B4-BE49-F238E27FC236}">
                <a16:creationId xmlns:a16="http://schemas.microsoft.com/office/drawing/2014/main" id="{0BA484C6-5687-41A3-A675-6A3422ADBE34}"/>
              </a:ext>
            </a:extLst>
          </p:cNvPr>
          <p:cNvSpPr>
            <a:spLocks noChangeArrowheads="1"/>
          </p:cNvSpPr>
          <p:nvPr/>
        </p:nvSpPr>
        <p:spPr bwMode="auto">
          <a:xfrm>
            <a:off x="5868988" y="3430588"/>
            <a:ext cx="2159000" cy="574675"/>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你必须进行改革</a:t>
            </a:r>
          </a:p>
        </p:txBody>
      </p:sp>
      <p:cxnSp>
        <p:nvCxnSpPr>
          <p:cNvPr id="53258" name="AutoShape 10">
            <a:extLst>
              <a:ext uri="{FF2B5EF4-FFF2-40B4-BE49-F238E27FC236}">
                <a16:creationId xmlns:a16="http://schemas.microsoft.com/office/drawing/2014/main" id="{8FC18F85-D055-4834-9285-0C60CA2B424C}"/>
              </a:ext>
            </a:extLst>
          </p:cNvPr>
          <p:cNvCxnSpPr>
            <a:cxnSpLocks noChangeShapeType="1"/>
            <a:stCxn id="53254" idx="0"/>
            <a:endCxn id="53257" idx="2"/>
          </p:cNvCxnSpPr>
          <p:nvPr/>
        </p:nvCxnSpPr>
        <p:spPr bwMode="auto">
          <a:xfrm rot="16200000">
            <a:off x="6589713" y="4364038"/>
            <a:ext cx="717550"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59" name="Oval 11">
            <a:extLst>
              <a:ext uri="{FF2B5EF4-FFF2-40B4-BE49-F238E27FC236}">
                <a16:creationId xmlns:a16="http://schemas.microsoft.com/office/drawing/2014/main" id="{B7FC04B0-3D79-4039-AE39-13CF081953A0}"/>
              </a:ext>
            </a:extLst>
          </p:cNvPr>
          <p:cNvSpPr>
            <a:spLocks noChangeArrowheads="1"/>
          </p:cNvSpPr>
          <p:nvPr/>
        </p:nvSpPr>
        <p:spPr bwMode="auto">
          <a:xfrm>
            <a:off x="1116013" y="5588000"/>
            <a:ext cx="576262"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a:t>
            </a:r>
          </a:p>
        </p:txBody>
      </p:sp>
      <p:cxnSp>
        <p:nvCxnSpPr>
          <p:cNvPr id="53260" name="AutoShape 12">
            <a:extLst>
              <a:ext uri="{FF2B5EF4-FFF2-40B4-BE49-F238E27FC236}">
                <a16:creationId xmlns:a16="http://schemas.microsoft.com/office/drawing/2014/main" id="{3AF55844-316C-4411-B8FD-B983C1BCDEA7}"/>
              </a:ext>
            </a:extLst>
          </p:cNvPr>
          <p:cNvCxnSpPr>
            <a:cxnSpLocks noChangeShapeType="1"/>
            <a:stCxn id="53252" idx="2"/>
            <a:endCxn id="53259" idx="0"/>
          </p:cNvCxnSpPr>
          <p:nvPr/>
        </p:nvCxnSpPr>
        <p:spPr bwMode="auto">
          <a:xfrm flipH="1">
            <a:off x="1404938" y="5299075"/>
            <a:ext cx="790575" cy="288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61" name="Oval 13">
            <a:extLst>
              <a:ext uri="{FF2B5EF4-FFF2-40B4-BE49-F238E27FC236}">
                <a16:creationId xmlns:a16="http://schemas.microsoft.com/office/drawing/2014/main" id="{081F8872-6BC9-4293-B7F5-4E1341B11668}"/>
              </a:ext>
            </a:extLst>
          </p:cNvPr>
          <p:cNvSpPr>
            <a:spLocks noChangeArrowheads="1"/>
          </p:cNvSpPr>
          <p:nvPr/>
        </p:nvSpPr>
        <p:spPr bwMode="auto">
          <a:xfrm>
            <a:off x="1908175" y="5588000"/>
            <a:ext cx="576263"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B1</a:t>
            </a:r>
          </a:p>
        </p:txBody>
      </p:sp>
      <p:sp>
        <p:nvSpPr>
          <p:cNvPr id="53262" name="Oval 14">
            <a:extLst>
              <a:ext uri="{FF2B5EF4-FFF2-40B4-BE49-F238E27FC236}">
                <a16:creationId xmlns:a16="http://schemas.microsoft.com/office/drawing/2014/main" id="{BFB86692-685A-4855-9ADB-1399E2B7D255}"/>
              </a:ext>
            </a:extLst>
          </p:cNvPr>
          <p:cNvSpPr>
            <a:spLocks noChangeArrowheads="1"/>
          </p:cNvSpPr>
          <p:nvPr/>
        </p:nvSpPr>
        <p:spPr bwMode="auto">
          <a:xfrm>
            <a:off x="2771775" y="5588000"/>
            <a:ext cx="576263"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C1</a:t>
            </a:r>
          </a:p>
        </p:txBody>
      </p:sp>
      <p:cxnSp>
        <p:nvCxnSpPr>
          <p:cNvPr id="53269" name="AutoShape 21">
            <a:extLst>
              <a:ext uri="{FF2B5EF4-FFF2-40B4-BE49-F238E27FC236}">
                <a16:creationId xmlns:a16="http://schemas.microsoft.com/office/drawing/2014/main" id="{72AE9F9A-B573-4852-A8FF-590E29AA61FA}"/>
              </a:ext>
            </a:extLst>
          </p:cNvPr>
          <p:cNvCxnSpPr>
            <a:cxnSpLocks noChangeShapeType="1"/>
            <a:stCxn id="53252" idx="2"/>
            <a:endCxn id="53261" idx="0"/>
          </p:cNvCxnSpPr>
          <p:nvPr/>
        </p:nvCxnSpPr>
        <p:spPr bwMode="auto">
          <a:xfrm>
            <a:off x="2195513" y="5299075"/>
            <a:ext cx="1587" cy="288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0" name="AutoShape 22">
            <a:extLst>
              <a:ext uri="{FF2B5EF4-FFF2-40B4-BE49-F238E27FC236}">
                <a16:creationId xmlns:a16="http://schemas.microsoft.com/office/drawing/2014/main" id="{0FE209FB-CA48-40D5-8917-BCB4F15B04B3}"/>
              </a:ext>
            </a:extLst>
          </p:cNvPr>
          <p:cNvCxnSpPr>
            <a:cxnSpLocks noChangeShapeType="1"/>
            <a:stCxn id="53252" idx="2"/>
            <a:endCxn id="53262" idx="0"/>
          </p:cNvCxnSpPr>
          <p:nvPr/>
        </p:nvCxnSpPr>
        <p:spPr bwMode="auto">
          <a:xfrm>
            <a:off x="2195513" y="5299075"/>
            <a:ext cx="865187" cy="288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71" name="Oval 23">
            <a:extLst>
              <a:ext uri="{FF2B5EF4-FFF2-40B4-BE49-F238E27FC236}">
                <a16:creationId xmlns:a16="http://schemas.microsoft.com/office/drawing/2014/main" id="{3E96A2ED-4805-4791-9B5C-B3B04CB9238F}"/>
              </a:ext>
            </a:extLst>
          </p:cNvPr>
          <p:cNvSpPr>
            <a:spLocks noChangeArrowheads="1"/>
          </p:cNvSpPr>
          <p:nvPr/>
        </p:nvSpPr>
        <p:spPr bwMode="auto">
          <a:xfrm>
            <a:off x="3492500" y="5588000"/>
            <a:ext cx="576263"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A2</a:t>
            </a:r>
          </a:p>
        </p:txBody>
      </p:sp>
      <p:cxnSp>
        <p:nvCxnSpPr>
          <p:cNvPr id="53272" name="AutoShape 24">
            <a:extLst>
              <a:ext uri="{FF2B5EF4-FFF2-40B4-BE49-F238E27FC236}">
                <a16:creationId xmlns:a16="http://schemas.microsoft.com/office/drawing/2014/main" id="{74872BB1-4E7A-43AF-9F44-72DB08FB9058}"/>
              </a:ext>
            </a:extLst>
          </p:cNvPr>
          <p:cNvCxnSpPr>
            <a:cxnSpLocks noChangeShapeType="1"/>
            <a:stCxn id="53253" idx="2"/>
            <a:endCxn id="53271" idx="0"/>
          </p:cNvCxnSpPr>
          <p:nvPr/>
        </p:nvCxnSpPr>
        <p:spPr bwMode="auto">
          <a:xfrm flipH="1">
            <a:off x="3781425" y="5299075"/>
            <a:ext cx="790575" cy="288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73" name="Oval 25">
            <a:extLst>
              <a:ext uri="{FF2B5EF4-FFF2-40B4-BE49-F238E27FC236}">
                <a16:creationId xmlns:a16="http://schemas.microsoft.com/office/drawing/2014/main" id="{D73DC099-0447-4D37-8526-F351D63AF691}"/>
              </a:ext>
            </a:extLst>
          </p:cNvPr>
          <p:cNvSpPr>
            <a:spLocks noChangeArrowheads="1"/>
          </p:cNvSpPr>
          <p:nvPr/>
        </p:nvSpPr>
        <p:spPr bwMode="auto">
          <a:xfrm>
            <a:off x="4284663" y="5588000"/>
            <a:ext cx="576262"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B2</a:t>
            </a:r>
          </a:p>
        </p:txBody>
      </p:sp>
      <p:sp>
        <p:nvSpPr>
          <p:cNvPr id="53274" name="Oval 26">
            <a:extLst>
              <a:ext uri="{FF2B5EF4-FFF2-40B4-BE49-F238E27FC236}">
                <a16:creationId xmlns:a16="http://schemas.microsoft.com/office/drawing/2014/main" id="{73F4D001-08DF-440F-9ADF-79E09107C10F}"/>
              </a:ext>
            </a:extLst>
          </p:cNvPr>
          <p:cNvSpPr>
            <a:spLocks noChangeArrowheads="1"/>
          </p:cNvSpPr>
          <p:nvPr/>
        </p:nvSpPr>
        <p:spPr bwMode="auto">
          <a:xfrm>
            <a:off x="5148263" y="5588000"/>
            <a:ext cx="576262"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C2</a:t>
            </a:r>
          </a:p>
        </p:txBody>
      </p:sp>
      <p:cxnSp>
        <p:nvCxnSpPr>
          <p:cNvPr id="53275" name="AutoShape 27">
            <a:extLst>
              <a:ext uri="{FF2B5EF4-FFF2-40B4-BE49-F238E27FC236}">
                <a16:creationId xmlns:a16="http://schemas.microsoft.com/office/drawing/2014/main" id="{A5996336-C416-4852-9728-E55CC8C7B55B}"/>
              </a:ext>
            </a:extLst>
          </p:cNvPr>
          <p:cNvCxnSpPr>
            <a:cxnSpLocks noChangeShapeType="1"/>
            <a:stCxn id="53253" idx="2"/>
            <a:endCxn id="53273" idx="0"/>
          </p:cNvCxnSpPr>
          <p:nvPr/>
        </p:nvCxnSpPr>
        <p:spPr bwMode="auto">
          <a:xfrm>
            <a:off x="4572000" y="5299075"/>
            <a:ext cx="1588" cy="288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6" name="AutoShape 28">
            <a:extLst>
              <a:ext uri="{FF2B5EF4-FFF2-40B4-BE49-F238E27FC236}">
                <a16:creationId xmlns:a16="http://schemas.microsoft.com/office/drawing/2014/main" id="{48D92EB7-2EF7-4B71-9681-935B280823E0}"/>
              </a:ext>
            </a:extLst>
          </p:cNvPr>
          <p:cNvCxnSpPr>
            <a:cxnSpLocks noChangeShapeType="1"/>
            <a:stCxn id="53253" idx="2"/>
            <a:endCxn id="53274" idx="0"/>
          </p:cNvCxnSpPr>
          <p:nvPr/>
        </p:nvCxnSpPr>
        <p:spPr bwMode="auto">
          <a:xfrm>
            <a:off x="4572000" y="5299075"/>
            <a:ext cx="865188" cy="288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77" name="Oval 29">
            <a:extLst>
              <a:ext uri="{FF2B5EF4-FFF2-40B4-BE49-F238E27FC236}">
                <a16:creationId xmlns:a16="http://schemas.microsoft.com/office/drawing/2014/main" id="{DC3AB646-05FB-4D20-AEDA-2255CEE5ABDF}"/>
              </a:ext>
            </a:extLst>
          </p:cNvPr>
          <p:cNvSpPr>
            <a:spLocks noChangeArrowheads="1"/>
          </p:cNvSpPr>
          <p:nvPr/>
        </p:nvSpPr>
        <p:spPr bwMode="auto">
          <a:xfrm>
            <a:off x="5868988" y="5588000"/>
            <a:ext cx="576262"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A3</a:t>
            </a:r>
          </a:p>
        </p:txBody>
      </p:sp>
      <p:cxnSp>
        <p:nvCxnSpPr>
          <p:cNvPr id="53278" name="AutoShape 30">
            <a:extLst>
              <a:ext uri="{FF2B5EF4-FFF2-40B4-BE49-F238E27FC236}">
                <a16:creationId xmlns:a16="http://schemas.microsoft.com/office/drawing/2014/main" id="{8CA91C9F-2969-48ED-820A-8ACF270F60A3}"/>
              </a:ext>
            </a:extLst>
          </p:cNvPr>
          <p:cNvCxnSpPr>
            <a:cxnSpLocks noChangeShapeType="1"/>
            <a:stCxn id="53254" idx="2"/>
            <a:endCxn id="53277" idx="0"/>
          </p:cNvCxnSpPr>
          <p:nvPr/>
        </p:nvCxnSpPr>
        <p:spPr bwMode="auto">
          <a:xfrm flipH="1">
            <a:off x="6157913" y="5299075"/>
            <a:ext cx="790575" cy="288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79" name="Oval 31">
            <a:extLst>
              <a:ext uri="{FF2B5EF4-FFF2-40B4-BE49-F238E27FC236}">
                <a16:creationId xmlns:a16="http://schemas.microsoft.com/office/drawing/2014/main" id="{47FF1E13-3D40-4CE8-B232-669E933A399A}"/>
              </a:ext>
            </a:extLst>
          </p:cNvPr>
          <p:cNvSpPr>
            <a:spLocks noChangeArrowheads="1"/>
          </p:cNvSpPr>
          <p:nvPr/>
        </p:nvSpPr>
        <p:spPr bwMode="auto">
          <a:xfrm>
            <a:off x="6661150" y="5588000"/>
            <a:ext cx="576263"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B3</a:t>
            </a:r>
          </a:p>
        </p:txBody>
      </p:sp>
      <p:sp>
        <p:nvSpPr>
          <p:cNvPr id="53280" name="Oval 32">
            <a:extLst>
              <a:ext uri="{FF2B5EF4-FFF2-40B4-BE49-F238E27FC236}">
                <a16:creationId xmlns:a16="http://schemas.microsoft.com/office/drawing/2014/main" id="{3A76C13E-36CC-4D4E-A91B-3D601BA6C2E5}"/>
              </a:ext>
            </a:extLst>
          </p:cNvPr>
          <p:cNvSpPr>
            <a:spLocks noChangeArrowheads="1"/>
          </p:cNvSpPr>
          <p:nvPr/>
        </p:nvSpPr>
        <p:spPr bwMode="auto">
          <a:xfrm>
            <a:off x="7524750" y="5588000"/>
            <a:ext cx="576263"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C3</a:t>
            </a:r>
          </a:p>
        </p:txBody>
      </p:sp>
      <p:cxnSp>
        <p:nvCxnSpPr>
          <p:cNvPr id="53281" name="AutoShape 33">
            <a:extLst>
              <a:ext uri="{FF2B5EF4-FFF2-40B4-BE49-F238E27FC236}">
                <a16:creationId xmlns:a16="http://schemas.microsoft.com/office/drawing/2014/main" id="{AC5F896B-8267-4785-A314-66AC4F7851BC}"/>
              </a:ext>
            </a:extLst>
          </p:cNvPr>
          <p:cNvCxnSpPr>
            <a:cxnSpLocks noChangeShapeType="1"/>
            <a:stCxn id="53254" idx="2"/>
            <a:endCxn id="53279" idx="0"/>
          </p:cNvCxnSpPr>
          <p:nvPr/>
        </p:nvCxnSpPr>
        <p:spPr bwMode="auto">
          <a:xfrm>
            <a:off x="6948488" y="5299075"/>
            <a:ext cx="1587" cy="288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82" name="AutoShape 34">
            <a:extLst>
              <a:ext uri="{FF2B5EF4-FFF2-40B4-BE49-F238E27FC236}">
                <a16:creationId xmlns:a16="http://schemas.microsoft.com/office/drawing/2014/main" id="{3816E801-71BC-46FC-825C-21E4503C6480}"/>
              </a:ext>
            </a:extLst>
          </p:cNvPr>
          <p:cNvCxnSpPr>
            <a:cxnSpLocks noChangeShapeType="1"/>
            <a:stCxn id="53254" idx="2"/>
            <a:endCxn id="53280" idx="0"/>
          </p:cNvCxnSpPr>
          <p:nvPr/>
        </p:nvCxnSpPr>
        <p:spPr bwMode="auto">
          <a:xfrm>
            <a:off x="6948488" y="5299075"/>
            <a:ext cx="865187" cy="288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83" name="AutoShape 35">
            <a:extLst>
              <a:ext uri="{FF2B5EF4-FFF2-40B4-BE49-F238E27FC236}">
                <a16:creationId xmlns:a16="http://schemas.microsoft.com/office/drawing/2014/main" id="{5C7EBC0F-8B07-49BE-914E-A110F7263F9E}"/>
              </a:ext>
            </a:extLst>
          </p:cNvPr>
          <p:cNvSpPr>
            <a:spLocks/>
          </p:cNvSpPr>
          <p:nvPr/>
        </p:nvSpPr>
        <p:spPr bwMode="auto">
          <a:xfrm rot="-5400000">
            <a:off x="2988469" y="3210719"/>
            <a:ext cx="142875" cy="2735263"/>
          </a:xfrm>
          <a:prstGeom prst="rightBrace">
            <a:avLst>
              <a:gd name="adj1" fmla="val 15953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4" name="Rectangle 36">
            <a:extLst>
              <a:ext uri="{FF2B5EF4-FFF2-40B4-BE49-F238E27FC236}">
                <a16:creationId xmlns:a16="http://schemas.microsoft.com/office/drawing/2014/main" id="{7C0FF405-6791-45B8-855F-75500556778F}"/>
              </a:ext>
            </a:extLst>
          </p:cNvPr>
          <p:cNvSpPr>
            <a:spLocks noChangeArrowheads="1"/>
          </p:cNvSpPr>
          <p:nvPr/>
        </p:nvSpPr>
        <p:spPr bwMode="auto">
          <a:xfrm>
            <a:off x="2252663" y="4148138"/>
            <a:ext cx="18716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为什么？</a:t>
            </a:r>
          </a:p>
        </p:txBody>
      </p:sp>
      <p:sp>
        <p:nvSpPr>
          <p:cNvPr id="53286" name="Rectangle 38">
            <a:extLst>
              <a:ext uri="{FF2B5EF4-FFF2-40B4-BE49-F238E27FC236}">
                <a16:creationId xmlns:a16="http://schemas.microsoft.com/office/drawing/2014/main" id="{2630C872-521A-4BAE-AB16-1560970B0517}"/>
              </a:ext>
            </a:extLst>
          </p:cNvPr>
          <p:cNvSpPr>
            <a:spLocks noChangeArrowheads="1"/>
          </p:cNvSpPr>
          <p:nvPr/>
        </p:nvSpPr>
        <p:spPr bwMode="auto">
          <a:xfrm>
            <a:off x="4975225" y="4148138"/>
            <a:ext cx="18716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如何进行？</a:t>
            </a:r>
          </a:p>
        </p:txBody>
      </p:sp>
      <p:grpSp>
        <p:nvGrpSpPr>
          <p:cNvPr id="53304" name="Group 56">
            <a:extLst>
              <a:ext uri="{FF2B5EF4-FFF2-40B4-BE49-F238E27FC236}">
                <a16:creationId xmlns:a16="http://schemas.microsoft.com/office/drawing/2014/main" id="{884311BC-D5DA-499C-B690-D0741A6133B7}"/>
              </a:ext>
            </a:extLst>
          </p:cNvPr>
          <p:cNvGrpSpPr>
            <a:grpSpLocks/>
          </p:cNvGrpSpPr>
          <p:nvPr/>
        </p:nvGrpSpPr>
        <p:grpSpPr bwMode="auto">
          <a:xfrm>
            <a:off x="1692275" y="1773238"/>
            <a:ext cx="2376488" cy="2232025"/>
            <a:chOff x="1111" y="890"/>
            <a:chExt cx="1497" cy="1407"/>
          </a:xfrm>
        </p:grpSpPr>
        <p:sp>
          <p:nvSpPr>
            <p:cNvPr id="53287" name="Oval 39">
              <a:extLst>
                <a:ext uri="{FF2B5EF4-FFF2-40B4-BE49-F238E27FC236}">
                  <a16:creationId xmlns:a16="http://schemas.microsoft.com/office/drawing/2014/main" id="{FC1F3502-C4B6-474C-98D4-F4BAAB6A95BB}"/>
                </a:ext>
              </a:extLst>
            </p:cNvPr>
            <p:cNvSpPr>
              <a:spLocks noChangeArrowheads="1"/>
            </p:cNvSpPr>
            <p:nvPr/>
          </p:nvSpPr>
          <p:spPr bwMode="auto">
            <a:xfrm>
              <a:off x="1111" y="891"/>
              <a:ext cx="363" cy="318"/>
            </a:xfrm>
            <a:prstGeom prst="ellipse">
              <a:avLst/>
            </a:prstGeom>
            <a:noFill/>
            <a:ln w="95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a:t>
              </a:r>
            </a:p>
          </p:txBody>
        </p:sp>
        <p:sp>
          <p:nvSpPr>
            <p:cNvPr id="53288" name="Oval 40">
              <a:extLst>
                <a:ext uri="{FF2B5EF4-FFF2-40B4-BE49-F238E27FC236}">
                  <a16:creationId xmlns:a16="http://schemas.microsoft.com/office/drawing/2014/main" id="{9B337947-639F-441E-9DE1-03EB97BB2AF2}"/>
                </a:ext>
              </a:extLst>
            </p:cNvPr>
            <p:cNvSpPr>
              <a:spLocks noChangeArrowheads="1"/>
            </p:cNvSpPr>
            <p:nvPr/>
          </p:nvSpPr>
          <p:spPr bwMode="auto">
            <a:xfrm>
              <a:off x="1610" y="890"/>
              <a:ext cx="363" cy="318"/>
            </a:xfrm>
            <a:prstGeom prst="ellipse">
              <a:avLst/>
            </a:prstGeom>
            <a:noFill/>
            <a:ln w="95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A2</a:t>
              </a:r>
            </a:p>
          </p:txBody>
        </p:sp>
        <p:sp>
          <p:nvSpPr>
            <p:cNvPr id="53289" name="Oval 41">
              <a:extLst>
                <a:ext uri="{FF2B5EF4-FFF2-40B4-BE49-F238E27FC236}">
                  <a16:creationId xmlns:a16="http://schemas.microsoft.com/office/drawing/2014/main" id="{74D195FB-0EA9-4889-915C-14188BAF84D0}"/>
                </a:ext>
              </a:extLst>
            </p:cNvPr>
            <p:cNvSpPr>
              <a:spLocks noChangeArrowheads="1"/>
            </p:cNvSpPr>
            <p:nvPr/>
          </p:nvSpPr>
          <p:spPr bwMode="auto">
            <a:xfrm>
              <a:off x="2245" y="891"/>
              <a:ext cx="363" cy="318"/>
            </a:xfrm>
            <a:prstGeom prst="ellipse">
              <a:avLst/>
            </a:prstGeom>
            <a:noFill/>
            <a:ln w="95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A3</a:t>
              </a:r>
            </a:p>
          </p:txBody>
        </p:sp>
        <p:cxnSp>
          <p:nvCxnSpPr>
            <p:cNvPr id="53290" name="AutoShape 42">
              <a:extLst>
                <a:ext uri="{FF2B5EF4-FFF2-40B4-BE49-F238E27FC236}">
                  <a16:creationId xmlns:a16="http://schemas.microsoft.com/office/drawing/2014/main" id="{DEABA6A7-5773-4A68-8D08-240D1F0D2FB2}"/>
                </a:ext>
              </a:extLst>
            </p:cNvPr>
            <p:cNvCxnSpPr>
              <a:cxnSpLocks noChangeShapeType="1"/>
              <a:stCxn id="53287" idx="0"/>
              <a:endCxn id="53289" idx="0"/>
            </p:cNvCxnSpPr>
            <p:nvPr/>
          </p:nvCxnSpPr>
          <p:spPr bwMode="auto">
            <a:xfrm rot="5400000" flipV="1">
              <a:off x="1859" y="325"/>
              <a:ext cx="1" cy="1134"/>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91" name="AutoShape 43">
              <a:extLst>
                <a:ext uri="{FF2B5EF4-FFF2-40B4-BE49-F238E27FC236}">
                  <a16:creationId xmlns:a16="http://schemas.microsoft.com/office/drawing/2014/main" id="{C81DABC0-0BA1-4818-B4E1-8F38DB742E20}"/>
                </a:ext>
              </a:extLst>
            </p:cNvPr>
            <p:cNvCxnSpPr>
              <a:cxnSpLocks noChangeShapeType="1"/>
              <a:stCxn id="53288" idx="0"/>
              <a:endCxn id="53289" idx="0"/>
            </p:cNvCxnSpPr>
            <p:nvPr/>
          </p:nvCxnSpPr>
          <p:spPr bwMode="auto">
            <a:xfrm rot="5400000" flipV="1">
              <a:off x="2109" y="573"/>
              <a:ext cx="1" cy="635"/>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92" name="Oval 44">
              <a:extLst>
                <a:ext uri="{FF2B5EF4-FFF2-40B4-BE49-F238E27FC236}">
                  <a16:creationId xmlns:a16="http://schemas.microsoft.com/office/drawing/2014/main" id="{96AC577B-8AA2-4617-8984-EE10FAF21A64}"/>
                </a:ext>
              </a:extLst>
            </p:cNvPr>
            <p:cNvSpPr>
              <a:spLocks noChangeArrowheads="1"/>
            </p:cNvSpPr>
            <p:nvPr/>
          </p:nvSpPr>
          <p:spPr bwMode="auto">
            <a:xfrm>
              <a:off x="1111" y="1436"/>
              <a:ext cx="363" cy="318"/>
            </a:xfrm>
            <a:prstGeom prst="ellipse">
              <a:avLst/>
            </a:prstGeom>
            <a:noFill/>
            <a:ln w="95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B1</a:t>
              </a:r>
            </a:p>
          </p:txBody>
        </p:sp>
        <p:sp>
          <p:nvSpPr>
            <p:cNvPr id="53293" name="Oval 45">
              <a:extLst>
                <a:ext uri="{FF2B5EF4-FFF2-40B4-BE49-F238E27FC236}">
                  <a16:creationId xmlns:a16="http://schemas.microsoft.com/office/drawing/2014/main" id="{0AB3A2E1-0830-49FB-A56E-408D07FA35E9}"/>
                </a:ext>
              </a:extLst>
            </p:cNvPr>
            <p:cNvSpPr>
              <a:spLocks noChangeArrowheads="1"/>
            </p:cNvSpPr>
            <p:nvPr/>
          </p:nvSpPr>
          <p:spPr bwMode="auto">
            <a:xfrm>
              <a:off x="1610" y="1435"/>
              <a:ext cx="363" cy="318"/>
            </a:xfrm>
            <a:prstGeom prst="ellipse">
              <a:avLst/>
            </a:prstGeom>
            <a:noFill/>
            <a:ln w="95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B2</a:t>
              </a:r>
            </a:p>
          </p:txBody>
        </p:sp>
        <p:sp>
          <p:nvSpPr>
            <p:cNvPr id="53294" name="Oval 46">
              <a:extLst>
                <a:ext uri="{FF2B5EF4-FFF2-40B4-BE49-F238E27FC236}">
                  <a16:creationId xmlns:a16="http://schemas.microsoft.com/office/drawing/2014/main" id="{92D52A4C-20A3-4F07-B83C-9F768F2B936A}"/>
                </a:ext>
              </a:extLst>
            </p:cNvPr>
            <p:cNvSpPr>
              <a:spLocks noChangeArrowheads="1"/>
            </p:cNvSpPr>
            <p:nvPr/>
          </p:nvSpPr>
          <p:spPr bwMode="auto">
            <a:xfrm>
              <a:off x="2245" y="1436"/>
              <a:ext cx="363" cy="318"/>
            </a:xfrm>
            <a:prstGeom prst="ellipse">
              <a:avLst/>
            </a:prstGeom>
            <a:noFill/>
            <a:ln w="95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B3</a:t>
              </a:r>
            </a:p>
          </p:txBody>
        </p:sp>
        <p:cxnSp>
          <p:nvCxnSpPr>
            <p:cNvPr id="53295" name="AutoShape 47">
              <a:extLst>
                <a:ext uri="{FF2B5EF4-FFF2-40B4-BE49-F238E27FC236}">
                  <a16:creationId xmlns:a16="http://schemas.microsoft.com/office/drawing/2014/main" id="{63A1ED1C-5BE8-4562-8681-565FB9715388}"/>
                </a:ext>
              </a:extLst>
            </p:cNvPr>
            <p:cNvCxnSpPr>
              <a:cxnSpLocks noChangeShapeType="1"/>
              <a:stCxn id="53292" idx="0"/>
              <a:endCxn id="53294" idx="0"/>
            </p:cNvCxnSpPr>
            <p:nvPr/>
          </p:nvCxnSpPr>
          <p:spPr bwMode="auto">
            <a:xfrm rot="5400000" flipV="1">
              <a:off x="1859" y="870"/>
              <a:ext cx="1" cy="1134"/>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96" name="AutoShape 48">
              <a:extLst>
                <a:ext uri="{FF2B5EF4-FFF2-40B4-BE49-F238E27FC236}">
                  <a16:creationId xmlns:a16="http://schemas.microsoft.com/office/drawing/2014/main" id="{30918F33-2503-4097-9596-C5750C9AFD85}"/>
                </a:ext>
              </a:extLst>
            </p:cNvPr>
            <p:cNvCxnSpPr>
              <a:cxnSpLocks noChangeShapeType="1"/>
              <a:stCxn id="53293" idx="0"/>
              <a:endCxn id="53294" idx="0"/>
            </p:cNvCxnSpPr>
            <p:nvPr/>
          </p:nvCxnSpPr>
          <p:spPr bwMode="auto">
            <a:xfrm rot="5400000" flipV="1">
              <a:off x="2109" y="1118"/>
              <a:ext cx="1" cy="635"/>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97" name="AutoShape 49">
              <a:extLst>
                <a:ext uri="{FF2B5EF4-FFF2-40B4-BE49-F238E27FC236}">
                  <a16:creationId xmlns:a16="http://schemas.microsoft.com/office/drawing/2014/main" id="{47EFB05A-8F24-4774-8708-108B5A532A55}"/>
                </a:ext>
              </a:extLst>
            </p:cNvPr>
            <p:cNvCxnSpPr>
              <a:cxnSpLocks noChangeShapeType="1"/>
              <a:stCxn id="53289" idx="6"/>
              <a:endCxn id="53292" idx="2"/>
            </p:cNvCxnSpPr>
            <p:nvPr/>
          </p:nvCxnSpPr>
          <p:spPr bwMode="auto">
            <a:xfrm flipH="1">
              <a:off x="1111" y="1050"/>
              <a:ext cx="1497" cy="545"/>
            </a:xfrm>
            <a:prstGeom prst="bentConnector5">
              <a:avLst>
                <a:gd name="adj1" fmla="val -9620"/>
                <a:gd name="adj2" fmla="val 36694"/>
                <a:gd name="adj3" fmla="val 1096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98" name="Oval 50">
              <a:extLst>
                <a:ext uri="{FF2B5EF4-FFF2-40B4-BE49-F238E27FC236}">
                  <a16:creationId xmlns:a16="http://schemas.microsoft.com/office/drawing/2014/main" id="{7C29F67B-5B51-4DAA-AC00-48EA39847DD0}"/>
                </a:ext>
              </a:extLst>
            </p:cNvPr>
            <p:cNvSpPr>
              <a:spLocks noChangeArrowheads="1"/>
            </p:cNvSpPr>
            <p:nvPr/>
          </p:nvSpPr>
          <p:spPr bwMode="auto">
            <a:xfrm>
              <a:off x="1111" y="1979"/>
              <a:ext cx="363" cy="318"/>
            </a:xfrm>
            <a:prstGeom prst="ellipse">
              <a:avLst/>
            </a:prstGeom>
            <a:noFill/>
            <a:ln w="95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B1</a:t>
              </a:r>
            </a:p>
          </p:txBody>
        </p:sp>
        <p:sp>
          <p:nvSpPr>
            <p:cNvPr id="53299" name="Oval 51">
              <a:extLst>
                <a:ext uri="{FF2B5EF4-FFF2-40B4-BE49-F238E27FC236}">
                  <a16:creationId xmlns:a16="http://schemas.microsoft.com/office/drawing/2014/main" id="{01402224-9817-4B8C-9640-D486586C4C30}"/>
                </a:ext>
              </a:extLst>
            </p:cNvPr>
            <p:cNvSpPr>
              <a:spLocks noChangeArrowheads="1"/>
            </p:cNvSpPr>
            <p:nvPr/>
          </p:nvSpPr>
          <p:spPr bwMode="auto">
            <a:xfrm>
              <a:off x="1610" y="1978"/>
              <a:ext cx="363" cy="318"/>
            </a:xfrm>
            <a:prstGeom prst="ellipse">
              <a:avLst/>
            </a:prstGeom>
            <a:noFill/>
            <a:ln w="95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B2</a:t>
              </a:r>
            </a:p>
          </p:txBody>
        </p:sp>
        <p:sp>
          <p:nvSpPr>
            <p:cNvPr id="53300" name="Oval 52">
              <a:extLst>
                <a:ext uri="{FF2B5EF4-FFF2-40B4-BE49-F238E27FC236}">
                  <a16:creationId xmlns:a16="http://schemas.microsoft.com/office/drawing/2014/main" id="{784A342B-9223-4E85-9D04-1F5173834317}"/>
                </a:ext>
              </a:extLst>
            </p:cNvPr>
            <p:cNvSpPr>
              <a:spLocks noChangeArrowheads="1"/>
            </p:cNvSpPr>
            <p:nvPr/>
          </p:nvSpPr>
          <p:spPr bwMode="auto">
            <a:xfrm>
              <a:off x="2245" y="1979"/>
              <a:ext cx="363" cy="318"/>
            </a:xfrm>
            <a:prstGeom prst="ellipse">
              <a:avLst/>
            </a:prstGeom>
            <a:noFill/>
            <a:ln w="95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B3</a:t>
              </a:r>
            </a:p>
          </p:txBody>
        </p:sp>
        <p:cxnSp>
          <p:nvCxnSpPr>
            <p:cNvPr id="53301" name="AutoShape 53">
              <a:extLst>
                <a:ext uri="{FF2B5EF4-FFF2-40B4-BE49-F238E27FC236}">
                  <a16:creationId xmlns:a16="http://schemas.microsoft.com/office/drawing/2014/main" id="{6A7866D7-6CAA-4983-81D7-7A294850BA55}"/>
                </a:ext>
              </a:extLst>
            </p:cNvPr>
            <p:cNvCxnSpPr>
              <a:cxnSpLocks noChangeShapeType="1"/>
              <a:stCxn id="53298" idx="0"/>
              <a:endCxn id="53300" idx="0"/>
            </p:cNvCxnSpPr>
            <p:nvPr/>
          </p:nvCxnSpPr>
          <p:spPr bwMode="auto">
            <a:xfrm rot="5400000" flipV="1">
              <a:off x="1859" y="1413"/>
              <a:ext cx="1" cy="1134"/>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02" name="AutoShape 54">
              <a:extLst>
                <a:ext uri="{FF2B5EF4-FFF2-40B4-BE49-F238E27FC236}">
                  <a16:creationId xmlns:a16="http://schemas.microsoft.com/office/drawing/2014/main" id="{8A67CA36-A25B-46CB-B43C-23490BD09FE8}"/>
                </a:ext>
              </a:extLst>
            </p:cNvPr>
            <p:cNvCxnSpPr>
              <a:cxnSpLocks noChangeShapeType="1"/>
              <a:stCxn id="53299" idx="0"/>
              <a:endCxn id="53300" idx="0"/>
            </p:cNvCxnSpPr>
            <p:nvPr/>
          </p:nvCxnSpPr>
          <p:spPr bwMode="auto">
            <a:xfrm rot="5400000" flipV="1">
              <a:off x="2109" y="1661"/>
              <a:ext cx="1" cy="635"/>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03" name="AutoShape 55">
              <a:extLst>
                <a:ext uri="{FF2B5EF4-FFF2-40B4-BE49-F238E27FC236}">
                  <a16:creationId xmlns:a16="http://schemas.microsoft.com/office/drawing/2014/main" id="{2C80C69E-1EA3-4F12-B32E-EDC9026C695F}"/>
                </a:ext>
              </a:extLst>
            </p:cNvPr>
            <p:cNvCxnSpPr>
              <a:cxnSpLocks noChangeShapeType="1"/>
              <a:stCxn id="53294" idx="6"/>
              <a:endCxn id="53298" idx="2"/>
            </p:cNvCxnSpPr>
            <p:nvPr/>
          </p:nvCxnSpPr>
          <p:spPr bwMode="auto">
            <a:xfrm flipH="1">
              <a:off x="1111" y="1595"/>
              <a:ext cx="1497" cy="543"/>
            </a:xfrm>
            <a:prstGeom prst="bentConnector5">
              <a:avLst>
                <a:gd name="adj1" fmla="val -9620"/>
                <a:gd name="adj2" fmla="val 36648"/>
                <a:gd name="adj3" fmla="val 1096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305" name="AutoShape 57">
            <a:extLst>
              <a:ext uri="{FF2B5EF4-FFF2-40B4-BE49-F238E27FC236}">
                <a16:creationId xmlns:a16="http://schemas.microsoft.com/office/drawing/2014/main" id="{781CE004-8E18-4329-AD2F-4E056B3EA621}"/>
              </a:ext>
            </a:extLst>
          </p:cNvPr>
          <p:cNvSpPr>
            <a:spLocks/>
          </p:cNvSpPr>
          <p:nvPr/>
        </p:nvSpPr>
        <p:spPr bwMode="auto">
          <a:xfrm rot="-5400000">
            <a:off x="5725319" y="3210719"/>
            <a:ext cx="142875" cy="2735263"/>
          </a:xfrm>
          <a:prstGeom prst="rightBrace">
            <a:avLst>
              <a:gd name="adj1" fmla="val 15953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6" name="AutoShape 58">
            <a:extLst>
              <a:ext uri="{FF2B5EF4-FFF2-40B4-BE49-F238E27FC236}">
                <a16:creationId xmlns:a16="http://schemas.microsoft.com/office/drawing/2014/main" id="{2401EE3D-F036-40C2-BB9D-59C232FE328B}"/>
              </a:ext>
            </a:extLst>
          </p:cNvPr>
          <p:cNvSpPr>
            <a:spLocks/>
          </p:cNvSpPr>
          <p:nvPr/>
        </p:nvSpPr>
        <p:spPr bwMode="auto">
          <a:xfrm rot="10800000" flipH="1">
            <a:off x="4787900" y="1484313"/>
            <a:ext cx="142875" cy="2449512"/>
          </a:xfrm>
          <a:prstGeom prst="rightBrace">
            <a:avLst>
              <a:gd name="adj1" fmla="val 142870"/>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7" name="Rectangle 59">
            <a:extLst>
              <a:ext uri="{FF2B5EF4-FFF2-40B4-BE49-F238E27FC236}">
                <a16:creationId xmlns:a16="http://schemas.microsoft.com/office/drawing/2014/main" id="{6DD4947C-2CFA-4BF2-B269-7E2B9F6D1033}"/>
              </a:ext>
            </a:extLst>
          </p:cNvPr>
          <p:cNvSpPr>
            <a:spLocks noChangeArrowheads="1"/>
          </p:cNvSpPr>
          <p:nvPr/>
        </p:nvSpPr>
        <p:spPr bwMode="auto">
          <a:xfrm>
            <a:off x="5003800" y="2563813"/>
            <a:ext cx="280828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整个推理过程需要不断反复</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a:extLst>
              <a:ext uri="{FF2B5EF4-FFF2-40B4-BE49-F238E27FC236}">
                <a16:creationId xmlns:a16="http://schemas.microsoft.com/office/drawing/2014/main" id="{6FCE040E-9E97-44AB-9883-65E8C506AB0A}"/>
              </a:ext>
            </a:extLst>
          </p:cNvPr>
          <p:cNvSpPr>
            <a:spLocks noGrp="1"/>
          </p:cNvSpPr>
          <p:nvPr>
            <p:ph type="sldNum" sz="quarter" idx="12"/>
          </p:nvPr>
        </p:nvSpPr>
        <p:spPr/>
        <p:txBody>
          <a:bodyPr/>
          <a:lstStyle/>
          <a:p>
            <a:fld id="{55D2AA2C-80DD-482C-B66A-BEEF8EF01274}" type="slidenum">
              <a:rPr lang="zh-CN" altLang="en-US"/>
              <a:pPr/>
              <a:t>31</a:t>
            </a:fld>
            <a:endParaRPr lang="en-US" altLang="zh-CN"/>
          </a:p>
        </p:txBody>
      </p:sp>
      <p:sp>
        <p:nvSpPr>
          <p:cNvPr id="54274" name="Rectangle 2">
            <a:extLst>
              <a:ext uri="{FF2B5EF4-FFF2-40B4-BE49-F238E27FC236}">
                <a16:creationId xmlns:a16="http://schemas.microsoft.com/office/drawing/2014/main" id="{414E97AC-80DC-4053-854E-5F71A0021A6B}"/>
              </a:ext>
            </a:extLst>
          </p:cNvPr>
          <p:cNvSpPr>
            <a:spLocks noGrp="1" noChangeArrowheads="1"/>
          </p:cNvSpPr>
          <p:nvPr>
            <p:ph type="title"/>
          </p:nvPr>
        </p:nvSpPr>
        <p:spPr>
          <a:xfrm>
            <a:off x="684213" y="692150"/>
            <a:ext cx="7991475" cy="874713"/>
          </a:xfrm>
        </p:spPr>
        <p:txBody>
          <a:bodyPr/>
          <a:lstStyle/>
          <a:p>
            <a:r>
              <a:rPr lang="zh-CN" altLang="en-US"/>
              <a:t>归纳法先提出</a:t>
            </a:r>
            <a:r>
              <a:rPr lang="zh-CN" altLang="en-US">
                <a:latin typeface="Arial" panose="020B0604020202020204" pitchFamily="34" charset="0"/>
              </a:rPr>
              <a:t>“</a:t>
            </a:r>
            <a:r>
              <a:rPr lang="zh-CN" altLang="en-US"/>
              <a:t>如何进行</a:t>
            </a:r>
            <a:r>
              <a:rPr lang="zh-CN" altLang="en-US">
                <a:latin typeface="Arial" panose="020B0604020202020204" pitchFamily="34" charset="0"/>
              </a:rPr>
              <a:t>”</a:t>
            </a:r>
            <a:r>
              <a:rPr lang="zh-CN" altLang="en-US"/>
              <a:t>，再提出</a:t>
            </a:r>
            <a:r>
              <a:rPr lang="zh-CN" altLang="en-US">
                <a:latin typeface="Arial" panose="020B0604020202020204" pitchFamily="34" charset="0"/>
              </a:rPr>
              <a:t>“</a:t>
            </a:r>
            <a:r>
              <a:rPr lang="zh-CN" altLang="en-US"/>
              <a:t>为什么</a:t>
            </a:r>
            <a:r>
              <a:rPr lang="zh-CN" altLang="en-US">
                <a:latin typeface="Arial" panose="020B0604020202020204" pitchFamily="34" charset="0"/>
              </a:rPr>
              <a:t>”</a:t>
            </a:r>
            <a:r>
              <a:rPr lang="zh-CN" altLang="en-US"/>
              <a:t>，直接回答了读者的主要疑问，思路清楚，所有关于某一主题的信息都集中在一起，不同主题之间的界限非常清楚。</a:t>
            </a:r>
          </a:p>
        </p:txBody>
      </p:sp>
      <p:sp>
        <p:nvSpPr>
          <p:cNvPr id="54275" name="Rectangle 3">
            <a:extLst>
              <a:ext uri="{FF2B5EF4-FFF2-40B4-BE49-F238E27FC236}">
                <a16:creationId xmlns:a16="http://schemas.microsoft.com/office/drawing/2014/main" id="{8147B6E5-2A9C-4E78-AE7D-43B8FA114D23}"/>
              </a:ext>
            </a:extLst>
          </p:cNvPr>
          <p:cNvSpPr>
            <a:spLocks noChangeArrowheads="1"/>
          </p:cNvSpPr>
          <p:nvPr/>
        </p:nvSpPr>
        <p:spPr bwMode="auto">
          <a:xfrm>
            <a:off x="1619250" y="3714750"/>
            <a:ext cx="1152525" cy="576263"/>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b="1"/>
              <a:t>A3</a:t>
            </a:r>
          </a:p>
        </p:txBody>
      </p:sp>
      <p:sp>
        <p:nvSpPr>
          <p:cNvPr id="54276" name="Rectangle 4">
            <a:extLst>
              <a:ext uri="{FF2B5EF4-FFF2-40B4-BE49-F238E27FC236}">
                <a16:creationId xmlns:a16="http://schemas.microsoft.com/office/drawing/2014/main" id="{9E013098-BC75-490F-AD7A-4B7C07CFDAE8}"/>
              </a:ext>
            </a:extLst>
          </p:cNvPr>
          <p:cNvSpPr>
            <a:spLocks noChangeArrowheads="1"/>
          </p:cNvSpPr>
          <p:nvPr/>
        </p:nvSpPr>
        <p:spPr bwMode="auto">
          <a:xfrm>
            <a:off x="3132138" y="3714750"/>
            <a:ext cx="1181100" cy="576263"/>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b="1"/>
              <a:t>B3</a:t>
            </a:r>
          </a:p>
        </p:txBody>
      </p:sp>
      <p:sp>
        <p:nvSpPr>
          <p:cNvPr id="54277" name="Rectangle 5">
            <a:extLst>
              <a:ext uri="{FF2B5EF4-FFF2-40B4-BE49-F238E27FC236}">
                <a16:creationId xmlns:a16="http://schemas.microsoft.com/office/drawing/2014/main" id="{41D03E17-9BEC-4C55-9857-9EC38FDEF7A6}"/>
              </a:ext>
            </a:extLst>
          </p:cNvPr>
          <p:cNvSpPr>
            <a:spLocks noChangeArrowheads="1"/>
          </p:cNvSpPr>
          <p:nvPr/>
        </p:nvSpPr>
        <p:spPr bwMode="auto">
          <a:xfrm>
            <a:off x="4645025" y="3714750"/>
            <a:ext cx="1150938" cy="576263"/>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b="1"/>
              <a:t>C3</a:t>
            </a:r>
          </a:p>
        </p:txBody>
      </p:sp>
      <p:sp>
        <p:nvSpPr>
          <p:cNvPr id="54280" name="Rectangle 8">
            <a:extLst>
              <a:ext uri="{FF2B5EF4-FFF2-40B4-BE49-F238E27FC236}">
                <a16:creationId xmlns:a16="http://schemas.microsoft.com/office/drawing/2014/main" id="{66095783-1C80-43AD-ADE8-331F2AA4AFDE}"/>
              </a:ext>
            </a:extLst>
          </p:cNvPr>
          <p:cNvSpPr>
            <a:spLocks noChangeArrowheads="1"/>
          </p:cNvSpPr>
          <p:nvPr/>
        </p:nvSpPr>
        <p:spPr bwMode="auto">
          <a:xfrm>
            <a:off x="2641600" y="2419350"/>
            <a:ext cx="2159000" cy="50323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t>你必须进行改革</a:t>
            </a:r>
          </a:p>
        </p:txBody>
      </p:sp>
      <p:cxnSp>
        <p:nvCxnSpPr>
          <p:cNvPr id="54281" name="AutoShape 9">
            <a:extLst>
              <a:ext uri="{FF2B5EF4-FFF2-40B4-BE49-F238E27FC236}">
                <a16:creationId xmlns:a16="http://schemas.microsoft.com/office/drawing/2014/main" id="{9F5B1CDA-0300-42A3-83E3-6BCC567F9D1D}"/>
              </a:ext>
            </a:extLst>
          </p:cNvPr>
          <p:cNvCxnSpPr>
            <a:cxnSpLocks noChangeShapeType="1"/>
            <a:stCxn id="54277" idx="0"/>
            <a:endCxn id="54280" idx="2"/>
          </p:cNvCxnSpPr>
          <p:nvPr/>
        </p:nvCxnSpPr>
        <p:spPr bwMode="auto">
          <a:xfrm rot="5400000" flipH="1">
            <a:off x="4075113" y="2568575"/>
            <a:ext cx="792162" cy="1500188"/>
          </a:xfrm>
          <a:prstGeom prst="bentConnector3">
            <a:avLst>
              <a:gd name="adj1" fmla="val 49898"/>
            </a:avLst>
          </a:prstGeom>
          <a:noFill/>
          <a:ln w="9525">
            <a:solidFill>
              <a:srgbClr val="9933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82" name="Oval 10">
            <a:extLst>
              <a:ext uri="{FF2B5EF4-FFF2-40B4-BE49-F238E27FC236}">
                <a16:creationId xmlns:a16="http://schemas.microsoft.com/office/drawing/2014/main" id="{0E302600-C108-4CFE-9FA3-6C806BB8DE99}"/>
              </a:ext>
            </a:extLst>
          </p:cNvPr>
          <p:cNvSpPr>
            <a:spLocks noChangeArrowheads="1"/>
          </p:cNvSpPr>
          <p:nvPr/>
        </p:nvSpPr>
        <p:spPr bwMode="auto">
          <a:xfrm>
            <a:off x="1474788" y="5011738"/>
            <a:ext cx="576262"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a:t>
            </a:r>
          </a:p>
        </p:txBody>
      </p:sp>
      <p:cxnSp>
        <p:nvCxnSpPr>
          <p:cNvPr id="54283" name="AutoShape 11">
            <a:extLst>
              <a:ext uri="{FF2B5EF4-FFF2-40B4-BE49-F238E27FC236}">
                <a16:creationId xmlns:a16="http://schemas.microsoft.com/office/drawing/2014/main" id="{97B60206-CA2A-41F0-A1F2-577754B36EE0}"/>
              </a:ext>
            </a:extLst>
          </p:cNvPr>
          <p:cNvCxnSpPr>
            <a:cxnSpLocks noChangeShapeType="1"/>
            <a:stCxn id="54275" idx="2"/>
            <a:endCxn id="54282" idx="0"/>
          </p:cNvCxnSpPr>
          <p:nvPr/>
        </p:nvCxnSpPr>
        <p:spPr bwMode="auto">
          <a:xfrm flipH="1">
            <a:off x="1763713" y="4291013"/>
            <a:ext cx="431800" cy="720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85" name="Oval 13">
            <a:extLst>
              <a:ext uri="{FF2B5EF4-FFF2-40B4-BE49-F238E27FC236}">
                <a16:creationId xmlns:a16="http://schemas.microsoft.com/office/drawing/2014/main" id="{AC155DC1-0A4C-49EE-954D-012AEC5A33DB}"/>
              </a:ext>
            </a:extLst>
          </p:cNvPr>
          <p:cNvSpPr>
            <a:spLocks noChangeArrowheads="1"/>
          </p:cNvSpPr>
          <p:nvPr/>
        </p:nvSpPr>
        <p:spPr bwMode="auto">
          <a:xfrm>
            <a:off x="2411413" y="5011738"/>
            <a:ext cx="576262"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A2</a:t>
            </a:r>
          </a:p>
        </p:txBody>
      </p:sp>
      <p:cxnSp>
        <p:nvCxnSpPr>
          <p:cNvPr id="54287" name="AutoShape 15">
            <a:extLst>
              <a:ext uri="{FF2B5EF4-FFF2-40B4-BE49-F238E27FC236}">
                <a16:creationId xmlns:a16="http://schemas.microsoft.com/office/drawing/2014/main" id="{4F748491-C268-4719-BE2A-4EAB75CFB963}"/>
              </a:ext>
            </a:extLst>
          </p:cNvPr>
          <p:cNvCxnSpPr>
            <a:cxnSpLocks noChangeShapeType="1"/>
            <a:stCxn id="54275" idx="2"/>
            <a:endCxn id="54285" idx="0"/>
          </p:cNvCxnSpPr>
          <p:nvPr/>
        </p:nvCxnSpPr>
        <p:spPr bwMode="auto">
          <a:xfrm>
            <a:off x="2195513" y="4291013"/>
            <a:ext cx="504825" cy="720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88" name="Oval 16">
            <a:extLst>
              <a:ext uri="{FF2B5EF4-FFF2-40B4-BE49-F238E27FC236}">
                <a16:creationId xmlns:a16="http://schemas.microsoft.com/office/drawing/2014/main" id="{E4C59C4C-5B57-4937-9CF0-BA5E99BDEBCF}"/>
              </a:ext>
            </a:extLst>
          </p:cNvPr>
          <p:cNvSpPr>
            <a:spLocks noChangeArrowheads="1"/>
          </p:cNvSpPr>
          <p:nvPr/>
        </p:nvSpPr>
        <p:spPr bwMode="auto">
          <a:xfrm>
            <a:off x="2987675" y="5011738"/>
            <a:ext cx="576263"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B1</a:t>
            </a:r>
          </a:p>
        </p:txBody>
      </p:sp>
      <p:cxnSp>
        <p:nvCxnSpPr>
          <p:cNvPr id="54289" name="AutoShape 17">
            <a:extLst>
              <a:ext uri="{FF2B5EF4-FFF2-40B4-BE49-F238E27FC236}">
                <a16:creationId xmlns:a16="http://schemas.microsoft.com/office/drawing/2014/main" id="{6944E93E-D204-4B4C-B7CA-E343C109B1B4}"/>
              </a:ext>
            </a:extLst>
          </p:cNvPr>
          <p:cNvCxnSpPr>
            <a:cxnSpLocks noChangeShapeType="1"/>
            <a:stCxn id="54276" idx="2"/>
            <a:endCxn id="54288" idx="0"/>
          </p:cNvCxnSpPr>
          <p:nvPr/>
        </p:nvCxnSpPr>
        <p:spPr bwMode="auto">
          <a:xfrm flipH="1">
            <a:off x="3276600" y="4291013"/>
            <a:ext cx="446088" cy="720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91" name="Oval 19">
            <a:extLst>
              <a:ext uri="{FF2B5EF4-FFF2-40B4-BE49-F238E27FC236}">
                <a16:creationId xmlns:a16="http://schemas.microsoft.com/office/drawing/2014/main" id="{69EF47DB-065A-49F7-96AC-1D78143BBA90}"/>
              </a:ext>
            </a:extLst>
          </p:cNvPr>
          <p:cNvSpPr>
            <a:spLocks noChangeArrowheads="1"/>
          </p:cNvSpPr>
          <p:nvPr/>
        </p:nvSpPr>
        <p:spPr bwMode="auto">
          <a:xfrm>
            <a:off x="3924300" y="5011738"/>
            <a:ext cx="576263"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B2</a:t>
            </a:r>
          </a:p>
        </p:txBody>
      </p:sp>
      <p:cxnSp>
        <p:nvCxnSpPr>
          <p:cNvPr id="54293" name="AutoShape 21">
            <a:extLst>
              <a:ext uri="{FF2B5EF4-FFF2-40B4-BE49-F238E27FC236}">
                <a16:creationId xmlns:a16="http://schemas.microsoft.com/office/drawing/2014/main" id="{1A6D577E-1B74-43BD-966B-486E1E8260CD}"/>
              </a:ext>
            </a:extLst>
          </p:cNvPr>
          <p:cNvCxnSpPr>
            <a:cxnSpLocks noChangeShapeType="1"/>
            <a:stCxn id="54276" idx="2"/>
            <a:endCxn id="54291" idx="0"/>
          </p:cNvCxnSpPr>
          <p:nvPr/>
        </p:nvCxnSpPr>
        <p:spPr bwMode="auto">
          <a:xfrm>
            <a:off x="3722688" y="4291013"/>
            <a:ext cx="490537" cy="720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94" name="Oval 22">
            <a:extLst>
              <a:ext uri="{FF2B5EF4-FFF2-40B4-BE49-F238E27FC236}">
                <a16:creationId xmlns:a16="http://schemas.microsoft.com/office/drawing/2014/main" id="{8D252448-BB0D-42FC-AABD-E77BC09374AD}"/>
              </a:ext>
            </a:extLst>
          </p:cNvPr>
          <p:cNvSpPr>
            <a:spLocks noChangeArrowheads="1"/>
          </p:cNvSpPr>
          <p:nvPr/>
        </p:nvSpPr>
        <p:spPr bwMode="auto">
          <a:xfrm>
            <a:off x="4572000" y="5011738"/>
            <a:ext cx="576263"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C1</a:t>
            </a:r>
          </a:p>
        </p:txBody>
      </p:sp>
      <p:cxnSp>
        <p:nvCxnSpPr>
          <p:cNvPr id="54295" name="AutoShape 23">
            <a:extLst>
              <a:ext uri="{FF2B5EF4-FFF2-40B4-BE49-F238E27FC236}">
                <a16:creationId xmlns:a16="http://schemas.microsoft.com/office/drawing/2014/main" id="{B8042F35-93B5-4895-B4DD-BEE5672A8C8F}"/>
              </a:ext>
            </a:extLst>
          </p:cNvPr>
          <p:cNvCxnSpPr>
            <a:cxnSpLocks noChangeShapeType="1"/>
            <a:stCxn id="54277" idx="2"/>
            <a:endCxn id="54294" idx="0"/>
          </p:cNvCxnSpPr>
          <p:nvPr/>
        </p:nvCxnSpPr>
        <p:spPr bwMode="auto">
          <a:xfrm flipH="1">
            <a:off x="4860925" y="4291013"/>
            <a:ext cx="360363" cy="720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97" name="Oval 25">
            <a:extLst>
              <a:ext uri="{FF2B5EF4-FFF2-40B4-BE49-F238E27FC236}">
                <a16:creationId xmlns:a16="http://schemas.microsoft.com/office/drawing/2014/main" id="{CF072C60-CC69-4B2C-ADC5-956676A647BC}"/>
              </a:ext>
            </a:extLst>
          </p:cNvPr>
          <p:cNvSpPr>
            <a:spLocks noChangeArrowheads="1"/>
          </p:cNvSpPr>
          <p:nvPr/>
        </p:nvSpPr>
        <p:spPr bwMode="auto">
          <a:xfrm>
            <a:off x="5437188" y="5011738"/>
            <a:ext cx="576262" cy="504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C2</a:t>
            </a:r>
          </a:p>
        </p:txBody>
      </p:sp>
      <p:cxnSp>
        <p:nvCxnSpPr>
          <p:cNvPr id="54299" name="AutoShape 27">
            <a:extLst>
              <a:ext uri="{FF2B5EF4-FFF2-40B4-BE49-F238E27FC236}">
                <a16:creationId xmlns:a16="http://schemas.microsoft.com/office/drawing/2014/main" id="{291806C2-3C35-4E5C-943A-EAAE8626460F}"/>
              </a:ext>
            </a:extLst>
          </p:cNvPr>
          <p:cNvCxnSpPr>
            <a:cxnSpLocks noChangeShapeType="1"/>
            <a:stCxn id="54277" idx="2"/>
            <a:endCxn id="54297" idx="0"/>
          </p:cNvCxnSpPr>
          <p:nvPr/>
        </p:nvCxnSpPr>
        <p:spPr bwMode="auto">
          <a:xfrm>
            <a:off x="5221288" y="4291013"/>
            <a:ext cx="504825" cy="720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300" name="AutoShape 28">
            <a:extLst>
              <a:ext uri="{FF2B5EF4-FFF2-40B4-BE49-F238E27FC236}">
                <a16:creationId xmlns:a16="http://schemas.microsoft.com/office/drawing/2014/main" id="{E13AE627-A15C-4712-AC21-1A0A1031373D}"/>
              </a:ext>
            </a:extLst>
          </p:cNvPr>
          <p:cNvSpPr>
            <a:spLocks/>
          </p:cNvSpPr>
          <p:nvPr/>
        </p:nvSpPr>
        <p:spPr bwMode="auto">
          <a:xfrm>
            <a:off x="6229350" y="2349500"/>
            <a:ext cx="180975" cy="1125538"/>
          </a:xfrm>
          <a:prstGeom prst="rightBrace">
            <a:avLst>
              <a:gd name="adj1" fmla="val 51828"/>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1" name="Rectangle 29">
            <a:extLst>
              <a:ext uri="{FF2B5EF4-FFF2-40B4-BE49-F238E27FC236}">
                <a16:creationId xmlns:a16="http://schemas.microsoft.com/office/drawing/2014/main" id="{6B74784F-67EE-4A0D-9265-2EE532285305}"/>
              </a:ext>
            </a:extLst>
          </p:cNvPr>
          <p:cNvSpPr>
            <a:spLocks noChangeArrowheads="1"/>
          </p:cNvSpPr>
          <p:nvPr/>
        </p:nvSpPr>
        <p:spPr bwMode="auto">
          <a:xfrm>
            <a:off x="6661150" y="2711450"/>
            <a:ext cx="12239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如何进行？</a:t>
            </a:r>
          </a:p>
        </p:txBody>
      </p:sp>
      <p:cxnSp>
        <p:nvCxnSpPr>
          <p:cNvPr id="54304" name="AutoShape 32">
            <a:extLst>
              <a:ext uri="{FF2B5EF4-FFF2-40B4-BE49-F238E27FC236}">
                <a16:creationId xmlns:a16="http://schemas.microsoft.com/office/drawing/2014/main" id="{470845A7-097A-4EE4-9803-F7CFCE66D562}"/>
              </a:ext>
            </a:extLst>
          </p:cNvPr>
          <p:cNvCxnSpPr>
            <a:cxnSpLocks noChangeShapeType="1"/>
            <a:stCxn id="54275" idx="0"/>
            <a:endCxn id="54280" idx="2"/>
          </p:cNvCxnSpPr>
          <p:nvPr/>
        </p:nvCxnSpPr>
        <p:spPr bwMode="auto">
          <a:xfrm rot="16200000">
            <a:off x="2562226" y="2555875"/>
            <a:ext cx="792162" cy="1525587"/>
          </a:xfrm>
          <a:prstGeom prst="bentConnector3">
            <a:avLst>
              <a:gd name="adj1" fmla="val 49898"/>
            </a:avLst>
          </a:prstGeom>
          <a:noFill/>
          <a:ln w="9525">
            <a:solidFill>
              <a:srgbClr val="9933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305" name="AutoShape 33">
            <a:extLst>
              <a:ext uri="{FF2B5EF4-FFF2-40B4-BE49-F238E27FC236}">
                <a16:creationId xmlns:a16="http://schemas.microsoft.com/office/drawing/2014/main" id="{0FA4524A-3D6B-4F54-B2EC-945A2ECFA9D3}"/>
              </a:ext>
            </a:extLst>
          </p:cNvPr>
          <p:cNvCxnSpPr>
            <a:cxnSpLocks noChangeShapeType="1"/>
            <a:stCxn id="54276" idx="0"/>
            <a:endCxn id="54280" idx="2"/>
          </p:cNvCxnSpPr>
          <p:nvPr/>
        </p:nvCxnSpPr>
        <p:spPr bwMode="auto">
          <a:xfrm rot="5400000" flipH="1">
            <a:off x="3325813" y="3317875"/>
            <a:ext cx="792162" cy="1588"/>
          </a:xfrm>
          <a:prstGeom prst="bentConnector3">
            <a:avLst>
              <a:gd name="adj1" fmla="val 49898"/>
            </a:avLst>
          </a:prstGeom>
          <a:noFill/>
          <a:ln w="9525">
            <a:solidFill>
              <a:srgbClr val="9933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306" name="AutoShape 34">
            <a:extLst>
              <a:ext uri="{FF2B5EF4-FFF2-40B4-BE49-F238E27FC236}">
                <a16:creationId xmlns:a16="http://schemas.microsoft.com/office/drawing/2014/main" id="{50D4BD3D-4E7F-4763-AE96-BD7A872BCBDA}"/>
              </a:ext>
            </a:extLst>
          </p:cNvPr>
          <p:cNvSpPr>
            <a:spLocks/>
          </p:cNvSpPr>
          <p:nvPr/>
        </p:nvSpPr>
        <p:spPr bwMode="auto">
          <a:xfrm>
            <a:off x="6243638" y="3887788"/>
            <a:ext cx="180975" cy="1125537"/>
          </a:xfrm>
          <a:prstGeom prst="rightBrace">
            <a:avLst>
              <a:gd name="adj1" fmla="val 5182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7" name="Rectangle 35">
            <a:extLst>
              <a:ext uri="{FF2B5EF4-FFF2-40B4-BE49-F238E27FC236}">
                <a16:creationId xmlns:a16="http://schemas.microsoft.com/office/drawing/2014/main" id="{69CEF796-07FD-4506-A7E9-80028F880C62}"/>
              </a:ext>
            </a:extLst>
          </p:cNvPr>
          <p:cNvSpPr>
            <a:spLocks noChangeArrowheads="1"/>
          </p:cNvSpPr>
          <p:nvPr/>
        </p:nvSpPr>
        <p:spPr bwMode="auto">
          <a:xfrm>
            <a:off x="6891338" y="4249738"/>
            <a:ext cx="12239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为什么这样进行？</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a:extLst>
              <a:ext uri="{FF2B5EF4-FFF2-40B4-BE49-F238E27FC236}">
                <a16:creationId xmlns:a16="http://schemas.microsoft.com/office/drawing/2014/main" id="{7A8F56C0-5D0A-4481-8811-FD5FCDC9971E}"/>
              </a:ext>
            </a:extLst>
          </p:cNvPr>
          <p:cNvSpPr>
            <a:spLocks noGrp="1"/>
          </p:cNvSpPr>
          <p:nvPr>
            <p:ph type="sldNum" sz="quarter" idx="12"/>
          </p:nvPr>
        </p:nvSpPr>
        <p:spPr/>
        <p:txBody>
          <a:bodyPr/>
          <a:lstStyle/>
          <a:p>
            <a:fld id="{2FE83B89-D4BA-4303-8328-7B7236DFFDFE}" type="slidenum">
              <a:rPr lang="zh-CN" altLang="en-US"/>
              <a:pPr/>
              <a:t>32</a:t>
            </a:fld>
            <a:endParaRPr lang="en-US" altLang="zh-CN"/>
          </a:p>
        </p:txBody>
      </p:sp>
      <p:sp>
        <p:nvSpPr>
          <p:cNvPr id="52226" name="Rectangle 2">
            <a:extLst>
              <a:ext uri="{FF2B5EF4-FFF2-40B4-BE49-F238E27FC236}">
                <a16:creationId xmlns:a16="http://schemas.microsoft.com/office/drawing/2014/main" id="{A37ED0D7-43A2-405B-A705-F7B38C2A0F27}"/>
              </a:ext>
            </a:extLst>
          </p:cNvPr>
          <p:cNvSpPr>
            <a:spLocks noGrp="1" noChangeArrowheads="1"/>
          </p:cNvSpPr>
          <p:nvPr>
            <p:ph type="title"/>
          </p:nvPr>
        </p:nvSpPr>
        <p:spPr/>
        <p:txBody>
          <a:bodyPr/>
          <a:lstStyle/>
          <a:p>
            <a:r>
              <a:rPr lang="zh-CN" altLang="en-US"/>
              <a:t>演绎与归纳的推理过程的对比</a:t>
            </a:r>
          </a:p>
        </p:txBody>
      </p:sp>
      <p:graphicFrame>
        <p:nvGraphicFramePr>
          <p:cNvPr id="52347" name="Group 123">
            <a:extLst>
              <a:ext uri="{FF2B5EF4-FFF2-40B4-BE49-F238E27FC236}">
                <a16:creationId xmlns:a16="http://schemas.microsoft.com/office/drawing/2014/main" id="{740A6291-65B5-440E-A00A-4A8FBAA521B2}"/>
              </a:ext>
            </a:extLst>
          </p:cNvPr>
          <p:cNvGraphicFramePr>
            <a:graphicFrameLocks noGrp="1"/>
          </p:cNvGraphicFramePr>
          <p:nvPr/>
        </p:nvGraphicFramePr>
        <p:xfrm>
          <a:off x="900113" y="1779588"/>
          <a:ext cx="7632700" cy="3705226"/>
        </p:xfrm>
        <a:graphic>
          <a:graphicData uri="http://schemas.openxmlformats.org/drawingml/2006/table">
            <a:tbl>
              <a:tblPr/>
              <a:tblGrid>
                <a:gridCol w="1295400">
                  <a:extLst>
                    <a:ext uri="{9D8B030D-6E8A-4147-A177-3AD203B41FA5}">
                      <a16:colId xmlns:a16="http://schemas.microsoft.com/office/drawing/2014/main" val="2050158287"/>
                    </a:ext>
                  </a:extLst>
                </a:gridCol>
                <a:gridCol w="1357312">
                  <a:extLst>
                    <a:ext uri="{9D8B030D-6E8A-4147-A177-3AD203B41FA5}">
                      <a16:colId xmlns:a16="http://schemas.microsoft.com/office/drawing/2014/main" val="4254779660"/>
                    </a:ext>
                  </a:extLst>
                </a:gridCol>
                <a:gridCol w="1660525">
                  <a:extLst>
                    <a:ext uri="{9D8B030D-6E8A-4147-A177-3AD203B41FA5}">
                      <a16:colId xmlns:a16="http://schemas.microsoft.com/office/drawing/2014/main" val="385380362"/>
                    </a:ext>
                  </a:extLst>
                </a:gridCol>
                <a:gridCol w="1658938">
                  <a:extLst>
                    <a:ext uri="{9D8B030D-6E8A-4147-A177-3AD203B41FA5}">
                      <a16:colId xmlns:a16="http://schemas.microsoft.com/office/drawing/2014/main" val="60070680"/>
                    </a:ext>
                  </a:extLst>
                </a:gridCol>
                <a:gridCol w="1660525">
                  <a:extLst>
                    <a:ext uri="{9D8B030D-6E8A-4147-A177-3AD203B41FA5}">
                      <a16:colId xmlns:a16="http://schemas.microsoft.com/office/drawing/2014/main" val="2585772147"/>
                    </a:ext>
                  </a:extLst>
                </a:gridCol>
              </a:tblGrid>
              <a:tr h="431800">
                <a:tc gridSpan="2">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推理类型</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调查结果</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结论</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建议</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102939254"/>
                  </a:ext>
                </a:extLst>
              </a:tr>
              <a:tr h="425450">
                <a:tc rowSpan="2" gridSpan="2">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演绎推理</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2" hMerge="1">
                  <a:txBody>
                    <a:bodyPr/>
                    <a:lstStyle/>
                    <a:p>
                      <a:endParaRPr lang="zh-CN" altLang="en-US"/>
                    </a:p>
                  </a:txBody>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目前存在的问题</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造成问题的原因</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必须采取的措施</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443909286"/>
                  </a:ext>
                </a:extLst>
              </a:tr>
              <a:tr h="1008063">
                <a:tc gridSpan="2" vMerge="1">
                  <a:txBody>
                    <a:bodyPr/>
                    <a:lstStyle/>
                    <a:p>
                      <a:endParaRPr lang="zh-CN" altLang="en-US"/>
                    </a:p>
                  </a:txBody>
                  <a:tcPr/>
                </a:tc>
                <a:tc hMerge="1" vMerge="1">
                  <a:txBody>
                    <a:bodyPr/>
                    <a:lstStyle/>
                    <a:p>
                      <a:endParaRPr lang="zh-CN" altLang="en-US"/>
                    </a:p>
                  </a:txBody>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A1</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B1</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A2</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B2</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A3</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B3</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918340644"/>
                  </a:ext>
                </a:extLst>
              </a:tr>
              <a:tr h="550863">
                <a:tc rowSpan="3">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归纳推理</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解决措施</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89693269"/>
                  </a:ext>
                </a:extLst>
              </a:tr>
              <a:tr h="641350">
                <a:tc vMerge="1">
                  <a:txBody>
                    <a:bodyPr/>
                    <a:lstStyle/>
                    <a:p>
                      <a:endParaRPr lang="zh-CN" altLang="en-US"/>
                    </a:p>
                  </a:txBody>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目前问题</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3231058818"/>
                  </a:ext>
                </a:extLst>
              </a:tr>
              <a:tr h="647700">
                <a:tc vMerge="1">
                  <a:txBody>
                    <a:bodyPr/>
                    <a:lstStyle/>
                    <a:p>
                      <a:endParaRPr lang="zh-CN" altLang="en-US"/>
                    </a:p>
                  </a:txBody>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问题原因</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C2</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280055582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A7ED4E69-6F82-4CE7-8AF2-FFF200B3EE77}"/>
              </a:ext>
            </a:extLst>
          </p:cNvPr>
          <p:cNvSpPr>
            <a:spLocks noGrp="1"/>
          </p:cNvSpPr>
          <p:nvPr>
            <p:ph type="sldNum" sz="quarter" idx="12"/>
          </p:nvPr>
        </p:nvSpPr>
        <p:spPr/>
        <p:txBody>
          <a:bodyPr/>
          <a:lstStyle/>
          <a:p>
            <a:fld id="{AB384922-F0D5-45F7-A727-8681FD845677}" type="slidenum">
              <a:rPr lang="zh-CN" altLang="en-US"/>
              <a:pPr/>
              <a:t>33</a:t>
            </a:fld>
            <a:endParaRPr lang="en-US" altLang="zh-CN"/>
          </a:p>
        </p:txBody>
      </p:sp>
      <p:sp>
        <p:nvSpPr>
          <p:cNvPr id="93186" name="Rectangle 2">
            <a:extLst>
              <a:ext uri="{FF2B5EF4-FFF2-40B4-BE49-F238E27FC236}">
                <a16:creationId xmlns:a16="http://schemas.microsoft.com/office/drawing/2014/main" id="{7E2DED17-C6DF-45B2-A873-598A54A3D778}"/>
              </a:ext>
            </a:extLst>
          </p:cNvPr>
          <p:cNvSpPr>
            <a:spLocks noGrp="1" noChangeArrowheads="1"/>
          </p:cNvSpPr>
          <p:nvPr>
            <p:ph type="title"/>
          </p:nvPr>
        </p:nvSpPr>
        <p:spPr/>
        <p:txBody>
          <a:bodyPr/>
          <a:lstStyle/>
          <a:p>
            <a:r>
              <a:rPr lang="zh-CN" altLang="en-US"/>
              <a:t>目录</a:t>
            </a:r>
          </a:p>
        </p:txBody>
      </p:sp>
      <p:sp>
        <p:nvSpPr>
          <p:cNvPr id="93187" name="Rectangle 3">
            <a:extLst>
              <a:ext uri="{FF2B5EF4-FFF2-40B4-BE49-F238E27FC236}">
                <a16:creationId xmlns:a16="http://schemas.microsoft.com/office/drawing/2014/main" id="{E49E758A-1FF9-4982-94DD-5AE7B4563F56}"/>
              </a:ext>
            </a:extLst>
          </p:cNvPr>
          <p:cNvSpPr>
            <a:spLocks noGrp="1" noChangeArrowheads="1"/>
          </p:cNvSpPr>
          <p:nvPr>
            <p:ph type="body" idx="1"/>
          </p:nvPr>
        </p:nvSpPr>
        <p:spPr/>
        <p:txBody>
          <a:bodyPr/>
          <a:lstStyle/>
          <a:p>
            <a:r>
              <a:rPr lang="zh-CN" altLang="en-US"/>
              <a:t>第一篇 写作的逻辑</a:t>
            </a:r>
          </a:p>
          <a:p>
            <a:r>
              <a:rPr lang="zh-CN" altLang="en-US"/>
              <a:t>第二篇 思考的逻辑</a:t>
            </a:r>
          </a:p>
          <a:p>
            <a:pPr lvl="1"/>
            <a:r>
              <a:rPr lang="zh-CN" altLang="en-US"/>
              <a:t>第六章 确定逻辑顺序</a:t>
            </a:r>
          </a:p>
          <a:p>
            <a:pPr lvl="1"/>
            <a:r>
              <a:rPr lang="zh-CN" altLang="en-US"/>
              <a:t>第七章 概括分组思想</a:t>
            </a:r>
          </a:p>
          <a:p>
            <a:r>
              <a:rPr lang="zh-CN" altLang="en-US"/>
              <a:t>第三篇 解决问题的逻辑</a:t>
            </a:r>
          </a:p>
          <a:p>
            <a:r>
              <a:rPr lang="zh-CN" altLang="en-US"/>
              <a:t>第四篇 演示的逻辑</a:t>
            </a:r>
          </a:p>
          <a:p>
            <a:r>
              <a:rPr lang="zh-CN" altLang="en-US"/>
              <a:t>附录一</a:t>
            </a:r>
          </a:p>
          <a:p>
            <a:r>
              <a:rPr lang="zh-CN" altLang="en-US"/>
              <a:t>附录二</a:t>
            </a:r>
          </a:p>
        </p:txBody>
      </p:sp>
      <p:pic>
        <p:nvPicPr>
          <p:cNvPr id="93188" name="Picture 4" descr="BArrow">
            <a:extLst>
              <a:ext uri="{FF2B5EF4-FFF2-40B4-BE49-F238E27FC236}">
                <a16:creationId xmlns:a16="http://schemas.microsoft.com/office/drawing/2014/main" id="{26D8E399-D1D0-46B5-8881-655270CC7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060575"/>
            <a:ext cx="503237" cy="503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a:extLst>
              <a:ext uri="{FF2B5EF4-FFF2-40B4-BE49-F238E27FC236}">
                <a16:creationId xmlns:a16="http://schemas.microsoft.com/office/drawing/2014/main" id="{BA4F964E-3FE0-4208-ACB4-9DACA9827C86}"/>
              </a:ext>
            </a:extLst>
          </p:cNvPr>
          <p:cNvSpPr>
            <a:spLocks noGrp="1"/>
          </p:cNvSpPr>
          <p:nvPr>
            <p:ph type="sldNum" sz="quarter" idx="12"/>
          </p:nvPr>
        </p:nvSpPr>
        <p:spPr/>
        <p:txBody>
          <a:bodyPr/>
          <a:lstStyle/>
          <a:p>
            <a:fld id="{4A4CE7C1-3FE3-492F-8CED-5DEE63B6B242}" type="slidenum">
              <a:rPr lang="zh-CN" altLang="en-US"/>
              <a:pPr/>
              <a:t>34</a:t>
            </a:fld>
            <a:endParaRPr lang="en-US" altLang="zh-CN"/>
          </a:p>
        </p:txBody>
      </p:sp>
      <p:sp>
        <p:nvSpPr>
          <p:cNvPr id="371714" name="Rectangle 2">
            <a:extLst>
              <a:ext uri="{FF2B5EF4-FFF2-40B4-BE49-F238E27FC236}">
                <a16:creationId xmlns:a16="http://schemas.microsoft.com/office/drawing/2014/main" id="{850C1B3F-89BC-4527-88FC-0048189ACDDA}"/>
              </a:ext>
            </a:extLst>
          </p:cNvPr>
          <p:cNvSpPr>
            <a:spLocks noGrp="1" noChangeArrowheads="1"/>
          </p:cNvSpPr>
          <p:nvPr>
            <p:ph type="title"/>
          </p:nvPr>
        </p:nvSpPr>
        <p:spPr>
          <a:xfrm>
            <a:off x="684213" y="609600"/>
            <a:ext cx="8002587" cy="685800"/>
          </a:xfrm>
        </p:spPr>
        <p:txBody>
          <a:bodyPr/>
          <a:lstStyle/>
          <a:p>
            <a:r>
              <a:rPr lang="zh-CN" altLang="en-US"/>
              <a:t>思考的逻辑，介绍了如何深入细致地把握思维的细节，以保证你使用的语句能够真实地反映你希望表达的思想要点</a:t>
            </a:r>
          </a:p>
        </p:txBody>
      </p:sp>
      <p:grpSp>
        <p:nvGrpSpPr>
          <p:cNvPr id="371715" name="Group 3">
            <a:extLst>
              <a:ext uri="{FF2B5EF4-FFF2-40B4-BE49-F238E27FC236}">
                <a16:creationId xmlns:a16="http://schemas.microsoft.com/office/drawing/2014/main" id="{125460CC-A7E2-4F71-AA19-36800D701564}"/>
              </a:ext>
            </a:extLst>
          </p:cNvPr>
          <p:cNvGrpSpPr>
            <a:grpSpLocks/>
          </p:cNvGrpSpPr>
          <p:nvPr/>
        </p:nvGrpSpPr>
        <p:grpSpPr bwMode="auto">
          <a:xfrm>
            <a:off x="4876800" y="2667000"/>
            <a:ext cx="2286000" cy="1524000"/>
            <a:chOff x="3072" y="1680"/>
            <a:chExt cx="1440" cy="960"/>
          </a:xfrm>
        </p:grpSpPr>
        <p:sp>
          <p:nvSpPr>
            <p:cNvPr id="371716" name="Rectangle 4">
              <a:extLst>
                <a:ext uri="{FF2B5EF4-FFF2-40B4-BE49-F238E27FC236}">
                  <a16:creationId xmlns:a16="http://schemas.microsoft.com/office/drawing/2014/main" id="{2629803B-00C9-44E9-B34D-79017C2268B7}"/>
                </a:ext>
              </a:extLst>
            </p:cNvPr>
            <p:cNvSpPr>
              <a:spLocks noChangeArrowheads="1"/>
            </p:cNvSpPr>
            <p:nvPr/>
          </p:nvSpPr>
          <p:spPr bwMode="auto">
            <a:xfrm>
              <a:off x="3408" y="1680"/>
              <a:ext cx="1104" cy="24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确定逻辑顺序</a:t>
              </a:r>
            </a:p>
          </p:txBody>
        </p:sp>
        <p:sp>
          <p:nvSpPr>
            <p:cNvPr id="371717" name="Rectangle 5">
              <a:extLst>
                <a:ext uri="{FF2B5EF4-FFF2-40B4-BE49-F238E27FC236}">
                  <a16:creationId xmlns:a16="http://schemas.microsoft.com/office/drawing/2014/main" id="{AC0C58EE-91AA-4544-9397-E5F650EB4D88}"/>
                </a:ext>
              </a:extLst>
            </p:cNvPr>
            <p:cNvSpPr>
              <a:spLocks noChangeArrowheads="1"/>
            </p:cNvSpPr>
            <p:nvPr/>
          </p:nvSpPr>
          <p:spPr bwMode="auto">
            <a:xfrm>
              <a:off x="3408" y="2400"/>
              <a:ext cx="1104" cy="24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概括分组思想</a:t>
              </a:r>
            </a:p>
          </p:txBody>
        </p:sp>
        <p:cxnSp>
          <p:nvCxnSpPr>
            <p:cNvPr id="371718" name="AutoShape 6">
              <a:extLst>
                <a:ext uri="{FF2B5EF4-FFF2-40B4-BE49-F238E27FC236}">
                  <a16:creationId xmlns:a16="http://schemas.microsoft.com/office/drawing/2014/main" id="{A126E27B-0CB2-449A-BA91-38E0E05A77D6}"/>
                </a:ext>
              </a:extLst>
            </p:cNvPr>
            <p:cNvCxnSpPr>
              <a:cxnSpLocks noChangeShapeType="1"/>
              <a:stCxn id="371722" idx="6"/>
              <a:endCxn id="371716" idx="1"/>
            </p:cNvCxnSpPr>
            <p:nvPr/>
          </p:nvCxnSpPr>
          <p:spPr bwMode="auto">
            <a:xfrm flipV="1">
              <a:off x="3072" y="1800"/>
              <a:ext cx="336" cy="3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1719" name="AutoShape 7">
              <a:extLst>
                <a:ext uri="{FF2B5EF4-FFF2-40B4-BE49-F238E27FC236}">
                  <a16:creationId xmlns:a16="http://schemas.microsoft.com/office/drawing/2014/main" id="{68F36599-6C83-4D23-9E89-574293CD1223}"/>
                </a:ext>
              </a:extLst>
            </p:cNvPr>
            <p:cNvCxnSpPr>
              <a:cxnSpLocks noChangeShapeType="1"/>
              <a:stCxn id="371722" idx="6"/>
              <a:endCxn id="371717" idx="1"/>
            </p:cNvCxnSpPr>
            <p:nvPr/>
          </p:nvCxnSpPr>
          <p:spPr bwMode="auto">
            <a:xfrm>
              <a:off x="3072" y="2160"/>
              <a:ext cx="336" cy="3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1720" name="Group 8">
            <a:extLst>
              <a:ext uri="{FF2B5EF4-FFF2-40B4-BE49-F238E27FC236}">
                <a16:creationId xmlns:a16="http://schemas.microsoft.com/office/drawing/2014/main" id="{93B1EACF-6621-4FB2-9584-80BD9562642E}"/>
              </a:ext>
            </a:extLst>
          </p:cNvPr>
          <p:cNvGrpSpPr>
            <a:grpSpLocks/>
          </p:cNvGrpSpPr>
          <p:nvPr/>
        </p:nvGrpSpPr>
        <p:grpSpPr bwMode="auto">
          <a:xfrm>
            <a:off x="838200" y="2667000"/>
            <a:ext cx="4038600" cy="1524000"/>
            <a:chOff x="528" y="1680"/>
            <a:chExt cx="2544" cy="960"/>
          </a:xfrm>
        </p:grpSpPr>
        <p:sp>
          <p:nvSpPr>
            <p:cNvPr id="371721" name="Rectangle 9">
              <a:extLst>
                <a:ext uri="{FF2B5EF4-FFF2-40B4-BE49-F238E27FC236}">
                  <a16:creationId xmlns:a16="http://schemas.microsoft.com/office/drawing/2014/main" id="{E546A610-D715-4793-AE19-7ADDC793857E}"/>
                </a:ext>
              </a:extLst>
            </p:cNvPr>
            <p:cNvSpPr>
              <a:spLocks noChangeArrowheads="1"/>
            </p:cNvSpPr>
            <p:nvPr/>
          </p:nvSpPr>
          <p:spPr bwMode="auto">
            <a:xfrm>
              <a:off x="528" y="1680"/>
              <a:ext cx="1152" cy="96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写作的逻辑</a:t>
              </a:r>
            </a:p>
          </p:txBody>
        </p:sp>
        <p:sp>
          <p:nvSpPr>
            <p:cNvPr id="371722" name="Oval 10">
              <a:extLst>
                <a:ext uri="{FF2B5EF4-FFF2-40B4-BE49-F238E27FC236}">
                  <a16:creationId xmlns:a16="http://schemas.microsoft.com/office/drawing/2014/main" id="{6932915B-4129-4784-B34D-28F3E0568429}"/>
                </a:ext>
              </a:extLst>
            </p:cNvPr>
            <p:cNvSpPr>
              <a:spLocks noChangeArrowheads="1"/>
            </p:cNvSpPr>
            <p:nvPr/>
          </p:nvSpPr>
          <p:spPr bwMode="auto">
            <a:xfrm>
              <a:off x="2304" y="1776"/>
              <a:ext cx="768" cy="768"/>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思考的逻辑</a:t>
              </a:r>
            </a:p>
          </p:txBody>
        </p:sp>
        <p:cxnSp>
          <p:nvCxnSpPr>
            <p:cNvPr id="371723" name="AutoShape 11">
              <a:extLst>
                <a:ext uri="{FF2B5EF4-FFF2-40B4-BE49-F238E27FC236}">
                  <a16:creationId xmlns:a16="http://schemas.microsoft.com/office/drawing/2014/main" id="{7CBDD7E4-EAAE-46AE-A2EC-2EA7282E07B8}"/>
                </a:ext>
              </a:extLst>
            </p:cNvPr>
            <p:cNvCxnSpPr>
              <a:cxnSpLocks noChangeShapeType="1"/>
              <a:stCxn id="371721" idx="3"/>
              <a:endCxn id="371722" idx="2"/>
            </p:cNvCxnSpPr>
            <p:nvPr/>
          </p:nvCxnSpPr>
          <p:spPr bwMode="auto">
            <a:xfrm>
              <a:off x="1680" y="2160"/>
              <a:ext cx="6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1724" name="Group 12">
            <a:extLst>
              <a:ext uri="{FF2B5EF4-FFF2-40B4-BE49-F238E27FC236}">
                <a16:creationId xmlns:a16="http://schemas.microsoft.com/office/drawing/2014/main" id="{DE859893-4835-4AB5-9956-2A6FB503396A}"/>
              </a:ext>
            </a:extLst>
          </p:cNvPr>
          <p:cNvGrpSpPr>
            <a:grpSpLocks/>
          </p:cNvGrpSpPr>
          <p:nvPr/>
        </p:nvGrpSpPr>
        <p:grpSpPr bwMode="auto">
          <a:xfrm>
            <a:off x="1524000" y="4572000"/>
            <a:ext cx="6477000" cy="1371600"/>
            <a:chOff x="960" y="2880"/>
            <a:chExt cx="4080" cy="864"/>
          </a:xfrm>
        </p:grpSpPr>
        <p:sp>
          <p:nvSpPr>
            <p:cNvPr id="371725" name="Oval 13">
              <a:extLst>
                <a:ext uri="{FF2B5EF4-FFF2-40B4-BE49-F238E27FC236}">
                  <a16:creationId xmlns:a16="http://schemas.microsoft.com/office/drawing/2014/main" id="{EEB6649A-5AC2-4A90-8289-8587870D74A5}"/>
                </a:ext>
              </a:extLst>
            </p:cNvPr>
            <p:cNvSpPr>
              <a:spLocks noChangeArrowheads="1"/>
            </p:cNvSpPr>
            <p:nvPr/>
          </p:nvSpPr>
          <p:spPr bwMode="auto">
            <a:xfrm>
              <a:off x="960" y="3264"/>
              <a:ext cx="4080" cy="480"/>
            </a:xfrm>
            <a:prstGeom prst="ellipse">
              <a:avLst/>
            </a:prstGeom>
            <a:solidFill>
              <a:srgbClr val="CCFFFF"/>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所说是所想</a:t>
              </a:r>
            </a:p>
          </p:txBody>
        </p:sp>
        <p:sp>
          <p:nvSpPr>
            <p:cNvPr id="371726" name="AutoShape 14">
              <a:extLst>
                <a:ext uri="{FF2B5EF4-FFF2-40B4-BE49-F238E27FC236}">
                  <a16:creationId xmlns:a16="http://schemas.microsoft.com/office/drawing/2014/main" id="{AB9053CF-675F-42FF-832F-7F05B3D5EB7B}"/>
                </a:ext>
              </a:extLst>
            </p:cNvPr>
            <p:cNvSpPr>
              <a:spLocks noChangeArrowheads="1"/>
            </p:cNvSpPr>
            <p:nvPr/>
          </p:nvSpPr>
          <p:spPr bwMode="auto">
            <a:xfrm flipV="1">
              <a:off x="1872" y="2880"/>
              <a:ext cx="1824" cy="288"/>
            </a:xfrm>
            <a:prstGeom prst="triangle">
              <a:avLst>
                <a:gd name="adj" fmla="val 50000"/>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1720"/>
                                        </p:tgtEl>
                                        <p:attrNameLst>
                                          <p:attrName>style.visibility</p:attrName>
                                        </p:attrNameLst>
                                      </p:cBhvr>
                                      <p:to>
                                        <p:strVal val="visible"/>
                                      </p:to>
                                    </p:set>
                                    <p:anim calcmode="lin" valueType="num">
                                      <p:cBhvr additive="base">
                                        <p:cTn id="7" dur="500" fill="hold"/>
                                        <p:tgtEl>
                                          <p:spTgt spid="371720"/>
                                        </p:tgtEl>
                                        <p:attrNameLst>
                                          <p:attrName>ppt_x</p:attrName>
                                        </p:attrNameLst>
                                      </p:cBhvr>
                                      <p:tavLst>
                                        <p:tav tm="0">
                                          <p:val>
                                            <p:strVal val="0-#ppt_w/2"/>
                                          </p:val>
                                        </p:tav>
                                        <p:tav tm="100000">
                                          <p:val>
                                            <p:strVal val="#ppt_x"/>
                                          </p:val>
                                        </p:tav>
                                      </p:tavLst>
                                    </p:anim>
                                    <p:anim calcmode="lin" valueType="num">
                                      <p:cBhvr additive="base">
                                        <p:cTn id="8" dur="500" fill="hold"/>
                                        <p:tgtEl>
                                          <p:spTgt spid="3717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71715"/>
                                        </p:tgtEl>
                                        <p:attrNameLst>
                                          <p:attrName>style.visibility</p:attrName>
                                        </p:attrNameLst>
                                      </p:cBhvr>
                                      <p:to>
                                        <p:strVal val="visible"/>
                                      </p:to>
                                    </p:set>
                                    <p:anim calcmode="lin" valueType="num">
                                      <p:cBhvr additive="base">
                                        <p:cTn id="13" dur="500" fill="hold"/>
                                        <p:tgtEl>
                                          <p:spTgt spid="371715"/>
                                        </p:tgtEl>
                                        <p:attrNameLst>
                                          <p:attrName>ppt_x</p:attrName>
                                        </p:attrNameLst>
                                      </p:cBhvr>
                                      <p:tavLst>
                                        <p:tav tm="0">
                                          <p:val>
                                            <p:strVal val="1+#ppt_w/2"/>
                                          </p:val>
                                        </p:tav>
                                        <p:tav tm="100000">
                                          <p:val>
                                            <p:strVal val="#ppt_x"/>
                                          </p:val>
                                        </p:tav>
                                      </p:tavLst>
                                    </p:anim>
                                    <p:anim calcmode="lin" valueType="num">
                                      <p:cBhvr additive="base">
                                        <p:cTn id="14" dur="500" fill="hold"/>
                                        <p:tgtEl>
                                          <p:spTgt spid="3717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71724"/>
                                        </p:tgtEl>
                                        <p:attrNameLst>
                                          <p:attrName>style.visibility</p:attrName>
                                        </p:attrNameLst>
                                      </p:cBhvr>
                                      <p:to>
                                        <p:strVal val="visible"/>
                                      </p:to>
                                    </p:set>
                                    <p:anim calcmode="lin" valueType="num">
                                      <p:cBhvr additive="base">
                                        <p:cTn id="19" dur="500" fill="hold"/>
                                        <p:tgtEl>
                                          <p:spTgt spid="371724"/>
                                        </p:tgtEl>
                                        <p:attrNameLst>
                                          <p:attrName>ppt_x</p:attrName>
                                        </p:attrNameLst>
                                      </p:cBhvr>
                                      <p:tavLst>
                                        <p:tav tm="0">
                                          <p:val>
                                            <p:strVal val="0-#ppt_w/2"/>
                                          </p:val>
                                        </p:tav>
                                        <p:tav tm="100000">
                                          <p:val>
                                            <p:strVal val="#ppt_x"/>
                                          </p:val>
                                        </p:tav>
                                      </p:tavLst>
                                    </p:anim>
                                    <p:anim calcmode="lin" valueType="num">
                                      <p:cBhvr additive="base">
                                        <p:cTn id="20" dur="500" fill="hold"/>
                                        <p:tgtEl>
                                          <p:spTgt spid="3717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38D46906-22FE-4E82-BE70-EDC45737FC78}"/>
              </a:ext>
            </a:extLst>
          </p:cNvPr>
          <p:cNvSpPr>
            <a:spLocks noGrp="1"/>
          </p:cNvSpPr>
          <p:nvPr>
            <p:ph type="sldNum" sz="quarter" idx="12"/>
          </p:nvPr>
        </p:nvSpPr>
        <p:spPr/>
        <p:txBody>
          <a:bodyPr/>
          <a:lstStyle/>
          <a:p>
            <a:fld id="{95417AAA-E19B-46C6-B1D5-C93A59A2DC60}" type="slidenum">
              <a:rPr lang="zh-CN" altLang="en-US"/>
              <a:pPr/>
              <a:t>35</a:t>
            </a:fld>
            <a:endParaRPr lang="en-US" altLang="zh-CN"/>
          </a:p>
        </p:txBody>
      </p:sp>
      <p:sp>
        <p:nvSpPr>
          <p:cNvPr id="373762" name="Rectangle 2">
            <a:extLst>
              <a:ext uri="{FF2B5EF4-FFF2-40B4-BE49-F238E27FC236}">
                <a16:creationId xmlns:a16="http://schemas.microsoft.com/office/drawing/2014/main" id="{C0F7485B-C2ED-499C-967F-53E50535411A}"/>
              </a:ext>
            </a:extLst>
          </p:cNvPr>
          <p:cNvSpPr>
            <a:spLocks noGrp="1" noChangeArrowheads="1"/>
          </p:cNvSpPr>
          <p:nvPr>
            <p:ph type="title"/>
          </p:nvPr>
        </p:nvSpPr>
        <p:spPr/>
        <p:txBody>
          <a:bodyPr/>
          <a:lstStyle/>
          <a:p>
            <a:r>
              <a:rPr lang="zh-CN" altLang="en-US"/>
              <a:t>下面是思考缺乏逻辑性的例子，一般的读者很难在30秒内对问题有一个清晰完整的认识</a:t>
            </a:r>
          </a:p>
        </p:txBody>
      </p:sp>
      <p:sp>
        <p:nvSpPr>
          <p:cNvPr id="373763" name="Rectangle 3">
            <a:extLst>
              <a:ext uri="{FF2B5EF4-FFF2-40B4-BE49-F238E27FC236}">
                <a16:creationId xmlns:a16="http://schemas.microsoft.com/office/drawing/2014/main" id="{B5C3716B-49A5-4F44-8DE2-6BEC2DD62959}"/>
              </a:ext>
            </a:extLst>
          </p:cNvPr>
          <p:cNvSpPr>
            <a:spLocks noChangeArrowheads="1"/>
          </p:cNvSpPr>
          <p:nvPr/>
        </p:nvSpPr>
        <p:spPr bwMode="auto">
          <a:xfrm>
            <a:off x="1295400" y="1905000"/>
            <a:ext cx="3581400" cy="3657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客户对销售报告和库存报告不满意。</a:t>
            </a:r>
          </a:p>
          <a:p>
            <a:r>
              <a:rPr lang="zh-CN" altLang="en-US"/>
              <a:t>1、提交报告的周期不恰当；</a:t>
            </a:r>
          </a:p>
          <a:p>
            <a:r>
              <a:rPr lang="zh-CN" altLang="en-US"/>
              <a:t>2、库存数据不可靠；</a:t>
            </a:r>
          </a:p>
          <a:p>
            <a:r>
              <a:rPr lang="zh-CN" altLang="en-US"/>
              <a:t>3、获得库存数据的时间太迟；</a:t>
            </a:r>
          </a:p>
          <a:p>
            <a:r>
              <a:rPr lang="zh-CN" altLang="en-US"/>
              <a:t>4、库存数据与销售数据不吻合；</a:t>
            </a:r>
          </a:p>
          <a:p>
            <a:r>
              <a:rPr lang="zh-CN" altLang="en-US"/>
              <a:t>5、客户希望能改进报告的格式；</a:t>
            </a:r>
          </a:p>
          <a:p>
            <a:r>
              <a:rPr lang="zh-CN" altLang="en-US"/>
              <a:t>6、客户希望除去无意义的数据；</a:t>
            </a:r>
          </a:p>
          <a:p>
            <a:r>
              <a:rPr lang="zh-CN" altLang="en-US"/>
              <a:t>7、客户希望突出说明特殊情况；</a:t>
            </a:r>
          </a:p>
          <a:p>
            <a:r>
              <a:rPr lang="zh-CN" altLang="en-US"/>
              <a:t>8、客户希望减少手工计算。</a:t>
            </a:r>
          </a:p>
        </p:txBody>
      </p:sp>
      <p:sp>
        <p:nvSpPr>
          <p:cNvPr id="373764" name="AutoShape 4">
            <a:extLst>
              <a:ext uri="{FF2B5EF4-FFF2-40B4-BE49-F238E27FC236}">
                <a16:creationId xmlns:a16="http://schemas.microsoft.com/office/drawing/2014/main" id="{428FB003-6CF5-40DA-AF1E-8073A185BDB4}"/>
              </a:ext>
            </a:extLst>
          </p:cNvPr>
          <p:cNvSpPr>
            <a:spLocks noChangeArrowheads="1"/>
          </p:cNvSpPr>
          <p:nvPr/>
        </p:nvSpPr>
        <p:spPr bwMode="auto">
          <a:xfrm rot="5400000">
            <a:off x="3733800" y="3352800"/>
            <a:ext cx="3352800" cy="609600"/>
          </a:xfrm>
          <a:prstGeom prst="triangle">
            <a:avLst>
              <a:gd name="adj" fmla="val 50000"/>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读者的反映</a:t>
            </a:r>
          </a:p>
        </p:txBody>
      </p:sp>
      <p:sp>
        <p:nvSpPr>
          <p:cNvPr id="373765" name="Rectangle 5">
            <a:extLst>
              <a:ext uri="{FF2B5EF4-FFF2-40B4-BE49-F238E27FC236}">
                <a16:creationId xmlns:a16="http://schemas.microsoft.com/office/drawing/2014/main" id="{B1F1BD95-A14D-4DE4-B02A-94AC784CD27B}"/>
              </a:ext>
            </a:extLst>
          </p:cNvPr>
          <p:cNvSpPr>
            <a:spLocks noChangeArrowheads="1"/>
          </p:cNvSpPr>
          <p:nvPr/>
        </p:nvSpPr>
        <p:spPr bwMode="auto">
          <a:xfrm>
            <a:off x="5943600" y="3200400"/>
            <a:ext cx="1524000" cy="1143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乱七八糟</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a:extLst>
              <a:ext uri="{FF2B5EF4-FFF2-40B4-BE49-F238E27FC236}">
                <a16:creationId xmlns:a16="http://schemas.microsoft.com/office/drawing/2014/main" id="{8ED121CC-FA76-49A0-9C04-7348E7E5FE52}"/>
              </a:ext>
            </a:extLst>
          </p:cNvPr>
          <p:cNvSpPr>
            <a:spLocks noGrp="1"/>
          </p:cNvSpPr>
          <p:nvPr>
            <p:ph type="sldNum" sz="quarter" idx="12"/>
          </p:nvPr>
        </p:nvSpPr>
        <p:spPr/>
        <p:txBody>
          <a:bodyPr/>
          <a:lstStyle/>
          <a:p>
            <a:fld id="{A169A32E-D517-4F31-9168-7D365769C399}" type="slidenum">
              <a:rPr lang="zh-CN" altLang="en-US"/>
              <a:pPr/>
              <a:t>36</a:t>
            </a:fld>
            <a:endParaRPr lang="en-US" altLang="zh-CN"/>
          </a:p>
        </p:txBody>
      </p:sp>
      <p:sp>
        <p:nvSpPr>
          <p:cNvPr id="374786" name="Rectangle 2">
            <a:extLst>
              <a:ext uri="{FF2B5EF4-FFF2-40B4-BE49-F238E27FC236}">
                <a16:creationId xmlns:a16="http://schemas.microsoft.com/office/drawing/2014/main" id="{22E24484-F1A4-453A-9654-FC13F2C99A20}"/>
              </a:ext>
            </a:extLst>
          </p:cNvPr>
          <p:cNvSpPr>
            <a:spLocks noGrp="1" noChangeArrowheads="1"/>
          </p:cNvSpPr>
          <p:nvPr>
            <p:ph type="title"/>
          </p:nvPr>
        </p:nvSpPr>
        <p:spPr>
          <a:xfrm>
            <a:off x="684213" y="609600"/>
            <a:ext cx="8154987" cy="587375"/>
          </a:xfrm>
        </p:spPr>
        <p:txBody>
          <a:bodyPr/>
          <a:lstStyle/>
          <a:p>
            <a:r>
              <a:rPr lang="zh-CN" altLang="en-US"/>
              <a:t>思考的逻辑，其重点在于帮助读者在思想的不同层面上进行思考和记忆</a:t>
            </a:r>
          </a:p>
        </p:txBody>
      </p:sp>
      <p:sp>
        <p:nvSpPr>
          <p:cNvPr id="374787" name="AutoShape 3">
            <a:extLst>
              <a:ext uri="{FF2B5EF4-FFF2-40B4-BE49-F238E27FC236}">
                <a16:creationId xmlns:a16="http://schemas.microsoft.com/office/drawing/2014/main" id="{3D2FEA4A-C3A9-4A7E-AF31-743DDF7A97E7}"/>
              </a:ext>
            </a:extLst>
          </p:cNvPr>
          <p:cNvSpPr>
            <a:spLocks noChangeArrowheads="1"/>
          </p:cNvSpPr>
          <p:nvPr/>
        </p:nvSpPr>
        <p:spPr bwMode="auto">
          <a:xfrm>
            <a:off x="3886200" y="3581400"/>
            <a:ext cx="1219200" cy="1371600"/>
          </a:xfrm>
          <a:prstGeom prst="flowChartMultidocumen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作者</a:t>
            </a:r>
          </a:p>
          <a:p>
            <a:pPr algn="ctr"/>
            <a:r>
              <a:rPr lang="zh-CN" altLang="en-US"/>
              <a:t>表达</a:t>
            </a:r>
          </a:p>
          <a:p>
            <a:pPr algn="ctr"/>
            <a:r>
              <a:rPr lang="zh-CN" altLang="en-US"/>
              <a:t>的信息</a:t>
            </a:r>
          </a:p>
        </p:txBody>
      </p:sp>
      <p:sp>
        <p:nvSpPr>
          <p:cNvPr id="374788" name="AutoShape 4">
            <a:extLst>
              <a:ext uri="{FF2B5EF4-FFF2-40B4-BE49-F238E27FC236}">
                <a16:creationId xmlns:a16="http://schemas.microsoft.com/office/drawing/2014/main" id="{F5159611-BD61-4BEC-8267-E7B3269F0F9F}"/>
              </a:ext>
            </a:extLst>
          </p:cNvPr>
          <p:cNvSpPr>
            <a:spLocks noChangeArrowheads="1"/>
          </p:cNvSpPr>
          <p:nvPr/>
        </p:nvSpPr>
        <p:spPr bwMode="auto">
          <a:xfrm>
            <a:off x="6172200" y="3352800"/>
            <a:ext cx="1066800" cy="990600"/>
          </a:xfrm>
          <a:prstGeom prst="flowChartDocumen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读者</a:t>
            </a:r>
          </a:p>
          <a:p>
            <a:pPr algn="ctr"/>
            <a:r>
              <a:rPr lang="zh-CN" altLang="en-US"/>
              <a:t>接收</a:t>
            </a:r>
          </a:p>
          <a:p>
            <a:pPr algn="ctr"/>
            <a:r>
              <a:rPr lang="zh-CN" altLang="en-US"/>
              <a:t>的信息</a:t>
            </a:r>
          </a:p>
        </p:txBody>
      </p:sp>
      <p:sp>
        <p:nvSpPr>
          <p:cNvPr id="374789" name="AutoShape 5">
            <a:extLst>
              <a:ext uri="{FF2B5EF4-FFF2-40B4-BE49-F238E27FC236}">
                <a16:creationId xmlns:a16="http://schemas.microsoft.com/office/drawing/2014/main" id="{474C0ACB-A29C-43B7-BC0F-DFB24109CC24}"/>
              </a:ext>
            </a:extLst>
          </p:cNvPr>
          <p:cNvSpPr>
            <a:spLocks noChangeArrowheads="1"/>
          </p:cNvSpPr>
          <p:nvPr/>
        </p:nvSpPr>
        <p:spPr bwMode="auto">
          <a:xfrm>
            <a:off x="1676400" y="4114800"/>
            <a:ext cx="1219200" cy="1524000"/>
          </a:xfrm>
          <a:prstGeom prst="foldedCorner">
            <a:avLst>
              <a:gd name="adj" fmla="val 12500"/>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作者</a:t>
            </a:r>
          </a:p>
          <a:p>
            <a:pPr algn="ctr"/>
            <a:r>
              <a:rPr lang="zh-CN" altLang="en-US"/>
              <a:t>应该发现</a:t>
            </a:r>
          </a:p>
          <a:p>
            <a:pPr algn="ctr"/>
            <a:r>
              <a:rPr lang="zh-CN" altLang="en-US"/>
              <a:t>的信息</a:t>
            </a:r>
          </a:p>
        </p:txBody>
      </p:sp>
      <p:cxnSp>
        <p:nvCxnSpPr>
          <p:cNvPr id="374790" name="AutoShape 6">
            <a:extLst>
              <a:ext uri="{FF2B5EF4-FFF2-40B4-BE49-F238E27FC236}">
                <a16:creationId xmlns:a16="http://schemas.microsoft.com/office/drawing/2014/main" id="{BBF361DB-7D78-44FA-9770-789BE5258ACE}"/>
              </a:ext>
            </a:extLst>
          </p:cNvPr>
          <p:cNvCxnSpPr>
            <a:cxnSpLocks noChangeShapeType="1"/>
            <a:stCxn id="374789" idx="3"/>
            <a:endCxn id="374787" idx="1"/>
          </p:cNvCxnSpPr>
          <p:nvPr/>
        </p:nvCxnSpPr>
        <p:spPr bwMode="auto">
          <a:xfrm flipV="1">
            <a:off x="2895600" y="4267200"/>
            <a:ext cx="990600" cy="609600"/>
          </a:xfrm>
          <a:prstGeom prst="curvedConnector3">
            <a:avLst>
              <a:gd name="adj1" fmla="val 50000"/>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4791" name="AutoShape 7">
            <a:extLst>
              <a:ext uri="{FF2B5EF4-FFF2-40B4-BE49-F238E27FC236}">
                <a16:creationId xmlns:a16="http://schemas.microsoft.com/office/drawing/2014/main" id="{9D4E58AD-8187-44A0-B841-33DA5CAE5765}"/>
              </a:ext>
            </a:extLst>
          </p:cNvPr>
          <p:cNvCxnSpPr>
            <a:cxnSpLocks noChangeShapeType="1"/>
            <a:stCxn id="374787" idx="3"/>
            <a:endCxn id="374788" idx="1"/>
          </p:cNvCxnSpPr>
          <p:nvPr/>
        </p:nvCxnSpPr>
        <p:spPr bwMode="auto">
          <a:xfrm flipV="1">
            <a:off x="5105400" y="3848100"/>
            <a:ext cx="1066800" cy="419100"/>
          </a:xfrm>
          <a:prstGeom prst="curvedConnector3">
            <a:avLst>
              <a:gd name="adj1" fmla="val 50000"/>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4792" name="Rectangle 8">
            <a:extLst>
              <a:ext uri="{FF2B5EF4-FFF2-40B4-BE49-F238E27FC236}">
                <a16:creationId xmlns:a16="http://schemas.microsoft.com/office/drawing/2014/main" id="{056EFB93-DE4F-4D51-B309-279F4AFC03F4}"/>
              </a:ext>
            </a:extLst>
          </p:cNvPr>
          <p:cNvSpPr>
            <a:spLocks noChangeArrowheads="1"/>
          </p:cNvSpPr>
          <p:nvPr/>
        </p:nvSpPr>
        <p:spPr bwMode="auto">
          <a:xfrm>
            <a:off x="2819400" y="1295400"/>
            <a:ext cx="2667000" cy="762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思考的逻辑</a:t>
            </a:r>
          </a:p>
          <a:p>
            <a:pPr algn="ctr"/>
            <a:r>
              <a:rPr lang="zh-CN" altLang="en-US"/>
              <a:t>发生混乱</a:t>
            </a:r>
          </a:p>
        </p:txBody>
      </p:sp>
      <p:cxnSp>
        <p:nvCxnSpPr>
          <p:cNvPr id="374793" name="AutoShape 9">
            <a:extLst>
              <a:ext uri="{FF2B5EF4-FFF2-40B4-BE49-F238E27FC236}">
                <a16:creationId xmlns:a16="http://schemas.microsoft.com/office/drawing/2014/main" id="{F4CDE804-0BEC-4AFD-BA0C-7645C5F15CD8}"/>
              </a:ext>
            </a:extLst>
          </p:cNvPr>
          <p:cNvCxnSpPr>
            <a:cxnSpLocks noChangeShapeType="1"/>
            <a:stCxn id="374792" idx="2"/>
          </p:cNvCxnSpPr>
          <p:nvPr/>
        </p:nvCxnSpPr>
        <p:spPr bwMode="auto">
          <a:xfrm flipH="1">
            <a:off x="3429000" y="2057400"/>
            <a:ext cx="723900" cy="2362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4794" name="AutoShape 10">
            <a:extLst>
              <a:ext uri="{FF2B5EF4-FFF2-40B4-BE49-F238E27FC236}">
                <a16:creationId xmlns:a16="http://schemas.microsoft.com/office/drawing/2014/main" id="{6ACD7BC6-31B4-4913-9AF7-CA3CAF7D057C}"/>
              </a:ext>
            </a:extLst>
          </p:cNvPr>
          <p:cNvCxnSpPr>
            <a:cxnSpLocks noChangeShapeType="1"/>
            <a:stCxn id="374792" idx="2"/>
          </p:cNvCxnSpPr>
          <p:nvPr/>
        </p:nvCxnSpPr>
        <p:spPr bwMode="auto">
          <a:xfrm>
            <a:off x="4152900" y="2057400"/>
            <a:ext cx="1485900" cy="1981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4795" name="Oval 11">
            <a:extLst>
              <a:ext uri="{FF2B5EF4-FFF2-40B4-BE49-F238E27FC236}">
                <a16:creationId xmlns:a16="http://schemas.microsoft.com/office/drawing/2014/main" id="{D8D06F31-A755-49D3-ADBE-0262DC39D078}"/>
              </a:ext>
            </a:extLst>
          </p:cNvPr>
          <p:cNvSpPr>
            <a:spLocks noChangeArrowheads="1"/>
          </p:cNvSpPr>
          <p:nvPr/>
        </p:nvSpPr>
        <p:spPr bwMode="auto">
          <a:xfrm>
            <a:off x="5867400" y="2819400"/>
            <a:ext cx="2057400" cy="2057400"/>
          </a:xfrm>
          <a:prstGeom prst="ellipse">
            <a:avLst/>
          </a:prstGeom>
          <a:noFill/>
          <a:ln w="38100">
            <a:solidFill>
              <a:srgbClr val="FF33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a:extLst>
              <a:ext uri="{FF2B5EF4-FFF2-40B4-BE49-F238E27FC236}">
                <a16:creationId xmlns:a16="http://schemas.microsoft.com/office/drawing/2014/main" id="{D0718872-24DA-4D83-89C0-79AFECA3EF75}"/>
              </a:ext>
            </a:extLst>
          </p:cNvPr>
          <p:cNvSpPr>
            <a:spLocks noGrp="1"/>
          </p:cNvSpPr>
          <p:nvPr>
            <p:ph type="sldNum" sz="quarter" idx="12"/>
          </p:nvPr>
        </p:nvSpPr>
        <p:spPr/>
        <p:txBody>
          <a:bodyPr/>
          <a:lstStyle/>
          <a:p>
            <a:fld id="{48FB6B48-FEE5-4AFA-A28B-8E4DA1F43133}" type="slidenum">
              <a:rPr lang="zh-CN" altLang="en-US"/>
              <a:pPr/>
              <a:t>37</a:t>
            </a:fld>
            <a:endParaRPr lang="en-US" altLang="zh-CN"/>
          </a:p>
        </p:txBody>
      </p:sp>
      <p:sp>
        <p:nvSpPr>
          <p:cNvPr id="375810" name="Rectangle 2">
            <a:extLst>
              <a:ext uri="{FF2B5EF4-FFF2-40B4-BE49-F238E27FC236}">
                <a16:creationId xmlns:a16="http://schemas.microsoft.com/office/drawing/2014/main" id="{4E0005E7-D5E9-469C-B06D-23514D9A00B5}"/>
              </a:ext>
            </a:extLst>
          </p:cNvPr>
          <p:cNvSpPr>
            <a:spLocks noGrp="1" noChangeArrowheads="1"/>
          </p:cNvSpPr>
          <p:nvPr>
            <p:ph type="title"/>
          </p:nvPr>
        </p:nvSpPr>
        <p:spPr/>
        <p:txBody>
          <a:bodyPr/>
          <a:lstStyle/>
          <a:p>
            <a:r>
              <a:rPr lang="zh-CN" altLang="en-US"/>
              <a:t>从保障信息传递完整的角度讲，思考的逻辑是读者的，而不是作者的</a:t>
            </a:r>
          </a:p>
        </p:txBody>
      </p:sp>
      <p:grpSp>
        <p:nvGrpSpPr>
          <p:cNvPr id="375811" name="Group 3">
            <a:extLst>
              <a:ext uri="{FF2B5EF4-FFF2-40B4-BE49-F238E27FC236}">
                <a16:creationId xmlns:a16="http://schemas.microsoft.com/office/drawing/2014/main" id="{CCE79253-BE60-457B-B8C1-3430C841BA18}"/>
              </a:ext>
            </a:extLst>
          </p:cNvPr>
          <p:cNvGrpSpPr>
            <a:grpSpLocks/>
          </p:cNvGrpSpPr>
          <p:nvPr/>
        </p:nvGrpSpPr>
        <p:grpSpPr bwMode="auto">
          <a:xfrm>
            <a:off x="762000" y="2057400"/>
            <a:ext cx="5041900" cy="965200"/>
            <a:chOff x="480" y="1296"/>
            <a:chExt cx="3176" cy="608"/>
          </a:xfrm>
        </p:grpSpPr>
        <p:sp>
          <p:nvSpPr>
            <p:cNvPr id="375812" name="Rectangle 4">
              <a:extLst>
                <a:ext uri="{FF2B5EF4-FFF2-40B4-BE49-F238E27FC236}">
                  <a16:creationId xmlns:a16="http://schemas.microsoft.com/office/drawing/2014/main" id="{549EFFA0-AEF6-48D6-80EB-EDA097C8238E}"/>
                </a:ext>
              </a:extLst>
            </p:cNvPr>
            <p:cNvSpPr>
              <a:spLocks noChangeArrowheads="1"/>
            </p:cNvSpPr>
            <p:nvPr/>
          </p:nvSpPr>
          <p:spPr bwMode="auto">
            <a:xfrm>
              <a:off x="480" y="1296"/>
              <a:ext cx="1390" cy="60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读者思考的第一逻辑</a:t>
              </a:r>
            </a:p>
          </p:txBody>
        </p:sp>
        <p:sp>
          <p:nvSpPr>
            <p:cNvPr id="375813" name="Oval 5">
              <a:extLst>
                <a:ext uri="{FF2B5EF4-FFF2-40B4-BE49-F238E27FC236}">
                  <a16:creationId xmlns:a16="http://schemas.microsoft.com/office/drawing/2014/main" id="{DE1D517F-E3ED-4DA9-A946-9E1DCE180768}"/>
                </a:ext>
              </a:extLst>
            </p:cNvPr>
            <p:cNvSpPr>
              <a:spLocks noChangeArrowheads="1"/>
            </p:cNvSpPr>
            <p:nvPr/>
          </p:nvSpPr>
          <p:spPr bwMode="auto">
            <a:xfrm>
              <a:off x="2227" y="1296"/>
              <a:ext cx="1429" cy="608"/>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简单化</a:t>
              </a:r>
            </a:p>
          </p:txBody>
        </p:sp>
        <p:cxnSp>
          <p:nvCxnSpPr>
            <p:cNvPr id="375814" name="AutoShape 6">
              <a:extLst>
                <a:ext uri="{FF2B5EF4-FFF2-40B4-BE49-F238E27FC236}">
                  <a16:creationId xmlns:a16="http://schemas.microsoft.com/office/drawing/2014/main" id="{3CED200E-A1B6-42C2-8E72-A426659187DE}"/>
                </a:ext>
              </a:extLst>
            </p:cNvPr>
            <p:cNvCxnSpPr>
              <a:cxnSpLocks noChangeShapeType="1"/>
              <a:stCxn id="375812" idx="3"/>
              <a:endCxn id="375813" idx="2"/>
            </p:cNvCxnSpPr>
            <p:nvPr/>
          </p:nvCxnSpPr>
          <p:spPr bwMode="auto">
            <a:xfrm>
              <a:off x="1870" y="1600"/>
              <a:ext cx="35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5815" name="Group 7">
            <a:extLst>
              <a:ext uri="{FF2B5EF4-FFF2-40B4-BE49-F238E27FC236}">
                <a16:creationId xmlns:a16="http://schemas.microsoft.com/office/drawing/2014/main" id="{BB604157-AC5E-4FE1-8511-A1FC9C272C4E}"/>
              </a:ext>
            </a:extLst>
          </p:cNvPr>
          <p:cNvGrpSpPr>
            <a:grpSpLocks/>
          </p:cNvGrpSpPr>
          <p:nvPr/>
        </p:nvGrpSpPr>
        <p:grpSpPr bwMode="auto">
          <a:xfrm>
            <a:off x="762000" y="3236913"/>
            <a:ext cx="5105400" cy="2249487"/>
            <a:chOff x="480" y="2039"/>
            <a:chExt cx="3216" cy="1417"/>
          </a:xfrm>
        </p:grpSpPr>
        <p:sp>
          <p:nvSpPr>
            <p:cNvPr id="375816" name="Rectangle 8">
              <a:extLst>
                <a:ext uri="{FF2B5EF4-FFF2-40B4-BE49-F238E27FC236}">
                  <a16:creationId xmlns:a16="http://schemas.microsoft.com/office/drawing/2014/main" id="{D0EC8669-95A7-48B0-B8AE-4B85687F375B}"/>
                </a:ext>
              </a:extLst>
            </p:cNvPr>
            <p:cNvSpPr>
              <a:spLocks noChangeArrowheads="1"/>
            </p:cNvSpPr>
            <p:nvPr/>
          </p:nvSpPr>
          <p:spPr bwMode="auto">
            <a:xfrm>
              <a:off x="480" y="2849"/>
              <a:ext cx="1390" cy="60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读者思考的第二逻辑</a:t>
              </a:r>
            </a:p>
          </p:txBody>
        </p:sp>
        <p:sp>
          <p:nvSpPr>
            <p:cNvPr id="375817" name="Oval 9">
              <a:extLst>
                <a:ext uri="{FF2B5EF4-FFF2-40B4-BE49-F238E27FC236}">
                  <a16:creationId xmlns:a16="http://schemas.microsoft.com/office/drawing/2014/main" id="{B5AA0D8A-3FFA-4313-A5F8-95D431306394}"/>
                </a:ext>
              </a:extLst>
            </p:cNvPr>
            <p:cNvSpPr>
              <a:spLocks noChangeArrowheads="1"/>
            </p:cNvSpPr>
            <p:nvPr/>
          </p:nvSpPr>
          <p:spPr bwMode="auto">
            <a:xfrm>
              <a:off x="2267" y="2849"/>
              <a:ext cx="1429" cy="607"/>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复杂化</a:t>
              </a:r>
            </a:p>
          </p:txBody>
        </p:sp>
        <p:cxnSp>
          <p:nvCxnSpPr>
            <p:cNvPr id="375818" name="AutoShape 10">
              <a:extLst>
                <a:ext uri="{FF2B5EF4-FFF2-40B4-BE49-F238E27FC236}">
                  <a16:creationId xmlns:a16="http://schemas.microsoft.com/office/drawing/2014/main" id="{8D6987AE-F096-4389-BD74-3CE959CAE3F8}"/>
                </a:ext>
              </a:extLst>
            </p:cNvPr>
            <p:cNvCxnSpPr>
              <a:cxnSpLocks noChangeShapeType="1"/>
              <a:stCxn id="375816" idx="3"/>
              <a:endCxn id="375817" idx="2"/>
            </p:cNvCxnSpPr>
            <p:nvPr/>
          </p:nvCxnSpPr>
          <p:spPr bwMode="auto">
            <a:xfrm>
              <a:off x="1870" y="3152"/>
              <a:ext cx="39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5819" name="AutoShape 11">
              <a:extLst>
                <a:ext uri="{FF2B5EF4-FFF2-40B4-BE49-F238E27FC236}">
                  <a16:creationId xmlns:a16="http://schemas.microsoft.com/office/drawing/2014/main" id="{20DA8EF3-F685-47C7-901D-7B16DB9E4C2F}"/>
                </a:ext>
              </a:extLst>
            </p:cNvPr>
            <p:cNvSpPr>
              <a:spLocks noChangeArrowheads="1"/>
            </p:cNvSpPr>
            <p:nvPr/>
          </p:nvSpPr>
          <p:spPr bwMode="auto">
            <a:xfrm>
              <a:off x="798" y="2039"/>
              <a:ext cx="754" cy="742"/>
            </a:xfrm>
            <a:prstGeom prst="downArrow">
              <a:avLst>
                <a:gd name="adj1" fmla="val 50000"/>
                <a:gd name="adj2" fmla="val 25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5820" name="Group 12">
            <a:extLst>
              <a:ext uri="{FF2B5EF4-FFF2-40B4-BE49-F238E27FC236}">
                <a16:creationId xmlns:a16="http://schemas.microsoft.com/office/drawing/2014/main" id="{1D75F82F-4FF8-47B2-B79A-13936FDE3035}"/>
              </a:ext>
            </a:extLst>
          </p:cNvPr>
          <p:cNvGrpSpPr>
            <a:grpSpLocks/>
          </p:cNvGrpSpPr>
          <p:nvPr/>
        </p:nvGrpSpPr>
        <p:grpSpPr bwMode="auto">
          <a:xfrm>
            <a:off x="5803900" y="1752600"/>
            <a:ext cx="2197100" cy="1295400"/>
            <a:chOff x="3656" y="1104"/>
            <a:chExt cx="1384" cy="816"/>
          </a:xfrm>
        </p:grpSpPr>
        <p:sp>
          <p:nvSpPr>
            <p:cNvPr id="375821" name="Rectangle 13">
              <a:extLst>
                <a:ext uri="{FF2B5EF4-FFF2-40B4-BE49-F238E27FC236}">
                  <a16:creationId xmlns:a16="http://schemas.microsoft.com/office/drawing/2014/main" id="{3889CD1D-987A-4AF1-AC2F-C290ADBF10B1}"/>
                </a:ext>
              </a:extLst>
            </p:cNvPr>
            <p:cNvSpPr>
              <a:spLocks noChangeArrowheads="1"/>
            </p:cNvSpPr>
            <p:nvPr/>
          </p:nvSpPr>
          <p:spPr bwMode="auto">
            <a:xfrm>
              <a:off x="4272" y="1104"/>
              <a:ext cx="768" cy="2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归纳</a:t>
              </a:r>
            </a:p>
          </p:txBody>
        </p:sp>
        <p:sp>
          <p:nvSpPr>
            <p:cNvPr id="375822" name="Rectangle 14">
              <a:extLst>
                <a:ext uri="{FF2B5EF4-FFF2-40B4-BE49-F238E27FC236}">
                  <a16:creationId xmlns:a16="http://schemas.microsoft.com/office/drawing/2014/main" id="{449CCB52-6A6C-4EA0-9B62-DD95608DBDF0}"/>
                </a:ext>
              </a:extLst>
            </p:cNvPr>
            <p:cNvSpPr>
              <a:spLocks noChangeArrowheads="1"/>
            </p:cNvSpPr>
            <p:nvPr/>
          </p:nvSpPr>
          <p:spPr bwMode="auto">
            <a:xfrm>
              <a:off x="4272" y="1632"/>
              <a:ext cx="768" cy="2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排序</a:t>
              </a:r>
            </a:p>
          </p:txBody>
        </p:sp>
        <p:cxnSp>
          <p:nvCxnSpPr>
            <p:cNvPr id="375823" name="AutoShape 15">
              <a:extLst>
                <a:ext uri="{FF2B5EF4-FFF2-40B4-BE49-F238E27FC236}">
                  <a16:creationId xmlns:a16="http://schemas.microsoft.com/office/drawing/2014/main" id="{165F06AD-E5AA-46E2-BEE3-034DB17AB774}"/>
                </a:ext>
              </a:extLst>
            </p:cNvPr>
            <p:cNvCxnSpPr>
              <a:cxnSpLocks noChangeShapeType="1"/>
              <a:stCxn id="375813" idx="6"/>
              <a:endCxn id="375821" idx="1"/>
            </p:cNvCxnSpPr>
            <p:nvPr/>
          </p:nvCxnSpPr>
          <p:spPr bwMode="auto">
            <a:xfrm flipV="1">
              <a:off x="3656" y="1248"/>
              <a:ext cx="616" cy="3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5824" name="AutoShape 16">
              <a:extLst>
                <a:ext uri="{FF2B5EF4-FFF2-40B4-BE49-F238E27FC236}">
                  <a16:creationId xmlns:a16="http://schemas.microsoft.com/office/drawing/2014/main" id="{50253A00-B026-47BD-8F3E-592625A2EABB}"/>
                </a:ext>
              </a:extLst>
            </p:cNvPr>
            <p:cNvCxnSpPr>
              <a:cxnSpLocks noChangeShapeType="1"/>
              <a:stCxn id="375813" idx="6"/>
              <a:endCxn id="375822" idx="1"/>
            </p:cNvCxnSpPr>
            <p:nvPr/>
          </p:nvCxnSpPr>
          <p:spPr bwMode="auto">
            <a:xfrm>
              <a:off x="3656" y="1600"/>
              <a:ext cx="616" cy="17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5825" name="Group 17">
            <a:extLst>
              <a:ext uri="{FF2B5EF4-FFF2-40B4-BE49-F238E27FC236}">
                <a16:creationId xmlns:a16="http://schemas.microsoft.com/office/drawing/2014/main" id="{4D32B0B6-5169-46B9-8841-0DC3250893AD}"/>
              </a:ext>
            </a:extLst>
          </p:cNvPr>
          <p:cNvGrpSpPr>
            <a:grpSpLocks/>
          </p:cNvGrpSpPr>
          <p:nvPr/>
        </p:nvGrpSpPr>
        <p:grpSpPr bwMode="auto">
          <a:xfrm>
            <a:off x="5867400" y="4191000"/>
            <a:ext cx="2133600" cy="1295400"/>
            <a:chOff x="3696" y="2640"/>
            <a:chExt cx="1344" cy="816"/>
          </a:xfrm>
        </p:grpSpPr>
        <p:sp>
          <p:nvSpPr>
            <p:cNvPr id="375826" name="Rectangle 18">
              <a:extLst>
                <a:ext uri="{FF2B5EF4-FFF2-40B4-BE49-F238E27FC236}">
                  <a16:creationId xmlns:a16="http://schemas.microsoft.com/office/drawing/2014/main" id="{8EC9E728-ADB1-4C27-B4A1-03C56BAAB4F5}"/>
                </a:ext>
              </a:extLst>
            </p:cNvPr>
            <p:cNvSpPr>
              <a:spLocks noChangeArrowheads="1"/>
            </p:cNvSpPr>
            <p:nvPr/>
          </p:nvSpPr>
          <p:spPr bwMode="auto">
            <a:xfrm>
              <a:off x="4272" y="2640"/>
              <a:ext cx="768" cy="2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类比</a:t>
              </a:r>
            </a:p>
          </p:txBody>
        </p:sp>
        <p:sp>
          <p:nvSpPr>
            <p:cNvPr id="375827" name="Rectangle 19">
              <a:extLst>
                <a:ext uri="{FF2B5EF4-FFF2-40B4-BE49-F238E27FC236}">
                  <a16:creationId xmlns:a16="http://schemas.microsoft.com/office/drawing/2014/main" id="{9AB3444E-5E19-4786-99BB-EF4B32F89CAA}"/>
                </a:ext>
              </a:extLst>
            </p:cNvPr>
            <p:cNvSpPr>
              <a:spLocks noChangeArrowheads="1"/>
            </p:cNvSpPr>
            <p:nvPr/>
          </p:nvSpPr>
          <p:spPr bwMode="auto">
            <a:xfrm>
              <a:off x="4272" y="3168"/>
              <a:ext cx="768" cy="2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演绎</a:t>
              </a:r>
            </a:p>
          </p:txBody>
        </p:sp>
        <p:cxnSp>
          <p:nvCxnSpPr>
            <p:cNvPr id="375828" name="AutoShape 20">
              <a:extLst>
                <a:ext uri="{FF2B5EF4-FFF2-40B4-BE49-F238E27FC236}">
                  <a16:creationId xmlns:a16="http://schemas.microsoft.com/office/drawing/2014/main" id="{B85F4202-08BD-4289-8888-4686BF60BB95}"/>
                </a:ext>
              </a:extLst>
            </p:cNvPr>
            <p:cNvCxnSpPr>
              <a:cxnSpLocks noChangeShapeType="1"/>
              <a:stCxn id="375817" idx="6"/>
              <a:endCxn id="375826" idx="1"/>
            </p:cNvCxnSpPr>
            <p:nvPr/>
          </p:nvCxnSpPr>
          <p:spPr bwMode="auto">
            <a:xfrm flipV="1">
              <a:off x="3696" y="2784"/>
              <a:ext cx="576" cy="36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5829" name="AutoShape 21">
              <a:extLst>
                <a:ext uri="{FF2B5EF4-FFF2-40B4-BE49-F238E27FC236}">
                  <a16:creationId xmlns:a16="http://schemas.microsoft.com/office/drawing/2014/main" id="{4453DD7B-1E6C-420E-AF2C-114BC91B456A}"/>
                </a:ext>
              </a:extLst>
            </p:cNvPr>
            <p:cNvCxnSpPr>
              <a:cxnSpLocks noChangeShapeType="1"/>
              <a:stCxn id="375817" idx="6"/>
              <a:endCxn id="375827" idx="1"/>
            </p:cNvCxnSpPr>
            <p:nvPr/>
          </p:nvCxnSpPr>
          <p:spPr bwMode="auto">
            <a:xfrm>
              <a:off x="3696" y="3153"/>
              <a:ext cx="576" cy="15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5811"/>
                                        </p:tgtEl>
                                        <p:attrNameLst>
                                          <p:attrName>style.visibility</p:attrName>
                                        </p:attrNameLst>
                                      </p:cBhvr>
                                      <p:to>
                                        <p:strVal val="visible"/>
                                      </p:to>
                                    </p:set>
                                    <p:anim calcmode="lin" valueType="num">
                                      <p:cBhvr additive="base">
                                        <p:cTn id="7" dur="500" fill="hold"/>
                                        <p:tgtEl>
                                          <p:spTgt spid="375811"/>
                                        </p:tgtEl>
                                        <p:attrNameLst>
                                          <p:attrName>ppt_x</p:attrName>
                                        </p:attrNameLst>
                                      </p:cBhvr>
                                      <p:tavLst>
                                        <p:tav tm="0">
                                          <p:val>
                                            <p:strVal val="0-#ppt_w/2"/>
                                          </p:val>
                                        </p:tav>
                                        <p:tav tm="100000">
                                          <p:val>
                                            <p:strVal val="#ppt_x"/>
                                          </p:val>
                                        </p:tav>
                                      </p:tavLst>
                                    </p:anim>
                                    <p:anim calcmode="lin" valueType="num">
                                      <p:cBhvr additive="base">
                                        <p:cTn id="8" dur="500" fill="hold"/>
                                        <p:tgtEl>
                                          <p:spTgt spid="3758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75820"/>
                                        </p:tgtEl>
                                        <p:attrNameLst>
                                          <p:attrName>style.visibility</p:attrName>
                                        </p:attrNameLst>
                                      </p:cBhvr>
                                      <p:to>
                                        <p:strVal val="visible"/>
                                      </p:to>
                                    </p:set>
                                    <p:anim calcmode="lin" valueType="num">
                                      <p:cBhvr additive="base">
                                        <p:cTn id="13" dur="500" fill="hold"/>
                                        <p:tgtEl>
                                          <p:spTgt spid="375820"/>
                                        </p:tgtEl>
                                        <p:attrNameLst>
                                          <p:attrName>ppt_x</p:attrName>
                                        </p:attrNameLst>
                                      </p:cBhvr>
                                      <p:tavLst>
                                        <p:tav tm="0">
                                          <p:val>
                                            <p:strVal val="1+#ppt_w/2"/>
                                          </p:val>
                                        </p:tav>
                                        <p:tav tm="100000">
                                          <p:val>
                                            <p:strVal val="#ppt_x"/>
                                          </p:val>
                                        </p:tav>
                                      </p:tavLst>
                                    </p:anim>
                                    <p:anim calcmode="lin" valueType="num">
                                      <p:cBhvr additive="base">
                                        <p:cTn id="14" dur="500" fill="hold"/>
                                        <p:tgtEl>
                                          <p:spTgt spid="3758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75815"/>
                                        </p:tgtEl>
                                        <p:attrNameLst>
                                          <p:attrName>style.visibility</p:attrName>
                                        </p:attrNameLst>
                                      </p:cBhvr>
                                      <p:to>
                                        <p:strVal val="visible"/>
                                      </p:to>
                                    </p:set>
                                    <p:anim calcmode="lin" valueType="num">
                                      <p:cBhvr additive="base">
                                        <p:cTn id="19" dur="500" fill="hold"/>
                                        <p:tgtEl>
                                          <p:spTgt spid="375815"/>
                                        </p:tgtEl>
                                        <p:attrNameLst>
                                          <p:attrName>ppt_x</p:attrName>
                                        </p:attrNameLst>
                                      </p:cBhvr>
                                      <p:tavLst>
                                        <p:tav tm="0">
                                          <p:val>
                                            <p:strVal val="0-#ppt_w/2"/>
                                          </p:val>
                                        </p:tav>
                                        <p:tav tm="100000">
                                          <p:val>
                                            <p:strVal val="#ppt_x"/>
                                          </p:val>
                                        </p:tav>
                                      </p:tavLst>
                                    </p:anim>
                                    <p:anim calcmode="lin" valueType="num">
                                      <p:cBhvr additive="base">
                                        <p:cTn id="20" dur="500" fill="hold"/>
                                        <p:tgtEl>
                                          <p:spTgt spid="3758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75825"/>
                                        </p:tgtEl>
                                        <p:attrNameLst>
                                          <p:attrName>style.visibility</p:attrName>
                                        </p:attrNameLst>
                                      </p:cBhvr>
                                      <p:to>
                                        <p:strVal val="visible"/>
                                      </p:to>
                                    </p:set>
                                    <p:anim calcmode="lin" valueType="num">
                                      <p:cBhvr additive="base">
                                        <p:cTn id="25" dur="500" fill="hold"/>
                                        <p:tgtEl>
                                          <p:spTgt spid="375825"/>
                                        </p:tgtEl>
                                        <p:attrNameLst>
                                          <p:attrName>ppt_x</p:attrName>
                                        </p:attrNameLst>
                                      </p:cBhvr>
                                      <p:tavLst>
                                        <p:tav tm="0">
                                          <p:val>
                                            <p:strVal val="1+#ppt_w/2"/>
                                          </p:val>
                                        </p:tav>
                                        <p:tav tm="100000">
                                          <p:val>
                                            <p:strVal val="#ppt_x"/>
                                          </p:val>
                                        </p:tav>
                                      </p:tavLst>
                                    </p:anim>
                                    <p:anim calcmode="lin" valueType="num">
                                      <p:cBhvr additive="base">
                                        <p:cTn id="26" dur="500" fill="hold"/>
                                        <p:tgtEl>
                                          <p:spTgt spid="3758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B066C6FA-8E2A-43F4-83D3-00B38071672D}"/>
              </a:ext>
            </a:extLst>
          </p:cNvPr>
          <p:cNvSpPr>
            <a:spLocks noGrp="1"/>
          </p:cNvSpPr>
          <p:nvPr>
            <p:ph type="sldNum" sz="quarter" idx="12"/>
          </p:nvPr>
        </p:nvSpPr>
        <p:spPr/>
        <p:txBody>
          <a:bodyPr/>
          <a:lstStyle/>
          <a:p>
            <a:fld id="{E152AF41-3F14-4F48-9859-1DF93E72BDAF}" type="slidenum">
              <a:rPr lang="zh-CN" altLang="en-US"/>
              <a:pPr/>
              <a:t>38</a:t>
            </a:fld>
            <a:endParaRPr lang="en-US" altLang="zh-CN"/>
          </a:p>
        </p:txBody>
      </p:sp>
      <p:sp>
        <p:nvSpPr>
          <p:cNvPr id="377858" name="Rectangle 2">
            <a:extLst>
              <a:ext uri="{FF2B5EF4-FFF2-40B4-BE49-F238E27FC236}">
                <a16:creationId xmlns:a16="http://schemas.microsoft.com/office/drawing/2014/main" id="{3B55AB2E-66B0-4827-9D7D-36D0365310A0}"/>
              </a:ext>
            </a:extLst>
          </p:cNvPr>
          <p:cNvSpPr>
            <a:spLocks noGrp="1" noChangeArrowheads="1"/>
          </p:cNvSpPr>
          <p:nvPr>
            <p:ph type="title"/>
          </p:nvPr>
        </p:nvSpPr>
        <p:spPr/>
        <p:txBody>
          <a:bodyPr/>
          <a:lstStyle/>
          <a:p>
            <a:r>
              <a:rPr lang="zh-CN" altLang="en-US"/>
              <a:t>对刚才的例子进行修改后，正常的读者一定会在30秒内抓住要点，甚至记住</a:t>
            </a:r>
          </a:p>
        </p:txBody>
      </p:sp>
      <p:sp>
        <p:nvSpPr>
          <p:cNvPr id="377859" name="Rectangle 3">
            <a:extLst>
              <a:ext uri="{FF2B5EF4-FFF2-40B4-BE49-F238E27FC236}">
                <a16:creationId xmlns:a16="http://schemas.microsoft.com/office/drawing/2014/main" id="{AEBBAB5F-99B8-45AC-B3F3-B98001B77CD7}"/>
              </a:ext>
            </a:extLst>
          </p:cNvPr>
          <p:cNvSpPr>
            <a:spLocks noChangeArrowheads="1"/>
          </p:cNvSpPr>
          <p:nvPr/>
        </p:nvSpPr>
        <p:spPr bwMode="auto">
          <a:xfrm>
            <a:off x="2590800" y="2743200"/>
            <a:ext cx="4953000" cy="2743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销售系统和库存系统产生的月度报告缺乏有效性。</a:t>
            </a:r>
          </a:p>
          <a:p>
            <a:r>
              <a:rPr lang="zh-CN" altLang="en-US"/>
              <a:t>1、报告中含有不可靠的数据；</a:t>
            </a:r>
          </a:p>
          <a:p>
            <a:r>
              <a:rPr lang="zh-CN" altLang="en-US"/>
              <a:t>2、报告的格式混乱；</a:t>
            </a:r>
          </a:p>
          <a:p>
            <a:r>
              <a:rPr lang="zh-CN" altLang="en-US"/>
              <a:t>3、产生报告的时间太晚，无法采取有效措施。</a:t>
            </a:r>
          </a:p>
        </p:txBody>
      </p:sp>
      <p:sp>
        <p:nvSpPr>
          <p:cNvPr id="377860" name="AutoShape 4">
            <a:extLst>
              <a:ext uri="{FF2B5EF4-FFF2-40B4-BE49-F238E27FC236}">
                <a16:creationId xmlns:a16="http://schemas.microsoft.com/office/drawing/2014/main" id="{D4C5A794-7630-40CB-BD77-A4E63FB8025B}"/>
              </a:ext>
            </a:extLst>
          </p:cNvPr>
          <p:cNvSpPr>
            <a:spLocks/>
          </p:cNvSpPr>
          <p:nvPr/>
        </p:nvSpPr>
        <p:spPr bwMode="auto">
          <a:xfrm>
            <a:off x="7086600" y="1828800"/>
            <a:ext cx="914400" cy="609600"/>
          </a:xfrm>
          <a:prstGeom prst="accentCallout2">
            <a:avLst>
              <a:gd name="adj1" fmla="val 18750"/>
              <a:gd name="adj2" fmla="val -8333"/>
              <a:gd name="adj3" fmla="val 18750"/>
              <a:gd name="adj4" fmla="val -44792"/>
              <a:gd name="adj5" fmla="val 291667"/>
              <a:gd name="adj6" fmla="val -82815"/>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归纳</a:t>
            </a:r>
          </a:p>
        </p:txBody>
      </p:sp>
      <p:sp>
        <p:nvSpPr>
          <p:cNvPr id="377861" name="AutoShape 5">
            <a:extLst>
              <a:ext uri="{FF2B5EF4-FFF2-40B4-BE49-F238E27FC236}">
                <a16:creationId xmlns:a16="http://schemas.microsoft.com/office/drawing/2014/main" id="{683DF0DD-65A7-496D-BBF3-FC5F87C27781}"/>
              </a:ext>
            </a:extLst>
          </p:cNvPr>
          <p:cNvSpPr>
            <a:spLocks/>
          </p:cNvSpPr>
          <p:nvPr/>
        </p:nvSpPr>
        <p:spPr bwMode="auto">
          <a:xfrm>
            <a:off x="2362200" y="3962400"/>
            <a:ext cx="228600" cy="533400"/>
          </a:xfrm>
          <a:prstGeom prst="leftBrace">
            <a:avLst>
              <a:gd name="adj1" fmla="val 19444"/>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2" name="Text Box 6">
            <a:extLst>
              <a:ext uri="{FF2B5EF4-FFF2-40B4-BE49-F238E27FC236}">
                <a16:creationId xmlns:a16="http://schemas.microsoft.com/office/drawing/2014/main" id="{866CCAE1-9684-4454-8CBB-3D4CD1D71BFA}"/>
              </a:ext>
            </a:extLst>
          </p:cNvPr>
          <p:cNvSpPr txBox="1">
            <a:spLocks noChangeArrowheads="1"/>
          </p:cNvSpPr>
          <p:nvPr/>
        </p:nvSpPr>
        <p:spPr bwMode="auto">
          <a:xfrm>
            <a:off x="1524000" y="4038600"/>
            <a:ext cx="762000"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排序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508EE672-567E-4C67-804C-BE4856866A51}"/>
              </a:ext>
            </a:extLst>
          </p:cNvPr>
          <p:cNvSpPr>
            <a:spLocks noGrp="1"/>
          </p:cNvSpPr>
          <p:nvPr>
            <p:ph type="sldNum" sz="quarter" idx="12"/>
          </p:nvPr>
        </p:nvSpPr>
        <p:spPr/>
        <p:txBody>
          <a:bodyPr/>
          <a:lstStyle/>
          <a:p>
            <a:fld id="{0DF41602-E80A-4EAF-A571-0C502C74C139}" type="slidenum">
              <a:rPr lang="zh-CN" altLang="en-US"/>
              <a:pPr/>
              <a:t>39</a:t>
            </a:fld>
            <a:endParaRPr lang="en-US" altLang="zh-CN"/>
          </a:p>
        </p:txBody>
      </p:sp>
      <p:sp>
        <p:nvSpPr>
          <p:cNvPr id="420866" name="Rectangle 2">
            <a:extLst>
              <a:ext uri="{FF2B5EF4-FFF2-40B4-BE49-F238E27FC236}">
                <a16:creationId xmlns:a16="http://schemas.microsoft.com/office/drawing/2014/main" id="{450CD8B4-EDF8-4B60-B1CA-EEC5E1F3E240}"/>
              </a:ext>
            </a:extLst>
          </p:cNvPr>
          <p:cNvSpPr>
            <a:spLocks noGrp="1" noChangeArrowheads="1"/>
          </p:cNvSpPr>
          <p:nvPr>
            <p:ph type="title"/>
          </p:nvPr>
        </p:nvSpPr>
        <p:spPr/>
        <p:txBody>
          <a:bodyPr/>
          <a:lstStyle/>
          <a:p>
            <a:r>
              <a:rPr lang="zh-CN" altLang="en-US"/>
              <a:t>目录</a:t>
            </a:r>
          </a:p>
        </p:txBody>
      </p:sp>
      <p:sp>
        <p:nvSpPr>
          <p:cNvPr id="420867" name="Rectangle 3">
            <a:extLst>
              <a:ext uri="{FF2B5EF4-FFF2-40B4-BE49-F238E27FC236}">
                <a16:creationId xmlns:a16="http://schemas.microsoft.com/office/drawing/2014/main" id="{B69602B4-5C93-4207-8B59-441C9AF37A8C}"/>
              </a:ext>
            </a:extLst>
          </p:cNvPr>
          <p:cNvSpPr>
            <a:spLocks noGrp="1" noChangeArrowheads="1"/>
          </p:cNvSpPr>
          <p:nvPr>
            <p:ph type="body" idx="1"/>
          </p:nvPr>
        </p:nvSpPr>
        <p:spPr/>
        <p:txBody>
          <a:bodyPr/>
          <a:lstStyle/>
          <a:p>
            <a:r>
              <a:rPr lang="zh-CN" altLang="en-US"/>
              <a:t>第一篇 写作的逻辑</a:t>
            </a:r>
          </a:p>
          <a:p>
            <a:r>
              <a:rPr lang="zh-CN" altLang="en-US"/>
              <a:t>第二篇 思考的逻辑</a:t>
            </a:r>
          </a:p>
          <a:p>
            <a:pPr lvl="1"/>
            <a:r>
              <a:rPr lang="zh-CN" altLang="en-US"/>
              <a:t>第六章 确定逻辑顺序</a:t>
            </a:r>
          </a:p>
          <a:p>
            <a:pPr lvl="1"/>
            <a:r>
              <a:rPr lang="zh-CN" altLang="en-US"/>
              <a:t>第七章 概括分组思想</a:t>
            </a:r>
          </a:p>
          <a:p>
            <a:r>
              <a:rPr lang="zh-CN" altLang="en-US"/>
              <a:t>第三篇 解决问题的逻辑</a:t>
            </a:r>
          </a:p>
          <a:p>
            <a:r>
              <a:rPr lang="zh-CN" altLang="en-US"/>
              <a:t>第四篇 演示的逻辑</a:t>
            </a:r>
          </a:p>
          <a:p>
            <a:r>
              <a:rPr lang="zh-CN" altLang="en-US"/>
              <a:t>附录一</a:t>
            </a:r>
          </a:p>
          <a:p>
            <a:r>
              <a:rPr lang="zh-CN" altLang="en-US"/>
              <a:t>附录二</a:t>
            </a:r>
          </a:p>
        </p:txBody>
      </p:sp>
      <p:pic>
        <p:nvPicPr>
          <p:cNvPr id="420868" name="Picture 4" descr="BArrow">
            <a:extLst>
              <a:ext uri="{FF2B5EF4-FFF2-40B4-BE49-F238E27FC236}">
                <a16:creationId xmlns:a16="http://schemas.microsoft.com/office/drawing/2014/main" id="{ACCB8941-162D-4851-908D-73ACE0E8B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060575"/>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420869" name="Picture 5" descr="GArrow">
            <a:extLst>
              <a:ext uri="{FF2B5EF4-FFF2-40B4-BE49-F238E27FC236}">
                <a16:creationId xmlns:a16="http://schemas.microsoft.com/office/drawing/2014/main" id="{A845D212-1ADA-49C6-9613-0696B9A07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492375"/>
            <a:ext cx="382587" cy="38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a:extLst>
              <a:ext uri="{FF2B5EF4-FFF2-40B4-BE49-F238E27FC236}">
                <a16:creationId xmlns:a16="http://schemas.microsoft.com/office/drawing/2014/main" id="{CB3949B4-FE72-4085-8354-3C30D7EAB88F}"/>
              </a:ext>
            </a:extLst>
          </p:cNvPr>
          <p:cNvSpPr>
            <a:spLocks noGrp="1"/>
          </p:cNvSpPr>
          <p:nvPr>
            <p:ph type="sldNum" sz="quarter" idx="12"/>
          </p:nvPr>
        </p:nvSpPr>
        <p:spPr/>
        <p:txBody>
          <a:bodyPr/>
          <a:lstStyle/>
          <a:p>
            <a:fld id="{C557B3FE-CA16-43EA-93D0-49955458072A}" type="slidenum">
              <a:rPr lang="zh-CN" altLang="en-US"/>
              <a:pPr/>
              <a:t>4</a:t>
            </a:fld>
            <a:endParaRPr lang="en-US" altLang="zh-CN"/>
          </a:p>
        </p:txBody>
      </p:sp>
      <p:sp>
        <p:nvSpPr>
          <p:cNvPr id="30722" name="Rectangle 2">
            <a:extLst>
              <a:ext uri="{FF2B5EF4-FFF2-40B4-BE49-F238E27FC236}">
                <a16:creationId xmlns:a16="http://schemas.microsoft.com/office/drawing/2014/main" id="{B85647E8-3849-4619-8F0E-71E50D0382E7}"/>
              </a:ext>
            </a:extLst>
          </p:cNvPr>
          <p:cNvSpPr>
            <a:spLocks noGrp="1" noChangeArrowheads="1"/>
          </p:cNvSpPr>
          <p:nvPr>
            <p:ph type="title"/>
          </p:nvPr>
        </p:nvSpPr>
        <p:spPr/>
        <p:txBody>
          <a:bodyPr/>
          <a:lstStyle/>
          <a:p>
            <a:r>
              <a:rPr lang="zh-CN" altLang="en-US"/>
              <a:t>在写作过程中，我们经常面临三种困境，语句组织是其中之一。</a:t>
            </a:r>
            <a:endParaRPr lang="en-US" altLang="zh-CN"/>
          </a:p>
        </p:txBody>
      </p:sp>
      <p:sp>
        <p:nvSpPr>
          <p:cNvPr id="30724" name="Rectangle 4">
            <a:extLst>
              <a:ext uri="{FF2B5EF4-FFF2-40B4-BE49-F238E27FC236}">
                <a16:creationId xmlns:a16="http://schemas.microsoft.com/office/drawing/2014/main" id="{19DB7622-36FF-4ADA-8A0E-0A8573A2D2FB}"/>
              </a:ext>
            </a:extLst>
          </p:cNvPr>
          <p:cNvSpPr>
            <a:spLocks noChangeArrowheads="1"/>
          </p:cNvSpPr>
          <p:nvPr/>
        </p:nvSpPr>
        <p:spPr bwMode="auto">
          <a:xfrm>
            <a:off x="1476375" y="3660775"/>
            <a:ext cx="1657350" cy="4318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语句不够简洁</a:t>
            </a:r>
          </a:p>
        </p:txBody>
      </p:sp>
      <p:sp>
        <p:nvSpPr>
          <p:cNvPr id="30725" name="Rectangle 5">
            <a:extLst>
              <a:ext uri="{FF2B5EF4-FFF2-40B4-BE49-F238E27FC236}">
                <a16:creationId xmlns:a16="http://schemas.microsoft.com/office/drawing/2014/main" id="{5101E0A8-D9FE-4972-AF9D-0F59104DCF45}"/>
              </a:ext>
            </a:extLst>
          </p:cNvPr>
          <p:cNvSpPr>
            <a:spLocks noChangeArrowheads="1"/>
          </p:cNvSpPr>
          <p:nvPr/>
        </p:nvSpPr>
        <p:spPr bwMode="auto">
          <a:xfrm>
            <a:off x="1476375" y="4597400"/>
            <a:ext cx="1657350"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结构不够清晰</a:t>
            </a:r>
          </a:p>
        </p:txBody>
      </p:sp>
      <p:sp>
        <p:nvSpPr>
          <p:cNvPr id="30726" name="Rectangle 6">
            <a:extLst>
              <a:ext uri="{FF2B5EF4-FFF2-40B4-BE49-F238E27FC236}">
                <a16:creationId xmlns:a16="http://schemas.microsoft.com/office/drawing/2014/main" id="{8681B0B7-EA73-432E-A3E4-66868E8D3AC4}"/>
              </a:ext>
            </a:extLst>
          </p:cNvPr>
          <p:cNvSpPr>
            <a:spLocks noChangeArrowheads="1"/>
          </p:cNvSpPr>
          <p:nvPr/>
        </p:nvSpPr>
        <p:spPr bwMode="auto">
          <a:xfrm>
            <a:off x="1476375" y="2724150"/>
            <a:ext cx="1657350" cy="4318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用词不够准确</a:t>
            </a:r>
          </a:p>
        </p:txBody>
      </p:sp>
      <p:sp>
        <p:nvSpPr>
          <p:cNvPr id="30727" name="AutoShape 7">
            <a:extLst>
              <a:ext uri="{FF2B5EF4-FFF2-40B4-BE49-F238E27FC236}">
                <a16:creationId xmlns:a16="http://schemas.microsoft.com/office/drawing/2014/main" id="{6D04FB8E-1A8B-4708-9FF7-1BAC219A2F17}"/>
              </a:ext>
            </a:extLst>
          </p:cNvPr>
          <p:cNvSpPr>
            <a:spLocks/>
          </p:cNvSpPr>
          <p:nvPr/>
        </p:nvSpPr>
        <p:spPr bwMode="auto">
          <a:xfrm>
            <a:off x="3348038" y="2724150"/>
            <a:ext cx="144462" cy="1368425"/>
          </a:xfrm>
          <a:prstGeom prst="rightBrace">
            <a:avLst>
              <a:gd name="adj1" fmla="val 78938"/>
              <a:gd name="adj2" fmla="val 48838"/>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107763" dir="8100000" algn="ctr" rotWithShape="0">
                    <a:schemeClr val="bg2">
                      <a:alpha val="50000"/>
                    </a:schemeClr>
                  </a:outerShdw>
                </a:effectLst>
              </a14:hiddenEffects>
            </a:ext>
          </a:extLst>
        </p:spPr>
        <p:txBody>
          <a:bodyPr wrap="none" anchor="ctr"/>
          <a:lstStyle/>
          <a:p>
            <a:endParaRPr lang="zh-CN" altLang="en-US"/>
          </a:p>
        </p:txBody>
      </p:sp>
      <p:sp>
        <p:nvSpPr>
          <p:cNvPr id="30728" name="Rectangle 8">
            <a:extLst>
              <a:ext uri="{FF2B5EF4-FFF2-40B4-BE49-F238E27FC236}">
                <a16:creationId xmlns:a16="http://schemas.microsoft.com/office/drawing/2014/main" id="{052EEE90-80E0-44EC-9F17-37404BEAE871}"/>
              </a:ext>
            </a:extLst>
          </p:cNvPr>
          <p:cNvSpPr>
            <a:spLocks noChangeArrowheads="1"/>
          </p:cNvSpPr>
          <p:nvPr/>
        </p:nvSpPr>
        <p:spPr bwMode="auto">
          <a:xfrm>
            <a:off x="3709988" y="3197225"/>
            <a:ext cx="1439862" cy="4318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风格问题</a:t>
            </a:r>
          </a:p>
        </p:txBody>
      </p:sp>
      <p:sp>
        <p:nvSpPr>
          <p:cNvPr id="30729" name="Rectangle 9">
            <a:extLst>
              <a:ext uri="{FF2B5EF4-FFF2-40B4-BE49-F238E27FC236}">
                <a16:creationId xmlns:a16="http://schemas.microsoft.com/office/drawing/2014/main" id="{80E5FF64-D7E6-4B52-B4F5-60F2BD7A831C}"/>
              </a:ext>
            </a:extLst>
          </p:cNvPr>
          <p:cNvSpPr>
            <a:spLocks noChangeArrowheads="1"/>
          </p:cNvSpPr>
          <p:nvPr/>
        </p:nvSpPr>
        <p:spPr bwMode="auto">
          <a:xfrm>
            <a:off x="3709988" y="4597400"/>
            <a:ext cx="1439862"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语句组织问题</a:t>
            </a:r>
          </a:p>
        </p:txBody>
      </p:sp>
      <p:sp>
        <p:nvSpPr>
          <p:cNvPr id="30731" name="Rectangle 11">
            <a:extLst>
              <a:ext uri="{FF2B5EF4-FFF2-40B4-BE49-F238E27FC236}">
                <a16:creationId xmlns:a16="http://schemas.microsoft.com/office/drawing/2014/main" id="{B8A6811E-BD2E-454E-BAF1-DF6BD0A911F7}"/>
              </a:ext>
            </a:extLst>
          </p:cNvPr>
          <p:cNvSpPr>
            <a:spLocks noChangeArrowheads="1"/>
          </p:cNvSpPr>
          <p:nvPr/>
        </p:nvSpPr>
        <p:spPr bwMode="auto">
          <a:xfrm>
            <a:off x="6443663" y="4597400"/>
            <a:ext cx="1800225" cy="431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使用金字塔结构</a:t>
            </a:r>
          </a:p>
        </p:txBody>
      </p:sp>
      <p:sp>
        <p:nvSpPr>
          <p:cNvPr id="30732" name="Rectangle 12">
            <a:extLst>
              <a:ext uri="{FF2B5EF4-FFF2-40B4-BE49-F238E27FC236}">
                <a16:creationId xmlns:a16="http://schemas.microsoft.com/office/drawing/2014/main" id="{9D5CC955-8452-4157-A0E2-ADEF76388323}"/>
              </a:ext>
            </a:extLst>
          </p:cNvPr>
          <p:cNvSpPr>
            <a:spLocks noChangeArrowheads="1"/>
          </p:cNvSpPr>
          <p:nvPr/>
        </p:nvSpPr>
        <p:spPr bwMode="auto">
          <a:xfrm>
            <a:off x="6443663" y="3173413"/>
            <a:ext cx="1800225" cy="4318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基本语言训练</a:t>
            </a:r>
          </a:p>
        </p:txBody>
      </p:sp>
      <p:sp>
        <p:nvSpPr>
          <p:cNvPr id="30733" name="AutoShape 13">
            <a:extLst>
              <a:ext uri="{FF2B5EF4-FFF2-40B4-BE49-F238E27FC236}">
                <a16:creationId xmlns:a16="http://schemas.microsoft.com/office/drawing/2014/main" id="{F65BAE98-42E0-46BA-BA8B-F993148045A1}"/>
              </a:ext>
            </a:extLst>
          </p:cNvPr>
          <p:cNvSpPr>
            <a:spLocks/>
          </p:cNvSpPr>
          <p:nvPr/>
        </p:nvSpPr>
        <p:spPr bwMode="auto">
          <a:xfrm>
            <a:off x="3348038" y="4508500"/>
            <a:ext cx="144462" cy="576263"/>
          </a:xfrm>
          <a:prstGeom prst="rightBrace">
            <a:avLst>
              <a:gd name="adj1" fmla="val 33242"/>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7" name="AutoShape 17">
            <a:extLst>
              <a:ext uri="{FF2B5EF4-FFF2-40B4-BE49-F238E27FC236}">
                <a16:creationId xmlns:a16="http://schemas.microsoft.com/office/drawing/2014/main" id="{F4BE0861-DE7D-446A-98F1-D58FD1E87736}"/>
              </a:ext>
            </a:extLst>
          </p:cNvPr>
          <p:cNvSpPr>
            <a:spLocks noChangeArrowheads="1"/>
          </p:cNvSpPr>
          <p:nvPr/>
        </p:nvSpPr>
        <p:spPr bwMode="auto">
          <a:xfrm>
            <a:off x="5364163" y="4597400"/>
            <a:ext cx="936625"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8" name="AutoShape 18">
            <a:extLst>
              <a:ext uri="{FF2B5EF4-FFF2-40B4-BE49-F238E27FC236}">
                <a16:creationId xmlns:a16="http://schemas.microsoft.com/office/drawing/2014/main" id="{2B3C42F3-0DFB-4CF9-9069-5A6D762EBE27}"/>
              </a:ext>
            </a:extLst>
          </p:cNvPr>
          <p:cNvSpPr>
            <a:spLocks noChangeArrowheads="1"/>
          </p:cNvSpPr>
          <p:nvPr/>
        </p:nvSpPr>
        <p:spPr bwMode="auto">
          <a:xfrm>
            <a:off x="5364163" y="3173413"/>
            <a:ext cx="936625"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Line 20">
            <a:extLst>
              <a:ext uri="{FF2B5EF4-FFF2-40B4-BE49-F238E27FC236}">
                <a16:creationId xmlns:a16="http://schemas.microsoft.com/office/drawing/2014/main" id="{77C87119-709E-4B34-BB6F-6B8BC7645B0A}"/>
              </a:ext>
            </a:extLst>
          </p:cNvPr>
          <p:cNvSpPr>
            <a:spLocks noChangeShapeType="1"/>
          </p:cNvSpPr>
          <p:nvPr/>
        </p:nvSpPr>
        <p:spPr bwMode="auto">
          <a:xfrm>
            <a:off x="5795963" y="1628775"/>
            <a:ext cx="0" cy="417671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1" name="Rectangle 21">
            <a:extLst>
              <a:ext uri="{FF2B5EF4-FFF2-40B4-BE49-F238E27FC236}">
                <a16:creationId xmlns:a16="http://schemas.microsoft.com/office/drawing/2014/main" id="{6C7CA288-1DAB-45A5-8288-12CB0E289D4E}"/>
              </a:ext>
            </a:extLst>
          </p:cNvPr>
          <p:cNvSpPr>
            <a:spLocks noChangeArrowheads="1"/>
          </p:cNvSpPr>
          <p:nvPr/>
        </p:nvSpPr>
        <p:spPr bwMode="auto">
          <a:xfrm>
            <a:off x="3708400" y="1628775"/>
            <a:ext cx="1439863" cy="431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t>问题类型</a:t>
            </a:r>
          </a:p>
        </p:txBody>
      </p:sp>
      <p:sp>
        <p:nvSpPr>
          <p:cNvPr id="30742" name="Rectangle 22">
            <a:extLst>
              <a:ext uri="{FF2B5EF4-FFF2-40B4-BE49-F238E27FC236}">
                <a16:creationId xmlns:a16="http://schemas.microsoft.com/office/drawing/2014/main" id="{E50F5194-D861-4C27-B8B5-453D5089C8A9}"/>
              </a:ext>
            </a:extLst>
          </p:cNvPr>
          <p:cNvSpPr>
            <a:spLocks noChangeArrowheads="1"/>
          </p:cNvSpPr>
          <p:nvPr/>
        </p:nvSpPr>
        <p:spPr bwMode="auto">
          <a:xfrm>
            <a:off x="6516688" y="1628775"/>
            <a:ext cx="1439862" cy="431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t>解决办法</a:t>
            </a:r>
          </a:p>
        </p:txBody>
      </p:sp>
      <p:sp>
        <p:nvSpPr>
          <p:cNvPr id="30743" name="Rectangle 23">
            <a:extLst>
              <a:ext uri="{FF2B5EF4-FFF2-40B4-BE49-F238E27FC236}">
                <a16:creationId xmlns:a16="http://schemas.microsoft.com/office/drawing/2014/main" id="{FCE362FB-D554-465C-B02E-D1E1707C1BB5}"/>
              </a:ext>
            </a:extLst>
          </p:cNvPr>
          <p:cNvSpPr>
            <a:spLocks noChangeArrowheads="1"/>
          </p:cNvSpPr>
          <p:nvPr/>
        </p:nvSpPr>
        <p:spPr bwMode="auto">
          <a:xfrm>
            <a:off x="1547813" y="1628775"/>
            <a:ext cx="1439862" cy="4318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t>问题表现</a:t>
            </a:r>
          </a:p>
        </p:txBody>
      </p:sp>
      <p:sp>
        <p:nvSpPr>
          <p:cNvPr id="30744" name="AutoShape 24">
            <a:extLst>
              <a:ext uri="{FF2B5EF4-FFF2-40B4-BE49-F238E27FC236}">
                <a16:creationId xmlns:a16="http://schemas.microsoft.com/office/drawing/2014/main" id="{F74B25A7-1456-42A2-9712-E31A740E1D4A}"/>
              </a:ext>
            </a:extLst>
          </p:cNvPr>
          <p:cNvSpPr>
            <a:spLocks/>
          </p:cNvSpPr>
          <p:nvPr/>
        </p:nvSpPr>
        <p:spPr bwMode="auto">
          <a:xfrm>
            <a:off x="1116013" y="2708275"/>
            <a:ext cx="144462" cy="2376488"/>
          </a:xfrm>
          <a:prstGeom prst="leftBrace">
            <a:avLst>
              <a:gd name="adj1" fmla="val 137088"/>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5" name="Rectangle 25">
            <a:extLst>
              <a:ext uri="{FF2B5EF4-FFF2-40B4-BE49-F238E27FC236}">
                <a16:creationId xmlns:a16="http://schemas.microsoft.com/office/drawing/2014/main" id="{6CA8A84E-0DF4-4718-A8EF-6C80BA50E29F}"/>
              </a:ext>
            </a:extLst>
          </p:cNvPr>
          <p:cNvSpPr>
            <a:spLocks noChangeArrowheads="1"/>
          </p:cNvSpPr>
          <p:nvPr/>
        </p:nvSpPr>
        <p:spPr bwMode="auto">
          <a:xfrm>
            <a:off x="611188" y="2349500"/>
            <a:ext cx="360362"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zh-CN" altLang="en-US" b="1"/>
              <a:t>影响写作及思想表达的三大原因</a:t>
            </a:r>
            <a:endParaRPr lang="en-US" altLang="zh-CN" b="1"/>
          </a:p>
        </p:txBody>
      </p:sp>
      <p:sp>
        <p:nvSpPr>
          <p:cNvPr id="30746" name="AutoShape 26">
            <a:extLst>
              <a:ext uri="{FF2B5EF4-FFF2-40B4-BE49-F238E27FC236}">
                <a16:creationId xmlns:a16="http://schemas.microsoft.com/office/drawing/2014/main" id="{53217042-E4A6-4F36-8A89-5972A6C50A9A}"/>
              </a:ext>
            </a:extLst>
          </p:cNvPr>
          <p:cNvSpPr>
            <a:spLocks noChangeArrowheads="1"/>
          </p:cNvSpPr>
          <p:nvPr/>
        </p:nvSpPr>
        <p:spPr bwMode="auto">
          <a:xfrm>
            <a:off x="1979613" y="5300663"/>
            <a:ext cx="3457575" cy="576262"/>
          </a:xfrm>
          <a:prstGeom prst="wedgeRoundRectCallout">
            <a:avLst>
              <a:gd name="adj1" fmla="val -50870"/>
              <a:gd name="adj2" fmla="val -88292"/>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是指在表达思想时采用的顺序与读者的理解力发生了矛盾</a:t>
            </a:r>
          </a:p>
          <a:p>
            <a:pPr algn="ctr"/>
            <a:r>
              <a:rPr lang="en-US" altLang="zh-CN"/>
              <a:t>\</a:t>
            </a:r>
          </a:p>
          <a:p>
            <a:pPr algn="ctr"/>
            <a:r>
              <a:rPr lang="zh-CN" altLang="en-US"/>
              <a:t>构成事物整体的各个部分及其搭配，组合的方式；建筑上受力的构件。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45"/>
                                        </p:tgtEl>
                                        <p:attrNameLst>
                                          <p:attrName>style.visibility</p:attrName>
                                        </p:attrNameLst>
                                      </p:cBhvr>
                                      <p:to>
                                        <p:strVal val="visible"/>
                                      </p:to>
                                    </p:set>
                                    <p:animEffect transition="in" filter="box(in)">
                                      <p:cBhvr>
                                        <p:cTn id="7" dur="500"/>
                                        <p:tgtEl>
                                          <p:spTgt spid="3074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0743"/>
                                        </p:tgtEl>
                                        <p:attrNameLst>
                                          <p:attrName>style.visibility</p:attrName>
                                        </p:attrNameLst>
                                      </p:cBhvr>
                                      <p:to>
                                        <p:strVal val="visible"/>
                                      </p:to>
                                    </p:set>
                                    <p:animEffect transition="in" filter="box(in)">
                                      <p:cBhvr>
                                        <p:cTn id="10" dur="500"/>
                                        <p:tgtEl>
                                          <p:spTgt spid="3074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0741"/>
                                        </p:tgtEl>
                                        <p:attrNameLst>
                                          <p:attrName>style.visibility</p:attrName>
                                        </p:attrNameLst>
                                      </p:cBhvr>
                                      <p:to>
                                        <p:strVal val="visible"/>
                                      </p:to>
                                    </p:set>
                                    <p:animEffect transition="in" filter="box(in)">
                                      <p:cBhvr>
                                        <p:cTn id="13" dur="500"/>
                                        <p:tgtEl>
                                          <p:spTgt spid="3074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0742"/>
                                        </p:tgtEl>
                                        <p:attrNameLst>
                                          <p:attrName>style.visibility</p:attrName>
                                        </p:attrNameLst>
                                      </p:cBhvr>
                                      <p:to>
                                        <p:strVal val="visible"/>
                                      </p:to>
                                    </p:set>
                                    <p:animEffect transition="in" filter="box(in)">
                                      <p:cBhvr>
                                        <p:cTn id="16" dur="500"/>
                                        <p:tgtEl>
                                          <p:spTgt spid="30742"/>
                                        </p:tgtEl>
                                      </p:cBhvr>
                                    </p:animEffect>
                                  </p:childTnLst>
                                </p:cTn>
                              </p:par>
                              <p:par>
                                <p:cTn id="17" presetID="4" presetClass="entr" presetSubtype="16" fill="hold" nodeType="withEffect">
                                  <p:stCondLst>
                                    <p:cond delay="0"/>
                                  </p:stCondLst>
                                  <p:childTnLst>
                                    <p:set>
                                      <p:cBhvr>
                                        <p:cTn id="18" dur="1" fill="hold">
                                          <p:stCondLst>
                                            <p:cond delay="0"/>
                                          </p:stCondLst>
                                        </p:cTn>
                                        <p:tgtEl>
                                          <p:spTgt spid="30744"/>
                                        </p:tgtEl>
                                        <p:attrNameLst>
                                          <p:attrName>style.visibility</p:attrName>
                                        </p:attrNameLst>
                                      </p:cBhvr>
                                      <p:to>
                                        <p:strVal val="visible"/>
                                      </p:to>
                                    </p:set>
                                    <p:animEffect transition="in" filter="box(in)">
                                      <p:cBhvr>
                                        <p:cTn id="19" dur="500"/>
                                        <p:tgtEl>
                                          <p:spTgt spid="3074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0726"/>
                                        </p:tgtEl>
                                        <p:attrNameLst>
                                          <p:attrName>style.visibility</p:attrName>
                                        </p:attrNameLst>
                                      </p:cBhvr>
                                      <p:to>
                                        <p:strVal val="visible"/>
                                      </p:to>
                                    </p:set>
                                    <p:anim calcmode="lin" valueType="num">
                                      <p:cBhvr additive="base">
                                        <p:cTn id="24" dur="500" fill="hold"/>
                                        <p:tgtEl>
                                          <p:spTgt spid="30726"/>
                                        </p:tgtEl>
                                        <p:attrNameLst>
                                          <p:attrName>ppt_x</p:attrName>
                                        </p:attrNameLst>
                                      </p:cBhvr>
                                      <p:tavLst>
                                        <p:tav tm="0">
                                          <p:val>
                                            <p:strVal val="#ppt_x"/>
                                          </p:val>
                                        </p:tav>
                                        <p:tav tm="100000">
                                          <p:val>
                                            <p:strVal val="#ppt_x"/>
                                          </p:val>
                                        </p:tav>
                                      </p:tavLst>
                                    </p:anim>
                                    <p:anim calcmode="lin" valueType="num">
                                      <p:cBhvr additive="base">
                                        <p:cTn id="25" dur="500" fill="hold"/>
                                        <p:tgtEl>
                                          <p:spTgt spid="3072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0724"/>
                                        </p:tgtEl>
                                        <p:attrNameLst>
                                          <p:attrName>style.visibility</p:attrName>
                                        </p:attrNameLst>
                                      </p:cBhvr>
                                      <p:to>
                                        <p:strVal val="visible"/>
                                      </p:to>
                                    </p:set>
                                    <p:anim calcmode="lin" valueType="num">
                                      <p:cBhvr additive="base">
                                        <p:cTn id="30" dur="500" fill="hold"/>
                                        <p:tgtEl>
                                          <p:spTgt spid="30724"/>
                                        </p:tgtEl>
                                        <p:attrNameLst>
                                          <p:attrName>ppt_x</p:attrName>
                                        </p:attrNameLst>
                                      </p:cBhvr>
                                      <p:tavLst>
                                        <p:tav tm="0">
                                          <p:val>
                                            <p:strVal val="#ppt_x"/>
                                          </p:val>
                                        </p:tav>
                                        <p:tav tm="100000">
                                          <p:val>
                                            <p:strVal val="#ppt_x"/>
                                          </p:val>
                                        </p:tav>
                                      </p:tavLst>
                                    </p:anim>
                                    <p:anim calcmode="lin" valueType="num">
                                      <p:cBhvr additive="base">
                                        <p:cTn id="31"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0725"/>
                                        </p:tgtEl>
                                        <p:attrNameLst>
                                          <p:attrName>style.visibility</p:attrName>
                                        </p:attrNameLst>
                                      </p:cBhvr>
                                      <p:to>
                                        <p:strVal val="visible"/>
                                      </p:to>
                                    </p:set>
                                    <p:anim calcmode="lin" valueType="num">
                                      <p:cBhvr additive="base">
                                        <p:cTn id="36" dur="500" fill="hold"/>
                                        <p:tgtEl>
                                          <p:spTgt spid="30725"/>
                                        </p:tgtEl>
                                        <p:attrNameLst>
                                          <p:attrName>ppt_x</p:attrName>
                                        </p:attrNameLst>
                                      </p:cBhvr>
                                      <p:tavLst>
                                        <p:tav tm="0">
                                          <p:val>
                                            <p:strVal val="#ppt_x"/>
                                          </p:val>
                                        </p:tav>
                                        <p:tav tm="100000">
                                          <p:val>
                                            <p:strVal val="#ppt_x"/>
                                          </p:val>
                                        </p:tav>
                                      </p:tavLst>
                                    </p:anim>
                                    <p:anim calcmode="lin" valueType="num">
                                      <p:cBhvr additive="base">
                                        <p:cTn id="37"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0727"/>
                                        </p:tgtEl>
                                        <p:attrNameLst>
                                          <p:attrName>style.visibility</p:attrName>
                                        </p:attrNameLst>
                                      </p:cBhvr>
                                      <p:to>
                                        <p:strVal val="visible"/>
                                      </p:to>
                                    </p:set>
                                    <p:animEffect transition="in" filter="blinds(horizontal)">
                                      <p:cBhvr>
                                        <p:cTn id="42" dur="500"/>
                                        <p:tgtEl>
                                          <p:spTgt spid="3072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0728"/>
                                        </p:tgtEl>
                                        <p:attrNameLst>
                                          <p:attrName>style.visibility</p:attrName>
                                        </p:attrNameLst>
                                      </p:cBhvr>
                                      <p:to>
                                        <p:strVal val="visible"/>
                                      </p:to>
                                    </p:set>
                                    <p:animEffect transition="in" filter="blinds(horizontal)">
                                      <p:cBhvr>
                                        <p:cTn id="45" dur="500"/>
                                        <p:tgtEl>
                                          <p:spTgt spid="307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0738"/>
                                        </p:tgtEl>
                                        <p:attrNameLst>
                                          <p:attrName>style.visibility</p:attrName>
                                        </p:attrNameLst>
                                      </p:cBhvr>
                                      <p:to>
                                        <p:strVal val="visible"/>
                                      </p:to>
                                    </p:set>
                                    <p:animEffect transition="in" filter="blinds(horizontal)">
                                      <p:cBhvr>
                                        <p:cTn id="50" dur="500"/>
                                        <p:tgtEl>
                                          <p:spTgt spid="3073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0732"/>
                                        </p:tgtEl>
                                        <p:attrNameLst>
                                          <p:attrName>style.visibility</p:attrName>
                                        </p:attrNameLst>
                                      </p:cBhvr>
                                      <p:to>
                                        <p:strVal val="visible"/>
                                      </p:to>
                                    </p:set>
                                    <p:animEffect transition="in" filter="blinds(horizontal)">
                                      <p:cBhvr>
                                        <p:cTn id="53" dur="500"/>
                                        <p:tgtEl>
                                          <p:spTgt spid="3073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8" presetClass="entr" presetSubtype="16" fill="hold" grpId="0" nodeType="clickEffect">
                                  <p:stCondLst>
                                    <p:cond delay="0"/>
                                  </p:stCondLst>
                                  <p:childTnLst>
                                    <p:set>
                                      <p:cBhvr>
                                        <p:cTn id="57" dur="1" fill="hold">
                                          <p:stCondLst>
                                            <p:cond delay="0"/>
                                          </p:stCondLst>
                                        </p:cTn>
                                        <p:tgtEl>
                                          <p:spTgt spid="30746"/>
                                        </p:tgtEl>
                                        <p:attrNameLst>
                                          <p:attrName>style.visibility</p:attrName>
                                        </p:attrNameLst>
                                      </p:cBhvr>
                                      <p:to>
                                        <p:strVal val="visible"/>
                                      </p:to>
                                    </p:set>
                                    <p:animEffect transition="in" filter="diamond(in)">
                                      <p:cBhvr>
                                        <p:cTn id="58" dur="2000"/>
                                        <p:tgtEl>
                                          <p:spTgt spid="307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30733"/>
                                        </p:tgtEl>
                                        <p:attrNameLst>
                                          <p:attrName>style.visibility</p:attrName>
                                        </p:attrNameLst>
                                      </p:cBhvr>
                                      <p:to>
                                        <p:strVal val="visible"/>
                                      </p:to>
                                    </p:set>
                                    <p:animEffect transition="in" filter="blinds(horizontal)">
                                      <p:cBhvr>
                                        <p:cTn id="63" dur="500"/>
                                        <p:tgtEl>
                                          <p:spTgt spid="3073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0729"/>
                                        </p:tgtEl>
                                        <p:attrNameLst>
                                          <p:attrName>style.visibility</p:attrName>
                                        </p:attrNameLst>
                                      </p:cBhvr>
                                      <p:to>
                                        <p:strVal val="visible"/>
                                      </p:to>
                                    </p:set>
                                    <p:animEffect transition="in" filter="blinds(horizontal)">
                                      <p:cBhvr>
                                        <p:cTn id="66" dur="500"/>
                                        <p:tgtEl>
                                          <p:spTgt spid="3072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30737"/>
                                        </p:tgtEl>
                                        <p:attrNameLst>
                                          <p:attrName>style.visibility</p:attrName>
                                        </p:attrNameLst>
                                      </p:cBhvr>
                                      <p:to>
                                        <p:strVal val="visible"/>
                                      </p:to>
                                    </p:set>
                                    <p:animEffect transition="in" filter="blinds(horizontal)">
                                      <p:cBhvr>
                                        <p:cTn id="71" dur="500"/>
                                        <p:tgtEl>
                                          <p:spTgt spid="30737"/>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0731"/>
                                        </p:tgtEl>
                                        <p:attrNameLst>
                                          <p:attrName>style.visibility</p:attrName>
                                        </p:attrNameLst>
                                      </p:cBhvr>
                                      <p:to>
                                        <p:strVal val="visible"/>
                                      </p:to>
                                    </p:set>
                                    <p:animEffect transition="in" filter="blinds(horizontal)">
                                      <p:cBhvr>
                                        <p:cTn id="74"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animBg="1"/>
      <p:bldP spid="30726" grpId="0" animBg="1"/>
      <p:bldP spid="30728" grpId="0" animBg="1"/>
      <p:bldP spid="30729" grpId="0" animBg="1"/>
      <p:bldP spid="30731" grpId="0" animBg="1"/>
      <p:bldP spid="30732" grpId="0" animBg="1"/>
      <p:bldP spid="30741" grpId="0"/>
      <p:bldP spid="30742" grpId="0"/>
      <p:bldP spid="30743" grpId="0"/>
      <p:bldP spid="30745" grpId="0"/>
      <p:bldP spid="307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a:extLst>
              <a:ext uri="{FF2B5EF4-FFF2-40B4-BE49-F238E27FC236}">
                <a16:creationId xmlns:a16="http://schemas.microsoft.com/office/drawing/2014/main" id="{945A072B-995C-4104-92FD-B8C0AEEBD0F4}"/>
              </a:ext>
            </a:extLst>
          </p:cNvPr>
          <p:cNvSpPr>
            <a:spLocks noGrp="1"/>
          </p:cNvSpPr>
          <p:nvPr>
            <p:ph type="sldNum" sz="quarter" idx="12"/>
          </p:nvPr>
        </p:nvSpPr>
        <p:spPr/>
        <p:txBody>
          <a:bodyPr/>
          <a:lstStyle/>
          <a:p>
            <a:fld id="{7F06AF43-3E5B-4EDE-BB70-29CBDD535CC2}" type="slidenum">
              <a:rPr lang="zh-CN" altLang="en-US"/>
              <a:pPr/>
              <a:t>40</a:t>
            </a:fld>
            <a:endParaRPr lang="en-US" altLang="zh-CN"/>
          </a:p>
        </p:txBody>
      </p:sp>
      <p:sp>
        <p:nvSpPr>
          <p:cNvPr id="381954" name="Rectangle 2">
            <a:extLst>
              <a:ext uri="{FF2B5EF4-FFF2-40B4-BE49-F238E27FC236}">
                <a16:creationId xmlns:a16="http://schemas.microsoft.com/office/drawing/2014/main" id="{17FEF622-F286-46C5-804A-5F16BBDB64F0}"/>
              </a:ext>
            </a:extLst>
          </p:cNvPr>
          <p:cNvSpPr>
            <a:spLocks noGrp="1" noChangeArrowheads="1"/>
          </p:cNvSpPr>
          <p:nvPr>
            <p:ph type="title"/>
          </p:nvPr>
        </p:nvSpPr>
        <p:spPr/>
        <p:txBody>
          <a:bodyPr/>
          <a:lstStyle/>
          <a:p>
            <a:r>
              <a:rPr lang="zh-CN" altLang="en-US"/>
              <a:t>所有列入同一组的思想都必须具有某种逻辑顺序</a:t>
            </a:r>
          </a:p>
        </p:txBody>
      </p:sp>
      <p:grpSp>
        <p:nvGrpSpPr>
          <p:cNvPr id="381955" name="Group 3">
            <a:extLst>
              <a:ext uri="{FF2B5EF4-FFF2-40B4-BE49-F238E27FC236}">
                <a16:creationId xmlns:a16="http://schemas.microsoft.com/office/drawing/2014/main" id="{106C5E2C-3FC9-4628-9AEB-5ABFC86F1B22}"/>
              </a:ext>
            </a:extLst>
          </p:cNvPr>
          <p:cNvGrpSpPr>
            <a:grpSpLocks/>
          </p:cNvGrpSpPr>
          <p:nvPr/>
        </p:nvGrpSpPr>
        <p:grpSpPr bwMode="auto">
          <a:xfrm>
            <a:off x="762000" y="4495800"/>
            <a:ext cx="7239000" cy="914400"/>
            <a:chOff x="384" y="1296"/>
            <a:chExt cx="4560" cy="576"/>
          </a:xfrm>
        </p:grpSpPr>
        <p:sp>
          <p:nvSpPr>
            <p:cNvPr id="381956" name="Oval 4">
              <a:extLst>
                <a:ext uri="{FF2B5EF4-FFF2-40B4-BE49-F238E27FC236}">
                  <a16:creationId xmlns:a16="http://schemas.microsoft.com/office/drawing/2014/main" id="{71AE7185-3A3A-4A4A-9517-918BFFC3EA1F}"/>
                </a:ext>
              </a:extLst>
            </p:cNvPr>
            <p:cNvSpPr>
              <a:spLocks noChangeArrowheads="1"/>
            </p:cNvSpPr>
            <p:nvPr/>
          </p:nvSpPr>
          <p:spPr bwMode="auto">
            <a:xfrm>
              <a:off x="384" y="1296"/>
              <a:ext cx="1429" cy="576"/>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演绎性</a:t>
              </a:r>
            </a:p>
            <a:p>
              <a:pPr algn="ctr"/>
              <a:r>
                <a:rPr lang="zh-CN" altLang="en-US"/>
                <a:t>的思想组</a:t>
              </a:r>
            </a:p>
          </p:txBody>
        </p:sp>
        <p:sp>
          <p:nvSpPr>
            <p:cNvPr id="381957" name="Rectangle 5">
              <a:extLst>
                <a:ext uri="{FF2B5EF4-FFF2-40B4-BE49-F238E27FC236}">
                  <a16:creationId xmlns:a16="http://schemas.microsoft.com/office/drawing/2014/main" id="{F2AE40E9-C9DB-47E4-BF6C-84775C341A09}"/>
                </a:ext>
              </a:extLst>
            </p:cNvPr>
            <p:cNvSpPr>
              <a:spLocks noChangeArrowheads="1"/>
            </p:cNvSpPr>
            <p:nvPr/>
          </p:nvSpPr>
          <p:spPr bwMode="auto">
            <a:xfrm>
              <a:off x="2496" y="1440"/>
              <a:ext cx="768" cy="2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演绎顺序</a:t>
              </a:r>
            </a:p>
          </p:txBody>
        </p:sp>
        <p:cxnSp>
          <p:nvCxnSpPr>
            <p:cNvPr id="381958" name="AutoShape 6">
              <a:extLst>
                <a:ext uri="{FF2B5EF4-FFF2-40B4-BE49-F238E27FC236}">
                  <a16:creationId xmlns:a16="http://schemas.microsoft.com/office/drawing/2014/main" id="{AB672B4B-39FE-435F-9703-E114C087A95D}"/>
                </a:ext>
              </a:extLst>
            </p:cNvPr>
            <p:cNvCxnSpPr>
              <a:cxnSpLocks noChangeShapeType="1"/>
              <a:stCxn id="381956" idx="6"/>
              <a:endCxn id="381957" idx="1"/>
            </p:cNvCxnSpPr>
            <p:nvPr/>
          </p:nvCxnSpPr>
          <p:spPr bwMode="auto">
            <a:xfrm>
              <a:off x="1813" y="1584"/>
              <a:ext cx="68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1959" name="Text Box 7">
              <a:extLst>
                <a:ext uri="{FF2B5EF4-FFF2-40B4-BE49-F238E27FC236}">
                  <a16:creationId xmlns:a16="http://schemas.microsoft.com/office/drawing/2014/main" id="{91665135-0F4C-4F0E-8D6C-B342BABC8ABF}"/>
                </a:ext>
              </a:extLst>
            </p:cNvPr>
            <p:cNvSpPr txBox="1">
              <a:spLocks noChangeArrowheads="1"/>
            </p:cNvSpPr>
            <p:nvPr/>
          </p:nvSpPr>
          <p:spPr bwMode="auto">
            <a:xfrm>
              <a:off x="3360" y="1440"/>
              <a:ext cx="158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大前提、小前提、结论</a:t>
              </a:r>
            </a:p>
          </p:txBody>
        </p:sp>
      </p:grpSp>
      <p:grpSp>
        <p:nvGrpSpPr>
          <p:cNvPr id="381960" name="Group 8">
            <a:extLst>
              <a:ext uri="{FF2B5EF4-FFF2-40B4-BE49-F238E27FC236}">
                <a16:creationId xmlns:a16="http://schemas.microsoft.com/office/drawing/2014/main" id="{BEB370C3-B3F8-4556-BA0D-2C3321231AA2}"/>
              </a:ext>
            </a:extLst>
          </p:cNvPr>
          <p:cNvGrpSpPr>
            <a:grpSpLocks/>
          </p:cNvGrpSpPr>
          <p:nvPr/>
        </p:nvGrpSpPr>
        <p:grpSpPr bwMode="auto">
          <a:xfrm>
            <a:off x="838200" y="1600200"/>
            <a:ext cx="7239000" cy="2667000"/>
            <a:chOff x="432" y="1824"/>
            <a:chExt cx="4560" cy="1680"/>
          </a:xfrm>
        </p:grpSpPr>
        <p:sp>
          <p:nvSpPr>
            <p:cNvPr id="381961" name="Oval 9">
              <a:extLst>
                <a:ext uri="{FF2B5EF4-FFF2-40B4-BE49-F238E27FC236}">
                  <a16:creationId xmlns:a16="http://schemas.microsoft.com/office/drawing/2014/main" id="{89BE8C0A-89B5-471E-A167-DD018948F92A}"/>
                </a:ext>
              </a:extLst>
            </p:cNvPr>
            <p:cNvSpPr>
              <a:spLocks noChangeArrowheads="1"/>
            </p:cNvSpPr>
            <p:nvPr/>
          </p:nvSpPr>
          <p:spPr bwMode="auto">
            <a:xfrm>
              <a:off x="432" y="2400"/>
              <a:ext cx="1429" cy="576"/>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归纳性</a:t>
              </a:r>
            </a:p>
            <a:p>
              <a:pPr algn="ctr"/>
              <a:r>
                <a:rPr lang="zh-CN" altLang="en-US"/>
                <a:t>的思想组</a:t>
              </a:r>
            </a:p>
          </p:txBody>
        </p:sp>
        <p:sp>
          <p:nvSpPr>
            <p:cNvPr id="381962" name="Rectangle 10">
              <a:extLst>
                <a:ext uri="{FF2B5EF4-FFF2-40B4-BE49-F238E27FC236}">
                  <a16:creationId xmlns:a16="http://schemas.microsoft.com/office/drawing/2014/main" id="{1B70A663-E954-420F-BAA2-C02B4F3499C4}"/>
                </a:ext>
              </a:extLst>
            </p:cNvPr>
            <p:cNvSpPr>
              <a:spLocks noChangeArrowheads="1"/>
            </p:cNvSpPr>
            <p:nvPr/>
          </p:nvSpPr>
          <p:spPr bwMode="auto">
            <a:xfrm>
              <a:off x="2496" y="1952"/>
              <a:ext cx="768" cy="2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时间顺序</a:t>
              </a:r>
            </a:p>
          </p:txBody>
        </p:sp>
        <p:sp>
          <p:nvSpPr>
            <p:cNvPr id="381963" name="Rectangle 11">
              <a:extLst>
                <a:ext uri="{FF2B5EF4-FFF2-40B4-BE49-F238E27FC236}">
                  <a16:creationId xmlns:a16="http://schemas.microsoft.com/office/drawing/2014/main" id="{09C2112A-C60C-4BEB-81A1-833AF3B7628B}"/>
                </a:ext>
              </a:extLst>
            </p:cNvPr>
            <p:cNvSpPr>
              <a:spLocks noChangeArrowheads="1"/>
            </p:cNvSpPr>
            <p:nvPr/>
          </p:nvSpPr>
          <p:spPr bwMode="auto">
            <a:xfrm>
              <a:off x="2496" y="2464"/>
              <a:ext cx="768" cy="2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结构顺序</a:t>
              </a:r>
            </a:p>
          </p:txBody>
        </p:sp>
        <p:cxnSp>
          <p:nvCxnSpPr>
            <p:cNvPr id="381964" name="AutoShape 12">
              <a:extLst>
                <a:ext uri="{FF2B5EF4-FFF2-40B4-BE49-F238E27FC236}">
                  <a16:creationId xmlns:a16="http://schemas.microsoft.com/office/drawing/2014/main" id="{9E1DD8D5-9AD4-4631-B665-B8C25312944E}"/>
                </a:ext>
              </a:extLst>
            </p:cNvPr>
            <p:cNvCxnSpPr>
              <a:cxnSpLocks noChangeShapeType="1"/>
              <a:stCxn id="381961" idx="6"/>
              <a:endCxn id="381962" idx="1"/>
            </p:cNvCxnSpPr>
            <p:nvPr/>
          </p:nvCxnSpPr>
          <p:spPr bwMode="auto">
            <a:xfrm flipV="1">
              <a:off x="1861" y="2096"/>
              <a:ext cx="635" cy="5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1965" name="AutoShape 13">
              <a:extLst>
                <a:ext uri="{FF2B5EF4-FFF2-40B4-BE49-F238E27FC236}">
                  <a16:creationId xmlns:a16="http://schemas.microsoft.com/office/drawing/2014/main" id="{C25A82F6-4A81-416A-8F12-F2DBBB3848C2}"/>
                </a:ext>
              </a:extLst>
            </p:cNvPr>
            <p:cNvCxnSpPr>
              <a:cxnSpLocks noChangeShapeType="1"/>
              <a:stCxn id="381961" idx="6"/>
              <a:endCxn id="381963" idx="1"/>
            </p:cNvCxnSpPr>
            <p:nvPr/>
          </p:nvCxnSpPr>
          <p:spPr bwMode="auto">
            <a:xfrm flipV="1">
              <a:off x="1861" y="2608"/>
              <a:ext cx="635" cy="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1966" name="Rectangle 14">
              <a:extLst>
                <a:ext uri="{FF2B5EF4-FFF2-40B4-BE49-F238E27FC236}">
                  <a16:creationId xmlns:a16="http://schemas.microsoft.com/office/drawing/2014/main" id="{60F99940-5635-43AB-8349-96E2A8C4E227}"/>
                </a:ext>
              </a:extLst>
            </p:cNvPr>
            <p:cNvSpPr>
              <a:spLocks noChangeArrowheads="1"/>
            </p:cNvSpPr>
            <p:nvPr/>
          </p:nvSpPr>
          <p:spPr bwMode="auto">
            <a:xfrm>
              <a:off x="2496" y="2976"/>
              <a:ext cx="768" cy="2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重要性顺序</a:t>
              </a:r>
            </a:p>
          </p:txBody>
        </p:sp>
        <p:cxnSp>
          <p:nvCxnSpPr>
            <p:cNvPr id="381967" name="AutoShape 15">
              <a:extLst>
                <a:ext uri="{FF2B5EF4-FFF2-40B4-BE49-F238E27FC236}">
                  <a16:creationId xmlns:a16="http://schemas.microsoft.com/office/drawing/2014/main" id="{83317046-D6E6-42B7-BAC7-88D099CD7CEA}"/>
                </a:ext>
              </a:extLst>
            </p:cNvPr>
            <p:cNvCxnSpPr>
              <a:cxnSpLocks noChangeShapeType="1"/>
              <a:stCxn id="381961" idx="6"/>
              <a:endCxn id="381966" idx="1"/>
            </p:cNvCxnSpPr>
            <p:nvPr/>
          </p:nvCxnSpPr>
          <p:spPr bwMode="auto">
            <a:xfrm>
              <a:off x="1861" y="2688"/>
              <a:ext cx="635"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1968" name="Text Box 16">
              <a:extLst>
                <a:ext uri="{FF2B5EF4-FFF2-40B4-BE49-F238E27FC236}">
                  <a16:creationId xmlns:a16="http://schemas.microsoft.com/office/drawing/2014/main" id="{B7B60860-DC82-4811-865E-41450A96A270}"/>
                </a:ext>
              </a:extLst>
            </p:cNvPr>
            <p:cNvSpPr txBox="1">
              <a:spLocks noChangeArrowheads="1"/>
            </p:cNvSpPr>
            <p:nvPr/>
          </p:nvSpPr>
          <p:spPr bwMode="auto">
            <a:xfrm>
              <a:off x="3408" y="1968"/>
              <a:ext cx="13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例：因在前，果在后</a:t>
              </a:r>
            </a:p>
          </p:txBody>
        </p:sp>
        <p:sp>
          <p:nvSpPr>
            <p:cNvPr id="381969" name="Text Box 17">
              <a:extLst>
                <a:ext uri="{FF2B5EF4-FFF2-40B4-BE49-F238E27FC236}">
                  <a16:creationId xmlns:a16="http://schemas.microsoft.com/office/drawing/2014/main" id="{31994B4F-4BD9-458B-BD4E-3FF2EA631BF2}"/>
                </a:ext>
              </a:extLst>
            </p:cNvPr>
            <p:cNvSpPr txBox="1">
              <a:spLocks noChangeArrowheads="1"/>
            </p:cNvSpPr>
            <p:nvPr/>
          </p:nvSpPr>
          <p:spPr bwMode="auto">
            <a:xfrm>
              <a:off x="3408" y="2496"/>
              <a:ext cx="144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例：人、财、物</a:t>
              </a:r>
            </a:p>
          </p:txBody>
        </p:sp>
        <p:sp>
          <p:nvSpPr>
            <p:cNvPr id="381970" name="Text Box 18">
              <a:extLst>
                <a:ext uri="{FF2B5EF4-FFF2-40B4-BE49-F238E27FC236}">
                  <a16:creationId xmlns:a16="http://schemas.microsoft.com/office/drawing/2014/main" id="{96CA6FFB-8C9B-4153-970B-63923F1CF960}"/>
                </a:ext>
              </a:extLst>
            </p:cNvPr>
            <p:cNvSpPr txBox="1">
              <a:spLocks noChangeArrowheads="1"/>
            </p:cNvSpPr>
            <p:nvPr/>
          </p:nvSpPr>
          <p:spPr bwMode="auto">
            <a:xfrm>
              <a:off x="3456" y="2976"/>
              <a:ext cx="15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例：最重要、次重要、等</a:t>
              </a:r>
            </a:p>
          </p:txBody>
        </p:sp>
        <p:sp>
          <p:nvSpPr>
            <p:cNvPr id="381971" name="Rectangle 19">
              <a:extLst>
                <a:ext uri="{FF2B5EF4-FFF2-40B4-BE49-F238E27FC236}">
                  <a16:creationId xmlns:a16="http://schemas.microsoft.com/office/drawing/2014/main" id="{56D853AA-F867-4CED-8A64-D4577EDD953B}"/>
                </a:ext>
              </a:extLst>
            </p:cNvPr>
            <p:cNvSpPr>
              <a:spLocks noChangeArrowheads="1"/>
            </p:cNvSpPr>
            <p:nvPr/>
          </p:nvSpPr>
          <p:spPr bwMode="auto">
            <a:xfrm>
              <a:off x="2352" y="1824"/>
              <a:ext cx="1056" cy="1680"/>
            </a:xfrm>
            <a:prstGeom prst="rect">
              <a:avLst/>
            </a:prstGeom>
            <a:noFill/>
            <a:ln w="9525">
              <a:solidFill>
                <a:srgbClr val="FF3300"/>
              </a:solidFill>
              <a:prstDash val="dash"/>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FF33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1960"/>
                                        </p:tgtEl>
                                        <p:attrNameLst>
                                          <p:attrName>style.visibility</p:attrName>
                                        </p:attrNameLst>
                                      </p:cBhvr>
                                      <p:to>
                                        <p:strVal val="visible"/>
                                      </p:to>
                                    </p:set>
                                    <p:anim calcmode="lin" valueType="num">
                                      <p:cBhvr additive="base">
                                        <p:cTn id="7" dur="500" fill="hold"/>
                                        <p:tgtEl>
                                          <p:spTgt spid="381960"/>
                                        </p:tgtEl>
                                        <p:attrNameLst>
                                          <p:attrName>ppt_x</p:attrName>
                                        </p:attrNameLst>
                                      </p:cBhvr>
                                      <p:tavLst>
                                        <p:tav tm="0">
                                          <p:val>
                                            <p:strVal val="0-#ppt_w/2"/>
                                          </p:val>
                                        </p:tav>
                                        <p:tav tm="100000">
                                          <p:val>
                                            <p:strVal val="#ppt_x"/>
                                          </p:val>
                                        </p:tav>
                                      </p:tavLst>
                                    </p:anim>
                                    <p:anim calcmode="lin" valueType="num">
                                      <p:cBhvr additive="base">
                                        <p:cTn id="8" dur="500" fill="hold"/>
                                        <p:tgtEl>
                                          <p:spTgt spid="3819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1955"/>
                                        </p:tgtEl>
                                        <p:attrNameLst>
                                          <p:attrName>style.visibility</p:attrName>
                                        </p:attrNameLst>
                                      </p:cBhvr>
                                      <p:to>
                                        <p:strVal val="visible"/>
                                      </p:to>
                                    </p:set>
                                    <p:anim calcmode="lin" valueType="num">
                                      <p:cBhvr additive="base">
                                        <p:cTn id="13" dur="500" fill="hold"/>
                                        <p:tgtEl>
                                          <p:spTgt spid="381955"/>
                                        </p:tgtEl>
                                        <p:attrNameLst>
                                          <p:attrName>ppt_x</p:attrName>
                                        </p:attrNameLst>
                                      </p:cBhvr>
                                      <p:tavLst>
                                        <p:tav tm="0">
                                          <p:val>
                                            <p:strVal val="0-#ppt_w/2"/>
                                          </p:val>
                                        </p:tav>
                                        <p:tav tm="100000">
                                          <p:val>
                                            <p:strVal val="#ppt_x"/>
                                          </p:val>
                                        </p:tav>
                                      </p:tavLst>
                                    </p:anim>
                                    <p:anim calcmode="lin" valueType="num">
                                      <p:cBhvr additive="base">
                                        <p:cTn id="14" dur="500" fill="hold"/>
                                        <p:tgtEl>
                                          <p:spTgt spid="3819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a:extLst>
              <a:ext uri="{FF2B5EF4-FFF2-40B4-BE49-F238E27FC236}">
                <a16:creationId xmlns:a16="http://schemas.microsoft.com/office/drawing/2014/main" id="{BA7EE0F0-ECC5-4CFE-ACB8-3BEC0AD1D833}"/>
              </a:ext>
            </a:extLst>
          </p:cNvPr>
          <p:cNvSpPr>
            <a:spLocks noGrp="1"/>
          </p:cNvSpPr>
          <p:nvPr>
            <p:ph type="sldNum" sz="quarter" idx="12"/>
          </p:nvPr>
        </p:nvSpPr>
        <p:spPr/>
        <p:txBody>
          <a:bodyPr/>
          <a:lstStyle/>
          <a:p>
            <a:fld id="{41866A7B-1FAA-4893-ABCC-AAB891E6AE20}" type="slidenum">
              <a:rPr lang="zh-CN" altLang="en-US"/>
              <a:pPr/>
              <a:t>41</a:t>
            </a:fld>
            <a:endParaRPr lang="en-US" altLang="zh-CN"/>
          </a:p>
        </p:txBody>
      </p:sp>
      <p:sp>
        <p:nvSpPr>
          <p:cNvPr id="382978" name="Rectangle 2">
            <a:extLst>
              <a:ext uri="{FF2B5EF4-FFF2-40B4-BE49-F238E27FC236}">
                <a16:creationId xmlns:a16="http://schemas.microsoft.com/office/drawing/2014/main" id="{33E546B4-48C7-462B-B179-F7F0EFF063AC}"/>
              </a:ext>
            </a:extLst>
          </p:cNvPr>
          <p:cNvSpPr>
            <a:spLocks noGrp="1" noChangeArrowheads="1"/>
          </p:cNvSpPr>
          <p:nvPr>
            <p:ph type="title"/>
          </p:nvPr>
        </p:nvSpPr>
        <p:spPr>
          <a:xfrm>
            <a:off x="684213" y="609600"/>
            <a:ext cx="8154987" cy="587375"/>
          </a:xfrm>
        </p:spPr>
        <p:txBody>
          <a:bodyPr/>
          <a:lstStyle/>
          <a:p>
            <a:r>
              <a:rPr lang="zh-CN" altLang="en-US"/>
              <a:t>1、时间顺序</a:t>
            </a:r>
            <a:r>
              <a:rPr lang="zh-CN" altLang="en-US">
                <a:latin typeface="Arial" panose="020B0604020202020204" pitchFamily="34" charset="0"/>
              </a:rPr>
              <a:t>——</a:t>
            </a:r>
            <a:r>
              <a:rPr lang="zh-CN" altLang="en-US"/>
              <a:t>行动的先后顺序，是人们最习惯的阅读顺序，最易被接受</a:t>
            </a:r>
          </a:p>
        </p:txBody>
      </p:sp>
      <p:sp>
        <p:nvSpPr>
          <p:cNvPr id="382979" name="Rectangle 3">
            <a:extLst>
              <a:ext uri="{FF2B5EF4-FFF2-40B4-BE49-F238E27FC236}">
                <a16:creationId xmlns:a16="http://schemas.microsoft.com/office/drawing/2014/main" id="{C2743522-4BEF-428F-9B9B-D5FDD64861CE}"/>
              </a:ext>
            </a:extLst>
          </p:cNvPr>
          <p:cNvSpPr>
            <a:spLocks noChangeArrowheads="1"/>
          </p:cNvSpPr>
          <p:nvPr/>
        </p:nvSpPr>
        <p:spPr bwMode="auto">
          <a:xfrm>
            <a:off x="2667000" y="2362200"/>
            <a:ext cx="2070100" cy="609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实际的行动步骤</a:t>
            </a:r>
          </a:p>
          <a:p>
            <a:pPr algn="ctr"/>
            <a:r>
              <a:rPr lang="zh-CN" altLang="en-US"/>
              <a:t>或行动性的思想</a:t>
            </a:r>
          </a:p>
        </p:txBody>
      </p:sp>
      <p:sp>
        <p:nvSpPr>
          <p:cNvPr id="382980" name="Rectangle 4">
            <a:extLst>
              <a:ext uri="{FF2B5EF4-FFF2-40B4-BE49-F238E27FC236}">
                <a16:creationId xmlns:a16="http://schemas.microsoft.com/office/drawing/2014/main" id="{DBA2F9D5-7C8B-4920-B94D-BDAAA978F920}"/>
              </a:ext>
            </a:extLst>
          </p:cNvPr>
          <p:cNvSpPr>
            <a:spLocks noChangeArrowheads="1"/>
          </p:cNvSpPr>
          <p:nvPr/>
        </p:nvSpPr>
        <p:spPr bwMode="auto">
          <a:xfrm>
            <a:off x="2667000" y="3200400"/>
            <a:ext cx="2070100" cy="609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隐含的理论上应具有的行动步骤</a:t>
            </a:r>
          </a:p>
        </p:txBody>
      </p:sp>
      <p:cxnSp>
        <p:nvCxnSpPr>
          <p:cNvPr id="382981" name="AutoShape 5">
            <a:extLst>
              <a:ext uri="{FF2B5EF4-FFF2-40B4-BE49-F238E27FC236}">
                <a16:creationId xmlns:a16="http://schemas.microsoft.com/office/drawing/2014/main" id="{AD5978CA-A3F1-40DC-90E2-7F6F24E3E38D}"/>
              </a:ext>
            </a:extLst>
          </p:cNvPr>
          <p:cNvCxnSpPr>
            <a:cxnSpLocks noChangeShapeType="1"/>
            <a:stCxn id="382983" idx="3"/>
            <a:endCxn id="382979" idx="1"/>
          </p:cNvCxnSpPr>
          <p:nvPr/>
        </p:nvCxnSpPr>
        <p:spPr bwMode="auto">
          <a:xfrm flipV="1">
            <a:off x="2133600" y="2667000"/>
            <a:ext cx="533400" cy="419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2982" name="AutoShape 6">
            <a:extLst>
              <a:ext uri="{FF2B5EF4-FFF2-40B4-BE49-F238E27FC236}">
                <a16:creationId xmlns:a16="http://schemas.microsoft.com/office/drawing/2014/main" id="{7C5AFFA7-6926-49B9-AC09-713692DFE6A9}"/>
              </a:ext>
            </a:extLst>
          </p:cNvPr>
          <p:cNvCxnSpPr>
            <a:cxnSpLocks noChangeShapeType="1"/>
            <a:stCxn id="382983" idx="3"/>
            <a:endCxn id="382980" idx="1"/>
          </p:cNvCxnSpPr>
          <p:nvPr/>
        </p:nvCxnSpPr>
        <p:spPr bwMode="auto">
          <a:xfrm>
            <a:off x="2133600" y="3086100"/>
            <a:ext cx="533400" cy="419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2983" name="Rectangle 7">
            <a:extLst>
              <a:ext uri="{FF2B5EF4-FFF2-40B4-BE49-F238E27FC236}">
                <a16:creationId xmlns:a16="http://schemas.microsoft.com/office/drawing/2014/main" id="{609C0556-B602-46D0-B242-794156E2E4C0}"/>
              </a:ext>
            </a:extLst>
          </p:cNvPr>
          <p:cNvSpPr>
            <a:spLocks noChangeArrowheads="1"/>
          </p:cNvSpPr>
          <p:nvPr/>
        </p:nvSpPr>
        <p:spPr bwMode="auto">
          <a:xfrm>
            <a:off x="762000" y="2667000"/>
            <a:ext cx="1371600" cy="838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行动的</a:t>
            </a:r>
          </a:p>
          <a:p>
            <a:pPr algn="ctr"/>
            <a:r>
              <a:rPr lang="zh-CN" altLang="en-US"/>
              <a:t>先后顺序</a:t>
            </a:r>
          </a:p>
        </p:txBody>
      </p:sp>
      <p:sp>
        <p:nvSpPr>
          <p:cNvPr id="382984" name="Rectangle 8">
            <a:extLst>
              <a:ext uri="{FF2B5EF4-FFF2-40B4-BE49-F238E27FC236}">
                <a16:creationId xmlns:a16="http://schemas.microsoft.com/office/drawing/2014/main" id="{4715B538-C1FF-4D63-9A46-C1755D0F7314}"/>
              </a:ext>
            </a:extLst>
          </p:cNvPr>
          <p:cNvSpPr>
            <a:spLocks noChangeArrowheads="1"/>
          </p:cNvSpPr>
          <p:nvPr/>
        </p:nvSpPr>
        <p:spPr bwMode="auto">
          <a:xfrm>
            <a:off x="7239000" y="1447800"/>
            <a:ext cx="1219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同一层次的</a:t>
            </a:r>
          </a:p>
          <a:p>
            <a:pPr algn="ctr"/>
            <a:r>
              <a:rPr lang="zh-CN" altLang="en-US"/>
              <a:t>因果关系</a:t>
            </a:r>
          </a:p>
        </p:txBody>
      </p:sp>
      <p:sp>
        <p:nvSpPr>
          <p:cNvPr id="382985" name="Rectangle 9">
            <a:extLst>
              <a:ext uri="{FF2B5EF4-FFF2-40B4-BE49-F238E27FC236}">
                <a16:creationId xmlns:a16="http://schemas.microsoft.com/office/drawing/2014/main" id="{94A99EE3-AFFF-41F7-832E-CFF517CD01DC}"/>
              </a:ext>
            </a:extLst>
          </p:cNvPr>
          <p:cNvSpPr>
            <a:spLocks noChangeArrowheads="1"/>
          </p:cNvSpPr>
          <p:nvPr/>
        </p:nvSpPr>
        <p:spPr bwMode="auto">
          <a:xfrm>
            <a:off x="7239000" y="2286000"/>
            <a:ext cx="1219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不同层次的因果关系</a:t>
            </a:r>
          </a:p>
        </p:txBody>
      </p:sp>
      <p:cxnSp>
        <p:nvCxnSpPr>
          <p:cNvPr id="382986" name="AutoShape 10">
            <a:extLst>
              <a:ext uri="{FF2B5EF4-FFF2-40B4-BE49-F238E27FC236}">
                <a16:creationId xmlns:a16="http://schemas.microsoft.com/office/drawing/2014/main" id="{9CC469EE-4A8F-4924-83C8-68898E3FEAAB}"/>
              </a:ext>
            </a:extLst>
          </p:cNvPr>
          <p:cNvCxnSpPr>
            <a:cxnSpLocks noChangeShapeType="1"/>
            <a:stCxn id="382989" idx="3"/>
            <a:endCxn id="382984" idx="1"/>
          </p:cNvCxnSpPr>
          <p:nvPr/>
        </p:nvCxnSpPr>
        <p:spPr bwMode="auto">
          <a:xfrm flipV="1">
            <a:off x="6629400" y="1714500"/>
            <a:ext cx="6096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2987" name="AutoShape 11">
            <a:extLst>
              <a:ext uri="{FF2B5EF4-FFF2-40B4-BE49-F238E27FC236}">
                <a16:creationId xmlns:a16="http://schemas.microsoft.com/office/drawing/2014/main" id="{9DD38480-0943-47EC-B2E5-65426EAEE8BD}"/>
              </a:ext>
            </a:extLst>
          </p:cNvPr>
          <p:cNvCxnSpPr>
            <a:cxnSpLocks noChangeShapeType="1"/>
            <a:stCxn id="382989" idx="3"/>
            <a:endCxn id="382985" idx="1"/>
          </p:cNvCxnSpPr>
          <p:nvPr/>
        </p:nvCxnSpPr>
        <p:spPr bwMode="auto">
          <a:xfrm>
            <a:off x="6629400" y="2247900"/>
            <a:ext cx="6096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2988" name="Oval 12">
            <a:extLst>
              <a:ext uri="{FF2B5EF4-FFF2-40B4-BE49-F238E27FC236}">
                <a16:creationId xmlns:a16="http://schemas.microsoft.com/office/drawing/2014/main" id="{000E5862-7BCD-4848-BBD5-136273A0BD81}"/>
              </a:ext>
            </a:extLst>
          </p:cNvPr>
          <p:cNvSpPr>
            <a:spLocks noChangeArrowheads="1"/>
          </p:cNvSpPr>
          <p:nvPr/>
        </p:nvSpPr>
        <p:spPr bwMode="auto">
          <a:xfrm>
            <a:off x="1752600" y="5105400"/>
            <a:ext cx="6019800" cy="762000"/>
          </a:xfrm>
          <a:prstGeom prst="ellipse">
            <a:avLst/>
          </a:prstGeom>
          <a:solidFill>
            <a:srgbClr val="CCFFFF"/>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避免出现错误的简单方法是进行虚拟检查</a:t>
            </a:r>
          </a:p>
        </p:txBody>
      </p:sp>
      <p:sp>
        <p:nvSpPr>
          <p:cNvPr id="382989" name="Rectangle 13">
            <a:extLst>
              <a:ext uri="{FF2B5EF4-FFF2-40B4-BE49-F238E27FC236}">
                <a16:creationId xmlns:a16="http://schemas.microsoft.com/office/drawing/2014/main" id="{3ED2E4AF-AF1F-4C44-A479-F7735CE19B29}"/>
              </a:ext>
            </a:extLst>
          </p:cNvPr>
          <p:cNvSpPr>
            <a:spLocks noChangeArrowheads="1"/>
          </p:cNvSpPr>
          <p:nvPr/>
        </p:nvSpPr>
        <p:spPr bwMode="auto">
          <a:xfrm>
            <a:off x="5410200" y="1981200"/>
            <a:ext cx="1219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因果关系</a:t>
            </a:r>
          </a:p>
        </p:txBody>
      </p:sp>
      <p:sp>
        <p:nvSpPr>
          <p:cNvPr id="382990" name="Rectangle 14">
            <a:extLst>
              <a:ext uri="{FF2B5EF4-FFF2-40B4-BE49-F238E27FC236}">
                <a16:creationId xmlns:a16="http://schemas.microsoft.com/office/drawing/2014/main" id="{8869F7CE-0685-4289-AB2C-71B0EC3981D9}"/>
              </a:ext>
            </a:extLst>
          </p:cNvPr>
          <p:cNvSpPr>
            <a:spLocks noChangeArrowheads="1"/>
          </p:cNvSpPr>
          <p:nvPr/>
        </p:nvSpPr>
        <p:spPr bwMode="auto">
          <a:xfrm>
            <a:off x="5410200" y="2819400"/>
            <a:ext cx="1219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非因果关系</a:t>
            </a:r>
          </a:p>
        </p:txBody>
      </p:sp>
      <p:cxnSp>
        <p:nvCxnSpPr>
          <p:cNvPr id="382991" name="AutoShape 15">
            <a:extLst>
              <a:ext uri="{FF2B5EF4-FFF2-40B4-BE49-F238E27FC236}">
                <a16:creationId xmlns:a16="http://schemas.microsoft.com/office/drawing/2014/main" id="{933605A9-0FCC-4839-8DF1-B642A607F5C1}"/>
              </a:ext>
            </a:extLst>
          </p:cNvPr>
          <p:cNvCxnSpPr>
            <a:cxnSpLocks noChangeShapeType="1"/>
            <a:stCxn id="382979" idx="3"/>
            <a:endCxn id="382989" idx="1"/>
          </p:cNvCxnSpPr>
          <p:nvPr/>
        </p:nvCxnSpPr>
        <p:spPr bwMode="auto">
          <a:xfrm flipV="1">
            <a:off x="4737100" y="2247900"/>
            <a:ext cx="673100" cy="419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2992" name="AutoShape 16">
            <a:extLst>
              <a:ext uri="{FF2B5EF4-FFF2-40B4-BE49-F238E27FC236}">
                <a16:creationId xmlns:a16="http://schemas.microsoft.com/office/drawing/2014/main" id="{FB3C236E-9601-4BFF-A766-BC82440A9443}"/>
              </a:ext>
            </a:extLst>
          </p:cNvPr>
          <p:cNvCxnSpPr>
            <a:cxnSpLocks noChangeShapeType="1"/>
            <a:stCxn id="382979" idx="3"/>
            <a:endCxn id="382990" idx="1"/>
          </p:cNvCxnSpPr>
          <p:nvPr/>
        </p:nvCxnSpPr>
        <p:spPr bwMode="auto">
          <a:xfrm>
            <a:off x="4737100" y="2667000"/>
            <a:ext cx="673100" cy="419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2993" name="AutoShape 17">
            <a:extLst>
              <a:ext uri="{FF2B5EF4-FFF2-40B4-BE49-F238E27FC236}">
                <a16:creationId xmlns:a16="http://schemas.microsoft.com/office/drawing/2014/main" id="{4DA23AFB-3569-4371-83A7-B4D9A73F0056}"/>
              </a:ext>
            </a:extLst>
          </p:cNvPr>
          <p:cNvSpPr>
            <a:spLocks/>
          </p:cNvSpPr>
          <p:nvPr/>
        </p:nvSpPr>
        <p:spPr bwMode="auto">
          <a:xfrm>
            <a:off x="7493000" y="3978275"/>
            <a:ext cx="1422400" cy="746125"/>
          </a:xfrm>
          <a:prstGeom prst="accentCallout2">
            <a:avLst>
              <a:gd name="adj1" fmla="val 15319"/>
              <a:gd name="adj2" fmla="val -5356"/>
              <a:gd name="adj3" fmla="val 15319"/>
              <a:gd name="adj4" fmla="val -43417"/>
              <a:gd name="adj5" fmla="val -93616"/>
              <a:gd name="adj6" fmla="val -82926"/>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ea typeface="仿宋_GB2312" pitchFamily="49" charset="-122"/>
              </a:rPr>
              <a:t>采取某行动仅为在时间上先于另一项行动</a:t>
            </a:r>
          </a:p>
        </p:txBody>
      </p:sp>
      <p:sp>
        <p:nvSpPr>
          <p:cNvPr id="382994" name="AutoShape 18">
            <a:extLst>
              <a:ext uri="{FF2B5EF4-FFF2-40B4-BE49-F238E27FC236}">
                <a16:creationId xmlns:a16="http://schemas.microsoft.com/office/drawing/2014/main" id="{BBF9DDC1-8E03-4F9A-9FE6-9E7F072EE8CC}"/>
              </a:ext>
            </a:extLst>
          </p:cNvPr>
          <p:cNvSpPr>
            <a:spLocks/>
          </p:cNvSpPr>
          <p:nvPr/>
        </p:nvSpPr>
        <p:spPr bwMode="auto">
          <a:xfrm>
            <a:off x="3124200" y="1395413"/>
            <a:ext cx="1284288" cy="609600"/>
          </a:xfrm>
          <a:prstGeom prst="accentCallout2">
            <a:avLst>
              <a:gd name="adj1" fmla="val 18750"/>
              <a:gd name="adj2" fmla="val 105935"/>
              <a:gd name="adj3" fmla="val 18750"/>
              <a:gd name="adj4" fmla="val 160319"/>
              <a:gd name="adj5" fmla="val 106773"/>
              <a:gd name="adj6" fmla="val 216685"/>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ea typeface="仿宋_GB2312" pitchFamily="49" charset="-122"/>
              </a:rPr>
              <a:t>采取某行动是为了实现另一项行动</a:t>
            </a:r>
          </a:p>
        </p:txBody>
      </p:sp>
      <p:sp>
        <p:nvSpPr>
          <p:cNvPr id="382995" name="AutoShape 19">
            <a:extLst>
              <a:ext uri="{FF2B5EF4-FFF2-40B4-BE49-F238E27FC236}">
                <a16:creationId xmlns:a16="http://schemas.microsoft.com/office/drawing/2014/main" id="{30981DEB-0905-4110-8D05-A102E1A04935}"/>
              </a:ext>
            </a:extLst>
          </p:cNvPr>
          <p:cNvSpPr>
            <a:spLocks/>
          </p:cNvSpPr>
          <p:nvPr/>
        </p:nvSpPr>
        <p:spPr bwMode="auto">
          <a:xfrm>
            <a:off x="1828800" y="4124325"/>
            <a:ext cx="1303338" cy="609600"/>
          </a:xfrm>
          <a:prstGeom prst="accentCallout2">
            <a:avLst>
              <a:gd name="adj1" fmla="val 18750"/>
              <a:gd name="adj2" fmla="val 105847"/>
              <a:gd name="adj3" fmla="val 18750"/>
              <a:gd name="adj4" fmla="val 134713"/>
              <a:gd name="adj5" fmla="val -57551"/>
              <a:gd name="adj6" fmla="val 164801"/>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ea typeface="仿宋_GB2312" pitchFamily="49" charset="-122"/>
              </a:rPr>
              <a:t>可以通过正规教育或实践经验获得</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a:extLst>
              <a:ext uri="{FF2B5EF4-FFF2-40B4-BE49-F238E27FC236}">
                <a16:creationId xmlns:a16="http://schemas.microsoft.com/office/drawing/2014/main" id="{755E821D-9F25-4C01-B84D-A23D11FA27AF}"/>
              </a:ext>
            </a:extLst>
          </p:cNvPr>
          <p:cNvSpPr>
            <a:spLocks noGrp="1"/>
          </p:cNvSpPr>
          <p:nvPr>
            <p:ph type="sldNum" sz="quarter" idx="12"/>
          </p:nvPr>
        </p:nvSpPr>
        <p:spPr/>
        <p:txBody>
          <a:bodyPr/>
          <a:lstStyle/>
          <a:p>
            <a:fld id="{5BCCC8BB-57DE-416C-AEE7-47ED0AF3624D}" type="slidenum">
              <a:rPr lang="zh-CN" altLang="en-US"/>
              <a:pPr/>
              <a:t>42</a:t>
            </a:fld>
            <a:endParaRPr lang="en-US" altLang="zh-CN"/>
          </a:p>
        </p:txBody>
      </p:sp>
      <p:sp>
        <p:nvSpPr>
          <p:cNvPr id="385026" name="Rectangle 2">
            <a:extLst>
              <a:ext uri="{FF2B5EF4-FFF2-40B4-BE49-F238E27FC236}">
                <a16:creationId xmlns:a16="http://schemas.microsoft.com/office/drawing/2014/main" id="{887B1653-D6CF-40C5-B6B9-1E79A93AD9C1}"/>
              </a:ext>
            </a:extLst>
          </p:cNvPr>
          <p:cNvSpPr>
            <a:spLocks noGrp="1" noChangeArrowheads="1"/>
          </p:cNvSpPr>
          <p:nvPr>
            <p:ph type="title"/>
          </p:nvPr>
        </p:nvSpPr>
        <p:spPr>
          <a:xfrm>
            <a:off x="684213" y="609600"/>
            <a:ext cx="8154987" cy="587375"/>
          </a:xfrm>
        </p:spPr>
        <p:txBody>
          <a:bodyPr/>
          <a:lstStyle/>
          <a:p>
            <a:r>
              <a:rPr lang="zh-CN" altLang="en-US"/>
              <a:t>2、结构顺序</a:t>
            </a:r>
            <a:r>
              <a:rPr lang="zh-CN" altLang="en-US">
                <a:latin typeface="Arial" panose="020B0604020202020204" pitchFamily="34" charset="0"/>
              </a:rPr>
              <a:t>——</a:t>
            </a:r>
            <a:r>
              <a:rPr lang="zh-CN" altLang="en-US"/>
              <a:t>思维框架的搭建顺序，往往以结构图的形象在大脑中呈现</a:t>
            </a:r>
          </a:p>
        </p:txBody>
      </p:sp>
      <p:cxnSp>
        <p:nvCxnSpPr>
          <p:cNvPr id="385027" name="AutoShape 3">
            <a:extLst>
              <a:ext uri="{FF2B5EF4-FFF2-40B4-BE49-F238E27FC236}">
                <a16:creationId xmlns:a16="http://schemas.microsoft.com/office/drawing/2014/main" id="{E8A5E91E-F959-4177-85A2-7F2A7AADAF8B}"/>
              </a:ext>
            </a:extLst>
          </p:cNvPr>
          <p:cNvCxnSpPr>
            <a:cxnSpLocks noChangeShapeType="1"/>
            <a:stCxn id="385030" idx="6"/>
            <a:endCxn id="385040" idx="1"/>
          </p:cNvCxnSpPr>
          <p:nvPr/>
        </p:nvCxnSpPr>
        <p:spPr bwMode="auto">
          <a:xfrm flipV="1">
            <a:off x="3352800" y="4184650"/>
            <a:ext cx="304800" cy="419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5028" name="AutoShape 4">
            <a:extLst>
              <a:ext uri="{FF2B5EF4-FFF2-40B4-BE49-F238E27FC236}">
                <a16:creationId xmlns:a16="http://schemas.microsoft.com/office/drawing/2014/main" id="{E657CC73-BFDD-4436-AA65-CCB65C8710A1}"/>
              </a:ext>
            </a:extLst>
          </p:cNvPr>
          <p:cNvCxnSpPr>
            <a:cxnSpLocks noChangeShapeType="1"/>
            <a:stCxn id="385030" idx="6"/>
            <a:endCxn id="385039" idx="1"/>
          </p:cNvCxnSpPr>
          <p:nvPr/>
        </p:nvCxnSpPr>
        <p:spPr bwMode="auto">
          <a:xfrm>
            <a:off x="3352800" y="4603750"/>
            <a:ext cx="304800" cy="419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5029" name="Rectangle 5">
            <a:extLst>
              <a:ext uri="{FF2B5EF4-FFF2-40B4-BE49-F238E27FC236}">
                <a16:creationId xmlns:a16="http://schemas.microsoft.com/office/drawing/2014/main" id="{9DBB3F22-F422-4415-A9ED-01ECF15CC8E9}"/>
              </a:ext>
            </a:extLst>
          </p:cNvPr>
          <p:cNvSpPr>
            <a:spLocks noChangeArrowheads="1"/>
          </p:cNvSpPr>
          <p:nvPr/>
        </p:nvSpPr>
        <p:spPr bwMode="auto">
          <a:xfrm>
            <a:off x="685800" y="2622550"/>
            <a:ext cx="762000" cy="1981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思维框架的</a:t>
            </a:r>
          </a:p>
          <a:p>
            <a:pPr algn="ctr"/>
            <a:r>
              <a:rPr lang="zh-CN" altLang="en-US"/>
              <a:t>搭建顺序</a:t>
            </a:r>
          </a:p>
        </p:txBody>
      </p:sp>
      <p:sp>
        <p:nvSpPr>
          <p:cNvPr id="385030" name="Oval 6">
            <a:extLst>
              <a:ext uri="{FF2B5EF4-FFF2-40B4-BE49-F238E27FC236}">
                <a16:creationId xmlns:a16="http://schemas.microsoft.com/office/drawing/2014/main" id="{4F72FB08-5BE9-48D8-8B78-8D00D4E3A3DA}"/>
              </a:ext>
            </a:extLst>
          </p:cNvPr>
          <p:cNvSpPr>
            <a:spLocks noChangeArrowheads="1"/>
          </p:cNvSpPr>
          <p:nvPr/>
        </p:nvSpPr>
        <p:spPr bwMode="auto">
          <a:xfrm>
            <a:off x="1905000" y="4222750"/>
            <a:ext cx="1447800" cy="7620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对于非实物</a:t>
            </a:r>
          </a:p>
        </p:txBody>
      </p:sp>
      <p:sp>
        <p:nvSpPr>
          <p:cNvPr id="385031" name="Rectangle 7">
            <a:extLst>
              <a:ext uri="{FF2B5EF4-FFF2-40B4-BE49-F238E27FC236}">
                <a16:creationId xmlns:a16="http://schemas.microsoft.com/office/drawing/2014/main" id="{95408CE2-7447-4D14-8420-5ABD9D432B56}"/>
              </a:ext>
            </a:extLst>
          </p:cNvPr>
          <p:cNvSpPr>
            <a:spLocks noChangeArrowheads="1"/>
          </p:cNvSpPr>
          <p:nvPr/>
        </p:nvSpPr>
        <p:spPr bwMode="auto">
          <a:xfrm>
            <a:off x="3657600" y="2438400"/>
            <a:ext cx="2070100" cy="381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先上后下</a:t>
            </a:r>
          </a:p>
        </p:txBody>
      </p:sp>
      <p:sp>
        <p:nvSpPr>
          <p:cNvPr id="385032" name="Rectangle 8">
            <a:extLst>
              <a:ext uri="{FF2B5EF4-FFF2-40B4-BE49-F238E27FC236}">
                <a16:creationId xmlns:a16="http://schemas.microsoft.com/office/drawing/2014/main" id="{5844A3D7-EC14-4715-9380-FB15F7CA7602}"/>
              </a:ext>
            </a:extLst>
          </p:cNvPr>
          <p:cNvSpPr>
            <a:spLocks noChangeArrowheads="1"/>
          </p:cNvSpPr>
          <p:nvPr/>
        </p:nvSpPr>
        <p:spPr bwMode="auto">
          <a:xfrm>
            <a:off x="3657600" y="3168650"/>
            <a:ext cx="2070100" cy="381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先左后右</a:t>
            </a:r>
          </a:p>
        </p:txBody>
      </p:sp>
      <p:cxnSp>
        <p:nvCxnSpPr>
          <p:cNvPr id="385033" name="AutoShape 9">
            <a:extLst>
              <a:ext uri="{FF2B5EF4-FFF2-40B4-BE49-F238E27FC236}">
                <a16:creationId xmlns:a16="http://schemas.microsoft.com/office/drawing/2014/main" id="{9CDE8777-67D9-4D68-80EE-31558EDA0BEC}"/>
              </a:ext>
            </a:extLst>
          </p:cNvPr>
          <p:cNvCxnSpPr>
            <a:cxnSpLocks noChangeShapeType="1"/>
            <a:stCxn id="385035" idx="6"/>
            <a:endCxn id="385031" idx="1"/>
          </p:cNvCxnSpPr>
          <p:nvPr/>
        </p:nvCxnSpPr>
        <p:spPr bwMode="auto">
          <a:xfrm>
            <a:off x="3276600" y="2622550"/>
            <a:ext cx="381000" cy="6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5034" name="AutoShape 10">
            <a:extLst>
              <a:ext uri="{FF2B5EF4-FFF2-40B4-BE49-F238E27FC236}">
                <a16:creationId xmlns:a16="http://schemas.microsoft.com/office/drawing/2014/main" id="{C6A441E6-7382-46D8-A53F-35821FB8AB4D}"/>
              </a:ext>
            </a:extLst>
          </p:cNvPr>
          <p:cNvCxnSpPr>
            <a:cxnSpLocks noChangeShapeType="1"/>
            <a:stCxn id="385035" idx="6"/>
            <a:endCxn id="385032" idx="1"/>
          </p:cNvCxnSpPr>
          <p:nvPr/>
        </p:nvCxnSpPr>
        <p:spPr bwMode="auto">
          <a:xfrm>
            <a:off x="3276600" y="2622550"/>
            <a:ext cx="381000" cy="736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5035" name="Oval 11">
            <a:extLst>
              <a:ext uri="{FF2B5EF4-FFF2-40B4-BE49-F238E27FC236}">
                <a16:creationId xmlns:a16="http://schemas.microsoft.com/office/drawing/2014/main" id="{5D7C8301-AC76-4B41-9134-A183EA3EBACE}"/>
              </a:ext>
            </a:extLst>
          </p:cNvPr>
          <p:cNvSpPr>
            <a:spLocks noChangeArrowheads="1"/>
          </p:cNvSpPr>
          <p:nvPr/>
        </p:nvSpPr>
        <p:spPr bwMode="auto">
          <a:xfrm>
            <a:off x="1828800" y="2241550"/>
            <a:ext cx="1447800" cy="7620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对于实物</a:t>
            </a:r>
          </a:p>
        </p:txBody>
      </p:sp>
      <p:sp>
        <p:nvSpPr>
          <p:cNvPr id="385036" name="Rectangle 12">
            <a:extLst>
              <a:ext uri="{FF2B5EF4-FFF2-40B4-BE49-F238E27FC236}">
                <a16:creationId xmlns:a16="http://schemas.microsoft.com/office/drawing/2014/main" id="{E2E6913D-6E47-4FD0-A232-4BF4DD69D314}"/>
              </a:ext>
            </a:extLst>
          </p:cNvPr>
          <p:cNvSpPr>
            <a:spLocks noChangeArrowheads="1"/>
          </p:cNvSpPr>
          <p:nvPr/>
        </p:nvSpPr>
        <p:spPr bwMode="auto">
          <a:xfrm>
            <a:off x="3657600" y="1676400"/>
            <a:ext cx="2070100" cy="381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先整体后局部</a:t>
            </a:r>
          </a:p>
        </p:txBody>
      </p:sp>
      <p:cxnSp>
        <p:nvCxnSpPr>
          <p:cNvPr id="385037" name="AutoShape 13">
            <a:extLst>
              <a:ext uri="{FF2B5EF4-FFF2-40B4-BE49-F238E27FC236}">
                <a16:creationId xmlns:a16="http://schemas.microsoft.com/office/drawing/2014/main" id="{04CA2EA7-A845-45D9-A521-CB72971AB381}"/>
              </a:ext>
            </a:extLst>
          </p:cNvPr>
          <p:cNvCxnSpPr>
            <a:cxnSpLocks noChangeShapeType="1"/>
            <a:stCxn id="385035" idx="6"/>
            <a:endCxn id="385036" idx="1"/>
          </p:cNvCxnSpPr>
          <p:nvPr/>
        </p:nvCxnSpPr>
        <p:spPr bwMode="auto">
          <a:xfrm flipV="1">
            <a:off x="3276600" y="1866900"/>
            <a:ext cx="381000" cy="7556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5038" name="Rectangle 14">
            <a:extLst>
              <a:ext uri="{FF2B5EF4-FFF2-40B4-BE49-F238E27FC236}">
                <a16:creationId xmlns:a16="http://schemas.microsoft.com/office/drawing/2014/main" id="{414C03CC-3636-4AEF-A5FB-26A349C4C83C}"/>
              </a:ext>
            </a:extLst>
          </p:cNvPr>
          <p:cNvSpPr>
            <a:spLocks noChangeArrowheads="1"/>
          </p:cNvSpPr>
          <p:nvPr/>
        </p:nvSpPr>
        <p:spPr bwMode="auto">
          <a:xfrm>
            <a:off x="4724400" y="3994150"/>
            <a:ext cx="2514600" cy="381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按活动发生的先后顺序</a:t>
            </a:r>
          </a:p>
        </p:txBody>
      </p:sp>
      <p:sp>
        <p:nvSpPr>
          <p:cNvPr id="385039" name="AutoShape 15">
            <a:extLst>
              <a:ext uri="{FF2B5EF4-FFF2-40B4-BE49-F238E27FC236}">
                <a16:creationId xmlns:a16="http://schemas.microsoft.com/office/drawing/2014/main" id="{15554785-FB99-4C10-8721-DD8983812A62}"/>
              </a:ext>
            </a:extLst>
          </p:cNvPr>
          <p:cNvSpPr>
            <a:spLocks noChangeArrowheads="1"/>
          </p:cNvSpPr>
          <p:nvPr/>
        </p:nvSpPr>
        <p:spPr bwMode="auto">
          <a:xfrm>
            <a:off x="3657600" y="4832350"/>
            <a:ext cx="838200" cy="381000"/>
          </a:xfrm>
          <a:prstGeom prst="roundRect">
            <a:avLst>
              <a:gd name="adj" fmla="val 16667"/>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非过程</a:t>
            </a:r>
          </a:p>
        </p:txBody>
      </p:sp>
      <p:sp>
        <p:nvSpPr>
          <p:cNvPr id="385040" name="AutoShape 16">
            <a:extLst>
              <a:ext uri="{FF2B5EF4-FFF2-40B4-BE49-F238E27FC236}">
                <a16:creationId xmlns:a16="http://schemas.microsoft.com/office/drawing/2014/main" id="{C65CC89C-9625-47DA-BFE0-4F429C0ED7FA}"/>
              </a:ext>
            </a:extLst>
          </p:cNvPr>
          <p:cNvSpPr>
            <a:spLocks noChangeArrowheads="1"/>
          </p:cNvSpPr>
          <p:nvPr/>
        </p:nvSpPr>
        <p:spPr bwMode="auto">
          <a:xfrm>
            <a:off x="3657600" y="3994150"/>
            <a:ext cx="838200" cy="381000"/>
          </a:xfrm>
          <a:prstGeom prst="roundRect">
            <a:avLst>
              <a:gd name="adj" fmla="val 16667"/>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过程</a:t>
            </a:r>
          </a:p>
        </p:txBody>
      </p:sp>
      <p:sp>
        <p:nvSpPr>
          <p:cNvPr id="385041" name="Rectangle 17">
            <a:extLst>
              <a:ext uri="{FF2B5EF4-FFF2-40B4-BE49-F238E27FC236}">
                <a16:creationId xmlns:a16="http://schemas.microsoft.com/office/drawing/2014/main" id="{056AADDC-C9DC-42BA-B5A2-642380FBF18C}"/>
              </a:ext>
            </a:extLst>
          </p:cNvPr>
          <p:cNvSpPr>
            <a:spLocks noChangeArrowheads="1"/>
          </p:cNvSpPr>
          <p:nvPr/>
        </p:nvSpPr>
        <p:spPr bwMode="auto">
          <a:xfrm>
            <a:off x="4724400" y="4832350"/>
            <a:ext cx="2514600" cy="381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按惯例</a:t>
            </a:r>
          </a:p>
        </p:txBody>
      </p:sp>
      <p:cxnSp>
        <p:nvCxnSpPr>
          <p:cNvPr id="385042" name="AutoShape 18">
            <a:extLst>
              <a:ext uri="{FF2B5EF4-FFF2-40B4-BE49-F238E27FC236}">
                <a16:creationId xmlns:a16="http://schemas.microsoft.com/office/drawing/2014/main" id="{C5997877-3586-4943-AF66-33B0EA0D9282}"/>
              </a:ext>
            </a:extLst>
          </p:cNvPr>
          <p:cNvCxnSpPr>
            <a:cxnSpLocks noChangeShapeType="1"/>
            <a:stCxn id="385029" idx="3"/>
            <a:endCxn id="385035" idx="2"/>
          </p:cNvCxnSpPr>
          <p:nvPr/>
        </p:nvCxnSpPr>
        <p:spPr bwMode="auto">
          <a:xfrm flipV="1">
            <a:off x="1447800" y="2622550"/>
            <a:ext cx="381000" cy="990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5043" name="AutoShape 19">
            <a:extLst>
              <a:ext uri="{FF2B5EF4-FFF2-40B4-BE49-F238E27FC236}">
                <a16:creationId xmlns:a16="http://schemas.microsoft.com/office/drawing/2014/main" id="{BBD2033A-A8C9-4B7A-895A-AAD1BDB353A6}"/>
              </a:ext>
            </a:extLst>
          </p:cNvPr>
          <p:cNvCxnSpPr>
            <a:cxnSpLocks noChangeShapeType="1"/>
            <a:stCxn id="385029" idx="3"/>
            <a:endCxn id="385030" idx="2"/>
          </p:cNvCxnSpPr>
          <p:nvPr/>
        </p:nvCxnSpPr>
        <p:spPr bwMode="auto">
          <a:xfrm>
            <a:off x="1447800" y="3613150"/>
            <a:ext cx="457200" cy="990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5044" name="AutoShape 20">
            <a:extLst>
              <a:ext uri="{FF2B5EF4-FFF2-40B4-BE49-F238E27FC236}">
                <a16:creationId xmlns:a16="http://schemas.microsoft.com/office/drawing/2014/main" id="{D20238F2-8CD1-4783-A72E-1125AF550FD6}"/>
              </a:ext>
            </a:extLst>
          </p:cNvPr>
          <p:cNvCxnSpPr>
            <a:cxnSpLocks noChangeShapeType="1"/>
            <a:stCxn id="385040" idx="3"/>
            <a:endCxn id="385038" idx="1"/>
          </p:cNvCxnSpPr>
          <p:nvPr/>
        </p:nvCxnSpPr>
        <p:spPr bwMode="auto">
          <a:xfrm>
            <a:off x="4495800" y="418465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5045" name="AutoShape 21">
            <a:extLst>
              <a:ext uri="{FF2B5EF4-FFF2-40B4-BE49-F238E27FC236}">
                <a16:creationId xmlns:a16="http://schemas.microsoft.com/office/drawing/2014/main" id="{6FED6322-0BA5-44E9-A8A0-8CA6508F30DB}"/>
              </a:ext>
            </a:extLst>
          </p:cNvPr>
          <p:cNvCxnSpPr>
            <a:cxnSpLocks noChangeShapeType="1"/>
            <a:stCxn id="385039" idx="3"/>
            <a:endCxn id="385041" idx="1"/>
          </p:cNvCxnSpPr>
          <p:nvPr/>
        </p:nvCxnSpPr>
        <p:spPr bwMode="auto">
          <a:xfrm>
            <a:off x="4495800" y="502285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5046" name="AutoShape 22">
            <a:extLst>
              <a:ext uri="{FF2B5EF4-FFF2-40B4-BE49-F238E27FC236}">
                <a16:creationId xmlns:a16="http://schemas.microsoft.com/office/drawing/2014/main" id="{69BA6ACC-7F87-4654-B13C-E670A00C3E57}"/>
              </a:ext>
            </a:extLst>
          </p:cNvPr>
          <p:cNvSpPr>
            <a:spLocks/>
          </p:cNvSpPr>
          <p:nvPr/>
        </p:nvSpPr>
        <p:spPr bwMode="auto">
          <a:xfrm>
            <a:off x="7467600" y="1447800"/>
            <a:ext cx="304800" cy="3733800"/>
          </a:xfrm>
          <a:prstGeom prst="rightBrace">
            <a:avLst>
              <a:gd name="adj1" fmla="val 10208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47" name="Text Box 23">
            <a:extLst>
              <a:ext uri="{FF2B5EF4-FFF2-40B4-BE49-F238E27FC236}">
                <a16:creationId xmlns:a16="http://schemas.microsoft.com/office/drawing/2014/main" id="{E66A540F-F70A-4E68-ADB4-11A6F4F8A62F}"/>
              </a:ext>
            </a:extLst>
          </p:cNvPr>
          <p:cNvSpPr txBox="1">
            <a:spLocks noChangeArrowheads="1"/>
          </p:cNvSpPr>
          <p:nvPr/>
        </p:nvSpPr>
        <p:spPr bwMode="auto">
          <a:xfrm>
            <a:off x="7924800" y="1905000"/>
            <a:ext cx="533400" cy="30257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利用结构顺序检查写作思路</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11AEE8BE-18F6-4216-93D2-641C49030C33}"/>
              </a:ext>
            </a:extLst>
          </p:cNvPr>
          <p:cNvSpPr>
            <a:spLocks noGrp="1"/>
          </p:cNvSpPr>
          <p:nvPr>
            <p:ph type="sldNum" sz="quarter" idx="12"/>
          </p:nvPr>
        </p:nvSpPr>
        <p:spPr/>
        <p:txBody>
          <a:bodyPr/>
          <a:lstStyle/>
          <a:p>
            <a:fld id="{A29B03D4-6A02-4DD6-8EE6-E0D3B97C6CF1}" type="slidenum">
              <a:rPr lang="zh-CN" altLang="en-US"/>
              <a:pPr/>
              <a:t>43</a:t>
            </a:fld>
            <a:endParaRPr lang="en-US" altLang="zh-CN"/>
          </a:p>
        </p:txBody>
      </p:sp>
      <p:sp>
        <p:nvSpPr>
          <p:cNvPr id="386050" name="Rectangle 2">
            <a:extLst>
              <a:ext uri="{FF2B5EF4-FFF2-40B4-BE49-F238E27FC236}">
                <a16:creationId xmlns:a16="http://schemas.microsoft.com/office/drawing/2014/main" id="{B8FD448B-BEDF-4CA2-B7AF-E7B7DC37B341}"/>
              </a:ext>
            </a:extLst>
          </p:cNvPr>
          <p:cNvSpPr>
            <a:spLocks noGrp="1" noChangeArrowheads="1"/>
          </p:cNvSpPr>
          <p:nvPr>
            <p:ph type="title"/>
          </p:nvPr>
        </p:nvSpPr>
        <p:spPr/>
        <p:txBody>
          <a:bodyPr/>
          <a:lstStyle/>
          <a:p>
            <a:r>
              <a:rPr lang="zh-CN" altLang="en-US"/>
              <a:t>创建逻辑结构要做到</a:t>
            </a:r>
            <a:r>
              <a:rPr lang="zh-CN" altLang="en-US">
                <a:latin typeface="Arial" panose="020B0604020202020204" pitchFamily="34" charset="0"/>
              </a:rPr>
              <a:t>“</a:t>
            </a:r>
            <a:r>
              <a:rPr lang="zh-CN" altLang="en-US"/>
              <a:t>无交叉，无空白</a:t>
            </a:r>
            <a:r>
              <a:rPr lang="zh-CN" altLang="en-US">
                <a:latin typeface="Arial" panose="020B0604020202020204" pitchFamily="34" charset="0"/>
              </a:rPr>
              <a:t>”</a:t>
            </a:r>
            <a:endParaRPr lang="zh-CN" altLang="en-US"/>
          </a:p>
        </p:txBody>
      </p:sp>
      <p:sp>
        <p:nvSpPr>
          <p:cNvPr id="386051" name="Rectangle 3">
            <a:extLst>
              <a:ext uri="{FF2B5EF4-FFF2-40B4-BE49-F238E27FC236}">
                <a16:creationId xmlns:a16="http://schemas.microsoft.com/office/drawing/2014/main" id="{B9EC242B-3F00-4175-A752-CA58616B38D5}"/>
              </a:ext>
            </a:extLst>
          </p:cNvPr>
          <p:cNvSpPr>
            <a:spLocks noChangeArrowheads="1"/>
          </p:cNvSpPr>
          <p:nvPr/>
        </p:nvSpPr>
        <p:spPr bwMode="auto">
          <a:xfrm>
            <a:off x="1676400" y="2133600"/>
            <a:ext cx="1600200" cy="609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无交叉</a:t>
            </a:r>
          </a:p>
        </p:txBody>
      </p:sp>
      <p:sp>
        <p:nvSpPr>
          <p:cNvPr id="386052" name="Text Box 4">
            <a:extLst>
              <a:ext uri="{FF2B5EF4-FFF2-40B4-BE49-F238E27FC236}">
                <a16:creationId xmlns:a16="http://schemas.microsoft.com/office/drawing/2014/main" id="{6C82F420-0B3B-415B-A076-986E02AC1526}"/>
              </a:ext>
            </a:extLst>
          </p:cNvPr>
          <p:cNvSpPr txBox="1">
            <a:spLocks noChangeArrowheads="1"/>
          </p:cNvSpPr>
          <p:nvPr/>
        </p:nvSpPr>
        <p:spPr bwMode="auto">
          <a:xfrm>
            <a:off x="3505200" y="2209800"/>
            <a:ext cx="4038600"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各部分之间相互独立（</a:t>
            </a:r>
            <a:r>
              <a:rPr lang="en-US" altLang="zh-CN"/>
              <a:t>Mutually exclusive）</a:t>
            </a:r>
          </a:p>
        </p:txBody>
      </p:sp>
      <p:sp>
        <p:nvSpPr>
          <p:cNvPr id="386053" name="Rectangle 5">
            <a:extLst>
              <a:ext uri="{FF2B5EF4-FFF2-40B4-BE49-F238E27FC236}">
                <a16:creationId xmlns:a16="http://schemas.microsoft.com/office/drawing/2014/main" id="{EB787BFE-1B85-49FC-99A9-38450619EAB4}"/>
              </a:ext>
            </a:extLst>
          </p:cNvPr>
          <p:cNvSpPr>
            <a:spLocks noChangeArrowheads="1"/>
          </p:cNvSpPr>
          <p:nvPr/>
        </p:nvSpPr>
        <p:spPr bwMode="auto">
          <a:xfrm>
            <a:off x="1676400" y="3200400"/>
            <a:ext cx="1600200" cy="609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无空白</a:t>
            </a:r>
          </a:p>
        </p:txBody>
      </p:sp>
      <p:sp>
        <p:nvSpPr>
          <p:cNvPr id="386054" name="Text Box 6">
            <a:extLst>
              <a:ext uri="{FF2B5EF4-FFF2-40B4-BE49-F238E27FC236}">
                <a16:creationId xmlns:a16="http://schemas.microsoft.com/office/drawing/2014/main" id="{99599330-F9AB-45D3-A3CA-132E73890C04}"/>
              </a:ext>
            </a:extLst>
          </p:cNvPr>
          <p:cNvSpPr txBox="1">
            <a:spLocks noChangeArrowheads="1"/>
          </p:cNvSpPr>
          <p:nvPr/>
        </p:nvSpPr>
        <p:spPr bwMode="auto">
          <a:xfrm>
            <a:off x="3505200" y="3352800"/>
            <a:ext cx="4191000"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所有部分完全穷尽（</a:t>
            </a:r>
            <a:r>
              <a:rPr lang="en-US" altLang="zh-CN"/>
              <a:t>Collectively exhaustive）</a:t>
            </a:r>
          </a:p>
        </p:txBody>
      </p:sp>
      <p:sp>
        <p:nvSpPr>
          <p:cNvPr id="386055" name="Oval 7">
            <a:extLst>
              <a:ext uri="{FF2B5EF4-FFF2-40B4-BE49-F238E27FC236}">
                <a16:creationId xmlns:a16="http://schemas.microsoft.com/office/drawing/2014/main" id="{F634B40A-3E7E-4F15-A361-5E9243B2CA46}"/>
              </a:ext>
            </a:extLst>
          </p:cNvPr>
          <p:cNvSpPr>
            <a:spLocks noChangeArrowheads="1"/>
          </p:cNvSpPr>
          <p:nvPr/>
        </p:nvSpPr>
        <p:spPr bwMode="auto">
          <a:xfrm>
            <a:off x="1371600" y="5105400"/>
            <a:ext cx="6477000" cy="762000"/>
          </a:xfrm>
          <a:prstGeom prst="ellipse">
            <a:avLst/>
          </a:prstGeom>
          <a:solidFill>
            <a:srgbClr val="CCFFFF"/>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MECE</a:t>
            </a:r>
            <a:r>
              <a:rPr lang="zh-CN" altLang="en-US"/>
              <a:t>原则</a:t>
            </a:r>
            <a:endParaRPr lang="en-US" altLang="zh-CN"/>
          </a:p>
        </p:txBody>
      </p:sp>
      <p:sp>
        <p:nvSpPr>
          <p:cNvPr id="386056" name="AutoShape 8">
            <a:extLst>
              <a:ext uri="{FF2B5EF4-FFF2-40B4-BE49-F238E27FC236}">
                <a16:creationId xmlns:a16="http://schemas.microsoft.com/office/drawing/2014/main" id="{5ECFD724-8AB7-4FB3-95B0-A0112E70C4B7}"/>
              </a:ext>
            </a:extLst>
          </p:cNvPr>
          <p:cNvSpPr>
            <a:spLocks noChangeArrowheads="1"/>
          </p:cNvSpPr>
          <p:nvPr/>
        </p:nvSpPr>
        <p:spPr bwMode="auto">
          <a:xfrm flipV="1">
            <a:off x="1676400" y="4343400"/>
            <a:ext cx="2895600" cy="457200"/>
          </a:xfrm>
          <a:prstGeom prst="triangle">
            <a:avLst>
              <a:gd name="adj" fmla="val 50000"/>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a:extLst>
              <a:ext uri="{FF2B5EF4-FFF2-40B4-BE49-F238E27FC236}">
                <a16:creationId xmlns:a16="http://schemas.microsoft.com/office/drawing/2014/main" id="{619B91BA-737E-4167-A8C9-6A087EE5DD79}"/>
              </a:ext>
            </a:extLst>
          </p:cNvPr>
          <p:cNvSpPr>
            <a:spLocks noGrp="1"/>
          </p:cNvSpPr>
          <p:nvPr>
            <p:ph type="sldNum" sz="quarter" idx="12"/>
          </p:nvPr>
        </p:nvSpPr>
        <p:spPr/>
        <p:txBody>
          <a:bodyPr/>
          <a:lstStyle/>
          <a:p>
            <a:fld id="{B13DBA13-223E-4955-9BDB-ADB7A7A06097}" type="slidenum">
              <a:rPr lang="zh-CN" altLang="en-US"/>
              <a:pPr/>
              <a:t>44</a:t>
            </a:fld>
            <a:endParaRPr lang="en-US" altLang="zh-CN"/>
          </a:p>
        </p:txBody>
      </p:sp>
      <p:sp>
        <p:nvSpPr>
          <p:cNvPr id="387074" name="Rectangle 2">
            <a:extLst>
              <a:ext uri="{FF2B5EF4-FFF2-40B4-BE49-F238E27FC236}">
                <a16:creationId xmlns:a16="http://schemas.microsoft.com/office/drawing/2014/main" id="{C8924331-137E-40D8-8B88-259E6F1575D4}"/>
              </a:ext>
            </a:extLst>
          </p:cNvPr>
          <p:cNvSpPr>
            <a:spLocks noGrp="1" noChangeArrowheads="1"/>
          </p:cNvSpPr>
          <p:nvPr>
            <p:ph type="title"/>
          </p:nvPr>
        </p:nvSpPr>
        <p:spPr/>
        <p:txBody>
          <a:bodyPr/>
          <a:lstStyle/>
          <a:p>
            <a:r>
              <a:rPr lang="zh-CN" altLang="en-US"/>
              <a:t>结构顺序混乱的情况极易在日常写作中发生</a:t>
            </a:r>
          </a:p>
        </p:txBody>
      </p:sp>
      <p:graphicFrame>
        <p:nvGraphicFramePr>
          <p:cNvPr id="387075" name="Group 3">
            <a:extLst>
              <a:ext uri="{FF2B5EF4-FFF2-40B4-BE49-F238E27FC236}">
                <a16:creationId xmlns:a16="http://schemas.microsoft.com/office/drawing/2014/main" id="{A9F19440-F3DD-4B55-8EE9-5E2014A84533}"/>
              </a:ext>
            </a:extLst>
          </p:cNvPr>
          <p:cNvGraphicFramePr>
            <a:graphicFrameLocks noGrp="1"/>
          </p:cNvGraphicFramePr>
          <p:nvPr/>
        </p:nvGraphicFramePr>
        <p:xfrm>
          <a:off x="457200" y="1676400"/>
          <a:ext cx="3200400" cy="4038600"/>
        </p:xfrm>
        <a:graphic>
          <a:graphicData uri="http://schemas.openxmlformats.org/drawingml/2006/table">
            <a:tbl>
              <a:tblPr/>
              <a:tblGrid>
                <a:gridCol w="1350963">
                  <a:extLst>
                    <a:ext uri="{9D8B030D-6E8A-4147-A177-3AD203B41FA5}">
                      <a16:colId xmlns:a16="http://schemas.microsoft.com/office/drawing/2014/main" val="1020206825"/>
                    </a:ext>
                  </a:extLst>
                </a:gridCol>
                <a:gridCol w="1849437">
                  <a:extLst>
                    <a:ext uri="{9D8B030D-6E8A-4147-A177-3AD203B41FA5}">
                      <a16:colId xmlns:a16="http://schemas.microsoft.com/office/drawing/2014/main" val="198866348"/>
                    </a:ext>
                  </a:extLst>
                </a:gridCol>
              </a:tblGrid>
              <a:tr h="527050">
                <a:tc gridSpan="2">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XXX</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咨询的服务领域具体包括：</a:t>
                      </a:r>
                    </a:p>
                  </a:txBody>
                  <a:tcPr anchor="ctr" horzOverflow="overflow">
                    <a:lnL cap="flat">
                      <a:noFill/>
                    </a:lnL>
                    <a:lnR cap="flat">
                      <a:noFill/>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extLst>
                  <a:ext uri="{0D108BD9-81ED-4DB2-BD59-A6C34878D82A}">
                    <a16:rowId xmlns:a16="http://schemas.microsoft.com/office/drawing/2014/main" val="2421564500"/>
                  </a:ext>
                </a:extLst>
              </a:tr>
              <a:tr h="351155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发展战略</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核心竞争力</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企业改制</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企业文化</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绩效管理</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营销战略</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资本运作</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流程再造</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企业信息化</a:t>
                      </a:r>
                    </a:p>
                  </a:txBody>
                  <a:tcPr horzOverflow="overflow">
                    <a:lnL cap="flat">
                      <a:noFill/>
                    </a:lnL>
                    <a:lnR>
                      <a:noFill/>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业务多元化</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组织管理</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企业并购</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人力资源</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高层长期激励计划</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销售管理</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财务制度</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成本控制</a:t>
                      </a:r>
                    </a:p>
                  </a:txBody>
                  <a:tcPr horzOverflow="overflow">
                    <a:lnL>
                      <a:noFill/>
                    </a:lnL>
                    <a:lnR cap="flat">
                      <a:noFill/>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34402"/>
                  </a:ext>
                </a:extLst>
              </a:tr>
            </a:tbl>
          </a:graphicData>
        </a:graphic>
      </p:graphicFrame>
      <p:sp>
        <p:nvSpPr>
          <p:cNvPr id="387086" name="Text Box 14">
            <a:extLst>
              <a:ext uri="{FF2B5EF4-FFF2-40B4-BE49-F238E27FC236}">
                <a16:creationId xmlns:a16="http://schemas.microsoft.com/office/drawing/2014/main" id="{968158C9-2024-4A54-A0DB-2457F807BDFF}"/>
              </a:ext>
            </a:extLst>
          </p:cNvPr>
          <p:cNvSpPr txBox="1">
            <a:spLocks noChangeArrowheads="1"/>
          </p:cNvSpPr>
          <p:nvPr/>
        </p:nvSpPr>
        <p:spPr bwMode="auto">
          <a:xfrm>
            <a:off x="1295400" y="5867400"/>
            <a:ext cx="2133600"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（共17项）</a:t>
            </a:r>
          </a:p>
        </p:txBody>
      </p:sp>
      <p:grpSp>
        <p:nvGrpSpPr>
          <p:cNvPr id="387087" name="Group 15">
            <a:extLst>
              <a:ext uri="{FF2B5EF4-FFF2-40B4-BE49-F238E27FC236}">
                <a16:creationId xmlns:a16="http://schemas.microsoft.com/office/drawing/2014/main" id="{90DAF3FA-FE22-44B3-8832-4649E2438DEB}"/>
              </a:ext>
            </a:extLst>
          </p:cNvPr>
          <p:cNvGrpSpPr>
            <a:grpSpLocks/>
          </p:cNvGrpSpPr>
          <p:nvPr/>
        </p:nvGrpSpPr>
        <p:grpSpPr bwMode="auto">
          <a:xfrm>
            <a:off x="3810000" y="1676400"/>
            <a:ext cx="4800600" cy="4419600"/>
            <a:chOff x="2400" y="1056"/>
            <a:chExt cx="3024" cy="2592"/>
          </a:xfrm>
        </p:grpSpPr>
        <p:sp>
          <p:nvSpPr>
            <p:cNvPr id="387088" name="Rectangle 16">
              <a:extLst>
                <a:ext uri="{FF2B5EF4-FFF2-40B4-BE49-F238E27FC236}">
                  <a16:creationId xmlns:a16="http://schemas.microsoft.com/office/drawing/2014/main" id="{6909E8EF-A76E-4D38-A840-B34C74F61F33}"/>
                </a:ext>
              </a:extLst>
            </p:cNvPr>
            <p:cNvSpPr>
              <a:spLocks noChangeArrowheads="1"/>
            </p:cNvSpPr>
            <p:nvPr/>
          </p:nvSpPr>
          <p:spPr bwMode="auto">
            <a:xfrm>
              <a:off x="2736" y="1056"/>
              <a:ext cx="2688" cy="336"/>
            </a:xfrm>
            <a:prstGeom prst="rect">
              <a:avLst/>
            </a:prstGeom>
            <a:solidFill>
              <a:srgbClr val="DDDDDD"/>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XXX</a:t>
              </a:r>
              <a:r>
                <a:rPr lang="zh-CN" altLang="en-US"/>
                <a:t>咨询服务涵概了企业管理的主要方面：</a:t>
              </a:r>
            </a:p>
          </p:txBody>
        </p:sp>
        <p:sp>
          <p:nvSpPr>
            <p:cNvPr id="387089" name="Rectangle 17">
              <a:extLst>
                <a:ext uri="{FF2B5EF4-FFF2-40B4-BE49-F238E27FC236}">
                  <a16:creationId xmlns:a16="http://schemas.microsoft.com/office/drawing/2014/main" id="{B3AC6871-B0C1-4902-ABF2-16AEF1BFAF5D}"/>
                </a:ext>
              </a:extLst>
            </p:cNvPr>
            <p:cNvSpPr>
              <a:spLocks noChangeArrowheads="1"/>
            </p:cNvSpPr>
            <p:nvPr/>
          </p:nvSpPr>
          <p:spPr bwMode="auto">
            <a:xfrm>
              <a:off x="2736" y="1392"/>
              <a:ext cx="1152" cy="22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Clr>
                  <a:srgbClr val="000099"/>
                </a:buClr>
                <a:buFont typeface="Wingdings" panose="05000000000000000000" pitchFamily="2" charset="2"/>
                <a:buChar char="q"/>
              </a:pPr>
              <a:r>
                <a:rPr lang="zh-CN" altLang="en-US"/>
                <a:t>战略管理</a:t>
              </a:r>
            </a:p>
            <a:p>
              <a:pPr lvl="1">
                <a:buClr>
                  <a:srgbClr val="000099"/>
                </a:buClr>
                <a:buFont typeface="Wingdings" panose="05000000000000000000" pitchFamily="2" charset="2"/>
                <a:buChar char="§"/>
              </a:pPr>
              <a:r>
                <a:rPr lang="zh-CN" altLang="en-US"/>
                <a:t>发展战略</a:t>
              </a:r>
            </a:p>
            <a:p>
              <a:pPr lvl="1">
                <a:buClr>
                  <a:srgbClr val="000099"/>
                </a:buClr>
                <a:buFont typeface="Wingdings" panose="05000000000000000000" pitchFamily="2" charset="2"/>
                <a:buChar char="§"/>
              </a:pPr>
              <a:r>
                <a:rPr lang="zh-CN" altLang="en-US"/>
                <a:t>核心竞争力</a:t>
              </a:r>
            </a:p>
            <a:p>
              <a:pPr lvl="1">
                <a:buClr>
                  <a:srgbClr val="000099"/>
                </a:buClr>
                <a:buFont typeface="Wingdings" panose="05000000000000000000" pitchFamily="2" charset="2"/>
                <a:buChar char="§"/>
              </a:pPr>
              <a:r>
                <a:rPr lang="zh-CN" altLang="en-US"/>
                <a:t>资本运作</a:t>
              </a:r>
            </a:p>
            <a:p>
              <a:pPr lvl="1">
                <a:buClr>
                  <a:srgbClr val="000099"/>
                </a:buClr>
                <a:buFont typeface="Wingdings" panose="05000000000000000000" pitchFamily="2" charset="2"/>
                <a:buChar char="§"/>
              </a:pPr>
              <a:r>
                <a:rPr lang="zh-CN" altLang="en-US"/>
                <a:t>企业并购？</a:t>
              </a:r>
            </a:p>
            <a:p>
              <a:pPr lvl="1">
                <a:buClr>
                  <a:srgbClr val="000099"/>
                </a:buClr>
                <a:buFont typeface="Wingdings" panose="05000000000000000000" pitchFamily="2" charset="2"/>
                <a:buChar char="§"/>
              </a:pPr>
              <a:r>
                <a:rPr lang="zh-CN" altLang="en-US"/>
                <a:t>业务多元化</a:t>
              </a:r>
            </a:p>
            <a:p>
              <a:pPr lvl="1">
                <a:buClr>
                  <a:srgbClr val="000099"/>
                </a:buClr>
                <a:buFont typeface="Wingdings" panose="05000000000000000000" pitchFamily="2" charset="2"/>
                <a:buChar char="§"/>
              </a:pPr>
              <a:r>
                <a:rPr lang="zh-CN" altLang="en-US"/>
                <a:t>？</a:t>
              </a:r>
            </a:p>
            <a:p>
              <a:pPr>
                <a:buClr>
                  <a:srgbClr val="000099"/>
                </a:buClr>
                <a:buFont typeface="Wingdings" panose="05000000000000000000" pitchFamily="2" charset="2"/>
                <a:buChar char="q"/>
              </a:pPr>
              <a:r>
                <a:rPr lang="zh-CN" altLang="en-US"/>
                <a:t>组织管理</a:t>
              </a:r>
            </a:p>
            <a:p>
              <a:pPr lvl="1">
                <a:buClr>
                  <a:srgbClr val="000099"/>
                </a:buClr>
                <a:buFont typeface="Wingdings" panose="05000000000000000000" pitchFamily="2" charset="2"/>
                <a:buChar char="§"/>
              </a:pPr>
              <a:r>
                <a:rPr lang="zh-CN" altLang="en-US"/>
                <a:t>企业改制</a:t>
              </a:r>
            </a:p>
            <a:p>
              <a:pPr lvl="1">
                <a:buClr>
                  <a:srgbClr val="000099"/>
                </a:buClr>
                <a:buFont typeface="Wingdings" panose="05000000000000000000" pitchFamily="2" charset="2"/>
                <a:buChar char="§"/>
              </a:pPr>
              <a:r>
                <a:rPr lang="zh-CN" altLang="en-US"/>
                <a:t>？</a:t>
              </a:r>
            </a:p>
            <a:p>
              <a:pPr>
                <a:buClr>
                  <a:srgbClr val="000099"/>
                </a:buClr>
                <a:buFont typeface="Wingdings" panose="05000000000000000000" pitchFamily="2" charset="2"/>
                <a:buChar char="q"/>
              </a:pPr>
              <a:r>
                <a:rPr lang="zh-CN" altLang="en-US"/>
                <a:t>市场营销</a:t>
              </a:r>
            </a:p>
            <a:p>
              <a:pPr lvl="1">
                <a:buClr>
                  <a:srgbClr val="000099"/>
                </a:buClr>
                <a:buFont typeface="Wingdings" panose="05000000000000000000" pitchFamily="2" charset="2"/>
                <a:buChar char="§"/>
              </a:pPr>
              <a:r>
                <a:rPr lang="zh-CN" altLang="en-US"/>
                <a:t>营销战略</a:t>
              </a:r>
            </a:p>
            <a:p>
              <a:pPr lvl="1">
                <a:buClr>
                  <a:srgbClr val="000099"/>
                </a:buClr>
                <a:buFont typeface="Wingdings" panose="05000000000000000000" pitchFamily="2" charset="2"/>
                <a:buChar char="§"/>
              </a:pPr>
              <a:r>
                <a:rPr lang="zh-CN" altLang="en-US"/>
                <a:t>销售管理</a:t>
              </a:r>
            </a:p>
            <a:p>
              <a:pPr lvl="1">
                <a:buClr>
                  <a:srgbClr val="000099"/>
                </a:buClr>
                <a:buFont typeface="Wingdings" panose="05000000000000000000" pitchFamily="2" charset="2"/>
                <a:buChar char="§"/>
              </a:pPr>
              <a:r>
                <a:rPr lang="zh-CN" altLang="en-US"/>
                <a:t>？</a:t>
              </a:r>
            </a:p>
          </p:txBody>
        </p:sp>
        <p:sp>
          <p:nvSpPr>
            <p:cNvPr id="387090" name="Rectangle 18">
              <a:extLst>
                <a:ext uri="{FF2B5EF4-FFF2-40B4-BE49-F238E27FC236}">
                  <a16:creationId xmlns:a16="http://schemas.microsoft.com/office/drawing/2014/main" id="{568A8A4E-5A60-4848-AD44-02DD9C03D983}"/>
                </a:ext>
              </a:extLst>
            </p:cNvPr>
            <p:cNvSpPr>
              <a:spLocks noChangeArrowheads="1"/>
            </p:cNvSpPr>
            <p:nvPr/>
          </p:nvSpPr>
          <p:spPr bwMode="auto">
            <a:xfrm>
              <a:off x="3888" y="1392"/>
              <a:ext cx="1536" cy="22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Clr>
                  <a:srgbClr val="000099"/>
                </a:buClr>
                <a:buFont typeface="Wingdings" panose="05000000000000000000" pitchFamily="2" charset="2"/>
                <a:buChar char="q"/>
              </a:pPr>
              <a:r>
                <a:rPr lang="zh-CN" altLang="en-US"/>
                <a:t>人力资源管理</a:t>
              </a:r>
            </a:p>
            <a:p>
              <a:pPr lvl="1">
                <a:buClr>
                  <a:srgbClr val="000099"/>
                </a:buClr>
                <a:buFont typeface="Wingdings" panose="05000000000000000000" pitchFamily="2" charset="2"/>
                <a:buChar char="§"/>
              </a:pPr>
              <a:r>
                <a:rPr lang="zh-CN" altLang="en-US"/>
                <a:t>绩效管理</a:t>
              </a:r>
            </a:p>
            <a:p>
              <a:pPr lvl="1">
                <a:buClr>
                  <a:srgbClr val="000099"/>
                </a:buClr>
                <a:buFont typeface="Wingdings" panose="05000000000000000000" pitchFamily="2" charset="2"/>
                <a:buChar char="§"/>
              </a:pPr>
              <a:r>
                <a:rPr lang="zh-CN" altLang="en-US"/>
                <a:t>高层长期激励计划</a:t>
              </a:r>
            </a:p>
            <a:p>
              <a:pPr lvl="1">
                <a:buClr>
                  <a:srgbClr val="000099"/>
                </a:buClr>
                <a:buFont typeface="Wingdings" panose="05000000000000000000" pitchFamily="2" charset="2"/>
                <a:buChar char="§"/>
              </a:pPr>
              <a:r>
                <a:rPr lang="zh-CN" altLang="en-US"/>
                <a:t>企业文化</a:t>
              </a:r>
            </a:p>
            <a:p>
              <a:pPr lvl="1">
                <a:buClr>
                  <a:srgbClr val="000099"/>
                </a:buClr>
                <a:buFont typeface="Wingdings" panose="05000000000000000000" pitchFamily="2" charset="2"/>
                <a:buChar char="§"/>
              </a:pPr>
              <a:r>
                <a:rPr lang="zh-CN" altLang="en-US"/>
                <a:t>？</a:t>
              </a:r>
            </a:p>
            <a:p>
              <a:pPr>
                <a:buClr>
                  <a:srgbClr val="000099"/>
                </a:buClr>
                <a:buFont typeface="Wingdings" panose="05000000000000000000" pitchFamily="2" charset="2"/>
                <a:buChar char="q"/>
              </a:pPr>
              <a:r>
                <a:rPr lang="zh-CN" altLang="en-US"/>
                <a:t>财务管理</a:t>
              </a:r>
            </a:p>
            <a:p>
              <a:pPr lvl="1">
                <a:buClr>
                  <a:srgbClr val="000099"/>
                </a:buClr>
                <a:buFont typeface="Wingdings" panose="05000000000000000000" pitchFamily="2" charset="2"/>
                <a:buChar char="§"/>
              </a:pPr>
              <a:r>
                <a:rPr lang="zh-CN" altLang="en-US"/>
                <a:t>财务制度</a:t>
              </a:r>
            </a:p>
            <a:p>
              <a:pPr lvl="1">
                <a:buClr>
                  <a:srgbClr val="000099"/>
                </a:buClr>
                <a:buFont typeface="Wingdings" panose="05000000000000000000" pitchFamily="2" charset="2"/>
                <a:buChar char="§"/>
              </a:pPr>
              <a:r>
                <a:rPr lang="zh-CN" altLang="en-US"/>
                <a:t>成本控制</a:t>
              </a:r>
            </a:p>
            <a:p>
              <a:pPr lvl="1">
                <a:buClr>
                  <a:srgbClr val="000099"/>
                </a:buClr>
                <a:buFont typeface="Wingdings" panose="05000000000000000000" pitchFamily="2" charset="2"/>
                <a:buChar char="§"/>
              </a:pPr>
              <a:r>
                <a:rPr lang="zh-CN" altLang="en-US"/>
                <a:t>？</a:t>
              </a:r>
            </a:p>
            <a:p>
              <a:pPr>
                <a:buClr>
                  <a:srgbClr val="000099"/>
                </a:buClr>
                <a:buFont typeface="Wingdings" panose="05000000000000000000" pitchFamily="2" charset="2"/>
                <a:buChar char="q"/>
              </a:pPr>
              <a:r>
                <a:rPr lang="zh-CN" altLang="en-US"/>
                <a:t>生产运作管理</a:t>
              </a:r>
            </a:p>
            <a:p>
              <a:pPr lvl="1">
                <a:buClr>
                  <a:srgbClr val="000099"/>
                </a:buClr>
                <a:buFont typeface="Wingdings" panose="05000000000000000000" pitchFamily="2" charset="2"/>
                <a:buChar char="§"/>
              </a:pPr>
              <a:r>
                <a:rPr lang="zh-CN" altLang="en-US"/>
                <a:t>流程再造</a:t>
              </a:r>
            </a:p>
            <a:p>
              <a:pPr lvl="1">
                <a:buClr>
                  <a:srgbClr val="000099"/>
                </a:buClr>
                <a:buFont typeface="Wingdings" panose="05000000000000000000" pitchFamily="2" charset="2"/>
                <a:buChar char="§"/>
              </a:pPr>
              <a:r>
                <a:rPr lang="zh-CN" altLang="en-US"/>
                <a:t>？</a:t>
              </a:r>
            </a:p>
            <a:p>
              <a:pPr>
                <a:buClr>
                  <a:srgbClr val="000099"/>
                </a:buClr>
                <a:buFont typeface="Wingdings" panose="05000000000000000000" pitchFamily="2" charset="2"/>
                <a:buChar char="q"/>
              </a:pPr>
              <a:r>
                <a:rPr lang="zh-CN" altLang="en-US"/>
                <a:t>信息管理</a:t>
              </a:r>
            </a:p>
            <a:p>
              <a:pPr lvl="1">
                <a:buClr>
                  <a:srgbClr val="000099"/>
                </a:buClr>
                <a:buFont typeface="Wingdings" panose="05000000000000000000" pitchFamily="2" charset="2"/>
                <a:buChar char="§"/>
              </a:pPr>
              <a:r>
                <a:rPr lang="zh-CN" altLang="en-US"/>
                <a:t>信息规化</a:t>
              </a:r>
            </a:p>
            <a:p>
              <a:pPr lvl="1">
                <a:buClr>
                  <a:srgbClr val="000099"/>
                </a:buClr>
                <a:buFont typeface="Wingdings" panose="05000000000000000000" pitchFamily="2" charset="2"/>
                <a:buChar char="§"/>
              </a:pPr>
              <a:r>
                <a:rPr lang="zh-CN" altLang="en-US"/>
                <a:t>？</a:t>
              </a:r>
            </a:p>
          </p:txBody>
        </p:sp>
        <p:sp>
          <p:nvSpPr>
            <p:cNvPr id="387091" name="Line 19">
              <a:extLst>
                <a:ext uri="{FF2B5EF4-FFF2-40B4-BE49-F238E27FC236}">
                  <a16:creationId xmlns:a16="http://schemas.microsoft.com/office/drawing/2014/main" id="{3F47CB8C-9A8B-41FC-8ED4-1E3E4FB0A1B3}"/>
                </a:ext>
              </a:extLst>
            </p:cNvPr>
            <p:cNvSpPr>
              <a:spLocks noChangeShapeType="1"/>
            </p:cNvSpPr>
            <p:nvPr/>
          </p:nvSpPr>
          <p:spPr bwMode="auto">
            <a:xfrm>
              <a:off x="2736" y="3600"/>
              <a:ext cx="2688"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7092" name="Line 20">
              <a:extLst>
                <a:ext uri="{FF2B5EF4-FFF2-40B4-BE49-F238E27FC236}">
                  <a16:creationId xmlns:a16="http://schemas.microsoft.com/office/drawing/2014/main" id="{306C22AA-350E-4191-A3E4-DEDD1E3EF802}"/>
                </a:ext>
              </a:extLst>
            </p:cNvPr>
            <p:cNvSpPr>
              <a:spLocks noChangeShapeType="1"/>
            </p:cNvSpPr>
            <p:nvPr/>
          </p:nvSpPr>
          <p:spPr bwMode="auto">
            <a:xfrm>
              <a:off x="2736" y="1056"/>
              <a:ext cx="2688"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7093" name="Line 21">
              <a:extLst>
                <a:ext uri="{FF2B5EF4-FFF2-40B4-BE49-F238E27FC236}">
                  <a16:creationId xmlns:a16="http://schemas.microsoft.com/office/drawing/2014/main" id="{4333BCEB-E09C-4FAC-83A4-7DE70C8EE8B9}"/>
                </a:ext>
              </a:extLst>
            </p:cNvPr>
            <p:cNvSpPr>
              <a:spLocks noChangeShapeType="1"/>
            </p:cNvSpPr>
            <p:nvPr/>
          </p:nvSpPr>
          <p:spPr bwMode="auto">
            <a:xfrm>
              <a:off x="2736" y="1392"/>
              <a:ext cx="2688"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7094" name="AutoShape 22">
              <a:extLst>
                <a:ext uri="{FF2B5EF4-FFF2-40B4-BE49-F238E27FC236}">
                  <a16:creationId xmlns:a16="http://schemas.microsoft.com/office/drawing/2014/main" id="{7AC5D6CD-3C7F-4C50-A621-A8501DE0B2CE}"/>
                </a:ext>
              </a:extLst>
            </p:cNvPr>
            <p:cNvSpPr>
              <a:spLocks noChangeArrowheads="1"/>
            </p:cNvSpPr>
            <p:nvPr/>
          </p:nvSpPr>
          <p:spPr bwMode="auto">
            <a:xfrm rot="5400000">
              <a:off x="1488" y="2112"/>
              <a:ext cx="2112" cy="288"/>
            </a:xfrm>
            <a:prstGeom prst="triangle">
              <a:avLst>
                <a:gd name="adj" fmla="val 50000"/>
              </a:avLst>
            </a:prstGeom>
            <a:solidFill>
              <a:srgbClr val="CCFFFF"/>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7075"/>
                                        </p:tgtEl>
                                        <p:attrNameLst>
                                          <p:attrName>style.visibility</p:attrName>
                                        </p:attrNameLst>
                                      </p:cBhvr>
                                      <p:to>
                                        <p:strVal val="visible"/>
                                      </p:to>
                                    </p:set>
                                    <p:anim calcmode="lin" valueType="num">
                                      <p:cBhvr additive="base">
                                        <p:cTn id="7" dur="500" fill="hold"/>
                                        <p:tgtEl>
                                          <p:spTgt spid="387075"/>
                                        </p:tgtEl>
                                        <p:attrNameLst>
                                          <p:attrName>ppt_x</p:attrName>
                                        </p:attrNameLst>
                                      </p:cBhvr>
                                      <p:tavLst>
                                        <p:tav tm="0">
                                          <p:val>
                                            <p:strVal val="0-#ppt_w/2"/>
                                          </p:val>
                                        </p:tav>
                                        <p:tav tm="100000">
                                          <p:val>
                                            <p:strVal val="#ppt_x"/>
                                          </p:val>
                                        </p:tav>
                                      </p:tavLst>
                                    </p:anim>
                                    <p:anim calcmode="lin" valueType="num">
                                      <p:cBhvr additive="base">
                                        <p:cTn id="8" dur="500" fill="hold"/>
                                        <p:tgtEl>
                                          <p:spTgt spid="3870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7086"/>
                                        </p:tgtEl>
                                        <p:attrNameLst>
                                          <p:attrName>style.visibility</p:attrName>
                                        </p:attrNameLst>
                                      </p:cBhvr>
                                      <p:to>
                                        <p:strVal val="visible"/>
                                      </p:to>
                                    </p:set>
                                    <p:anim calcmode="lin" valueType="num">
                                      <p:cBhvr additive="base">
                                        <p:cTn id="13" dur="500" fill="hold"/>
                                        <p:tgtEl>
                                          <p:spTgt spid="387086"/>
                                        </p:tgtEl>
                                        <p:attrNameLst>
                                          <p:attrName>ppt_x</p:attrName>
                                        </p:attrNameLst>
                                      </p:cBhvr>
                                      <p:tavLst>
                                        <p:tav tm="0">
                                          <p:val>
                                            <p:strVal val="0-#ppt_w/2"/>
                                          </p:val>
                                        </p:tav>
                                        <p:tav tm="100000">
                                          <p:val>
                                            <p:strVal val="#ppt_x"/>
                                          </p:val>
                                        </p:tav>
                                      </p:tavLst>
                                    </p:anim>
                                    <p:anim calcmode="lin" valueType="num">
                                      <p:cBhvr additive="base">
                                        <p:cTn id="14" dur="500" fill="hold"/>
                                        <p:tgtEl>
                                          <p:spTgt spid="3870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7087"/>
                                        </p:tgtEl>
                                        <p:attrNameLst>
                                          <p:attrName>style.visibility</p:attrName>
                                        </p:attrNameLst>
                                      </p:cBhvr>
                                      <p:to>
                                        <p:strVal val="visible"/>
                                      </p:to>
                                    </p:set>
                                    <p:anim calcmode="lin" valueType="num">
                                      <p:cBhvr additive="base">
                                        <p:cTn id="19" dur="500" fill="hold"/>
                                        <p:tgtEl>
                                          <p:spTgt spid="387087"/>
                                        </p:tgtEl>
                                        <p:attrNameLst>
                                          <p:attrName>ppt_x</p:attrName>
                                        </p:attrNameLst>
                                      </p:cBhvr>
                                      <p:tavLst>
                                        <p:tav tm="0">
                                          <p:val>
                                            <p:strVal val="0-#ppt_w/2"/>
                                          </p:val>
                                        </p:tav>
                                        <p:tav tm="100000">
                                          <p:val>
                                            <p:strVal val="#ppt_x"/>
                                          </p:val>
                                        </p:tav>
                                      </p:tavLst>
                                    </p:anim>
                                    <p:anim calcmode="lin" valueType="num">
                                      <p:cBhvr additive="base">
                                        <p:cTn id="20" dur="500" fill="hold"/>
                                        <p:tgtEl>
                                          <p:spTgt spid="3870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a:extLst>
              <a:ext uri="{FF2B5EF4-FFF2-40B4-BE49-F238E27FC236}">
                <a16:creationId xmlns:a16="http://schemas.microsoft.com/office/drawing/2014/main" id="{3F0CE6F1-4F7A-49C7-903C-BF784B94ECE8}"/>
              </a:ext>
            </a:extLst>
          </p:cNvPr>
          <p:cNvSpPr>
            <a:spLocks noGrp="1"/>
          </p:cNvSpPr>
          <p:nvPr>
            <p:ph type="sldNum" sz="quarter" idx="12"/>
          </p:nvPr>
        </p:nvSpPr>
        <p:spPr/>
        <p:txBody>
          <a:bodyPr/>
          <a:lstStyle/>
          <a:p>
            <a:fld id="{702E612C-9189-4CDF-AC41-AFF2A08611FF}" type="slidenum">
              <a:rPr lang="zh-CN" altLang="en-US"/>
              <a:pPr/>
              <a:t>45</a:t>
            </a:fld>
            <a:endParaRPr lang="en-US" altLang="zh-CN"/>
          </a:p>
        </p:txBody>
      </p:sp>
      <p:sp>
        <p:nvSpPr>
          <p:cNvPr id="388098" name="Rectangle 2">
            <a:extLst>
              <a:ext uri="{FF2B5EF4-FFF2-40B4-BE49-F238E27FC236}">
                <a16:creationId xmlns:a16="http://schemas.microsoft.com/office/drawing/2014/main" id="{144447AA-6362-469C-A98A-B72185981280}"/>
              </a:ext>
            </a:extLst>
          </p:cNvPr>
          <p:cNvSpPr>
            <a:spLocks noGrp="1" noChangeArrowheads="1"/>
          </p:cNvSpPr>
          <p:nvPr>
            <p:ph type="title"/>
          </p:nvPr>
        </p:nvSpPr>
        <p:spPr/>
        <p:txBody>
          <a:bodyPr/>
          <a:lstStyle/>
          <a:p>
            <a:r>
              <a:rPr lang="zh-CN" altLang="en-US"/>
              <a:t>3、重要性顺序</a:t>
            </a:r>
            <a:r>
              <a:rPr lang="zh-CN" altLang="en-US">
                <a:latin typeface="Arial" panose="020B0604020202020204" pitchFamily="34" charset="0"/>
              </a:rPr>
              <a:t>——</a:t>
            </a:r>
            <a:r>
              <a:rPr lang="zh-CN" altLang="en-US"/>
              <a:t>重要性程度取决于你要回答的问题</a:t>
            </a:r>
          </a:p>
        </p:txBody>
      </p:sp>
      <p:sp>
        <p:nvSpPr>
          <p:cNvPr id="388099" name="Rectangle 3">
            <a:extLst>
              <a:ext uri="{FF2B5EF4-FFF2-40B4-BE49-F238E27FC236}">
                <a16:creationId xmlns:a16="http://schemas.microsoft.com/office/drawing/2014/main" id="{132AE98F-AE6B-49ED-80CA-D16E6F1DA4C5}"/>
              </a:ext>
            </a:extLst>
          </p:cNvPr>
          <p:cNvSpPr>
            <a:spLocks noChangeArrowheads="1"/>
          </p:cNvSpPr>
          <p:nvPr/>
        </p:nvSpPr>
        <p:spPr bwMode="auto">
          <a:xfrm>
            <a:off x="990600" y="2667000"/>
            <a:ext cx="1600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你要回答的问题</a:t>
            </a:r>
          </a:p>
        </p:txBody>
      </p:sp>
      <p:sp>
        <p:nvSpPr>
          <p:cNvPr id="388100" name="Rectangle 4">
            <a:extLst>
              <a:ext uri="{FF2B5EF4-FFF2-40B4-BE49-F238E27FC236}">
                <a16:creationId xmlns:a16="http://schemas.microsoft.com/office/drawing/2014/main" id="{2FBFA1F9-5643-4C02-9132-9ACF8324ECCE}"/>
              </a:ext>
            </a:extLst>
          </p:cNvPr>
          <p:cNvSpPr>
            <a:spLocks noChangeArrowheads="1"/>
          </p:cNvSpPr>
          <p:nvPr/>
        </p:nvSpPr>
        <p:spPr bwMode="auto">
          <a:xfrm>
            <a:off x="990600" y="3581400"/>
            <a:ext cx="1600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全部素材</a:t>
            </a:r>
          </a:p>
        </p:txBody>
      </p:sp>
      <p:sp>
        <p:nvSpPr>
          <p:cNvPr id="388101" name="Rectangle 5">
            <a:extLst>
              <a:ext uri="{FF2B5EF4-FFF2-40B4-BE49-F238E27FC236}">
                <a16:creationId xmlns:a16="http://schemas.microsoft.com/office/drawing/2014/main" id="{62AD63B5-0F65-44CF-B94E-E88AC82FD6E7}"/>
              </a:ext>
            </a:extLst>
          </p:cNvPr>
          <p:cNvSpPr>
            <a:spLocks noChangeArrowheads="1"/>
          </p:cNvSpPr>
          <p:nvPr/>
        </p:nvSpPr>
        <p:spPr bwMode="auto">
          <a:xfrm>
            <a:off x="3429000" y="3048000"/>
            <a:ext cx="1600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主要内容</a:t>
            </a:r>
          </a:p>
        </p:txBody>
      </p:sp>
      <p:cxnSp>
        <p:nvCxnSpPr>
          <p:cNvPr id="388102" name="AutoShape 6">
            <a:extLst>
              <a:ext uri="{FF2B5EF4-FFF2-40B4-BE49-F238E27FC236}">
                <a16:creationId xmlns:a16="http://schemas.microsoft.com/office/drawing/2014/main" id="{81E41B4A-4685-425C-ADFC-8772826A783A}"/>
              </a:ext>
            </a:extLst>
          </p:cNvPr>
          <p:cNvCxnSpPr>
            <a:cxnSpLocks noChangeShapeType="1"/>
            <a:stCxn id="388099" idx="3"/>
            <a:endCxn id="388101" idx="1"/>
          </p:cNvCxnSpPr>
          <p:nvPr/>
        </p:nvCxnSpPr>
        <p:spPr bwMode="auto">
          <a:xfrm>
            <a:off x="2590800" y="2933700"/>
            <a:ext cx="838200" cy="381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8103" name="AutoShape 7">
            <a:extLst>
              <a:ext uri="{FF2B5EF4-FFF2-40B4-BE49-F238E27FC236}">
                <a16:creationId xmlns:a16="http://schemas.microsoft.com/office/drawing/2014/main" id="{44A66FD1-734F-44B2-BFDF-CAEF73C5EC06}"/>
              </a:ext>
            </a:extLst>
          </p:cNvPr>
          <p:cNvCxnSpPr>
            <a:cxnSpLocks noChangeShapeType="1"/>
            <a:stCxn id="388100" idx="3"/>
            <a:endCxn id="388101" idx="1"/>
          </p:cNvCxnSpPr>
          <p:nvPr/>
        </p:nvCxnSpPr>
        <p:spPr bwMode="auto">
          <a:xfrm flipV="1">
            <a:off x="2590800" y="3314700"/>
            <a:ext cx="8382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8104" name="Rectangle 8">
            <a:extLst>
              <a:ext uri="{FF2B5EF4-FFF2-40B4-BE49-F238E27FC236}">
                <a16:creationId xmlns:a16="http://schemas.microsoft.com/office/drawing/2014/main" id="{22C87733-699D-4E99-8065-EEDD6AED01BE}"/>
              </a:ext>
            </a:extLst>
          </p:cNvPr>
          <p:cNvSpPr>
            <a:spLocks noChangeArrowheads="1"/>
          </p:cNvSpPr>
          <p:nvPr/>
        </p:nvSpPr>
        <p:spPr bwMode="auto">
          <a:xfrm>
            <a:off x="5486400" y="2819400"/>
            <a:ext cx="9144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第二</a:t>
            </a:r>
          </a:p>
        </p:txBody>
      </p:sp>
      <p:sp>
        <p:nvSpPr>
          <p:cNvPr id="388105" name="Rectangle 9">
            <a:extLst>
              <a:ext uri="{FF2B5EF4-FFF2-40B4-BE49-F238E27FC236}">
                <a16:creationId xmlns:a16="http://schemas.microsoft.com/office/drawing/2014/main" id="{6C6A8D68-4E1F-4C13-9BD4-5FC3EE116C13}"/>
              </a:ext>
            </a:extLst>
          </p:cNvPr>
          <p:cNvSpPr>
            <a:spLocks noChangeArrowheads="1"/>
          </p:cNvSpPr>
          <p:nvPr/>
        </p:nvSpPr>
        <p:spPr bwMode="auto">
          <a:xfrm>
            <a:off x="5486400" y="2133600"/>
            <a:ext cx="9144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第一</a:t>
            </a:r>
          </a:p>
        </p:txBody>
      </p:sp>
      <p:sp>
        <p:nvSpPr>
          <p:cNvPr id="388106" name="Text Box 10">
            <a:extLst>
              <a:ext uri="{FF2B5EF4-FFF2-40B4-BE49-F238E27FC236}">
                <a16:creationId xmlns:a16="http://schemas.microsoft.com/office/drawing/2014/main" id="{55E6B6EE-703C-42F0-94C3-CFF33AC13361}"/>
              </a:ext>
            </a:extLst>
          </p:cNvPr>
          <p:cNvSpPr txBox="1">
            <a:spLocks noChangeArrowheads="1"/>
          </p:cNvSpPr>
          <p:nvPr/>
        </p:nvSpPr>
        <p:spPr bwMode="auto">
          <a:xfrm>
            <a:off x="5257800" y="3124200"/>
            <a:ext cx="144780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a:latin typeface="Arial" panose="020B0604020202020204" pitchFamily="34" charset="0"/>
              </a:rPr>
              <a:t>……</a:t>
            </a:r>
            <a:endParaRPr lang="zh-CN" altLang="en-US" sz="3600"/>
          </a:p>
        </p:txBody>
      </p:sp>
      <p:sp>
        <p:nvSpPr>
          <p:cNvPr id="388107" name="Rectangle 11">
            <a:extLst>
              <a:ext uri="{FF2B5EF4-FFF2-40B4-BE49-F238E27FC236}">
                <a16:creationId xmlns:a16="http://schemas.microsoft.com/office/drawing/2014/main" id="{4B78144F-54D0-4309-A9D9-E557347760FB}"/>
              </a:ext>
            </a:extLst>
          </p:cNvPr>
          <p:cNvSpPr>
            <a:spLocks noChangeArrowheads="1"/>
          </p:cNvSpPr>
          <p:nvPr/>
        </p:nvSpPr>
        <p:spPr bwMode="auto">
          <a:xfrm>
            <a:off x="5486400" y="3886200"/>
            <a:ext cx="9144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最后</a:t>
            </a:r>
          </a:p>
        </p:txBody>
      </p:sp>
      <p:sp>
        <p:nvSpPr>
          <p:cNvPr id="388108" name="AutoShape 12">
            <a:extLst>
              <a:ext uri="{FF2B5EF4-FFF2-40B4-BE49-F238E27FC236}">
                <a16:creationId xmlns:a16="http://schemas.microsoft.com/office/drawing/2014/main" id="{8B227BC6-8828-4D58-8FCB-CE596D04079E}"/>
              </a:ext>
            </a:extLst>
          </p:cNvPr>
          <p:cNvSpPr>
            <a:spLocks/>
          </p:cNvSpPr>
          <p:nvPr/>
        </p:nvSpPr>
        <p:spPr bwMode="auto">
          <a:xfrm>
            <a:off x="3124200" y="4343400"/>
            <a:ext cx="1066800" cy="609600"/>
          </a:xfrm>
          <a:prstGeom prst="accentCallout2">
            <a:avLst>
              <a:gd name="adj1" fmla="val 18750"/>
              <a:gd name="adj2" fmla="val 107144"/>
              <a:gd name="adj3" fmla="val 18750"/>
              <a:gd name="adj4" fmla="val 132588"/>
              <a:gd name="adj5" fmla="val -123958"/>
              <a:gd name="adj6" fmla="val 158931"/>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ea typeface="仿宋_GB2312" pitchFamily="49" charset="-122"/>
              </a:rPr>
              <a:t>具有某</a:t>
            </a:r>
          </a:p>
          <a:p>
            <a:pPr algn="ctr"/>
            <a:r>
              <a:rPr lang="zh-CN" altLang="en-US">
                <a:ea typeface="仿宋_GB2312" pitchFamily="49" charset="-122"/>
              </a:rPr>
              <a:t>共同特征</a:t>
            </a:r>
          </a:p>
        </p:txBody>
      </p:sp>
      <p:sp>
        <p:nvSpPr>
          <p:cNvPr id="388109" name="AutoShape 13">
            <a:extLst>
              <a:ext uri="{FF2B5EF4-FFF2-40B4-BE49-F238E27FC236}">
                <a16:creationId xmlns:a16="http://schemas.microsoft.com/office/drawing/2014/main" id="{2E01A487-C3E8-40E3-9045-B60813BC0233}"/>
              </a:ext>
            </a:extLst>
          </p:cNvPr>
          <p:cNvSpPr>
            <a:spLocks/>
          </p:cNvSpPr>
          <p:nvPr/>
        </p:nvSpPr>
        <p:spPr bwMode="auto">
          <a:xfrm>
            <a:off x="7391400" y="2857500"/>
            <a:ext cx="914400" cy="609600"/>
          </a:xfrm>
          <a:prstGeom prst="accentCallout2">
            <a:avLst>
              <a:gd name="adj1" fmla="val 18750"/>
              <a:gd name="adj2" fmla="val -8333"/>
              <a:gd name="adj3" fmla="val 18750"/>
              <a:gd name="adj4" fmla="val -62153"/>
              <a:gd name="adj5" fmla="val -81250"/>
              <a:gd name="adj6" fmla="val -117884"/>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ea typeface="仿宋_GB2312" pitchFamily="49" charset="-122"/>
              </a:rPr>
              <a:t>最具有该特征</a:t>
            </a:r>
          </a:p>
        </p:txBody>
      </p:sp>
      <p:sp>
        <p:nvSpPr>
          <p:cNvPr id="388110" name="AutoShape 14">
            <a:extLst>
              <a:ext uri="{FF2B5EF4-FFF2-40B4-BE49-F238E27FC236}">
                <a16:creationId xmlns:a16="http://schemas.microsoft.com/office/drawing/2014/main" id="{7A67972A-D19B-4ED4-8FE3-347152DFE487}"/>
              </a:ext>
            </a:extLst>
          </p:cNvPr>
          <p:cNvSpPr>
            <a:spLocks/>
          </p:cNvSpPr>
          <p:nvPr/>
        </p:nvSpPr>
        <p:spPr bwMode="auto">
          <a:xfrm>
            <a:off x="5181600" y="2362200"/>
            <a:ext cx="152400" cy="1981200"/>
          </a:xfrm>
          <a:prstGeom prst="leftBrace">
            <a:avLst>
              <a:gd name="adj1" fmla="val 10833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76223988-754E-4789-B644-7304CC43A1CB}"/>
              </a:ext>
            </a:extLst>
          </p:cNvPr>
          <p:cNvSpPr>
            <a:spLocks noGrp="1"/>
          </p:cNvSpPr>
          <p:nvPr>
            <p:ph type="sldNum" sz="quarter" idx="12"/>
          </p:nvPr>
        </p:nvSpPr>
        <p:spPr/>
        <p:txBody>
          <a:bodyPr/>
          <a:lstStyle/>
          <a:p>
            <a:fld id="{CD7287AB-C72C-4160-BF37-11B3E75A79E8}" type="slidenum">
              <a:rPr lang="zh-CN" altLang="en-US"/>
              <a:pPr/>
              <a:t>46</a:t>
            </a:fld>
            <a:endParaRPr lang="en-US" altLang="zh-CN"/>
          </a:p>
        </p:txBody>
      </p:sp>
      <p:sp>
        <p:nvSpPr>
          <p:cNvPr id="390146" name="Rectangle 2">
            <a:extLst>
              <a:ext uri="{FF2B5EF4-FFF2-40B4-BE49-F238E27FC236}">
                <a16:creationId xmlns:a16="http://schemas.microsoft.com/office/drawing/2014/main" id="{3B0A6FC1-33D2-40D5-9A95-F2D46D982742}"/>
              </a:ext>
            </a:extLst>
          </p:cNvPr>
          <p:cNvSpPr>
            <a:spLocks noGrp="1" noChangeArrowheads="1"/>
          </p:cNvSpPr>
          <p:nvPr>
            <p:ph type="title"/>
          </p:nvPr>
        </p:nvSpPr>
        <p:spPr/>
        <p:txBody>
          <a:bodyPr/>
          <a:lstStyle/>
          <a:p>
            <a:r>
              <a:rPr lang="zh-CN" altLang="en-US"/>
              <a:t>根据重要性顺序，对不适当的分组思想进行修改，一般先要归类，然后是排序</a:t>
            </a:r>
          </a:p>
        </p:txBody>
      </p:sp>
      <p:sp>
        <p:nvSpPr>
          <p:cNvPr id="390147" name="Rectangle 3">
            <a:extLst>
              <a:ext uri="{FF2B5EF4-FFF2-40B4-BE49-F238E27FC236}">
                <a16:creationId xmlns:a16="http://schemas.microsoft.com/office/drawing/2014/main" id="{6EC5AD91-E872-470F-AD89-7056A81BF6DB}"/>
              </a:ext>
            </a:extLst>
          </p:cNvPr>
          <p:cNvSpPr>
            <a:spLocks noChangeArrowheads="1"/>
          </p:cNvSpPr>
          <p:nvPr/>
        </p:nvSpPr>
        <p:spPr bwMode="auto">
          <a:xfrm>
            <a:off x="990600" y="2514600"/>
            <a:ext cx="1752600" cy="685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确定该组思想的几种主要类型</a:t>
            </a:r>
          </a:p>
        </p:txBody>
      </p:sp>
      <p:sp>
        <p:nvSpPr>
          <p:cNvPr id="390148" name="Rectangle 4">
            <a:extLst>
              <a:ext uri="{FF2B5EF4-FFF2-40B4-BE49-F238E27FC236}">
                <a16:creationId xmlns:a16="http://schemas.microsoft.com/office/drawing/2014/main" id="{6CA48E1B-273F-4C15-8782-03372B2D8902}"/>
              </a:ext>
            </a:extLst>
          </p:cNvPr>
          <p:cNvSpPr>
            <a:spLocks noChangeArrowheads="1"/>
          </p:cNvSpPr>
          <p:nvPr/>
        </p:nvSpPr>
        <p:spPr bwMode="auto">
          <a:xfrm>
            <a:off x="3657600" y="2514600"/>
            <a:ext cx="1752600" cy="685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将同一类型的思想归为一类</a:t>
            </a:r>
          </a:p>
        </p:txBody>
      </p:sp>
      <p:sp>
        <p:nvSpPr>
          <p:cNvPr id="390149" name="Rectangle 5">
            <a:extLst>
              <a:ext uri="{FF2B5EF4-FFF2-40B4-BE49-F238E27FC236}">
                <a16:creationId xmlns:a16="http://schemas.microsoft.com/office/drawing/2014/main" id="{5EC5FBBA-FCD9-494F-B674-5C76E3884C7A}"/>
              </a:ext>
            </a:extLst>
          </p:cNvPr>
          <p:cNvSpPr>
            <a:spLocks noChangeArrowheads="1"/>
          </p:cNvSpPr>
          <p:nvPr/>
        </p:nvSpPr>
        <p:spPr bwMode="auto">
          <a:xfrm>
            <a:off x="6172200" y="2514600"/>
            <a:ext cx="1752600" cy="685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找出各类思想之间的顺序</a:t>
            </a:r>
          </a:p>
        </p:txBody>
      </p:sp>
      <p:cxnSp>
        <p:nvCxnSpPr>
          <p:cNvPr id="390150" name="AutoShape 6">
            <a:extLst>
              <a:ext uri="{FF2B5EF4-FFF2-40B4-BE49-F238E27FC236}">
                <a16:creationId xmlns:a16="http://schemas.microsoft.com/office/drawing/2014/main" id="{56F5E753-3DB0-4CB8-9F65-3132B10E309F}"/>
              </a:ext>
            </a:extLst>
          </p:cNvPr>
          <p:cNvCxnSpPr>
            <a:cxnSpLocks noChangeShapeType="1"/>
            <a:stCxn id="390147" idx="3"/>
            <a:endCxn id="390148" idx="1"/>
          </p:cNvCxnSpPr>
          <p:nvPr/>
        </p:nvCxnSpPr>
        <p:spPr bwMode="auto">
          <a:xfrm>
            <a:off x="2743200" y="2857500"/>
            <a:ext cx="914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0151" name="AutoShape 7">
            <a:extLst>
              <a:ext uri="{FF2B5EF4-FFF2-40B4-BE49-F238E27FC236}">
                <a16:creationId xmlns:a16="http://schemas.microsoft.com/office/drawing/2014/main" id="{8D27394B-E947-4DDA-9E42-64175C3A6E7A}"/>
              </a:ext>
            </a:extLst>
          </p:cNvPr>
          <p:cNvCxnSpPr>
            <a:cxnSpLocks noChangeShapeType="1"/>
            <a:stCxn id="390148" idx="3"/>
            <a:endCxn id="390149" idx="1"/>
          </p:cNvCxnSpPr>
          <p:nvPr/>
        </p:nvCxnSpPr>
        <p:spPr bwMode="auto">
          <a:xfrm>
            <a:off x="5410200" y="2857500"/>
            <a:ext cx="762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a:extLst>
              <a:ext uri="{FF2B5EF4-FFF2-40B4-BE49-F238E27FC236}">
                <a16:creationId xmlns:a16="http://schemas.microsoft.com/office/drawing/2014/main" id="{E63AF1B9-C986-4FD1-80B1-9198DCAA821A}"/>
              </a:ext>
            </a:extLst>
          </p:cNvPr>
          <p:cNvSpPr>
            <a:spLocks noGrp="1"/>
          </p:cNvSpPr>
          <p:nvPr>
            <p:ph type="sldNum" sz="quarter" idx="12"/>
          </p:nvPr>
        </p:nvSpPr>
        <p:spPr/>
        <p:txBody>
          <a:bodyPr/>
          <a:lstStyle/>
          <a:p>
            <a:fld id="{F8286653-F42A-41AB-839D-FEB5E8E2E7DB}" type="slidenum">
              <a:rPr lang="zh-CN" altLang="en-US"/>
              <a:pPr/>
              <a:t>47</a:t>
            </a:fld>
            <a:endParaRPr lang="en-US" altLang="zh-CN"/>
          </a:p>
        </p:txBody>
      </p:sp>
      <p:sp>
        <p:nvSpPr>
          <p:cNvPr id="391170" name="Rectangle 2">
            <a:extLst>
              <a:ext uri="{FF2B5EF4-FFF2-40B4-BE49-F238E27FC236}">
                <a16:creationId xmlns:a16="http://schemas.microsoft.com/office/drawing/2014/main" id="{9D09CB32-67B9-463C-B093-8B7B5C111502}"/>
              </a:ext>
            </a:extLst>
          </p:cNvPr>
          <p:cNvSpPr>
            <a:spLocks noGrp="1" noChangeArrowheads="1"/>
          </p:cNvSpPr>
          <p:nvPr>
            <p:ph type="title"/>
          </p:nvPr>
        </p:nvSpPr>
        <p:spPr/>
        <p:txBody>
          <a:bodyPr/>
          <a:lstStyle/>
          <a:p>
            <a:r>
              <a:rPr lang="zh-CN" altLang="en-US"/>
              <a:t>回顾本篇引言部分的例子，先对其进行归类</a:t>
            </a:r>
          </a:p>
        </p:txBody>
      </p:sp>
      <p:graphicFrame>
        <p:nvGraphicFramePr>
          <p:cNvPr id="391171" name="Group 3">
            <a:extLst>
              <a:ext uri="{FF2B5EF4-FFF2-40B4-BE49-F238E27FC236}">
                <a16:creationId xmlns:a16="http://schemas.microsoft.com/office/drawing/2014/main" id="{9B45A0A0-9464-42F6-B337-0672E5E1CA9E}"/>
              </a:ext>
            </a:extLst>
          </p:cNvPr>
          <p:cNvGraphicFramePr>
            <a:graphicFrameLocks noGrp="1"/>
          </p:cNvGraphicFramePr>
          <p:nvPr/>
        </p:nvGraphicFramePr>
        <p:xfrm>
          <a:off x="1524000" y="1752600"/>
          <a:ext cx="6096000" cy="3406648"/>
        </p:xfrm>
        <a:graphic>
          <a:graphicData uri="http://schemas.openxmlformats.org/drawingml/2006/table">
            <a:tbl>
              <a:tblPr/>
              <a:tblGrid>
                <a:gridCol w="3886200">
                  <a:extLst>
                    <a:ext uri="{9D8B030D-6E8A-4147-A177-3AD203B41FA5}">
                      <a16:colId xmlns:a16="http://schemas.microsoft.com/office/drawing/2014/main" val="658828182"/>
                    </a:ext>
                  </a:extLst>
                </a:gridCol>
                <a:gridCol w="2209800">
                  <a:extLst>
                    <a:ext uri="{9D8B030D-6E8A-4147-A177-3AD203B41FA5}">
                      <a16:colId xmlns:a16="http://schemas.microsoft.com/office/drawing/2014/main" val="2296009722"/>
                    </a:ext>
                  </a:extLst>
                </a:gridCol>
              </a:tblGrid>
              <a:tr h="5842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意见</a:t>
                      </a:r>
                    </a:p>
                  </a:txBody>
                  <a:tcPr anchor="ctr" horzOverflow="overflow">
                    <a:lnL cap="flat">
                      <a:noFill/>
                    </a:lnL>
                    <a:lnR w="12700" cap="flat" cmpd="sng" algn="ctr">
                      <a:solidFill>
                        <a:srgbClr val="993300"/>
                      </a:solidFill>
                      <a:prstDash val="solid"/>
                      <a:round/>
                      <a:headEnd type="none" w="med" len="med"/>
                      <a:tailEnd type="none" w="med" len="med"/>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问题种类</a:t>
                      </a:r>
                    </a:p>
                  </a:txBody>
                  <a:tcPr anchor="ctr" horzOverflow="overflow">
                    <a:lnL w="12700" cap="flat" cmpd="sng" algn="ctr">
                      <a:solidFill>
                        <a:srgbClr val="993300"/>
                      </a:solidFill>
                      <a:prstDash val="solid"/>
                      <a:round/>
                      <a:headEnd type="none" w="med" len="med"/>
                      <a:tailEnd type="none" w="med" len="med"/>
                    </a:lnL>
                    <a:lnR cap="flat">
                      <a:noFill/>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903201802"/>
                  </a:ext>
                </a:extLst>
              </a:tr>
              <a:tr h="20320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1、提交报告的周期不恰当；</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3、获得库存数据的时间太迟；</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2、库存数据不可靠；</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4、库存数据与销售数据不吻合；</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6、客户希望除去无意义的数据；</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5、客户希望能改进报告的格式；</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7、客户希望突出说明特殊情况；</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8、客户希望减少手工计算。</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1、时机不好</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2、数据不符合要求</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3、格式不对</a:t>
                      </a:r>
                    </a:p>
                  </a:txBody>
                  <a:tcPr horzOverflow="overflow">
                    <a:lnL w="12700" cap="flat" cmpd="sng" algn="ctr">
                      <a:solidFill>
                        <a:srgbClr val="993300"/>
                      </a:solidFill>
                      <a:prstDash val="solid"/>
                      <a:round/>
                      <a:headEnd type="none" w="med" len="med"/>
                      <a:tailEnd type="none" w="med" len="med"/>
                    </a:lnL>
                    <a:lnR cap="flat">
                      <a:noFill/>
                    </a:lnR>
                    <a:lnT w="12700"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056441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45B325B8-F1C0-43A7-A6EC-09483A863B67}"/>
              </a:ext>
            </a:extLst>
          </p:cNvPr>
          <p:cNvSpPr>
            <a:spLocks noGrp="1"/>
          </p:cNvSpPr>
          <p:nvPr>
            <p:ph type="sldNum" sz="quarter" idx="12"/>
          </p:nvPr>
        </p:nvSpPr>
        <p:spPr/>
        <p:txBody>
          <a:bodyPr/>
          <a:lstStyle/>
          <a:p>
            <a:fld id="{A8EB8A71-F0CE-4309-90D0-36FD00BE6FF4}" type="slidenum">
              <a:rPr lang="zh-CN" altLang="en-US"/>
              <a:pPr/>
              <a:t>48</a:t>
            </a:fld>
            <a:endParaRPr lang="en-US" altLang="zh-CN"/>
          </a:p>
        </p:txBody>
      </p:sp>
      <p:sp>
        <p:nvSpPr>
          <p:cNvPr id="421890" name="Rectangle 2">
            <a:extLst>
              <a:ext uri="{FF2B5EF4-FFF2-40B4-BE49-F238E27FC236}">
                <a16:creationId xmlns:a16="http://schemas.microsoft.com/office/drawing/2014/main" id="{EC180C9E-4BCE-46E3-BCFA-21B839E257D1}"/>
              </a:ext>
            </a:extLst>
          </p:cNvPr>
          <p:cNvSpPr>
            <a:spLocks noGrp="1" noChangeArrowheads="1"/>
          </p:cNvSpPr>
          <p:nvPr>
            <p:ph type="title"/>
          </p:nvPr>
        </p:nvSpPr>
        <p:spPr/>
        <p:txBody>
          <a:bodyPr/>
          <a:lstStyle/>
          <a:p>
            <a:r>
              <a:rPr lang="zh-CN" altLang="en-US"/>
              <a:t>目录</a:t>
            </a:r>
          </a:p>
        </p:txBody>
      </p:sp>
      <p:sp>
        <p:nvSpPr>
          <p:cNvPr id="421891" name="Rectangle 3">
            <a:extLst>
              <a:ext uri="{FF2B5EF4-FFF2-40B4-BE49-F238E27FC236}">
                <a16:creationId xmlns:a16="http://schemas.microsoft.com/office/drawing/2014/main" id="{520CEE7E-A238-40BD-A1F6-47DAABE184A7}"/>
              </a:ext>
            </a:extLst>
          </p:cNvPr>
          <p:cNvSpPr>
            <a:spLocks noGrp="1" noChangeArrowheads="1"/>
          </p:cNvSpPr>
          <p:nvPr>
            <p:ph type="body" idx="1"/>
          </p:nvPr>
        </p:nvSpPr>
        <p:spPr/>
        <p:txBody>
          <a:bodyPr/>
          <a:lstStyle/>
          <a:p>
            <a:r>
              <a:rPr lang="zh-CN" altLang="en-US"/>
              <a:t>第一篇 写作的逻辑</a:t>
            </a:r>
          </a:p>
          <a:p>
            <a:r>
              <a:rPr lang="zh-CN" altLang="en-US"/>
              <a:t>第二篇 思考的逻辑</a:t>
            </a:r>
          </a:p>
          <a:p>
            <a:pPr lvl="1"/>
            <a:r>
              <a:rPr lang="zh-CN" altLang="en-US"/>
              <a:t>第六章 确定逻辑顺序</a:t>
            </a:r>
          </a:p>
          <a:p>
            <a:pPr lvl="1"/>
            <a:r>
              <a:rPr lang="zh-CN" altLang="en-US"/>
              <a:t>第七章 概括分组思想</a:t>
            </a:r>
          </a:p>
          <a:p>
            <a:r>
              <a:rPr lang="zh-CN" altLang="en-US"/>
              <a:t>第三篇 解决问题的逻辑</a:t>
            </a:r>
          </a:p>
          <a:p>
            <a:r>
              <a:rPr lang="zh-CN" altLang="en-US"/>
              <a:t>第四篇 演示的逻辑</a:t>
            </a:r>
          </a:p>
          <a:p>
            <a:r>
              <a:rPr lang="zh-CN" altLang="en-US"/>
              <a:t>附录一</a:t>
            </a:r>
          </a:p>
          <a:p>
            <a:r>
              <a:rPr lang="zh-CN" altLang="en-US"/>
              <a:t>附录二</a:t>
            </a:r>
          </a:p>
        </p:txBody>
      </p:sp>
      <p:pic>
        <p:nvPicPr>
          <p:cNvPr id="421892" name="Picture 4" descr="BArrow">
            <a:extLst>
              <a:ext uri="{FF2B5EF4-FFF2-40B4-BE49-F238E27FC236}">
                <a16:creationId xmlns:a16="http://schemas.microsoft.com/office/drawing/2014/main" id="{52985DBF-F5DA-4E0C-A52B-637B905B4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060575"/>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421893" name="Picture 5" descr="GArrow">
            <a:extLst>
              <a:ext uri="{FF2B5EF4-FFF2-40B4-BE49-F238E27FC236}">
                <a16:creationId xmlns:a16="http://schemas.microsoft.com/office/drawing/2014/main" id="{C533B264-1263-4ACC-AF72-5DC857AFB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43200"/>
            <a:ext cx="382587" cy="38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a:extLst>
              <a:ext uri="{FF2B5EF4-FFF2-40B4-BE49-F238E27FC236}">
                <a16:creationId xmlns:a16="http://schemas.microsoft.com/office/drawing/2014/main" id="{34A1F269-7CDC-4A5A-91CD-B9D50A35BF92}"/>
              </a:ext>
            </a:extLst>
          </p:cNvPr>
          <p:cNvSpPr>
            <a:spLocks noGrp="1"/>
          </p:cNvSpPr>
          <p:nvPr>
            <p:ph type="sldNum" sz="quarter" idx="12"/>
          </p:nvPr>
        </p:nvSpPr>
        <p:spPr/>
        <p:txBody>
          <a:bodyPr/>
          <a:lstStyle/>
          <a:p>
            <a:fld id="{F57BB60C-7C0A-43CD-AD8F-F95806A6DA47}" type="slidenum">
              <a:rPr lang="zh-CN" altLang="en-US"/>
              <a:pPr/>
              <a:t>49</a:t>
            </a:fld>
            <a:endParaRPr lang="en-US" altLang="zh-CN"/>
          </a:p>
        </p:txBody>
      </p:sp>
      <p:sp>
        <p:nvSpPr>
          <p:cNvPr id="396290" name="Rectangle 2">
            <a:extLst>
              <a:ext uri="{FF2B5EF4-FFF2-40B4-BE49-F238E27FC236}">
                <a16:creationId xmlns:a16="http://schemas.microsoft.com/office/drawing/2014/main" id="{C55132FC-915F-4464-B973-EAF81474D28B}"/>
              </a:ext>
            </a:extLst>
          </p:cNvPr>
          <p:cNvSpPr>
            <a:spLocks noGrp="1" noChangeArrowheads="1"/>
          </p:cNvSpPr>
          <p:nvPr>
            <p:ph type="title"/>
          </p:nvPr>
        </p:nvSpPr>
        <p:spPr>
          <a:xfrm>
            <a:off x="684213" y="609600"/>
            <a:ext cx="8002587" cy="685800"/>
          </a:xfrm>
        </p:spPr>
        <p:txBody>
          <a:bodyPr/>
          <a:lstStyle/>
          <a:p>
            <a:r>
              <a:rPr lang="zh-CN" altLang="en-US"/>
              <a:t>对一组思想进行概括是一任令人头疼的事情，很多人以一些</a:t>
            </a:r>
            <a:r>
              <a:rPr lang="zh-CN" altLang="en-US">
                <a:latin typeface="Arial" panose="020B0604020202020204" pitchFamily="34" charset="0"/>
              </a:rPr>
              <a:t>“</a:t>
            </a:r>
            <a:r>
              <a:rPr lang="zh-CN" altLang="en-US"/>
              <a:t>缺乏思想</a:t>
            </a:r>
            <a:r>
              <a:rPr lang="zh-CN" altLang="en-US">
                <a:latin typeface="Arial" panose="020B0604020202020204" pitchFamily="34" charset="0"/>
              </a:rPr>
              <a:t>”</a:t>
            </a:r>
            <a:r>
              <a:rPr lang="zh-CN" altLang="en-US"/>
              <a:t>的句子应付了事</a:t>
            </a:r>
          </a:p>
        </p:txBody>
      </p:sp>
      <p:sp>
        <p:nvSpPr>
          <p:cNvPr id="396291" name="Rectangle 3">
            <a:extLst>
              <a:ext uri="{FF2B5EF4-FFF2-40B4-BE49-F238E27FC236}">
                <a16:creationId xmlns:a16="http://schemas.microsoft.com/office/drawing/2014/main" id="{CDFD35B2-0DEC-4458-B093-11243DD15F69}"/>
              </a:ext>
            </a:extLst>
          </p:cNvPr>
          <p:cNvSpPr>
            <a:spLocks noChangeArrowheads="1"/>
          </p:cNvSpPr>
          <p:nvPr/>
        </p:nvSpPr>
        <p:spPr bwMode="auto">
          <a:xfrm>
            <a:off x="1143000" y="2667000"/>
            <a:ext cx="609600" cy="1371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没有概括分组思想</a:t>
            </a:r>
          </a:p>
        </p:txBody>
      </p:sp>
      <p:cxnSp>
        <p:nvCxnSpPr>
          <p:cNvPr id="396292" name="AutoShape 4">
            <a:extLst>
              <a:ext uri="{FF2B5EF4-FFF2-40B4-BE49-F238E27FC236}">
                <a16:creationId xmlns:a16="http://schemas.microsoft.com/office/drawing/2014/main" id="{B22F99FB-97FC-4DF1-A7A9-583FBB9AD9A3}"/>
              </a:ext>
            </a:extLst>
          </p:cNvPr>
          <p:cNvCxnSpPr>
            <a:cxnSpLocks noChangeShapeType="1"/>
            <a:stCxn id="396291" idx="3"/>
            <a:endCxn id="396294" idx="1"/>
          </p:cNvCxnSpPr>
          <p:nvPr/>
        </p:nvCxnSpPr>
        <p:spPr bwMode="auto">
          <a:xfrm flipV="1">
            <a:off x="1752600" y="2476500"/>
            <a:ext cx="1295400" cy="876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293" name="AutoShape 5">
            <a:extLst>
              <a:ext uri="{FF2B5EF4-FFF2-40B4-BE49-F238E27FC236}">
                <a16:creationId xmlns:a16="http://schemas.microsoft.com/office/drawing/2014/main" id="{220C56A9-AB68-42B2-9223-2C65C32F050E}"/>
              </a:ext>
            </a:extLst>
          </p:cNvPr>
          <p:cNvCxnSpPr>
            <a:cxnSpLocks noChangeShapeType="1"/>
            <a:stCxn id="396291" idx="3"/>
            <a:endCxn id="396295" idx="1"/>
          </p:cNvCxnSpPr>
          <p:nvPr/>
        </p:nvCxnSpPr>
        <p:spPr bwMode="auto">
          <a:xfrm>
            <a:off x="1752600" y="3352800"/>
            <a:ext cx="1295400" cy="876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6294" name="Rectangle 6">
            <a:extLst>
              <a:ext uri="{FF2B5EF4-FFF2-40B4-BE49-F238E27FC236}">
                <a16:creationId xmlns:a16="http://schemas.microsoft.com/office/drawing/2014/main" id="{2221625D-B2C4-44B5-A545-C9F78A17F3F2}"/>
              </a:ext>
            </a:extLst>
          </p:cNvPr>
          <p:cNvSpPr>
            <a:spLocks noChangeArrowheads="1"/>
          </p:cNvSpPr>
          <p:nvPr/>
        </p:nvSpPr>
        <p:spPr bwMode="auto">
          <a:xfrm>
            <a:off x="3048000" y="2209800"/>
            <a:ext cx="15240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思想组的原因</a:t>
            </a:r>
          </a:p>
        </p:txBody>
      </p:sp>
      <p:sp>
        <p:nvSpPr>
          <p:cNvPr id="396295" name="Rectangle 7">
            <a:extLst>
              <a:ext uri="{FF2B5EF4-FFF2-40B4-BE49-F238E27FC236}">
                <a16:creationId xmlns:a16="http://schemas.microsoft.com/office/drawing/2014/main" id="{9EF4D7E1-B719-4484-B4B1-31DE822C3A37}"/>
              </a:ext>
            </a:extLst>
          </p:cNvPr>
          <p:cNvSpPr>
            <a:spLocks noChangeArrowheads="1"/>
          </p:cNvSpPr>
          <p:nvPr/>
        </p:nvSpPr>
        <p:spPr bwMode="auto">
          <a:xfrm>
            <a:off x="3048000" y="3962400"/>
            <a:ext cx="15240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作者的原因</a:t>
            </a:r>
          </a:p>
        </p:txBody>
      </p:sp>
      <p:sp>
        <p:nvSpPr>
          <p:cNvPr id="396296" name="Rectangle 8">
            <a:extLst>
              <a:ext uri="{FF2B5EF4-FFF2-40B4-BE49-F238E27FC236}">
                <a16:creationId xmlns:a16="http://schemas.microsoft.com/office/drawing/2014/main" id="{5107D515-18E2-4F77-8930-A7083F20FACE}"/>
              </a:ext>
            </a:extLst>
          </p:cNvPr>
          <p:cNvSpPr>
            <a:spLocks noChangeArrowheads="1"/>
          </p:cNvSpPr>
          <p:nvPr/>
        </p:nvSpPr>
        <p:spPr bwMode="auto">
          <a:xfrm>
            <a:off x="5562600" y="4572000"/>
            <a:ext cx="16764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习惯</a:t>
            </a:r>
          </a:p>
        </p:txBody>
      </p:sp>
      <p:sp>
        <p:nvSpPr>
          <p:cNvPr id="396297" name="Rectangle 9">
            <a:extLst>
              <a:ext uri="{FF2B5EF4-FFF2-40B4-BE49-F238E27FC236}">
                <a16:creationId xmlns:a16="http://schemas.microsoft.com/office/drawing/2014/main" id="{D02234EE-1F29-4649-AECF-AF98469F9454}"/>
              </a:ext>
            </a:extLst>
          </p:cNvPr>
          <p:cNvSpPr>
            <a:spLocks noChangeArrowheads="1"/>
          </p:cNvSpPr>
          <p:nvPr/>
        </p:nvSpPr>
        <p:spPr bwMode="auto">
          <a:xfrm>
            <a:off x="5562600" y="3352800"/>
            <a:ext cx="16764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能力</a:t>
            </a:r>
          </a:p>
        </p:txBody>
      </p:sp>
      <p:sp>
        <p:nvSpPr>
          <p:cNvPr id="396298" name="Rectangle 10">
            <a:extLst>
              <a:ext uri="{FF2B5EF4-FFF2-40B4-BE49-F238E27FC236}">
                <a16:creationId xmlns:a16="http://schemas.microsoft.com/office/drawing/2014/main" id="{E9F889E0-0F70-480B-9DE9-D4E14DF8A8E2}"/>
              </a:ext>
            </a:extLst>
          </p:cNvPr>
          <p:cNvSpPr>
            <a:spLocks noChangeArrowheads="1"/>
          </p:cNvSpPr>
          <p:nvPr/>
        </p:nvSpPr>
        <p:spPr bwMode="auto">
          <a:xfrm>
            <a:off x="5562600" y="3962400"/>
            <a:ext cx="16764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态度</a:t>
            </a:r>
          </a:p>
        </p:txBody>
      </p:sp>
      <p:sp>
        <p:nvSpPr>
          <p:cNvPr id="396299" name="Rectangle 11">
            <a:extLst>
              <a:ext uri="{FF2B5EF4-FFF2-40B4-BE49-F238E27FC236}">
                <a16:creationId xmlns:a16="http://schemas.microsoft.com/office/drawing/2014/main" id="{F0A52721-D9FB-401F-B84B-A38470C5E1C1}"/>
              </a:ext>
            </a:extLst>
          </p:cNvPr>
          <p:cNvSpPr>
            <a:spLocks noChangeArrowheads="1"/>
          </p:cNvSpPr>
          <p:nvPr/>
        </p:nvSpPr>
        <p:spPr bwMode="auto">
          <a:xfrm>
            <a:off x="5562600" y="1905000"/>
            <a:ext cx="16764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没有做到</a:t>
            </a:r>
            <a:r>
              <a:rPr lang="en-US" altLang="zh-CN"/>
              <a:t>MECE</a:t>
            </a:r>
          </a:p>
        </p:txBody>
      </p:sp>
      <p:cxnSp>
        <p:nvCxnSpPr>
          <p:cNvPr id="396300" name="AutoShape 12">
            <a:extLst>
              <a:ext uri="{FF2B5EF4-FFF2-40B4-BE49-F238E27FC236}">
                <a16:creationId xmlns:a16="http://schemas.microsoft.com/office/drawing/2014/main" id="{CCBD248C-C421-4226-972A-60ABE4062A72}"/>
              </a:ext>
            </a:extLst>
          </p:cNvPr>
          <p:cNvCxnSpPr>
            <a:cxnSpLocks noChangeShapeType="1"/>
            <a:stCxn id="396294" idx="3"/>
            <a:endCxn id="396299" idx="1"/>
          </p:cNvCxnSpPr>
          <p:nvPr/>
        </p:nvCxnSpPr>
        <p:spPr bwMode="auto">
          <a:xfrm flipV="1">
            <a:off x="4572000" y="2171700"/>
            <a:ext cx="9906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1" name="AutoShape 13">
            <a:extLst>
              <a:ext uri="{FF2B5EF4-FFF2-40B4-BE49-F238E27FC236}">
                <a16:creationId xmlns:a16="http://schemas.microsoft.com/office/drawing/2014/main" id="{FB956031-0264-49AB-B06E-D9BBDF2E1059}"/>
              </a:ext>
            </a:extLst>
          </p:cNvPr>
          <p:cNvCxnSpPr>
            <a:cxnSpLocks noChangeShapeType="1"/>
            <a:stCxn id="396295" idx="3"/>
            <a:endCxn id="396298" idx="1"/>
          </p:cNvCxnSpPr>
          <p:nvPr/>
        </p:nvCxnSpPr>
        <p:spPr bwMode="auto">
          <a:xfrm>
            <a:off x="4572000" y="4229100"/>
            <a:ext cx="990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2" name="AutoShape 14">
            <a:extLst>
              <a:ext uri="{FF2B5EF4-FFF2-40B4-BE49-F238E27FC236}">
                <a16:creationId xmlns:a16="http://schemas.microsoft.com/office/drawing/2014/main" id="{691E6159-D412-4D13-987C-10673D12F13E}"/>
              </a:ext>
            </a:extLst>
          </p:cNvPr>
          <p:cNvCxnSpPr>
            <a:cxnSpLocks noChangeShapeType="1"/>
            <a:stCxn id="396295" idx="3"/>
            <a:endCxn id="396297" idx="1"/>
          </p:cNvCxnSpPr>
          <p:nvPr/>
        </p:nvCxnSpPr>
        <p:spPr bwMode="auto">
          <a:xfrm flipV="1">
            <a:off x="4572000" y="3619500"/>
            <a:ext cx="9906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3" name="AutoShape 15">
            <a:extLst>
              <a:ext uri="{FF2B5EF4-FFF2-40B4-BE49-F238E27FC236}">
                <a16:creationId xmlns:a16="http://schemas.microsoft.com/office/drawing/2014/main" id="{C761AA31-A763-45A3-A75B-01EDAA79BB44}"/>
              </a:ext>
            </a:extLst>
          </p:cNvPr>
          <p:cNvCxnSpPr>
            <a:cxnSpLocks noChangeShapeType="1"/>
            <a:stCxn id="396295" idx="3"/>
            <a:endCxn id="396296" idx="1"/>
          </p:cNvCxnSpPr>
          <p:nvPr/>
        </p:nvCxnSpPr>
        <p:spPr bwMode="auto">
          <a:xfrm>
            <a:off x="4572000" y="4229100"/>
            <a:ext cx="9906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6304" name="Text Box 16">
            <a:extLst>
              <a:ext uri="{FF2B5EF4-FFF2-40B4-BE49-F238E27FC236}">
                <a16:creationId xmlns:a16="http://schemas.microsoft.com/office/drawing/2014/main" id="{7344D0E5-1C55-4C51-B392-D103CED9E1DC}"/>
              </a:ext>
            </a:extLst>
          </p:cNvPr>
          <p:cNvSpPr txBox="1">
            <a:spLocks noChangeArrowheads="1"/>
          </p:cNvSpPr>
          <p:nvPr/>
        </p:nvSpPr>
        <p:spPr bwMode="auto">
          <a:xfrm>
            <a:off x="762000" y="5486400"/>
            <a:ext cx="7772400" cy="5810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4650" indent="-374650">
              <a:defRPr sz="2400">
                <a:solidFill>
                  <a:schemeClr val="tx1"/>
                </a:solidFill>
                <a:latin typeface="Times New Roman" panose="02020603050405020304" pitchFamily="18" charset="0"/>
                <a:ea typeface="宋体" panose="02010600030101010101" pitchFamily="2" charset="-122"/>
              </a:defRPr>
            </a:lvl1pPr>
            <a:lvl2pPr marL="2282825">
              <a:defRPr sz="2400">
                <a:solidFill>
                  <a:schemeClr val="tx1"/>
                </a:solidFill>
                <a:latin typeface="Times New Roman" panose="02020603050405020304" pitchFamily="18" charset="0"/>
                <a:ea typeface="宋体" panose="02010600030101010101" pitchFamily="2" charset="-122"/>
              </a:defRPr>
            </a:lvl2pPr>
            <a:lvl3pPr marL="2473325">
              <a:defRPr sz="2400">
                <a:solidFill>
                  <a:schemeClr val="tx1"/>
                </a:solidFill>
                <a:latin typeface="Times New Roman" panose="02020603050405020304" pitchFamily="18" charset="0"/>
                <a:ea typeface="宋体" panose="02010600030101010101" pitchFamily="2" charset="-122"/>
              </a:defRPr>
            </a:lvl3pPr>
            <a:lvl4pPr marL="2663825">
              <a:defRPr sz="2400">
                <a:solidFill>
                  <a:schemeClr val="tx1"/>
                </a:solidFill>
                <a:latin typeface="Times New Roman" panose="02020603050405020304" pitchFamily="18" charset="0"/>
                <a:ea typeface="宋体" panose="02010600030101010101" pitchFamily="2" charset="-122"/>
              </a:defRPr>
            </a:lvl4pPr>
            <a:lvl5pPr marL="2854325">
              <a:defRPr sz="2400">
                <a:solidFill>
                  <a:schemeClr val="tx1"/>
                </a:solidFill>
                <a:latin typeface="Times New Roman" panose="02020603050405020304" pitchFamily="18" charset="0"/>
                <a:ea typeface="宋体" panose="02010600030101010101" pitchFamily="2" charset="-122"/>
              </a:defRPr>
            </a:lvl5pPr>
            <a:lvl6pPr marL="3311525"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768725"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4225925"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683125"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600"/>
              <a:t>注：</a:t>
            </a:r>
            <a:r>
              <a:rPr lang="zh-CN" altLang="en-US" sz="1600" u="sng"/>
              <a:t>缺乏思想的句子</a:t>
            </a:r>
            <a:r>
              <a:rPr lang="zh-CN" altLang="en-US" sz="1600"/>
              <a:t>，没有概括其下一层次的思想精华，只是说明了将要讨论的思想属于哪一种思想。其更多地适用于随机性的口头表达中，近于排比的修辞手法。</a:t>
            </a:r>
          </a:p>
        </p:txBody>
      </p:sp>
      <p:sp>
        <p:nvSpPr>
          <p:cNvPr id="396305" name="Rectangle 17">
            <a:extLst>
              <a:ext uri="{FF2B5EF4-FFF2-40B4-BE49-F238E27FC236}">
                <a16:creationId xmlns:a16="http://schemas.microsoft.com/office/drawing/2014/main" id="{0F2127E8-A205-4160-B34C-73F43F95AA26}"/>
              </a:ext>
            </a:extLst>
          </p:cNvPr>
          <p:cNvSpPr>
            <a:spLocks noChangeArrowheads="1"/>
          </p:cNvSpPr>
          <p:nvPr/>
        </p:nvSpPr>
        <p:spPr bwMode="auto">
          <a:xfrm>
            <a:off x="5562600" y="2514600"/>
            <a:ext cx="16764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逻辑顺序不对</a:t>
            </a:r>
          </a:p>
        </p:txBody>
      </p:sp>
      <p:cxnSp>
        <p:nvCxnSpPr>
          <p:cNvPr id="396306" name="AutoShape 18">
            <a:extLst>
              <a:ext uri="{FF2B5EF4-FFF2-40B4-BE49-F238E27FC236}">
                <a16:creationId xmlns:a16="http://schemas.microsoft.com/office/drawing/2014/main" id="{762E9690-75B9-4466-8CCF-ED5EC71D6831}"/>
              </a:ext>
            </a:extLst>
          </p:cNvPr>
          <p:cNvCxnSpPr>
            <a:cxnSpLocks noChangeShapeType="1"/>
            <a:stCxn id="396294" idx="3"/>
            <a:endCxn id="396305" idx="1"/>
          </p:cNvCxnSpPr>
          <p:nvPr/>
        </p:nvCxnSpPr>
        <p:spPr bwMode="auto">
          <a:xfrm>
            <a:off x="4572000" y="2476500"/>
            <a:ext cx="9906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a:extLst>
              <a:ext uri="{FF2B5EF4-FFF2-40B4-BE49-F238E27FC236}">
                <a16:creationId xmlns:a16="http://schemas.microsoft.com/office/drawing/2014/main" id="{5836FAFB-9A92-44A7-AD18-515D37857552}"/>
              </a:ext>
            </a:extLst>
          </p:cNvPr>
          <p:cNvSpPr>
            <a:spLocks noGrp="1"/>
          </p:cNvSpPr>
          <p:nvPr>
            <p:ph type="sldNum" sz="quarter" idx="12"/>
          </p:nvPr>
        </p:nvSpPr>
        <p:spPr/>
        <p:txBody>
          <a:bodyPr/>
          <a:lstStyle/>
          <a:p>
            <a:fld id="{CB745593-52E9-457F-BCEA-181A05D9CD78}" type="slidenum">
              <a:rPr lang="zh-CN" altLang="en-US"/>
              <a:pPr/>
              <a:t>5</a:t>
            </a:fld>
            <a:endParaRPr lang="en-US" altLang="zh-CN"/>
          </a:p>
        </p:txBody>
      </p:sp>
      <p:sp>
        <p:nvSpPr>
          <p:cNvPr id="44034" name="Rectangle 2">
            <a:extLst>
              <a:ext uri="{FF2B5EF4-FFF2-40B4-BE49-F238E27FC236}">
                <a16:creationId xmlns:a16="http://schemas.microsoft.com/office/drawing/2014/main" id="{E3622F3D-6172-4CC8-82DB-F791146B3AFA}"/>
              </a:ext>
            </a:extLst>
          </p:cNvPr>
          <p:cNvSpPr>
            <a:spLocks noGrp="1" noChangeArrowheads="1"/>
          </p:cNvSpPr>
          <p:nvPr>
            <p:ph type="title"/>
          </p:nvPr>
        </p:nvSpPr>
        <p:spPr/>
        <p:txBody>
          <a:bodyPr/>
          <a:lstStyle/>
          <a:p>
            <a:r>
              <a:rPr lang="zh-CN" altLang="en-US"/>
              <a:t>选择金字塔的原因是只有它才能清楚地表达思想之间的复杂关系。</a:t>
            </a:r>
          </a:p>
        </p:txBody>
      </p:sp>
      <p:sp>
        <p:nvSpPr>
          <p:cNvPr id="44036" name="Rectangle 4">
            <a:extLst>
              <a:ext uri="{FF2B5EF4-FFF2-40B4-BE49-F238E27FC236}">
                <a16:creationId xmlns:a16="http://schemas.microsoft.com/office/drawing/2014/main" id="{F54DEBEA-955A-4EB6-9D93-AC370B8A2FFE}"/>
              </a:ext>
            </a:extLst>
          </p:cNvPr>
          <p:cNvSpPr>
            <a:spLocks noChangeArrowheads="1"/>
          </p:cNvSpPr>
          <p:nvPr/>
        </p:nvSpPr>
        <p:spPr bwMode="auto">
          <a:xfrm>
            <a:off x="611188" y="1919288"/>
            <a:ext cx="3816350" cy="50323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写作的目的是要读者理解自己的思想</a:t>
            </a:r>
          </a:p>
        </p:txBody>
      </p:sp>
      <p:sp>
        <p:nvSpPr>
          <p:cNvPr id="44037" name="Rectangle 5">
            <a:extLst>
              <a:ext uri="{FF2B5EF4-FFF2-40B4-BE49-F238E27FC236}">
                <a16:creationId xmlns:a16="http://schemas.microsoft.com/office/drawing/2014/main" id="{66B9D9B0-B369-4987-965E-7FF859EE98BF}"/>
              </a:ext>
            </a:extLst>
          </p:cNvPr>
          <p:cNvSpPr>
            <a:spLocks noChangeArrowheads="1"/>
          </p:cNvSpPr>
          <p:nvPr/>
        </p:nvSpPr>
        <p:spPr bwMode="auto">
          <a:xfrm>
            <a:off x="4716463" y="1919288"/>
            <a:ext cx="3816350" cy="50323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读者怎样理解作者表达的思想呢？</a:t>
            </a:r>
          </a:p>
        </p:txBody>
      </p:sp>
      <p:sp>
        <p:nvSpPr>
          <p:cNvPr id="44038" name="Rectangle 6">
            <a:extLst>
              <a:ext uri="{FF2B5EF4-FFF2-40B4-BE49-F238E27FC236}">
                <a16:creationId xmlns:a16="http://schemas.microsoft.com/office/drawing/2014/main" id="{D7BE94AA-B232-499E-AD1C-9388FE92F326}"/>
              </a:ext>
            </a:extLst>
          </p:cNvPr>
          <p:cNvSpPr>
            <a:spLocks noChangeArrowheads="1"/>
          </p:cNvSpPr>
          <p:nvPr/>
        </p:nvSpPr>
        <p:spPr bwMode="auto">
          <a:xfrm>
            <a:off x="4716463" y="3141663"/>
            <a:ext cx="3816350" cy="50323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读者的理解过程是一个组建金字塔的过程</a:t>
            </a:r>
          </a:p>
        </p:txBody>
      </p:sp>
      <p:sp>
        <p:nvSpPr>
          <p:cNvPr id="44040" name="Rectangle 8">
            <a:extLst>
              <a:ext uri="{FF2B5EF4-FFF2-40B4-BE49-F238E27FC236}">
                <a16:creationId xmlns:a16="http://schemas.microsoft.com/office/drawing/2014/main" id="{A936D8D0-445D-4F8C-B142-5E8C816BD9D9}"/>
              </a:ext>
            </a:extLst>
          </p:cNvPr>
          <p:cNvSpPr>
            <a:spLocks noChangeArrowheads="1"/>
          </p:cNvSpPr>
          <p:nvPr/>
        </p:nvSpPr>
        <p:spPr bwMode="auto">
          <a:xfrm>
            <a:off x="611188" y="5302250"/>
            <a:ext cx="3816350" cy="50323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因此，我们需要通过金字塔结构表达思想</a:t>
            </a:r>
          </a:p>
        </p:txBody>
      </p:sp>
      <p:cxnSp>
        <p:nvCxnSpPr>
          <p:cNvPr id="44041" name="AutoShape 9">
            <a:extLst>
              <a:ext uri="{FF2B5EF4-FFF2-40B4-BE49-F238E27FC236}">
                <a16:creationId xmlns:a16="http://schemas.microsoft.com/office/drawing/2014/main" id="{9273B888-A558-4B5B-BB98-4B115BC0C7C0}"/>
              </a:ext>
            </a:extLst>
          </p:cNvPr>
          <p:cNvCxnSpPr>
            <a:cxnSpLocks noChangeShapeType="1"/>
            <a:stCxn id="44036" idx="3"/>
            <a:endCxn id="44037" idx="1"/>
          </p:cNvCxnSpPr>
          <p:nvPr/>
        </p:nvCxnSpPr>
        <p:spPr bwMode="auto">
          <a:xfrm>
            <a:off x="4427538" y="2171700"/>
            <a:ext cx="288925"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2" name="AutoShape 10">
            <a:extLst>
              <a:ext uri="{FF2B5EF4-FFF2-40B4-BE49-F238E27FC236}">
                <a16:creationId xmlns:a16="http://schemas.microsoft.com/office/drawing/2014/main" id="{204888C1-1198-494B-8F31-B839F2EEF572}"/>
              </a:ext>
            </a:extLst>
          </p:cNvPr>
          <p:cNvCxnSpPr>
            <a:cxnSpLocks noChangeShapeType="1"/>
            <a:stCxn id="44037" idx="2"/>
            <a:endCxn id="44038" idx="0"/>
          </p:cNvCxnSpPr>
          <p:nvPr/>
        </p:nvCxnSpPr>
        <p:spPr bwMode="auto">
          <a:xfrm>
            <a:off x="6624638" y="2422525"/>
            <a:ext cx="0" cy="719138"/>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AutoShape 11">
            <a:extLst>
              <a:ext uri="{FF2B5EF4-FFF2-40B4-BE49-F238E27FC236}">
                <a16:creationId xmlns:a16="http://schemas.microsoft.com/office/drawing/2014/main" id="{64A22D39-DE83-47B2-AA9F-209FEF0AB05D}"/>
              </a:ext>
            </a:extLst>
          </p:cNvPr>
          <p:cNvCxnSpPr>
            <a:cxnSpLocks noChangeShapeType="1"/>
            <a:stCxn id="44052" idx="2"/>
            <a:endCxn id="44040" idx="0"/>
          </p:cNvCxnSpPr>
          <p:nvPr/>
        </p:nvCxnSpPr>
        <p:spPr bwMode="auto">
          <a:xfrm rot="5400000">
            <a:off x="1690688" y="4473575"/>
            <a:ext cx="1657350" cy="0"/>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AutoShape 12">
            <a:extLst>
              <a:ext uri="{FF2B5EF4-FFF2-40B4-BE49-F238E27FC236}">
                <a16:creationId xmlns:a16="http://schemas.microsoft.com/office/drawing/2014/main" id="{3FD32E97-ADD4-450F-BD6D-866D55AE7A08}"/>
              </a:ext>
            </a:extLst>
          </p:cNvPr>
          <p:cNvCxnSpPr>
            <a:cxnSpLocks noChangeShapeType="1"/>
            <a:stCxn id="44046" idx="2"/>
            <a:endCxn id="44040" idx="3"/>
          </p:cNvCxnSpPr>
          <p:nvPr/>
        </p:nvCxnSpPr>
        <p:spPr bwMode="auto">
          <a:xfrm rot="5400000">
            <a:off x="5183188" y="4113213"/>
            <a:ext cx="685800" cy="2197100"/>
          </a:xfrm>
          <a:prstGeom prst="bentConnector2">
            <a:avLst/>
          </a:prstGeom>
          <a:noFill/>
          <a:ln w="9525">
            <a:solidFill>
              <a:srgbClr val="99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6" name="Rectangle 14">
            <a:extLst>
              <a:ext uri="{FF2B5EF4-FFF2-40B4-BE49-F238E27FC236}">
                <a16:creationId xmlns:a16="http://schemas.microsoft.com/office/drawing/2014/main" id="{BCDB6139-E8BD-4C80-BB1E-82929066878D}"/>
              </a:ext>
            </a:extLst>
          </p:cNvPr>
          <p:cNvSpPr>
            <a:spLocks noChangeArrowheads="1"/>
          </p:cNvSpPr>
          <p:nvPr/>
        </p:nvSpPr>
        <p:spPr bwMode="auto">
          <a:xfrm>
            <a:off x="4716463" y="4365625"/>
            <a:ext cx="3816350" cy="50323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组织成金字塔结构的思想将容易被理解</a:t>
            </a:r>
          </a:p>
        </p:txBody>
      </p:sp>
      <p:cxnSp>
        <p:nvCxnSpPr>
          <p:cNvPr id="44047" name="AutoShape 15">
            <a:extLst>
              <a:ext uri="{FF2B5EF4-FFF2-40B4-BE49-F238E27FC236}">
                <a16:creationId xmlns:a16="http://schemas.microsoft.com/office/drawing/2014/main" id="{4E555588-6EB9-4438-96E8-B3880FFD279B}"/>
              </a:ext>
            </a:extLst>
          </p:cNvPr>
          <p:cNvCxnSpPr>
            <a:cxnSpLocks noChangeShapeType="1"/>
            <a:stCxn id="44038" idx="2"/>
            <a:endCxn id="44046" idx="0"/>
          </p:cNvCxnSpPr>
          <p:nvPr/>
        </p:nvCxnSpPr>
        <p:spPr bwMode="auto">
          <a:xfrm>
            <a:off x="6624638" y="3644900"/>
            <a:ext cx="0" cy="720725"/>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8" name="Rectangle 16">
            <a:extLst>
              <a:ext uri="{FF2B5EF4-FFF2-40B4-BE49-F238E27FC236}">
                <a16:creationId xmlns:a16="http://schemas.microsoft.com/office/drawing/2014/main" id="{4C6AA925-6D43-48E7-B4C4-C187F1674507}"/>
              </a:ext>
            </a:extLst>
          </p:cNvPr>
          <p:cNvSpPr>
            <a:spLocks noChangeArrowheads="1"/>
          </p:cNvSpPr>
          <p:nvPr/>
        </p:nvSpPr>
        <p:spPr bwMode="auto">
          <a:xfrm>
            <a:off x="4718050" y="3932238"/>
            <a:ext cx="833438" cy="433387"/>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大前提</a:t>
            </a:r>
          </a:p>
        </p:txBody>
      </p:sp>
      <p:sp>
        <p:nvSpPr>
          <p:cNvPr id="44049" name="Rectangle 17">
            <a:extLst>
              <a:ext uri="{FF2B5EF4-FFF2-40B4-BE49-F238E27FC236}">
                <a16:creationId xmlns:a16="http://schemas.microsoft.com/office/drawing/2014/main" id="{EB86DBF5-CE09-42D7-B580-D433238C28F5}"/>
              </a:ext>
            </a:extLst>
          </p:cNvPr>
          <p:cNvSpPr>
            <a:spLocks noChangeArrowheads="1"/>
          </p:cNvSpPr>
          <p:nvPr/>
        </p:nvSpPr>
        <p:spPr bwMode="auto">
          <a:xfrm>
            <a:off x="611188" y="2708275"/>
            <a:ext cx="852487" cy="433388"/>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小前提</a:t>
            </a:r>
          </a:p>
        </p:txBody>
      </p:sp>
      <p:sp>
        <p:nvSpPr>
          <p:cNvPr id="44050" name="Rectangle 18">
            <a:extLst>
              <a:ext uri="{FF2B5EF4-FFF2-40B4-BE49-F238E27FC236}">
                <a16:creationId xmlns:a16="http://schemas.microsoft.com/office/drawing/2014/main" id="{BFECE9D9-5F5C-457D-A96E-9EDC906361AE}"/>
              </a:ext>
            </a:extLst>
          </p:cNvPr>
          <p:cNvSpPr>
            <a:spLocks noChangeArrowheads="1"/>
          </p:cNvSpPr>
          <p:nvPr/>
        </p:nvSpPr>
        <p:spPr bwMode="auto">
          <a:xfrm>
            <a:off x="611188" y="4867275"/>
            <a:ext cx="925512" cy="433388"/>
          </a:xfrm>
          <a:prstGeom prst="rect">
            <a:avLst/>
          </a:prstGeom>
          <a:solidFill>
            <a:srgbClr val="00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结论</a:t>
            </a:r>
          </a:p>
        </p:txBody>
      </p:sp>
      <p:sp>
        <p:nvSpPr>
          <p:cNvPr id="44052" name="Rectangle 20">
            <a:extLst>
              <a:ext uri="{FF2B5EF4-FFF2-40B4-BE49-F238E27FC236}">
                <a16:creationId xmlns:a16="http://schemas.microsoft.com/office/drawing/2014/main" id="{A39F60FC-9683-49DF-8718-7E8019793789}"/>
              </a:ext>
            </a:extLst>
          </p:cNvPr>
          <p:cNvSpPr>
            <a:spLocks noChangeArrowheads="1"/>
          </p:cNvSpPr>
          <p:nvPr/>
        </p:nvSpPr>
        <p:spPr bwMode="auto">
          <a:xfrm>
            <a:off x="611188" y="3141663"/>
            <a:ext cx="3816350" cy="50323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我们需要容易被理解的表达方法</a:t>
            </a:r>
          </a:p>
        </p:txBody>
      </p:sp>
      <p:cxnSp>
        <p:nvCxnSpPr>
          <p:cNvPr id="44053" name="AutoShape 21">
            <a:extLst>
              <a:ext uri="{FF2B5EF4-FFF2-40B4-BE49-F238E27FC236}">
                <a16:creationId xmlns:a16="http://schemas.microsoft.com/office/drawing/2014/main" id="{92B3B7BF-0FD7-41EB-AAA1-C0E954028DD7}"/>
              </a:ext>
            </a:extLst>
          </p:cNvPr>
          <p:cNvCxnSpPr>
            <a:cxnSpLocks noChangeShapeType="1"/>
            <a:stCxn id="44036" idx="2"/>
            <a:endCxn id="44052" idx="0"/>
          </p:cNvCxnSpPr>
          <p:nvPr/>
        </p:nvCxnSpPr>
        <p:spPr bwMode="auto">
          <a:xfrm>
            <a:off x="2519363" y="2422525"/>
            <a:ext cx="0" cy="719138"/>
          </a:xfrm>
          <a:prstGeom prst="straightConnector1">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checkerboard(across)">
                                      <p:cBhvr>
                                        <p:cTn id="7" dur="5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041"/>
                                        </p:tgtEl>
                                        <p:attrNameLst>
                                          <p:attrName>style.visibility</p:attrName>
                                        </p:attrNameLst>
                                      </p:cBhvr>
                                      <p:to>
                                        <p:strVal val="visible"/>
                                      </p:to>
                                    </p:set>
                                    <p:animEffect transition="in" filter="checkerboard(across)">
                                      <p:cBhvr>
                                        <p:cTn id="12" dur="500"/>
                                        <p:tgtEl>
                                          <p:spTgt spid="4404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4037"/>
                                        </p:tgtEl>
                                        <p:attrNameLst>
                                          <p:attrName>style.visibility</p:attrName>
                                        </p:attrNameLst>
                                      </p:cBhvr>
                                      <p:to>
                                        <p:strVal val="visible"/>
                                      </p:to>
                                    </p:set>
                                    <p:animEffect transition="in" filter="checkerboard(across)">
                                      <p:cBhvr>
                                        <p:cTn id="15" dur="500"/>
                                        <p:tgtEl>
                                          <p:spTgt spid="440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44053"/>
                                        </p:tgtEl>
                                        <p:attrNameLst>
                                          <p:attrName>style.visibility</p:attrName>
                                        </p:attrNameLst>
                                      </p:cBhvr>
                                      <p:to>
                                        <p:strVal val="visible"/>
                                      </p:to>
                                    </p:set>
                                    <p:animEffect transition="in" filter="checkerboard(across)">
                                      <p:cBhvr>
                                        <p:cTn id="20" dur="500"/>
                                        <p:tgtEl>
                                          <p:spTgt spid="4405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4049"/>
                                        </p:tgtEl>
                                        <p:attrNameLst>
                                          <p:attrName>style.visibility</p:attrName>
                                        </p:attrNameLst>
                                      </p:cBhvr>
                                      <p:to>
                                        <p:strVal val="visible"/>
                                      </p:to>
                                    </p:set>
                                    <p:animEffect transition="in" filter="checkerboard(across)">
                                      <p:cBhvr>
                                        <p:cTn id="23" dur="500"/>
                                        <p:tgtEl>
                                          <p:spTgt spid="4404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4052"/>
                                        </p:tgtEl>
                                        <p:attrNameLst>
                                          <p:attrName>style.visibility</p:attrName>
                                        </p:attrNameLst>
                                      </p:cBhvr>
                                      <p:to>
                                        <p:strVal val="visible"/>
                                      </p:to>
                                    </p:set>
                                    <p:animEffect transition="in" filter="checkerboard(across)">
                                      <p:cBhvr>
                                        <p:cTn id="26" dur="500"/>
                                        <p:tgtEl>
                                          <p:spTgt spid="440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44042"/>
                                        </p:tgtEl>
                                        <p:attrNameLst>
                                          <p:attrName>style.visibility</p:attrName>
                                        </p:attrNameLst>
                                      </p:cBhvr>
                                      <p:to>
                                        <p:strVal val="visible"/>
                                      </p:to>
                                    </p:set>
                                    <p:animEffect transition="in" filter="checkerboard(across)">
                                      <p:cBhvr>
                                        <p:cTn id="31" dur="500"/>
                                        <p:tgtEl>
                                          <p:spTgt spid="44042"/>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44038"/>
                                        </p:tgtEl>
                                        <p:attrNameLst>
                                          <p:attrName>style.visibility</p:attrName>
                                        </p:attrNameLst>
                                      </p:cBhvr>
                                      <p:to>
                                        <p:strVal val="visible"/>
                                      </p:to>
                                    </p:set>
                                    <p:animEffect transition="in" filter="checkerboard(across)">
                                      <p:cBhvr>
                                        <p:cTn id="34" dur="500"/>
                                        <p:tgtEl>
                                          <p:spTgt spid="440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44047"/>
                                        </p:tgtEl>
                                        <p:attrNameLst>
                                          <p:attrName>style.visibility</p:attrName>
                                        </p:attrNameLst>
                                      </p:cBhvr>
                                      <p:to>
                                        <p:strVal val="visible"/>
                                      </p:to>
                                    </p:set>
                                    <p:animEffect transition="in" filter="checkerboard(across)">
                                      <p:cBhvr>
                                        <p:cTn id="39" dur="500"/>
                                        <p:tgtEl>
                                          <p:spTgt spid="44047"/>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44048"/>
                                        </p:tgtEl>
                                        <p:attrNameLst>
                                          <p:attrName>style.visibility</p:attrName>
                                        </p:attrNameLst>
                                      </p:cBhvr>
                                      <p:to>
                                        <p:strVal val="visible"/>
                                      </p:to>
                                    </p:set>
                                    <p:animEffect transition="in" filter="checkerboard(across)">
                                      <p:cBhvr>
                                        <p:cTn id="42" dur="500"/>
                                        <p:tgtEl>
                                          <p:spTgt spid="44048"/>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44046"/>
                                        </p:tgtEl>
                                        <p:attrNameLst>
                                          <p:attrName>style.visibility</p:attrName>
                                        </p:attrNameLst>
                                      </p:cBhvr>
                                      <p:to>
                                        <p:strVal val="visible"/>
                                      </p:to>
                                    </p:set>
                                    <p:animEffect transition="in" filter="checkerboard(across)">
                                      <p:cBhvr>
                                        <p:cTn id="45" dur="500"/>
                                        <p:tgtEl>
                                          <p:spTgt spid="4404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nodeType="clickEffect">
                                  <p:stCondLst>
                                    <p:cond delay="0"/>
                                  </p:stCondLst>
                                  <p:childTnLst>
                                    <p:set>
                                      <p:cBhvr>
                                        <p:cTn id="49" dur="1" fill="hold">
                                          <p:stCondLst>
                                            <p:cond delay="0"/>
                                          </p:stCondLst>
                                        </p:cTn>
                                        <p:tgtEl>
                                          <p:spTgt spid="44043"/>
                                        </p:tgtEl>
                                        <p:attrNameLst>
                                          <p:attrName>style.visibility</p:attrName>
                                        </p:attrNameLst>
                                      </p:cBhvr>
                                      <p:to>
                                        <p:strVal val="visible"/>
                                      </p:to>
                                    </p:set>
                                    <p:animEffect transition="in" filter="checkerboard(across)">
                                      <p:cBhvr>
                                        <p:cTn id="50" dur="500"/>
                                        <p:tgtEl>
                                          <p:spTgt spid="44043"/>
                                        </p:tgtEl>
                                      </p:cBhvr>
                                    </p:animEffect>
                                  </p:childTnLst>
                                </p:cTn>
                              </p:par>
                              <p:par>
                                <p:cTn id="51" presetID="5" presetClass="entr" presetSubtype="10" fill="hold" nodeType="withEffect">
                                  <p:stCondLst>
                                    <p:cond delay="0"/>
                                  </p:stCondLst>
                                  <p:childTnLst>
                                    <p:set>
                                      <p:cBhvr>
                                        <p:cTn id="52" dur="1" fill="hold">
                                          <p:stCondLst>
                                            <p:cond delay="0"/>
                                          </p:stCondLst>
                                        </p:cTn>
                                        <p:tgtEl>
                                          <p:spTgt spid="44044"/>
                                        </p:tgtEl>
                                        <p:attrNameLst>
                                          <p:attrName>style.visibility</p:attrName>
                                        </p:attrNameLst>
                                      </p:cBhvr>
                                      <p:to>
                                        <p:strVal val="visible"/>
                                      </p:to>
                                    </p:set>
                                    <p:animEffect transition="in" filter="checkerboard(across)">
                                      <p:cBhvr>
                                        <p:cTn id="53" dur="500"/>
                                        <p:tgtEl>
                                          <p:spTgt spid="44044"/>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4040"/>
                                        </p:tgtEl>
                                        <p:attrNameLst>
                                          <p:attrName>style.visibility</p:attrName>
                                        </p:attrNameLst>
                                      </p:cBhvr>
                                      <p:to>
                                        <p:strVal val="visible"/>
                                      </p:to>
                                    </p:set>
                                    <p:animEffect transition="in" filter="checkerboard(across)">
                                      <p:cBhvr>
                                        <p:cTn id="56" dur="500"/>
                                        <p:tgtEl>
                                          <p:spTgt spid="44040"/>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44050"/>
                                        </p:tgtEl>
                                        <p:attrNameLst>
                                          <p:attrName>style.visibility</p:attrName>
                                        </p:attrNameLst>
                                      </p:cBhvr>
                                      <p:to>
                                        <p:strVal val="visible"/>
                                      </p:to>
                                    </p:set>
                                    <p:animEffect transition="in" filter="checkerboard(across)">
                                      <p:cBhvr>
                                        <p:cTn id="59" dur="500"/>
                                        <p:tgtEl>
                                          <p:spTgt spid="44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7" grpId="0" animBg="1"/>
      <p:bldP spid="44038" grpId="0" animBg="1"/>
      <p:bldP spid="44040" grpId="0" animBg="1"/>
      <p:bldP spid="44046" grpId="0" animBg="1"/>
      <p:bldP spid="44048" grpId="0" animBg="1"/>
      <p:bldP spid="44049" grpId="0" animBg="1"/>
      <p:bldP spid="44050" grpId="0" animBg="1"/>
      <p:bldP spid="4405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a:extLst>
              <a:ext uri="{FF2B5EF4-FFF2-40B4-BE49-F238E27FC236}">
                <a16:creationId xmlns:a16="http://schemas.microsoft.com/office/drawing/2014/main" id="{874A6F42-FAA0-4F90-BDE0-7B1209984364}"/>
              </a:ext>
            </a:extLst>
          </p:cNvPr>
          <p:cNvSpPr>
            <a:spLocks noGrp="1"/>
          </p:cNvSpPr>
          <p:nvPr>
            <p:ph type="sldNum" sz="quarter" idx="12"/>
          </p:nvPr>
        </p:nvSpPr>
        <p:spPr/>
        <p:txBody>
          <a:bodyPr/>
          <a:lstStyle/>
          <a:p>
            <a:fld id="{EAF7B585-F31C-442D-9B02-A81232867D1D}" type="slidenum">
              <a:rPr lang="zh-CN" altLang="en-US"/>
              <a:pPr/>
              <a:t>50</a:t>
            </a:fld>
            <a:endParaRPr lang="en-US" altLang="zh-CN"/>
          </a:p>
        </p:txBody>
      </p:sp>
      <p:sp>
        <p:nvSpPr>
          <p:cNvPr id="397314" name="Rectangle 2">
            <a:extLst>
              <a:ext uri="{FF2B5EF4-FFF2-40B4-BE49-F238E27FC236}">
                <a16:creationId xmlns:a16="http://schemas.microsoft.com/office/drawing/2014/main" id="{43920A03-1E43-4CEF-8EF4-AD8A80E5ACFE}"/>
              </a:ext>
            </a:extLst>
          </p:cNvPr>
          <p:cNvSpPr>
            <a:spLocks noGrp="1" noChangeArrowheads="1"/>
          </p:cNvSpPr>
          <p:nvPr>
            <p:ph type="title"/>
          </p:nvPr>
        </p:nvSpPr>
        <p:spPr/>
        <p:txBody>
          <a:bodyPr/>
          <a:lstStyle/>
          <a:p>
            <a:r>
              <a:rPr lang="zh-CN" altLang="en-US"/>
              <a:t>要避免使用</a:t>
            </a:r>
            <a:r>
              <a:rPr lang="zh-CN" altLang="en-US">
                <a:latin typeface="Arial" panose="020B0604020202020204" pitchFamily="34" charset="0"/>
              </a:rPr>
              <a:t>“</a:t>
            </a:r>
            <a:r>
              <a:rPr lang="zh-CN" altLang="en-US"/>
              <a:t>缺乏思想</a:t>
            </a:r>
            <a:r>
              <a:rPr lang="zh-CN" altLang="en-US">
                <a:latin typeface="Arial" panose="020B0604020202020204" pitchFamily="34" charset="0"/>
              </a:rPr>
              <a:t>”</a:t>
            </a:r>
            <a:r>
              <a:rPr lang="zh-CN" altLang="en-US"/>
              <a:t>的句子，因为其会导致相当严重的后果</a:t>
            </a:r>
          </a:p>
        </p:txBody>
      </p:sp>
      <p:sp>
        <p:nvSpPr>
          <p:cNvPr id="397315" name="Rectangle 3">
            <a:extLst>
              <a:ext uri="{FF2B5EF4-FFF2-40B4-BE49-F238E27FC236}">
                <a16:creationId xmlns:a16="http://schemas.microsoft.com/office/drawing/2014/main" id="{25258B59-1D80-492A-899D-F6FEC23B42A8}"/>
              </a:ext>
            </a:extLst>
          </p:cNvPr>
          <p:cNvSpPr>
            <a:spLocks noChangeArrowheads="1"/>
          </p:cNvSpPr>
          <p:nvPr/>
        </p:nvSpPr>
        <p:spPr bwMode="auto">
          <a:xfrm>
            <a:off x="1143000" y="3048000"/>
            <a:ext cx="609600" cy="1371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使用缺乏思想的句子</a:t>
            </a:r>
          </a:p>
        </p:txBody>
      </p:sp>
      <p:sp>
        <p:nvSpPr>
          <p:cNvPr id="397316" name="Rectangle 4">
            <a:extLst>
              <a:ext uri="{FF2B5EF4-FFF2-40B4-BE49-F238E27FC236}">
                <a16:creationId xmlns:a16="http://schemas.microsoft.com/office/drawing/2014/main" id="{670FC8C7-0433-4280-A242-A71F9D33DD94}"/>
              </a:ext>
            </a:extLst>
          </p:cNvPr>
          <p:cNvSpPr>
            <a:spLocks noChangeArrowheads="1"/>
          </p:cNvSpPr>
          <p:nvPr/>
        </p:nvSpPr>
        <p:spPr bwMode="auto">
          <a:xfrm>
            <a:off x="3886200" y="2743200"/>
            <a:ext cx="32004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使其很难了解作者所表达的思想</a:t>
            </a:r>
          </a:p>
        </p:txBody>
      </p:sp>
      <p:sp>
        <p:nvSpPr>
          <p:cNvPr id="397317" name="Oval 5">
            <a:extLst>
              <a:ext uri="{FF2B5EF4-FFF2-40B4-BE49-F238E27FC236}">
                <a16:creationId xmlns:a16="http://schemas.microsoft.com/office/drawing/2014/main" id="{BFA60191-2EC6-4947-8002-AEF472E0CC2E}"/>
              </a:ext>
            </a:extLst>
          </p:cNvPr>
          <p:cNvSpPr>
            <a:spLocks noChangeArrowheads="1"/>
          </p:cNvSpPr>
          <p:nvPr/>
        </p:nvSpPr>
        <p:spPr bwMode="auto">
          <a:xfrm>
            <a:off x="2286000" y="2743200"/>
            <a:ext cx="1066800" cy="5334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对于读者</a:t>
            </a:r>
          </a:p>
        </p:txBody>
      </p:sp>
      <p:sp>
        <p:nvSpPr>
          <p:cNvPr id="397318" name="Oval 6">
            <a:extLst>
              <a:ext uri="{FF2B5EF4-FFF2-40B4-BE49-F238E27FC236}">
                <a16:creationId xmlns:a16="http://schemas.microsoft.com/office/drawing/2014/main" id="{2942A0CF-4429-44B2-B912-EA39F4D3D297}"/>
              </a:ext>
            </a:extLst>
          </p:cNvPr>
          <p:cNvSpPr>
            <a:spLocks noChangeArrowheads="1"/>
          </p:cNvSpPr>
          <p:nvPr/>
        </p:nvSpPr>
        <p:spPr bwMode="auto">
          <a:xfrm>
            <a:off x="2286000" y="4038600"/>
            <a:ext cx="1066800" cy="5334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对于作者</a:t>
            </a:r>
          </a:p>
        </p:txBody>
      </p:sp>
      <p:cxnSp>
        <p:nvCxnSpPr>
          <p:cNvPr id="397319" name="AutoShape 7">
            <a:extLst>
              <a:ext uri="{FF2B5EF4-FFF2-40B4-BE49-F238E27FC236}">
                <a16:creationId xmlns:a16="http://schemas.microsoft.com/office/drawing/2014/main" id="{CC03784C-137A-4247-833E-F4916BD9EDA6}"/>
              </a:ext>
            </a:extLst>
          </p:cNvPr>
          <p:cNvCxnSpPr>
            <a:cxnSpLocks noChangeShapeType="1"/>
            <a:stCxn id="397315" idx="3"/>
            <a:endCxn id="397317" idx="2"/>
          </p:cNvCxnSpPr>
          <p:nvPr/>
        </p:nvCxnSpPr>
        <p:spPr bwMode="auto">
          <a:xfrm flipV="1">
            <a:off x="1752600" y="3009900"/>
            <a:ext cx="533400" cy="723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7320" name="AutoShape 8">
            <a:extLst>
              <a:ext uri="{FF2B5EF4-FFF2-40B4-BE49-F238E27FC236}">
                <a16:creationId xmlns:a16="http://schemas.microsoft.com/office/drawing/2014/main" id="{52F80CDF-A188-42A2-88AD-77F7FCCD4D9C}"/>
              </a:ext>
            </a:extLst>
          </p:cNvPr>
          <p:cNvCxnSpPr>
            <a:cxnSpLocks noChangeShapeType="1"/>
            <a:stCxn id="397315" idx="3"/>
            <a:endCxn id="397318" idx="2"/>
          </p:cNvCxnSpPr>
          <p:nvPr/>
        </p:nvCxnSpPr>
        <p:spPr bwMode="auto">
          <a:xfrm>
            <a:off x="1752600" y="3733800"/>
            <a:ext cx="533400" cy="571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7321" name="AutoShape 9">
            <a:extLst>
              <a:ext uri="{FF2B5EF4-FFF2-40B4-BE49-F238E27FC236}">
                <a16:creationId xmlns:a16="http://schemas.microsoft.com/office/drawing/2014/main" id="{038A3131-ABF7-4F51-9CA5-AFE7C15A87DA}"/>
              </a:ext>
            </a:extLst>
          </p:cNvPr>
          <p:cNvCxnSpPr>
            <a:cxnSpLocks noChangeShapeType="1"/>
            <a:stCxn id="397317" idx="6"/>
            <a:endCxn id="397316" idx="1"/>
          </p:cNvCxnSpPr>
          <p:nvPr/>
        </p:nvCxnSpPr>
        <p:spPr bwMode="auto">
          <a:xfrm>
            <a:off x="3352800" y="3009900"/>
            <a:ext cx="533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7322" name="AutoShape 10">
            <a:extLst>
              <a:ext uri="{FF2B5EF4-FFF2-40B4-BE49-F238E27FC236}">
                <a16:creationId xmlns:a16="http://schemas.microsoft.com/office/drawing/2014/main" id="{3997F60F-5377-4552-B126-B2985FCD7070}"/>
              </a:ext>
            </a:extLst>
          </p:cNvPr>
          <p:cNvCxnSpPr>
            <a:cxnSpLocks noChangeShapeType="1"/>
            <a:stCxn id="397318" idx="6"/>
            <a:endCxn id="397324" idx="0"/>
          </p:cNvCxnSpPr>
          <p:nvPr/>
        </p:nvCxnSpPr>
        <p:spPr bwMode="auto">
          <a:xfrm>
            <a:off x="3352800" y="4305300"/>
            <a:ext cx="531813" cy="381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7323" name="AutoShape 11">
            <a:extLst>
              <a:ext uri="{FF2B5EF4-FFF2-40B4-BE49-F238E27FC236}">
                <a16:creationId xmlns:a16="http://schemas.microsoft.com/office/drawing/2014/main" id="{880A0414-B259-4AEC-AC56-4879D38D70F1}"/>
              </a:ext>
            </a:extLst>
          </p:cNvPr>
          <p:cNvCxnSpPr>
            <a:cxnSpLocks noChangeShapeType="1"/>
            <a:stCxn id="397318" idx="6"/>
            <a:endCxn id="397325" idx="1"/>
          </p:cNvCxnSpPr>
          <p:nvPr/>
        </p:nvCxnSpPr>
        <p:spPr bwMode="auto">
          <a:xfrm flipV="1">
            <a:off x="3352800" y="4000500"/>
            <a:ext cx="5334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7324" name="AutoShape 12">
            <a:extLst>
              <a:ext uri="{FF2B5EF4-FFF2-40B4-BE49-F238E27FC236}">
                <a16:creationId xmlns:a16="http://schemas.microsoft.com/office/drawing/2014/main" id="{D008A1B7-738D-4B8B-9ED4-7A35F198128B}"/>
              </a:ext>
            </a:extLst>
          </p:cNvPr>
          <p:cNvSpPr>
            <a:spLocks noChangeArrowheads="1"/>
          </p:cNvSpPr>
          <p:nvPr/>
        </p:nvSpPr>
        <p:spPr bwMode="auto">
          <a:xfrm rot="-5400000">
            <a:off x="5524500" y="2781300"/>
            <a:ext cx="533400" cy="3810000"/>
          </a:xfrm>
          <a:prstGeom prst="flowChartDocumen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a:t>不全</a:t>
            </a:r>
            <a:r>
              <a:rPr lang="zh-CN" altLang="en-US">
                <a:latin typeface="Arial" panose="020B0604020202020204" pitchFamily="34" charset="0"/>
              </a:rPr>
              <a:t>——</a:t>
            </a:r>
            <a:r>
              <a:rPr lang="zh-CN" altLang="en-US"/>
              <a:t>掩盖思想不完整的事实</a:t>
            </a:r>
          </a:p>
        </p:txBody>
      </p:sp>
      <p:sp>
        <p:nvSpPr>
          <p:cNvPr id="397325" name="AutoShape 13">
            <a:extLst>
              <a:ext uri="{FF2B5EF4-FFF2-40B4-BE49-F238E27FC236}">
                <a16:creationId xmlns:a16="http://schemas.microsoft.com/office/drawing/2014/main" id="{10A5F91A-64EE-40F8-B390-2E9611748B52}"/>
              </a:ext>
            </a:extLst>
          </p:cNvPr>
          <p:cNvSpPr>
            <a:spLocks noChangeArrowheads="1"/>
          </p:cNvSpPr>
          <p:nvPr/>
        </p:nvSpPr>
        <p:spPr bwMode="auto">
          <a:xfrm>
            <a:off x="3886200" y="3733800"/>
            <a:ext cx="4572000" cy="533400"/>
          </a:xfrm>
          <a:prstGeom prst="homePlate">
            <a:avLst>
              <a:gd name="adj" fmla="val 214286"/>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不深</a:t>
            </a:r>
            <a:r>
              <a:rPr lang="zh-CN" altLang="en-US">
                <a:latin typeface="Arial" panose="020B0604020202020204" pitchFamily="34" charset="0"/>
              </a:rPr>
              <a:t>——</a:t>
            </a:r>
            <a:r>
              <a:rPr lang="zh-CN" altLang="en-US"/>
              <a:t>难以推动思维的发展</a:t>
            </a:r>
          </a:p>
        </p:txBody>
      </p:sp>
      <p:sp>
        <p:nvSpPr>
          <p:cNvPr id="397326" name="Rectangle 14">
            <a:extLst>
              <a:ext uri="{FF2B5EF4-FFF2-40B4-BE49-F238E27FC236}">
                <a16:creationId xmlns:a16="http://schemas.microsoft.com/office/drawing/2014/main" id="{B72A914F-B24E-42C4-9F22-FB567B252A97}"/>
              </a:ext>
            </a:extLst>
          </p:cNvPr>
          <p:cNvSpPr>
            <a:spLocks noChangeArrowheads="1"/>
          </p:cNvSpPr>
          <p:nvPr/>
        </p:nvSpPr>
        <p:spPr bwMode="auto">
          <a:xfrm>
            <a:off x="3886200" y="4419600"/>
            <a:ext cx="4572000" cy="533400"/>
          </a:xfrm>
          <a:prstGeom prst="rect">
            <a:avLst/>
          </a:prstGeom>
          <a:noFill/>
          <a:ln w="9525">
            <a:solidFill>
              <a:srgbClr val="993300"/>
            </a:solidFill>
            <a:prstDash val="lgDash"/>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7327" name="Rectangle 15">
            <a:extLst>
              <a:ext uri="{FF2B5EF4-FFF2-40B4-BE49-F238E27FC236}">
                <a16:creationId xmlns:a16="http://schemas.microsoft.com/office/drawing/2014/main" id="{7C2162EA-F6A9-44B9-9677-C6FE232D2F85}"/>
              </a:ext>
            </a:extLst>
          </p:cNvPr>
          <p:cNvSpPr>
            <a:spLocks noChangeArrowheads="1"/>
          </p:cNvSpPr>
          <p:nvPr/>
        </p:nvSpPr>
        <p:spPr bwMode="auto">
          <a:xfrm>
            <a:off x="3886200" y="3733800"/>
            <a:ext cx="3482975" cy="533400"/>
          </a:xfrm>
          <a:prstGeom prst="rect">
            <a:avLst/>
          </a:prstGeom>
          <a:noFill/>
          <a:ln w="9525">
            <a:solidFill>
              <a:srgbClr val="993300"/>
            </a:solidFill>
            <a:prstDash val="lgDash"/>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a:extLst>
              <a:ext uri="{FF2B5EF4-FFF2-40B4-BE49-F238E27FC236}">
                <a16:creationId xmlns:a16="http://schemas.microsoft.com/office/drawing/2014/main" id="{26A910F7-A183-4992-B284-F698C494BE38}"/>
              </a:ext>
            </a:extLst>
          </p:cNvPr>
          <p:cNvSpPr>
            <a:spLocks noGrp="1"/>
          </p:cNvSpPr>
          <p:nvPr>
            <p:ph type="sldNum" sz="quarter" idx="12"/>
          </p:nvPr>
        </p:nvSpPr>
        <p:spPr/>
        <p:txBody>
          <a:bodyPr/>
          <a:lstStyle/>
          <a:p>
            <a:fld id="{37F25E54-C181-4E65-A9A1-ED24E7091E25}" type="slidenum">
              <a:rPr lang="zh-CN" altLang="en-US"/>
              <a:pPr/>
              <a:t>51</a:t>
            </a:fld>
            <a:endParaRPr lang="en-US" altLang="zh-CN"/>
          </a:p>
        </p:txBody>
      </p:sp>
      <p:sp>
        <p:nvSpPr>
          <p:cNvPr id="398338" name="Rectangle 2">
            <a:extLst>
              <a:ext uri="{FF2B5EF4-FFF2-40B4-BE49-F238E27FC236}">
                <a16:creationId xmlns:a16="http://schemas.microsoft.com/office/drawing/2014/main" id="{C7129971-6ED3-4AB9-8667-FD54CF34D3DB}"/>
              </a:ext>
            </a:extLst>
          </p:cNvPr>
          <p:cNvSpPr>
            <a:spLocks noGrp="1" noChangeArrowheads="1"/>
          </p:cNvSpPr>
          <p:nvPr>
            <p:ph type="title"/>
          </p:nvPr>
        </p:nvSpPr>
        <p:spPr/>
        <p:txBody>
          <a:bodyPr/>
          <a:lstStyle/>
          <a:p>
            <a:r>
              <a:rPr lang="zh-CN" altLang="en-US"/>
              <a:t>对一组思想进行严谨的概括总结，必然能推动思维的发展，主要有演绎和归纳两种方式</a:t>
            </a:r>
          </a:p>
        </p:txBody>
      </p:sp>
      <p:sp>
        <p:nvSpPr>
          <p:cNvPr id="398339" name="Rectangle 3">
            <a:extLst>
              <a:ext uri="{FF2B5EF4-FFF2-40B4-BE49-F238E27FC236}">
                <a16:creationId xmlns:a16="http://schemas.microsoft.com/office/drawing/2014/main" id="{B4FBA058-3427-4E19-AF2E-60A0AE0ED2E6}"/>
              </a:ext>
            </a:extLst>
          </p:cNvPr>
          <p:cNvSpPr>
            <a:spLocks noChangeArrowheads="1"/>
          </p:cNvSpPr>
          <p:nvPr/>
        </p:nvSpPr>
        <p:spPr bwMode="auto">
          <a:xfrm>
            <a:off x="762000" y="3352800"/>
            <a:ext cx="457200" cy="304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8340" name="Rectangle 4">
            <a:extLst>
              <a:ext uri="{FF2B5EF4-FFF2-40B4-BE49-F238E27FC236}">
                <a16:creationId xmlns:a16="http://schemas.microsoft.com/office/drawing/2014/main" id="{5CF638EC-BF5D-469E-ABCE-834A2F431612}"/>
              </a:ext>
            </a:extLst>
          </p:cNvPr>
          <p:cNvSpPr>
            <a:spLocks noChangeArrowheads="1"/>
          </p:cNvSpPr>
          <p:nvPr/>
        </p:nvSpPr>
        <p:spPr bwMode="auto">
          <a:xfrm>
            <a:off x="1524000" y="3352800"/>
            <a:ext cx="457200" cy="304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8341" name="Rectangle 5">
            <a:extLst>
              <a:ext uri="{FF2B5EF4-FFF2-40B4-BE49-F238E27FC236}">
                <a16:creationId xmlns:a16="http://schemas.microsoft.com/office/drawing/2014/main" id="{4AC46429-3371-4E18-AF51-EB7309B05C0F}"/>
              </a:ext>
            </a:extLst>
          </p:cNvPr>
          <p:cNvSpPr>
            <a:spLocks noChangeArrowheads="1"/>
          </p:cNvSpPr>
          <p:nvPr/>
        </p:nvSpPr>
        <p:spPr bwMode="auto">
          <a:xfrm>
            <a:off x="2286000" y="3352800"/>
            <a:ext cx="457200" cy="304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98342" name="AutoShape 6">
            <a:extLst>
              <a:ext uri="{FF2B5EF4-FFF2-40B4-BE49-F238E27FC236}">
                <a16:creationId xmlns:a16="http://schemas.microsoft.com/office/drawing/2014/main" id="{D8933DCD-E6EE-415A-8F7D-69005DDB93F5}"/>
              </a:ext>
            </a:extLst>
          </p:cNvPr>
          <p:cNvCxnSpPr>
            <a:cxnSpLocks noChangeShapeType="1"/>
            <a:stCxn id="398339" idx="3"/>
            <a:endCxn id="398340" idx="1"/>
          </p:cNvCxnSpPr>
          <p:nvPr/>
        </p:nvCxnSpPr>
        <p:spPr bwMode="auto">
          <a:xfrm>
            <a:off x="1219200" y="3505200"/>
            <a:ext cx="3048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8343" name="AutoShape 7">
            <a:extLst>
              <a:ext uri="{FF2B5EF4-FFF2-40B4-BE49-F238E27FC236}">
                <a16:creationId xmlns:a16="http://schemas.microsoft.com/office/drawing/2014/main" id="{69127EAD-8122-42F7-8A8B-024338C23A58}"/>
              </a:ext>
            </a:extLst>
          </p:cNvPr>
          <p:cNvCxnSpPr>
            <a:cxnSpLocks noChangeShapeType="1"/>
            <a:stCxn id="398340" idx="3"/>
            <a:endCxn id="398341" idx="1"/>
          </p:cNvCxnSpPr>
          <p:nvPr/>
        </p:nvCxnSpPr>
        <p:spPr bwMode="auto">
          <a:xfrm>
            <a:off x="1981200" y="3505200"/>
            <a:ext cx="3048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8344" name="Rectangle 8">
            <a:extLst>
              <a:ext uri="{FF2B5EF4-FFF2-40B4-BE49-F238E27FC236}">
                <a16:creationId xmlns:a16="http://schemas.microsoft.com/office/drawing/2014/main" id="{E32E2C81-894B-4366-AB86-C2DB3D815ED2}"/>
              </a:ext>
            </a:extLst>
          </p:cNvPr>
          <p:cNvSpPr>
            <a:spLocks noChangeArrowheads="1"/>
          </p:cNvSpPr>
          <p:nvPr/>
        </p:nvSpPr>
        <p:spPr bwMode="auto">
          <a:xfrm>
            <a:off x="914400" y="4114800"/>
            <a:ext cx="10668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概括性</a:t>
            </a:r>
          </a:p>
          <a:p>
            <a:pPr algn="ctr"/>
            <a:r>
              <a:rPr lang="zh-CN" altLang="en-US"/>
              <a:t>思想</a:t>
            </a:r>
          </a:p>
        </p:txBody>
      </p:sp>
      <p:cxnSp>
        <p:nvCxnSpPr>
          <p:cNvPr id="398345" name="AutoShape 9">
            <a:extLst>
              <a:ext uri="{FF2B5EF4-FFF2-40B4-BE49-F238E27FC236}">
                <a16:creationId xmlns:a16="http://schemas.microsoft.com/office/drawing/2014/main" id="{9249EADB-94AC-4D59-89CE-F0397B83E1F6}"/>
              </a:ext>
            </a:extLst>
          </p:cNvPr>
          <p:cNvCxnSpPr>
            <a:cxnSpLocks noChangeShapeType="1"/>
            <a:stCxn id="398341" idx="2"/>
            <a:endCxn id="398344" idx="0"/>
          </p:cNvCxnSpPr>
          <p:nvPr/>
        </p:nvCxnSpPr>
        <p:spPr bwMode="auto">
          <a:xfrm flipH="1">
            <a:off x="1447800" y="3657600"/>
            <a:ext cx="10668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8346" name="Rectangle 10">
            <a:extLst>
              <a:ext uri="{FF2B5EF4-FFF2-40B4-BE49-F238E27FC236}">
                <a16:creationId xmlns:a16="http://schemas.microsoft.com/office/drawing/2014/main" id="{129E9FA4-4718-4A6B-B246-F86E0B02A522}"/>
              </a:ext>
            </a:extLst>
          </p:cNvPr>
          <p:cNvSpPr>
            <a:spLocks noChangeArrowheads="1"/>
          </p:cNvSpPr>
          <p:nvPr/>
        </p:nvSpPr>
        <p:spPr bwMode="auto">
          <a:xfrm>
            <a:off x="4724400" y="3352800"/>
            <a:ext cx="457200" cy="304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8347" name="Rectangle 11">
            <a:extLst>
              <a:ext uri="{FF2B5EF4-FFF2-40B4-BE49-F238E27FC236}">
                <a16:creationId xmlns:a16="http://schemas.microsoft.com/office/drawing/2014/main" id="{D8475E2B-B569-44CC-9EC4-C5089D7D47CA}"/>
              </a:ext>
            </a:extLst>
          </p:cNvPr>
          <p:cNvSpPr>
            <a:spLocks noChangeArrowheads="1"/>
          </p:cNvSpPr>
          <p:nvPr/>
        </p:nvSpPr>
        <p:spPr bwMode="auto">
          <a:xfrm>
            <a:off x="5486400" y="3352800"/>
            <a:ext cx="457200" cy="304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8348" name="Rectangle 12">
            <a:extLst>
              <a:ext uri="{FF2B5EF4-FFF2-40B4-BE49-F238E27FC236}">
                <a16:creationId xmlns:a16="http://schemas.microsoft.com/office/drawing/2014/main" id="{C51B8F78-5419-4E86-9668-82B81789C3F3}"/>
              </a:ext>
            </a:extLst>
          </p:cNvPr>
          <p:cNvSpPr>
            <a:spLocks noChangeArrowheads="1"/>
          </p:cNvSpPr>
          <p:nvPr/>
        </p:nvSpPr>
        <p:spPr bwMode="auto">
          <a:xfrm>
            <a:off x="6248400" y="3352800"/>
            <a:ext cx="457200" cy="304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98349" name="AutoShape 13">
            <a:extLst>
              <a:ext uri="{FF2B5EF4-FFF2-40B4-BE49-F238E27FC236}">
                <a16:creationId xmlns:a16="http://schemas.microsoft.com/office/drawing/2014/main" id="{D021BC14-9C16-493C-A9D5-9E1E1E7A03FF}"/>
              </a:ext>
            </a:extLst>
          </p:cNvPr>
          <p:cNvCxnSpPr>
            <a:cxnSpLocks noChangeShapeType="1"/>
            <a:stCxn id="398346" idx="2"/>
            <a:endCxn id="398358" idx="0"/>
          </p:cNvCxnSpPr>
          <p:nvPr/>
        </p:nvCxnSpPr>
        <p:spPr bwMode="auto">
          <a:xfrm>
            <a:off x="4953000" y="3657600"/>
            <a:ext cx="7239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8350" name="AutoShape 14">
            <a:extLst>
              <a:ext uri="{FF2B5EF4-FFF2-40B4-BE49-F238E27FC236}">
                <a16:creationId xmlns:a16="http://schemas.microsoft.com/office/drawing/2014/main" id="{A1E05A04-5813-4118-BE59-711DB23B0EF0}"/>
              </a:ext>
            </a:extLst>
          </p:cNvPr>
          <p:cNvCxnSpPr>
            <a:cxnSpLocks noChangeShapeType="1"/>
            <a:stCxn id="398347" idx="2"/>
            <a:endCxn id="398358" idx="0"/>
          </p:cNvCxnSpPr>
          <p:nvPr/>
        </p:nvCxnSpPr>
        <p:spPr bwMode="auto">
          <a:xfrm flipH="1">
            <a:off x="5676900" y="3657600"/>
            <a:ext cx="381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8351" name="AutoShape 15">
            <a:extLst>
              <a:ext uri="{FF2B5EF4-FFF2-40B4-BE49-F238E27FC236}">
                <a16:creationId xmlns:a16="http://schemas.microsoft.com/office/drawing/2014/main" id="{455C8EA8-F5BF-46AB-9A28-7969B28B45BC}"/>
              </a:ext>
            </a:extLst>
          </p:cNvPr>
          <p:cNvCxnSpPr>
            <a:cxnSpLocks noChangeShapeType="1"/>
            <a:stCxn id="398348" idx="2"/>
            <a:endCxn id="398358" idx="0"/>
          </p:cNvCxnSpPr>
          <p:nvPr/>
        </p:nvCxnSpPr>
        <p:spPr bwMode="auto">
          <a:xfrm flipH="1">
            <a:off x="5676900" y="3657600"/>
            <a:ext cx="8001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8352" name="Rectangle 16">
            <a:extLst>
              <a:ext uri="{FF2B5EF4-FFF2-40B4-BE49-F238E27FC236}">
                <a16:creationId xmlns:a16="http://schemas.microsoft.com/office/drawing/2014/main" id="{62A263F5-9502-40F6-A06F-E0F5634B06DE}"/>
              </a:ext>
            </a:extLst>
          </p:cNvPr>
          <p:cNvSpPr>
            <a:spLocks noChangeArrowheads="1"/>
          </p:cNvSpPr>
          <p:nvPr/>
        </p:nvSpPr>
        <p:spPr bwMode="auto">
          <a:xfrm>
            <a:off x="2133600" y="4114800"/>
            <a:ext cx="10668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对其进行评论？</a:t>
            </a:r>
          </a:p>
        </p:txBody>
      </p:sp>
      <p:sp>
        <p:nvSpPr>
          <p:cNvPr id="398353" name="Rectangle 17">
            <a:extLst>
              <a:ext uri="{FF2B5EF4-FFF2-40B4-BE49-F238E27FC236}">
                <a16:creationId xmlns:a16="http://schemas.microsoft.com/office/drawing/2014/main" id="{0C2AAA21-42B1-40B4-8AA6-5D9D5A1718D4}"/>
              </a:ext>
            </a:extLst>
          </p:cNvPr>
          <p:cNvSpPr>
            <a:spLocks noChangeArrowheads="1"/>
          </p:cNvSpPr>
          <p:nvPr/>
        </p:nvSpPr>
        <p:spPr bwMode="auto">
          <a:xfrm>
            <a:off x="3352800" y="4114800"/>
            <a:ext cx="10668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因此</a:t>
            </a:r>
            <a:r>
              <a:rPr lang="zh-CN" altLang="en-US">
                <a:latin typeface="Arial" panose="020B0604020202020204" pitchFamily="34" charset="0"/>
              </a:rPr>
              <a:t>……</a:t>
            </a:r>
            <a:endParaRPr lang="zh-CN" altLang="en-US"/>
          </a:p>
        </p:txBody>
      </p:sp>
      <p:cxnSp>
        <p:nvCxnSpPr>
          <p:cNvPr id="398354" name="AutoShape 18">
            <a:extLst>
              <a:ext uri="{FF2B5EF4-FFF2-40B4-BE49-F238E27FC236}">
                <a16:creationId xmlns:a16="http://schemas.microsoft.com/office/drawing/2014/main" id="{522D301B-2417-4AC0-8777-57760DC41F5F}"/>
              </a:ext>
            </a:extLst>
          </p:cNvPr>
          <p:cNvCxnSpPr>
            <a:cxnSpLocks noChangeShapeType="1"/>
            <a:stCxn id="398344" idx="3"/>
            <a:endCxn id="398352" idx="1"/>
          </p:cNvCxnSpPr>
          <p:nvPr/>
        </p:nvCxnSpPr>
        <p:spPr bwMode="auto">
          <a:xfrm>
            <a:off x="1981200" y="4381500"/>
            <a:ext cx="152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8355" name="AutoShape 19">
            <a:extLst>
              <a:ext uri="{FF2B5EF4-FFF2-40B4-BE49-F238E27FC236}">
                <a16:creationId xmlns:a16="http://schemas.microsoft.com/office/drawing/2014/main" id="{2A901FC4-0AA8-40F7-850D-7DFDD5D39113}"/>
              </a:ext>
            </a:extLst>
          </p:cNvPr>
          <p:cNvCxnSpPr>
            <a:cxnSpLocks noChangeShapeType="1"/>
            <a:stCxn id="398352" idx="3"/>
            <a:endCxn id="398353" idx="1"/>
          </p:cNvCxnSpPr>
          <p:nvPr/>
        </p:nvCxnSpPr>
        <p:spPr bwMode="auto">
          <a:xfrm>
            <a:off x="3200400" y="4381500"/>
            <a:ext cx="152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8356" name="Rectangle 20">
            <a:extLst>
              <a:ext uri="{FF2B5EF4-FFF2-40B4-BE49-F238E27FC236}">
                <a16:creationId xmlns:a16="http://schemas.microsoft.com/office/drawing/2014/main" id="{9D9D4A7B-B2A8-4E15-B263-A234AD9B8300}"/>
              </a:ext>
            </a:extLst>
          </p:cNvPr>
          <p:cNvSpPr>
            <a:spLocks noChangeArrowheads="1"/>
          </p:cNvSpPr>
          <p:nvPr/>
        </p:nvSpPr>
        <p:spPr bwMode="auto">
          <a:xfrm>
            <a:off x="1752600" y="5257800"/>
            <a:ext cx="1600200" cy="381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a:t>
            </a:r>
          </a:p>
        </p:txBody>
      </p:sp>
      <p:cxnSp>
        <p:nvCxnSpPr>
          <p:cNvPr id="398357" name="AutoShape 21">
            <a:extLst>
              <a:ext uri="{FF2B5EF4-FFF2-40B4-BE49-F238E27FC236}">
                <a16:creationId xmlns:a16="http://schemas.microsoft.com/office/drawing/2014/main" id="{8C4C085E-A632-48E9-A288-E4294806F5A6}"/>
              </a:ext>
            </a:extLst>
          </p:cNvPr>
          <p:cNvCxnSpPr>
            <a:cxnSpLocks noChangeShapeType="1"/>
            <a:stCxn id="398353" idx="2"/>
            <a:endCxn id="398356" idx="0"/>
          </p:cNvCxnSpPr>
          <p:nvPr/>
        </p:nvCxnSpPr>
        <p:spPr bwMode="auto">
          <a:xfrm flipH="1">
            <a:off x="2552700" y="4648200"/>
            <a:ext cx="13335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8358" name="Rectangle 22">
            <a:extLst>
              <a:ext uri="{FF2B5EF4-FFF2-40B4-BE49-F238E27FC236}">
                <a16:creationId xmlns:a16="http://schemas.microsoft.com/office/drawing/2014/main" id="{E5D39162-5B4A-44F9-952F-FBD878E033C2}"/>
              </a:ext>
            </a:extLst>
          </p:cNvPr>
          <p:cNvSpPr>
            <a:spLocks noChangeArrowheads="1"/>
          </p:cNvSpPr>
          <p:nvPr/>
        </p:nvSpPr>
        <p:spPr bwMode="auto">
          <a:xfrm>
            <a:off x="5181600" y="4114800"/>
            <a:ext cx="9906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概括性</a:t>
            </a:r>
          </a:p>
          <a:p>
            <a:pPr algn="ctr"/>
            <a:r>
              <a:rPr lang="zh-CN" altLang="en-US"/>
              <a:t>思想</a:t>
            </a:r>
          </a:p>
        </p:txBody>
      </p:sp>
      <p:sp>
        <p:nvSpPr>
          <p:cNvPr id="398359" name="Rectangle 23">
            <a:extLst>
              <a:ext uri="{FF2B5EF4-FFF2-40B4-BE49-F238E27FC236}">
                <a16:creationId xmlns:a16="http://schemas.microsoft.com/office/drawing/2014/main" id="{05F806BB-BB63-4D68-A1F5-F912CF2CAF71}"/>
              </a:ext>
            </a:extLst>
          </p:cNvPr>
          <p:cNvSpPr>
            <a:spLocks noChangeArrowheads="1"/>
          </p:cNvSpPr>
          <p:nvPr/>
        </p:nvSpPr>
        <p:spPr bwMode="auto">
          <a:xfrm>
            <a:off x="6400800" y="4114800"/>
            <a:ext cx="9906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类似思想？</a:t>
            </a:r>
          </a:p>
        </p:txBody>
      </p:sp>
      <p:sp>
        <p:nvSpPr>
          <p:cNvPr id="398360" name="Rectangle 24">
            <a:extLst>
              <a:ext uri="{FF2B5EF4-FFF2-40B4-BE49-F238E27FC236}">
                <a16:creationId xmlns:a16="http://schemas.microsoft.com/office/drawing/2014/main" id="{E60F7F91-4437-4553-8524-C06D5CB4CD5B}"/>
              </a:ext>
            </a:extLst>
          </p:cNvPr>
          <p:cNvSpPr>
            <a:spLocks noChangeArrowheads="1"/>
          </p:cNvSpPr>
          <p:nvPr/>
        </p:nvSpPr>
        <p:spPr bwMode="auto">
          <a:xfrm>
            <a:off x="7620000" y="4114800"/>
            <a:ext cx="9906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类似思想？</a:t>
            </a:r>
          </a:p>
        </p:txBody>
      </p:sp>
      <p:cxnSp>
        <p:nvCxnSpPr>
          <p:cNvPr id="398361" name="AutoShape 25">
            <a:extLst>
              <a:ext uri="{FF2B5EF4-FFF2-40B4-BE49-F238E27FC236}">
                <a16:creationId xmlns:a16="http://schemas.microsoft.com/office/drawing/2014/main" id="{C8788A4C-325A-4110-B143-A4370D03DC92}"/>
              </a:ext>
            </a:extLst>
          </p:cNvPr>
          <p:cNvCxnSpPr>
            <a:cxnSpLocks noChangeShapeType="1"/>
            <a:stCxn id="398358" idx="3"/>
            <a:endCxn id="398359" idx="1"/>
          </p:cNvCxnSpPr>
          <p:nvPr/>
        </p:nvCxnSpPr>
        <p:spPr bwMode="auto">
          <a:xfrm>
            <a:off x="6172200" y="438150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8362" name="AutoShape 26">
            <a:extLst>
              <a:ext uri="{FF2B5EF4-FFF2-40B4-BE49-F238E27FC236}">
                <a16:creationId xmlns:a16="http://schemas.microsoft.com/office/drawing/2014/main" id="{71969BC5-782F-4C96-BEF1-94FEEA67C1A3}"/>
              </a:ext>
            </a:extLst>
          </p:cNvPr>
          <p:cNvCxnSpPr>
            <a:cxnSpLocks noChangeShapeType="1"/>
            <a:stCxn id="398359" idx="3"/>
            <a:endCxn id="398360" idx="1"/>
          </p:cNvCxnSpPr>
          <p:nvPr/>
        </p:nvCxnSpPr>
        <p:spPr bwMode="auto">
          <a:xfrm>
            <a:off x="7391400" y="438150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8363" name="Rectangle 27">
            <a:extLst>
              <a:ext uri="{FF2B5EF4-FFF2-40B4-BE49-F238E27FC236}">
                <a16:creationId xmlns:a16="http://schemas.microsoft.com/office/drawing/2014/main" id="{DDFE7170-D848-41D8-ABCF-6F62823C2E54}"/>
              </a:ext>
            </a:extLst>
          </p:cNvPr>
          <p:cNvSpPr>
            <a:spLocks noChangeArrowheads="1"/>
          </p:cNvSpPr>
          <p:nvPr/>
        </p:nvSpPr>
        <p:spPr bwMode="auto">
          <a:xfrm>
            <a:off x="6096000" y="5257800"/>
            <a:ext cx="1600200" cy="381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a:t>
            </a:r>
          </a:p>
        </p:txBody>
      </p:sp>
      <p:cxnSp>
        <p:nvCxnSpPr>
          <p:cNvPr id="398364" name="AutoShape 28">
            <a:extLst>
              <a:ext uri="{FF2B5EF4-FFF2-40B4-BE49-F238E27FC236}">
                <a16:creationId xmlns:a16="http://schemas.microsoft.com/office/drawing/2014/main" id="{7E838AA8-A947-4EFA-980C-CEC30311E3B3}"/>
              </a:ext>
            </a:extLst>
          </p:cNvPr>
          <p:cNvCxnSpPr>
            <a:cxnSpLocks noChangeShapeType="1"/>
            <a:stCxn id="398360" idx="2"/>
            <a:endCxn id="398363" idx="0"/>
          </p:cNvCxnSpPr>
          <p:nvPr/>
        </p:nvCxnSpPr>
        <p:spPr bwMode="auto">
          <a:xfrm flipH="1">
            <a:off x="6896100" y="4648200"/>
            <a:ext cx="12192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8365" name="Oval 29">
            <a:extLst>
              <a:ext uri="{FF2B5EF4-FFF2-40B4-BE49-F238E27FC236}">
                <a16:creationId xmlns:a16="http://schemas.microsoft.com/office/drawing/2014/main" id="{1DC66D6E-6E80-4C34-85B8-57C41AE1A566}"/>
              </a:ext>
            </a:extLst>
          </p:cNvPr>
          <p:cNvSpPr>
            <a:spLocks noChangeArrowheads="1"/>
          </p:cNvSpPr>
          <p:nvPr/>
        </p:nvSpPr>
        <p:spPr bwMode="auto">
          <a:xfrm>
            <a:off x="1066800" y="1600200"/>
            <a:ext cx="3124200" cy="762000"/>
          </a:xfrm>
          <a:prstGeom prst="ellipse">
            <a:avLst/>
          </a:prstGeom>
          <a:solidFill>
            <a:srgbClr val="CCFFFF"/>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对其做进一步评论</a:t>
            </a:r>
            <a:r>
              <a:rPr lang="zh-CN" altLang="en-US">
                <a:latin typeface="Arial" panose="020B0604020202020204" pitchFamily="34" charset="0"/>
              </a:rPr>
              <a:t>——</a:t>
            </a:r>
            <a:r>
              <a:rPr lang="zh-CN" altLang="en-US"/>
              <a:t>演绎法</a:t>
            </a:r>
          </a:p>
        </p:txBody>
      </p:sp>
      <p:sp>
        <p:nvSpPr>
          <p:cNvPr id="398366" name="Oval 30">
            <a:extLst>
              <a:ext uri="{FF2B5EF4-FFF2-40B4-BE49-F238E27FC236}">
                <a16:creationId xmlns:a16="http://schemas.microsoft.com/office/drawing/2014/main" id="{FC598602-A3B6-43A3-8CA2-6AD462943300}"/>
              </a:ext>
            </a:extLst>
          </p:cNvPr>
          <p:cNvSpPr>
            <a:spLocks noChangeArrowheads="1"/>
          </p:cNvSpPr>
          <p:nvPr/>
        </p:nvSpPr>
        <p:spPr bwMode="auto">
          <a:xfrm>
            <a:off x="4876800" y="1600200"/>
            <a:ext cx="3124200" cy="762000"/>
          </a:xfrm>
          <a:prstGeom prst="ellipse">
            <a:avLst/>
          </a:prstGeom>
          <a:solidFill>
            <a:srgbClr val="CCFFFF"/>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找出与之类似的思想</a:t>
            </a:r>
            <a:r>
              <a:rPr lang="zh-CN" altLang="en-US">
                <a:latin typeface="Arial" panose="020B0604020202020204" pitchFamily="34" charset="0"/>
              </a:rPr>
              <a:t>——</a:t>
            </a:r>
            <a:r>
              <a:rPr lang="zh-CN" altLang="en-US"/>
              <a:t>归纳法</a:t>
            </a:r>
          </a:p>
        </p:txBody>
      </p:sp>
      <p:sp>
        <p:nvSpPr>
          <p:cNvPr id="398367" name="Line 31">
            <a:extLst>
              <a:ext uri="{FF2B5EF4-FFF2-40B4-BE49-F238E27FC236}">
                <a16:creationId xmlns:a16="http://schemas.microsoft.com/office/drawing/2014/main" id="{38B77A23-2578-4EE3-941F-E3371E569574}"/>
              </a:ext>
            </a:extLst>
          </p:cNvPr>
          <p:cNvSpPr>
            <a:spLocks noChangeShapeType="1"/>
          </p:cNvSpPr>
          <p:nvPr/>
        </p:nvSpPr>
        <p:spPr bwMode="auto">
          <a:xfrm>
            <a:off x="4572000" y="1447800"/>
            <a:ext cx="0" cy="4495800"/>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98368" name="AutoShape 32">
            <a:extLst>
              <a:ext uri="{FF2B5EF4-FFF2-40B4-BE49-F238E27FC236}">
                <a16:creationId xmlns:a16="http://schemas.microsoft.com/office/drawing/2014/main" id="{E0C557B9-23F3-48DE-9770-BDAB563B2288}"/>
              </a:ext>
            </a:extLst>
          </p:cNvPr>
          <p:cNvSpPr>
            <a:spLocks noChangeArrowheads="1"/>
          </p:cNvSpPr>
          <p:nvPr/>
        </p:nvSpPr>
        <p:spPr bwMode="auto">
          <a:xfrm flipV="1">
            <a:off x="1524000" y="2514600"/>
            <a:ext cx="2286000" cy="609600"/>
          </a:xfrm>
          <a:prstGeom prst="upArrow">
            <a:avLst>
              <a:gd name="adj1" fmla="val 54454"/>
              <a:gd name="adj2" fmla="val 69792"/>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8369" name="AutoShape 33">
            <a:extLst>
              <a:ext uri="{FF2B5EF4-FFF2-40B4-BE49-F238E27FC236}">
                <a16:creationId xmlns:a16="http://schemas.microsoft.com/office/drawing/2014/main" id="{CA6A914E-0A57-4EC4-A5E3-03E1A61D94A7}"/>
              </a:ext>
            </a:extLst>
          </p:cNvPr>
          <p:cNvSpPr>
            <a:spLocks noChangeArrowheads="1"/>
          </p:cNvSpPr>
          <p:nvPr/>
        </p:nvSpPr>
        <p:spPr bwMode="auto">
          <a:xfrm flipV="1">
            <a:off x="5410200" y="2514600"/>
            <a:ext cx="2286000" cy="609600"/>
          </a:xfrm>
          <a:prstGeom prst="upArrow">
            <a:avLst>
              <a:gd name="adj1" fmla="val 54454"/>
              <a:gd name="adj2" fmla="val 69792"/>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a:extLst>
              <a:ext uri="{FF2B5EF4-FFF2-40B4-BE49-F238E27FC236}">
                <a16:creationId xmlns:a16="http://schemas.microsoft.com/office/drawing/2014/main" id="{F362CD2F-E03B-44F0-BF2A-7EC57399C098}"/>
              </a:ext>
            </a:extLst>
          </p:cNvPr>
          <p:cNvSpPr>
            <a:spLocks noGrp="1"/>
          </p:cNvSpPr>
          <p:nvPr>
            <p:ph type="sldNum" sz="quarter" idx="12"/>
          </p:nvPr>
        </p:nvSpPr>
        <p:spPr/>
        <p:txBody>
          <a:bodyPr/>
          <a:lstStyle/>
          <a:p>
            <a:fld id="{BF8C8F9B-051F-4F47-BB0E-9FCD56CB763B}" type="slidenum">
              <a:rPr lang="zh-CN" altLang="en-US"/>
              <a:pPr/>
              <a:t>52</a:t>
            </a:fld>
            <a:endParaRPr lang="en-US" altLang="zh-CN"/>
          </a:p>
        </p:txBody>
      </p:sp>
      <p:sp>
        <p:nvSpPr>
          <p:cNvPr id="399362" name="Rectangle 2">
            <a:extLst>
              <a:ext uri="{FF2B5EF4-FFF2-40B4-BE49-F238E27FC236}">
                <a16:creationId xmlns:a16="http://schemas.microsoft.com/office/drawing/2014/main" id="{D1D15E5A-9938-4B84-904F-AB42F1A8A072}"/>
              </a:ext>
            </a:extLst>
          </p:cNvPr>
          <p:cNvSpPr>
            <a:spLocks noGrp="1" noChangeArrowheads="1"/>
          </p:cNvSpPr>
          <p:nvPr>
            <p:ph type="title"/>
          </p:nvPr>
        </p:nvSpPr>
        <p:spPr/>
        <p:txBody>
          <a:bodyPr/>
          <a:lstStyle/>
          <a:p>
            <a:r>
              <a:rPr lang="zh-CN" altLang="en-US">
                <a:latin typeface="Arial" panose="020B0604020202020204" pitchFamily="34" charset="0"/>
              </a:rPr>
              <a:t>“</a:t>
            </a:r>
            <a:r>
              <a:rPr lang="zh-CN" altLang="en-US"/>
              <a:t>缺乏思想</a:t>
            </a:r>
            <a:r>
              <a:rPr lang="zh-CN" altLang="en-US">
                <a:latin typeface="Arial" panose="020B0604020202020204" pitchFamily="34" charset="0"/>
              </a:rPr>
              <a:t>”</a:t>
            </a:r>
            <a:r>
              <a:rPr lang="zh-CN" altLang="en-US"/>
              <a:t>的句子掩盖了思想不完整的事实</a:t>
            </a:r>
          </a:p>
        </p:txBody>
      </p:sp>
      <p:sp>
        <p:nvSpPr>
          <p:cNvPr id="399363" name="Rectangle 3">
            <a:extLst>
              <a:ext uri="{FF2B5EF4-FFF2-40B4-BE49-F238E27FC236}">
                <a16:creationId xmlns:a16="http://schemas.microsoft.com/office/drawing/2014/main" id="{CFC56931-3886-4962-8DF3-6C02E1CAEE2F}"/>
              </a:ext>
            </a:extLst>
          </p:cNvPr>
          <p:cNvSpPr>
            <a:spLocks noChangeArrowheads="1"/>
          </p:cNvSpPr>
          <p:nvPr/>
        </p:nvSpPr>
        <p:spPr bwMode="auto">
          <a:xfrm>
            <a:off x="1371600" y="1981200"/>
            <a:ext cx="2057400" cy="685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该公司存在</a:t>
            </a:r>
          </a:p>
          <a:p>
            <a:pPr algn="ctr"/>
            <a:r>
              <a:rPr lang="zh-CN" altLang="en-US"/>
              <a:t>两个组织问题</a:t>
            </a:r>
          </a:p>
        </p:txBody>
      </p:sp>
      <p:sp>
        <p:nvSpPr>
          <p:cNvPr id="399364" name="Rectangle 4">
            <a:extLst>
              <a:ext uri="{FF2B5EF4-FFF2-40B4-BE49-F238E27FC236}">
                <a16:creationId xmlns:a16="http://schemas.microsoft.com/office/drawing/2014/main" id="{129E17CA-BC7C-42D1-A39B-DF2A0B4ACAA7}"/>
              </a:ext>
            </a:extLst>
          </p:cNvPr>
          <p:cNvSpPr>
            <a:spLocks noChangeArrowheads="1"/>
          </p:cNvSpPr>
          <p:nvPr/>
        </p:nvSpPr>
        <p:spPr bwMode="auto">
          <a:xfrm>
            <a:off x="5410200" y="1981200"/>
            <a:ext cx="2057400" cy="685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该公司的主要组织问题是没有进行授权</a:t>
            </a:r>
          </a:p>
        </p:txBody>
      </p:sp>
      <p:sp>
        <p:nvSpPr>
          <p:cNvPr id="399365" name="Rectangle 5">
            <a:extLst>
              <a:ext uri="{FF2B5EF4-FFF2-40B4-BE49-F238E27FC236}">
                <a16:creationId xmlns:a16="http://schemas.microsoft.com/office/drawing/2014/main" id="{7F10EB6C-5F9A-46CA-9F6D-3E0F13EA07DE}"/>
              </a:ext>
            </a:extLst>
          </p:cNvPr>
          <p:cNvSpPr>
            <a:spLocks noChangeArrowheads="1"/>
          </p:cNvSpPr>
          <p:nvPr/>
        </p:nvSpPr>
        <p:spPr bwMode="auto">
          <a:xfrm>
            <a:off x="1143000" y="3886200"/>
            <a:ext cx="685800" cy="457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1</a:t>
            </a:r>
          </a:p>
        </p:txBody>
      </p:sp>
      <p:sp>
        <p:nvSpPr>
          <p:cNvPr id="399366" name="Rectangle 6">
            <a:extLst>
              <a:ext uri="{FF2B5EF4-FFF2-40B4-BE49-F238E27FC236}">
                <a16:creationId xmlns:a16="http://schemas.microsoft.com/office/drawing/2014/main" id="{1E2D03B3-EBFA-4FD3-A587-E377C6DB019F}"/>
              </a:ext>
            </a:extLst>
          </p:cNvPr>
          <p:cNvSpPr>
            <a:spLocks noChangeArrowheads="1"/>
          </p:cNvSpPr>
          <p:nvPr/>
        </p:nvSpPr>
        <p:spPr bwMode="auto">
          <a:xfrm>
            <a:off x="2971800" y="3886200"/>
            <a:ext cx="685800" cy="457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2</a:t>
            </a:r>
          </a:p>
        </p:txBody>
      </p:sp>
      <p:cxnSp>
        <p:nvCxnSpPr>
          <p:cNvPr id="399367" name="AutoShape 7">
            <a:extLst>
              <a:ext uri="{FF2B5EF4-FFF2-40B4-BE49-F238E27FC236}">
                <a16:creationId xmlns:a16="http://schemas.microsoft.com/office/drawing/2014/main" id="{453D7535-04E9-4D53-A0F0-106D61820497}"/>
              </a:ext>
            </a:extLst>
          </p:cNvPr>
          <p:cNvCxnSpPr>
            <a:cxnSpLocks noChangeShapeType="1"/>
            <a:stCxn id="399363" idx="2"/>
            <a:endCxn id="399365" idx="0"/>
          </p:cNvCxnSpPr>
          <p:nvPr/>
        </p:nvCxnSpPr>
        <p:spPr bwMode="auto">
          <a:xfrm flipH="1">
            <a:off x="1485900" y="2667000"/>
            <a:ext cx="9144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368" name="AutoShape 8">
            <a:extLst>
              <a:ext uri="{FF2B5EF4-FFF2-40B4-BE49-F238E27FC236}">
                <a16:creationId xmlns:a16="http://schemas.microsoft.com/office/drawing/2014/main" id="{D10E48EC-4008-49E8-A1E1-DE15C67AC01D}"/>
              </a:ext>
            </a:extLst>
          </p:cNvPr>
          <p:cNvCxnSpPr>
            <a:cxnSpLocks noChangeShapeType="1"/>
            <a:stCxn id="399363" idx="2"/>
            <a:endCxn id="399366" idx="0"/>
          </p:cNvCxnSpPr>
          <p:nvPr/>
        </p:nvCxnSpPr>
        <p:spPr bwMode="auto">
          <a:xfrm>
            <a:off x="2400300" y="2667000"/>
            <a:ext cx="9144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369" name="Rectangle 9">
            <a:extLst>
              <a:ext uri="{FF2B5EF4-FFF2-40B4-BE49-F238E27FC236}">
                <a16:creationId xmlns:a16="http://schemas.microsoft.com/office/drawing/2014/main" id="{8AC548B9-00A0-43BF-BDA2-C86B8CF7ED6C}"/>
              </a:ext>
            </a:extLst>
          </p:cNvPr>
          <p:cNvSpPr>
            <a:spLocks noChangeArrowheads="1"/>
          </p:cNvSpPr>
          <p:nvPr/>
        </p:nvSpPr>
        <p:spPr bwMode="auto">
          <a:xfrm>
            <a:off x="4876800" y="3886200"/>
            <a:ext cx="685800" cy="457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1</a:t>
            </a:r>
          </a:p>
        </p:txBody>
      </p:sp>
      <p:sp>
        <p:nvSpPr>
          <p:cNvPr id="399370" name="Rectangle 10">
            <a:extLst>
              <a:ext uri="{FF2B5EF4-FFF2-40B4-BE49-F238E27FC236}">
                <a16:creationId xmlns:a16="http://schemas.microsoft.com/office/drawing/2014/main" id="{A503188F-0266-4DC7-AAC0-645998AE9AFB}"/>
              </a:ext>
            </a:extLst>
          </p:cNvPr>
          <p:cNvSpPr>
            <a:spLocks noChangeArrowheads="1"/>
          </p:cNvSpPr>
          <p:nvPr/>
        </p:nvSpPr>
        <p:spPr bwMode="auto">
          <a:xfrm>
            <a:off x="5791200" y="3886200"/>
            <a:ext cx="685800" cy="457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2</a:t>
            </a:r>
          </a:p>
        </p:txBody>
      </p:sp>
      <p:sp>
        <p:nvSpPr>
          <p:cNvPr id="399371" name="Rectangle 11">
            <a:extLst>
              <a:ext uri="{FF2B5EF4-FFF2-40B4-BE49-F238E27FC236}">
                <a16:creationId xmlns:a16="http://schemas.microsoft.com/office/drawing/2014/main" id="{C0BC743D-63AE-4F57-9D11-D07595660283}"/>
              </a:ext>
            </a:extLst>
          </p:cNvPr>
          <p:cNvSpPr>
            <a:spLocks noChangeArrowheads="1"/>
          </p:cNvSpPr>
          <p:nvPr/>
        </p:nvSpPr>
        <p:spPr bwMode="auto">
          <a:xfrm>
            <a:off x="6705600" y="3886200"/>
            <a:ext cx="685800" cy="457200"/>
          </a:xfrm>
          <a:prstGeom prst="rect">
            <a:avLst/>
          </a:prstGeom>
          <a:solidFill>
            <a:srgbClr val="CCFFFF"/>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3</a:t>
            </a:r>
          </a:p>
        </p:txBody>
      </p:sp>
      <p:sp>
        <p:nvSpPr>
          <p:cNvPr id="399372" name="Rectangle 12">
            <a:extLst>
              <a:ext uri="{FF2B5EF4-FFF2-40B4-BE49-F238E27FC236}">
                <a16:creationId xmlns:a16="http://schemas.microsoft.com/office/drawing/2014/main" id="{587FE596-A492-43B9-A88F-F3B73A38878E}"/>
              </a:ext>
            </a:extLst>
          </p:cNvPr>
          <p:cNvSpPr>
            <a:spLocks noChangeArrowheads="1"/>
          </p:cNvSpPr>
          <p:nvPr/>
        </p:nvSpPr>
        <p:spPr bwMode="auto">
          <a:xfrm>
            <a:off x="7620000" y="3886200"/>
            <a:ext cx="685800" cy="457200"/>
          </a:xfrm>
          <a:prstGeom prst="rect">
            <a:avLst/>
          </a:prstGeom>
          <a:solidFill>
            <a:srgbClr val="CCFFFF"/>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4</a:t>
            </a:r>
          </a:p>
        </p:txBody>
      </p:sp>
      <p:cxnSp>
        <p:nvCxnSpPr>
          <p:cNvPr id="399373" name="AutoShape 13">
            <a:extLst>
              <a:ext uri="{FF2B5EF4-FFF2-40B4-BE49-F238E27FC236}">
                <a16:creationId xmlns:a16="http://schemas.microsoft.com/office/drawing/2014/main" id="{F09DD7D3-F143-4EEE-9B17-EA4C6A303CCE}"/>
              </a:ext>
            </a:extLst>
          </p:cNvPr>
          <p:cNvCxnSpPr>
            <a:cxnSpLocks noChangeShapeType="1"/>
            <a:stCxn id="399364" idx="2"/>
            <a:endCxn id="399369" idx="0"/>
          </p:cNvCxnSpPr>
          <p:nvPr/>
        </p:nvCxnSpPr>
        <p:spPr bwMode="auto">
          <a:xfrm flipH="1">
            <a:off x="5219700" y="2667000"/>
            <a:ext cx="12192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374" name="AutoShape 14">
            <a:extLst>
              <a:ext uri="{FF2B5EF4-FFF2-40B4-BE49-F238E27FC236}">
                <a16:creationId xmlns:a16="http://schemas.microsoft.com/office/drawing/2014/main" id="{F7FFABF4-CDEF-421B-BF0C-FBA96F8D9C4B}"/>
              </a:ext>
            </a:extLst>
          </p:cNvPr>
          <p:cNvCxnSpPr>
            <a:cxnSpLocks noChangeShapeType="1"/>
            <a:stCxn id="399364" idx="2"/>
            <a:endCxn id="399370" idx="0"/>
          </p:cNvCxnSpPr>
          <p:nvPr/>
        </p:nvCxnSpPr>
        <p:spPr bwMode="auto">
          <a:xfrm flipH="1">
            <a:off x="6134100" y="2667000"/>
            <a:ext cx="3048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375" name="AutoShape 15">
            <a:extLst>
              <a:ext uri="{FF2B5EF4-FFF2-40B4-BE49-F238E27FC236}">
                <a16:creationId xmlns:a16="http://schemas.microsoft.com/office/drawing/2014/main" id="{E4FA31E4-DC02-432E-9666-FF4732AFDA97}"/>
              </a:ext>
            </a:extLst>
          </p:cNvPr>
          <p:cNvCxnSpPr>
            <a:cxnSpLocks noChangeShapeType="1"/>
            <a:stCxn id="399364" idx="2"/>
            <a:endCxn id="399371" idx="0"/>
          </p:cNvCxnSpPr>
          <p:nvPr/>
        </p:nvCxnSpPr>
        <p:spPr bwMode="auto">
          <a:xfrm>
            <a:off x="6438900" y="2667000"/>
            <a:ext cx="6096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376" name="AutoShape 16">
            <a:extLst>
              <a:ext uri="{FF2B5EF4-FFF2-40B4-BE49-F238E27FC236}">
                <a16:creationId xmlns:a16="http://schemas.microsoft.com/office/drawing/2014/main" id="{971DCE83-85A5-4966-8663-A59BC5355E4F}"/>
              </a:ext>
            </a:extLst>
          </p:cNvPr>
          <p:cNvCxnSpPr>
            <a:cxnSpLocks noChangeShapeType="1"/>
            <a:stCxn id="399364" idx="2"/>
            <a:endCxn id="399372" idx="0"/>
          </p:cNvCxnSpPr>
          <p:nvPr/>
        </p:nvCxnSpPr>
        <p:spPr bwMode="auto">
          <a:xfrm>
            <a:off x="6438900" y="2667000"/>
            <a:ext cx="15240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377" name="Text Box 17">
            <a:extLst>
              <a:ext uri="{FF2B5EF4-FFF2-40B4-BE49-F238E27FC236}">
                <a16:creationId xmlns:a16="http://schemas.microsoft.com/office/drawing/2014/main" id="{825CDCD9-4EB4-4727-A80E-ECED7CCDA36A}"/>
              </a:ext>
            </a:extLst>
          </p:cNvPr>
          <p:cNvSpPr txBox="1">
            <a:spLocks noChangeArrowheads="1"/>
          </p:cNvSpPr>
          <p:nvPr/>
        </p:nvSpPr>
        <p:spPr bwMode="auto">
          <a:xfrm>
            <a:off x="762000" y="1295400"/>
            <a:ext cx="1066800"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例子：</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a:extLst>
              <a:ext uri="{FF2B5EF4-FFF2-40B4-BE49-F238E27FC236}">
                <a16:creationId xmlns:a16="http://schemas.microsoft.com/office/drawing/2014/main" id="{D423F65D-8B67-4D94-BBAE-4B5F6F5ED866}"/>
              </a:ext>
            </a:extLst>
          </p:cNvPr>
          <p:cNvSpPr>
            <a:spLocks noGrp="1"/>
          </p:cNvSpPr>
          <p:nvPr>
            <p:ph type="sldNum" sz="quarter" idx="12"/>
          </p:nvPr>
        </p:nvSpPr>
        <p:spPr/>
        <p:txBody>
          <a:bodyPr/>
          <a:lstStyle/>
          <a:p>
            <a:fld id="{2DAF75FE-9CB9-454C-8547-4AFAFD209E79}" type="slidenum">
              <a:rPr lang="zh-CN" altLang="en-US"/>
              <a:pPr/>
              <a:t>53</a:t>
            </a:fld>
            <a:endParaRPr lang="en-US" altLang="zh-CN"/>
          </a:p>
        </p:txBody>
      </p:sp>
      <p:sp>
        <p:nvSpPr>
          <p:cNvPr id="400386" name="Rectangle 2">
            <a:extLst>
              <a:ext uri="{FF2B5EF4-FFF2-40B4-BE49-F238E27FC236}">
                <a16:creationId xmlns:a16="http://schemas.microsoft.com/office/drawing/2014/main" id="{B1FA8976-BC6D-4078-915E-6DA2899848BA}"/>
              </a:ext>
            </a:extLst>
          </p:cNvPr>
          <p:cNvSpPr>
            <a:spLocks noGrp="1" noChangeArrowheads="1"/>
          </p:cNvSpPr>
          <p:nvPr>
            <p:ph type="title"/>
          </p:nvPr>
        </p:nvSpPr>
        <p:spPr/>
        <p:txBody>
          <a:bodyPr/>
          <a:lstStyle/>
          <a:p>
            <a:r>
              <a:rPr lang="zh-CN" altLang="en-US"/>
              <a:t>文章结构中任一层次上的思想都必须是对其下面一个层次思想的概括</a:t>
            </a:r>
          </a:p>
        </p:txBody>
      </p:sp>
      <p:grpSp>
        <p:nvGrpSpPr>
          <p:cNvPr id="400387" name="Group 3">
            <a:extLst>
              <a:ext uri="{FF2B5EF4-FFF2-40B4-BE49-F238E27FC236}">
                <a16:creationId xmlns:a16="http://schemas.microsoft.com/office/drawing/2014/main" id="{3CB79811-0337-4364-AF53-D814BC5DDBED}"/>
              </a:ext>
            </a:extLst>
          </p:cNvPr>
          <p:cNvGrpSpPr>
            <a:grpSpLocks/>
          </p:cNvGrpSpPr>
          <p:nvPr/>
        </p:nvGrpSpPr>
        <p:grpSpPr bwMode="auto">
          <a:xfrm>
            <a:off x="1143000" y="3962400"/>
            <a:ext cx="1981200" cy="1555750"/>
            <a:chOff x="672" y="1344"/>
            <a:chExt cx="1248" cy="980"/>
          </a:xfrm>
        </p:grpSpPr>
        <p:sp>
          <p:nvSpPr>
            <p:cNvPr id="400388" name="Rectangle 4">
              <a:extLst>
                <a:ext uri="{FF2B5EF4-FFF2-40B4-BE49-F238E27FC236}">
                  <a16:creationId xmlns:a16="http://schemas.microsoft.com/office/drawing/2014/main" id="{97DD1BB7-7A3A-4C7A-80C7-1B2C1F03543B}"/>
                </a:ext>
              </a:extLst>
            </p:cNvPr>
            <p:cNvSpPr>
              <a:spLocks noChangeArrowheads="1"/>
            </p:cNvSpPr>
            <p:nvPr/>
          </p:nvSpPr>
          <p:spPr bwMode="auto">
            <a:xfrm>
              <a:off x="672" y="1920"/>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89" name="Rectangle 5">
              <a:extLst>
                <a:ext uri="{FF2B5EF4-FFF2-40B4-BE49-F238E27FC236}">
                  <a16:creationId xmlns:a16="http://schemas.microsoft.com/office/drawing/2014/main" id="{CF368780-DB50-4ECB-ACD0-139F56CA5C89}"/>
                </a:ext>
              </a:extLst>
            </p:cNvPr>
            <p:cNvSpPr>
              <a:spLocks noChangeArrowheads="1"/>
            </p:cNvSpPr>
            <p:nvPr/>
          </p:nvSpPr>
          <p:spPr bwMode="auto">
            <a:xfrm>
              <a:off x="1152" y="1920"/>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0" name="Rectangle 6">
              <a:extLst>
                <a:ext uri="{FF2B5EF4-FFF2-40B4-BE49-F238E27FC236}">
                  <a16:creationId xmlns:a16="http://schemas.microsoft.com/office/drawing/2014/main" id="{51345513-C21C-44C3-9F2D-D20F7318D1A0}"/>
                </a:ext>
              </a:extLst>
            </p:cNvPr>
            <p:cNvSpPr>
              <a:spLocks noChangeArrowheads="1"/>
            </p:cNvSpPr>
            <p:nvPr/>
          </p:nvSpPr>
          <p:spPr bwMode="auto">
            <a:xfrm>
              <a:off x="1632" y="1920"/>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00391" name="AutoShape 7">
              <a:extLst>
                <a:ext uri="{FF2B5EF4-FFF2-40B4-BE49-F238E27FC236}">
                  <a16:creationId xmlns:a16="http://schemas.microsoft.com/office/drawing/2014/main" id="{386C9B42-4386-472A-B049-12B25BDE15E9}"/>
                </a:ext>
              </a:extLst>
            </p:cNvPr>
            <p:cNvCxnSpPr>
              <a:cxnSpLocks noChangeShapeType="1"/>
              <a:stCxn id="400388" idx="3"/>
              <a:endCxn id="400389" idx="1"/>
            </p:cNvCxnSpPr>
            <p:nvPr/>
          </p:nvCxnSpPr>
          <p:spPr bwMode="auto">
            <a:xfrm>
              <a:off x="960" y="2016"/>
              <a:ext cx="19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392" name="AutoShape 8">
              <a:extLst>
                <a:ext uri="{FF2B5EF4-FFF2-40B4-BE49-F238E27FC236}">
                  <a16:creationId xmlns:a16="http://schemas.microsoft.com/office/drawing/2014/main" id="{99BB3153-8C6F-4EC2-A991-CB47FF3AC1A2}"/>
                </a:ext>
              </a:extLst>
            </p:cNvPr>
            <p:cNvCxnSpPr>
              <a:cxnSpLocks noChangeShapeType="1"/>
              <a:stCxn id="400389" idx="3"/>
              <a:endCxn id="400390" idx="1"/>
            </p:cNvCxnSpPr>
            <p:nvPr/>
          </p:nvCxnSpPr>
          <p:spPr bwMode="auto">
            <a:xfrm>
              <a:off x="1440" y="2016"/>
              <a:ext cx="19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393" name="Rectangle 9">
              <a:extLst>
                <a:ext uri="{FF2B5EF4-FFF2-40B4-BE49-F238E27FC236}">
                  <a16:creationId xmlns:a16="http://schemas.microsoft.com/office/drawing/2014/main" id="{3AB9CE68-10D9-4383-840F-094A9CA00702}"/>
                </a:ext>
              </a:extLst>
            </p:cNvPr>
            <p:cNvSpPr>
              <a:spLocks noChangeArrowheads="1"/>
            </p:cNvSpPr>
            <p:nvPr/>
          </p:nvSpPr>
          <p:spPr bwMode="auto">
            <a:xfrm>
              <a:off x="960" y="1344"/>
              <a:ext cx="672"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a:t>
              </a:r>
            </a:p>
          </p:txBody>
        </p:sp>
        <p:cxnSp>
          <p:nvCxnSpPr>
            <p:cNvPr id="400394" name="AutoShape 10">
              <a:extLst>
                <a:ext uri="{FF2B5EF4-FFF2-40B4-BE49-F238E27FC236}">
                  <a16:creationId xmlns:a16="http://schemas.microsoft.com/office/drawing/2014/main" id="{D0AB024D-47EA-428A-975E-6B60684DED91}"/>
                </a:ext>
              </a:extLst>
            </p:cNvPr>
            <p:cNvCxnSpPr>
              <a:cxnSpLocks noChangeShapeType="1"/>
              <a:stCxn id="400390" idx="0"/>
              <a:endCxn id="400393" idx="2"/>
            </p:cNvCxnSpPr>
            <p:nvPr/>
          </p:nvCxnSpPr>
          <p:spPr bwMode="auto">
            <a:xfrm flipH="1" flipV="1">
              <a:off x="1296" y="1536"/>
              <a:ext cx="48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395" name="Text Box 11">
              <a:extLst>
                <a:ext uri="{FF2B5EF4-FFF2-40B4-BE49-F238E27FC236}">
                  <a16:creationId xmlns:a16="http://schemas.microsoft.com/office/drawing/2014/main" id="{35F6F657-8DB0-4883-A9D0-6B26C46ECC6C}"/>
                </a:ext>
              </a:extLst>
            </p:cNvPr>
            <p:cNvSpPr txBox="1">
              <a:spLocks noChangeArrowheads="1"/>
            </p:cNvSpPr>
            <p:nvPr/>
          </p:nvSpPr>
          <p:spPr bwMode="auto">
            <a:xfrm>
              <a:off x="1104" y="2112"/>
              <a:ext cx="432"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论证</a:t>
              </a:r>
            </a:p>
          </p:txBody>
        </p:sp>
      </p:grpSp>
      <p:grpSp>
        <p:nvGrpSpPr>
          <p:cNvPr id="400396" name="Group 12">
            <a:extLst>
              <a:ext uri="{FF2B5EF4-FFF2-40B4-BE49-F238E27FC236}">
                <a16:creationId xmlns:a16="http://schemas.microsoft.com/office/drawing/2014/main" id="{A446200F-5B19-48B3-827B-956F95B14965}"/>
              </a:ext>
            </a:extLst>
          </p:cNvPr>
          <p:cNvGrpSpPr>
            <a:grpSpLocks/>
          </p:cNvGrpSpPr>
          <p:nvPr/>
        </p:nvGrpSpPr>
        <p:grpSpPr bwMode="auto">
          <a:xfrm>
            <a:off x="3886200" y="3962400"/>
            <a:ext cx="1981200" cy="1555750"/>
            <a:chOff x="2448" y="2496"/>
            <a:chExt cx="1248" cy="980"/>
          </a:xfrm>
        </p:grpSpPr>
        <p:sp>
          <p:nvSpPr>
            <p:cNvPr id="400397" name="Rectangle 13">
              <a:extLst>
                <a:ext uri="{FF2B5EF4-FFF2-40B4-BE49-F238E27FC236}">
                  <a16:creationId xmlns:a16="http://schemas.microsoft.com/office/drawing/2014/main" id="{953AF809-DC6E-4970-ACE1-CAEF2BE28AFA}"/>
                </a:ext>
              </a:extLst>
            </p:cNvPr>
            <p:cNvSpPr>
              <a:spLocks noChangeArrowheads="1"/>
            </p:cNvSpPr>
            <p:nvPr/>
          </p:nvSpPr>
          <p:spPr bwMode="auto">
            <a:xfrm>
              <a:off x="2448" y="3072"/>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8" name="Rectangle 14">
              <a:extLst>
                <a:ext uri="{FF2B5EF4-FFF2-40B4-BE49-F238E27FC236}">
                  <a16:creationId xmlns:a16="http://schemas.microsoft.com/office/drawing/2014/main" id="{4E94FCC8-1950-452F-B76A-3E3EFF244D8C}"/>
                </a:ext>
              </a:extLst>
            </p:cNvPr>
            <p:cNvSpPr>
              <a:spLocks noChangeArrowheads="1"/>
            </p:cNvSpPr>
            <p:nvPr/>
          </p:nvSpPr>
          <p:spPr bwMode="auto">
            <a:xfrm>
              <a:off x="2928" y="3072"/>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9" name="Rectangle 15">
              <a:extLst>
                <a:ext uri="{FF2B5EF4-FFF2-40B4-BE49-F238E27FC236}">
                  <a16:creationId xmlns:a16="http://schemas.microsoft.com/office/drawing/2014/main" id="{2BDAE072-2437-467E-88B4-22839308906B}"/>
                </a:ext>
              </a:extLst>
            </p:cNvPr>
            <p:cNvSpPr>
              <a:spLocks noChangeArrowheads="1"/>
            </p:cNvSpPr>
            <p:nvPr/>
          </p:nvSpPr>
          <p:spPr bwMode="auto">
            <a:xfrm>
              <a:off x="3408" y="3072"/>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00400" name="AutoShape 16">
              <a:extLst>
                <a:ext uri="{FF2B5EF4-FFF2-40B4-BE49-F238E27FC236}">
                  <a16:creationId xmlns:a16="http://schemas.microsoft.com/office/drawing/2014/main" id="{B81DDB4D-60F6-4F45-95A3-19AD0FEF8FFA}"/>
                </a:ext>
              </a:extLst>
            </p:cNvPr>
            <p:cNvCxnSpPr>
              <a:cxnSpLocks noChangeShapeType="1"/>
              <a:stCxn id="400397" idx="0"/>
              <a:endCxn id="400402" idx="2"/>
            </p:cNvCxnSpPr>
            <p:nvPr/>
          </p:nvCxnSpPr>
          <p:spPr bwMode="auto">
            <a:xfrm flipV="1">
              <a:off x="2592" y="2688"/>
              <a:ext cx="48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401" name="AutoShape 17">
              <a:extLst>
                <a:ext uri="{FF2B5EF4-FFF2-40B4-BE49-F238E27FC236}">
                  <a16:creationId xmlns:a16="http://schemas.microsoft.com/office/drawing/2014/main" id="{8725822B-2C76-40C8-B146-106627E782BA}"/>
                </a:ext>
              </a:extLst>
            </p:cNvPr>
            <p:cNvCxnSpPr>
              <a:cxnSpLocks noChangeShapeType="1"/>
              <a:stCxn id="400398" idx="0"/>
              <a:endCxn id="400402" idx="2"/>
            </p:cNvCxnSpPr>
            <p:nvPr/>
          </p:nvCxnSpPr>
          <p:spPr bwMode="auto">
            <a:xfrm flipV="1">
              <a:off x="3072" y="2688"/>
              <a:ext cx="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402" name="Rectangle 18">
              <a:extLst>
                <a:ext uri="{FF2B5EF4-FFF2-40B4-BE49-F238E27FC236}">
                  <a16:creationId xmlns:a16="http://schemas.microsoft.com/office/drawing/2014/main" id="{67781104-571B-45FE-B848-F9DA88815706}"/>
                </a:ext>
              </a:extLst>
            </p:cNvPr>
            <p:cNvSpPr>
              <a:spLocks noChangeArrowheads="1"/>
            </p:cNvSpPr>
            <p:nvPr/>
          </p:nvSpPr>
          <p:spPr bwMode="auto">
            <a:xfrm>
              <a:off x="2736" y="2496"/>
              <a:ext cx="672"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结果</a:t>
              </a:r>
            </a:p>
          </p:txBody>
        </p:sp>
        <p:cxnSp>
          <p:nvCxnSpPr>
            <p:cNvPr id="400403" name="AutoShape 19">
              <a:extLst>
                <a:ext uri="{FF2B5EF4-FFF2-40B4-BE49-F238E27FC236}">
                  <a16:creationId xmlns:a16="http://schemas.microsoft.com/office/drawing/2014/main" id="{C4715F16-F14F-4193-A3D0-FC66AF8CC7AD}"/>
                </a:ext>
              </a:extLst>
            </p:cNvPr>
            <p:cNvCxnSpPr>
              <a:cxnSpLocks noChangeShapeType="1"/>
              <a:stCxn id="400399" idx="0"/>
              <a:endCxn id="400402" idx="2"/>
            </p:cNvCxnSpPr>
            <p:nvPr/>
          </p:nvCxnSpPr>
          <p:spPr bwMode="auto">
            <a:xfrm flipH="1" flipV="1">
              <a:off x="3072" y="2688"/>
              <a:ext cx="48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404" name="Text Box 20">
              <a:extLst>
                <a:ext uri="{FF2B5EF4-FFF2-40B4-BE49-F238E27FC236}">
                  <a16:creationId xmlns:a16="http://schemas.microsoft.com/office/drawing/2014/main" id="{EAD81F41-B119-40D5-9A6B-3288810E37B4}"/>
                </a:ext>
              </a:extLst>
            </p:cNvPr>
            <p:cNvSpPr txBox="1">
              <a:spLocks noChangeArrowheads="1"/>
            </p:cNvSpPr>
            <p:nvPr/>
          </p:nvSpPr>
          <p:spPr bwMode="auto">
            <a:xfrm>
              <a:off x="2880" y="3264"/>
              <a:ext cx="432"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论证</a:t>
              </a:r>
            </a:p>
          </p:txBody>
        </p:sp>
      </p:grpSp>
      <p:grpSp>
        <p:nvGrpSpPr>
          <p:cNvPr id="400405" name="Group 21">
            <a:extLst>
              <a:ext uri="{FF2B5EF4-FFF2-40B4-BE49-F238E27FC236}">
                <a16:creationId xmlns:a16="http://schemas.microsoft.com/office/drawing/2014/main" id="{8A93750C-CC11-480F-A55E-83161D1160D9}"/>
              </a:ext>
            </a:extLst>
          </p:cNvPr>
          <p:cNvGrpSpPr>
            <a:grpSpLocks/>
          </p:cNvGrpSpPr>
          <p:nvPr/>
        </p:nvGrpSpPr>
        <p:grpSpPr bwMode="auto">
          <a:xfrm>
            <a:off x="6324600" y="3962400"/>
            <a:ext cx="1981200" cy="1555750"/>
            <a:chOff x="3984" y="2496"/>
            <a:chExt cx="1248" cy="980"/>
          </a:xfrm>
        </p:grpSpPr>
        <p:sp>
          <p:nvSpPr>
            <p:cNvPr id="400406" name="Rectangle 22">
              <a:extLst>
                <a:ext uri="{FF2B5EF4-FFF2-40B4-BE49-F238E27FC236}">
                  <a16:creationId xmlns:a16="http://schemas.microsoft.com/office/drawing/2014/main" id="{C5AA1BDE-D84B-450F-B039-317F45EF1127}"/>
                </a:ext>
              </a:extLst>
            </p:cNvPr>
            <p:cNvSpPr>
              <a:spLocks noChangeArrowheads="1"/>
            </p:cNvSpPr>
            <p:nvPr/>
          </p:nvSpPr>
          <p:spPr bwMode="auto">
            <a:xfrm>
              <a:off x="3984" y="3072"/>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07" name="Rectangle 23">
              <a:extLst>
                <a:ext uri="{FF2B5EF4-FFF2-40B4-BE49-F238E27FC236}">
                  <a16:creationId xmlns:a16="http://schemas.microsoft.com/office/drawing/2014/main" id="{8F43CCC1-839D-43A5-AFF3-97BD6B534080}"/>
                </a:ext>
              </a:extLst>
            </p:cNvPr>
            <p:cNvSpPr>
              <a:spLocks noChangeArrowheads="1"/>
            </p:cNvSpPr>
            <p:nvPr/>
          </p:nvSpPr>
          <p:spPr bwMode="auto">
            <a:xfrm>
              <a:off x="4464" y="3072"/>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08" name="Rectangle 24">
              <a:extLst>
                <a:ext uri="{FF2B5EF4-FFF2-40B4-BE49-F238E27FC236}">
                  <a16:creationId xmlns:a16="http://schemas.microsoft.com/office/drawing/2014/main" id="{E1DEDDF2-21E4-4D09-BA45-9F6BEB841D12}"/>
                </a:ext>
              </a:extLst>
            </p:cNvPr>
            <p:cNvSpPr>
              <a:spLocks noChangeArrowheads="1"/>
            </p:cNvSpPr>
            <p:nvPr/>
          </p:nvSpPr>
          <p:spPr bwMode="auto">
            <a:xfrm>
              <a:off x="4944" y="3072"/>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00409" name="AutoShape 25">
              <a:extLst>
                <a:ext uri="{FF2B5EF4-FFF2-40B4-BE49-F238E27FC236}">
                  <a16:creationId xmlns:a16="http://schemas.microsoft.com/office/drawing/2014/main" id="{7F301AAB-020E-4324-A58C-4A1D2EE914FB}"/>
                </a:ext>
              </a:extLst>
            </p:cNvPr>
            <p:cNvCxnSpPr>
              <a:cxnSpLocks noChangeShapeType="1"/>
              <a:stCxn id="400406" idx="0"/>
              <a:endCxn id="400411" idx="2"/>
            </p:cNvCxnSpPr>
            <p:nvPr/>
          </p:nvCxnSpPr>
          <p:spPr bwMode="auto">
            <a:xfrm flipV="1">
              <a:off x="4128" y="2688"/>
              <a:ext cx="48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410" name="AutoShape 26">
              <a:extLst>
                <a:ext uri="{FF2B5EF4-FFF2-40B4-BE49-F238E27FC236}">
                  <a16:creationId xmlns:a16="http://schemas.microsoft.com/office/drawing/2014/main" id="{924AE616-C814-4BA7-AE41-FD1258D52815}"/>
                </a:ext>
              </a:extLst>
            </p:cNvPr>
            <p:cNvCxnSpPr>
              <a:cxnSpLocks noChangeShapeType="1"/>
              <a:stCxn id="400407" idx="0"/>
              <a:endCxn id="400411" idx="2"/>
            </p:cNvCxnSpPr>
            <p:nvPr/>
          </p:nvCxnSpPr>
          <p:spPr bwMode="auto">
            <a:xfrm flipV="1">
              <a:off x="4608" y="2688"/>
              <a:ext cx="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411" name="Rectangle 27">
              <a:extLst>
                <a:ext uri="{FF2B5EF4-FFF2-40B4-BE49-F238E27FC236}">
                  <a16:creationId xmlns:a16="http://schemas.microsoft.com/office/drawing/2014/main" id="{C642F08B-2C68-4220-853D-B8E516BEB894}"/>
                </a:ext>
              </a:extLst>
            </p:cNvPr>
            <p:cNvSpPr>
              <a:spLocks noChangeArrowheads="1"/>
            </p:cNvSpPr>
            <p:nvPr/>
          </p:nvSpPr>
          <p:spPr bwMode="auto">
            <a:xfrm>
              <a:off x="4272" y="2496"/>
              <a:ext cx="672"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结果</a:t>
              </a:r>
            </a:p>
          </p:txBody>
        </p:sp>
        <p:cxnSp>
          <p:nvCxnSpPr>
            <p:cNvPr id="400412" name="AutoShape 28">
              <a:extLst>
                <a:ext uri="{FF2B5EF4-FFF2-40B4-BE49-F238E27FC236}">
                  <a16:creationId xmlns:a16="http://schemas.microsoft.com/office/drawing/2014/main" id="{41D6CEF4-C817-46FE-BA39-0D1F4DFC61B1}"/>
                </a:ext>
              </a:extLst>
            </p:cNvPr>
            <p:cNvCxnSpPr>
              <a:cxnSpLocks noChangeShapeType="1"/>
              <a:stCxn id="400408" idx="0"/>
              <a:endCxn id="400411" idx="2"/>
            </p:cNvCxnSpPr>
            <p:nvPr/>
          </p:nvCxnSpPr>
          <p:spPr bwMode="auto">
            <a:xfrm flipH="1" flipV="1">
              <a:off x="4608" y="2688"/>
              <a:ext cx="48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413" name="Text Box 29">
              <a:extLst>
                <a:ext uri="{FF2B5EF4-FFF2-40B4-BE49-F238E27FC236}">
                  <a16:creationId xmlns:a16="http://schemas.microsoft.com/office/drawing/2014/main" id="{1F8A90C7-CF27-4CC7-8078-8A9426C6E32E}"/>
                </a:ext>
              </a:extLst>
            </p:cNvPr>
            <p:cNvSpPr txBox="1">
              <a:spLocks noChangeArrowheads="1"/>
            </p:cNvSpPr>
            <p:nvPr/>
          </p:nvSpPr>
          <p:spPr bwMode="auto">
            <a:xfrm>
              <a:off x="4416" y="3264"/>
              <a:ext cx="432"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类别</a:t>
              </a:r>
            </a:p>
          </p:txBody>
        </p:sp>
      </p:grpSp>
      <p:sp>
        <p:nvSpPr>
          <p:cNvPr id="400414" name="Oval 30">
            <a:extLst>
              <a:ext uri="{FF2B5EF4-FFF2-40B4-BE49-F238E27FC236}">
                <a16:creationId xmlns:a16="http://schemas.microsoft.com/office/drawing/2014/main" id="{916066FA-7AE0-4663-BF6F-32874DC0F899}"/>
              </a:ext>
            </a:extLst>
          </p:cNvPr>
          <p:cNvSpPr>
            <a:spLocks noChangeArrowheads="1"/>
          </p:cNvSpPr>
          <p:nvPr/>
        </p:nvSpPr>
        <p:spPr bwMode="auto">
          <a:xfrm>
            <a:off x="1143000" y="1866900"/>
            <a:ext cx="1828800" cy="5334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演绎推理</a:t>
            </a:r>
          </a:p>
        </p:txBody>
      </p:sp>
      <p:sp>
        <p:nvSpPr>
          <p:cNvPr id="400415" name="Oval 31">
            <a:extLst>
              <a:ext uri="{FF2B5EF4-FFF2-40B4-BE49-F238E27FC236}">
                <a16:creationId xmlns:a16="http://schemas.microsoft.com/office/drawing/2014/main" id="{608E9761-F7D5-4534-9590-CBAAE67F3534}"/>
              </a:ext>
            </a:extLst>
          </p:cNvPr>
          <p:cNvSpPr>
            <a:spLocks noChangeArrowheads="1"/>
          </p:cNvSpPr>
          <p:nvPr/>
        </p:nvSpPr>
        <p:spPr bwMode="auto">
          <a:xfrm>
            <a:off x="5105400" y="1866900"/>
            <a:ext cx="1828800" cy="5334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归纳推理</a:t>
            </a:r>
          </a:p>
        </p:txBody>
      </p:sp>
      <p:sp>
        <p:nvSpPr>
          <p:cNvPr id="400416" name="AutoShape 32">
            <a:extLst>
              <a:ext uri="{FF2B5EF4-FFF2-40B4-BE49-F238E27FC236}">
                <a16:creationId xmlns:a16="http://schemas.microsoft.com/office/drawing/2014/main" id="{1FC1894A-6A91-44A8-A1E6-C464F8FD8421}"/>
              </a:ext>
            </a:extLst>
          </p:cNvPr>
          <p:cNvSpPr>
            <a:spLocks noChangeArrowheads="1"/>
          </p:cNvSpPr>
          <p:nvPr/>
        </p:nvSpPr>
        <p:spPr bwMode="auto">
          <a:xfrm>
            <a:off x="3962400" y="2971800"/>
            <a:ext cx="1600200" cy="381000"/>
          </a:xfrm>
          <a:prstGeom prst="flowChartAlternateProcess">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00417" name="AutoShape 33">
            <a:extLst>
              <a:ext uri="{FF2B5EF4-FFF2-40B4-BE49-F238E27FC236}">
                <a16:creationId xmlns:a16="http://schemas.microsoft.com/office/drawing/2014/main" id="{9AC91746-82E0-4F90-8A5F-26647B1A50F0}"/>
              </a:ext>
            </a:extLst>
          </p:cNvPr>
          <p:cNvSpPr>
            <a:spLocks noChangeArrowheads="1"/>
          </p:cNvSpPr>
          <p:nvPr/>
        </p:nvSpPr>
        <p:spPr bwMode="auto">
          <a:xfrm>
            <a:off x="6553200" y="2971800"/>
            <a:ext cx="1524000" cy="381000"/>
          </a:xfrm>
          <a:prstGeom prst="flowChartAlternateProcess">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cxnSp>
        <p:nvCxnSpPr>
          <p:cNvPr id="400418" name="AutoShape 34">
            <a:extLst>
              <a:ext uri="{FF2B5EF4-FFF2-40B4-BE49-F238E27FC236}">
                <a16:creationId xmlns:a16="http://schemas.microsoft.com/office/drawing/2014/main" id="{8ECE269A-B109-4E79-8448-CA059C6172C2}"/>
              </a:ext>
            </a:extLst>
          </p:cNvPr>
          <p:cNvCxnSpPr>
            <a:cxnSpLocks noChangeShapeType="1"/>
            <a:stCxn id="400415" idx="4"/>
            <a:endCxn id="400416" idx="0"/>
          </p:cNvCxnSpPr>
          <p:nvPr/>
        </p:nvCxnSpPr>
        <p:spPr bwMode="auto">
          <a:xfrm flipH="1">
            <a:off x="4762500" y="2400300"/>
            <a:ext cx="1257300" cy="571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419" name="AutoShape 35">
            <a:extLst>
              <a:ext uri="{FF2B5EF4-FFF2-40B4-BE49-F238E27FC236}">
                <a16:creationId xmlns:a16="http://schemas.microsoft.com/office/drawing/2014/main" id="{EF540CDC-6266-47C2-B7AD-332BC55092CE}"/>
              </a:ext>
            </a:extLst>
          </p:cNvPr>
          <p:cNvCxnSpPr>
            <a:cxnSpLocks noChangeShapeType="1"/>
            <a:stCxn id="400415" idx="4"/>
            <a:endCxn id="400417" idx="0"/>
          </p:cNvCxnSpPr>
          <p:nvPr/>
        </p:nvCxnSpPr>
        <p:spPr bwMode="auto">
          <a:xfrm>
            <a:off x="6019800" y="2400300"/>
            <a:ext cx="1295400" cy="571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420" name="AutoShape 36">
            <a:extLst>
              <a:ext uri="{FF2B5EF4-FFF2-40B4-BE49-F238E27FC236}">
                <a16:creationId xmlns:a16="http://schemas.microsoft.com/office/drawing/2014/main" id="{C5905A42-4DCF-4FE3-A5A5-9E51E386A02D}"/>
              </a:ext>
            </a:extLst>
          </p:cNvPr>
          <p:cNvSpPr>
            <a:spLocks noChangeArrowheads="1"/>
          </p:cNvSpPr>
          <p:nvPr/>
        </p:nvSpPr>
        <p:spPr bwMode="auto">
          <a:xfrm flipV="1">
            <a:off x="6629400" y="3429000"/>
            <a:ext cx="1371600" cy="457200"/>
          </a:xfrm>
          <a:prstGeom prst="upArrow">
            <a:avLst>
              <a:gd name="adj1" fmla="val 54407"/>
              <a:gd name="adj2" fmla="val 63333"/>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21" name="AutoShape 37">
            <a:extLst>
              <a:ext uri="{FF2B5EF4-FFF2-40B4-BE49-F238E27FC236}">
                <a16:creationId xmlns:a16="http://schemas.microsoft.com/office/drawing/2014/main" id="{3FEA725C-B36C-438A-9E65-6DEB17583369}"/>
              </a:ext>
            </a:extLst>
          </p:cNvPr>
          <p:cNvSpPr>
            <a:spLocks noChangeArrowheads="1"/>
          </p:cNvSpPr>
          <p:nvPr/>
        </p:nvSpPr>
        <p:spPr bwMode="auto">
          <a:xfrm flipV="1">
            <a:off x="4114800" y="3429000"/>
            <a:ext cx="1371600" cy="457200"/>
          </a:xfrm>
          <a:prstGeom prst="upArrow">
            <a:avLst>
              <a:gd name="adj1" fmla="val 54407"/>
              <a:gd name="adj2" fmla="val 63333"/>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22" name="AutoShape 38">
            <a:extLst>
              <a:ext uri="{FF2B5EF4-FFF2-40B4-BE49-F238E27FC236}">
                <a16:creationId xmlns:a16="http://schemas.microsoft.com/office/drawing/2014/main" id="{47B15B5F-CB4C-4B7D-A505-CBE85DD8AD39}"/>
              </a:ext>
            </a:extLst>
          </p:cNvPr>
          <p:cNvSpPr>
            <a:spLocks noChangeArrowheads="1"/>
          </p:cNvSpPr>
          <p:nvPr/>
        </p:nvSpPr>
        <p:spPr bwMode="auto">
          <a:xfrm flipV="1">
            <a:off x="1371600" y="2895600"/>
            <a:ext cx="1371600" cy="457200"/>
          </a:xfrm>
          <a:prstGeom prst="upArrow">
            <a:avLst>
              <a:gd name="adj1" fmla="val 54407"/>
              <a:gd name="adj2" fmla="val 63333"/>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23" name="Line 39">
            <a:extLst>
              <a:ext uri="{FF2B5EF4-FFF2-40B4-BE49-F238E27FC236}">
                <a16:creationId xmlns:a16="http://schemas.microsoft.com/office/drawing/2014/main" id="{741F4B65-7C1B-4BCD-B7F6-0848A24EE288}"/>
              </a:ext>
            </a:extLst>
          </p:cNvPr>
          <p:cNvSpPr>
            <a:spLocks noChangeShapeType="1"/>
          </p:cNvSpPr>
          <p:nvPr/>
        </p:nvSpPr>
        <p:spPr bwMode="auto">
          <a:xfrm>
            <a:off x="3505200" y="1828800"/>
            <a:ext cx="0" cy="4191000"/>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0424" name="Text Box 40">
            <a:extLst>
              <a:ext uri="{FF2B5EF4-FFF2-40B4-BE49-F238E27FC236}">
                <a16:creationId xmlns:a16="http://schemas.microsoft.com/office/drawing/2014/main" id="{8D0CE7AF-B2B5-41F5-B571-18FE66AA8E83}"/>
              </a:ext>
            </a:extLst>
          </p:cNvPr>
          <p:cNvSpPr txBox="1">
            <a:spLocks noChangeArrowheads="1"/>
          </p:cNvSpPr>
          <p:nvPr/>
        </p:nvSpPr>
        <p:spPr bwMode="auto">
          <a:xfrm>
            <a:off x="3886200" y="5524500"/>
            <a:ext cx="1828800" cy="5810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latin typeface="仿宋_GB2312" pitchFamily="49" charset="-122"/>
                <a:ea typeface="仿宋_GB2312" pitchFamily="49" charset="-122"/>
              </a:rPr>
              <a:t>应说明实施行动后产生的结果</a:t>
            </a:r>
          </a:p>
        </p:txBody>
      </p:sp>
      <p:sp>
        <p:nvSpPr>
          <p:cNvPr id="400425" name="Text Box 41">
            <a:extLst>
              <a:ext uri="{FF2B5EF4-FFF2-40B4-BE49-F238E27FC236}">
                <a16:creationId xmlns:a16="http://schemas.microsoft.com/office/drawing/2014/main" id="{AC2EE54D-F053-4892-9070-D4CB64B14DAF}"/>
              </a:ext>
            </a:extLst>
          </p:cNvPr>
          <p:cNvSpPr txBox="1">
            <a:spLocks noChangeArrowheads="1"/>
          </p:cNvSpPr>
          <p:nvPr/>
        </p:nvSpPr>
        <p:spPr bwMode="auto">
          <a:xfrm>
            <a:off x="6248400" y="5524500"/>
            <a:ext cx="2209800" cy="5810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latin typeface="仿宋_GB2312" pitchFamily="49" charset="-122"/>
                <a:ea typeface="仿宋_GB2312" pitchFamily="49" charset="-122"/>
              </a:rPr>
              <a:t>应说明这些思想具有的共同点</a:t>
            </a:r>
          </a:p>
        </p:txBody>
      </p:sp>
      <p:sp>
        <p:nvSpPr>
          <p:cNvPr id="400426" name="Text Box 42">
            <a:extLst>
              <a:ext uri="{FF2B5EF4-FFF2-40B4-BE49-F238E27FC236}">
                <a16:creationId xmlns:a16="http://schemas.microsoft.com/office/drawing/2014/main" id="{3380F330-56E8-4486-A248-B71D9351A6BE}"/>
              </a:ext>
            </a:extLst>
          </p:cNvPr>
          <p:cNvSpPr txBox="1">
            <a:spLocks noChangeArrowheads="1"/>
          </p:cNvSpPr>
          <p:nvPr/>
        </p:nvSpPr>
        <p:spPr bwMode="auto">
          <a:xfrm>
            <a:off x="1066800" y="5524500"/>
            <a:ext cx="1981200" cy="5810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latin typeface="仿宋_GB2312" pitchFamily="49" charset="-122"/>
                <a:ea typeface="仿宋_GB2312" pitchFamily="49" charset="-122"/>
              </a:rPr>
              <a:t>以最后的结论为主体做简单的概括</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541797C1-A622-4898-9168-96DC0B1B23D0}"/>
              </a:ext>
            </a:extLst>
          </p:cNvPr>
          <p:cNvSpPr>
            <a:spLocks noGrp="1"/>
          </p:cNvSpPr>
          <p:nvPr>
            <p:ph type="sldNum" sz="quarter" idx="12"/>
          </p:nvPr>
        </p:nvSpPr>
        <p:spPr/>
        <p:txBody>
          <a:bodyPr/>
          <a:lstStyle/>
          <a:p>
            <a:fld id="{D1443687-6707-402D-AE90-904D3A90FE8C}" type="slidenum">
              <a:rPr lang="zh-CN" altLang="en-US"/>
              <a:pPr/>
              <a:t>54</a:t>
            </a:fld>
            <a:endParaRPr lang="en-US" altLang="zh-CN"/>
          </a:p>
        </p:txBody>
      </p:sp>
      <p:sp>
        <p:nvSpPr>
          <p:cNvPr id="401410" name="Rectangle 2">
            <a:extLst>
              <a:ext uri="{FF2B5EF4-FFF2-40B4-BE49-F238E27FC236}">
                <a16:creationId xmlns:a16="http://schemas.microsoft.com/office/drawing/2014/main" id="{60361592-FB79-45F8-961A-82D68BDD7200}"/>
              </a:ext>
            </a:extLst>
          </p:cNvPr>
          <p:cNvSpPr>
            <a:spLocks noGrp="1" noChangeArrowheads="1"/>
          </p:cNvSpPr>
          <p:nvPr>
            <p:ph type="title"/>
          </p:nvPr>
        </p:nvSpPr>
        <p:spPr/>
        <p:txBody>
          <a:bodyPr/>
          <a:lstStyle/>
          <a:p>
            <a:r>
              <a:rPr lang="zh-CN" altLang="en-US"/>
              <a:t>行动性思想与描述性思想在表述上和内在联系上都是有所不同的</a:t>
            </a:r>
          </a:p>
        </p:txBody>
      </p:sp>
      <p:sp>
        <p:nvSpPr>
          <p:cNvPr id="401411" name="Oval 3">
            <a:extLst>
              <a:ext uri="{FF2B5EF4-FFF2-40B4-BE49-F238E27FC236}">
                <a16:creationId xmlns:a16="http://schemas.microsoft.com/office/drawing/2014/main" id="{DA269AEB-6F4C-47EF-83DD-8A1B1338F60B}"/>
              </a:ext>
            </a:extLst>
          </p:cNvPr>
          <p:cNvSpPr>
            <a:spLocks noChangeArrowheads="1"/>
          </p:cNvSpPr>
          <p:nvPr/>
        </p:nvSpPr>
        <p:spPr bwMode="auto">
          <a:xfrm>
            <a:off x="2133600" y="2133600"/>
            <a:ext cx="1524000" cy="6858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行动性思想</a:t>
            </a:r>
          </a:p>
        </p:txBody>
      </p:sp>
      <p:sp>
        <p:nvSpPr>
          <p:cNvPr id="401412" name="Oval 4">
            <a:extLst>
              <a:ext uri="{FF2B5EF4-FFF2-40B4-BE49-F238E27FC236}">
                <a16:creationId xmlns:a16="http://schemas.microsoft.com/office/drawing/2014/main" id="{0A2B0AC5-A0BE-43CB-94BA-41A4BF617694}"/>
              </a:ext>
            </a:extLst>
          </p:cNvPr>
          <p:cNvSpPr>
            <a:spLocks noChangeArrowheads="1"/>
          </p:cNvSpPr>
          <p:nvPr/>
        </p:nvSpPr>
        <p:spPr bwMode="auto">
          <a:xfrm>
            <a:off x="2133600" y="3048000"/>
            <a:ext cx="1524000" cy="6858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描述性思想</a:t>
            </a:r>
          </a:p>
        </p:txBody>
      </p:sp>
      <p:sp>
        <p:nvSpPr>
          <p:cNvPr id="401413" name="Rectangle 5">
            <a:extLst>
              <a:ext uri="{FF2B5EF4-FFF2-40B4-BE49-F238E27FC236}">
                <a16:creationId xmlns:a16="http://schemas.microsoft.com/office/drawing/2014/main" id="{B67AB782-CA06-48F6-9475-B84EAFEBDDCD}"/>
              </a:ext>
            </a:extLst>
          </p:cNvPr>
          <p:cNvSpPr>
            <a:spLocks noChangeArrowheads="1"/>
          </p:cNvSpPr>
          <p:nvPr/>
        </p:nvSpPr>
        <p:spPr bwMode="auto">
          <a:xfrm>
            <a:off x="3886200" y="2209800"/>
            <a:ext cx="4953000" cy="5334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通常可以用</a:t>
            </a:r>
            <a:r>
              <a:rPr lang="zh-CN" altLang="en-US">
                <a:latin typeface="Arial" panose="020B0604020202020204" pitchFamily="34" charset="0"/>
              </a:rPr>
              <a:t>“</a:t>
            </a:r>
            <a:r>
              <a:rPr lang="zh-CN" altLang="en-US"/>
              <a:t>步骤</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建议</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目标</a:t>
            </a:r>
            <a:r>
              <a:rPr lang="zh-CN" altLang="en-US">
                <a:latin typeface="Arial" panose="020B0604020202020204" pitchFamily="34" charset="0"/>
              </a:rPr>
              <a:t>”</a:t>
            </a:r>
            <a:r>
              <a:rPr lang="zh-CN" altLang="en-US"/>
              <a:t>或</a:t>
            </a:r>
            <a:r>
              <a:rPr lang="zh-CN" altLang="en-US">
                <a:latin typeface="Arial" panose="020B0604020202020204" pitchFamily="34" charset="0"/>
              </a:rPr>
              <a:t>“</a:t>
            </a:r>
            <a:r>
              <a:rPr lang="zh-CN" altLang="en-US"/>
              <a:t>改革</a:t>
            </a:r>
            <a:r>
              <a:rPr lang="zh-CN" altLang="en-US">
                <a:latin typeface="Arial" panose="020B0604020202020204" pitchFamily="34" charset="0"/>
              </a:rPr>
              <a:t>“</a:t>
            </a:r>
            <a:r>
              <a:rPr lang="zh-CN" altLang="en-US"/>
              <a:t>等名词表示</a:t>
            </a:r>
          </a:p>
        </p:txBody>
      </p:sp>
      <p:sp>
        <p:nvSpPr>
          <p:cNvPr id="401414" name="Rectangle 6">
            <a:extLst>
              <a:ext uri="{FF2B5EF4-FFF2-40B4-BE49-F238E27FC236}">
                <a16:creationId xmlns:a16="http://schemas.microsoft.com/office/drawing/2014/main" id="{CFB87CE3-CAAB-435B-AD12-5D4F16B842AF}"/>
              </a:ext>
            </a:extLst>
          </p:cNvPr>
          <p:cNvSpPr>
            <a:spLocks noChangeArrowheads="1"/>
          </p:cNvSpPr>
          <p:nvPr/>
        </p:nvSpPr>
        <p:spPr bwMode="auto">
          <a:xfrm>
            <a:off x="3886200" y="3124200"/>
            <a:ext cx="4343400" cy="5334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通常可以用</a:t>
            </a:r>
            <a:r>
              <a:rPr lang="zh-CN" altLang="en-US">
                <a:latin typeface="Arial" panose="020B0604020202020204" pitchFamily="34" charset="0"/>
              </a:rPr>
              <a:t>“</a:t>
            </a:r>
            <a:r>
              <a:rPr lang="zh-CN" altLang="en-US"/>
              <a:t>原因</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问题</a:t>
            </a:r>
            <a:r>
              <a:rPr lang="zh-CN" altLang="en-US">
                <a:latin typeface="Arial" panose="020B0604020202020204" pitchFamily="34" charset="0"/>
              </a:rPr>
              <a:t>“</a:t>
            </a:r>
            <a:r>
              <a:rPr lang="zh-CN" altLang="en-US"/>
              <a:t>或</a:t>
            </a:r>
            <a:r>
              <a:rPr lang="zh-CN" altLang="en-US">
                <a:latin typeface="Arial" panose="020B0604020202020204" pitchFamily="34" charset="0"/>
              </a:rPr>
              <a:t>“</a:t>
            </a:r>
            <a:r>
              <a:rPr lang="zh-CN" altLang="en-US"/>
              <a:t>结论</a:t>
            </a:r>
            <a:r>
              <a:rPr lang="zh-CN" altLang="en-US">
                <a:latin typeface="Arial" panose="020B0604020202020204" pitchFamily="34" charset="0"/>
              </a:rPr>
              <a:t>“</a:t>
            </a:r>
            <a:r>
              <a:rPr lang="zh-CN" altLang="en-US"/>
              <a:t>等名词表示</a:t>
            </a:r>
          </a:p>
        </p:txBody>
      </p:sp>
      <p:cxnSp>
        <p:nvCxnSpPr>
          <p:cNvPr id="401415" name="AutoShape 7">
            <a:extLst>
              <a:ext uri="{FF2B5EF4-FFF2-40B4-BE49-F238E27FC236}">
                <a16:creationId xmlns:a16="http://schemas.microsoft.com/office/drawing/2014/main" id="{EA6A6A85-A426-4289-AE4A-3B573D7729E3}"/>
              </a:ext>
            </a:extLst>
          </p:cNvPr>
          <p:cNvCxnSpPr>
            <a:cxnSpLocks noChangeShapeType="1"/>
            <a:stCxn id="401411" idx="6"/>
            <a:endCxn id="401413" idx="1"/>
          </p:cNvCxnSpPr>
          <p:nvPr/>
        </p:nvCxnSpPr>
        <p:spPr bwMode="auto">
          <a:xfrm>
            <a:off x="3657600" y="247650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1416" name="AutoShape 8">
            <a:extLst>
              <a:ext uri="{FF2B5EF4-FFF2-40B4-BE49-F238E27FC236}">
                <a16:creationId xmlns:a16="http://schemas.microsoft.com/office/drawing/2014/main" id="{F3C56A89-85E8-49DA-A2F5-951C6CB5CE88}"/>
              </a:ext>
            </a:extLst>
          </p:cNvPr>
          <p:cNvCxnSpPr>
            <a:cxnSpLocks noChangeShapeType="1"/>
            <a:stCxn id="401412" idx="6"/>
            <a:endCxn id="401414" idx="1"/>
          </p:cNvCxnSpPr>
          <p:nvPr/>
        </p:nvCxnSpPr>
        <p:spPr bwMode="auto">
          <a:xfrm>
            <a:off x="3657600" y="339090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1417" name="Oval 9">
            <a:extLst>
              <a:ext uri="{FF2B5EF4-FFF2-40B4-BE49-F238E27FC236}">
                <a16:creationId xmlns:a16="http://schemas.microsoft.com/office/drawing/2014/main" id="{8C2A9413-6EAE-4B92-B8E9-1BB0C31B8D77}"/>
              </a:ext>
            </a:extLst>
          </p:cNvPr>
          <p:cNvSpPr>
            <a:spLocks noChangeArrowheads="1"/>
          </p:cNvSpPr>
          <p:nvPr/>
        </p:nvSpPr>
        <p:spPr bwMode="auto">
          <a:xfrm>
            <a:off x="2209800" y="4038600"/>
            <a:ext cx="1524000" cy="6858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行动性思想</a:t>
            </a:r>
          </a:p>
        </p:txBody>
      </p:sp>
      <p:sp>
        <p:nvSpPr>
          <p:cNvPr id="401418" name="Oval 10">
            <a:extLst>
              <a:ext uri="{FF2B5EF4-FFF2-40B4-BE49-F238E27FC236}">
                <a16:creationId xmlns:a16="http://schemas.microsoft.com/office/drawing/2014/main" id="{BCDD1B61-3764-4812-846F-62BFDB157DE3}"/>
              </a:ext>
            </a:extLst>
          </p:cNvPr>
          <p:cNvSpPr>
            <a:spLocks noChangeArrowheads="1"/>
          </p:cNvSpPr>
          <p:nvPr/>
        </p:nvSpPr>
        <p:spPr bwMode="auto">
          <a:xfrm>
            <a:off x="2209800" y="4953000"/>
            <a:ext cx="1524000" cy="6858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描述性思想</a:t>
            </a:r>
          </a:p>
        </p:txBody>
      </p:sp>
      <p:sp>
        <p:nvSpPr>
          <p:cNvPr id="401419" name="Rectangle 11">
            <a:extLst>
              <a:ext uri="{FF2B5EF4-FFF2-40B4-BE49-F238E27FC236}">
                <a16:creationId xmlns:a16="http://schemas.microsoft.com/office/drawing/2014/main" id="{250B78CB-E5E1-435F-B89D-76BCB9FEC765}"/>
              </a:ext>
            </a:extLst>
          </p:cNvPr>
          <p:cNvSpPr>
            <a:spLocks noChangeArrowheads="1"/>
          </p:cNvSpPr>
          <p:nvPr/>
        </p:nvSpPr>
        <p:spPr bwMode="auto">
          <a:xfrm>
            <a:off x="3962400" y="4114800"/>
            <a:ext cx="762000" cy="5334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结果</a:t>
            </a:r>
          </a:p>
        </p:txBody>
      </p:sp>
      <p:sp>
        <p:nvSpPr>
          <p:cNvPr id="401420" name="Rectangle 12">
            <a:extLst>
              <a:ext uri="{FF2B5EF4-FFF2-40B4-BE49-F238E27FC236}">
                <a16:creationId xmlns:a16="http://schemas.microsoft.com/office/drawing/2014/main" id="{04A10AB9-0C27-4211-B5F2-6277CDF156BE}"/>
              </a:ext>
            </a:extLst>
          </p:cNvPr>
          <p:cNvSpPr>
            <a:spLocks noChangeArrowheads="1"/>
          </p:cNvSpPr>
          <p:nvPr/>
        </p:nvSpPr>
        <p:spPr bwMode="auto">
          <a:xfrm>
            <a:off x="3962400" y="5029200"/>
            <a:ext cx="762000" cy="5334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共性</a:t>
            </a:r>
          </a:p>
        </p:txBody>
      </p:sp>
      <p:cxnSp>
        <p:nvCxnSpPr>
          <p:cNvPr id="401421" name="AutoShape 13">
            <a:extLst>
              <a:ext uri="{FF2B5EF4-FFF2-40B4-BE49-F238E27FC236}">
                <a16:creationId xmlns:a16="http://schemas.microsoft.com/office/drawing/2014/main" id="{CCB0E34E-29B0-47C0-B6AF-E66069D1DAED}"/>
              </a:ext>
            </a:extLst>
          </p:cNvPr>
          <p:cNvCxnSpPr>
            <a:cxnSpLocks noChangeShapeType="1"/>
            <a:stCxn id="401417" idx="6"/>
            <a:endCxn id="401419" idx="1"/>
          </p:cNvCxnSpPr>
          <p:nvPr/>
        </p:nvCxnSpPr>
        <p:spPr bwMode="auto">
          <a:xfrm>
            <a:off x="3733800" y="438150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1422" name="AutoShape 14">
            <a:extLst>
              <a:ext uri="{FF2B5EF4-FFF2-40B4-BE49-F238E27FC236}">
                <a16:creationId xmlns:a16="http://schemas.microsoft.com/office/drawing/2014/main" id="{197C69B3-B105-421D-B763-F2E42C6F3A83}"/>
              </a:ext>
            </a:extLst>
          </p:cNvPr>
          <p:cNvCxnSpPr>
            <a:cxnSpLocks noChangeShapeType="1"/>
            <a:stCxn id="401418" idx="6"/>
            <a:endCxn id="401420" idx="1"/>
          </p:cNvCxnSpPr>
          <p:nvPr/>
        </p:nvCxnSpPr>
        <p:spPr bwMode="auto">
          <a:xfrm>
            <a:off x="3733800" y="529590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1423" name="Rectangle 15">
            <a:extLst>
              <a:ext uri="{FF2B5EF4-FFF2-40B4-BE49-F238E27FC236}">
                <a16:creationId xmlns:a16="http://schemas.microsoft.com/office/drawing/2014/main" id="{5D0FF58B-A598-4CAC-8E88-B5A6008E7C1B}"/>
              </a:ext>
            </a:extLst>
          </p:cNvPr>
          <p:cNvSpPr>
            <a:spLocks noChangeArrowheads="1"/>
          </p:cNvSpPr>
          <p:nvPr/>
        </p:nvSpPr>
        <p:spPr bwMode="auto">
          <a:xfrm>
            <a:off x="685800" y="2438400"/>
            <a:ext cx="762000" cy="1219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zh-CN" altLang="en-US"/>
              <a:t>表述方式</a:t>
            </a:r>
          </a:p>
        </p:txBody>
      </p:sp>
      <p:sp>
        <p:nvSpPr>
          <p:cNvPr id="401424" name="Rectangle 16">
            <a:extLst>
              <a:ext uri="{FF2B5EF4-FFF2-40B4-BE49-F238E27FC236}">
                <a16:creationId xmlns:a16="http://schemas.microsoft.com/office/drawing/2014/main" id="{00E93521-9646-470D-81A5-5BDD020FD4AF}"/>
              </a:ext>
            </a:extLst>
          </p:cNvPr>
          <p:cNvSpPr>
            <a:spLocks noChangeArrowheads="1"/>
          </p:cNvSpPr>
          <p:nvPr/>
        </p:nvSpPr>
        <p:spPr bwMode="auto">
          <a:xfrm>
            <a:off x="685800" y="4267200"/>
            <a:ext cx="762000" cy="1219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zh-CN" altLang="en-US"/>
              <a:t>内在联系</a:t>
            </a:r>
          </a:p>
        </p:txBody>
      </p:sp>
      <p:cxnSp>
        <p:nvCxnSpPr>
          <p:cNvPr id="401425" name="AutoShape 17">
            <a:extLst>
              <a:ext uri="{FF2B5EF4-FFF2-40B4-BE49-F238E27FC236}">
                <a16:creationId xmlns:a16="http://schemas.microsoft.com/office/drawing/2014/main" id="{7FBA07E1-B27B-499B-93C7-92E0E6953076}"/>
              </a:ext>
            </a:extLst>
          </p:cNvPr>
          <p:cNvCxnSpPr>
            <a:cxnSpLocks noChangeShapeType="1"/>
            <a:stCxn id="401423" idx="3"/>
            <a:endCxn id="401411" idx="2"/>
          </p:cNvCxnSpPr>
          <p:nvPr/>
        </p:nvCxnSpPr>
        <p:spPr bwMode="auto">
          <a:xfrm flipV="1">
            <a:off x="1447800" y="2476500"/>
            <a:ext cx="685800" cy="571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1426" name="AutoShape 18">
            <a:extLst>
              <a:ext uri="{FF2B5EF4-FFF2-40B4-BE49-F238E27FC236}">
                <a16:creationId xmlns:a16="http://schemas.microsoft.com/office/drawing/2014/main" id="{9570D736-E53A-45C5-B206-991F8B5CEDD4}"/>
              </a:ext>
            </a:extLst>
          </p:cNvPr>
          <p:cNvCxnSpPr>
            <a:cxnSpLocks noChangeShapeType="1"/>
            <a:stCxn id="401423" idx="3"/>
            <a:endCxn id="401412" idx="2"/>
          </p:cNvCxnSpPr>
          <p:nvPr/>
        </p:nvCxnSpPr>
        <p:spPr bwMode="auto">
          <a:xfrm>
            <a:off x="1447800" y="3048000"/>
            <a:ext cx="685800" cy="342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1427" name="AutoShape 19">
            <a:extLst>
              <a:ext uri="{FF2B5EF4-FFF2-40B4-BE49-F238E27FC236}">
                <a16:creationId xmlns:a16="http://schemas.microsoft.com/office/drawing/2014/main" id="{984116EF-B87C-42D8-8D8A-DD1587641C10}"/>
              </a:ext>
            </a:extLst>
          </p:cNvPr>
          <p:cNvCxnSpPr>
            <a:cxnSpLocks noChangeShapeType="1"/>
            <a:stCxn id="401424" idx="3"/>
            <a:endCxn id="401417" idx="2"/>
          </p:cNvCxnSpPr>
          <p:nvPr/>
        </p:nvCxnSpPr>
        <p:spPr bwMode="auto">
          <a:xfrm flipV="1">
            <a:off x="1447800" y="4381500"/>
            <a:ext cx="762000" cy="495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1428" name="AutoShape 20">
            <a:extLst>
              <a:ext uri="{FF2B5EF4-FFF2-40B4-BE49-F238E27FC236}">
                <a16:creationId xmlns:a16="http://schemas.microsoft.com/office/drawing/2014/main" id="{809CB37B-F8FA-430D-96B9-B49A4739D92D}"/>
              </a:ext>
            </a:extLst>
          </p:cNvPr>
          <p:cNvCxnSpPr>
            <a:cxnSpLocks noChangeShapeType="1"/>
            <a:stCxn id="401424" idx="3"/>
            <a:endCxn id="401418" idx="2"/>
          </p:cNvCxnSpPr>
          <p:nvPr/>
        </p:nvCxnSpPr>
        <p:spPr bwMode="auto">
          <a:xfrm>
            <a:off x="1447800" y="4876800"/>
            <a:ext cx="762000" cy="419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a:extLst>
              <a:ext uri="{FF2B5EF4-FFF2-40B4-BE49-F238E27FC236}">
                <a16:creationId xmlns:a16="http://schemas.microsoft.com/office/drawing/2014/main" id="{655AE9A4-C672-41D9-93FF-3A29546179EA}"/>
              </a:ext>
            </a:extLst>
          </p:cNvPr>
          <p:cNvSpPr>
            <a:spLocks noGrp="1"/>
          </p:cNvSpPr>
          <p:nvPr>
            <p:ph type="sldNum" sz="quarter" idx="12"/>
          </p:nvPr>
        </p:nvSpPr>
        <p:spPr/>
        <p:txBody>
          <a:bodyPr/>
          <a:lstStyle/>
          <a:p>
            <a:fld id="{B4AB1772-DEAE-482E-BC47-2F4752C52659}" type="slidenum">
              <a:rPr lang="zh-CN" altLang="en-US"/>
              <a:pPr/>
              <a:t>55</a:t>
            </a:fld>
            <a:endParaRPr lang="en-US" altLang="zh-CN"/>
          </a:p>
        </p:txBody>
      </p:sp>
      <p:sp>
        <p:nvSpPr>
          <p:cNvPr id="402434" name="Rectangle 2">
            <a:extLst>
              <a:ext uri="{FF2B5EF4-FFF2-40B4-BE49-F238E27FC236}">
                <a16:creationId xmlns:a16="http://schemas.microsoft.com/office/drawing/2014/main" id="{53F45B8C-7C6B-4691-A880-52FDCA81B70D}"/>
              </a:ext>
            </a:extLst>
          </p:cNvPr>
          <p:cNvSpPr>
            <a:spLocks noGrp="1" noChangeArrowheads="1"/>
          </p:cNvSpPr>
          <p:nvPr>
            <p:ph type="title"/>
          </p:nvPr>
        </p:nvSpPr>
        <p:spPr/>
        <p:txBody>
          <a:bodyPr/>
          <a:lstStyle/>
          <a:p>
            <a:r>
              <a:rPr lang="zh-CN" altLang="en-US"/>
              <a:t>由大量行动性思想组成的过程可能包括一系列在不同层次上的独特的封闭体系，但实际上这些句子从形式上看起来很相似</a:t>
            </a:r>
          </a:p>
        </p:txBody>
      </p:sp>
      <p:sp>
        <p:nvSpPr>
          <p:cNvPr id="402435" name="AutoShape 3">
            <a:extLst>
              <a:ext uri="{FF2B5EF4-FFF2-40B4-BE49-F238E27FC236}">
                <a16:creationId xmlns:a16="http://schemas.microsoft.com/office/drawing/2014/main" id="{02FBD21C-F75E-445D-8280-14F7067519A9}"/>
              </a:ext>
            </a:extLst>
          </p:cNvPr>
          <p:cNvSpPr>
            <a:spLocks noChangeArrowheads="1"/>
          </p:cNvSpPr>
          <p:nvPr/>
        </p:nvSpPr>
        <p:spPr bwMode="auto">
          <a:xfrm>
            <a:off x="4495800" y="1371600"/>
            <a:ext cx="2133600" cy="4495800"/>
          </a:xfrm>
          <a:prstGeom prst="leftArrow">
            <a:avLst>
              <a:gd name="adj1" fmla="val 57556"/>
              <a:gd name="adj2" fmla="val 24403"/>
            </a:avLst>
          </a:prstGeom>
          <a:solidFill>
            <a:srgbClr val="CCFFFF"/>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1、使用明确语言</a:t>
            </a:r>
          </a:p>
          <a:p>
            <a:r>
              <a:rPr lang="zh-CN" altLang="en-US"/>
              <a:t>2、区分行动层次</a:t>
            </a:r>
          </a:p>
          <a:p>
            <a:r>
              <a:rPr lang="zh-CN" altLang="en-US"/>
              <a:t>3、直接概括其结果</a:t>
            </a:r>
          </a:p>
        </p:txBody>
      </p:sp>
      <p:grpSp>
        <p:nvGrpSpPr>
          <p:cNvPr id="402436" name="Group 4">
            <a:extLst>
              <a:ext uri="{FF2B5EF4-FFF2-40B4-BE49-F238E27FC236}">
                <a16:creationId xmlns:a16="http://schemas.microsoft.com/office/drawing/2014/main" id="{DF1C19A4-A767-4BB0-A292-A413C3108C56}"/>
              </a:ext>
            </a:extLst>
          </p:cNvPr>
          <p:cNvGrpSpPr>
            <a:grpSpLocks/>
          </p:cNvGrpSpPr>
          <p:nvPr/>
        </p:nvGrpSpPr>
        <p:grpSpPr bwMode="auto">
          <a:xfrm>
            <a:off x="6705600" y="1371600"/>
            <a:ext cx="1905000" cy="4267200"/>
            <a:chOff x="4224" y="864"/>
            <a:chExt cx="1200" cy="2688"/>
          </a:xfrm>
        </p:grpSpPr>
        <p:sp>
          <p:nvSpPr>
            <p:cNvPr id="402437" name="Rectangle 5">
              <a:extLst>
                <a:ext uri="{FF2B5EF4-FFF2-40B4-BE49-F238E27FC236}">
                  <a16:creationId xmlns:a16="http://schemas.microsoft.com/office/drawing/2014/main" id="{0B39CA13-F3AE-4EF0-8456-AA9156896B22}"/>
                </a:ext>
              </a:extLst>
            </p:cNvPr>
            <p:cNvSpPr>
              <a:spLocks noChangeArrowheads="1"/>
            </p:cNvSpPr>
            <p:nvPr/>
          </p:nvSpPr>
          <p:spPr bwMode="auto">
            <a:xfrm>
              <a:off x="4416" y="1900"/>
              <a:ext cx="76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我们将</a:t>
              </a:r>
              <a:r>
                <a:rPr lang="zh-CN" altLang="en-US">
                  <a:latin typeface="Arial" panose="020B0604020202020204" pitchFamily="34" charset="0"/>
                </a:rPr>
                <a:t>……</a:t>
              </a:r>
              <a:endParaRPr lang="zh-CN" altLang="en-US"/>
            </a:p>
          </p:txBody>
        </p:sp>
        <p:sp>
          <p:nvSpPr>
            <p:cNvPr id="402438" name="Rectangle 6">
              <a:extLst>
                <a:ext uri="{FF2B5EF4-FFF2-40B4-BE49-F238E27FC236}">
                  <a16:creationId xmlns:a16="http://schemas.microsoft.com/office/drawing/2014/main" id="{CCC1D26F-9276-4770-B104-9D4B12D1F997}"/>
                </a:ext>
              </a:extLst>
            </p:cNvPr>
            <p:cNvSpPr>
              <a:spLocks noChangeArrowheads="1"/>
            </p:cNvSpPr>
            <p:nvPr/>
          </p:nvSpPr>
          <p:spPr bwMode="auto">
            <a:xfrm>
              <a:off x="4416" y="2179"/>
              <a:ext cx="76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你应该</a:t>
              </a:r>
              <a:r>
                <a:rPr lang="zh-CN" altLang="en-US">
                  <a:latin typeface="Arial" panose="020B0604020202020204" pitchFamily="34" charset="0"/>
                </a:rPr>
                <a:t>……</a:t>
              </a:r>
              <a:endParaRPr lang="zh-CN" altLang="en-US"/>
            </a:p>
          </p:txBody>
        </p:sp>
        <p:sp>
          <p:nvSpPr>
            <p:cNvPr id="402439" name="Rectangle 7">
              <a:extLst>
                <a:ext uri="{FF2B5EF4-FFF2-40B4-BE49-F238E27FC236}">
                  <a16:creationId xmlns:a16="http://schemas.microsoft.com/office/drawing/2014/main" id="{49E2ED01-EEFC-4489-AD52-D97BC860AD8A}"/>
                </a:ext>
              </a:extLst>
            </p:cNvPr>
            <p:cNvSpPr>
              <a:spLocks noChangeArrowheads="1"/>
            </p:cNvSpPr>
            <p:nvPr/>
          </p:nvSpPr>
          <p:spPr bwMode="auto">
            <a:xfrm>
              <a:off x="4416" y="1622"/>
              <a:ext cx="76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我们将</a:t>
              </a:r>
              <a:r>
                <a:rPr lang="zh-CN" altLang="en-US">
                  <a:latin typeface="Arial" panose="020B0604020202020204" pitchFamily="34" charset="0"/>
                </a:rPr>
                <a:t>……</a:t>
              </a:r>
              <a:endParaRPr lang="zh-CN" altLang="en-US"/>
            </a:p>
          </p:txBody>
        </p:sp>
        <p:sp>
          <p:nvSpPr>
            <p:cNvPr id="402440" name="Rectangle 8">
              <a:extLst>
                <a:ext uri="{FF2B5EF4-FFF2-40B4-BE49-F238E27FC236}">
                  <a16:creationId xmlns:a16="http://schemas.microsoft.com/office/drawing/2014/main" id="{FE03BA66-28F7-4D13-86FB-34FF7FBE91B3}"/>
                </a:ext>
              </a:extLst>
            </p:cNvPr>
            <p:cNvSpPr>
              <a:spLocks noChangeArrowheads="1"/>
            </p:cNvSpPr>
            <p:nvPr/>
          </p:nvSpPr>
          <p:spPr bwMode="auto">
            <a:xfrm>
              <a:off x="4416" y="1344"/>
              <a:ext cx="76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你应该</a:t>
              </a:r>
              <a:r>
                <a:rPr lang="zh-CN" altLang="en-US">
                  <a:latin typeface="Arial" panose="020B0604020202020204" pitchFamily="34" charset="0"/>
                </a:rPr>
                <a:t>……</a:t>
              </a:r>
              <a:endParaRPr lang="zh-CN" altLang="en-US"/>
            </a:p>
          </p:txBody>
        </p:sp>
        <p:sp>
          <p:nvSpPr>
            <p:cNvPr id="402441" name="Rectangle 9">
              <a:extLst>
                <a:ext uri="{FF2B5EF4-FFF2-40B4-BE49-F238E27FC236}">
                  <a16:creationId xmlns:a16="http://schemas.microsoft.com/office/drawing/2014/main" id="{8E64F655-4101-4C6E-A352-CDF477D3D952}"/>
                </a:ext>
              </a:extLst>
            </p:cNvPr>
            <p:cNvSpPr>
              <a:spLocks noChangeArrowheads="1"/>
            </p:cNvSpPr>
            <p:nvPr/>
          </p:nvSpPr>
          <p:spPr bwMode="auto">
            <a:xfrm>
              <a:off x="4416" y="2457"/>
              <a:ext cx="76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我们将</a:t>
              </a:r>
              <a:r>
                <a:rPr lang="zh-CN" altLang="en-US">
                  <a:latin typeface="Arial" panose="020B0604020202020204" pitchFamily="34" charset="0"/>
                </a:rPr>
                <a:t>……</a:t>
              </a:r>
              <a:endParaRPr lang="zh-CN" altLang="en-US"/>
            </a:p>
          </p:txBody>
        </p:sp>
        <p:sp>
          <p:nvSpPr>
            <p:cNvPr id="402442" name="Rectangle 10">
              <a:extLst>
                <a:ext uri="{FF2B5EF4-FFF2-40B4-BE49-F238E27FC236}">
                  <a16:creationId xmlns:a16="http://schemas.microsoft.com/office/drawing/2014/main" id="{03ABCD5C-2FF3-4400-A0A0-1F16F07512F9}"/>
                </a:ext>
              </a:extLst>
            </p:cNvPr>
            <p:cNvSpPr>
              <a:spLocks noChangeArrowheads="1"/>
            </p:cNvSpPr>
            <p:nvPr/>
          </p:nvSpPr>
          <p:spPr bwMode="auto">
            <a:xfrm>
              <a:off x="4416" y="2736"/>
              <a:ext cx="76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你应该</a:t>
              </a:r>
              <a:r>
                <a:rPr lang="zh-CN" altLang="en-US">
                  <a:latin typeface="Arial" panose="020B0604020202020204" pitchFamily="34" charset="0"/>
                </a:rPr>
                <a:t>……</a:t>
              </a:r>
              <a:endParaRPr lang="zh-CN" altLang="en-US"/>
            </a:p>
          </p:txBody>
        </p:sp>
        <p:sp>
          <p:nvSpPr>
            <p:cNvPr id="402443" name="Text Box 11">
              <a:extLst>
                <a:ext uri="{FF2B5EF4-FFF2-40B4-BE49-F238E27FC236}">
                  <a16:creationId xmlns:a16="http://schemas.microsoft.com/office/drawing/2014/main" id="{FB8C4377-36CE-4384-9006-ADFD8A259BC1}"/>
                </a:ext>
              </a:extLst>
            </p:cNvPr>
            <p:cNvSpPr txBox="1">
              <a:spLocks noChangeArrowheads="1"/>
            </p:cNvSpPr>
            <p:nvPr/>
          </p:nvSpPr>
          <p:spPr bwMode="auto">
            <a:xfrm>
              <a:off x="4368" y="2736"/>
              <a:ext cx="912" cy="4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a:latin typeface="Arial" panose="020B0604020202020204" pitchFamily="34" charset="0"/>
                </a:rPr>
                <a:t>……</a:t>
              </a:r>
              <a:endParaRPr lang="zh-CN" altLang="en-US" sz="3600"/>
            </a:p>
          </p:txBody>
        </p:sp>
        <p:sp>
          <p:nvSpPr>
            <p:cNvPr id="402444" name="Oval 12">
              <a:extLst>
                <a:ext uri="{FF2B5EF4-FFF2-40B4-BE49-F238E27FC236}">
                  <a16:creationId xmlns:a16="http://schemas.microsoft.com/office/drawing/2014/main" id="{2D5266F8-903A-49DD-8DB3-3DBE96D35949}"/>
                </a:ext>
              </a:extLst>
            </p:cNvPr>
            <p:cNvSpPr>
              <a:spLocks noChangeArrowheads="1"/>
            </p:cNvSpPr>
            <p:nvPr/>
          </p:nvSpPr>
          <p:spPr bwMode="auto">
            <a:xfrm>
              <a:off x="4224" y="864"/>
              <a:ext cx="1200" cy="2688"/>
            </a:xfrm>
            <a:prstGeom prst="ellipse">
              <a:avLst/>
            </a:prstGeom>
            <a:noFill/>
            <a:ln w="9525">
              <a:solidFill>
                <a:srgbClr val="FF3300"/>
              </a:solidFill>
              <a:prstDash val="dash"/>
              <a:round/>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2445" name="Group 13">
            <a:extLst>
              <a:ext uri="{FF2B5EF4-FFF2-40B4-BE49-F238E27FC236}">
                <a16:creationId xmlns:a16="http://schemas.microsoft.com/office/drawing/2014/main" id="{67EFC653-6008-45C8-AD5F-92442ABBEFFE}"/>
              </a:ext>
            </a:extLst>
          </p:cNvPr>
          <p:cNvGrpSpPr>
            <a:grpSpLocks/>
          </p:cNvGrpSpPr>
          <p:nvPr/>
        </p:nvGrpSpPr>
        <p:grpSpPr bwMode="auto">
          <a:xfrm>
            <a:off x="304800" y="1295400"/>
            <a:ext cx="4191000" cy="4724400"/>
            <a:chOff x="192" y="816"/>
            <a:chExt cx="2640" cy="2976"/>
          </a:xfrm>
        </p:grpSpPr>
        <p:sp>
          <p:nvSpPr>
            <p:cNvPr id="402446" name="Rectangle 14">
              <a:extLst>
                <a:ext uri="{FF2B5EF4-FFF2-40B4-BE49-F238E27FC236}">
                  <a16:creationId xmlns:a16="http://schemas.microsoft.com/office/drawing/2014/main" id="{DC5F67C2-CB22-4C24-9802-4D89DC58645D}"/>
                </a:ext>
              </a:extLst>
            </p:cNvPr>
            <p:cNvSpPr>
              <a:spLocks noChangeArrowheads="1"/>
            </p:cNvSpPr>
            <p:nvPr/>
          </p:nvSpPr>
          <p:spPr bwMode="auto">
            <a:xfrm>
              <a:off x="240" y="2928"/>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447" name="Rectangle 15">
              <a:extLst>
                <a:ext uri="{FF2B5EF4-FFF2-40B4-BE49-F238E27FC236}">
                  <a16:creationId xmlns:a16="http://schemas.microsoft.com/office/drawing/2014/main" id="{E16C1DBC-C481-4FFF-A185-6547A348682A}"/>
                </a:ext>
              </a:extLst>
            </p:cNvPr>
            <p:cNvSpPr>
              <a:spLocks noChangeArrowheads="1"/>
            </p:cNvSpPr>
            <p:nvPr/>
          </p:nvSpPr>
          <p:spPr bwMode="auto">
            <a:xfrm>
              <a:off x="720" y="2928"/>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448" name="Rectangle 16">
              <a:extLst>
                <a:ext uri="{FF2B5EF4-FFF2-40B4-BE49-F238E27FC236}">
                  <a16:creationId xmlns:a16="http://schemas.microsoft.com/office/drawing/2014/main" id="{4A4F23F2-F834-4FFA-B0E2-1759D6899BCA}"/>
                </a:ext>
              </a:extLst>
            </p:cNvPr>
            <p:cNvSpPr>
              <a:spLocks noChangeArrowheads="1"/>
            </p:cNvSpPr>
            <p:nvPr/>
          </p:nvSpPr>
          <p:spPr bwMode="auto">
            <a:xfrm>
              <a:off x="1200" y="2928"/>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449" name="Rectangle 17">
              <a:extLst>
                <a:ext uri="{FF2B5EF4-FFF2-40B4-BE49-F238E27FC236}">
                  <a16:creationId xmlns:a16="http://schemas.microsoft.com/office/drawing/2014/main" id="{45655A6D-E125-4663-901F-2B1EAD7BA9CC}"/>
                </a:ext>
              </a:extLst>
            </p:cNvPr>
            <p:cNvSpPr>
              <a:spLocks noChangeArrowheads="1"/>
            </p:cNvSpPr>
            <p:nvPr/>
          </p:nvSpPr>
          <p:spPr bwMode="auto">
            <a:xfrm>
              <a:off x="672" y="2304"/>
              <a:ext cx="384"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结果</a:t>
              </a:r>
            </a:p>
          </p:txBody>
        </p:sp>
        <p:sp>
          <p:nvSpPr>
            <p:cNvPr id="402450" name="Text Box 18">
              <a:extLst>
                <a:ext uri="{FF2B5EF4-FFF2-40B4-BE49-F238E27FC236}">
                  <a16:creationId xmlns:a16="http://schemas.microsoft.com/office/drawing/2014/main" id="{C550112A-CC6A-40FA-A280-D599D0C08134}"/>
                </a:ext>
              </a:extLst>
            </p:cNvPr>
            <p:cNvSpPr txBox="1">
              <a:spLocks noChangeArrowheads="1"/>
            </p:cNvSpPr>
            <p:nvPr/>
          </p:nvSpPr>
          <p:spPr bwMode="auto">
            <a:xfrm>
              <a:off x="672" y="3120"/>
              <a:ext cx="432"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原因</a:t>
              </a:r>
            </a:p>
          </p:txBody>
        </p:sp>
        <p:cxnSp>
          <p:nvCxnSpPr>
            <p:cNvPr id="402451" name="AutoShape 19">
              <a:extLst>
                <a:ext uri="{FF2B5EF4-FFF2-40B4-BE49-F238E27FC236}">
                  <a16:creationId xmlns:a16="http://schemas.microsoft.com/office/drawing/2014/main" id="{21679319-A962-45B6-950C-28150203E214}"/>
                </a:ext>
              </a:extLst>
            </p:cNvPr>
            <p:cNvCxnSpPr>
              <a:cxnSpLocks noChangeShapeType="1"/>
              <a:stCxn id="402449" idx="2"/>
              <a:endCxn id="402446" idx="0"/>
            </p:cNvCxnSpPr>
            <p:nvPr/>
          </p:nvCxnSpPr>
          <p:spPr bwMode="auto">
            <a:xfrm flipH="1">
              <a:off x="384" y="2496"/>
              <a:ext cx="480" cy="432"/>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2452" name="AutoShape 20">
              <a:extLst>
                <a:ext uri="{FF2B5EF4-FFF2-40B4-BE49-F238E27FC236}">
                  <a16:creationId xmlns:a16="http://schemas.microsoft.com/office/drawing/2014/main" id="{02A15974-D06B-4307-969D-8DC6E63D1B83}"/>
                </a:ext>
              </a:extLst>
            </p:cNvPr>
            <p:cNvCxnSpPr>
              <a:cxnSpLocks noChangeShapeType="1"/>
              <a:stCxn id="402449" idx="2"/>
              <a:endCxn id="402447" idx="0"/>
            </p:cNvCxnSpPr>
            <p:nvPr/>
          </p:nvCxnSpPr>
          <p:spPr bwMode="auto">
            <a:xfrm>
              <a:off x="864" y="2496"/>
              <a:ext cx="0" cy="432"/>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2453" name="AutoShape 21">
              <a:extLst>
                <a:ext uri="{FF2B5EF4-FFF2-40B4-BE49-F238E27FC236}">
                  <a16:creationId xmlns:a16="http://schemas.microsoft.com/office/drawing/2014/main" id="{85C47D3F-236F-4FE3-AACC-6B3B972E9386}"/>
                </a:ext>
              </a:extLst>
            </p:cNvPr>
            <p:cNvCxnSpPr>
              <a:cxnSpLocks noChangeShapeType="1"/>
              <a:stCxn id="402449" idx="2"/>
              <a:endCxn id="402448" idx="0"/>
            </p:cNvCxnSpPr>
            <p:nvPr/>
          </p:nvCxnSpPr>
          <p:spPr bwMode="auto">
            <a:xfrm>
              <a:off x="864" y="2496"/>
              <a:ext cx="480" cy="432"/>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2454" name="Rectangle 22">
              <a:extLst>
                <a:ext uri="{FF2B5EF4-FFF2-40B4-BE49-F238E27FC236}">
                  <a16:creationId xmlns:a16="http://schemas.microsoft.com/office/drawing/2014/main" id="{97D8A2C7-46DE-4F66-A4CC-02902F2DA999}"/>
                </a:ext>
              </a:extLst>
            </p:cNvPr>
            <p:cNvSpPr>
              <a:spLocks noChangeArrowheads="1"/>
            </p:cNvSpPr>
            <p:nvPr/>
          </p:nvSpPr>
          <p:spPr bwMode="auto">
            <a:xfrm>
              <a:off x="1296" y="2304"/>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455" name="Rectangle 23">
              <a:extLst>
                <a:ext uri="{FF2B5EF4-FFF2-40B4-BE49-F238E27FC236}">
                  <a16:creationId xmlns:a16="http://schemas.microsoft.com/office/drawing/2014/main" id="{72AA79FD-6E08-4DF6-8465-F4F21B51452E}"/>
                </a:ext>
              </a:extLst>
            </p:cNvPr>
            <p:cNvSpPr>
              <a:spLocks noChangeArrowheads="1"/>
            </p:cNvSpPr>
            <p:nvPr/>
          </p:nvSpPr>
          <p:spPr bwMode="auto">
            <a:xfrm>
              <a:off x="1776" y="2304"/>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456" name="Rectangle 24">
              <a:extLst>
                <a:ext uri="{FF2B5EF4-FFF2-40B4-BE49-F238E27FC236}">
                  <a16:creationId xmlns:a16="http://schemas.microsoft.com/office/drawing/2014/main" id="{9B426ECD-07BB-46F3-B9B3-A57BA68E3035}"/>
                </a:ext>
              </a:extLst>
            </p:cNvPr>
            <p:cNvSpPr>
              <a:spLocks noChangeArrowheads="1"/>
            </p:cNvSpPr>
            <p:nvPr/>
          </p:nvSpPr>
          <p:spPr bwMode="auto">
            <a:xfrm>
              <a:off x="1248" y="1728"/>
              <a:ext cx="384"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结果</a:t>
              </a:r>
            </a:p>
          </p:txBody>
        </p:sp>
        <p:sp>
          <p:nvSpPr>
            <p:cNvPr id="402457" name="Text Box 25">
              <a:extLst>
                <a:ext uri="{FF2B5EF4-FFF2-40B4-BE49-F238E27FC236}">
                  <a16:creationId xmlns:a16="http://schemas.microsoft.com/office/drawing/2014/main" id="{4E65D5C4-B4C1-467A-AF22-7380BC7A7634}"/>
                </a:ext>
              </a:extLst>
            </p:cNvPr>
            <p:cNvSpPr txBox="1">
              <a:spLocks noChangeArrowheads="1"/>
            </p:cNvSpPr>
            <p:nvPr/>
          </p:nvSpPr>
          <p:spPr bwMode="auto">
            <a:xfrm>
              <a:off x="1248" y="2496"/>
              <a:ext cx="432"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原因</a:t>
              </a:r>
            </a:p>
          </p:txBody>
        </p:sp>
        <p:cxnSp>
          <p:nvCxnSpPr>
            <p:cNvPr id="402458" name="AutoShape 26">
              <a:extLst>
                <a:ext uri="{FF2B5EF4-FFF2-40B4-BE49-F238E27FC236}">
                  <a16:creationId xmlns:a16="http://schemas.microsoft.com/office/drawing/2014/main" id="{7DCF2D73-48FF-438F-8035-115609ABBFD4}"/>
                </a:ext>
              </a:extLst>
            </p:cNvPr>
            <p:cNvCxnSpPr>
              <a:cxnSpLocks noChangeShapeType="1"/>
              <a:stCxn id="402456" idx="2"/>
              <a:endCxn id="402449" idx="0"/>
            </p:cNvCxnSpPr>
            <p:nvPr/>
          </p:nvCxnSpPr>
          <p:spPr bwMode="auto">
            <a:xfrm flipH="1">
              <a:off x="864" y="1920"/>
              <a:ext cx="576" cy="384"/>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2459" name="AutoShape 27">
              <a:extLst>
                <a:ext uri="{FF2B5EF4-FFF2-40B4-BE49-F238E27FC236}">
                  <a16:creationId xmlns:a16="http://schemas.microsoft.com/office/drawing/2014/main" id="{25F5F282-F28D-4A9F-8FEC-F25BC959CD1E}"/>
                </a:ext>
              </a:extLst>
            </p:cNvPr>
            <p:cNvCxnSpPr>
              <a:cxnSpLocks noChangeShapeType="1"/>
              <a:stCxn id="402456" idx="2"/>
              <a:endCxn id="402454" idx="0"/>
            </p:cNvCxnSpPr>
            <p:nvPr/>
          </p:nvCxnSpPr>
          <p:spPr bwMode="auto">
            <a:xfrm>
              <a:off x="1440" y="1920"/>
              <a:ext cx="0" cy="384"/>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2460" name="AutoShape 28">
              <a:extLst>
                <a:ext uri="{FF2B5EF4-FFF2-40B4-BE49-F238E27FC236}">
                  <a16:creationId xmlns:a16="http://schemas.microsoft.com/office/drawing/2014/main" id="{B5D9FF50-9DCC-4005-AC4B-1545D9E9D8E9}"/>
                </a:ext>
              </a:extLst>
            </p:cNvPr>
            <p:cNvCxnSpPr>
              <a:cxnSpLocks noChangeShapeType="1"/>
              <a:stCxn id="402456" idx="2"/>
              <a:endCxn id="402455" idx="0"/>
            </p:cNvCxnSpPr>
            <p:nvPr/>
          </p:nvCxnSpPr>
          <p:spPr bwMode="auto">
            <a:xfrm>
              <a:off x="1440" y="1920"/>
              <a:ext cx="480" cy="384"/>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2461" name="Rectangle 29">
              <a:extLst>
                <a:ext uri="{FF2B5EF4-FFF2-40B4-BE49-F238E27FC236}">
                  <a16:creationId xmlns:a16="http://schemas.microsoft.com/office/drawing/2014/main" id="{0EC45C89-39E8-49F4-8194-F046D4AC2856}"/>
                </a:ext>
              </a:extLst>
            </p:cNvPr>
            <p:cNvSpPr>
              <a:spLocks noChangeArrowheads="1"/>
            </p:cNvSpPr>
            <p:nvPr/>
          </p:nvSpPr>
          <p:spPr bwMode="auto">
            <a:xfrm>
              <a:off x="1872" y="1728"/>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462" name="Rectangle 30">
              <a:extLst>
                <a:ext uri="{FF2B5EF4-FFF2-40B4-BE49-F238E27FC236}">
                  <a16:creationId xmlns:a16="http://schemas.microsoft.com/office/drawing/2014/main" id="{E6DB59AF-71BC-4E4F-842E-937C446FDFB0}"/>
                </a:ext>
              </a:extLst>
            </p:cNvPr>
            <p:cNvSpPr>
              <a:spLocks noChangeArrowheads="1"/>
            </p:cNvSpPr>
            <p:nvPr/>
          </p:nvSpPr>
          <p:spPr bwMode="auto">
            <a:xfrm>
              <a:off x="2352" y="1728"/>
              <a:ext cx="288"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463" name="Rectangle 31">
              <a:extLst>
                <a:ext uri="{FF2B5EF4-FFF2-40B4-BE49-F238E27FC236}">
                  <a16:creationId xmlns:a16="http://schemas.microsoft.com/office/drawing/2014/main" id="{2772A046-EF48-47BA-83A3-5F49890DB601}"/>
                </a:ext>
              </a:extLst>
            </p:cNvPr>
            <p:cNvSpPr>
              <a:spLocks noChangeArrowheads="1"/>
            </p:cNvSpPr>
            <p:nvPr/>
          </p:nvSpPr>
          <p:spPr bwMode="auto">
            <a:xfrm>
              <a:off x="1824" y="1152"/>
              <a:ext cx="384" cy="192"/>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结果</a:t>
              </a:r>
            </a:p>
          </p:txBody>
        </p:sp>
        <p:sp>
          <p:nvSpPr>
            <p:cNvPr id="402464" name="Text Box 32">
              <a:extLst>
                <a:ext uri="{FF2B5EF4-FFF2-40B4-BE49-F238E27FC236}">
                  <a16:creationId xmlns:a16="http://schemas.microsoft.com/office/drawing/2014/main" id="{175985B9-5BF0-4A39-BB09-B886749B2B57}"/>
                </a:ext>
              </a:extLst>
            </p:cNvPr>
            <p:cNvSpPr txBox="1">
              <a:spLocks noChangeArrowheads="1"/>
            </p:cNvSpPr>
            <p:nvPr/>
          </p:nvSpPr>
          <p:spPr bwMode="auto">
            <a:xfrm>
              <a:off x="1824" y="1920"/>
              <a:ext cx="432"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原因</a:t>
              </a:r>
            </a:p>
          </p:txBody>
        </p:sp>
        <p:cxnSp>
          <p:nvCxnSpPr>
            <p:cNvPr id="402465" name="AutoShape 33">
              <a:extLst>
                <a:ext uri="{FF2B5EF4-FFF2-40B4-BE49-F238E27FC236}">
                  <a16:creationId xmlns:a16="http://schemas.microsoft.com/office/drawing/2014/main" id="{93E86306-6ACE-4BCA-98B7-7F35E2485F77}"/>
                </a:ext>
              </a:extLst>
            </p:cNvPr>
            <p:cNvCxnSpPr>
              <a:cxnSpLocks noChangeShapeType="1"/>
              <a:stCxn id="402463" idx="2"/>
              <a:endCxn id="402456" idx="0"/>
            </p:cNvCxnSpPr>
            <p:nvPr/>
          </p:nvCxnSpPr>
          <p:spPr bwMode="auto">
            <a:xfrm flipH="1">
              <a:off x="1440" y="1344"/>
              <a:ext cx="576" cy="384"/>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2466" name="AutoShape 34">
              <a:extLst>
                <a:ext uri="{FF2B5EF4-FFF2-40B4-BE49-F238E27FC236}">
                  <a16:creationId xmlns:a16="http://schemas.microsoft.com/office/drawing/2014/main" id="{C25BE4B1-BA9A-4F17-87C7-E6362B337BDD}"/>
                </a:ext>
              </a:extLst>
            </p:cNvPr>
            <p:cNvCxnSpPr>
              <a:cxnSpLocks noChangeShapeType="1"/>
              <a:stCxn id="402463" idx="2"/>
              <a:endCxn id="402461" idx="0"/>
            </p:cNvCxnSpPr>
            <p:nvPr/>
          </p:nvCxnSpPr>
          <p:spPr bwMode="auto">
            <a:xfrm>
              <a:off x="2016" y="1344"/>
              <a:ext cx="0" cy="384"/>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2467" name="AutoShape 35">
              <a:extLst>
                <a:ext uri="{FF2B5EF4-FFF2-40B4-BE49-F238E27FC236}">
                  <a16:creationId xmlns:a16="http://schemas.microsoft.com/office/drawing/2014/main" id="{52765217-4C8F-4CBF-B225-5BFD5270DAE0}"/>
                </a:ext>
              </a:extLst>
            </p:cNvPr>
            <p:cNvCxnSpPr>
              <a:cxnSpLocks noChangeShapeType="1"/>
              <a:stCxn id="402463" idx="2"/>
              <a:endCxn id="402462" idx="0"/>
            </p:cNvCxnSpPr>
            <p:nvPr/>
          </p:nvCxnSpPr>
          <p:spPr bwMode="auto">
            <a:xfrm>
              <a:off x="2016" y="1344"/>
              <a:ext cx="480" cy="384"/>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2468" name="Oval 36">
              <a:extLst>
                <a:ext uri="{FF2B5EF4-FFF2-40B4-BE49-F238E27FC236}">
                  <a16:creationId xmlns:a16="http://schemas.microsoft.com/office/drawing/2014/main" id="{397FDFA3-83D8-4414-ADF6-A52D5CE89129}"/>
                </a:ext>
              </a:extLst>
            </p:cNvPr>
            <p:cNvSpPr>
              <a:spLocks noChangeArrowheads="1"/>
            </p:cNvSpPr>
            <p:nvPr/>
          </p:nvSpPr>
          <p:spPr bwMode="auto">
            <a:xfrm>
              <a:off x="192" y="816"/>
              <a:ext cx="2640" cy="2976"/>
            </a:xfrm>
            <a:prstGeom prst="ellipse">
              <a:avLst/>
            </a:prstGeom>
            <a:noFill/>
            <a:ln w="9525">
              <a:solidFill>
                <a:srgbClr val="FF3300"/>
              </a:solidFill>
              <a:prstDash val="dash"/>
              <a:round/>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2469" name="AutoShape 37">
            <a:extLst>
              <a:ext uri="{FF2B5EF4-FFF2-40B4-BE49-F238E27FC236}">
                <a16:creationId xmlns:a16="http://schemas.microsoft.com/office/drawing/2014/main" id="{4B062805-3DD2-4B44-B33E-A052E14F490A}"/>
              </a:ext>
            </a:extLst>
          </p:cNvPr>
          <p:cNvSpPr>
            <a:spLocks noChangeArrowheads="1"/>
          </p:cNvSpPr>
          <p:nvPr/>
        </p:nvSpPr>
        <p:spPr bwMode="auto">
          <a:xfrm>
            <a:off x="0" y="6400800"/>
            <a:ext cx="1676400" cy="457200"/>
          </a:xfrm>
          <a:prstGeom prst="homePlate">
            <a:avLst>
              <a:gd name="adj" fmla="val 3261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02470" name="AutoShape 38">
            <a:extLst>
              <a:ext uri="{FF2B5EF4-FFF2-40B4-BE49-F238E27FC236}">
                <a16:creationId xmlns:a16="http://schemas.microsoft.com/office/drawing/2014/main" id="{E2FBA76D-D5C1-4C29-9A19-0F482BB1C526}"/>
              </a:ext>
            </a:extLst>
          </p:cNvPr>
          <p:cNvSpPr>
            <a:spLocks noChangeArrowheads="1"/>
          </p:cNvSpPr>
          <p:nvPr/>
        </p:nvSpPr>
        <p:spPr bwMode="auto">
          <a:xfrm>
            <a:off x="1600200" y="6400800"/>
            <a:ext cx="1905000" cy="457200"/>
          </a:xfrm>
          <a:prstGeom prst="chevron">
            <a:avLst>
              <a:gd name="adj" fmla="val 33275"/>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2445"/>
                                        </p:tgtEl>
                                        <p:attrNameLst>
                                          <p:attrName>style.visibility</p:attrName>
                                        </p:attrNameLst>
                                      </p:cBhvr>
                                      <p:to>
                                        <p:strVal val="visible"/>
                                      </p:to>
                                    </p:set>
                                    <p:anim calcmode="lin" valueType="num">
                                      <p:cBhvr additive="base">
                                        <p:cTn id="7" dur="500" fill="hold"/>
                                        <p:tgtEl>
                                          <p:spTgt spid="402445"/>
                                        </p:tgtEl>
                                        <p:attrNameLst>
                                          <p:attrName>ppt_x</p:attrName>
                                        </p:attrNameLst>
                                      </p:cBhvr>
                                      <p:tavLst>
                                        <p:tav tm="0">
                                          <p:val>
                                            <p:strVal val="#ppt_x"/>
                                          </p:val>
                                        </p:tav>
                                        <p:tav tm="100000">
                                          <p:val>
                                            <p:strVal val="#ppt_x"/>
                                          </p:val>
                                        </p:tav>
                                      </p:tavLst>
                                    </p:anim>
                                    <p:anim calcmode="lin" valueType="num">
                                      <p:cBhvr additive="base">
                                        <p:cTn id="8" dur="500" fill="hold"/>
                                        <p:tgtEl>
                                          <p:spTgt spid="40244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2436"/>
                                        </p:tgtEl>
                                        <p:attrNameLst>
                                          <p:attrName>style.visibility</p:attrName>
                                        </p:attrNameLst>
                                      </p:cBhvr>
                                      <p:to>
                                        <p:strVal val="visible"/>
                                      </p:to>
                                    </p:set>
                                    <p:anim calcmode="lin" valueType="num">
                                      <p:cBhvr additive="base">
                                        <p:cTn id="13" dur="500" fill="hold"/>
                                        <p:tgtEl>
                                          <p:spTgt spid="402436"/>
                                        </p:tgtEl>
                                        <p:attrNameLst>
                                          <p:attrName>ppt_x</p:attrName>
                                        </p:attrNameLst>
                                      </p:cBhvr>
                                      <p:tavLst>
                                        <p:tav tm="0">
                                          <p:val>
                                            <p:strVal val="#ppt_x"/>
                                          </p:val>
                                        </p:tav>
                                        <p:tav tm="100000">
                                          <p:val>
                                            <p:strVal val="#ppt_x"/>
                                          </p:val>
                                        </p:tav>
                                      </p:tavLst>
                                    </p:anim>
                                    <p:anim calcmode="lin" valueType="num">
                                      <p:cBhvr additive="base">
                                        <p:cTn id="14" dur="500" fill="hold"/>
                                        <p:tgtEl>
                                          <p:spTgt spid="40243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2435"/>
                                        </p:tgtEl>
                                        <p:attrNameLst>
                                          <p:attrName>style.visibility</p:attrName>
                                        </p:attrNameLst>
                                      </p:cBhvr>
                                      <p:to>
                                        <p:strVal val="visible"/>
                                      </p:to>
                                    </p:set>
                                    <p:anim calcmode="lin" valueType="num">
                                      <p:cBhvr additive="base">
                                        <p:cTn id="19" dur="500" fill="hold"/>
                                        <p:tgtEl>
                                          <p:spTgt spid="402435"/>
                                        </p:tgtEl>
                                        <p:attrNameLst>
                                          <p:attrName>ppt_x</p:attrName>
                                        </p:attrNameLst>
                                      </p:cBhvr>
                                      <p:tavLst>
                                        <p:tav tm="0">
                                          <p:val>
                                            <p:strVal val="#ppt_x"/>
                                          </p:val>
                                        </p:tav>
                                        <p:tav tm="100000">
                                          <p:val>
                                            <p:strVal val="#ppt_x"/>
                                          </p:val>
                                        </p:tav>
                                      </p:tavLst>
                                    </p:anim>
                                    <p:anim calcmode="lin" valueType="num">
                                      <p:cBhvr additive="base">
                                        <p:cTn id="20" dur="500" fill="hold"/>
                                        <p:tgtEl>
                                          <p:spTgt spid="40243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a:extLst>
              <a:ext uri="{FF2B5EF4-FFF2-40B4-BE49-F238E27FC236}">
                <a16:creationId xmlns:a16="http://schemas.microsoft.com/office/drawing/2014/main" id="{3846871F-C264-4E05-AF85-6AD8886D18C7}"/>
              </a:ext>
            </a:extLst>
          </p:cNvPr>
          <p:cNvSpPr>
            <a:spLocks noGrp="1"/>
          </p:cNvSpPr>
          <p:nvPr>
            <p:ph type="sldNum" sz="quarter" idx="12"/>
          </p:nvPr>
        </p:nvSpPr>
        <p:spPr/>
        <p:txBody>
          <a:bodyPr/>
          <a:lstStyle/>
          <a:p>
            <a:fld id="{AA590726-73BD-4A20-BE07-9B6A461F7212}" type="slidenum">
              <a:rPr lang="zh-CN" altLang="en-US"/>
              <a:pPr/>
              <a:t>56</a:t>
            </a:fld>
            <a:endParaRPr lang="en-US" altLang="zh-CN"/>
          </a:p>
        </p:txBody>
      </p:sp>
      <p:sp>
        <p:nvSpPr>
          <p:cNvPr id="403458" name="Rectangle 2">
            <a:extLst>
              <a:ext uri="{FF2B5EF4-FFF2-40B4-BE49-F238E27FC236}">
                <a16:creationId xmlns:a16="http://schemas.microsoft.com/office/drawing/2014/main" id="{E4ED77F3-5243-40D6-8897-150448C616DB}"/>
              </a:ext>
            </a:extLst>
          </p:cNvPr>
          <p:cNvSpPr>
            <a:spLocks noGrp="1" noChangeArrowheads="1"/>
          </p:cNvSpPr>
          <p:nvPr>
            <p:ph type="title"/>
          </p:nvPr>
        </p:nvSpPr>
        <p:spPr>
          <a:xfrm>
            <a:off x="685800" y="762000"/>
            <a:ext cx="8001000" cy="762000"/>
          </a:xfrm>
        </p:spPr>
        <p:txBody>
          <a:bodyPr/>
          <a:lstStyle/>
          <a:p>
            <a:r>
              <a:rPr lang="zh-CN" altLang="en-US"/>
              <a:t>1、在处理行动性思想时，理顺自己思路的最简单方法，就是想象自己确定采取了这些行动，然后根据完成这些行动将导致的明确结果，修改行动步骤的语言，使之更加明确</a:t>
            </a:r>
          </a:p>
        </p:txBody>
      </p:sp>
      <p:graphicFrame>
        <p:nvGraphicFramePr>
          <p:cNvPr id="403459" name="Group 3">
            <a:extLst>
              <a:ext uri="{FF2B5EF4-FFF2-40B4-BE49-F238E27FC236}">
                <a16:creationId xmlns:a16="http://schemas.microsoft.com/office/drawing/2014/main" id="{9F1082EA-B62F-46AB-A3AC-865907BD382A}"/>
              </a:ext>
            </a:extLst>
          </p:cNvPr>
          <p:cNvGraphicFramePr>
            <a:graphicFrameLocks noGrp="1"/>
          </p:cNvGraphicFramePr>
          <p:nvPr/>
        </p:nvGraphicFramePr>
        <p:xfrm>
          <a:off x="762000" y="1752600"/>
          <a:ext cx="7620000" cy="4089400"/>
        </p:xfrm>
        <a:graphic>
          <a:graphicData uri="http://schemas.openxmlformats.org/drawingml/2006/table">
            <a:tbl>
              <a:tblPr/>
              <a:tblGrid>
                <a:gridCol w="2590800">
                  <a:extLst>
                    <a:ext uri="{9D8B030D-6E8A-4147-A177-3AD203B41FA5}">
                      <a16:colId xmlns:a16="http://schemas.microsoft.com/office/drawing/2014/main" val="274641684"/>
                    </a:ext>
                  </a:extLst>
                </a:gridCol>
                <a:gridCol w="5029200">
                  <a:extLst>
                    <a:ext uri="{9D8B030D-6E8A-4147-A177-3AD203B41FA5}">
                      <a16:colId xmlns:a16="http://schemas.microsoft.com/office/drawing/2014/main" val="2073901377"/>
                    </a:ext>
                  </a:extLst>
                </a:gridCol>
              </a:tblGrid>
              <a:tr h="5842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原表达方式</a:t>
                      </a:r>
                    </a:p>
                  </a:txBody>
                  <a:tcPr anchor="ctr" horzOverflow="overflow">
                    <a:lnL cap="flat">
                      <a:noFill/>
                    </a:lnL>
                    <a:lnR w="12700" cap="flat" cmpd="sng" algn="ctr">
                      <a:solidFill>
                        <a:srgbClr val="993300"/>
                      </a:solidFill>
                      <a:prstDash val="solid"/>
                      <a:round/>
                      <a:headEnd type="none" w="med" len="med"/>
                      <a:tailEnd type="none" w="med" len="med"/>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原来的含义</a:t>
                      </a:r>
                    </a:p>
                  </a:txBody>
                  <a:tcPr anchor="ctr" horzOverflow="overflow">
                    <a:lnL w="12700" cap="flat" cmpd="sng" algn="ctr">
                      <a:solidFill>
                        <a:srgbClr val="993300"/>
                      </a:solidFill>
                      <a:prstDash val="solid"/>
                      <a:round/>
                      <a:headEnd type="none" w="med" len="med"/>
                      <a:tailEnd type="none" w="med" len="med"/>
                    </a:lnL>
                    <a:lnR cap="flat">
                      <a:noFill/>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2887175718"/>
                  </a:ext>
                </a:extLst>
              </a:tr>
              <a:tr h="5842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1、加强地区作用。</a:t>
                      </a:r>
                    </a:p>
                  </a:txBody>
                  <a:tcPr anchor="ctr" horzOverflow="overflow">
                    <a:lnL cap="flat">
                      <a:noFill/>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a:noFill/>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1、赋予各地区编制计划的权力。</a:t>
                      </a:r>
                    </a:p>
                  </a:txBody>
                  <a:tcPr anchor="ctr" horzOverflow="overflow">
                    <a:lnL w="12700" cap="flat" cmpd="sng" algn="ctr">
                      <a:solidFill>
                        <a:srgbClr val="993300"/>
                      </a:solidFill>
                      <a:prstDash val="solid"/>
                      <a:round/>
                      <a:headEnd type="none" w="med" len="med"/>
                      <a:tailEnd type="none" w="med" len="med"/>
                    </a:lnL>
                    <a:lnR cap="flat">
                      <a:noFill/>
                    </a:lnR>
                    <a:lnT w="12700" cap="flat" cmpd="sng" algn="ctr">
                      <a:solidFill>
                        <a:srgbClr val="9933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68021134"/>
                  </a:ext>
                </a:extLst>
              </a:tr>
              <a:tr h="5842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2、减少应收帐款。</a:t>
                      </a:r>
                    </a:p>
                  </a:txBody>
                  <a:tcPr anchor="ctr" horzOverflow="overflow">
                    <a:lnL cap="flat">
                      <a:noFill/>
                    </a:lnL>
                    <a:lnR w="12700" cap="flat" cmpd="sng" algn="ctr">
                      <a:solidFill>
                        <a:srgbClr val="9933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2、建立追讨逾期账款的机制。</a:t>
                      </a:r>
                    </a:p>
                  </a:txBody>
                  <a:tcPr anchor="ctr" horzOverflow="overflow">
                    <a:lnL w="12700" cap="flat" cmpd="sng" algn="ctr">
                      <a:solidFill>
                        <a:srgbClr val="9933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783764733"/>
                  </a:ext>
                </a:extLst>
              </a:tr>
              <a:tr h="5842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3、评估管理过程。</a:t>
                      </a:r>
                    </a:p>
                  </a:txBody>
                  <a:tcPr anchor="ctr" horzOverflow="overflow">
                    <a:lnL cap="flat">
                      <a:noFill/>
                    </a:lnL>
                    <a:lnR w="12700" cap="flat" cmpd="sng" algn="ctr">
                      <a:solidFill>
                        <a:srgbClr val="9933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3、确定管理过程是否需要修正。</a:t>
                      </a:r>
                    </a:p>
                  </a:txBody>
                  <a:tcPr anchor="ctr" horzOverflow="overflow">
                    <a:lnL w="12700" cap="flat" cmpd="sng" algn="ctr">
                      <a:solidFill>
                        <a:srgbClr val="9933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226561250"/>
                  </a:ext>
                </a:extLst>
              </a:tr>
              <a:tr h="5842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4、改善财务报告。</a:t>
                      </a:r>
                    </a:p>
                  </a:txBody>
                  <a:tcPr anchor="ctr" horzOverflow="overflow">
                    <a:lnL cap="flat">
                      <a:noFill/>
                    </a:lnL>
                    <a:lnR w="12700" cap="flat" cmpd="sng" algn="ctr">
                      <a:solidFill>
                        <a:srgbClr val="9933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4、建立能够预报变化的系统。</a:t>
                      </a:r>
                    </a:p>
                  </a:txBody>
                  <a:tcPr anchor="ctr" horzOverflow="overflow">
                    <a:lnL w="12700" cap="flat" cmpd="sng" algn="ctr">
                      <a:solidFill>
                        <a:srgbClr val="9933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318455491"/>
                  </a:ext>
                </a:extLst>
              </a:tr>
              <a:tr h="5842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5、处理战略问题。</a:t>
                      </a:r>
                    </a:p>
                  </a:txBody>
                  <a:tcPr anchor="ctr" horzOverflow="overflow">
                    <a:lnL cap="flat">
                      <a:noFill/>
                    </a:lnL>
                    <a:lnR w="12700" cap="flat" cmpd="sng" algn="ctr">
                      <a:solidFill>
                        <a:srgbClr val="9933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5、制定明确的长期战略。</a:t>
                      </a:r>
                    </a:p>
                  </a:txBody>
                  <a:tcPr anchor="ctr" horzOverflow="overflow">
                    <a:lnL w="12700" cap="flat" cmpd="sng" algn="ctr">
                      <a:solidFill>
                        <a:srgbClr val="9933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997070801"/>
                  </a:ext>
                </a:extLst>
              </a:tr>
              <a:tr h="5842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6、重新配置人力资源。</a:t>
                      </a:r>
                    </a:p>
                  </a:txBody>
                  <a:tcPr anchor="ctr" horzOverflow="overflow">
                    <a:lnL cap="flat">
                      <a:noFill/>
                    </a:lnL>
                    <a:lnR w="12700" cap="flat" cmpd="sng" algn="ctr">
                      <a:solidFill>
                        <a:srgbClr val="993300"/>
                      </a:solidFill>
                      <a:prstDash val="solid"/>
                      <a:round/>
                      <a:headEnd type="none" w="med" len="med"/>
                      <a:tailEnd type="none" w="med" len="med"/>
                    </a:lnR>
                    <a:lnT>
                      <a:noFill/>
                    </a:lnT>
                    <a:lnB w="28575"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6、将人员配置在与其能力相应的职位上。</a:t>
                      </a:r>
                    </a:p>
                  </a:txBody>
                  <a:tcPr anchor="ctr" horzOverflow="overflow">
                    <a:lnL w="12700" cap="flat" cmpd="sng" algn="ctr">
                      <a:solidFill>
                        <a:srgbClr val="993300"/>
                      </a:solidFill>
                      <a:prstDash val="solid"/>
                      <a:round/>
                      <a:headEnd type="none" w="med" len="med"/>
                      <a:tailEnd type="none" w="med" len="med"/>
                    </a:lnL>
                    <a:lnR cap="flat">
                      <a:noFill/>
                    </a:lnR>
                    <a:lnT>
                      <a:noFill/>
                    </a:lnT>
                    <a:lnB w="28575" cap="flat" cmpd="sng" algn="ctr">
                      <a:solidFill>
                        <a:srgbClr val="99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8427904"/>
                  </a:ext>
                </a:extLst>
              </a:tr>
            </a:tbl>
          </a:graphicData>
        </a:graphic>
      </p:graphicFrame>
      <p:sp>
        <p:nvSpPr>
          <p:cNvPr id="403492" name="AutoShape 36">
            <a:extLst>
              <a:ext uri="{FF2B5EF4-FFF2-40B4-BE49-F238E27FC236}">
                <a16:creationId xmlns:a16="http://schemas.microsoft.com/office/drawing/2014/main" id="{5BB146C4-6BEB-452F-9769-AFA61C80688C}"/>
              </a:ext>
            </a:extLst>
          </p:cNvPr>
          <p:cNvSpPr>
            <a:spLocks noChangeArrowheads="1"/>
          </p:cNvSpPr>
          <p:nvPr/>
        </p:nvSpPr>
        <p:spPr bwMode="auto">
          <a:xfrm>
            <a:off x="0" y="6400800"/>
            <a:ext cx="1676400" cy="457200"/>
          </a:xfrm>
          <a:prstGeom prst="homePlate">
            <a:avLst>
              <a:gd name="adj" fmla="val 3261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03493" name="AutoShape 37">
            <a:extLst>
              <a:ext uri="{FF2B5EF4-FFF2-40B4-BE49-F238E27FC236}">
                <a16:creationId xmlns:a16="http://schemas.microsoft.com/office/drawing/2014/main" id="{10B375BC-B4FA-4F4D-A8FE-E7100C0BAF9B}"/>
              </a:ext>
            </a:extLst>
          </p:cNvPr>
          <p:cNvSpPr>
            <a:spLocks noChangeArrowheads="1"/>
          </p:cNvSpPr>
          <p:nvPr/>
        </p:nvSpPr>
        <p:spPr bwMode="auto">
          <a:xfrm>
            <a:off x="1600200" y="6400800"/>
            <a:ext cx="1905000" cy="457200"/>
          </a:xfrm>
          <a:prstGeom prst="chevron">
            <a:avLst>
              <a:gd name="adj" fmla="val 33275"/>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a:extLst>
              <a:ext uri="{FF2B5EF4-FFF2-40B4-BE49-F238E27FC236}">
                <a16:creationId xmlns:a16="http://schemas.microsoft.com/office/drawing/2014/main" id="{FF8028F8-77B4-431E-87CE-5153DC989C3E}"/>
              </a:ext>
            </a:extLst>
          </p:cNvPr>
          <p:cNvSpPr>
            <a:spLocks noGrp="1"/>
          </p:cNvSpPr>
          <p:nvPr>
            <p:ph type="sldNum" sz="quarter" idx="12"/>
          </p:nvPr>
        </p:nvSpPr>
        <p:spPr/>
        <p:txBody>
          <a:bodyPr/>
          <a:lstStyle/>
          <a:p>
            <a:fld id="{FEC7E58B-AA1E-4971-99FF-E6A0B7836EA7}" type="slidenum">
              <a:rPr lang="zh-CN" altLang="en-US"/>
              <a:pPr/>
              <a:t>57</a:t>
            </a:fld>
            <a:endParaRPr lang="en-US" altLang="zh-CN"/>
          </a:p>
        </p:txBody>
      </p:sp>
      <p:sp>
        <p:nvSpPr>
          <p:cNvPr id="405506" name="Rectangle 2">
            <a:extLst>
              <a:ext uri="{FF2B5EF4-FFF2-40B4-BE49-F238E27FC236}">
                <a16:creationId xmlns:a16="http://schemas.microsoft.com/office/drawing/2014/main" id="{0BAA2D7E-F942-4979-9AF7-CB09BDEB22E9}"/>
              </a:ext>
            </a:extLst>
          </p:cNvPr>
          <p:cNvSpPr>
            <a:spLocks noGrp="1" noChangeArrowheads="1"/>
          </p:cNvSpPr>
          <p:nvPr>
            <p:ph type="title"/>
          </p:nvPr>
        </p:nvSpPr>
        <p:spPr/>
        <p:txBody>
          <a:bodyPr/>
          <a:lstStyle/>
          <a:p>
            <a:r>
              <a:rPr lang="zh-CN" altLang="en-US"/>
              <a:t>2、对于不同的行动性思想，要有意地区分其层次，以便将每一个层次上的行动步骤控制在</a:t>
            </a:r>
            <a:r>
              <a:rPr lang="zh-CN" altLang="en-US">
                <a:solidFill>
                  <a:srgbClr val="FF3300"/>
                </a:solidFill>
                <a:effectLst>
                  <a:outerShdw blurRad="38100" dist="38100" dir="2700000" algn="tl">
                    <a:srgbClr val="C0C0C0"/>
                  </a:outerShdw>
                </a:effectLst>
              </a:rPr>
              <a:t>五</a:t>
            </a:r>
            <a:r>
              <a:rPr lang="zh-CN" altLang="en-US"/>
              <a:t>个以内</a:t>
            </a:r>
          </a:p>
        </p:txBody>
      </p:sp>
      <p:sp>
        <p:nvSpPr>
          <p:cNvPr id="405507" name="Rectangle 3">
            <a:extLst>
              <a:ext uri="{FF2B5EF4-FFF2-40B4-BE49-F238E27FC236}">
                <a16:creationId xmlns:a16="http://schemas.microsoft.com/office/drawing/2014/main" id="{87B966C9-C2E8-4960-839B-039313B282AE}"/>
              </a:ext>
            </a:extLst>
          </p:cNvPr>
          <p:cNvSpPr>
            <a:spLocks noChangeArrowheads="1"/>
          </p:cNvSpPr>
          <p:nvPr/>
        </p:nvSpPr>
        <p:spPr bwMode="auto">
          <a:xfrm>
            <a:off x="762000" y="2971800"/>
            <a:ext cx="609600" cy="1371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区分行动性思想</a:t>
            </a:r>
          </a:p>
        </p:txBody>
      </p:sp>
      <p:cxnSp>
        <p:nvCxnSpPr>
          <p:cNvPr id="405508" name="AutoShape 4">
            <a:extLst>
              <a:ext uri="{FF2B5EF4-FFF2-40B4-BE49-F238E27FC236}">
                <a16:creationId xmlns:a16="http://schemas.microsoft.com/office/drawing/2014/main" id="{F1E4F8EC-4B41-40D2-B76E-84BD09B7468A}"/>
              </a:ext>
            </a:extLst>
          </p:cNvPr>
          <p:cNvCxnSpPr>
            <a:cxnSpLocks noChangeShapeType="1"/>
            <a:stCxn id="405507" idx="3"/>
            <a:endCxn id="405510" idx="1"/>
          </p:cNvCxnSpPr>
          <p:nvPr/>
        </p:nvCxnSpPr>
        <p:spPr bwMode="auto">
          <a:xfrm>
            <a:off x="1371600" y="3657600"/>
            <a:ext cx="12192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5509" name="AutoShape 5">
            <a:extLst>
              <a:ext uri="{FF2B5EF4-FFF2-40B4-BE49-F238E27FC236}">
                <a16:creationId xmlns:a16="http://schemas.microsoft.com/office/drawing/2014/main" id="{F359636F-052A-4130-81E9-CE7957AC6E3B}"/>
              </a:ext>
            </a:extLst>
          </p:cNvPr>
          <p:cNvCxnSpPr>
            <a:cxnSpLocks noChangeShapeType="1"/>
            <a:stCxn id="405507" idx="3"/>
            <a:endCxn id="405511" idx="1"/>
          </p:cNvCxnSpPr>
          <p:nvPr/>
        </p:nvCxnSpPr>
        <p:spPr bwMode="auto">
          <a:xfrm flipV="1">
            <a:off x="1371600" y="2743200"/>
            <a:ext cx="12192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5510" name="Rectangle 6">
            <a:extLst>
              <a:ext uri="{FF2B5EF4-FFF2-40B4-BE49-F238E27FC236}">
                <a16:creationId xmlns:a16="http://schemas.microsoft.com/office/drawing/2014/main" id="{0ADF7792-0EAA-4104-8783-633D532455F5}"/>
              </a:ext>
            </a:extLst>
          </p:cNvPr>
          <p:cNvSpPr>
            <a:spLocks noChangeArrowheads="1"/>
          </p:cNvSpPr>
          <p:nvPr/>
        </p:nvSpPr>
        <p:spPr bwMode="auto">
          <a:xfrm>
            <a:off x="2590800" y="3733800"/>
            <a:ext cx="2590800" cy="1524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你希望读者在采取下一项行动之前采取某一项行动，而且这两项行动合起来能产生某一结果（另一行动）</a:t>
            </a:r>
          </a:p>
        </p:txBody>
      </p:sp>
      <p:sp>
        <p:nvSpPr>
          <p:cNvPr id="405511" name="Rectangle 7">
            <a:extLst>
              <a:ext uri="{FF2B5EF4-FFF2-40B4-BE49-F238E27FC236}">
                <a16:creationId xmlns:a16="http://schemas.microsoft.com/office/drawing/2014/main" id="{E0E002E8-6607-4CCA-8175-8BFD7953233B}"/>
              </a:ext>
            </a:extLst>
          </p:cNvPr>
          <p:cNvSpPr>
            <a:spLocks noChangeArrowheads="1"/>
          </p:cNvSpPr>
          <p:nvPr/>
        </p:nvSpPr>
        <p:spPr bwMode="auto">
          <a:xfrm>
            <a:off x="2590800" y="2438400"/>
            <a:ext cx="2590800" cy="609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你希望读者采取某几项行动以便产生下一项行动</a:t>
            </a:r>
          </a:p>
        </p:txBody>
      </p:sp>
      <p:sp>
        <p:nvSpPr>
          <p:cNvPr id="405512" name="Rectangle 8">
            <a:extLst>
              <a:ext uri="{FF2B5EF4-FFF2-40B4-BE49-F238E27FC236}">
                <a16:creationId xmlns:a16="http://schemas.microsoft.com/office/drawing/2014/main" id="{2D89C9D2-3654-44BD-AC87-C6FF36121C01}"/>
              </a:ext>
            </a:extLst>
          </p:cNvPr>
          <p:cNvSpPr>
            <a:spLocks noChangeArrowheads="1"/>
          </p:cNvSpPr>
          <p:nvPr/>
        </p:nvSpPr>
        <p:spPr bwMode="auto">
          <a:xfrm>
            <a:off x="5562600" y="4191000"/>
            <a:ext cx="2590800" cy="609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这两项行动属于同一层次</a:t>
            </a:r>
          </a:p>
        </p:txBody>
      </p:sp>
      <p:sp>
        <p:nvSpPr>
          <p:cNvPr id="405513" name="Rectangle 9">
            <a:extLst>
              <a:ext uri="{FF2B5EF4-FFF2-40B4-BE49-F238E27FC236}">
                <a16:creationId xmlns:a16="http://schemas.microsoft.com/office/drawing/2014/main" id="{70731377-B123-4FAC-BBFB-A966916EBE75}"/>
              </a:ext>
            </a:extLst>
          </p:cNvPr>
          <p:cNvSpPr>
            <a:spLocks noChangeArrowheads="1"/>
          </p:cNvSpPr>
          <p:nvPr/>
        </p:nvSpPr>
        <p:spPr bwMode="auto">
          <a:xfrm>
            <a:off x="5562600" y="2438400"/>
            <a:ext cx="2590800" cy="609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前几项行动属于后一项行动的下一层次</a:t>
            </a:r>
          </a:p>
        </p:txBody>
      </p:sp>
      <p:cxnSp>
        <p:nvCxnSpPr>
          <p:cNvPr id="405514" name="AutoShape 10">
            <a:extLst>
              <a:ext uri="{FF2B5EF4-FFF2-40B4-BE49-F238E27FC236}">
                <a16:creationId xmlns:a16="http://schemas.microsoft.com/office/drawing/2014/main" id="{70FE67C1-3ED0-450A-9E10-E32056A0CD0F}"/>
              </a:ext>
            </a:extLst>
          </p:cNvPr>
          <p:cNvCxnSpPr>
            <a:cxnSpLocks noChangeShapeType="1"/>
            <a:stCxn id="405510" idx="3"/>
            <a:endCxn id="405512" idx="1"/>
          </p:cNvCxnSpPr>
          <p:nvPr/>
        </p:nvCxnSpPr>
        <p:spPr bwMode="auto">
          <a:xfrm>
            <a:off x="5181600" y="44958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5515" name="AutoShape 11">
            <a:extLst>
              <a:ext uri="{FF2B5EF4-FFF2-40B4-BE49-F238E27FC236}">
                <a16:creationId xmlns:a16="http://schemas.microsoft.com/office/drawing/2014/main" id="{23B694E0-3D54-4BCC-B347-285E387D64D2}"/>
              </a:ext>
            </a:extLst>
          </p:cNvPr>
          <p:cNvCxnSpPr>
            <a:cxnSpLocks noChangeShapeType="1"/>
            <a:stCxn id="405511" idx="3"/>
            <a:endCxn id="405513" idx="1"/>
          </p:cNvCxnSpPr>
          <p:nvPr/>
        </p:nvCxnSpPr>
        <p:spPr bwMode="auto">
          <a:xfrm>
            <a:off x="5181600" y="2743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5516" name="AutoShape 12">
            <a:extLst>
              <a:ext uri="{FF2B5EF4-FFF2-40B4-BE49-F238E27FC236}">
                <a16:creationId xmlns:a16="http://schemas.microsoft.com/office/drawing/2014/main" id="{25C0FB2A-2D2F-477D-A583-E59CACA694CA}"/>
              </a:ext>
            </a:extLst>
          </p:cNvPr>
          <p:cNvSpPr>
            <a:spLocks/>
          </p:cNvSpPr>
          <p:nvPr/>
        </p:nvSpPr>
        <p:spPr bwMode="auto">
          <a:xfrm>
            <a:off x="6019800" y="1371600"/>
            <a:ext cx="1524000" cy="609600"/>
          </a:xfrm>
          <a:prstGeom prst="accentCallout2">
            <a:avLst>
              <a:gd name="adj1" fmla="val 18750"/>
              <a:gd name="adj2" fmla="val -5000"/>
              <a:gd name="adj3" fmla="val 18750"/>
              <a:gd name="adj4" fmla="val -51458"/>
              <a:gd name="adj5" fmla="val 196356"/>
              <a:gd name="adj6" fmla="val -99690"/>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ea typeface="仿宋_GB2312" pitchFamily="49" charset="-122"/>
              </a:rPr>
              <a:t>一般说来，至少有两项行动</a:t>
            </a:r>
          </a:p>
        </p:txBody>
      </p:sp>
      <p:sp>
        <p:nvSpPr>
          <p:cNvPr id="405517" name="AutoShape 13">
            <a:extLst>
              <a:ext uri="{FF2B5EF4-FFF2-40B4-BE49-F238E27FC236}">
                <a16:creationId xmlns:a16="http://schemas.microsoft.com/office/drawing/2014/main" id="{94BEB1F2-4784-4BE0-A904-A461959C4AE5}"/>
              </a:ext>
            </a:extLst>
          </p:cNvPr>
          <p:cNvSpPr>
            <a:spLocks noChangeArrowheads="1"/>
          </p:cNvSpPr>
          <p:nvPr/>
        </p:nvSpPr>
        <p:spPr bwMode="auto">
          <a:xfrm>
            <a:off x="0" y="6400800"/>
            <a:ext cx="1676400" cy="457200"/>
          </a:xfrm>
          <a:prstGeom prst="homePlate">
            <a:avLst>
              <a:gd name="adj" fmla="val 3261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05518" name="AutoShape 14">
            <a:extLst>
              <a:ext uri="{FF2B5EF4-FFF2-40B4-BE49-F238E27FC236}">
                <a16:creationId xmlns:a16="http://schemas.microsoft.com/office/drawing/2014/main" id="{7B0AC905-EA51-448C-A4FE-34B17C314336}"/>
              </a:ext>
            </a:extLst>
          </p:cNvPr>
          <p:cNvSpPr>
            <a:spLocks noChangeArrowheads="1"/>
          </p:cNvSpPr>
          <p:nvPr/>
        </p:nvSpPr>
        <p:spPr bwMode="auto">
          <a:xfrm>
            <a:off x="1600200" y="6400800"/>
            <a:ext cx="1905000" cy="457200"/>
          </a:xfrm>
          <a:prstGeom prst="chevron">
            <a:avLst>
              <a:gd name="adj" fmla="val 33275"/>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
        <p:nvSpPr>
          <p:cNvPr id="405519" name="AutoShape 15">
            <a:extLst>
              <a:ext uri="{FF2B5EF4-FFF2-40B4-BE49-F238E27FC236}">
                <a16:creationId xmlns:a16="http://schemas.microsoft.com/office/drawing/2014/main" id="{37362A86-9C8D-4E70-8537-0AEE0C47267D}"/>
              </a:ext>
            </a:extLst>
          </p:cNvPr>
          <p:cNvSpPr>
            <a:spLocks/>
          </p:cNvSpPr>
          <p:nvPr/>
        </p:nvSpPr>
        <p:spPr bwMode="auto">
          <a:xfrm>
            <a:off x="5257800" y="5562600"/>
            <a:ext cx="2271713" cy="628650"/>
          </a:xfrm>
          <a:prstGeom prst="accentCallout2">
            <a:avLst>
              <a:gd name="adj1" fmla="val 18181"/>
              <a:gd name="adj2" fmla="val -3356"/>
              <a:gd name="adj3" fmla="val 18181"/>
              <a:gd name="adj4" fmla="val -42769"/>
              <a:gd name="adj5" fmla="val -174745"/>
              <a:gd name="adj6" fmla="val -83648"/>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ea typeface="仿宋_GB2312" pitchFamily="49" charset="-122"/>
              </a:rPr>
              <a:t>一般说来，顺序颠倒一下不会影响结果</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a:extLst>
              <a:ext uri="{FF2B5EF4-FFF2-40B4-BE49-F238E27FC236}">
                <a16:creationId xmlns:a16="http://schemas.microsoft.com/office/drawing/2014/main" id="{D63C9E01-F35C-4ADA-8A4D-741DB3AC476F}"/>
              </a:ext>
            </a:extLst>
          </p:cNvPr>
          <p:cNvSpPr>
            <a:spLocks noGrp="1"/>
          </p:cNvSpPr>
          <p:nvPr>
            <p:ph type="sldNum" sz="quarter" idx="12"/>
          </p:nvPr>
        </p:nvSpPr>
        <p:spPr/>
        <p:txBody>
          <a:bodyPr/>
          <a:lstStyle/>
          <a:p>
            <a:fld id="{4BD71350-28DC-4642-B68E-D51F1A532B4B}" type="slidenum">
              <a:rPr lang="zh-CN" altLang="en-US"/>
              <a:pPr/>
              <a:t>58</a:t>
            </a:fld>
            <a:endParaRPr lang="en-US" altLang="zh-CN"/>
          </a:p>
        </p:txBody>
      </p:sp>
      <p:sp>
        <p:nvSpPr>
          <p:cNvPr id="406530" name="Rectangle 2">
            <a:extLst>
              <a:ext uri="{FF2B5EF4-FFF2-40B4-BE49-F238E27FC236}">
                <a16:creationId xmlns:a16="http://schemas.microsoft.com/office/drawing/2014/main" id="{01E42B91-5CAA-41A3-AF09-68CA9E06B71F}"/>
              </a:ext>
            </a:extLst>
          </p:cNvPr>
          <p:cNvSpPr>
            <a:spLocks noGrp="1" noChangeArrowheads="1"/>
          </p:cNvSpPr>
          <p:nvPr>
            <p:ph type="title"/>
          </p:nvPr>
        </p:nvSpPr>
        <p:spPr/>
        <p:txBody>
          <a:bodyPr/>
          <a:lstStyle/>
          <a:p>
            <a:r>
              <a:rPr lang="zh-CN" altLang="en-US"/>
              <a:t>行动性思想被归于一组，完全是因为它们能够共同产生某一特定的结果，这也是对其进行组织的唯一合理依据，否则必定会造成重复</a:t>
            </a:r>
          </a:p>
        </p:txBody>
      </p:sp>
      <p:graphicFrame>
        <p:nvGraphicFramePr>
          <p:cNvPr id="406531" name="Group 3">
            <a:extLst>
              <a:ext uri="{FF2B5EF4-FFF2-40B4-BE49-F238E27FC236}">
                <a16:creationId xmlns:a16="http://schemas.microsoft.com/office/drawing/2014/main" id="{5D7519C8-AE28-4747-A9E0-C10F08A96664}"/>
              </a:ext>
            </a:extLst>
          </p:cNvPr>
          <p:cNvGraphicFramePr>
            <a:graphicFrameLocks noGrp="1"/>
          </p:cNvGraphicFramePr>
          <p:nvPr/>
        </p:nvGraphicFramePr>
        <p:xfrm>
          <a:off x="762000" y="1905000"/>
          <a:ext cx="7696200" cy="3702050"/>
        </p:xfrm>
        <a:graphic>
          <a:graphicData uri="http://schemas.openxmlformats.org/drawingml/2006/table">
            <a:tbl>
              <a:tblPr/>
              <a:tblGrid>
                <a:gridCol w="2565400">
                  <a:extLst>
                    <a:ext uri="{9D8B030D-6E8A-4147-A177-3AD203B41FA5}">
                      <a16:colId xmlns:a16="http://schemas.microsoft.com/office/drawing/2014/main" val="911631331"/>
                    </a:ext>
                  </a:extLst>
                </a:gridCol>
                <a:gridCol w="2565400">
                  <a:extLst>
                    <a:ext uri="{9D8B030D-6E8A-4147-A177-3AD203B41FA5}">
                      <a16:colId xmlns:a16="http://schemas.microsoft.com/office/drawing/2014/main" val="2099411623"/>
                    </a:ext>
                  </a:extLst>
                </a:gridCol>
                <a:gridCol w="2565400">
                  <a:extLst>
                    <a:ext uri="{9D8B030D-6E8A-4147-A177-3AD203B41FA5}">
                      <a16:colId xmlns:a16="http://schemas.microsoft.com/office/drawing/2014/main" val="1362321537"/>
                    </a:ext>
                  </a:extLst>
                </a:gridCol>
              </a:tblGrid>
              <a:tr h="3048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任务</a:t>
                      </a:r>
                    </a:p>
                  </a:txBody>
                  <a:tcPr horzOverflow="overflow">
                    <a:lnL cap="flat">
                      <a:noFill/>
                    </a:lnL>
                    <a:lnR w="12700" cap="flat" cmpd="sng" algn="ctr">
                      <a:solidFill>
                        <a:srgbClr val="993300"/>
                      </a:solidFill>
                      <a:prstDash val="solid"/>
                      <a:round/>
                      <a:headEnd type="none" w="med" len="med"/>
                      <a:tailEnd type="none" w="med" len="med"/>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目标</a:t>
                      </a:r>
                    </a:p>
                  </a:txBody>
                  <a:tcP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效果</a:t>
                      </a:r>
                    </a:p>
                  </a:txBody>
                  <a:tcPr horzOverflow="overflow">
                    <a:lnL w="12700" cap="flat" cmpd="sng" algn="ctr">
                      <a:solidFill>
                        <a:srgbClr val="993300"/>
                      </a:solidFill>
                      <a:prstDash val="solid"/>
                      <a:round/>
                      <a:headEnd type="none" w="med" len="med"/>
                      <a:tailEnd type="none" w="med" len="med"/>
                    </a:lnL>
                    <a:lnR cap="flat">
                      <a:noFill/>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3760997036"/>
                  </a:ext>
                </a:extLst>
              </a:tr>
              <a:tr h="339725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以现代战略管理方式进行培训</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传授有关知识和概念</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以调停人身份参与规划讨论</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对现有规划体制提出改进意见</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找出战略信息缺口</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为公司员工在下一个规划周期中应用所学知识做准备</a:t>
                      </a:r>
                    </a:p>
                  </a:txBody>
                  <a:tcPr horzOverflow="overflow">
                    <a:lnL cap="flat">
                      <a:noFill/>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传授战略规划及管理知识</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根据现有规划体制调整规划方法</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将有关知识写入战略规划手册中</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帮助营造一种氛围，使战略性思考在决策时起到正常的作用</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使贵公司具有制定提高长期竞争力战略的能力</a:t>
                      </a:r>
                    </a:p>
                  </a:txBody>
                  <a:tcP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培养两个精于战略管理方法或擅长付诸实践的精英小组</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比更换战略规划经理更迅速高效地使贵公司获得战略管理知识</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在下一个规划周期将所学应用于实践</a:t>
                      </a:r>
                    </a:p>
                  </a:txBody>
                  <a:tcPr horzOverflow="overflow">
                    <a:lnL w="12700" cap="flat" cmpd="sng" algn="ctr">
                      <a:solidFill>
                        <a:srgbClr val="993300"/>
                      </a:solidFill>
                      <a:prstDash val="solid"/>
                      <a:round/>
                      <a:headEnd type="none" w="med" len="med"/>
                      <a:tailEnd type="none" w="med" len="med"/>
                    </a:lnL>
                    <a:lnR cap="flat">
                      <a:noFill/>
                    </a:lnR>
                    <a:lnT w="12700"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3876329"/>
                  </a:ext>
                </a:extLst>
              </a:tr>
            </a:tbl>
          </a:graphicData>
        </a:graphic>
      </p:graphicFrame>
      <p:sp>
        <p:nvSpPr>
          <p:cNvPr id="406547" name="Text Box 19">
            <a:extLst>
              <a:ext uri="{FF2B5EF4-FFF2-40B4-BE49-F238E27FC236}">
                <a16:creationId xmlns:a16="http://schemas.microsoft.com/office/drawing/2014/main" id="{F3DF5E85-5291-41D3-A3D9-231C09BB5E33}"/>
              </a:ext>
            </a:extLst>
          </p:cNvPr>
          <p:cNvSpPr txBox="1">
            <a:spLocks noChangeArrowheads="1"/>
          </p:cNvSpPr>
          <p:nvPr/>
        </p:nvSpPr>
        <p:spPr bwMode="auto">
          <a:xfrm>
            <a:off x="609600" y="1371600"/>
            <a:ext cx="5867400" cy="336550"/>
          </a:xfrm>
          <a:prstGeom prst="rect">
            <a:avLst/>
          </a:prstGeom>
          <a:solidFill>
            <a:srgbClr val="CCFFFF"/>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例子：某咨询公司受聘为一家公司培训其员工的战略规划能力</a:t>
            </a:r>
          </a:p>
        </p:txBody>
      </p:sp>
      <p:sp>
        <p:nvSpPr>
          <p:cNvPr id="406548" name="AutoShape 20">
            <a:extLst>
              <a:ext uri="{FF2B5EF4-FFF2-40B4-BE49-F238E27FC236}">
                <a16:creationId xmlns:a16="http://schemas.microsoft.com/office/drawing/2014/main" id="{333E1EE6-E973-4F37-AD4B-D3A4FA20B148}"/>
              </a:ext>
            </a:extLst>
          </p:cNvPr>
          <p:cNvSpPr>
            <a:spLocks noChangeArrowheads="1"/>
          </p:cNvSpPr>
          <p:nvPr/>
        </p:nvSpPr>
        <p:spPr bwMode="auto">
          <a:xfrm>
            <a:off x="0" y="6400800"/>
            <a:ext cx="1676400" cy="457200"/>
          </a:xfrm>
          <a:prstGeom prst="homePlate">
            <a:avLst>
              <a:gd name="adj" fmla="val 3261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06549" name="AutoShape 21">
            <a:extLst>
              <a:ext uri="{FF2B5EF4-FFF2-40B4-BE49-F238E27FC236}">
                <a16:creationId xmlns:a16="http://schemas.microsoft.com/office/drawing/2014/main" id="{F8A1C813-F3C5-4C21-95D6-CCD901DDA112}"/>
              </a:ext>
            </a:extLst>
          </p:cNvPr>
          <p:cNvSpPr>
            <a:spLocks noChangeArrowheads="1"/>
          </p:cNvSpPr>
          <p:nvPr/>
        </p:nvSpPr>
        <p:spPr bwMode="auto">
          <a:xfrm>
            <a:off x="1600200" y="6400800"/>
            <a:ext cx="1905000" cy="457200"/>
          </a:xfrm>
          <a:prstGeom prst="chevron">
            <a:avLst>
              <a:gd name="adj" fmla="val 33275"/>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3AB1E04B-F40E-4BFC-AE1F-5F5D8EBE9845}"/>
              </a:ext>
            </a:extLst>
          </p:cNvPr>
          <p:cNvSpPr>
            <a:spLocks noGrp="1"/>
          </p:cNvSpPr>
          <p:nvPr>
            <p:ph type="sldNum" sz="quarter" idx="12"/>
          </p:nvPr>
        </p:nvSpPr>
        <p:spPr/>
        <p:txBody>
          <a:bodyPr/>
          <a:lstStyle/>
          <a:p>
            <a:fld id="{31FB615F-B4BE-4DC8-9029-DA5BB5C85E01}" type="slidenum">
              <a:rPr lang="zh-CN" altLang="en-US"/>
              <a:pPr/>
              <a:t>59</a:t>
            </a:fld>
            <a:endParaRPr lang="en-US" altLang="zh-CN"/>
          </a:p>
        </p:txBody>
      </p:sp>
      <p:sp>
        <p:nvSpPr>
          <p:cNvPr id="407554" name="Rectangle 2">
            <a:extLst>
              <a:ext uri="{FF2B5EF4-FFF2-40B4-BE49-F238E27FC236}">
                <a16:creationId xmlns:a16="http://schemas.microsoft.com/office/drawing/2014/main" id="{C9D9E127-F781-4808-AA3E-8CF74F42F3BC}"/>
              </a:ext>
            </a:extLst>
          </p:cNvPr>
          <p:cNvSpPr>
            <a:spLocks noGrp="1" noChangeArrowheads="1"/>
          </p:cNvSpPr>
          <p:nvPr>
            <p:ph type="title"/>
          </p:nvPr>
        </p:nvSpPr>
        <p:spPr/>
        <p:txBody>
          <a:bodyPr/>
          <a:lstStyle/>
          <a:p>
            <a:r>
              <a:rPr lang="zh-CN" altLang="en-US"/>
              <a:t>将例子中的修饰成分砍去，然后再找出重复的部分</a:t>
            </a:r>
          </a:p>
        </p:txBody>
      </p:sp>
      <p:graphicFrame>
        <p:nvGraphicFramePr>
          <p:cNvPr id="407555" name="Group 3">
            <a:extLst>
              <a:ext uri="{FF2B5EF4-FFF2-40B4-BE49-F238E27FC236}">
                <a16:creationId xmlns:a16="http://schemas.microsoft.com/office/drawing/2014/main" id="{F23420E8-08EF-4F75-88D4-7B1A439EBC1F}"/>
              </a:ext>
            </a:extLst>
          </p:cNvPr>
          <p:cNvGraphicFramePr>
            <a:graphicFrameLocks noGrp="1"/>
          </p:cNvGraphicFramePr>
          <p:nvPr/>
        </p:nvGraphicFramePr>
        <p:xfrm>
          <a:off x="762000" y="1905000"/>
          <a:ext cx="7696200" cy="3702050"/>
        </p:xfrm>
        <a:graphic>
          <a:graphicData uri="http://schemas.openxmlformats.org/drawingml/2006/table">
            <a:tbl>
              <a:tblPr/>
              <a:tblGrid>
                <a:gridCol w="2565400">
                  <a:extLst>
                    <a:ext uri="{9D8B030D-6E8A-4147-A177-3AD203B41FA5}">
                      <a16:colId xmlns:a16="http://schemas.microsoft.com/office/drawing/2014/main" val="2857674333"/>
                    </a:ext>
                  </a:extLst>
                </a:gridCol>
                <a:gridCol w="2565400">
                  <a:extLst>
                    <a:ext uri="{9D8B030D-6E8A-4147-A177-3AD203B41FA5}">
                      <a16:colId xmlns:a16="http://schemas.microsoft.com/office/drawing/2014/main" val="701652884"/>
                    </a:ext>
                  </a:extLst>
                </a:gridCol>
                <a:gridCol w="2565400">
                  <a:extLst>
                    <a:ext uri="{9D8B030D-6E8A-4147-A177-3AD203B41FA5}">
                      <a16:colId xmlns:a16="http://schemas.microsoft.com/office/drawing/2014/main" val="2416528928"/>
                    </a:ext>
                  </a:extLst>
                </a:gridCol>
              </a:tblGrid>
              <a:tr h="3048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任务</a:t>
                      </a:r>
                    </a:p>
                  </a:txBody>
                  <a:tcPr horzOverflow="overflow">
                    <a:lnL cap="flat">
                      <a:noFill/>
                    </a:lnL>
                    <a:lnR w="12700" cap="flat" cmpd="sng" algn="ctr">
                      <a:solidFill>
                        <a:srgbClr val="993300"/>
                      </a:solidFill>
                      <a:prstDash val="solid"/>
                      <a:round/>
                      <a:headEnd type="none" w="med" len="med"/>
                      <a:tailEnd type="none" w="med" len="med"/>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目标</a:t>
                      </a:r>
                    </a:p>
                  </a:txBody>
                  <a:tcP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效果</a:t>
                      </a:r>
                    </a:p>
                  </a:txBody>
                  <a:tcPr horzOverflow="overflow">
                    <a:lnL w="12700" cap="flat" cmpd="sng" algn="ctr">
                      <a:solidFill>
                        <a:srgbClr val="993300"/>
                      </a:solidFill>
                      <a:prstDash val="solid"/>
                      <a:round/>
                      <a:headEnd type="none" w="med" len="med"/>
                      <a:tailEnd type="none" w="med" len="med"/>
                    </a:lnL>
                    <a:lnR cap="flat">
                      <a:noFill/>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2128144573"/>
                  </a:ext>
                </a:extLst>
              </a:tr>
              <a:tr h="339725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1、培训</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2、传授知识</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3、参与讨论</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8000"/>
                          </a:solidFill>
                          <a:effectLst/>
                          <a:latin typeface="Times New Roman" panose="02020603050405020304" pitchFamily="18" charset="0"/>
                          <a:ea typeface="宋体" panose="02010600030101010101" pitchFamily="2" charset="-122"/>
                        </a:rPr>
                        <a:t>4、提出改进意见</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8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8000"/>
                          </a:solidFill>
                          <a:effectLst/>
                          <a:latin typeface="Times New Roman" panose="02020603050405020304" pitchFamily="18" charset="0"/>
                          <a:ea typeface="宋体" panose="02010600030101010101" pitchFamily="2" charset="-122"/>
                        </a:rPr>
                        <a:t>5、找出缺口</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6、为下一年做准备</a:t>
                      </a:r>
                    </a:p>
                  </a:txBody>
                  <a:tcPr horzOverflow="overflow">
                    <a:lnL cap="flat">
                      <a:noFill/>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7、传播知识</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8000"/>
                          </a:solidFill>
                          <a:effectLst/>
                          <a:latin typeface="Times New Roman" panose="02020603050405020304" pitchFamily="18" charset="0"/>
                          <a:ea typeface="宋体" panose="02010600030101010101" pitchFamily="2" charset="-122"/>
                        </a:rPr>
                        <a:t>8、根据现有规划体制进行调整</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8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8000"/>
                          </a:solidFill>
                          <a:effectLst/>
                          <a:latin typeface="Times New Roman" panose="02020603050405020304" pitchFamily="18" charset="0"/>
                          <a:ea typeface="宋体" panose="02010600030101010101" pitchFamily="2" charset="-122"/>
                        </a:rPr>
                        <a:t>9、写入手册</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10、营造战略性思考氛围</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11、使贵公司具有制定优秀战略的能力</a:t>
                      </a:r>
                    </a:p>
                  </a:txBody>
                  <a:tcP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12、两个能够胜任的小组</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13、迅速传播有关知识</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14、为下一年做准备</a:t>
                      </a:r>
                    </a:p>
                  </a:txBody>
                  <a:tcPr horzOverflow="overflow">
                    <a:lnL w="12700" cap="flat" cmpd="sng" algn="ctr">
                      <a:solidFill>
                        <a:srgbClr val="993300"/>
                      </a:solidFill>
                      <a:prstDash val="solid"/>
                      <a:round/>
                      <a:headEnd type="none" w="med" len="med"/>
                      <a:tailEnd type="none" w="med" len="med"/>
                    </a:lnL>
                    <a:lnR cap="flat">
                      <a:noFill/>
                    </a:lnR>
                    <a:lnT w="12700"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3669970"/>
                  </a:ext>
                </a:extLst>
              </a:tr>
            </a:tbl>
          </a:graphicData>
        </a:graphic>
      </p:graphicFrame>
      <p:sp>
        <p:nvSpPr>
          <p:cNvPr id="407571" name="AutoShape 19">
            <a:extLst>
              <a:ext uri="{FF2B5EF4-FFF2-40B4-BE49-F238E27FC236}">
                <a16:creationId xmlns:a16="http://schemas.microsoft.com/office/drawing/2014/main" id="{EE549114-6E4D-4BA3-A55E-E24CA6DFF81E}"/>
              </a:ext>
            </a:extLst>
          </p:cNvPr>
          <p:cNvSpPr>
            <a:spLocks noChangeArrowheads="1"/>
          </p:cNvSpPr>
          <p:nvPr/>
        </p:nvSpPr>
        <p:spPr bwMode="auto">
          <a:xfrm>
            <a:off x="0" y="6400800"/>
            <a:ext cx="1676400" cy="457200"/>
          </a:xfrm>
          <a:prstGeom prst="homePlate">
            <a:avLst>
              <a:gd name="adj" fmla="val 3261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07572" name="AutoShape 20">
            <a:extLst>
              <a:ext uri="{FF2B5EF4-FFF2-40B4-BE49-F238E27FC236}">
                <a16:creationId xmlns:a16="http://schemas.microsoft.com/office/drawing/2014/main" id="{77120288-5E20-4AD9-A822-1708B7EC3E32}"/>
              </a:ext>
            </a:extLst>
          </p:cNvPr>
          <p:cNvSpPr>
            <a:spLocks noChangeArrowheads="1"/>
          </p:cNvSpPr>
          <p:nvPr/>
        </p:nvSpPr>
        <p:spPr bwMode="auto">
          <a:xfrm>
            <a:off x="1600200" y="6400800"/>
            <a:ext cx="1905000" cy="457200"/>
          </a:xfrm>
          <a:prstGeom prst="chevron">
            <a:avLst>
              <a:gd name="adj" fmla="val 33275"/>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a:extLst>
              <a:ext uri="{FF2B5EF4-FFF2-40B4-BE49-F238E27FC236}">
                <a16:creationId xmlns:a16="http://schemas.microsoft.com/office/drawing/2014/main" id="{D6BBB250-8775-4281-87BB-D0DFDDA28035}"/>
              </a:ext>
            </a:extLst>
          </p:cNvPr>
          <p:cNvSpPr>
            <a:spLocks noGrp="1"/>
          </p:cNvSpPr>
          <p:nvPr>
            <p:ph type="sldNum" sz="quarter" idx="12"/>
          </p:nvPr>
        </p:nvSpPr>
        <p:spPr/>
        <p:txBody>
          <a:bodyPr/>
          <a:lstStyle/>
          <a:p>
            <a:fld id="{B62CB9C9-35DA-430A-94F3-AAADB8384F4B}" type="slidenum">
              <a:rPr lang="zh-CN" altLang="en-US"/>
              <a:pPr/>
              <a:t>6</a:t>
            </a:fld>
            <a:endParaRPr lang="en-US" altLang="zh-CN"/>
          </a:p>
        </p:txBody>
      </p:sp>
      <p:sp>
        <p:nvSpPr>
          <p:cNvPr id="456706" name="Rectangle 2">
            <a:extLst>
              <a:ext uri="{FF2B5EF4-FFF2-40B4-BE49-F238E27FC236}">
                <a16:creationId xmlns:a16="http://schemas.microsoft.com/office/drawing/2014/main" id="{1C8FEFDD-CD3D-47C6-A315-A361350F9959}"/>
              </a:ext>
            </a:extLst>
          </p:cNvPr>
          <p:cNvSpPr>
            <a:spLocks noGrp="1" noChangeArrowheads="1"/>
          </p:cNvSpPr>
          <p:nvPr>
            <p:ph type="title"/>
          </p:nvPr>
        </p:nvSpPr>
        <p:spPr/>
        <p:txBody>
          <a:bodyPr/>
          <a:lstStyle/>
          <a:p>
            <a:r>
              <a:rPr lang="zh-CN" altLang="en-US"/>
              <a:t>练习</a:t>
            </a:r>
            <a:r>
              <a:rPr lang="en-US" altLang="zh-CN"/>
              <a:t>1</a:t>
            </a:r>
            <a:r>
              <a:rPr lang="zh-CN" altLang="en-US"/>
              <a:t>：神奇的数字</a:t>
            </a:r>
            <a:r>
              <a:rPr lang="en-US" altLang="zh-CN"/>
              <a:t>7</a:t>
            </a:r>
          </a:p>
        </p:txBody>
      </p:sp>
      <p:sp>
        <p:nvSpPr>
          <p:cNvPr id="456707" name="Rectangle 3">
            <a:extLst>
              <a:ext uri="{FF2B5EF4-FFF2-40B4-BE49-F238E27FC236}">
                <a16:creationId xmlns:a16="http://schemas.microsoft.com/office/drawing/2014/main" id="{71C679E4-67AD-4670-94D8-E11180F0B2C2}"/>
              </a:ext>
            </a:extLst>
          </p:cNvPr>
          <p:cNvSpPr>
            <a:spLocks noGrp="1" noChangeArrowheads="1"/>
          </p:cNvSpPr>
          <p:nvPr>
            <p:ph type="body" idx="1"/>
          </p:nvPr>
        </p:nvSpPr>
        <p:spPr/>
        <p:txBody>
          <a:bodyPr/>
          <a:lstStyle/>
          <a:p>
            <a:pPr>
              <a:buFontTx/>
              <a:buNone/>
            </a:pPr>
            <a:r>
              <a:rPr lang="zh-CN" altLang="en-US" dirty="0"/>
              <a:t>	</a:t>
            </a:r>
            <a:r>
              <a:rPr lang="en-US" altLang="zh-CN" dirty="0"/>
              <a:t>	</a:t>
            </a:r>
          </a:p>
        </p:txBody>
      </p:sp>
      <p:sp>
        <p:nvSpPr>
          <p:cNvPr id="456709" name="Rectangle 5">
            <a:extLst>
              <a:ext uri="{FF2B5EF4-FFF2-40B4-BE49-F238E27FC236}">
                <a16:creationId xmlns:a16="http://schemas.microsoft.com/office/drawing/2014/main" id="{A969F439-38BC-4A10-B2AA-4AA8D08079C1}"/>
              </a:ext>
            </a:extLst>
          </p:cNvPr>
          <p:cNvSpPr>
            <a:spLocks noChangeArrowheads="1"/>
          </p:cNvSpPr>
          <p:nvPr/>
        </p:nvSpPr>
        <p:spPr bwMode="auto">
          <a:xfrm>
            <a:off x="1692275" y="2708275"/>
            <a:ext cx="1150938"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牛奶</a:t>
            </a:r>
          </a:p>
        </p:txBody>
      </p:sp>
      <p:sp>
        <p:nvSpPr>
          <p:cNvPr id="456710" name="Rectangle 6">
            <a:extLst>
              <a:ext uri="{FF2B5EF4-FFF2-40B4-BE49-F238E27FC236}">
                <a16:creationId xmlns:a16="http://schemas.microsoft.com/office/drawing/2014/main" id="{49C01BC6-14CB-4DBD-8C77-392ACE973D2E}"/>
              </a:ext>
            </a:extLst>
          </p:cNvPr>
          <p:cNvSpPr>
            <a:spLocks noChangeArrowheads="1"/>
          </p:cNvSpPr>
          <p:nvPr/>
        </p:nvSpPr>
        <p:spPr bwMode="auto">
          <a:xfrm>
            <a:off x="3205163" y="2708275"/>
            <a:ext cx="115093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鸡蛋</a:t>
            </a:r>
          </a:p>
        </p:txBody>
      </p:sp>
      <p:sp>
        <p:nvSpPr>
          <p:cNvPr id="456711" name="Rectangle 7">
            <a:extLst>
              <a:ext uri="{FF2B5EF4-FFF2-40B4-BE49-F238E27FC236}">
                <a16:creationId xmlns:a16="http://schemas.microsoft.com/office/drawing/2014/main" id="{04CCD846-2CB7-4045-9FD7-A4C6DF15AC0C}"/>
              </a:ext>
            </a:extLst>
          </p:cNvPr>
          <p:cNvSpPr>
            <a:spLocks noChangeArrowheads="1"/>
          </p:cNvSpPr>
          <p:nvPr/>
        </p:nvSpPr>
        <p:spPr bwMode="auto">
          <a:xfrm>
            <a:off x="4716463" y="2708275"/>
            <a:ext cx="115093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黄油</a:t>
            </a:r>
          </a:p>
        </p:txBody>
      </p:sp>
      <p:sp>
        <p:nvSpPr>
          <p:cNvPr id="456712" name="Rectangle 8">
            <a:extLst>
              <a:ext uri="{FF2B5EF4-FFF2-40B4-BE49-F238E27FC236}">
                <a16:creationId xmlns:a16="http://schemas.microsoft.com/office/drawing/2014/main" id="{C93D0E9C-B233-4772-BFAD-51DC92FC0742}"/>
              </a:ext>
            </a:extLst>
          </p:cNvPr>
          <p:cNvSpPr>
            <a:spLocks noChangeArrowheads="1"/>
          </p:cNvSpPr>
          <p:nvPr/>
        </p:nvSpPr>
        <p:spPr bwMode="auto">
          <a:xfrm>
            <a:off x="6157913" y="2708275"/>
            <a:ext cx="115093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酸奶</a:t>
            </a:r>
          </a:p>
        </p:txBody>
      </p:sp>
      <p:grpSp>
        <p:nvGrpSpPr>
          <p:cNvPr id="4" name="组合 3">
            <a:extLst>
              <a:ext uri="{FF2B5EF4-FFF2-40B4-BE49-F238E27FC236}">
                <a16:creationId xmlns:a16="http://schemas.microsoft.com/office/drawing/2014/main" id="{E599A267-A6F6-40C7-94DE-E8A9DD034F0C}"/>
              </a:ext>
            </a:extLst>
          </p:cNvPr>
          <p:cNvGrpSpPr/>
          <p:nvPr/>
        </p:nvGrpSpPr>
        <p:grpSpPr>
          <a:xfrm>
            <a:off x="2268538" y="1700213"/>
            <a:ext cx="4464050" cy="1008062"/>
            <a:chOff x="2268538" y="1700213"/>
            <a:chExt cx="4464050" cy="1008062"/>
          </a:xfrm>
        </p:grpSpPr>
        <p:sp>
          <p:nvSpPr>
            <p:cNvPr id="456708" name="Rectangle 4">
              <a:extLst>
                <a:ext uri="{FF2B5EF4-FFF2-40B4-BE49-F238E27FC236}">
                  <a16:creationId xmlns:a16="http://schemas.microsoft.com/office/drawing/2014/main" id="{40D8780D-2E2C-4500-A5A7-2C2F45D9A61B}"/>
                </a:ext>
              </a:extLst>
            </p:cNvPr>
            <p:cNvSpPr>
              <a:spLocks noChangeArrowheads="1"/>
            </p:cNvSpPr>
            <p:nvPr/>
          </p:nvSpPr>
          <p:spPr bwMode="auto">
            <a:xfrm>
              <a:off x="3779838" y="1700213"/>
              <a:ext cx="1584325"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t>蛋奶产品</a:t>
              </a:r>
            </a:p>
          </p:txBody>
        </p:sp>
        <p:sp>
          <p:nvSpPr>
            <p:cNvPr id="456713" name="Line 9">
              <a:extLst>
                <a:ext uri="{FF2B5EF4-FFF2-40B4-BE49-F238E27FC236}">
                  <a16:creationId xmlns:a16="http://schemas.microsoft.com/office/drawing/2014/main" id="{B11CD4B9-A41C-4162-BFFE-424B96327A46}"/>
                </a:ext>
              </a:extLst>
            </p:cNvPr>
            <p:cNvSpPr>
              <a:spLocks noChangeShapeType="1"/>
            </p:cNvSpPr>
            <p:nvPr/>
          </p:nvSpPr>
          <p:spPr bwMode="auto">
            <a:xfrm flipH="1">
              <a:off x="2268538" y="2133600"/>
              <a:ext cx="2303462"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6714" name="Line 10">
              <a:extLst>
                <a:ext uri="{FF2B5EF4-FFF2-40B4-BE49-F238E27FC236}">
                  <a16:creationId xmlns:a16="http://schemas.microsoft.com/office/drawing/2014/main" id="{B16B440C-9E4E-43EE-988C-999D3A1EB9AF}"/>
                </a:ext>
              </a:extLst>
            </p:cNvPr>
            <p:cNvSpPr>
              <a:spLocks noChangeShapeType="1"/>
            </p:cNvSpPr>
            <p:nvPr/>
          </p:nvSpPr>
          <p:spPr bwMode="auto">
            <a:xfrm flipH="1">
              <a:off x="3779838" y="2133600"/>
              <a:ext cx="792162"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6715" name="Line 11">
              <a:extLst>
                <a:ext uri="{FF2B5EF4-FFF2-40B4-BE49-F238E27FC236}">
                  <a16:creationId xmlns:a16="http://schemas.microsoft.com/office/drawing/2014/main" id="{96BCD6FC-85E8-46D6-9242-436854C8BF61}"/>
                </a:ext>
              </a:extLst>
            </p:cNvPr>
            <p:cNvSpPr>
              <a:spLocks noChangeShapeType="1"/>
            </p:cNvSpPr>
            <p:nvPr/>
          </p:nvSpPr>
          <p:spPr bwMode="auto">
            <a:xfrm>
              <a:off x="4572000" y="2133600"/>
              <a:ext cx="720725"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6716" name="Line 12">
              <a:extLst>
                <a:ext uri="{FF2B5EF4-FFF2-40B4-BE49-F238E27FC236}">
                  <a16:creationId xmlns:a16="http://schemas.microsoft.com/office/drawing/2014/main" id="{289EF21C-5EE9-48DB-9366-007A8F7A0207}"/>
                </a:ext>
              </a:extLst>
            </p:cNvPr>
            <p:cNvSpPr>
              <a:spLocks noChangeShapeType="1"/>
            </p:cNvSpPr>
            <p:nvPr/>
          </p:nvSpPr>
          <p:spPr bwMode="auto">
            <a:xfrm>
              <a:off x="4572000" y="2133600"/>
              <a:ext cx="2160588"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6719" name="Rectangle 15">
            <a:extLst>
              <a:ext uri="{FF2B5EF4-FFF2-40B4-BE49-F238E27FC236}">
                <a16:creationId xmlns:a16="http://schemas.microsoft.com/office/drawing/2014/main" id="{90B84D0B-4FAA-41F4-9B4D-E4E1B53432AF}"/>
              </a:ext>
            </a:extLst>
          </p:cNvPr>
          <p:cNvSpPr>
            <a:spLocks noChangeArrowheads="1"/>
          </p:cNvSpPr>
          <p:nvPr/>
        </p:nvSpPr>
        <p:spPr bwMode="auto">
          <a:xfrm>
            <a:off x="611188" y="4868863"/>
            <a:ext cx="115093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葡萄</a:t>
            </a:r>
          </a:p>
        </p:txBody>
      </p:sp>
      <p:sp>
        <p:nvSpPr>
          <p:cNvPr id="456720" name="Rectangle 16">
            <a:extLst>
              <a:ext uri="{FF2B5EF4-FFF2-40B4-BE49-F238E27FC236}">
                <a16:creationId xmlns:a16="http://schemas.microsoft.com/office/drawing/2014/main" id="{A7243258-FAB8-49B7-9607-B9CF7E779C9F}"/>
              </a:ext>
            </a:extLst>
          </p:cNvPr>
          <p:cNvSpPr>
            <a:spLocks noChangeArrowheads="1"/>
          </p:cNvSpPr>
          <p:nvPr/>
        </p:nvSpPr>
        <p:spPr bwMode="auto">
          <a:xfrm>
            <a:off x="2122488" y="4868863"/>
            <a:ext cx="115093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橘子</a:t>
            </a:r>
          </a:p>
        </p:txBody>
      </p:sp>
      <p:sp>
        <p:nvSpPr>
          <p:cNvPr id="456721" name="Rectangle 17">
            <a:extLst>
              <a:ext uri="{FF2B5EF4-FFF2-40B4-BE49-F238E27FC236}">
                <a16:creationId xmlns:a16="http://schemas.microsoft.com/office/drawing/2014/main" id="{26A37812-B9E3-4B38-9F9C-242136F66223}"/>
              </a:ext>
            </a:extLst>
          </p:cNvPr>
          <p:cNvSpPr>
            <a:spLocks noChangeArrowheads="1"/>
          </p:cNvSpPr>
          <p:nvPr/>
        </p:nvSpPr>
        <p:spPr bwMode="auto">
          <a:xfrm>
            <a:off x="3563938" y="4868863"/>
            <a:ext cx="115093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苹果</a:t>
            </a:r>
          </a:p>
        </p:txBody>
      </p:sp>
      <p:grpSp>
        <p:nvGrpSpPr>
          <p:cNvPr id="2" name="组合 1">
            <a:extLst>
              <a:ext uri="{FF2B5EF4-FFF2-40B4-BE49-F238E27FC236}">
                <a16:creationId xmlns:a16="http://schemas.microsoft.com/office/drawing/2014/main" id="{088995E4-8ABA-4A6B-84F4-CC263441B004}"/>
              </a:ext>
            </a:extLst>
          </p:cNvPr>
          <p:cNvGrpSpPr/>
          <p:nvPr/>
        </p:nvGrpSpPr>
        <p:grpSpPr>
          <a:xfrm>
            <a:off x="1185863" y="3860800"/>
            <a:ext cx="2952750" cy="1008063"/>
            <a:chOff x="1185863" y="3860800"/>
            <a:chExt cx="2952750" cy="1008063"/>
          </a:xfrm>
        </p:grpSpPr>
        <p:sp>
          <p:nvSpPr>
            <p:cNvPr id="456717" name="Rectangle 13">
              <a:extLst>
                <a:ext uri="{FF2B5EF4-FFF2-40B4-BE49-F238E27FC236}">
                  <a16:creationId xmlns:a16="http://schemas.microsoft.com/office/drawing/2014/main" id="{4E8F7D11-47EE-4E7A-9CAB-337F9E26D045}"/>
                </a:ext>
              </a:extLst>
            </p:cNvPr>
            <p:cNvSpPr>
              <a:spLocks noChangeArrowheads="1"/>
            </p:cNvSpPr>
            <p:nvPr/>
          </p:nvSpPr>
          <p:spPr bwMode="auto">
            <a:xfrm>
              <a:off x="2051050" y="3860800"/>
              <a:ext cx="1584325"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水果</a:t>
              </a:r>
            </a:p>
          </p:txBody>
        </p:sp>
        <p:sp>
          <p:nvSpPr>
            <p:cNvPr id="456723" name="Line 19">
              <a:extLst>
                <a:ext uri="{FF2B5EF4-FFF2-40B4-BE49-F238E27FC236}">
                  <a16:creationId xmlns:a16="http://schemas.microsoft.com/office/drawing/2014/main" id="{2DCE90EC-46CC-4158-9074-EF18721302CA}"/>
                </a:ext>
              </a:extLst>
            </p:cNvPr>
            <p:cNvSpPr>
              <a:spLocks noChangeShapeType="1"/>
            </p:cNvSpPr>
            <p:nvPr/>
          </p:nvSpPr>
          <p:spPr bwMode="auto">
            <a:xfrm flipH="1">
              <a:off x="1185863" y="4292600"/>
              <a:ext cx="1585912"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6724" name="Line 20">
              <a:extLst>
                <a:ext uri="{FF2B5EF4-FFF2-40B4-BE49-F238E27FC236}">
                  <a16:creationId xmlns:a16="http://schemas.microsoft.com/office/drawing/2014/main" id="{2FEC6775-F753-454C-AD7F-085898ACBB9F}"/>
                </a:ext>
              </a:extLst>
            </p:cNvPr>
            <p:cNvSpPr>
              <a:spLocks noChangeShapeType="1"/>
            </p:cNvSpPr>
            <p:nvPr/>
          </p:nvSpPr>
          <p:spPr bwMode="auto">
            <a:xfrm flipH="1">
              <a:off x="2698750" y="4292600"/>
              <a:ext cx="7302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6725" name="Line 21">
              <a:extLst>
                <a:ext uri="{FF2B5EF4-FFF2-40B4-BE49-F238E27FC236}">
                  <a16:creationId xmlns:a16="http://schemas.microsoft.com/office/drawing/2014/main" id="{64AF72B1-489E-4F9F-A455-E5C371D361FA}"/>
                </a:ext>
              </a:extLst>
            </p:cNvPr>
            <p:cNvSpPr>
              <a:spLocks noChangeShapeType="1"/>
            </p:cNvSpPr>
            <p:nvPr/>
          </p:nvSpPr>
          <p:spPr bwMode="auto">
            <a:xfrm>
              <a:off x="2771775" y="4292600"/>
              <a:ext cx="1366838"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6727" name="Rectangle 23">
            <a:extLst>
              <a:ext uri="{FF2B5EF4-FFF2-40B4-BE49-F238E27FC236}">
                <a16:creationId xmlns:a16="http://schemas.microsoft.com/office/drawing/2014/main" id="{8380C3CA-9B8F-4617-B5F1-E46D153FCD2D}"/>
              </a:ext>
            </a:extLst>
          </p:cNvPr>
          <p:cNvSpPr>
            <a:spLocks noChangeArrowheads="1"/>
          </p:cNvSpPr>
          <p:nvPr/>
        </p:nvSpPr>
        <p:spPr bwMode="auto">
          <a:xfrm>
            <a:off x="5581650" y="4868863"/>
            <a:ext cx="1150938"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土豆</a:t>
            </a:r>
          </a:p>
        </p:txBody>
      </p:sp>
      <p:sp>
        <p:nvSpPr>
          <p:cNvPr id="456729" name="Rectangle 25">
            <a:extLst>
              <a:ext uri="{FF2B5EF4-FFF2-40B4-BE49-F238E27FC236}">
                <a16:creationId xmlns:a16="http://schemas.microsoft.com/office/drawing/2014/main" id="{975E9608-5DF7-403A-9E53-71F9C4D06E19}"/>
              </a:ext>
            </a:extLst>
          </p:cNvPr>
          <p:cNvSpPr>
            <a:spLocks noChangeArrowheads="1"/>
          </p:cNvSpPr>
          <p:nvPr/>
        </p:nvSpPr>
        <p:spPr bwMode="auto">
          <a:xfrm>
            <a:off x="7235825" y="4868863"/>
            <a:ext cx="1150938"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胡萝卜</a:t>
            </a:r>
          </a:p>
        </p:txBody>
      </p:sp>
      <p:grpSp>
        <p:nvGrpSpPr>
          <p:cNvPr id="3" name="组合 2">
            <a:extLst>
              <a:ext uri="{FF2B5EF4-FFF2-40B4-BE49-F238E27FC236}">
                <a16:creationId xmlns:a16="http://schemas.microsoft.com/office/drawing/2014/main" id="{93945F5C-8E78-48C4-A03B-52D571F24C80}"/>
              </a:ext>
            </a:extLst>
          </p:cNvPr>
          <p:cNvGrpSpPr/>
          <p:nvPr/>
        </p:nvGrpSpPr>
        <p:grpSpPr>
          <a:xfrm>
            <a:off x="6084888" y="3860800"/>
            <a:ext cx="1800225" cy="1008063"/>
            <a:chOff x="6084888" y="3860800"/>
            <a:chExt cx="1800225" cy="1008063"/>
          </a:xfrm>
        </p:grpSpPr>
        <p:sp>
          <p:nvSpPr>
            <p:cNvPr id="456726" name="Rectangle 22">
              <a:extLst>
                <a:ext uri="{FF2B5EF4-FFF2-40B4-BE49-F238E27FC236}">
                  <a16:creationId xmlns:a16="http://schemas.microsoft.com/office/drawing/2014/main" id="{A006EDB7-11E3-479B-B469-C185909CA505}"/>
                </a:ext>
              </a:extLst>
            </p:cNvPr>
            <p:cNvSpPr>
              <a:spLocks noChangeArrowheads="1"/>
            </p:cNvSpPr>
            <p:nvPr/>
          </p:nvSpPr>
          <p:spPr bwMode="auto">
            <a:xfrm>
              <a:off x="6300788" y="3860800"/>
              <a:ext cx="1584325"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蔬菜</a:t>
              </a:r>
            </a:p>
          </p:txBody>
        </p:sp>
        <p:sp>
          <p:nvSpPr>
            <p:cNvPr id="456730" name="Line 26">
              <a:extLst>
                <a:ext uri="{FF2B5EF4-FFF2-40B4-BE49-F238E27FC236}">
                  <a16:creationId xmlns:a16="http://schemas.microsoft.com/office/drawing/2014/main" id="{FDB5C9E8-F27E-48AB-9D94-C8FC5FAA37DB}"/>
                </a:ext>
              </a:extLst>
            </p:cNvPr>
            <p:cNvSpPr>
              <a:spLocks noChangeShapeType="1"/>
            </p:cNvSpPr>
            <p:nvPr/>
          </p:nvSpPr>
          <p:spPr bwMode="auto">
            <a:xfrm flipH="1">
              <a:off x="6084888" y="4292600"/>
              <a:ext cx="93662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6732" name="Line 28">
              <a:extLst>
                <a:ext uri="{FF2B5EF4-FFF2-40B4-BE49-F238E27FC236}">
                  <a16:creationId xmlns:a16="http://schemas.microsoft.com/office/drawing/2014/main" id="{BED00A07-AB3A-4674-90B9-93911935B258}"/>
                </a:ext>
              </a:extLst>
            </p:cNvPr>
            <p:cNvSpPr>
              <a:spLocks noChangeShapeType="1"/>
            </p:cNvSpPr>
            <p:nvPr/>
          </p:nvSpPr>
          <p:spPr bwMode="auto">
            <a:xfrm>
              <a:off x="7021513" y="4292600"/>
              <a:ext cx="79057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56709"/>
                                        </p:tgtEl>
                                        <p:attrNameLst>
                                          <p:attrName>style.visibility</p:attrName>
                                        </p:attrNameLst>
                                      </p:cBhvr>
                                      <p:to>
                                        <p:strVal val="visible"/>
                                      </p:to>
                                    </p:set>
                                    <p:animEffect transition="in" filter="checkerboard(across)">
                                      <p:cBhvr>
                                        <p:cTn id="7" dur="500"/>
                                        <p:tgtEl>
                                          <p:spTgt spid="45670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56710"/>
                                        </p:tgtEl>
                                        <p:attrNameLst>
                                          <p:attrName>style.visibility</p:attrName>
                                        </p:attrNameLst>
                                      </p:cBhvr>
                                      <p:to>
                                        <p:strVal val="visible"/>
                                      </p:to>
                                    </p:set>
                                    <p:animEffect transition="in" filter="checkerboard(across)">
                                      <p:cBhvr>
                                        <p:cTn id="10" dur="500"/>
                                        <p:tgtEl>
                                          <p:spTgt spid="4567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56711"/>
                                        </p:tgtEl>
                                        <p:attrNameLst>
                                          <p:attrName>style.visibility</p:attrName>
                                        </p:attrNameLst>
                                      </p:cBhvr>
                                      <p:to>
                                        <p:strVal val="visible"/>
                                      </p:to>
                                    </p:set>
                                    <p:animEffect transition="in" filter="checkerboard(across)">
                                      <p:cBhvr>
                                        <p:cTn id="13" dur="500"/>
                                        <p:tgtEl>
                                          <p:spTgt spid="4567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56712"/>
                                        </p:tgtEl>
                                        <p:attrNameLst>
                                          <p:attrName>style.visibility</p:attrName>
                                        </p:attrNameLst>
                                      </p:cBhvr>
                                      <p:to>
                                        <p:strVal val="visible"/>
                                      </p:to>
                                    </p:set>
                                    <p:animEffect transition="in" filter="checkerboard(across)">
                                      <p:cBhvr>
                                        <p:cTn id="16" dur="500"/>
                                        <p:tgtEl>
                                          <p:spTgt spid="45671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456719"/>
                                        </p:tgtEl>
                                        <p:attrNameLst>
                                          <p:attrName>style.visibility</p:attrName>
                                        </p:attrNameLst>
                                      </p:cBhvr>
                                      <p:to>
                                        <p:strVal val="visible"/>
                                      </p:to>
                                    </p:set>
                                    <p:animEffect transition="in" filter="checkerboard(across)">
                                      <p:cBhvr>
                                        <p:cTn id="19" dur="500"/>
                                        <p:tgtEl>
                                          <p:spTgt spid="456719"/>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56720"/>
                                        </p:tgtEl>
                                        <p:attrNameLst>
                                          <p:attrName>style.visibility</p:attrName>
                                        </p:attrNameLst>
                                      </p:cBhvr>
                                      <p:to>
                                        <p:strVal val="visible"/>
                                      </p:to>
                                    </p:set>
                                    <p:animEffect transition="in" filter="checkerboard(across)">
                                      <p:cBhvr>
                                        <p:cTn id="22" dur="500"/>
                                        <p:tgtEl>
                                          <p:spTgt spid="456720"/>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456721"/>
                                        </p:tgtEl>
                                        <p:attrNameLst>
                                          <p:attrName>style.visibility</p:attrName>
                                        </p:attrNameLst>
                                      </p:cBhvr>
                                      <p:to>
                                        <p:strVal val="visible"/>
                                      </p:to>
                                    </p:set>
                                    <p:animEffect transition="in" filter="checkerboard(across)">
                                      <p:cBhvr>
                                        <p:cTn id="25" dur="500"/>
                                        <p:tgtEl>
                                          <p:spTgt spid="45672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56727"/>
                                        </p:tgtEl>
                                        <p:attrNameLst>
                                          <p:attrName>style.visibility</p:attrName>
                                        </p:attrNameLst>
                                      </p:cBhvr>
                                      <p:to>
                                        <p:strVal val="visible"/>
                                      </p:to>
                                    </p:set>
                                    <p:animEffect transition="in" filter="checkerboard(across)">
                                      <p:cBhvr>
                                        <p:cTn id="28" dur="500"/>
                                        <p:tgtEl>
                                          <p:spTgt spid="456727"/>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456729"/>
                                        </p:tgtEl>
                                        <p:attrNameLst>
                                          <p:attrName>style.visibility</p:attrName>
                                        </p:attrNameLst>
                                      </p:cBhvr>
                                      <p:to>
                                        <p:strVal val="visible"/>
                                      </p:to>
                                    </p:set>
                                    <p:animEffect transition="in" filter="checkerboard(across)">
                                      <p:cBhvr>
                                        <p:cTn id="31" dur="500"/>
                                        <p:tgtEl>
                                          <p:spTgt spid="4567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animBg="1"/>
      <p:bldP spid="456710" grpId="0" animBg="1"/>
      <p:bldP spid="456711" grpId="0" animBg="1"/>
      <p:bldP spid="456712" grpId="0" animBg="1"/>
      <p:bldP spid="456719" grpId="0" animBg="1"/>
      <p:bldP spid="456720" grpId="0" animBg="1"/>
      <p:bldP spid="456721" grpId="0" animBg="1"/>
      <p:bldP spid="456727" grpId="0" animBg="1"/>
      <p:bldP spid="4567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a:extLst>
              <a:ext uri="{FF2B5EF4-FFF2-40B4-BE49-F238E27FC236}">
                <a16:creationId xmlns:a16="http://schemas.microsoft.com/office/drawing/2014/main" id="{7A331F29-FC91-47C0-9D31-18ED423CC74E}"/>
              </a:ext>
            </a:extLst>
          </p:cNvPr>
          <p:cNvSpPr>
            <a:spLocks noGrp="1"/>
          </p:cNvSpPr>
          <p:nvPr>
            <p:ph type="sldNum" sz="quarter" idx="12"/>
          </p:nvPr>
        </p:nvSpPr>
        <p:spPr/>
        <p:txBody>
          <a:bodyPr/>
          <a:lstStyle/>
          <a:p>
            <a:fld id="{D5D3C398-2B27-49E6-B724-100D22B5F3D4}" type="slidenum">
              <a:rPr lang="zh-CN" altLang="en-US"/>
              <a:pPr/>
              <a:t>60</a:t>
            </a:fld>
            <a:endParaRPr lang="en-US" altLang="zh-CN"/>
          </a:p>
        </p:txBody>
      </p:sp>
      <p:sp>
        <p:nvSpPr>
          <p:cNvPr id="408578" name="Rectangle 2">
            <a:extLst>
              <a:ext uri="{FF2B5EF4-FFF2-40B4-BE49-F238E27FC236}">
                <a16:creationId xmlns:a16="http://schemas.microsoft.com/office/drawing/2014/main" id="{FE62697D-EF42-4121-AD6D-D762391B5B21}"/>
              </a:ext>
            </a:extLst>
          </p:cNvPr>
          <p:cNvSpPr>
            <a:spLocks noGrp="1" noChangeArrowheads="1"/>
          </p:cNvSpPr>
          <p:nvPr>
            <p:ph type="title"/>
          </p:nvPr>
        </p:nvSpPr>
        <p:spPr/>
        <p:txBody>
          <a:bodyPr/>
          <a:lstStyle/>
          <a:p>
            <a:r>
              <a:rPr lang="zh-CN" altLang="en-US"/>
              <a:t>现在根据行动产生的结果重新建立一个金字塔结构</a:t>
            </a:r>
          </a:p>
        </p:txBody>
      </p:sp>
      <p:sp>
        <p:nvSpPr>
          <p:cNvPr id="408579" name="Rectangle 3">
            <a:extLst>
              <a:ext uri="{FF2B5EF4-FFF2-40B4-BE49-F238E27FC236}">
                <a16:creationId xmlns:a16="http://schemas.microsoft.com/office/drawing/2014/main" id="{D4D610E3-8725-4A65-9FE3-3210FD0D2C36}"/>
              </a:ext>
            </a:extLst>
          </p:cNvPr>
          <p:cNvSpPr>
            <a:spLocks noChangeArrowheads="1"/>
          </p:cNvSpPr>
          <p:nvPr/>
        </p:nvSpPr>
        <p:spPr bwMode="auto">
          <a:xfrm>
            <a:off x="3124200" y="1447800"/>
            <a:ext cx="2667000" cy="457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使贵公司获得战略规划知识</a:t>
            </a:r>
          </a:p>
        </p:txBody>
      </p:sp>
      <p:sp>
        <p:nvSpPr>
          <p:cNvPr id="408580" name="Rectangle 4">
            <a:extLst>
              <a:ext uri="{FF2B5EF4-FFF2-40B4-BE49-F238E27FC236}">
                <a16:creationId xmlns:a16="http://schemas.microsoft.com/office/drawing/2014/main" id="{221A6639-9897-46A1-A654-8DDE0A241F5E}"/>
              </a:ext>
            </a:extLst>
          </p:cNvPr>
          <p:cNvSpPr>
            <a:spLocks noChangeArrowheads="1"/>
          </p:cNvSpPr>
          <p:nvPr/>
        </p:nvSpPr>
        <p:spPr bwMode="auto">
          <a:xfrm>
            <a:off x="914400" y="2667000"/>
            <a:ext cx="1752600" cy="685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培训两个懂方法的小组</a:t>
            </a:r>
          </a:p>
        </p:txBody>
      </p:sp>
      <p:sp>
        <p:nvSpPr>
          <p:cNvPr id="408581" name="Rectangle 5">
            <a:extLst>
              <a:ext uri="{FF2B5EF4-FFF2-40B4-BE49-F238E27FC236}">
                <a16:creationId xmlns:a16="http://schemas.microsoft.com/office/drawing/2014/main" id="{2B0B451D-B98A-4346-8E76-A8CD8031123E}"/>
              </a:ext>
            </a:extLst>
          </p:cNvPr>
          <p:cNvSpPr>
            <a:spLocks noChangeArrowheads="1"/>
          </p:cNvSpPr>
          <p:nvPr/>
        </p:nvSpPr>
        <p:spPr bwMode="auto">
          <a:xfrm>
            <a:off x="3581400" y="2667000"/>
            <a:ext cx="1752600" cy="685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根据现有体制调整教学内容</a:t>
            </a:r>
          </a:p>
        </p:txBody>
      </p:sp>
      <p:sp>
        <p:nvSpPr>
          <p:cNvPr id="408582" name="Rectangle 6">
            <a:extLst>
              <a:ext uri="{FF2B5EF4-FFF2-40B4-BE49-F238E27FC236}">
                <a16:creationId xmlns:a16="http://schemas.microsoft.com/office/drawing/2014/main" id="{4F2AC854-3E58-4DF6-8386-EF347BD40155}"/>
              </a:ext>
            </a:extLst>
          </p:cNvPr>
          <p:cNvSpPr>
            <a:spLocks noChangeArrowheads="1"/>
          </p:cNvSpPr>
          <p:nvPr/>
        </p:nvSpPr>
        <p:spPr bwMode="auto">
          <a:xfrm>
            <a:off x="6248400" y="2667000"/>
            <a:ext cx="1752600" cy="685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在下一周期应用时提供帮助</a:t>
            </a:r>
          </a:p>
        </p:txBody>
      </p:sp>
      <p:cxnSp>
        <p:nvCxnSpPr>
          <p:cNvPr id="408583" name="AutoShape 7">
            <a:extLst>
              <a:ext uri="{FF2B5EF4-FFF2-40B4-BE49-F238E27FC236}">
                <a16:creationId xmlns:a16="http://schemas.microsoft.com/office/drawing/2014/main" id="{AB8CF7D2-4F33-4585-A50C-28581033BFEF}"/>
              </a:ext>
            </a:extLst>
          </p:cNvPr>
          <p:cNvCxnSpPr>
            <a:cxnSpLocks noChangeShapeType="1"/>
            <a:stCxn id="408580" idx="0"/>
            <a:endCxn id="408579" idx="2"/>
          </p:cNvCxnSpPr>
          <p:nvPr/>
        </p:nvCxnSpPr>
        <p:spPr bwMode="auto">
          <a:xfrm flipV="1">
            <a:off x="1790700" y="1905000"/>
            <a:ext cx="2667000" cy="762000"/>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8584" name="AutoShape 8">
            <a:extLst>
              <a:ext uri="{FF2B5EF4-FFF2-40B4-BE49-F238E27FC236}">
                <a16:creationId xmlns:a16="http://schemas.microsoft.com/office/drawing/2014/main" id="{E6D8DF8D-ACF2-4E07-9E79-B0BC54BEE351}"/>
              </a:ext>
            </a:extLst>
          </p:cNvPr>
          <p:cNvCxnSpPr>
            <a:cxnSpLocks noChangeShapeType="1"/>
            <a:stCxn id="408579" idx="2"/>
            <a:endCxn id="408581" idx="0"/>
          </p:cNvCxnSpPr>
          <p:nvPr/>
        </p:nvCxnSpPr>
        <p:spPr bwMode="auto">
          <a:xfrm>
            <a:off x="4457700" y="1905000"/>
            <a:ext cx="0" cy="762000"/>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8585" name="AutoShape 9">
            <a:extLst>
              <a:ext uri="{FF2B5EF4-FFF2-40B4-BE49-F238E27FC236}">
                <a16:creationId xmlns:a16="http://schemas.microsoft.com/office/drawing/2014/main" id="{06085ACE-A86E-43E0-8259-4DD4D894BE22}"/>
              </a:ext>
            </a:extLst>
          </p:cNvPr>
          <p:cNvCxnSpPr>
            <a:cxnSpLocks noChangeShapeType="1"/>
            <a:stCxn id="408579" idx="2"/>
            <a:endCxn id="408582" idx="0"/>
          </p:cNvCxnSpPr>
          <p:nvPr/>
        </p:nvCxnSpPr>
        <p:spPr bwMode="auto">
          <a:xfrm>
            <a:off x="4457700" y="1905000"/>
            <a:ext cx="2667000" cy="762000"/>
          </a:xfrm>
          <a:prstGeom prst="straightConnector1">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8586" name="Text Box 10">
            <a:extLst>
              <a:ext uri="{FF2B5EF4-FFF2-40B4-BE49-F238E27FC236}">
                <a16:creationId xmlns:a16="http://schemas.microsoft.com/office/drawing/2014/main" id="{8989163B-0792-4B13-B31A-A5CAE9EE842D}"/>
              </a:ext>
            </a:extLst>
          </p:cNvPr>
          <p:cNvSpPr txBox="1">
            <a:spLocks noChangeArrowheads="1"/>
          </p:cNvSpPr>
          <p:nvPr/>
        </p:nvSpPr>
        <p:spPr bwMode="auto">
          <a:xfrm>
            <a:off x="914400" y="4114800"/>
            <a:ext cx="7543800" cy="14366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我们将迅速地使贵公司获得战略规划知识。（2、7、13）</a:t>
            </a:r>
          </a:p>
          <a:p>
            <a:pPr>
              <a:spcBef>
                <a:spcPct val="50000"/>
              </a:spcBef>
            </a:pPr>
            <a:r>
              <a:rPr lang="zh-CN" altLang="en-US"/>
              <a:t>1、对两个产品顾问小组进行关战略规划的方法和概念地培训。（1、12）</a:t>
            </a:r>
          </a:p>
          <a:p>
            <a:pPr>
              <a:spcBef>
                <a:spcPct val="50000"/>
              </a:spcBef>
            </a:pPr>
            <a:r>
              <a:rPr lang="zh-CN" altLang="en-US"/>
              <a:t>2、根据贵公司现有的规划体制调整有关教学内容。（4、5、8、9）</a:t>
            </a:r>
          </a:p>
          <a:p>
            <a:pPr>
              <a:spcBef>
                <a:spcPct val="50000"/>
              </a:spcBef>
            </a:pPr>
            <a:r>
              <a:rPr lang="zh-CN" altLang="en-US"/>
              <a:t>3、在下一个规划周期中，与贵公司员工一道应用所学概念。（3、6、10、11、14）</a:t>
            </a:r>
          </a:p>
        </p:txBody>
      </p:sp>
      <p:sp>
        <p:nvSpPr>
          <p:cNvPr id="408587" name="AutoShape 11">
            <a:extLst>
              <a:ext uri="{FF2B5EF4-FFF2-40B4-BE49-F238E27FC236}">
                <a16:creationId xmlns:a16="http://schemas.microsoft.com/office/drawing/2014/main" id="{D6E7CF4F-4652-4A85-B1FA-A4D98F7FC293}"/>
              </a:ext>
            </a:extLst>
          </p:cNvPr>
          <p:cNvSpPr>
            <a:spLocks noChangeArrowheads="1"/>
          </p:cNvSpPr>
          <p:nvPr/>
        </p:nvSpPr>
        <p:spPr bwMode="auto">
          <a:xfrm>
            <a:off x="0" y="6400800"/>
            <a:ext cx="1676400" cy="457200"/>
          </a:xfrm>
          <a:prstGeom prst="homePlate">
            <a:avLst>
              <a:gd name="adj" fmla="val 3261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08588" name="AutoShape 12">
            <a:extLst>
              <a:ext uri="{FF2B5EF4-FFF2-40B4-BE49-F238E27FC236}">
                <a16:creationId xmlns:a16="http://schemas.microsoft.com/office/drawing/2014/main" id="{F893AF4F-3CC5-492B-B9C8-DC645BA0BC9F}"/>
              </a:ext>
            </a:extLst>
          </p:cNvPr>
          <p:cNvSpPr>
            <a:spLocks noChangeArrowheads="1"/>
          </p:cNvSpPr>
          <p:nvPr/>
        </p:nvSpPr>
        <p:spPr bwMode="auto">
          <a:xfrm>
            <a:off x="1600200" y="6400800"/>
            <a:ext cx="1905000" cy="457200"/>
          </a:xfrm>
          <a:prstGeom prst="chevron">
            <a:avLst>
              <a:gd name="adj" fmla="val 33275"/>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a:extLst>
              <a:ext uri="{FF2B5EF4-FFF2-40B4-BE49-F238E27FC236}">
                <a16:creationId xmlns:a16="http://schemas.microsoft.com/office/drawing/2014/main" id="{B84C0644-2872-495F-A5A6-007FA8AAF3EF}"/>
              </a:ext>
            </a:extLst>
          </p:cNvPr>
          <p:cNvSpPr>
            <a:spLocks noGrp="1"/>
          </p:cNvSpPr>
          <p:nvPr>
            <p:ph type="sldNum" sz="quarter" idx="12"/>
          </p:nvPr>
        </p:nvSpPr>
        <p:spPr/>
        <p:txBody>
          <a:bodyPr/>
          <a:lstStyle/>
          <a:p>
            <a:fld id="{E6E29476-6F3B-4749-8D1E-C78240B41561}" type="slidenum">
              <a:rPr lang="zh-CN" altLang="en-US"/>
              <a:pPr/>
              <a:t>61</a:t>
            </a:fld>
            <a:endParaRPr lang="en-US" altLang="zh-CN"/>
          </a:p>
        </p:txBody>
      </p:sp>
      <p:sp>
        <p:nvSpPr>
          <p:cNvPr id="409602" name="Rectangle 2">
            <a:extLst>
              <a:ext uri="{FF2B5EF4-FFF2-40B4-BE49-F238E27FC236}">
                <a16:creationId xmlns:a16="http://schemas.microsoft.com/office/drawing/2014/main" id="{E8635E9E-C96B-43CA-8631-DF1BC30332E5}"/>
              </a:ext>
            </a:extLst>
          </p:cNvPr>
          <p:cNvSpPr>
            <a:spLocks noGrp="1" noChangeArrowheads="1"/>
          </p:cNvSpPr>
          <p:nvPr>
            <p:ph type="title"/>
          </p:nvPr>
        </p:nvSpPr>
        <p:spPr>
          <a:xfrm>
            <a:off x="684213" y="609600"/>
            <a:ext cx="7697787" cy="587375"/>
          </a:xfrm>
        </p:spPr>
        <p:txBody>
          <a:bodyPr/>
          <a:lstStyle/>
          <a:p>
            <a:r>
              <a:rPr lang="zh-CN" altLang="en-US"/>
              <a:t>3、概括性思想必须说明完成行动步骤后导致的直接结果，且措辞必须明确具体</a:t>
            </a:r>
          </a:p>
        </p:txBody>
      </p:sp>
      <p:sp>
        <p:nvSpPr>
          <p:cNvPr id="409603" name="Rectangle 3">
            <a:extLst>
              <a:ext uri="{FF2B5EF4-FFF2-40B4-BE49-F238E27FC236}">
                <a16:creationId xmlns:a16="http://schemas.microsoft.com/office/drawing/2014/main" id="{2507729B-C9E2-4F92-80F8-191E28B3F8AE}"/>
              </a:ext>
            </a:extLst>
          </p:cNvPr>
          <p:cNvSpPr>
            <a:spLocks noChangeArrowheads="1"/>
          </p:cNvSpPr>
          <p:nvPr/>
        </p:nvSpPr>
        <p:spPr bwMode="auto">
          <a:xfrm>
            <a:off x="609600" y="2667000"/>
            <a:ext cx="1676400" cy="1447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对完成行动步骤后导致的直接结果进行概括</a:t>
            </a:r>
          </a:p>
        </p:txBody>
      </p:sp>
      <p:cxnSp>
        <p:nvCxnSpPr>
          <p:cNvPr id="409604" name="AutoShape 4">
            <a:extLst>
              <a:ext uri="{FF2B5EF4-FFF2-40B4-BE49-F238E27FC236}">
                <a16:creationId xmlns:a16="http://schemas.microsoft.com/office/drawing/2014/main" id="{4E194531-533A-4AC5-8DB8-687E08A80AB3}"/>
              </a:ext>
            </a:extLst>
          </p:cNvPr>
          <p:cNvCxnSpPr>
            <a:cxnSpLocks noChangeShapeType="1"/>
            <a:stCxn id="409608" idx="3"/>
            <a:endCxn id="409610" idx="2"/>
          </p:cNvCxnSpPr>
          <p:nvPr/>
        </p:nvCxnSpPr>
        <p:spPr bwMode="auto">
          <a:xfrm flipV="1">
            <a:off x="4343400" y="2705100"/>
            <a:ext cx="4572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605" name="AutoShape 5">
            <a:extLst>
              <a:ext uri="{FF2B5EF4-FFF2-40B4-BE49-F238E27FC236}">
                <a16:creationId xmlns:a16="http://schemas.microsoft.com/office/drawing/2014/main" id="{2C5FF9C1-7C0C-4ED1-BE06-68C5272C37BA}"/>
              </a:ext>
            </a:extLst>
          </p:cNvPr>
          <p:cNvCxnSpPr>
            <a:cxnSpLocks noChangeShapeType="1"/>
            <a:stCxn id="409608" idx="3"/>
            <a:endCxn id="409611" idx="2"/>
          </p:cNvCxnSpPr>
          <p:nvPr/>
        </p:nvCxnSpPr>
        <p:spPr bwMode="auto">
          <a:xfrm>
            <a:off x="4343400" y="3390900"/>
            <a:ext cx="4572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606" name="Rectangle 6">
            <a:extLst>
              <a:ext uri="{FF2B5EF4-FFF2-40B4-BE49-F238E27FC236}">
                <a16:creationId xmlns:a16="http://schemas.microsoft.com/office/drawing/2014/main" id="{294C6681-9E49-45E6-B9EE-7EA4A57BED32}"/>
              </a:ext>
            </a:extLst>
          </p:cNvPr>
          <p:cNvSpPr>
            <a:spLocks noChangeArrowheads="1"/>
          </p:cNvSpPr>
          <p:nvPr/>
        </p:nvSpPr>
        <p:spPr bwMode="auto">
          <a:xfrm>
            <a:off x="6248400" y="2209800"/>
            <a:ext cx="1905000" cy="990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更容易理解随后</a:t>
            </a:r>
          </a:p>
          <a:p>
            <a:pPr algn="ctr"/>
            <a:r>
              <a:rPr lang="zh-CN" altLang="en-US"/>
              <a:t>提出的思想</a:t>
            </a:r>
          </a:p>
        </p:txBody>
      </p:sp>
      <p:sp>
        <p:nvSpPr>
          <p:cNvPr id="409607" name="Rectangle 7">
            <a:extLst>
              <a:ext uri="{FF2B5EF4-FFF2-40B4-BE49-F238E27FC236}">
                <a16:creationId xmlns:a16="http://schemas.microsoft.com/office/drawing/2014/main" id="{4038A9DB-CEB1-4AC6-9D55-D0D8F198C4C6}"/>
              </a:ext>
            </a:extLst>
          </p:cNvPr>
          <p:cNvSpPr>
            <a:spLocks noChangeArrowheads="1"/>
          </p:cNvSpPr>
          <p:nvPr/>
        </p:nvSpPr>
        <p:spPr bwMode="auto">
          <a:xfrm>
            <a:off x="6248400" y="3810000"/>
            <a:ext cx="1905000" cy="838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可以检查所列举的步骤是否能够达到这一结果</a:t>
            </a:r>
          </a:p>
        </p:txBody>
      </p:sp>
      <p:sp>
        <p:nvSpPr>
          <p:cNvPr id="409608" name="Rectangle 8">
            <a:extLst>
              <a:ext uri="{FF2B5EF4-FFF2-40B4-BE49-F238E27FC236}">
                <a16:creationId xmlns:a16="http://schemas.microsoft.com/office/drawing/2014/main" id="{690FF837-29D4-425F-B61F-BD1E4E45C188}"/>
              </a:ext>
            </a:extLst>
          </p:cNvPr>
          <p:cNvSpPr>
            <a:spLocks noChangeArrowheads="1"/>
          </p:cNvSpPr>
          <p:nvPr/>
        </p:nvSpPr>
        <p:spPr bwMode="auto">
          <a:xfrm>
            <a:off x="2819400" y="2667000"/>
            <a:ext cx="1524000" cy="14478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迫使读者提出</a:t>
            </a:r>
            <a:r>
              <a:rPr lang="zh-CN" altLang="en-US">
                <a:solidFill>
                  <a:srgbClr val="FF3300"/>
                </a:solidFill>
                <a:latin typeface="Arial" panose="020B0604020202020204" pitchFamily="34" charset="0"/>
              </a:rPr>
              <a:t>“</a:t>
            </a:r>
            <a:r>
              <a:rPr lang="zh-CN" altLang="en-US">
                <a:solidFill>
                  <a:srgbClr val="FF3300"/>
                </a:solidFill>
              </a:rPr>
              <a:t>怎么样做到？</a:t>
            </a:r>
            <a:r>
              <a:rPr lang="zh-CN" altLang="en-US">
                <a:solidFill>
                  <a:srgbClr val="FF3300"/>
                </a:solidFill>
                <a:latin typeface="Arial" panose="020B0604020202020204" pitchFamily="34" charset="0"/>
              </a:rPr>
              <a:t>”</a:t>
            </a:r>
            <a:r>
              <a:rPr lang="zh-CN" altLang="en-US"/>
              <a:t>的疑问</a:t>
            </a:r>
          </a:p>
        </p:txBody>
      </p:sp>
      <p:cxnSp>
        <p:nvCxnSpPr>
          <p:cNvPr id="409609" name="AutoShape 9">
            <a:extLst>
              <a:ext uri="{FF2B5EF4-FFF2-40B4-BE49-F238E27FC236}">
                <a16:creationId xmlns:a16="http://schemas.microsoft.com/office/drawing/2014/main" id="{7F055024-88D8-4AC8-BBA3-2A0FB3ACFAEB}"/>
              </a:ext>
            </a:extLst>
          </p:cNvPr>
          <p:cNvCxnSpPr>
            <a:cxnSpLocks noChangeShapeType="1"/>
            <a:stCxn id="409603" idx="3"/>
            <a:endCxn id="409608" idx="1"/>
          </p:cNvCxnSpPr>
          <p:nvPr/>
        </p:nvCxnSpPr>
        <p:spPr bwMode="auto">
          <a:xfrm>
            <a:off x="2286000" y="3390900"/>
            <a:ext cx="533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610" name="Oval 10">
            <a:extLst>
              <a:ext uri="{FF2B5EF4-FFF2-40B4-BE49-F238E27FC236}">
                <a16:creationId xmlns:a16="http://schemas.microsoft.com/office/drawing/2014/main" id="{B887A4F9-C2DC-4117-8B5C-8C1BE1F6A77B}"/>
              </a:ext>
            </a:extLst>
          </p:cNvPr>
          <p:cNvSpPr>
            <a:spLocks noChangeArrowheads="1"/>
          </p:cNvSpPr>
          <p:nvPr/>
        </p:nvSpPr>
        <p:spPr bwMode="auto">
          <a:xfrm>
            <a:off x="4800600" y="2362200"/>
            <a:ext cx="1066800" cy="6858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对于读者</a:t>
            </a:r>
          </a:p>
        </p:txBody>
      </p:sp>
      <p:sp>
        <p:nvSpPr>
          <p:cNvPr id="409611" name="Oval 11">
            <a:extLst>
              <a:ext uri="{FF2B5EF4-FFF2-40B4-BE49-F238E27FC236}">
                <a16:creationId xmlns:a16="http://schemas.microsoft.com/office/drawing/2014/main" id="{2A0F94B5-C107-4BFD-8468-C2809F08EAE2}"/>
              </a:ext>
            </a:extLst>
          </p:cNvPr>
          <p:cNvSpPr>
            <a:spLocks noChangeArrowheads="1"/>
          </p:cNvSpPr>
          <p:nvPr/>
        </p:nvSpPr>
        <p:spPr bwMode="auto">
          <a:xfrm>
            <a:off x="4800600" y="3886200"/>
            <a:ext cx="1066800" cy="685800"/>
          </a:xfrm>
          <a:prstGeom prst="ellipse">
            <a:avLst/>
          </a:prstGeom>
          <a:solidFill>
            <a:srgbClr val="DDDDDD"/>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对于作者</a:t>
            </a:r>
          </a:p>
        </p:txBody>
      </p:sp>
      <p:cxnSp>
        <p:nvCxnSpPr>
          <p:cNvPr id="409612" name="AutoShape 12">
            <a:extLst>
              <a:ext uri="{FF2B5EF4-FFF2-40B4-BE49-F238E27FC236}">
                <a16:creationId xmlns:a16="http://schemas.microsoft.com/office/drawing/2014/main" id="{B5192253-4BF0-44DD-B623-F28229574197}"/>
              </a:ext>
            </a:extLst>
          </p:cNvPr>
          <p:cNvCxnSpPr>
            <a:cxnSpLocks noChangeShapeType="1"/>
            <a:stCxn id="409610" idx="6"/>
            <a:endCxn id="409606" idx="1"/>
          </p:cNvCxnSpPr>
          <p:nvPr/>
        </p:nvCxnSpPr>
        <p:spPr bwMode="auto">
          <a:xfrm>
            <a:off x="5867400" y="27051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613" name="AutoShape 13">
            <a:extLst>
              <a:ext uri="{FF2B5EF4-FFF2-40B4-BE49-F238E27FC236}">
                <a16:creationId xmlns:a16="http://schemas.microsoft.com/office/drawing/2014/main" id="{143F1724-BCEB-4FC1-AF4E-ACF26CF4BAEC}"/>
              </a:ext>
            </a:extLst>
          </p:cNvPr>
          <p:cNvCxnSpPr>
            <a:cxnSpLocks noChangeShapeType="1"/>
            <a:stCxn id="409611" idx="6"/>
            <a:endCxn id="409607" idx="1"/>
          </p:cNvCxnSpPr>
          <p:nvPr/>
        </p:nvCxnSpPr>
        <p:spPr bwMode="auto">
          <a:xfrm>
            <a:off x="5867400" y="42291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614" name="AutoShape 14">
            <a:extLst>
              <a:ext uri="{FF2B5EF4-FFF2-40B4-BE49-F238E27FC236}">
                <a16:creationId xmlns:a16="http://schemas.microsoft.com/office/drawing/2014/main" id="{B7D911A8-3D7B-4CE7-84C9-D7A88CEDE8AF}"/>
              </a:ext>
            </a:extLst>
          </p:cNvPr>
          <p:cNvSpPr>
            <a:spLocks noChangeArrowheads="1"/>
          </p:cNvSpPr>
          <p:nvPr/>
        </p:nvSpPr>
        <p:spPr bwMode="auto">
          <a:xfrm>
            <a:off x="0" y="6400800"/>
            <a:ext cx="1676400" cy="457200"/>
          </a:xfrm>
          <a:prstGeom prst="homePlate">
            <a:avLst>
              <a:gd name="adj" fmla="val 3261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09615" name="AutoShape 15">
            <a:extLst>
              <a:ext uri="{FF2B5EF4-FFF2-40B4-BE49-F238E27FC236}">
                <a16:creationId xmlns:a16="http://schemas.microsoft.com/office/drawing/2014/main" id="{FC2AE936-D7EC-47B6-B4C7-9BE106ADBE9C}"/>
              </a:ext>
            </a:extLst>
          </p:cNvPr>
          <p:cNvSpPr>
            <a:spLocks noChangeArrowheads="1"/>
          </p:cNvSpPr>
          <p:nvPr/>
        </p:nvSpPr>
        <p:spPr bwMode="auto">
          <a:xfrm>
            <a:off x="1600200" y="6400800"/>
            <a:ext cx="1905000" cy="457200"/>
          </a:xfrm>
          <a:prstGeom prst="chevron">
            <a:avLst>
              <a:gd name="adj" fmla="val 33275"/>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A114C7C8-2E62-44C0-A786-A0BB5B58489E}"/>
              </a:ext>
            </a:extLst>
          </p:cNvPr>
          <p:cNvSpPr>
            <a:spLocks noGrp="1"/>
          </p:cNvSpPr>
          <p:nvPr>
            <p:ph type="sldNum" sz="quarter" idx="12"/>
          </p:nvPr>
        </p:nvSpPr>
        <p:spPr/>
        <p:txBody>
          <a:bodyPr/>
          <a:lstStyle/>
          <a:p>
            <a:fld id="{B8AFACCA-F371-4154-AE6C-EAA754F18AA2}" type="slidenum">
              <a:rPr lang="zh-CN" altLang="en-US"/>
              <a:pPr/>
              <a:t>62</a:t>
            </a:fld>
            <a:endParaRPr lang="en-US" altLang="zh-CN"/>
          </a:p>
        </p:txBody>
      </p:sp>
      <p:sp>
        <p:nvSpPr>
          <p:cNvPr id="411650" name="Rectangle 2">
            <a:extLst>
              <a:ext uri="{FF2B5EF4-FFF2-40B4-BE49-F238E27FC236}">
                <a16:creationId xmlns:a16="http://schemas.microsoft.com/office/drawing/2014/main" id="{92057B51-65D7-4017-81AE-A68E410726A0}"/>
              </a:ext>
            </a:extLst>
          </p:cNvPr>
          <p:cNvSpPr>
            <a:spLocks noGrp="1" noChangeArrowheads="1"/>
          </p:cNvSpPr>
          <p:nvPr>
            <p:ph type="title"/>
          </p:nvPr>
        </p:nvSpPr>
        <p:spPr/>
        <p:txBody>
          <a:bodyPr/>
          <a:lstStyle/>
          <a:p>
            <a:r>
              <a:rPr lang="zh-CN" altLang="en-US"/>
              <a:t>概括行动性思想时易犯的错误，是以更高层的</a:t>
            </a:r>
            <a:r>
              <a:rPr lang="zh-CN" altLang="en-US">
                <a:latin typeface="Arial" panose="020B0604020202020204" pitchFamily="34" charset="0"/>
              </a:rPr>
              <a:t>“</a:t>
            </a:r>
            <a:r>
              <a:rPr lang="zh-CN" altLang="en-US"/>
              <a:t>目的</a:t>
            </a:r>
            <a:r>
              <a:rPr lang="zh-CN" altLang="en-US">
                <a:latin typeface="Arial" panose="020B0604020202020204" pitchFamily="34" charset="0"/>
              </a:rPr>
              <a:t>”</a:t>
            </a:r>
            <a:r>
              <a:rPr lang="zh-CN" altLang="en-US"/>
              <a:t>代替</a:t>
            </a:r>
            <a:r>
              <a:rPr lang="zh-CN" altLang="en-US">
                <a:latin typeface="Arial" panose="020B0604020202020204" pitchFamily="34" charset="0"/>
              </a:rPr>
              <a:t>“</a:t>
            </a:r>
            <a:r>
              <a:rPr lang="zh-CN" altLang="en-US"/>
              <a:t>概括</a:t>
            </a:r>
            <a:r>
              <a:rPr lang="zh-CN" altLang="en-US">
                <a:latin typeface="Arial" panose="020B0604020202020204" pitchFamily="34" charset="0"/>
              </a:rPr>
              <a:t>”</a:t>
            </a:r>
            <a:endParaRPr lang="zh-CN" altLang="en-US"/>
          </a:p>
        </p:txBody>
      </p:sp>
      <p:sp>
        <p:nvSpPr>
          <p:cNvPr id="411651" name="Text Box 3">
            <a:extLst>
              <a:ext uri="{FF2B5EF4-FFF2-40B4-BE49-F238E27FC236}">
                <a16:creationId xmlns:a16="http://schemas.microsoft.com/office/drawing/2014/main" id="{CEE7DED3-818D-47DF-B149-C79BA0C9FA98}"/>
              </a:ext>
            </a:extLst>
          </p:cNvPr>
          <p:cNvSpPr txBox="1">
            <a:spLocks noChangeArrowheads="1"/>
          </p:cNvSpPr>
          <p:nvPr/>
        </p:nvSpPr>
        <p:spPr bwMode="auto">
          <a:xfrm>
            <a:off x="838200" y="1524000"/>
            <a:ext cx="1219200"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例子：</a:t>
            </a:r>
          </a:p>
        </p:txBody>
      </p:sp>
      <p:sp>
        <p:nvSpPr>
          <p:cNvPr id="411652" name="Text Box 4">
            <a:extLst>
              <a:ext uri="{FF2B5EF4-FFF2-40B4-BE49-F238E27FC236}">
                <a16:creationId xmlns:a16="http://schemas.microsoft.com/office/drawing/2014/main" id="{F0F9E472-D525-44C8-8564-7A2292A3369C}"/>
              </a:ext>
            </a:extLst>
          </p:cNvPr>
          <p:cNvSpPr txBox="1">
            <a:spLocks noChangeArrowheads="1"/>
          </p:cNvSpPr>
          <p:nvPr/>
        </p:nvSpPr>
        <p:spPr bwMode="auto">
          <a:xfrm>
            <a:off x="1447800" y="2133600"/>
            <a:ext cx="6096000" cy="1436688"/>
          </a:xfrm>
          <a:prstGeom prst="rect">
            <a:avLst/>
          </a:prstGeom>
          <a:solidFill>
            <a:srgbClr val="DDDDDD"/>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3300"/>
                </a:solidFill>
              </a:rPr>
              <a:t>为了</a:t>
            </a:r>
            <a:r>
              <a:rPr lang="zh-CN" altLang="en-US"/>
              <a:t>提高在伦敦市场上的股票销售量，我们应当：</a:t>
            </a:r>
          </a:p>
          <a:p>
            <a:pPr>
              <a:spcBef>
                <a:spcPct val="50000"/>
              </a:spcBef>
              <a:buFontTx/>
              <a:buChar char="►"/>
            </a:pPr>
            <a:r>
              <a:rPr lang="zh-CN" altLang="en-US"/>
              <a:t>按地区对客户的收入潜力进行排序。</a:t>
            </a:r>
          </a:p>
          <a:p>
            <a:pPr>
              <a:spcBef>
                <a:spcPct val="50000"/>
              </a:spcBef>
              <a:buFontTx/>
              <a:buChar char="►"/>
            </a:pPr>
            <a:r>
              <a:rPr lang="zh-CN" altLang="en-US"/>
              <a:t>确定希望在各地区达到的市场渗透程度。</a:t>
            </a:r>
          </a:p>
          <a:p>
            <a:pPr>
              <a:spcBef>
                <a:spcPct val="50000"/>
              </a:spcBef>
              <a:buFontTx/>
              <a:buChar char="►"/>
            </a:pPr>
            <a:r>
              <a:rPr lang="zh-CN" altLang="en-US"/>
              <a:t>相应地调整销售力量的分配。</a:t>
            </a:r>
          </a:p>
        </p:txBody>
      </p:sp>
      <p:sp>
        <p:nvSpPr>
          <p:cNvPr id="411653" name="Text Box 5">
            <a:extLst>
              <a:ext uri="{FF2B5EF4-FFF2-40B4-BE49-F238E27FC236}">
                <a16:creationId xmlns:a16="http://schemas.microsoft.com/office/drawing/2014/main" id="{AF3829FE-0BD9-4BD6-9316-57F5A069492E}"/>
              </a:ext>
            </a:extLst>
          </p:cNvPr>
          <p:cNvSpPr txBox="1">
            <a:spLocks noChangeArrowheads="1"/>
          </p:cNvSpPr>
          <p:nvPr/>
        </p:nvSpPr>
        <p:spPr bwMode="auto">
          <a:xfrm>
            <a:off x="1066800" y="3810000"/>
            <a:ext cx="914400"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修改后：</a:t>
            </a:r>
          </a:p>
        </p:txBody>
      </p:sp>
      <p:sp>
        <p:nvSpPr>
          <p:cNvPr id="411654" name="Text Box 6">
            <a:extLst>
              <a:ext uri="{FF2B5EF4-FFF2-40B4-BE49-F238E27FC236}">
                <a16:creationId xmlns:a16="http://schemas.microsoft.com/office/drawing/2014/main" id="{F4256887-9F2F-44F5-B55F-4FF4779973A5}"/>
              </a:ext>
            </a:extLst>
          </p:cNvPr>
          <p:cNvSpPr txBox="1">
            <a:spLocks noChangeArrowheads="1"/>
          </p:cNvSpPr>
          <p:nvPr/>
        </p:nvSpPr>
        <p:spPr bwMode="auto">
          <a:xfrm>
            <a:off x="1447800" y="4572000"/>
            <a:ext cx="6096000" cy="947738"/>
          </a:xfrm>
          <a:prstGeom prst="rect">
            <a:avLst/>
          </a:prstGeom>
          <a:solidFill>
            <a:srgbClr val="DDDDDD"/>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为了提高伦敦市场上的股票销售量，我们需要将资源重点集中在具有高潜力的客户身上。</a:t>
            </a:r>
          </a:p>
          <a:p>
            <a:pPr>
              <a:spcBef>
                <a:spcPct val="50000"/>
              </a:spcBef>
            </a:pPr>
            <a:r>
              <a:rPr lang="zh-CN" altLang="en-US">
                <a:solidFill>
                  <a:srgbClr val="FF3300"/>
                </a:solidFill>
              </a:rPr>
              <a:t>（怎样做到这一点呢？）</a:t>
            </a:r>
          </a:p>
        </p:txBody>
      </p:sp>
      <p:sp>
        <p:nvSpPr>
          <p:cNvPr id="411655" name="AutoShape 7">
            <a:extLst>
              <a:ext uri="{FF2B5EF4-FFF2-40B4-BE49-F238E27FC236}">
                <a16:creationId xmlns:a16="http://schemas.microsoft.com/office/drawing/2014/main" id="{98D5196D-31F9-4629-9858-0EAD15EE4BB7}"/>
              </a:ext>
            </a:extLst>
          </p:cNvPr>
          <p:cNvSpPr>
            <a:spLocks noChangeArrowheads="1"/>
          </p:cNvSpPr>
          <p:nvPr/>
        </p:nvSpPr>
        <p:spPr bwMode="auto">
          <a:xfrm>
            <a:off x="0" y="6400800"/>
            <a:ext cx="1676400" cy="457200"/>
          </a:xfrm>
          <a:prstGeom prst="homePlate">
            <a:avLst>
              <a:gd name="adj" fmla="val 32610"/>
            </a:avLst>
          </a:prstGeom>
          <a:gradFill rotWithShape="0">
            <a:gsLst>
              <a:gs pos="0">
                <a:srgbClr val="993300">
                  <a:gamma/>
                  <a:shade val="46275"/>
                  <a:invGamma/>
                </a:srgbClr>
              </a:gs>
              <a:gs pos="100000">
                <a:srgbClr val="993300"/>
              </a:gs>
            </a:gsLst>
            <a:lin ang="0" scaled="1"/>
          </a:gra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11656" name="AutoShape 8">
            <a:extLst>
              <a:ext uri="{FF2B5EF4-FFF2-40B4-BE49-F238E27FC236}">
                <a16:creationId xmlns:a16="http://schemas.microsoft.com/office/drawing/2014/main" id="{8DEC026E-0803-48A9-981C-84DD62B46AC1}"/>
              </a:ext>
            </a:extLst>
          </p:cNvPr>
          <p:cNvSpPr>
            <a:spLocks noChangeArrowheads="1"/>
          </p:cNvSpPr>
          <p:nvPr/>
        </p:nvSpPr>
        <p:spPr bwMode="auto">
          <a:xfrm>
            <a:off x="1600200" y="6400800"/>
            <a:ext cx="1905000" cy="457200"/>
          </a:xfrm>
          <a:prstGeom prst="chevron">
            <a:avLst>
              <a:gd name="adj" fmla="val 33275"/>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a:extLst>
              <a:ext uri="{FF2B5EF4-FFF2-40B4-BE49-F238E27FC236}">
                <a16:creationId xmlns:a16="http://schemas.microsoft.com/office/drawing/2014/main" id="{47D94965-9FB1-4C8D-9BDA-EBFCE67C9020}"/>
              </a:ext>
            </a:extLst>
          </p:cNvPr>
          <p:cNvSpPr>
            <a:spLocks noGrp="1"/>
          </p:cNvSpPr>
          <p:nvPr>
            <p:ph type="sldNum" sz="quarter" idx="12"/>
          </p:nvPr>
        </p:nvSpPr>
        <p:spPr/>
        <p:txBody>
          <a:bodyPr/>
          <a:lstStyle/>
          <a:p>
            <a:fld id="{38C2E56E-F2CC-4A4B-AC00-BD4C3092ADFF}" type="slidenum">
              <a:rPr lang="zh-CN" altLang="en-US"/>
              <a:pPr/>
              <a:t>63</a:t>
            </a:fld>
            <a:endParaRPr lang="en-US" altLang="zh-CN"/>
          </a:p>
        </p:txBody>
      </p:sp>
      <p:sp>
        <p:nvSpPr>
          <p:cNvPr id="413698" name="Rectangle 2">
            <a:extLst>
              <a:ext uri="{FF2B5EF4-FFF2-40B4-BE49-F238E27FC236}">
                <a16:creationId xmlns:a16="http://schemas.microsoft.com/office/drawing/2014/main" id="{B57EAAA3-EBED-425D-9336-F0E7EBF2ACAF}"/>
              </a:ext>
            </a:extLst>
          </p:cNvPr>
          <p:cNvSpPr>
            <a:spLocks noGrp="1" noChangeArrowheads="1"/>
          </p:cNvSpPr>
          <p:nvPr>
            <p:ph type="title"/>
          </p:nvPr>
        </p:nvSpPr>
        <p:spPr/>
        <p:txBody>
          <a:bodyPr/>
          <a:lstStyle/>
          <a:p>
            <a:r>
              <a:rPr lang="zh-CN" altLang="en-US"/>
              <a:t>从找出共性到归纳出一个新的思想是一次思维过程的飞跃</a:t>
            </a:r>
          </a:p>
        </p:txBody>
      </p:sp>
      <p:sp>
        <p:nvSpPr>
          <p:cNvPr id="413699" name="AutoShape 3">
            <a:extLst>
              <a:ext uri="{FF2B5EF4-FFF2-40B4-BE49-F238E27FC236}">
                <a16:creationId xmlns:a16="http://schemas.microsoft.com/office/drawing/2014/main" id="{1BD2CDDC-FA06-4141-A19E-0184FB8BF5DA}"/>
              </a:ext>
            </a:extLst>
          </p:cNvPr>
          <p:cNvSpPr>
            <a:spLocks noChangeArrowheads="1"/>
          </p:cNvSpPr>
          <p:nvPr/>
        </p:nvSpPr>
        <p:spPr bwMode="auto">
          <a:xfrm>
            <a:off x="0" y="6400800"/>
            <a:ext cx="1676400" cy="457200"/>
          </a:xfrm>
          <a:prstGeom prst="homePlate">
            <a:avLst>
              <a:gd name="adj" fmla="val 32610"/>
            </a:avLst>
          </a:prstGeom>
          <a:noFill/>
          <a:ln w="9525">
            <a:solidFill>
              <a:srgbClr val="993300"/>
            </a:solidFill>
            <a:miter lim="800000"/>
            <a:headEnd/>
            <a:tailEnd/>
          </a:ln>
          <a:effectLst/>
          <a:extLst>
            <a:ext uri="{909E8E84-426E-40DD-AFC4-6F175D3DCCD1}">
              <a14:hiddenFill xmlns:a14="http://schemas.microsoft.com/office/drawing/2010/main">
                <a:solidFill>
                  <a:srgbClr val="99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13700" name="AutoShape 4">
            <a:extLst>
              <a:ext uri="{FF2B5EF4-FFF2-40B4-BE49-F238E27FC236}">
                <a16:creationId xmlns:a16="http://schemas.microsoft.com/office/drawing/2014/main" id="{05178A83-4F55-42BC-80F7-7C59BCEC7ADC}"/>
              </a:ext>
            </a:extLst>
          </p:cNvPr>
          <p:cNvSpPr>
            <a:spLocks noChangeArrowheads="1"/>
          </p:cNvSpPr>
          <p:nvPr/>
        </p:nvSpPr>
        <p:spPr bwMode="auto">
          <a:xfrm>
            <a:off x="1600200" y="6400800"/>
            <a:ext cx="1905000" cy="457200"/>
          </a:xfrm>
          <a:prstGeom prst="chevron">
            <a:avLst>
              <a:gd name="adj" fmla="val 33275"/>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
        <p:nvSpPr>
          <p:cNvPr id="413701" name="Rectangle 5">
            <a:extLst>
              <a:ext uri="{FF2B5EF4-FFF2-40B4-BE49-F238E27FC236}">
                <a16:creationId xmlns:a16="http://schemas.microsoft.com/office/drawing/2014/main" id="{46107EE9-BDCC-4E9F-9075-268D2E9F10FA}"/>
              </a:ext>
            </a:extLst>
          </p:cNvPr>
          <p:cNvSpPr>
            <a:spLocks noChangeArrowheads="1"/>
          </p:cNvSpPr>
          <p:nvPr/>
        </p:nvSpPr>
        <p:spPr bwMode="auto">
          <a:xfrm>
            <a:off x="1295400" y="2438400"/>
            <a:ext cx="1524000" cy="838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找出</a:t>
            </a:r>
          </a:p>
          <a:p>
            <a:pPr algn="ctr"/>
            <a:r>
              <a:rPr lang="zh-CN" altLang="en-US"/>
              <a:t>结构上的共性</a:t>
            </a:r>
          </a:p>
        </p:txBody>
      </p:sp>
      <p:sp>
        <p:nvSpPr>
          <p:cNvPr id="413702" name="Rectangle 6">
            <a:extLst>
              <a:ext uri="{FF2B5EF4-FFF2-40B4-BE49-F238E27FC236}">
                <a16:creationId xmlns:a16="http://schemas.microsoft.com/office/drawing/2014/main" id="{F2BC6920-EEDA-439D-8200-110C5182877A}"/>
              </a:ext>
            </a:extLst>
          </p:cNvPr>
          <p:cNvSpPr>
            <a:spLocks noChangeArrowheads="1"/>
          </p:cNvSpPr>
          <p:nvPr/>
        </p:nvSpPr>
        <p:spPr bwMode="auto">
          <a:xfrm>
            <a:off x="6172200" y="2438400"/>
            <a:ext cx="1524000" cy="838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完成</a:t>
            </a:r>
          </a:p>
          <a:p>
            <a:pPr algn="ctr"/>
            <a:r>
              <a:rPr lang="zh-CN" altLang="en-US"/>
              <a:t>归纳跃进</a:t>
            </a:r>
          </a:p>
        </p:txBody>
      </p:sp>
      <p:sp>
        <p:nvSpPr>
          <p:cNvPr id="413703" name="Rectangle 7">
            <a:extLst>
              <a:ext uri="{FF2B5EF4-FFF2-40B4-BE49-F238E27FC236}">
                <a16:creationId xmlns:a16="http://schemas.microsoft.com/office/drawing/2014/main" id="{A0DECA62-8F4F-42D1-885B-F784509354AD}"/>
              </a:ext>
            </a:extLst>
          </p:cNvPr>
          <p:cNvSpPr>
            <a:spLocks noChangeArrowheads="1"/>
          </p:cNvSpPr>
          <p:nvPr/>
        </p:nvSpPr>
        <p:spPr bwMode="auto">
          <a:xfrm>
            <a:off x="3733800" y="2438400"/>
            <a:ext cx="1524000" cy="838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寻找</a:t>
            </a:r>
          </a:p>
          <a:p>
            <a:pPr algn="ctr"/>
            <a:r>
              <a:rPr lang="zh-CN" altLang="en-US"/>
              <a:t>更密切的联系</a:t>
            </a:r>
          </a:p>
        </p:txBody>
      </p:sp>
      <p:cxnSp>
        <p:nvCxnSpPr>
          <p:cNvPr id="413704" name="AutoShape 8">
            <a:extLst>
              <a:ext uri="{FF2B5EF4-FFF2-40B4-BE49-F238E27FC236}">
                <a16:creationId xmlns:a16="http://schemas.microsoft.com/office/drawing/2014/main" id="{5113467C-AD73-4D85-9AF9-49FA9E33F284}"/>
              </a:ext>
            </a:extLst>
          </p:cNvPr>
          <p:cNvCxnSpPr>
            <a:cxnSpLocks noChangeShapeType="1"/>
            <a:stCxn id="413701" idx="3"/>
            <a:endCxn id="413703" idx="1"/>
          </p:cNvCxnSpPr>
          <p:nvPr/>
        </p:nvCxnSpPr>
        <p:spPr bwMode="auto">
          <a:xfrm>
            <a:off x="2819400" y="2857500"/>
            <a:ext cx="914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3705" name="AutoShape 9">
            <a:extLst>
              <a:ext uri="{FF2B5EF4-FFF2-40B4-BE49-F238E27FC236}">
                <a16:creationId xmlns:a16="http://schemas.microsoft.com/office/drawing/2014/main" id="{0A4905D0-CBBD-4264-8172-F137DE1FEEAF}"/>
              </a:ext>
            </a:extLst>
          </p:cNvPr>
          <p:cNvCxnSpPr>
            <a:cxnSpLocks noChangeShapeType="1"/>
            <a:stCxn id="413703" idx="3"/>
            <a:endCxn id="413702" idx="1"/>
          </p:cNvCxnSpPr>
          <p:nvPr/>
        </p:nvCxnSpPr>
        <p:spPr bwMode="auto">
          <a:xfrm>
            <a:off x="5257800" y="2857500"/>
            <a:ext cx="914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a:extLst>
              <a:ext uri="{FF2B5EF4-FFF2-40B4-BE49-F238E27FC236}">
                <a16:creationId xmlns:a16="http://schemas.microsoft.com/office/drawing/2014/main" id="{B35AACB8-0EFB-4997-A007-56BA65130450}"/>
              </a:ext>
            </a:extLst>
          </p:cNvPr>
          <p:cNvSpPr>
            <a:spLocks noGrp="1"/>
          </p:cNvSpPr>
          <p:nvPr>
            <p:ph type="sldNum" sz="quarter" idx="12"/>
          </p:nvPr>
        </p:nvSpPr>
        <p:spPr/>
        <p:txBody>
          <a:bodyPr/>
          <a:lstStyle/>
          <a:p>
            <a:fld id="{022551B3-6993-47B4-BAE2-613D7EB2159B}" type="slidenum">
              <a:rPr lang="zh-CN" altLang="en-US"/>
              <a:pPr/>
              <a:t>64</a:t>
            </a:fld>
            <a:endParaRPr lang="en-US" altLang="zh-CN"/>
          </a:p>
        </p:txBody>
      </p:sp>
      <p:sp>
        <p:nvSpPr>
          <p:cNvPr id="414722" name="Rectangle 2">
            <a:extLst>
              <a:ext uri="{FF2B5EF4-FFF2-40B4-BE49-F238E27FC236}">
                <a16:creationId xmlns:a16="http://schemas.microsoft.com/office/drawing/2014/main" id="{F1B46546-6CA1-4396-9D23-535C560C289D}"/>
              </a:ext>
            </a:extLst>
          </p:cNvPr>
          <p:cNvSpPr>
            <a:spLocks noGrp="1" noChangeArrowheads="1"/>
          </p:cNvSpPr>
          <p:nvPr>
            <p:ph type="title"/>
          </p:nvPr>
        </p:nvSpPr>
        <p:spPr/>
        <p:txBody>
          <a:bodyPr/>
          <a:lstStyle/>
          <a:p>
            <a:r>
              <a:rPr lang="zh-CN" altLang="en-US"/>
              <a:t>1、如果思想组中的句子较少，可以寻找结构上的共性</a:t>
            </a:r>
          </a:p>
        </p:txBody>
      </p:sp>
      <p:sp>
        <p:nvSpPr>
          <p:cNvPr id="414723" name="AutoShape 3">
            <a:extLst>
              <a:ext uri="{FF2B5EF4-FFF2-40B4-BE49-F238E27FC236}">
                <a16:creationId xmlns:a16="http://schemas.microsoft.com/office/drawing/2014/main" id="{B3E66145-8EDD-4B06-8B20-E05F40BE2770}"/>
              </a:ext>
            </a:extLst>
          </p:cNvPr>
          <p:cNvSpPr>
            <a:spLocks noChangeArrowheads="1"/>
          </p:cNvSpPr>
          <p:nvPr/>
        </p:nvSpPr>
        <p:spPr bwMode="auto">
          <a:xfrm>
            <a:off x="0" y="6400800"/>
            <a:ext cx="1676400" cy="457200"/>
          </a:xfrm>
          <a:prstGeom prst="homePlate">
            <a:avLst>
              <a:gd name="adj" fmla="val 32610"/>
            </a:avLst>
          </a:prstGeom>
          <a:noFill/>
          <a:ln w="9525">
            <a:solidFill>
              <a:srgbClr val="993300"/>
            </a:solidFill>
            <a:miter lim="800000"/>
            <a:headEnd/>
            <a:tailEnd/>
          </a:ln>
          <a:effectLst/>
          <a:extLst>
            <a:ext uri="{909E8E84-426E-40DD-AFC4-6F175D3DCCD1}">
              <a14:hiddenFill xmlns:a14="http://schemas.microsoft.com/office/drawing/2010/main">
                <a:solidFill>
                  <a:srgbClr val="99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14724" name="AutoShape 4">
            <a:extLst>
              <a:ext uri="{FF2B5EF4-FFF2-40B4-BE49-F238E27FC236}">
                <a16:creationId xmlns:a16="http://schemas.microsoft.com/office/drawing/2014/main" id="{59C0A413-0216-4DDF-A72D-69C06C0F616E}"/>
              </a:ext>
            </a:extLst>
          </p:cNvPr>
          <p:cNvSpPr>
            <a:spLocks noChangeArrowheads="1"/>
          </p:cNvSpPr>
          <p:nvPr/>
        </p:nvSpPr>
        <p:spPr bwMode="auto">
          <a:xfrm>
            <a:off x="1600200" y="6400800"/>
            <a:ext cx="1905000" cy="457200"/>
          </a:xfrm>
          <a:prstGeom prst="chevron">
            <a:avLst>
              <a:gd name="adj" fmla="val 33275"/>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
        <p:nvSpPr>
          <p:cNvPr id="414725" name="Rectangle 5">
            <a:extLst>
              <a:ext uri="{FF2B5EF4-FFF2-40B4-BE49-F238E27FC236}">
                <a16:creationId xmlns:a16="http://schemas.microsoft.com/office/drawing/2014/main" id="{E934C2AB-8E30-49E0-98FE-EEE6B2E7098F}"/>
              </a:ext>
            </a:extLst>
          </p:cNvPr>
          <p:cNvSpPr>
            <a:spLocks noChangeArrowheads="1"/>
          </p:cNvSpPr>
          <p:nvPr/>
        </p:nvSpPr>
        <p:spPr bwMode="auto">
          <a:xfrm>
            <a:off x="990600" y="2971800"/>
            <a:ext cx="609600" cy="11430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找出结构上的共性</a:t>
            </a:r>
          </a:p>
        </p:txBody>
      </p:sp>
      <p:sp>
        <p:nvSpPr>
          <p:cNvPr id="414726" name="Rectangle 6">
            <a:extLst>
              <a:ext uri="{FF2B5EF4-FFF2-40B4-BE49-F238E27FC236}">
                <a16:creationId xmlns:a16="http://schemas.microsoft.com/office/drawing/2014/main" id="{565D21FA-C14C-4BC6-BFB4-5C08AB2C4137}"/>
              </a:ext>
            </a:extLst>
          </p:cNvPr>
          <p:cNvSpPr>
            <a:spLocks noChangeArrowheads="1"/>
          </p:cNvSpPr>
          <p:nvPr/>
        </p:nvSpPr>
        <p:spPr bwMode="auto">
          <a:xfrm>
            <a:off x="2514600" y="4114800"/>
            <a:ext cx="26670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如果主语和谓语都不同</a:t>
            </a:r>
          </a:p>
        </p:txBody>
      </p:sp>
      <p:sp>
        <p:nvSpPr>
          <p:cNvPr id="414727" name="Rectangle 7">
            <a:extLst>
              <a:ext uri="{FF2B5EF4-FFF2-40B4-BE49-F238E27FC236}">
                <a16:creationId xmlns:a16="http://schemas.microsoft.com/office/drawing/2014/main" id="{59B40338-AA1C-430A-A596-FFFB8A643133}"/>
              </a:ext>
            </a:extLst>
          </p:cNvPr>
          <p:cNvSpPr>
            <a:spLocks noChangeArrowheads="1"/>
          </p:cNvSpPr>
          <p:nvPr/>
        </p:nvSpPr>
        <p:spPr bwMode="auto">
          <a:xfrm>
            <a:off x="2514600" y="2438400"/>
            <a:ext cx="26670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如果主语相同</a:t>
            </a:r>
          </a:p>
        </p:txBody>
      </p:sp>
      <p:sp>
        <p:nvSpPr>
          <p:cNvPr id="414728" name="Rectangle 8">
            <a:extLst>
              <a:ext uri="{FF2B5EF4-FFF2-40B4-BE49-F238E27FC236}">
                <a16:creationId xmlns:a16="http://schemas.microsoft.com/office/drawing/2014/main" id="{922A1DC7-0EEA-4E5B-A511-C2A90D0774E0}"/>
              </a:ext>
            </a:extLst>
          </p:cNvPr>
          <p:cNvSpPr>
            <a:spLocks noChangeArrowheads="1"/>
          </p:cNvSpPr>
          <p:nvPr/>
        </p:nvSpPr>
        <p:spPr bwMode="auto">
          <a:xfrm>
            <a:off x="2514600" y="3276600"/>
            <a:ext cx="26670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如果谓语（动作或对象）相同</a:t>
            </a:r>
          </a:p>
        </p:txBody>
      </p:sp>
      <p:cxnSp>
        <p:nvCxnSpPr>
          <p:cNvPr id="414729" name="AutoShape 9">
            <a:extLst>
              <a:ext uri="{FF2B5EF4-FFF2-40B4-BE49-F238E27FC236}">
                <a16:creationId xmlns:a16="http://schemas.microsoft.com/office/drawing/2014/main" id="{4806F9D6-7DB3-49D1-B3F0-65C5094AC5F3}"/>
              </a:ext>
            </a:extLst>
          </p:cNvPr>
          <p:cNvCxnSpPr>
            <a:cxnSpLocks noChangeShapeType="1"/>
            <a:stCxn id="414725" idx="3"/>
            <a:endCxn id="414728" idx="1"/>
          </p:cNvCxnSpPr>
          <p:nvPr/>
        </p:nvCxnSpPr>
        <p:spPr bwMode="auto">
          <a:xfrm>
            <a:off x="1600200" y="3543300"/>
            <a:ext cx="914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730" name="AutoShape 10">
            <a:extLst>
              <a:ext uri="{FF2B5EF4-FFF2-40B4-BE49-F238E27FC236}">
                <a16:creationId xmlns:a16="http://schemas.microsoft.com/office/drawing/2014/main" id="{36585205-D6EB-44B5-9D50-DAF9F04016D0}"/>
              </a:ext>
            </a:extLst>
          </p:cNvPr>
          <p:cNvCxnSpPr>
            <a:cxnSpLocks noChangeShapeType="1"/>
            <a:stCxn id="414725" idx="3"/>
            <a:endCxn id="414727" idx="1"/>
          </p:cNvCxnSpPr>
          <p:nvPr/>
        </p:nvCxnSpPr>
        <p:spPr bwMode="auto">
          <a:xfrm flipV="1">
            <a:off x="1600200" y="2705100"/>
            <a:ext cx="9144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731" name="AutoShape 11">
            <a:extLst>
              <a:ext uri="{FF2B5EF4-FFF2-40B4-BE49-F238E27FC236}">
                <a16:creationId xmlns:a16="http://schemas.microsoft.com/office/drawing/2014/main" id="{B3E144EB-DB7B-4814-A9F8-8B49EAB9B191}"/>
              </a:ext>
            </a:extLst>
          </p:cNvPr>
          <p:cNvCxnSpPr>
            <a:cxnSpLocks noChangeShapeType="1"/>
            <a:stCxn id="414725" idx="3"/>
            <a:endCxn id="414726" idx="1"/>
          </p:cNvCxnSpPr>
          <p:nvPr/>
        </p:nvCxnSpPr>
        <p:spPr bwMode="auto">
          <a:xfrm>
            <a:off x="1600200" y="3543300"/>
            <a:ext cx="9144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4732" name="Rectangle 12">
            <a:extLst>
              <a:ext uri="{FF2B5EF4-FFF2-40B4-BE49-F238E27FC236}">
                <a16:creationId xmlns:a16="http://schemas.microsoft.com/office/drawing/2014/main" id="{17C8584C-B3C9-4F51-88C2-A4039C387392}"/>
              </a:ext>
            </a:extLst>
          </p:cNvPr>
          <p:cNvSpPr>
            <a:spLocks noChangeArrowheads="1"/>
          </p:cNvSpPr>
          <p:nvPr/>
        </p:nvSpPr>
        <p:spPr bwMode="auto">
          <a:xfrm>
            <a:off x="5715000" y="4114800"/>
            <a:ext cx="26670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找出其隐含意义之间的共性</a:t>
            </a:r>
          </a:p>
        </p:txBody>
      </p:sp>
      <p:sp>
        <p:nvSpPr>
          <p:cNvPr id="414733" name="Rectangle 13">
            <a:extLst>
              <a:ext uri="{FF2B5EF4-FFF2-40B4-BE49-F238E27FC236}">
                <a16:creationId xmlns:a16="http://schemas.microsoft.com/office/drawing/2014/main" id="{5C426BEE-4193-492E-85EE-16AB2D5CAFA3}"/>
              </a:ext>
            </a:extLst>
          </p:cNvPr>
          <p:cNvSpPr>
            <a:spLocks noChangeArrowheads="1"/>
          </p:cNvSpPr>
          <p:nvPr/>
        </p:nvSpPr>
        <p:spPr bwMode="auto">
          <a:xfrm>
            <a:off x="5715000" y="2438400"/>
            <a:ext cx="26670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找出谓语之间的共性</a:t>
            </a:r>
          </a:p>
        </p:txBody>
      </p:sp>
      <p:sp>
        <p:nvSpPr>
          <p:cNvPr id="414734" name="Rectangle 14">
            <a:extLst>
              <a:ext uri="{FF2B5EF4-FFF2-40B4-BE49-F238E27FC236}">
                <a16:creationId xmlns:a16="http://schemas.microsoft.com/office/drawing/2014/main" id="{2D5A4363-0965-4EED-B6DB-273FC9366CBD}"/>
              </a:ext>
            </a:extLst>
          </p:cNvPr>
          <p:cNvSpPr>
            <a:spLocks noChangeArrowheads="1"/>
          </p:cNvSpPr>
          <p:nvPr/>
        </p:nvSpPr>
        <p:spPr bwMode="auto">
          <a:xfrm>
            <a:off x="5715000" y="3276600"/>
            <a:ext cx="26670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找出主语之间的共性</a:t>
            </a:r>
          </a:p>
        </p:txBody>
      </p:sp>
      <p:cxnSp>
        <p:nvCxnSpPr>
          <p:cNvPr id="414735" name="AutoShape 15">
            <a:extLst>
              <a:ext uri="{FF2B5EF4-FFF2-40B4-BE49-F238E27FC236}">
                <a16:creationId xmlns:a16="http://schemas.microsoft.com/office/drawing/2014/main" id="{DD570F3B-5398-46E4-B93B-19F28AD9D6EF}"/>
              </a:ext>
            </a:extLst>
          </p:cNvPr>
          <p:cNvCxnSpPr>
            <a:cxnSpLocks noChangeShapeType="1"/>
            <a:stCxn id="414727" idx="3"/>
            <a:endCxn id="414733" idx="1"/>
          </p:cNvCxnSpPr>
          <p:nvPr/>
        </p:nvCxnSpPr>
        <p:spPr bwMode="auto">
          <a:xfrm>
            <a:off x="5181600" y="2705100"/>
            <a:ext cx="533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736" name="AutoShape 16">
            <a:extLst>
              <a:ext uri="{FF2B5EF4-FFF2-40B4-BE49-F238E27FC236}">
                <a16:creationId xmlns:a16="http://schemas.microsoft.com/office/drawing/2014/main" id="{3BB9A4FF-57F8-4759-A305-2589AE5AAC57}"/>
              </a:ext>
            </a:extLst>
          </p:cNvPr>
          <p:cNvCxnSpPr>
            <a:cxnSpLocks noChangeShapeType="1"/>
            <a:stCxn id="414728" idx="3"/>
            <a:endCxn id="414734" idx="1"/>
          </p:cNvCxnSpPr>
          <p:nvPr/>
        </p:nvCxnSpPr>
        <p:spPr bwMode="auto">
          <a:xfrm>
            <a:off x="5181600" y="3543300"/>
            <a:ext cx="533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737" name="AutoShape 17">
            <a:extLst>
              <a:ext uri="{FF2B5EF4-FFF2-40B4-BE49-F238E27FC236}">
                <a16:creationId xmlns:a16="http://schemas.microsoft.com/office/drawing/2014/main" id="{F1617D58-ADAA-4AC2-BC10-F8C0D184C582}"/>
              </a:ext>
            </a:extLst>
          </p:cNvPr>
          <p:cNvCxnSpPr>
            <a:cxnSpLocks noChangeShapeType="1"/>
            <a:stCxn id="414726" idx="3"/>
            <a:endCxn id="414732" idx="1"/>
          </p:cNvCxnSpPr>
          <p:nvPr/>
        </p:nvCxnSpPr>
        <p:spPr bwMode="auto">
          <a:xfrm>
            <a:off x="5181600" y="4381500"/>
            <a:ext cx="533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a:extLst>
              <a:ext uri="{FF2B5EF4-FFF2-40B4-BE49-F238E27FC236}">
                <a16:creationId xmlns:a16="http://schemas.microsoft.com/office/drawing/2014/main" id="{76FC5222-8332-49DD-A86B-7A95A812AEFB}"/>
              </a:ext>
            </a:extLst>
          </p:cNvPr>
          <p:cNvSpPr>
            <a:spLocks noGrp="1"/>
          </p:cNvSpPr>
          <p:nvPr>
            <p:ph type="sldNum" sz="quarter" idx="12"/>
          </p:nvPr>
        </p:nvSpPr>
        <p:spPr/>
        <p:txBody>
          <a:bodyPr/>
          <a:lstStyle/>
          <a:p>
            <a:fld id="{398C46F2-B370-4D0B-95D6-FB30009A0E3D}" type="slidenum">
              <a:rPr lang="zh-CN" altLang="en-US"/>
              <a:pPr/>
              <a:t>65</a:t>
            </a:fld>
            <a:endParaRPr lang="en-US" altLang="zh-CN"/>
          </a:p>
        </p:txBody>
      </p:sp>
      <p:sp>
        <p:nvSpPr>
          <p:cNvPr id="416770" name="Rectangle 2">
            <a:extLst>
              <a:ext uri="{FF2B5EF4-FFF2-40B4-BE49-F238E27FC236}">
                <a16:creationId xmlns:a16="http://schemas.microsoft.com/office/drawing/2014/main" id="{85C72D49-67C4-4EEF-A834-961C42C14555}"/>
              </a:ext>
            </a:extLst>
          </p:cNvPr>
          <p:cNvSpPr>
            <a:spLocks noGrp="1" noChangeArrowheads="1"/>
          </p:cNvSpPr>
          <p:nvPr>
            <p:ph type="title"/>
          </p:nvPr>
        </p:nvSpPr>
        <p:spPr/>
        <p:txBody>
          <a:bodyPr/>
          <a:lstStyle/>
          <a:p>
            <a:r>
              <a:rPr lang="zh-CN" altLang="en-US"/>
              <a:t>2、如果思想组中的句子较多，就要寻找更密切的联系</a:t>
            </a:r>
          </a:p>
        </p:txBody>
      </p:sp>
      <p:sp>
        <p:nvSpPr>
          <p:cNvPr id="416771" name="AutoShape 3">
            <a:extLst>
              <a:ext uri="{FF2B5EF4-FFF2-40B4-BE49-F238E27FC236}">
                <a16:creationId xmlns:a16="http://schemas.microsoft.com/office/drawing/2014/main" id="{8E31F1BA-7290-4B39-BF6A-EF1CF1F99462}"/>
              </a:ext>
            </a:extLst>
          </p:cNvPr>
          <p:cNvSpPr>
            <a:spLocks noChangeArrowheads="1"/>
          </p:cNvSpPr>
          <p:nvPr/>
        </p:nvSpPr>
        <p:spPr bwMode="auto">
          <a:xfrm>
            <a:off x="0" y="6400800"/>
            <a:ext cx="1676400" cy="457200"/>
          </a:xfrm>
          <a:prstGeom prst="homePlate">
            <a:avLst>
              <a:gd name="adj" fmla="val 32610"/>
            </a:avLst>
          </a:prstGeom>
          <a:noFill/>
          <a:ln w="9525">
            <a:solidFill>
              <a:srgbClr val="993300"/>
            </a:solidFill>
            <a:miter lim="800000"/>
            <a:headEnd/>
            <a:tailEnd/>
          </a:ln>
          <a:effectLst/>
          <a:extLst>
            <a:ext uri="{909E8E84-426E-40DD-AFC4-6F175D3DCCD1}">
              <a14:hiddenFill xmlns:a14="http://schemas.microsoft.com/office/drawing/2010/main">
                <a:solidFill>
                  <a:srgbClr val="99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16772" name="AutoShape 4">
            <a:extLst>
              <a:ext uri="{FF2B5EF4-FFF2-40B4-BE49-F238E27FC236}">
                <a16:creationId xmlns:a16="http://schemas.microsoft.com/office/drawing/2014/main" id="{B5D58546-10CF-4092-90CE-F2C3AD7EDC9A}"/>
              </a:ext>
            </a:extLst>
          </p:cNvPr>
          <p:cNvSpPr>
            <a:spLocks noChangeArrowheads="1"/>
          </p:cNvSpPr>
          <p:nvPr/>
        </p:nvSpPr>
        <p:spPr bwMode="auto">
          <a:xfrm>
            <a:off x="1600200" y="6400800"/>
            <a:ext cx="1905000" cy="457200"/>
          </a:xfrm>
          <a:prstGeom prst="chevron">
            <a:avLst>
              <a:gd name="adj" fmla="val 33275"/>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
        <p:nvSpPr>
          <p:cNvPr id="416773" name="Rectangle 5">
            <a:extLst>
              <a:ext uri="{FF2B5EF4-FFF2-40B4-BE49-F238E27FC236}">
                <a16:creationId xmlns:a16="http://schemas.microsoft.com/office/drawing/2014/main" id="{203D8D8A-379B-42D2-840A-1AD4500B6E64}"/>
              </a:ext>
            </a:extLst>
          </p:cNvPr>
          <p:cNvSpPr>
            <a:spLocks noChangeArrowheads="1"/>
          </p:cNvSpPr>
          <p:nvPr/>
        </p:nvSpPr>
        <p:spPr bwMode="auto">
          <a:xfrm>
            <a:off x="838200" y="2667000"/>
            <a:ext cx="1981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将每一个句子简化</a:t>
            </a:r>
          </a:p>
        </p:txBody>
      </p:sp>
      <p:sp>
        <p:nvSpPr>
          <p:cNvPr id="416774" name="Rectangle 6">
            <a:extLst>
              <a:ext uri="{FF2B5EF4-FFF2-40B4-BE49-F238E27FC236}">
                <a16:creationId xmlns:a16="http://schemas.microsoft.com/office/drawing/2014/main" id="{7E1CA179-9CF9-4807-9AB9-CCBBBB053285}"/>
              </a:ext>
            </a:extLst>
          </p:cNvPr>
          <p:cNvSpPr>
            <a:spLocks noChangeArrowheads="1"/>
          </p:cNvSpPr>
          <p:nvPr/>
        </p:nvSpPr>
        <p:spPr bwMode="auto">
          <a:xfrm>
            <a:off x="3276600" y="2667000"/>
            <a:ext cx="1981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分类</a:t>
            </a:r>
          </a:p>
        </p:txBody>
      </p:sp>
      <p:sp>
        <p:nvSpPr>
          <p:cNvPr id="416775" name="Rectangle 7">
            <a:extLst>
              <a:ext uri="{FF2B5EF4-FFF2-40B4-BE49-F238E27FC236}">
                <a16:creationId xmlns:a16="http://schemas.microsoft.com/office/drawing/2014/main" id="{AE224F79-879E-473B-9D7E-18F6933943A7}"/>
              </a:ext>
            </a:extLst>
          </p:cNvPr>
          <p:cNvSpPr>
            <a:spLocks noChangeArrowheads="1"/>
          </p:cNvSpPr>
          <p:nvPr/>
        </p:nvSpPr>
        <p:spPr bwMode="auto">
          <a:xfrm>
            <a:off x="5715000" y="2667000"/>
            <a:ext cx="1981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应用逻辑顺序，</a:t>
            </a:r>
          </a:p>
          <a:p>
            <a:pPr algn="ctr"/>
            <a:r>
              <a:rPr lang="zh-CN" altLang="en-US"/>
              <a:t>检查遗漏</a:t>
            </a:r>
          </a:p>
        </p:txBody>
      </p:sp>
      <p:cxnSp>
        <p:nvCxnSpPr>
          <p:cNvPr id="416776" name="AutoShape 8">
            <a:extLst>
              <a:ext uri="{FF2B5EF4-FFF2-40B4-BE49-F238E27FC236}">
                <a16:creationId xmlns:a16="http://schemas.microsoft.com/office/drawing/2014/main" id="{5A3C677B-60E6-4629-86A9-2DF0F89F04EA}"/>
              </a:ext>
            </a:extLst>
          </p:cNvPr>
          <p:cNvCxnSpPr>
            <a:cxnSpLocks noChangeShapeType="1"/>
            <a:stCxn id="416773" idx="3"/>
            <a:endCxn id="416774" idx="1"/>
          </p:cNvCxnSpPr>
          <p:nvPr/>
        </p:nvCxnSpPr>
        <p:spPr bwMode="auto">
          <a:xfrm>
            <a:off x="2819400" y="2933700"/>
            <a:ext cx="457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6777" name="AutoShape 9">
            <a:extLst>
              <a:ext uri="{FF2B5EF4-FFF2-40B4-BE49-F238E27FC236}">
                <a16:creationId xmlns:a16="http://schemas.microsoft.com/office/drawing/2014/main" id="{54051F59-1CA9-4E3D-88CA-8EAA0BCAB778}"/>
              </a:ext>
            </a:extLst>
          </p:cNvPr>
          <p:cNvCxnSpPr>
            <a:cxnSpLocks noChangeShapeType="1"/>
            <a:stCxn id="416774" idx="3"/>
            <a:endCxn id="416775" idx="1"/>
          </p:cNvCxnSpPr>
          <p:nvPr/>
        </p:nvCxnSpPr>
        <p:spPr bwMode="auto">
          <a:xfrm>
            <a:off x="5257800" y="2933700"/>
            <a:ext cx="457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6778" name="AutoShape 10">
            <a:extLst>
              <a:ext uri="{FF2B5EF4-FFF2-40B4-BE49-F238E27FC236}">
                <a16:creationId xmlns:a16="http://schemas.microsoft.com/office/drawing/2014/main" id="{045348A3-F79C-4EDF-AEA0-9D26BC04CD66}"/>
              </a:ext>
            </a:extLst>
          </p:cNvPr>
          <p:cNvSpPr>
            <a:spLocks/>
          </p:cNvSpPr>
          <p:nvPr/>
        </p:nvSpPr>
        <p:spPr bwMode="auto">
          <a:xfrm>
            <a:off x="5722938" y="1452563"/>
            <a:ext cx="2049462" cy="609600"/>
          </a:xfrm>
          <a:prstGeom prst="accentCallout2">
            <a:avLst>
              <a:gd name="adj1" fmla="val 18750"/>
              <a:gd name="adj2" fmla="val -3718"/>
              <a:gd name="adj3" fmla="val 18750"/>
              <a:gd name="adj4" fmla="val -40204"/>
              <a:gd name="adj5" fmla="val 207032"/>
              <a:gd name="adj6" fmla="val -78079"/>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ea typeface="仿宋_GB2312" pitchFamily="49" charset="-122"/>
              </a:rPr>
              <a:t>当一句话表达两个意思时，也要分开</a:t>
            </a:r>
          </a:p>
        </p:txBody>
      </p:sp>
      <p:sp>
        <p:nvSpPr>
          <p:cNvPr id="416779" name="Rectangle 11">
            <a:extLst>
              <a:ext uri="{FF2B5EF4-FFF2-40B4-BE49-F238E27FC236}">
                <a16:creationId xmlns:a16="http://schemas.microsoft.com/office/drawing/2014/main" id="{E8B4A915-BBD3-4FDF-8121-3866A06CBDCE}"/>
              </a:ext>
            </a:extLst>
          </p:cNvPr>
          <p:cNvSpPr>
            <a:spLocks noChangeArrowheads="1"/>
          </p:cNvSpPr>
          <p:nvPr/>
        </p:nvSpPr>
        <p:spPr bwMode="auto">
          <a:xfrm>
            <a:off x="5715000" y="3581400"/>
            <a:ext cx="1981200" cy="533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a:t>
            </a:r>
          </a:p>
        </p:txBody>
      </p:sp>
      <p:cxnSp>
        <p:nvCxnSpPr>
          <p:cNvPr id="416780" name="AutoShape 12">
            <a:extLst>
              <a:ext uri="{FF2B5EF4-FFF2-40B4-BE49-F238E27FC236}">
                <a16:creationId xmlns:a16="http://schemas.microsoft.com/office/drawing/2014/main" id="{EA4056C8-2D31-49CD-A1A3-2838101F1500}"/>
              </a:ext>
            </a:extLst>
          </p:cNvPr>
          <p:cNvCxnSpPr>
            <a:cxnSpLocks noChangeShapeType="1"/>
            <a:stCxn id="416775" idx="2"/>
            <a:endCxn id="416779" idx="0"/>
          </p:cNvCxnSpPr>
          <p:nvPr/>
        </p:nvCxnSpPr>
        <p:spPr bwMode="auto">
          <a:xfrm>
            <a:off x="6705600" y="3200400"/>
            <a:ext cx="0" cy="381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6781" name="AutoShape 13">
            <a:extLst>
              <a:ext uri="{FF2B5EF4-FFF2-40B4-BE49-F238E27FC236}">
                <a16:creationId xmlns:a16="http://schemas.microsoft.com/office/drawing/2014/main" id="{E59EF6F4-7EFF-4B4B-BE04-62AA04692CC2}"/>
              </a:ext>
            </a:extLst>
          </p:cNvPr>
          <p:cNvSpPr>
            <a:spLocks/>
          </p:cNvSpPr>
          <p:nvPr/>
        </p:nvSpPr>
        <p:spPr bwMode="auto">
          <a:xfrm>
            <a:off x="2514600" y="4967288"/>
            <a:ext cx="2347913" cy="609600"/>
          </a:xfrm>
          <a:prstGeom prst="accentCallout2">
            <a:avLst>
              <a:gd name="adj1" fmla="val 18750"/>
              <a:gd name="adj2" fmla="val 103245"/>
              <a:gd name="adj3" fmla="val 18750"/>
              <a:gd name="adj4" fmla="val 128806"/>
              <a:gd name="adj5" fmla="val -155208"/>
              <a:gd name="adj6" fmla="val 184245"/>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ea typeface="仿宋_GB2312" pitchFamily="49" charset="-122"/>
              </a:rPr>
              <a:t>其主要价值在于帮助你发现自己的真实思想</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a:extLst>
              <a:ext uri="{FF2B5EF4-FFF2-40B4-BE49-F238E27FC236}">
                <a16:creationId xmlns:a16="http://schemas.microsoft.com/office/drawing/2014/main" id="{2BBC878E-EA38-4A56-A681-2C8015DC0E74}"/>
              </a:ext>
            </a:extLst>
          </p:cNvPr>
          <p:cNvSpPr>
            <a:spLocks noGrp="1"/>
          </p:cNvSpPr>
          <p:nvPr>
            <p:ph type="sldNum" sz="quarter" idx="12"/>
          </p:nvPr>
        </p:nvSpPr>
        <p:spPr/>
        <p:txBody>
          <a:bodyPr/>
          <a:lstStyle/>
          <a:p>
            <a:fld id="{FEF7DE47-797E-4250-9D88-C0268DCEB81E}" type="slidenum">
              <a:rPr lang="zh-CN" altLang="en-US"/>
              <a:pPr/>
              <a:t>66</a:t>
            </a:fld>
            <a:endParaRPr lang="en-US" altLang="zh-CN"/>
          </a:p>
        </p:txBody>
      </p:sp>
      <p:sp>
        <p:nvSpPr>
          <p:cNvPr id="417794" name="Rectangle 2">
            <a:extLst>
              <a:ext uri="{FF2B5EF4-FFF2-40B4-BE49-F238E27FC236}">
                <a16:creationId xmlns:a16="http://schemas.microsoft.com/office/drawing/2014/main" id="{074C97AA-F87A-4D39-90B3-B15CF6322DBA}"/>
              </a:ext>
            </a:extLst>
          </p:cNvPr>
          <p:cNvSpPr>
            <a:spLocks noGrp="1" noChangeArrowheads="1"/>
          </p:cNvSpPr>
          <p:nvPr>
            <p:ph type="title"/>
          </p:nvPr>
        </p:nvSpPr>
        <p:spPr/>
        <p:txBody>
          <a:bodyPr/>
          <a:lstStyle/>
          <a:p>
            <a:r>
              <a:rPr lang="zh-CN" altLang="en-US"/>
              <a:t>3、如果一些具有共性的句子所隐含的意义难以被揭示出来，就需要进行所谓的</a:t>
            </a:r>
            <a:r>
              <a:rPr lang="zh-CN" altLang="en-US">
                <a:latin typeface="Arial" panose="020B0604020202020204" pitchFamily="34" charset="0"/>
              </a:rPr>
              <a:t>“</a:t>
            </a:r>
            <a:r>
              <a:rPr lang="zh-CN" altLang="en-US"/>
              <a:t>归纳跃进</a:t>
            </a:r>
            <a:r>
              <a:rPr lang="zh-CN" altLang="en-US">
                <a:latin typeface="Arial" panose="020B0604020202020204" pitchFamily="34" charset="0"/>
              </a:rPr>
              <a:t>”</a:t>
            </a:r>
            <a:r>
              <a:rPr lang="zh-CN" altLang="en-US"/>
              <a:t>，以便将隐含意义明确化</a:t>
            </a:r>
          </a:p>
        </p:txBody>
      </p:sp>
      <p:sp>
        <p:nvSpPr>
          <p:cNvPr id="417795" name="AutoShape 3">
            <a:extLst>
              <a:ext uri="{FF2B5EF4-FFF2-40B4-BE49-F238E27FC236}">
                <a16:creationId xmlns:a16="http://schemas.microsoft.com/office/drawing/2014/main" id="{C2220B40-849A-4C92-AEAB-2AC16FB767BF}"/>
              </a:ext>
            </a:extLst>
          </p:cNvPr>
          <p:cNvSpPr>
            <a:spLocks noChangeArrowheads="1"/>
          </p:cNvSpPr>
          <p:nvPr/>
        </p:nvSpPr>
        <p:spPr bwMode="auto">
          <a:xfrm>
            <a:off x="0" y="6400800"/>
            <a:ext cx="1676400" cy="457200"/>
          </a:xfrm>
          <a:prstGeom prst="homePlate">
            <a:avLst>
              <a:gd name="adj" fmla="val 32610"/>
            </a:avLst>
          </a:prstGeom>
          <a:noFill/>
          <a:ln w="9525">
            <a:solidFill>
              <a:srgbClr val="993300"/>
            </a:solidFill>
            <a:miter lim="800000"/>
            <a:headEnd/>
            <a:tailEnd/>
          </a:ln>
          <a:effectLst/>
          <a:extLst>
            <a:ext uri="{909E8E84-426E-40DD-AFC4-6F175D3DCCD1}">
              <a14:hiddenFill xmlns:a14="http://schemas.microsoft.com/office/drawing/2010/main">
                <a:solidFill>
                  <a:srgbClr val="99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概括行动性思想</a:t>
            </a:r>
          </a:p>
        </p:txBody>
      </p:sp>
      <p:sp>
        <p:nvSpPr>
          <p:cNvPr id="417796" name="AutoShape 4">
            <a:extLst>
              <a:ext uri="{FF2B5EF4-FFF2-40B4-BE49-F238E27FC236}">
                <a16:creationId xmlns:a16="http://schemas.microsoft.com/office/drawing/2014/main" id="{D70CB2AA-7330-48BF-80F7-2105829387A0}"/>
              </a:ext>
            </a:extLst>
          </p:cNvPr>
          <p:cNvSpPr>
            <a:spLocks noChangeArrowheads="1"/>
          </p:cNvSpPr>
          <p:nvPr/>
        </p:nvSpPr>
        <p:spPr bwMode="auto">
          <a:xfrm>
            <a:off x="1600200" y="6400800"/>
            <a:ext cx="1905000" cy="457200"/>
          </a:xfrm>
          <a:prstGeom prst="chevron">
            <a:avLst>
              <a:gd name="adj" fmla="val 33275"/>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概括描述性思想</a:t>
            </a:r>
          </a:p>
        </p:txBody>
      </p:sp>
      <p:sp>
        <p:nvSpPr>
          <p:cNvPr id="417797" name="Rectangle 5">
            <a:extLst>
              <a:ext uri="{FF2B5EF4-FFF2-40B4-BE49-F238E27FC236}">
                <a16:creationId xmlns:a16="http://schemas.microsoft.com/office/drawing/2014/main" id="{962EB975-3D7B-4529-A187-1586DEF8D3A5}"/>
              </a:ext>
            </a:extLst>
          </p:cNvPr>
          <p:cNvSpPr>
            <a:spLocks noChangeArrowheads="1"/>
          </p:cNvSpPr>
          <p:nvPr/>
        </p:nvSpPr>
        <p:spPr bwMode="auto">
          <a:xfrm>
            <a:off x="558800" y="2971800"/>
            <a:ext cx="1852613" cy="838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完成</a:t>
            </a:r>
          </a:p>
          <a:p>
            <a:pPr algn="ctr"/>
            <a:r>
              <a:rPr lang="zh-CN" altLang="en-US"/>
              <a:t>归纳跃进</a:t>
            </a:r>
          </a:p>
        </p:txBody>
      </p:sp>
      <p:sp>
        <p:nvSpPr>
          <p:cNvPr id="417798" name="Rectangle 6">
            <a:extLst>
              <a:ext uri="{FF2B5EF4-FFF2-40B4-BE49-F238E27FC236}">
                <a16:creationId xmlns:a16="http://schemas.microsoft.com/office/drawing/2014/main" id="{EB8C1270-086C-4F93-B31B-C4E623960062}"/>
              </a:ext>
            </a:extLst>
          </p:cNvPr>
          <p:cNvSpPr>
            <a:spLocks noChangeArrowheads="1"/>
          </p:cNvSpPr>
          <p:nvPr/>
        </p:nvSpPr>
        <p:spPr bwMode="auto">
          <a:xfrm>
            <a:off x="3429000" y="2286000"/>
            <a:ext cx="2130425" cy="914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如果读者的知识体系相对于你的文章</a:t>
            </a:r>
          </a:p>
          <a:p>
            <a:pPr algn="ctr"/>
            <a:r>
              <a:rPr lang="zh-CN" altLang="en-US">
                <a:solidFill>
                  <a:srgbClr val="FF3300"/>
                </a:solidFill>
              </a:rPr>
              <a:t>不太健全</a:t>
            </a:r>
          </a:p>
        </p:txBody>
      </p:sp>
      <p:sp>
        <p:nvSpPr>
          <p:cNvPr id="417799" name="Rectangle 7">
            <a:extLst>
              <a:ext uri="{FF2B5EF4-FFF2-40B4-BE49-F238E27FC236}">
                <a16:creationId xmlns:a16="http://schemas.microsoft.com/office/drawing/2014/main" id="{BCFF79BF-B34C-4117-98F1-2486B770BF00}"/>
              </a:ext>
            </a:extLst>
          </p:cNvPr>
          <p:cNvSpPr>
            <a:spLocks noChangeArrowheads="1"/>
          </p:cNvSpPr>
          <p:nvPr/>
        </p:nvSpPr>
        <p:spPr bwMode="auto">
          <a:xfrm>
            <a:off x="3429000" y="3429000"/>
            <a:ext cx="2130425" cy="914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如果读者的知识体系相对于你的文章</a:t>
            </a:r>
          </a:p>
          <a:p>
            <a:pPr algn="ctr"/>
            <a:r>
              <a:rPr lang="zh-CN" altLang="en-US">
                <a:solidFill>
                  <a:srgbClr val="FF3300"/>
                </a:solidFill>
              </a:rPr>
              <a:t>比较健全</a:t>
            </a:r>
          </a:p>
        </p:txBody>
      </p:sp>
      <p:cxnSp>
        <p:nvCxnSpPr>
          <p:cNvPr id="417800" name="AutoShape 8">
            <a:extLst>
              <a:ext uri="{FF2B5EF4-FFF2-40B4-BE49-F238E27FC236}">
                <a16:creationId xmlns:a16="http://schemas.microsoft.com/office/drawing/2014/main" id="{F989B3C4-02C0-4D0B-A8AB-1EB0A14D0D44}"/>
              </a:ext>
            </a:extLst>
          </p:cNvPr>
          <p:cNvCxnSpPr>
            <a:cxnSpLocks noChangeShapeType="1"/>
            <a:stCxn id="417797" idx="3"/>
            <a:endCxn id="417799" idx="1"/>
          </p:cNvCxnSpPr>
          <p:nvPr/>
        </p:nvCxnSpPr>
        <p:spPr bwMode="auto">
          <a:xfrm>
            <a:off x="2411413" y="3390900"/>
            <a:ext cx="1017587" cy="495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7801" name="AutoShape 9">
            <a:extLst>
              <a:ext uri="{FF2B5EF4-FFF2-40B4-BE49-F238E27FC236}">
                <a16:creationId xmlns:a16="http://schemas.microsoft.com/office/drawing/2014/main" id="{38A17583-257B-459C-84DA-FAB07F3F537F}"/>
              </a:ext>
            </a:extLst>
          </p:cNvPr>
          <p:cNvCxnSpPr>
            <a:cxnSpLocks noChangeShapeType="1"/>
            <a:stCxn id="417797" idx="3"/>
            <a:endCxn id="417798" idx="1"/>
          </p:cNvCxnSpPr>
          <p:nvPr/>
        </p:nvCxnSpPr>
        <p:spPr bwMode="auto">
          <a:xfrm flipV="1">
            <a:off x="2411413" y="2743200"/>
            <a:ext cx="1017587" cy="647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802" name="Rectangle 10">
            <a:extLst>
              <a:ext uri="{FF2B5EF4-FFF2-40B4-BE49-F238E27FC236}">
                <a16:creationId xmlns:a16="http://schemas.microsoft.com/office/drawing/2014/main" id="{E7C7FABD-C513-4058-B168-7B17875D3102}"/>
              </a:ext>
            </a:extLst>
          </p:cNvPr>
          <p:cNvSpPr>
            <a:spLocks noChangeArrowheads="1"/>
          </p:cNvSpPr>
          <p:nvPr/>
        </p:nvSpPr>
        <p:spPr bwMode="auto">
          <a:xfrm>
            <a:off x="6234113" y="2286000"/>
            <a:ext cx="1944687" cy="914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使用</a:t>
            </a:r>
            <a:r>
              <a:rPr lang="zh-CN" altLang="en-US">
                <a:solidFill>
                  <a:srgbClr val="FF3300"/>
                </a:solidFill>
              </a:rPr>
              <a:t>非常精确</a:t>
            </a:r>
            <a:r>
              <a:rPr lang="zh-CN" altLang="en-US"/>
              <a:t>的概括性句子</a:t>
            </a:r>
          </a:p>
        </p:txBody>
      </p:sp>
      <p:sp>
        <p:nvSpPr>
          <p:cNvPr id="417803" name="Rectangle 11">
            <a:extLst>
              <a:ext uri="{FF2B5EF4-FFF2-40B4-BE49-F238E27FC236}">
                <a16:creationId xmlns:a16="http://schemas.microsoft.com/office/drawing/2014/main" id="{D7B4A00E-869A-44C1-845E-E3FE2DD3E9FA}"/>
              </a:ext>
            </a:extLst>
          </p:cNvPr>
          <p:cNvSpPr>
            <a:spLocks noChangeArrowheads="1"/>
          </p:cNvSpPr>
          <p:nvPr/>
        </p:nvSpPr>
        <p:spPr bwMode="auto">
          <a:xfrm>
            <a:off x="6234113" y="3429000"/>
            <a:ext cx="1944687" cy="9144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使用</a:t>
            </a:r>
            <a:r>
              <a:rPr lang="zh-CN" altLang="en-US">
                <a:solidFill>
                  <a:srgbClr val="FF3300"/>
                </a:solidFill>
              </a:rPr>
              <a:t>不是非常</a:t>
            </a:r>
            <a:r>
              <a:rPr lang="zh-CN" altLang="en-US"/>
              <a:t>精确的概括性句子</a:t>
            </a:r>
          </a:p>
        </p:txBody>
      </p:sp>
      <p:cxnSp>
        <p:nvCxnSpPr>
          <p:cNvPr id="417804" name="AutoShape 12">
            <a:extLst>
              <a:ext uri="{FF2B5EF4-FFF2-40B4-BE49-F238E27FC236}">
                <a16:creationId xmlns:a16="http://schemas.microsoft.com/office/drawing/2014/main" id="{4093AA64-6302-4EC7-9988-D9AFFC4878B9}"/>
              </a:ext>
            </a:extLst>
          </p:cNvPr>
          <p:cNvCxnSpPr>
            <a:cxnSpLocks noChangeShapeType="1"/>
            <a:stCxn id="417798" idx="3"/>
            <a:endCxn id="417802" idx="1"/>
          </p:cNvCxnSpPr>
          <p:nvPr/>
        </p:nvCxnSpPr>
        <p:spPr bwMode="auto">
          <a:xfrm>
            <a:off x="5559425" y="2743200"/>
            <a:ext cx="6746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7805" name="AutoShape 13">
            <a:extLst>
              <a:ext uri="{FF2B5EF4-FFF2-40B4-BE49-F238E27FC236}">
                <a16:creationId xmlns:a16="http://schemas.microsoft.com/office/drawing/2014/main" id="{29B1908B-1F20-4CE7-A344-CB9B131324C9}"/>
              </a:ext>
            </a:extLst>
          </p:cNvPr>
          <p:cNvCxnSpPr>
            <a:cxnSpLocks noChangeShapeType="1"/>
            <a:stCxn id="417799" idx="3"/>
            <a:endCxn id="417803" idx="1"/>
          </p:cNvCxnSpPr>
          <p:nvPr/>
        </p:nvCxnSpPr>
        <p:spPr bwMode="auto">
          <a:xfrm>
            <a:off x="5559425" y="3886200"/>
            <a:ext cx="6746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806" name="AutoShape 14">
            <a:extLst>
              <a:ext uri="{FF2B5EF4-FFF2-40B4-BE49-F238E27FC236}">
                <a16:creationId xmlns:a16="http://schemas.microsoft.com/office/drawing/2014/main" id="{F4120A5D-D5B1-4BF5-9C0D-37660163E725}"/>
              </a:ext>
            </a:extLst>
          </p:cNvPr>
          <p:cNvSpPr>
            <a:spLocks/>
          </p:cNvSpPr>
          <p:nvPr/>
        </p:nvSpPr>
        <p:spPr bwMode="auto">
          <a:xfrm>
            <a:off x="3719513" y="5126038"/>
            <a:ext cx="4433887" cy="609600"/>
          </a:xfrm>
          <a:prstGeom prst="accentCallout2">
            <a:avLst>
              <a:gd name="adj1" fmla="val 18750"/>
              <a:gd name="adj2" fmla="val -1718"/>
              <a:gd name="adj3" fmla="val 18750"/>
              <a:gd name="adj4" fmla="val -26602"/>
              <a:gd name="adj5" fmla="val -233856"/>
              <a:gd name="adj6" fmla="val -52454"/>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你没有必要在通篇的写作中，都费尽心思进行归纳，读者都有一种将获信息纳入已有知识体系进行理解和预测的倾向</a:t>
            </a:r>
            <a:r>
              <a:rPr lang="zh-CN" altLang="en-US">
                <a:latin typeface="Arial" panose="020B0604020202020204" pitchFamily="34" charset="0"/>
              </a:rPr>
              <a:t>——</a:t>
            </a:r>
            <a:r>
              <a:rPr lang="zh-CN" altLang="en-US"/>
              <a:t>要</a:t>
            </a:r>
            <a:r>
              <a:rPr lang="zh-CN" altLang="en-US">
                <a:solidFill>
                  <a:srgbClr val="FF3300"/>
                </a:solidFill>
              </a:rPr>
              <a:t>因人而异</a:t>
            </a:r>
          </a:p>
        </p:txBody>
      </p:sp>
      <p:sp>
        <p:nvSpPr>
          <p:cNvPr id="417807" name="AutoShape 15">
            <a:extLst>
              <a:ext uri="{FF2B5EF4-FFF2-40B4-BE49-F238E27FC236}">
                <a16:creationId xmlns:a16="http://schemas.microsoft.com/office/drawing/2014/main" id="{5F2B9A50-FFA8-42E9-A6ED-3EAA4ABE844A}"/>
              </a:ext>
            </a:extLst>
          </p:cNvPr>
          <p:cNvSpPr>
            <a:spLocks/>
          </p:cNvSpPr>
          <p:nvPr/>
        </p:nvSpPr>
        <p:spPr bwMode="auto">
          <a:xfrm>
            <a:off x="2568575" y="1552575"/>
            <a:ext cx="2536825" cy="609600"/>
          </a:xfrm>
          <a:prstGeom prst="accentCallout2">
            <a:avLst>
              <a:gd name="adj1" fmla="val 18750"/>
              <a:gd name="adj2" fmla="val -3005"/>
              <a:gd name="adj3" fmla="val 18750"/>
              <a:gd name="adj4" fmla="val -19838"/>
              <a:gd name="adj5" fmla="val 251042"/>
              <a:gd name="adj6" fmla="val -37296"/>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如何归纳，属于基本能力问题，由教育和经验解决</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D89494C9-3A6A-4E9C-A02B-30CD36C35663}"/>
              </a:ext>
            </a:extLst>
          </p:cNvPr>
          <p:cNvSpPr>
            <a:spLocks noGrp="1"/>
          </p:cNvSpPr>
          <p:nvPr>
            <p:ph type="sldNum" sz="quarter" idx="12"/>
          </p:nvPr>
        </p:nvSpPr>
        <p:spPr/>
        <p:txBody>
          <a:bodyPr/>
          <a:lstStyle/>
          <a:p>
            <a:fld id="{E3E646F2-E862-4CAA-AF92-438C266F9794}" type="slidenum">
              <a:rPr lang="zh-CN" altLang="en-US"/>
              <a:pPr/>
              <a:t>67</a:t>
            </a:fld>
            <a:endParaRPr lang="en-US" altLang="zh-CN"/>
          </a:p>
        </p:txBody>
      </p:sp>
      <p:sp>
        <p:nvSpPr>
          <p:cNvPr id="418818" name="Rectangle 2">
            <a:extLst>
              <a:ext uri="{FF2B5EF4-FFF2-40B4-BE49-F238E27FC236}">
                <a16:creationId xmlns:a16="http://schemas.microsoft.com/office/drawing/2014/main" id="{CEBAE02E-21D2-45A6-9D02-0C65AC48772B}"/>
              </a:ext>
            </a:extLst>
          </p:cNvPr>
          <p:cNvSpPr>
            <a:spLocks noGrp="1" noChangeArrowheads="1"/>
          </p:cNvSpPr>
          <p:nvPr>
            <p:ph type="title"/>
          </p:nvPr>
        </p:nvSpPr>
        <p:spPr/>
        <p:txBody>
          <a:bodyPr/>
          <a:lstStyle/>
          <a:p>
            <a:r>
              <a:rPr lang="zh-CN" altLang="en-US"/>
              <a:t>第七章概括分组思想告诉我们：不能简单地把一系列思想堆放在一起，并假定读者能够看出其中的意义</a:t>
            </a:r>
          </a:p>
        </p:txBody>
      </p:sp>
      <p:sp>
        <p:nvSpPr>
          <p:cNvPr id="418819" name="Text Box 3">
            <a:extLst>
              <a:ext uri="{FF2B5EF4-FFF2-40B4-BE49-F238E27FC236}">
                <a16:creationId xmlns:a16="http://schemas.microsoft.com/office/drawing/2014/main" id="{3B3FE4EB-C0DE-44DF-A7E2-481AEB29AAD7}"/>
              </a:ext>
            </a:extLst>
          </p:cNvPr>
          <p:cNvSpPr txBox="1">
            <a:spLocks noChangeArrowheads="1"/>
          </p:cNvSpPr>
          <p:nvPr/>
        </p:nvSpPr>
        <p:spPr bwMode="auto">
          <a:xfrm>
            <a:off x="1219200" y="1981200"/>
            <a:ext cx="5943600" cy="336550"/>
          </a:xfrm>
          <a:prstGeom prst="rect">
            <a:avLst/>
          </a:prstGeom>
          <a:solidFill>
            <a:srgbClr val="DDDDDD"/>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Arial" panose="020B0604020202020204" pitchFamily="34" charset="0"/>
              </a:rPr>
              <a:t>“</a:t>
            </a:r>
            <a:r>
              <a:rPr lang="zh-CN" altLang="en-US"/>
              <a:t>为什么我只列出了这些思想，而不列出其他的思想？</a:t>
            </a:r>
            <a:r>
              <a:rPr lang="zh-CN" altLang="en-US">
                <a:latin typeface="Arial" panose="020B0604020202020204" pitchFamily="34" charset="0"/>
              </a:rPr>
              <a:t>”</a:t>
            </a:r>
            <a:endParaRPr lang="zh-CN" altLang="en-US"/>
          </a:p>
        </p:txBody>
      </p:sp>
      <p:sp>
        <p:nvSpPr>
          <p:cNvPr id="418820" name="Text Box 4">
            <a:extLst>
              <a:ext uri="{FF2B5EF4-FFF2-40B4-BE49-F238E27FC236}">
                <a16:creationId xmlns:a16="http://schemas.microsoft.com/office/drawing/2014/main" id="{FB7B8D92-CA40-4A5E-B47F-4C0C040FD208}"/>
              </a:ext>
            </a:extLst>
          </p:cNvPr>
          <p:cNvSpPr txBox="1">
            <a:spLocks noChangeArrowheads="1"/>
          </p:cNvSpPr>
          <p:nvPr/>
        </p:nvSpPr>
        <p:spPr bwMode="auto">
          <a:xfrm>
            <a:off x="838200" y="1524000"/>
            <a:ext cx="3276600"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进行分组时，问自己一个问题：</a:t>
            </a:r>
          </a:p>
        </p:txBody>
      </p:sp>
      <p:sp>
        <p:nvSpPr>
          <p:cNvPr id="418821" name="Text Box 5">
            <a:extLst>
              <a:ext uri="{FF2B5EF4-FFF2-40B4-BE49-F238E27FC236}">
                <a16:creationId xmlns:a16="http://schemas.microsoft.com/office/drawing/2014/main" id="{74FABF5B-F2AB-4524-9F8A-22943700F43F}"/>
              </a:ext>
            </a:extLst>
          </p:cNvPr>
          <p:cNvSpPr txBox="1">
            <a:spLocks noChangeArrowheads="1"/>
          </p:cNvSpPr>
          <p:nvPr/>
        </p:nvSpPr>
        <p:spPr bwMode="auto">
          <a:xfrm>
            <a:off x="914400" y="2667000"/>
            <a:ext cx="2895600"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对此的回答是：</a:t>
            </a:r>
          </a:p>
        </p:txBody>
      </p:sp>
      <p:sp>
        <p:nvSpPr>
          <p:cNvPr id="418822" name="Text Box 6">
            <a:extLst>
              <a:ext uri="{FF2B5EF4-FFF2-40B4-BE49-F238E27FC236}">
                <a16:creationId xmlns:a16="http://schemas.microsoft.com/office/drawing/2014/main" id="{4BEA82C9-4DE3-49F6-9B2C-A07F7B3EB7CD}"/>
              </a:ext>
            </a:extLst>
          </p:cNvPr>
          <p:cNvSpPr txBox="1">
            <a:spLocks noChangeArrowheads="1"/>
          </p:cNvSpPr>
          <p:nvPr/>
        </p:nvSpPr>
        <p:spPr bwMode="auto">
          <a:xfrm>
            <a:off x="1219200" y="3048000"/>
            <a:ext cx="5943600" cy="1192213"/>
          </a:xfrm>
          <a:prstGeom prst="rect">
            <a:avLst/>
          </a:prstGeom>
          <a:solidFill>
            <a:srgbClr val="DDDDDD"/>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a:t>这些思想都具有某种</a:t>
            </a:r>
            <a:r>
              <a:rPr lang="zh-CN" altLang="en-US">
                <a:solidFill>
                  <a:srgbClr val="FF3300"/>
                </a:solidFill>
              </a:rPr>
              <a:t>共性</a:t>
            </a:r>
            <a:r>
              <a:rPr lang="zh-CN" altLang="en-US"/>
              <a:t>，而且是以这种方式相互关联的</a:t>
            </a:r>
            <a:r>
              <a:rPr lang="zh-CN" altLang="en-US">
                <a:solidFill>
                  <a:srgbClr val="FF3300"/>
                </a:solidFill>
              </a:rPr>
              <a:t>仅有的</a:t>
            </a:r>
            <a:r>
              <a:rPr lang="zh-CN" altLang="en-US"/>
              <a:t>一些思想。</a:t>
            </a:r>
          </a:p>
          <a:p>
            <a:pPr>
              <a:spcBef>
                <a:spcPct val="50000"/>
              </a:spcBef>
            </a:pPr>
            <a:r>
              <a:rPr lang="zh-CN" altLang="en-US">
                <a:latin typeface="Arial" panose="020B0604020202020204" pitchFamily="34" charset="0"/>
              </a:rPr>
              <a:t>——</a:t>
            </a:r>
            <a:r>
              <a:rPr lang="zh-CN" altLang="en-US"/>
              <a:t>在这种情况下，该组的概括性思想应当是该组思想的共性所隐含的意义。</a:t>
            </a:r>
          </a:p>
        </p:txBody>
      </p:sp>
      <p:sp>
        <p:nvSpPr>
          <p:cNvPr id="418823" name="Text Box 7">
            <a:extLst>
              <a:ext uri="{FF2B5EF4-FFF2-40B4-BE49-F238E27FC236}">
                <a16:creationId xmlns:a16="http://schemas.microsoft.com/office/drawing/2014/main" id="{A5676DF4-0A35-4B67-879A-30F5171B4E60}"/>
              </a:ext>
            </a:extLst>
          </p:cNvPr>
          <p:cNvSpPr txBox="1">
            <a:spLocks noChangeArrowheads="1"/>
          </p:cNvSpPr>
          <p:nvPr/>
        </p:nvSpPr>
        <p:spPr bwMode="auto">
          <a:xfrm>
            <a:off x="1219200" y="4648200"/>
            <a:ext cx="5943600" cy="947738"/>
          </a:xfrm>
          <a:prstGeom prst="rect">
            <a:avLst/>
          </a:prstGeom>
          <a:solidFill>
            <a:srgbClr val="DDDDDD"/>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a:t>这些思想都是为实现某一</a:t>
            </a:r>
            <a:r>
              <a:rPr lang="zh-CN" altLang="en-US">
                <a:solidFill>
                  <a:srgbClr val="FF3300"/>
                </a:solidFill>
              </a:rPr>
              <a:t>结果</a:t>
            </a:r>
            <a:r>
              <a:rPr lang="zh-CN" altLang="en-US"/>
              <a:t>而</a:t>
            </a:r>
            <a:r>
              <a:rPr lang="zh-CN" altLang="en-US">
                <a:solidFill>
                  <a:srgbClr val="FF3300"/>
                </a:solidFill>
              </a:rPr>
              <a:t>必须一同</a:t>
            </a:r>
            <a:r>
              <a:rPr lang="zh-CN" altLang="en-US"/>
              <a:t>采取的行动。</a:t>
            </a:r>
          </a:p>
          <a:p>
            <a:pPr>
              <a:spcBef>
                <a:spcPct val="50000"/>
              </a:spcBef>
            </a:pPr>
            <a:r>
              <a:rPr lang="zh-CN" altLang="en-US">
                <a:latin typeface="Arial" panose="020B0604020202020204" pitchFamily="34" charset="0"/>
              </a:rPr>
              <a:t>——</a:t>
            </a:r>
            <a:r>
              <a:rPr lang="zh-CN" altLang="en-US"/>
              <a:t>在这种情况下，该组的概括性思想应当表明采取以上行动后导致的直接结果。</a:t>
            </a:r>
          </a:p>
        </p:txBody>
      </p:sp>
      <p:sp>
        <p:nvSpPr>
          <p:cNvPr id="418824" name="Text Box 8">
            <a:extLst>
              <a:ext uri="{FF2B5EF4-FFF2-40B4-BE49-F238E27FC236}">
                <a16:creationId xmlns:a16="http://schemas.microsoft.com/office/drawing/2014/main" id="{06661D5F-9634-4A6F-8D5F-47F4201C212C}"/>
              </a:ext>
            </a:extLst>
          </p:cNvPr>
          <p:cNvSpPr txBox="1">
            <a:spLocks noChangeArrowheads="1"/>
          </p:cNvSpPr>
          <p:nvPr/>
        </p:nvSpPr>
        <p:spPr bwMode="auto">
          <a:xfrm>
            <a:off x="1219200" y="4267200"/>
            <a:ext cx="685800" cy="33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或</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a:extLst>
              <a:ext uri="{FF2B5EF4-FFF2-40B4-BE49-F238E27FC236}">
                <a16:creationId xmlns:a16="http://schemas.microsoft.com/office/drawing/2014/main" id="{3CA2788F-67F8-4FFA-BF5B-CCEBBF46DF44}"/>
              </a:ext>
            </a:extLst>
          </p:cNvPr>
          <p:cNvSpPr>
            <a:spLocks noGrp="1"/>
          </p:cNvSpPr>
          <p:nvPr>
            <p:ph type="sldNum" sz="quarter" idx="12"/>
          </p:nvPr>
        </p:nvSpPr>
        <p:spPr/>
        <p:txBody>
          <a:bodyPr/>
          <a:lstStyle/>
          <a:p>
            <a:fld id="{78543FBB-C60C-4D5C-BD67-5FDDB2AB05BF}" type="slidenum">
              <a:rPr lang="zh-CN" altLang="en-US"/>
              <a:pPr/>
              <a:t>68</a:t>
            </a:fld>
            <a:endParaRPr lang="en-US" altLang="zh-CN"/>
          </a:p>
        </p:txBody>
      </p:sp>
      <p:sp>
        <p:nvSpPr>
          <p:cNvPr id="419842" name="Rectangle 2">
            <a:extLst>
              <a:ext uri="{FF2B5EF4-FFF2-40B4-BE49-F238E27FC236}">
                <a16:creationId xmlns:a16="http://schemas.microsoft.com/office/drawing/2014/main" id="{A21009D5-AF7D-48C8-885A-6B1FC7BDC14C}"/>
              </a:ext>
            </a:extLst>
          </p:cNvPr>
          <p:cNvSpPr>
            <a:spLocks noGrp="1" noChangeArrowheads="1"/>
          </p:cNvSpPr>
          <p:nvPr>
            <p:ph type="title"/>
          </p:nvPr>
        </p:nvSpPr>
        <p:spPr/>
        <p:txBody>
          <a:bodyPr/>
          <a:lstStyle/>
          <a:p>
            <a:pPr marL="1524000" indent="-1524000"/>
            <a:r>
              <a:rPr lang="zh-CN" altLang="en-US"/>
              <a:t>总结第二篇：语言表达是人们的基本需求，而思考的逻辑正是帮助人们进行更好的表达</a:t>
            </a:r>
          </a:p>
        </p:txBody>
      </p:sp>
      <p:sp>
        <p:nvSpPr>
          <p:cNvPr id="419843" name="Rectangle 3">
            <a:extLst>
              <a:ext uri="{FF2B5EF4-FFF2-40B4-BE49-F238E27FC236}">
                <a16:creationId xmlns:a16="http://schemas.microsoft.com/office/drawing/2014/main" id="{C452AFB9-6066-4C1E-893A-E9291EA0D6A6}"/>
              </a:ext>
            </a:extLst>
          </p:cNvPr>
          <p:cNvSpPr>
            <a:spLocks noChangeArrowheads="1"/>
          </p:cNvSpPr>
          <p:nvPr/>
        </p:nvSpPr>
        <p:spPr bwMode="auto">
          <a:xfrm>
            <a:off x="1143000" y="3314700"/>
            <a:ext cx="3352800" cy="6096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语言相对思想而言，总是贫乏的</a:t>
            </a:r>
          </a:p>
        </p:txBody>
      </p:sp>
      <p:sp>
        <p:nvSpPr>
          <p:cNvPr id="419844" name="Rectangle 4">
            <a:extLst>
              <a:ext uri="{FF2B5EF4-FFF2-40B4-BE49-F238E27FC236}">
                <a16:creationId xmlns:a16="http://schemas.microsoft.com/office/drawing/2014/main" id="{FB5C79C8-1166-4B6B-9268-3C073E5895F8}"/>
              </a:ext>
            </a:extLst>
          </p:cNvPr>
          <p:cNvSpPr>
            <a:spLocks noChangeArrowheads="1"/>
          </p:cNvSpPr>
          <p:nvPr/>
        </p:nvSpPr>
        <p:spPr bwMode="auto">
          <a:xfrm>
            <a:off x="5257800" y="4572000"/>
            <a:ext cx="1447800" cy="533400"/>
          </a:xfrm>
          <a:prstGeom prst="rect">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思考的逻辑</a:t>
            </a:r>
          </a:p>
        </p:txBody>
      </p:sp>
      <p:sp>
        <p:nvSpPr>
          <p:cNvPr id="419845" name="Rectangle 5">
            <a:extLst>
              <a:ext uri="{FF2B5EF4-FFF2-40B4-BE49-F238E27FC236}">
                <a16:creationId xmlns:a16="http://schemas.microsoft.com/office/drawing/2014/main" id="{C39835E4-542E-47C5-90EE-0402EAA100C8}"/>
              </a:ext>
            </a:extLst>
          </p:cNvPr>
          <p:cNvSpPr>
            <a:spLocks noChangeArrowheads="1"/>
          </p:cNvSpPr>
          <p:nvPr/>
        </p:nvSpPr>
        <p:spPr bwMode="auto">
          <a:xfrm>
            <a:off x="7086600" y="3581400"/>
            <a:ext cx="1447800" cy="838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更好地表达，更多地被接受</a:t>
            </a:r>
          </a:p>
        </p:txBody>
      </p:sp>
      <p:grpSp>
        <p:nvGrpSpPr>
          <p:cNvPr id="419846" name="Group 6">
            <a:extLst>
              <a:ext uri="{FF2B5EF4-FFF2-40B4-BE49-F238E27FC236}">
                <a16:creationId xmlns:a16="http://schemas.microsoft.com/office/drawing/2014/main" id="{93F2980F-6F60-4A01-818F-53945FF8B4D8}"/>
              </a:ext>
            </a:extLst>
          </p:cNvPr>
          <p:cNvGrpSpPr>
            <a:grpSpLocks/>
          </p:cNvGrpSpPr>
          <p:nvPr/>
        </p:nvGrpSpPr>
        <p:grpSpPr bwMode="auto">
          <a:xfrm>
            <a:off x="533400" y="2095500"/>
            <a:ext cx="3962400" cy="990600"/>
            <a:chOff x="0" y="1344"/>
            <a:chExt cx="3312" cy="624"/>
          </a:xfrm>
        </p:grpSpPr>
        <p:sp>
          <p:nvSpPr>
            <p:cNvPr id="419847" name="Rectangle 7">
              <a:extLst>
                <a:ext uri="{FF2B5EF4-FFF2-40B4-BE49-F238E27FC236}">
                  <a16:creationId xmlns:a16="http://schemas.microsoft.com/office/drawing/2014/main" id="{22D5E02E-7ED4-4BD5-9D85-44D4F73BB546}"/>
                </a:ext>
              </a:extLst>
            </p:cNvPr>
            <p:cNvSpPr>
              <a:spLocks noChangeArrowheads="1"/>
            </p:cNvSpPr>
            <p:nvPr/>
          </p:nvSpPr>
          <p:spPr bwMode="auto">
            <a:xfrm>
              <a:off x="0" y="1344"/>
              <a:ext cx="912" cy="62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人的本质是社会关系的总和</a:t>
              </a:r>
            </a:p>
          </p:txBody>
        </p:sp>
        <p:sp>
          <p:nvSpPr>
            <p:cNvPr id="419848" name="Rectangle 8">
              <a:extLst>
                <a:ext uri="{FF2B5EF4-FFF2-40B4-BE49-F238E27FC236}">
                  <a16:creationId xmlns:a16="http://schemas.microsoft.com/office/drawing/2014/main" id="{22A577D0-7AC3-410C-AB98-D7D5475B31B1}"/>
                </a:ext>
              </a:extLst>
            </p:cNvPr>
            <p:cNvSpPr>
              <a:spLocks noChangeArrowheads="1"/>
            </p:cNvSpPr>
            <p:nvPr/>
          </p:nvSpPr>
          <p:spPr bwMode="auto">
            <a:xfrm>
              <a:off x="1200" y="1344"/>
              <a:ext cx="912" cy="62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必须要获得他人的认可</a:t>
              </a:r>
            </a:p>
          </p:txBody>
        </p:sp>
        <p:cxnSp>
          <p:nvCxnSpPr>
            <p:cNvPr id="419849" name="AutoShape 9">
              <a:extLst>
                <a:ext uri="{FF2B5EF4-FFF2-40B4-BE49-F238E27FC236}">
                  <a16:creationId xmlns:a16="http://schemas.microsoft.com/office/drawing/2014/main" id="{DB3DC90A-0E6F-49EE-B5F0-46ABFEF25918}"/>
                </a:ext>
              </a:extLst>
            </p:cNvPr>
            <p:cNvCxnSpPr>
              <a:cxnSpLocks noChangeShapeType="1"/>
              <a:stCxn id="419847" idx="3"/>
              <a:endCxn id="419848" idx="1"/>
            </p:cNvCxnSpPr>
            <p:nvPr/>
          </p:nvCxnSpPr>
          <p:spPr bwMode="auto">
            <a:xfrm>
              <a:off x="912" y="1656"/>
              <a:ext cx="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50" name="Rectangle 10">
              <a:extLst>
                <a:ext uri="{FF2B5EF4-FFF2-40B4-BE49-F238E27FC236}">
                  <a16:creationId xmlns:a16="http://schemas.microsoft.com/office/drawing/2014/main" id="{479A1FC8-BAB1-45D7-B547-E1EA73D8210C}"/>
                </a:ext>
              </a:extLst>
            </p:cNvPr>
            <p:cNvSpPr>
              <a:spLocks noChangeArrowheads="1"/>
            </p:cNvSpPr>
            <p:nvPr/>
          </p:nvSpPr>
          <p:spPr bwMode="auto">
            <a:xfrm>
              <a:off x="2400" y="1344"/>
              <a:ext cx="912" cy="62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表达是必需的</a:t>
              </a:r>
            </a:p>
          </p:txBody>
        </p:sp>
        <p:cxnSp>
          <p:nvCxnSpPr>
            <p:cNvPr id="419851" name="AutoShape 11">
              <a:extLst>
                <a:ext uri="{FF2B5EF4-FFF2-40B4-BE49-F238E27FC236}">
                  <a16:creationId xmlns:a16="http://schemas.microsoft.com/office/drawing/2014/main" id="{B2A7BD4D-5A86-4E89-AB66-BAC51101FB11}"/>
                </a:ext>
              </a:extLst>
            </p:cNvPr>
            <p:cNvCxnSpPr>
              <a:cxnSpLocks noChangeShapeType="1"/>
              <a:stCxn id="419848" idx="3"/>
              <a:endCxn id="419850" idx="1"/>
            </p:cNvCxnSpPr>
            <p:nvPr/>
          </p:nvCxnSpPr>
          <p:spPr bwMode="auto">
            <a:xfrm>
              <a:off x="2112" y="1656"/>
              <a:ext cx="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19852" name="AutoShape 12">
            <a:extLst>
              <a:ext uri="{FF2B5EF4-FFF2-40B4-BE49-F238E27FC236}">
                <a16:creationId xmlns:a16="http://schemas.microsoft.com/office/drawing/2014/main" id="{5A4F6B64-8CD6-4097-AC34-3995AC2088EB}"/>
              </a:ext>
            </a:extLst>
          </p:cNvPr>
          <p:cNvCxnSpPr>
            <a:cxnSpLocks noChangeShapeType="1"/>
            <a:stCxn id="419850" idx="3"/>
            <a:endCxn id="419855" idx="1"/>
          </p:cNvCxnSpPr>
          <p:nvPr/>
        </p:nvCxnSpPr>
        <p:spPr bwMode="auto">
          <a:xfrm>
            <a:off x="4495800" y="2590800"/>
            <a:ext cx="6858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853" name="AutoShape 13">
            <a:extLst>
              <a:ext uri="{FF2B5EF4-FFF2-40B4-BE49-F238E27FC236}">
                <a16:creationId xmlns:a16="http://schemas.microsoft.com/office/drawing/2014/main" id="{DA224076-57A9-47DC-9C4D-76C2107A5BBC}"/>
              </a:ext>
            </a:extLst>
          </p:cNvPr>
          <p:cNvCxnSpPr>
            <a:cxnSpLocks noChangeShapeType="1"/>
            <a:stCxn id="419844" idx="3"/>
            <a:endCxn id="419845" idx="1"/>
          </p:cNvCxnSpPr>
          <p:nvPr/>
        </p:nvCxnSpPr>
        <p:spPr bwMode="auto">
          <a:xfrm flipV="1">
            <a:off x="6705600" y="4000500"/>
            <a:ext cx="3810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54" name="Text Box 14">
            <a:extLst>
              <a:ext uri="{FF2B5EF4-FFF2-40B4-BE49-F238E27FC236}">
                <a16:creationId xmlns:a16="http://schemas.microsoft.com/office/drawing/2014/main" id="{EBB1D640-F25B-47D1-B6C5-86EBBC41598D}"/>
              </a:ext>
            </a:extLst>
          </p:cNvPr>
          <p:cNvSpPr txBox="1">
            <a:spLocks noChangeArrowheads="1"/>
          </p:cNvSpPr>
          <p:nvPr/>
        </p:nvSpPr>
        <p:spPr bwMode="auto">
          <a:xfrm>
            <a:off x="5486400" y="3657600"/>
            <a:ext cx="990600" cy="8239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4800"/>
              <a:t>+</a:t>
            </a:r>
          </a:p>
        </p:txBody>
      </p:sp>
      <p:sp>
        <p:nvSpPr>
          <p:cNvPr id="419855" name="Rectangle 15">
            <a:extLst>
              <a:ext uri="{FF2B5EF4-FFF2-40B4-BE49-F238E27FC236}">
                <a16:creationId xmlns:a16="http://schemas.microsoft.com/office/drawing/2014/main" id="{86023169-C026-4294-9E82-45D495849608}"/>
              </a:ext>
            </a:extLst>
          </p:cNvPr>
          <p:cNvSpPr>
            <a:spLocks noChangeArrowheads="1"/>
          </p:cNvSpPr>
          <p:nvPr/>
        </p:nvSpPr>
        <p:spPr bwMode="auto">
          <a:xfrm>
            <a:off x="5181600" y="2628900"/>
            <a:ext cx="1447800" cy="838200"/>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表达经常是</a:t>
            </a:r>
          </a:p>
          <a:p>
            <a:pPr algn="ctr"/>
            <a:r>
              <a:rPr lang="zh-CN" altLang="en-US"/>
              <a:t>不准确的</a:t>
            </a:r>
          </a:p>
          <a:p>
            <a:pPr algn="ctr"/>
            <a:r>
              <a:rPr lang="zh-CN" altLang="en-US"/>
              <a:t>不完整的</a:t>
            </a:r>
          </a:p>
        </p:txBody>
      </p:sp>
      <p:cxnSp>
        <p:nvCxnSpPr>
          <p:cNvPr id="419856" name="AutoShape 16">
            <a:extLst>
              <a:ext uri="{FF2B5EF4-FFF2-40B4-BE49-F238E27FC236}">
                <a16:creationId xmlns:a16="http://schemas.microsoft.com/office/drawing/2014/main" id="{A91FE573-60F2-4890-A65F-FB335829E534}"/>
              </a:ext>
            </a:extLst>
          </p:cNvPr>
          <p:cNvCxnSpPr>
            <a:cxnSpLocks noChangeShapeType="1"/>
            <a:stCxn id="419843" idx="3"/>
            <a:endCxn id="419855" idx="1"/>
          </p:cNvCxnSpPr>
          <p:nvPr/>
        </p:nvCxnSpPr>
        <p:spPr bwMode="auto">
          <a:xfrm flipV="1">
            <a:off x="4495800" y="3048000"/>
            <a:ext cx="685800" cy="571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857" name="AutoShape 17">
            <a:extLst>
              <a:ext uri="{FF2B5EF4-FFF2-40B4-BE49-F238E27FC236}">
                <a16:creationId xmlns:a16="http://schemas.microsoft.com/office/drawing/2014/main" id="{56F2B7A6-0BDB-440D-B2C5-8E3145172C78}"/>
              </a:ext>
            </a:extLst>
          </p:cNvPr>
          <p:cNvCxnSpPr>
            <a:cxnSpLocks noChangeShapeType="1"/>
            <a:stCxn id="419855" idx="3"/>
            <a:endCxn id="419845" idx="1"/>
          </p:cNvCxnSpPr>
          <p:nvPr/>
        </p:nvCxnSpPr>
        <p:spPr bwMode="auto">
          <a:xfrm>
            <a:off x="6629400" y="3048000"/>
            <a:ext cx="457200" cy="952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a:extLst>
              <a:ext uri="{FF2B5EF4-FFF2-40B4-BE49-F238E27FC236}">
                <a16:creationId xmlns:a16="http://schemas.microsoft.com/office/drawing/2014/main" id="{63CBC4C3-215E-4E09-9FDE-8C44FFECFC6F}"/>
              </a:ext>
            </a:extLst>
          </p:cNvPr>
          <p:cNvSpPr>
            <a:spLocks noGrp="1"/>
          </p:cNvSpPr>
          <p:nvPr>
            <p:ph type="sldNum" sz="quarter" idx="12"/>
          </p:nvPr>
        </p:nvSpPr>
        <p:spPr/>
        <p:txBody>
          <a:bodyPr/>
          <a:lstStyle/>
          <a:p>
            <a:fld id="{455D638F-4CD6-4773-B3ED-84321F147C47}" type="slidenum">
              <a:rPr lang="zh-CN" altLang="en-US"/>
              <a:pPr/>
              <a:t>69</a:t>
            </a:fld>
            <a:endParaRPr lang="en-US" altLang="zh-CN"/>
          </a:p>
        </p:txBody>
      </p:sp>
      <p:sp>
        <p:nvSpPr>
          <p:cNvPr id="146434" name="Rectangle 2">
            <a:extLst>
              <a:ext uri="{FF2B5EF4-FFF2-40B4-BE49-F238E27FC236}">
                <a16:creationId xmlns:a16="http://schemas.microsoft.com/office/drawing/2014/main" id="{533AEA63-7892-4B5E-8A64-3F7B2D67C5C9}"/>
              </a:ext>
            </a:extLst>
          </p:cNvPr>
          <p:cNvSpPr>
            <a:spLocks noGrp="1" noChangeArrowheads="1"/>
          </p:cNvSpPr>
          <p:nvPr>
            <p:ph type="title"/>
          </p:nvPr>
        </p:nvSpPr>
        <p:spPr/>
        <p:txBody>
          <a:bodyPr/>
          <a:lstStyle/>
          <a:p>
            <a:r>
              <a:rPr lang="zh-CN" altLang="en-US"/>
              <a:t>目录</a:t>
            </a:r>
          </a:p>
        </p:txBody>
      </p:sp>
      <p:sp>
        <p:nvSpPr>
          <p:cNvPr id="146435" name="Rectangle 3">
            <a:extLst>
              <a:ext uri="{FF2B5EF4-FFF2-40B4-BE49-F238E27FC236}">
                <a16:creationId xmlns:a16="http://schemas.microsoft.com/office/drawing/2014/main" id="{A580F7DB-992F-4845-A3E3-56627F05B183}"/>
              </a:ext>
            </a:extLst>
          </p:cNvPr>
          <p:cNvSpPr>
            <a:spLocks noGrp="1" noChangeArrowheads="1"/>
          </p:cNvSpPr>
          <p:nvPr>
            <p:ph type="body" sz="half" idx="1"/>
          </p:nvPr>
        </p:nvSpPr>
        <p:spPr/>
        <p:txBody>
          <a:bodyPr/>
          <a:lstStyle/>
          <a:p>
            <a:r>
              <a:rPr lang="zh-CN" altLang="en-US" sz="1600"/>
              <a:t>第一篇 写作的逻辑</a:t>
            </a:r>
          </a:p>
          <a:p>
            <a:r>
              <a:rPr lang="zh-CN" altLang="en-US" sz="1600"/>
              <a:t>第二篇 思考的逻辑</a:t>
            </a:r>
          </a:p>
          <a:p>
            <a:r>
              <a:rPr lang="zh-CN" altLang="en-US" sz="1600"/>
              <a:t>第三篇 解决问题的逻辑</a:t>
            </a:r>
          </a:p>
          <a:p>
            <a:pPr lvl="1"/>
            <a:r>
              <a:rPr lang="zh-CN" altLang="en-US" sz="1400"/>
              <a:t>第八章 界定问题</a:t>
            </a:r>
          </a:p>
          <a:p>
            <a:pPr lvl="1"/>
            <a:r>
              <a:rPr lang="zh-CN" altLang="en-US" sz="1400"/>
              <a:t>第九章 结构性分析问题</a:t>
            </a:r>
          </a:p>
          <a:p>
            <a:r>
              <a:rPr lang="zh-CN" altLang="en-US" sz="1600"/>
              <a:t>第四篇 演示的逻辑</a:t>
            </a:r>
          </a:p>
          <a:p>
            <a:r>
              <a:rPr lang="zh-CN" altLang="en-US" sz="1600"/>
              <a:t>附录一</a:t>
            </a:r>
          </a:p>
          <a:p>
            <a:r>
              <a:rPr lang="zh-CN" altLang="en-US" sz="1600"/>
              <a:t>附录二</a:t>
            </a:r>
          </a:p>
        </p:txBody>
      </p:sp>
      <p:pic>
        <p:nvPicPr>
          <p:cNvPr id="146436" name="Picture 4" descr="BArrow">
            <a:extLst>
              <a:ext uri="{FF2B5EF4-FFF2-40B4-BE49-F238E27FC236}">
                <a16:creationId xmlns:a16="http://schemas.microsoft.com/office/drawing/2014/main" id="{F1F214D1-4586-446D-B05C-7B197D778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349500"/>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146437" name="Picture 5" descr="GArrow">
            <a:extLst>
              <a:ext uri="{FF2B5EF4-FFF2-40B4-BE49-F238E27FC236}">
                <a16:creationId xmlns:a16="http://schemas.microsoft.com/office/drawing/2014/main" id="{140AC1E8-A1B7-4457-BA4C-F678023C299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74750" y="2693988"/>
            <a:ext cx="349250" cy="349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a:extLst>
              <a:ext uri="{FF2B5EF4-FFF2-40B4-BE49-F238E27FC236}">
                <a16:creationId xmlns:a16="http://schemas.microsoft.com/office/drawing/2014/main" id="{04F1E3E2-761E-4B82-A042-65CB9322A358}"/>
              </a:ext>
            </a:extLst>
          </p:cNvPr>
          <p:cNvSpPr>
            <a:spLocks noGrp="1"/>
          </p:cNvSpPr>
          <p:nvPr>
            <p:ph type="sldNum" sz="quarter" idx="12"/>
          </p:nvPr>
        </p:nvSpPr>
        <p:spPr/>
        <p:txBody>
          <a:bodyPr/>
          <a:lstStyle/>
          <a:p>
            <a:fld id="{DB0E834C-1D66-4F5B-9EEB-1CADF7AFAF99}" type="slidenum">
              <a:rPr lang="zh-CN" altLang="en-US"/>
              <a:pPr/>
              <a:t>7</a:t>
            </a:fld>
            <a:endParaRPr lang="en-US" altLang="zh-CN"/>
          </a:p>
        </p:txBody>
      </p:sp>
      <p:sp>
        <p:nvSpPr>
          <p:cNvPr id="454658" name="Rectangle 2">
            <a:extLst>
              <a:ext uri="{FF2B5EF4-FFF2-40B4-BE49-F238E27FC236}">
                <a16:creationId xmlns:a16="http://schemas.microsoft.com/office/drawing/2014/main" id="{C5719E58-E169-429B-A040-EEA9B475B331}"/>
              </a:ext>
            </a:extLst>
          </p:cNvPr>
          <p:cNvSpPr>
            <a:spLocks noGrp="1" noChangeArrowheads="1"/>
          </p:cNvSpPr>
          <p:nvPr>
            <p:ph type="title"/>
          </p:nvPr>
        </p:nvSpPr>
        <p:spPr/>
        <p:txBody>
          <a:bodyPr/>
          <a:lstStyle/>
          <a:p>
            <a:r>
              <a:rPr lang="zh-CN" altLang="en-US"/>
              <a:t>练习</a:t>
            </a:r>
            <a:r>
              <a:rPr lang="en-US" altLang="zh-CN"/>
              <a:t>2</a:t>
            </a:r>
            <a:r>
              <a:rPr lang="zh-CN" altLang="en-US"/>
              <a:t>：分组练习</a:t>
            </a:r>
          </a:p>
        </p:txBody>
      </p:sp>
      <p:sp>
        <p:nvSpPr>
          <p:cNvPr id="454660" name="AutoShape 4">
            <a:extLst>
              <a:ext uri="{FF2B5EF4-FFF2-40B4-BE49-F238E27FC236}">
                <a16:creationId xmlns:a16="http://schemas.microsoft.com/office/drawing/2014/main" id="{8721BF2F-041E-4A60-9F94-70A95E05FF47}"/>
              </a:ext>
            </a:extLst>
          </p:cNvPr>
          <p:cNvSpPr>
            <a:spLocks noChangeArrowheads="1"/>
          </p:cNvSpPr>
          <p:nvPr/>
        </p:nvSpPr>
        <p:spPr bwMode="auto">
          <a:xfrm>
            <a:off x="2555875" y="2420938"/>
            <a:ext cx="144463" cy="14446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61" name="AutoShape 5">
            <a:extLst>
              <a:ext uri="{FF2B5EF4-FFF2-40B4-BE49-F238E27FC236}">
                <a16:creationId xmlns:a16="http://schemas.microsoft.com/office/drawing/2014/main" id="{B98041B8-5DD7-4E88-96BB-111A3289D1E2}"/>
              </a:ext>
            </a:extLst>
          </p:cNvPr>
          <p:cNvSpPr>
            <a:spLocks noChangeArrowheads="1"/>
          </p:cNvSpPr>
          <p:nvPr/>
        </p:nvSpPr>
        <p:spPr bwMode="auto">
          <a:xfrm>
            <a:off x="2627313" y="2708275"/>
            <a:ext cx="144462" cy="144463"/>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62" name="AutoShape 6">
            <a:extLst>
              <a:ext uri="{FF2B5EF4-FFF2-40B4-BE49-F238E27FC236}">
                <a16:creationId xmlns:a16="http://schemas.microsoft.com/office/drawing/2014/main" id="{25F14128-7232-4E2F-A91A-24C82CE0FDA5}"/>
              </a:ext>
            </a:extLst>
          </p:cNvPr>
          <p:cNvSpPr>
            <a:spLocks noChangeArrowheads="1"/>
          </p:cNvSpPr>
          <p:nvPr/>
        </p:nvSpPr>
        <p:spPr bwMode="auto">
          <a:xfrm>
            <a:off x="2411413" y="2636838"/>
            <a:ext cx="144462" cy="14446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63" name="AutoShape 7">
            <a:extLst>
              <a:ext uri="{FF2B5EF4-FFF2-40B4-BE49-F238E27FC236}">
                <a16:creationId xmlns:a16="http://schemas.microsoft.com/office/drawing/2014/main" id="{F152F40E-966B-4688-8D1B-5D62268A843E}"/>
              </a:ext>
            </a:extLst>
          </p:cNvPr>
          <p:cNvSpPr>
            <a:spLocks noChangeArrowheads="1"/>
          </p:cNvSpPr>
          <p:nvPr/>
        </p:nvSpPr>
        <p:spPr bwMode="auto">
          <a:xfrm>
            <a:off x="2268538" y="4292600"/>
            <a:ext cx="144462" cy="144463"/>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64" name="AutoShape 8">
            <a:extLst>
              <a:ext uri="{FF2B5EF4-FFF2-40B4-BE49-F238E27FC236}">
                <a16:creationId xmlns:a16="http://schemas.microsoft.com/office/drawing/2014/main" id="{F27ADBE0-053F-4A5B-BF0F-76DA6A1B6DCC}"/>
              </a:ext>
            </a:extLst>
          </p:cNvPr>
          <p:cNvSpPr>
            <a:spLocks noChangeArrowheads="1"/>
          </p:cNvSpPr>
          <p:nvPr/>
        </p:nvSpPr>
        <p:spPr bwMode="auto">
          <a:xfrm>
            <a:off x="2484438" y="4076700"/>
            <a:ext cx="144462" cy="144463"/>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65" name="AutoShape 9">
            <a:extLst>
              <a:ext uri="{FF2B5EF4-FFF2-40B4-BE49-F238E27FC236}">
                <a16:creationId xmlns:a16="http://schemas.microsoft.com/office/drawing/2014/main" id="{E1AB3A18-3470-48C8-8D31-8F02369FA61E}"/>
              </a:ext>
            </a:extLst>
          </p:cNvPr>
          <p:cNvSpPr>
            <a:spLocks noChangeArrowheads="1"/>
          </p:cNvSpPr>
          <p:nvPr/>
        </p:nvSpPr>
        <p:spPr bwMode="auto">
          <a:xfrm>
            <a:off x="2555875" y="4292600"/>
            <a:ext cx="144463" cy="144463"/>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69" name="AutoShape 13">
            <a:extLst>
              <a:ext uri="{FF2B5EF4-FFF2-40B4-BE49-F238E27FC236}">
                <a16:creationId xmlns:a16="http://schemas.microsoft.com/office/drawing/2014/main" id="{FCBA43A0-6B15-4710-BC4B-90F92E9F0CAF}"/>
              </a:ext>
            </a:extLst>
          </p:cNvPr>
          <p:cNvSpPr>
            <a:spLocks noChangeArrowheads="1"/>
          </p:cNvSpPr>
          <p:nvPr/>
        </p:nvSpPr>
        <p:spPr bwMode="auto">
          <a:xfrm>
            <a:off x="5580063" y="4508500"/>
            <a:ext cx="144462" cy="144463"/>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70" name="AutoShape 14">
            <a:extLst>
              <a:ext uri="{FF2B5EF4-FFF2-40B4-BE49-F238E27FC236}">
                <a16:creationId xmlns:a16="http://schemas.microsoft.com/office/drawing/2014/main" id="{401EE4D1-3EE9-4555-B887-0F51EAF4CF1B}"/>
              </a:ext>
            </a:extLst>
          </p:cNvPr>
          <p:cNvSpPr>
            <a:spLocks noChangeArrowheads="1"/>
          </p:cNvSpPr>
          <p:nvPr/>
        </p:nvSpPr>
        <p:spPr bwMode="auto">
          <a:xfrm>
            <a:off x="5795963" y="4292600"/>
            <a:ext cx="144462" cy="144463"/>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71" name="AutoShape 15">
            <a:extLst>
              <a:ext uri="{FF2B5EF4-FFF2-40B4-BE49-F238E27FC236}">
                <a16:creationId xmlns:a16="http://schemas.microsoft.com/office/drawing/2014/main" id="{973E69A2-73B4-4377-A2CA-F6E8A501E61F}"/>
              </a:ext>
            </a:extLst>
          </p:cNvPr>
          <p:cNvSpPr>
            <a:spLocks noChangeArrowheads="1"/>
          </p:cNvSpPr>
          <p:nvPr/>
        </p:nvSpPr>
        <p:spPr bwMode="auto">
          <a:xfrm>
            <a:off x="5867400" y="4508500"/>
            <a:ext cx="144463" cy="144463"/>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75" name="AutoShape 19">
            <a:extLst>
              <a:ext uri="{FF2B5EF4-FFF2-40B4-BE49-F238E27FC236}">
                <a16:creationId xmlns:a16="http://schemas.microsoft.com/office/drawing/2014/main" id="{2974EFE2-0736-4940-8499-878FF439C5B5}"/>
              </a:ext>
            </a:extLst>
          </p:cNvPr>
          <p:cNvSpPr>
            <a:spLocks noChangeArrowheads="1"/>
          </p:cNvSpPr>
          <p:nvPr/>
        </p:nvSpPr>
        <p:spPr bwMode="auto">
          <a:xfrm>
            <a:off x="6877050" y="2205038"/>
            <a:ext cx="144463" cy="14446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76" name="AutoShape 20">
            <a:extLst>
              <a:ext uri="{FF2B5EF4-FFF2-40B4-BE49-F238E27FC236}">
                <a16:creationId xmlns:a16="http://schemas.microsoft.com/office/drawing/2014/main" id="{57A618E2-3CBE-4D4F-81DB-1903C86B8AAB}"/>
              </a:ext>
            </a:extLst>
          </p:cNvPr>
          <p:cNvSpPr>
            <a:spLocks noChangeArrowheads="1"/>
          </p:cNvSpPr>
          <p:nvPr/>
        </p:nvSpPr>
        <p:spPr bwMode="auto">
          <a:xfrm>
            <a:off x="7092950" y="1989138"/>
            <a:ext cx="144463" cy="14446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677" name="AutoShape 21">
            <a:extLst>
              <a:ext uri="{FF2B5EF4-FFF2-40B4-BE49-F238E27FC236}">
                <a16:creationId xmlns:a16="http://schemas.microsoft.com/office/drawing/2014/main" id="{F7ED186D-9DE1-42BD-81EB-AECA2C62FC56}"/>
              </a:ext>
            </a:extLst>
          </p:cNvPr>
          <p:cNvSpPr>
            <a:spLocks noChangeArrowheads="1"/>
          </p:cNvSpPr>
          <p:nvPr/>
        </p:nvSpPr>
        <p:spPr bwMode="auto">
          <a:xfrm>
            <a:off x="7164388" y="2205038"/>
            <a:ext cx="144462" cy="14446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等腰三角形 1">
            <a:extLst>
              <a:ext uri="{FF2B5EF4-FFF2-40B4-BE49-F238E27FC236}">
                <a16:creationId xmlns:a16="http://schemas.microsoft.com/office/drawing/2014/main" id="{FDC77144-21AC-4F60-B633-ED0CC5EA4BD6}"/>
              </a:ext>
            </a:extLst>
          </p:cNvPr>
          <p:cNvSpPr/>
          <p:nvPr/>
        </p:nvSpPr>
        <p:spPr>
          <a:xfrm>
            <a:off x="1835696" y="1412776"/>
            <a:ext cx="5039766" cy="3528392"/>
          </a:xfrm>
          <a:prstGeom prst="triangle">
            <a:avLst>
              <a:gd name="adj" fmla="val 1054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01BB2E7A-FC40-4FE5-B8C4-BE9801D514A7}"/>
              </a:ext>
            </a:extLst>
          </p:cNvPr>
          <p:cNvSpPr/>
          <p:nvPr/>
        </p:nvSpPr>
        <p:spPr>
          <a:xfrm>
            <a:off x="1331242" y="1196975"/>
            <a:ext cx="6121077" cy="3528392"/>
          </a:xfrm>
          <a:prstGeom prst="triangle">
            <a:avLst>
              <a:gd name="adj" fmla="val 10000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2D484BD-CFA7-4CFE-8AFD-DC00A5BE4BBD}"/>
              </a:ext>
            </a:extLst>
          </p:cNvPr>
          <p:cNvSpPr>
            <a:spLocks noGrp="1"/>
          </p:cNvSpPr>
          <p:nvPr>
            <p:ph type="sldNum" sz="quarter" idx="12"/>
          </p:nvPr>
        </p:nvSpPr>
        <p:spPr/>
        <p:txBody>
          <a:bodyPr/>
          <a:lstStyle/>
          <a:p>
            <a:fld id="{CC595991-3900-4460-85A0-8B63956C7193}" type="slidenum">
              <a:rPr lang="zh-CN" altLang="en-US"/>
              <a:pPr/>
              <a:t>70</a:t>
            </a:fld>
            <a:endParaRPr lang="en-US" altLang="zh-CN"/>
          </a:p>
        </p:txBody>
      </p:sp>
      <p:sp>
        <p:nvSpPr>
          <p:cNvPr id="147458" name="Rectangle 2">
            <a:extLst>
              <a:ext uri="{FF2B5EF4-FFF2-40B4-BE49-F238E27FC236}">
                <a16:creationId xmlns:a16="http://schemas.microsoft.com/office/drawing/2014/main" id="{08FDA996-D9A8-4199-98FB-29285F24C611}"/>
              </a:ext>
            </a:extLst>
          </p:cNvPr>
          <p:cNvSpPr>
            <a:spLocks noGrp="1" noChangeArrowheads="1"/>
          </p:cNvSpPr>
          <p:nvPr>
            <p:ph type="body" idx="4294967295"/>
          </p:nvPr>
        </p:nvSpPr>
        <p:spPr>
          <a:xfrm>
            <a:off x="1331913" y="1412875"/>
            <a:ext cx="6583362" cy="4176713"/>
          </a:xfrm>
        </p:spPr>
        <p:txBody>
          <a:bodyPr/>
          <a:lstStyle/>
          <a:p>
            <a:pPr marL="609600" indent="-609600">
              <a:lnSpc>
                <a:spcPct val="200000"/>
              </a:lnSpc>
              <a:buFontTx/>
              <a:buNone/>
            </a:pPr>
            <a:r>
              <a:rPr lang="zh-CN" altLang="en-US" sz="2000" b="1"/>
              <a:t>面对一个问题，你的问题是</a:t>
            </a:r>
            <a:r>
              <a:rPr lang="en-US" altLang="zh-CN" sz="2000" b="1">
                <a:latin typeface="Arial" panose="020B0604020202020204" pitchFamily="34" charset="0"/>
              </a:rPr>
              <a:t>…</a:t>
            </a:r>
            <a:r>
              <a:rPr lang="en-US" altLang="zh-CN" sz="2000" b="1"/>
              <a:t> </a:t>
            </a:r>
            <a:r>
              <a:rPr lang="en-US" altLang="zh-CN" sz="2000" b="1">
                <a:latin typeface="Arial" panose="020B0604020202020204" pitchFamily="34" charset="0"/>
              </a:rPr>
              <a:t>…</a:t>
            </a:r>
            <a:endParaRPr lang="en-US" altLang="zh-CN" sz="2000" b="1"/>
          </a:p>
          <a:p>
            <a:pPr marL="609600" indent="-609600">
              <a:lnSpc>
                <a:spcPct val="200000"/>
              </a:lnSpc>
              <a:buFont typeface="Wingdings" panose="05000000000000000000" pitchFamily="2" charset="2"/>
              <a:buChar char="n"/>
            </a:pPr>
            <a:r>
              <a:rPr lang="zh-CN" altLang="en-US" sz="2000" b="1"/>
              <a:t>我们应该做什么？（如果不知道解决方案）</a:t>
            </a:r>
          </a:p>
          <a:p>
            <a:pPr marL="609600" indent="-609600">
              <a:lnSpc>
                <a:spcPct val="200000"/>
              </a:lnSpc>
              <a:buFont typeface="Wingdings" panose="05000000000000000000" pitchFamily="2" charset="2"/>
              <a:buChar char="n"/>
            </a:pPr>
            <a:r>
              <a:rPr lang="zh-CN" altLang="en-US" sz="2000" b="1"/>
              <a:t>我们应该做么？（如果已经给出了解决方案）</a:t>
            </a:r>
          </a:p>
          <a:p>
            <a:pPr marL="609600" indent="-609600">
              <a:lnSpc>
                <a:spcPct val="200000"/>
              </a:lnSpc>
              <a:buFont typeface="Wingdings" panose="05000000000000000000" pitchFamily="2" charset="2"/>
              <a:buChar char="n"/>
            </a:pPr>
            <a:r>
              <a:rPr lang="zh-CN" altLang="en-US" sz="2000" b="1"/>
              <a:t>我们应该怎么做？你会怎么做？（如果已经知道且接受解决方案）</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a:extLst>
              <a:ext uri="{FF2B5EF4-FFF2-40B4-BE49-F238E27FC236}">
                <a16:creationId xmlns:a16="http://schemas.microsoft.com/office/drawing/2014/main" id="{110D8E32-118D-4CCB-8C2A-38A237A09D3E}"/>
              </a:ext>
            </a:extLst>
          </p:cNvPr>
          <p:cNvSpPr>
            <a:spLocks noGrp="1"/>
          </p:cNvSpPr>
          <p:nvPr>
            <p:ph type="sldNum" sz="quarter" idx="12"/>
          </p:nvPr>
        </p:nvSpPr>
        <p:spPr/>
        <p:txBody>
          <a:bodyPr/>
          <a:lstStyle/>
          <a:p>
            <a:fld id="{857A08C7-28B9-45A2-ACDD-CB0D81D90728}" type="slidenum">
              <a:rPr lang="zh-CN" altLang="en-US"/>
              <a:pPr/>
              <a:t>71</a:t>
            </a:fld>
            <a:endParaRPr lang="en-US" altLang="zh-CN"/>
          </a:p>
        </p:txBody>
      </p:sp>
      <p:sp>
        <p:nvSpPr>
          <p:cNvPr id="148482" name="Rectangle 2">
            <a:extLst>
              <a:ext uri="{FF2B5EF4-FFF2-40B4-BE49-F238E27FC236}">
                <a16:creationId xmlns:a16="http://schemas.microsoft.com/office/drawing/2014/main" id="{C542E539-2A4D-40F4-9FEC-FE44E4E5847E}"/>
              </a:ext>
            </a:extLst>
          </p:cNvPr>
          <p:cNvSpPr>
            <a:spLocks noGrp="1" noChangeArrowheads="1"/>
          </p:cNvSpPr>
          <p:nvPr>
            <p:ph type="title"/>
          </p:nvPr>
        </p:nvSpPr>
        <p:spPr>
          <a:xfrm>
            <a:off x="539750" y="760413"/>
            <a:ext cx="7848600" cy="652462"/>
          </a:xfrm>
        </p:spPr>
        <p:txBody>
          <a:bodyPr/>
          <a:lstStyle/>
          <a:p>
            <a:pPr>
              <a:lnSpc>
                <a:spcPct val="90000"/>
              </a:lnSpc>
            </a:pPr>
            <a:r>
              <a:rPr lang="zh-CN" altLang="en-US" b="0">
                <a:ea typeface="黑体" panose="02010609060101010101" pitchFamily="49" charset="-122"/>
              </a:rPr>
              <a:t>与传统解决问题的步骤相比较，</a:t>
            </a:r>
            <a:r>
              <a:rPr lang="zh-CN" altLang="en-US" b="0">
                <a:latin typeface="新宋体" panose="02010609030101010101" pitchFamily="49" charset="-122"/>
                <a:ea typeface="黑体" panose="02010609060101010101" pitchFamily="49" charset="-122"/>
              </a:rPr>
              <a:t>“</a:t>
            </a:r>
            <a:r>
              <a:rPr lang="zh-CN" altLang="en-US" b="0">
                <a:ea typeface="黑体" panose="02010609060101010101" pitchFamily="49" charset="-122"/>
              </a:rPr>
              <a:t>金字塔</a:t>
            </a:r>
            <a:r>
              <a:rPr lang="zh-CN" altLang="en-US" b="0">
                <a:latin typeface="新宋体" panose="02010609030101010101" pitchFamily="49" charset="-122"/>
                <a:ea typeface="黑体" panose="02010609060101010101" pitchFamily="49" charset="-122"/>
              </a:rPr>
              <a:t>”</a:t>
            </a:r>
            <a:r>
              <a:rPr lang="zh-CN" altLang="en-US" b="0">
                <a:ea typeface="黑体" panose="02010609060101010101" pitchFamily="49" charset="-122"/>
              </a:rPr>
              <a:t>原理更突出</a:t>
            </a:r>
            <a:r>
              <a:rPr lang="zh-CN" altLang="en-US" b="0">
                <a:latin typeface="新宋体" panose="02010609030101010101" pitchFamily="49" charset="-122"/>
                <a:ea typeface="黑体" panose="02010609060101010101" pitchFamily="49" charset="-122"/>
              </a:rPr>
              <a:t>“</a:t>
            </a:r>
            <a:r>
              <a:rPr lang="zh-CN" altLang="en-US" b="0">
                <a:ea typeface="黑体" panose="02010609060101010101" pitchFamily="49" charset="-122"/>
              </a:rPr>
              <a:t>界定问题</a:t>
            </a:r>
            <a:r>
              <a:rPr lang="zh-CN" altLang="en-US" b="0">
                <a:latin typeface="新宋体" panose="02010609030101010101" pitchFamily="49" charset="-122"/>
                <a:ea typeface="黑体" panose="02010609060101010101" pitchFamily="49" charset="-122"/>
              </a:rPr>
              <a:t>”</a:t>
            </a:r>
            <a:r>
              <a:rPr lang="zh-CN" altLang="en-US" b="0">
                <a:ea typeface="黑体" panose="02010609060101010101" pitchFamily="49" charset="-122"/>
              </a:rPr>
              <a:t>与</a:t>
            </a:r>
            <a:r>
              <a:rPr lang="zh-CN" altLang="en-US" b="0">
                <a:latin typeface="新宋体" panose="02010609030101010101" pitchFamily="49" charset="-122"/>
                <a:ea typeface="黑体" panose="02010609060101010101" pitchFamily="49" charset="-122"/>
              </a:rPr>
              <a:t>“</a:t>
            </a:r>
            <a:r>
              <a:rPr lang="zh-CN" altLang="en-US" b="0">
                <a:ea typeface="黑体" panose="02010609060101010101" pitchFamily="49" charset="-122"/>
              </a:rPr>
              <a:t>结构性分析</a:t>
            </a:r>
            <a:r>
              <a:rPr lang="zh-CN" altLang="en-US" b="0">
                <a:latin typeface="新宋体" panose="02010609030101010101" pitchFamily="49" charset="-122"/>
                <a:ea typeface="黑体" panose="02010609060101010101" pitchFamily="49" charset="-122"/>
              </a:rPr>
              <a:t>”</a:t>
            </a:r>
            <a:r>
              <a:rPr lang="zh-CN" altLang="en-US" b="0">
                <a:ea typeface="黑体" panose="02010609060101010101" pitchFamily="49" charset="-122"/>
              </a:rPr>
              <a:t>的重要性</a:t>
            </a:r>
          </a:p>
        </p:txBody>
      </p:sp>
      <p:sp>
        <p:nvSpPr>
          <p:cNvPr id="148483" name="Text Box 3">
            <a:extLst>
              <a:ext uri="{FF2B5EF4-FFF2-40B4-BE49-F238E27FC236}">
                <a16:creationId xmlns:a16="http://schemas.microsoft.com/office/drawing/2014/main" id="{525FBFC5-2C0F-40DF-9EE4-D9722B81AEF5}"/>
              </a:ext>
            </a:extLst>
          </p:cNvPr>
          <p:cNvSpPr txBox="1">
            <a:spLocks noChangeArrowheads="1"/>
          </p:cNvSpPr>
          <p:nvPr/>
        </p:nvSpPr>
        <p:spPr bwMode="auto">
          <a:xfrm>
            <a:off x="611188" y="1581150"/>
            <a:ext cx="3455987" cy="3238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zh-CN" altLang="en-US" sz="1200" b="1"/>
              <a:t>传统解决问题的逻辑</a:t>
            </a:r>
            <a:r>
              <a:rPr lang="en-US" altLang="zh-CN" sz="1200" b="1">
                <a:latin typeface="宋体" panose="02010600030101010101" pitchFamily="2" charset="-122"/>
              </a:rPr>
              <a:t>…</a:t>
            </a:r>
            <a:endParaRPr lang="en-US" altLang="zh-CN" sz="1200" b="1"/>
          </a:p>
        </p:txBody>
      </p:sp>
      <p:sp>
        <p:nvSpPr>
          <p:cNvPr id="148484" name="Text Box 4">
            <a:extLst>
              <a:ext uri="{FF2B5EF4-FFF2-40B4-BE49-F238E27FC236}">
                <a16:creationId xmlns:a16="http://schemas.microsoft.com/office/drawing/2014/main" id="{FCF88834-5CE7-4106-A6F9-B80EA8BEB89B}"/>
              </a:ext>
            </a:extLst>
          </p:cNvPr>
          <p:cNvSpPr txBox="1">
            <a:spLocks noChangeArrowheads="1"/>
          </p:cNvSpPr>
          <p:nvPr/>
        </p:nvSpPr>
        <p:spPr bwMode="auto">
          <a:xfrm>
            <a:off x="4860925" y="1557338"/>
            <a:ext cx="3455988" cy="3238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altLang="zh-CN" sz="1200" b="1">
                <a:latin typeface="宋体" panose="02010600030101010101" pitchFamily="2" charset="-122"/>
              </a:rPr>
              <a:t>…</a:t>
            </a:r>
            <a:r>
              <a:rPr lang="zh-CN" altLang="en-US" sz="1200" b="1"/>
              <a:t>金字塔原理解决问题的逻辑</a:t>
            </a:r>
          </a:p>
        </p:txBody>
      </p:sp>
      <p:sp>
        <p:nvSpPr>
          <p:cNvPr id="148485" name="Rectangle 5">
            <a:extLst>
              <a:ext uri="{FF2B5EF4-FFF2-40B4-BE49-F238E27FC236}">
                <a16:creationId xmlns:a16="http://schemas.microsoft.com/office/drawing/2014/main" id="{FDA5D6CC-2CB8-4227-AA31-E75A57FD08F8}"/>
              </a:ext>
            </a:extLst>
          </p:cNvPr>
          <p:cNvSpPr>
            <a:spLocks noChangeArrowheads="1"/>
          </p:cNvSpPr>
          <p:nvPr/>
        </p:nvSpPr>
        <p:spPr bwMode="auto">
          <a:xfrm>
            <a:off x="611188" y="1900238"/>
            <a:ext cx="3454400" cy="3529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86" name="Rectangle 6">
            <a:extLst>
              <a:ext uri="{FF2B5EF4-FFF2-40B4-BE49-F238E27FC236}">
                <a16:creationId xmlns:a16="http://schemas.microsoft.com/office/drawing/2014/main" id="{49486351-1D64-48E7-8C14-2B45BA5E2B16}"/>
              </a:ext>
            </a:extLst>
          </p:cNvPr>
          <p:cNvSpPr>
            <a:spLocks noChangeArrowheads="1"/>
          </p:cNvSpPr>
          <p:nvPr/>
        </p:nvSpPr>
        <p:spPr bwMode="auto">
          <a:xfrm>
            <a:off x="4862513" y="1874838"/>
            <a:ext cx="3454400" cy="3529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87" name="Freeform 7">
            <a:extLst>
              <a:ext uri="{FF2B5EF4-FFF2-40B4-BE49-F238E27FC236}">
                <a16:creationId xmlns:a16="http://schemas.microsoft.com/office/drawing/2014/main" id="{75643D67-4236-40A8-B3F4-E81B1CCB44DF}"/>
              </a:ext>
            </a:extLst>
          </p:cNvPr>
          <p:cNvSpPr>
            <a:spLocks/>
          </p:cNvSpPr>
          <p:nvPr/>
        </p:nvSpPr>
        <p:spPr bwMode="blackWhite">
          <a:xfrm rot="10800000">
            <a:off x="900113" y="2128838"/>
            <a:ext cx="2805112" cy="3170237"/>
          </a:xfrm>
          <a:custGeom>
            <a:avLst/>
            <a:gdLst>
              <a:gd name="T0" fmla="*/ 791 w 2634"/>
              <a:gd name="T1" fmla="*/ 2042 h 2443"/>
              <a:gd name="T2" fmla="*/ 495 w 2634"/>
              <a:gd name="T3" fmla="*/ 2042 h 2443"/>
              <a:gd name="T4" fmla="*/ 1318 w 2634"/>
              <a:gd name="T5" fmla="*/ 2443 h 2443"/>
              <a:gd name="T6" fmla="*/ 2141 w 2634"/>
              <a:gd name="T7" fmla="*/ 2042 h 2443"/>
              <a:gd name="T8" fmla="*/ 1799 w 2634"/>
              <a:gd name="T9" fmla="*/ 2042 h 2443"/>
              <a:gd name="T10" fmla="*/ 2634 w 2634"/>
              <a:gd name="T11" fmla="*/ 0 h 2443"/>
              <a:gd name="T12" fmla="*/ 0 w 2634"/>
              <a:gd name="T13" fmla="*/ 0 h 2443"/>
              <a:gd name="T14" fmla="*/ 791 w 2634"/>
              <a:gd name="T15" fmla="*/ 2042 h 24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2443">
                <a:moveTo>
                  <a:pt x="791" y="2042"/>
                </a:moveTo>
                <a:lnTo>
                  <a:pt x="495" y="2042"/>
                </a:lnTo>
                <a:lnTo>
                  <a:pt x="1318" y="2443"/>
                </a:lnTo>
                <a:lnTo>
                  <a:pt x="2141" y="2042"/>
                </a:lnTo>
                <a:lnTo>
                  <a:pt x="1799" y="2042"/>
                </a:lnTo>
                <a:lnTo>
                  <a:pt x="2634" y="0"/>
                </a:lnTo>
                <a:lnTo>
                  <a:pt x="0" y="0"/>
                </a:lnTo>
                <a:lnTo>
                  <a:pt x="791" y="2042"/>
                </a:lnTo>
                <a:close/>
              </a:path>
            </a:pathLst>
          </a:custGeom>
          <a:solidFill>
            <a:schemeClr val="bg1"/>
          </a:solidFill>
          <a:ln w="127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88" name="Rectangle 8">
            <a:extLst>
              <a:ext uri="{FF2B5EF4-FFF2-40B4-BE49-F238E27FC236}">
                <a16:creationId xmlns:a16="http://schemas.microsoft.com/office/drawing/2014/main" id="{5E65D1D8-31B3-4976-8747-B6379688B30F}"/>
              </a:ext>
            </a:extLst>
          </p:cNvPr>
          <p:cNvSpPr>
            <a:spLocks noChangeArrowheads="1"/>
          </p:cNvSpPr>
          <p:nvPr/>
        </p:nvSpPr>
        <p:spPr bwMode="blackWhite">
          <a:xfrm>
            <a:off x="898525" y="3881438"/>
            <a:ext cx="2808288" cy="180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89" name="Rectangle 9">
            <a:extLst>
              <a:ext uri="{FF2B5EF4-FFF2-40B4-BE49-F238E27FC236}">
                <a16:creationId xmlns:a16="http://schemas.microsoft.com/office/drawing/2014/main" id="{A8C3AB6C-6298-4064-A647-F5265B47489C}"/>
              </a:ext>
            </a:extLst>
          </p:cNvPr>
          <p:cNvSpPr>
            <a:spLocks noChangeArrowheads="1"/>
          </p:cNvSpPr>
          <p:nvPr/>
        </p:nvSpPr>
        <p:spPr bwMode="blackWhite">
          <a:xfrm>
            <a:off x="898525" y="2951163"/>
            <a:ext cx="2808288" cy="180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0" name="Text Box 10">
            <a:extLst>
              <a:ext uri="{FF2B5EF4-FFF2-40B4-BE49-F238E27FC236}">
                <a16:creationId xmlns:a16="http://schemas.microsoft.com/office/drawing/2014/main" id="{711AAECD-986B-4DEE-98AF-E81A036C04CD}"/>
              </a:ext>
            </a:extLst>
          </p:cNvPr>
          <p:cNvSpPr txBox="1">
            <a:spLocks noChangeArrowheads="1"/>
          </p:cNvSpPr>
          <p:nvPr/>
        </p:nvSpPr>
        <p:spPr bwMode="auto">
          <a:xfrm>
            <a:off x="1330325" y="2409825"/>
            <a:ext cx="1944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a:latin typeface="Arial" panose="020B0604020202020204" pitchFamily="34" charset="0"/>
              </a:rPr>
              <a:t>解决问题</a:t>
            </a:r>
          </a:p>
        </p:txBody>
      </p:sp>
      <p:sp>
        <p:nvSpPr>
          <p:cNvPr id="148491" name="Text Box 11">
            <a:extLst>
              <a:ext uri="{FF2B5EF4-FFF2-40B4-BE49-F238E27FC236}">
                <a16:creationId xmlns:a16="http://schemas.microsoft.com/office/drawing/2014/main" id="{F46D6864-3898-4E23-8336-27492E8C7C58}"/>
              </a:ext>
            </a:extLst>
          </p:cNvPr>
          <p:cNvSpPr txBox="1">
            <a:spLocks noChangeArrowheads="1"/>
          </p:cNvSpPr>
          <p:nvPr/>
        </p:nvSpPr>
        <p:spPr bwMode="auto">
          <a:xfrm>
            <a:off x="1330325" y="3340100"/>
            <a:ext cx="1944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a:latin typeface="Arial" panose="020B0604020202020204" pitchFamily="34" charset="0"/>
              </a:rPr>
              <a:t>分析问题</a:t>
            </a:r>
          </a:p>
        </p:txBody>
      </p:sp>
      <p:sp>
        <p:nvSpPr>
          <p:cNvPr id="148492" name="Text Box 12">
            <a:extLst>
              <a:ext uri="{FF2B5EF4-FFF2-40B4-BE49-F238E27FC236}">
                <a16:creationId xmlns:a16="http://schemas.microsoft.com/office/drawing/2014/main" id="{EEF7D7BE-620B-4549-98CF-9DA91BC2437A}"/>
              </a:ext>
            </a:extLst>
          </p:cNvPr>
          <p:cNvSpPr txBox="1">
            <a:spLocks noChangeArrowheads="1"/>
          </p:cNvSpPr>
          <p:nvPr/>
        </p:nvSpPr>
        <p:spPr bwMode="auto">
          <a:xfrm>
            <a:off x="1330325" y="4354513"/>
            <a:ext cx="1944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a:latin typeface="Arial" panose="020B0604020202020204" pitchFamily="34" charset="0"/>
              </a:rPr>
              <a:t>提出问题</a:t>
            </a:r>
          </a:p>
        </p:txBody>
      </p:sp>
      <p:sp>
        <p:nvSpPr>
          <p:cNvPr id="148493" name="Freeform 13">
            <a:extLst>
              <a:ext uri="{FF2B5EF4-FFF2-40B4-BE49-F238E27FC236}">
                <a16:creationId xmlns:a16="http://schemas.microsoft.com/office/drawing/2014/main" id="{954D5D70-7A31-49E8-B8F1-61FDC958E216}"/>
              </a:ext>
            </a:extLst>
          </p:cNvPr>
          <p:cNvSpPr>
            <a:spLocks/>
          </p:cNvSpPr>
          <p:nvPr/>
        </p:nvSpPr>
        <p:spPr bwMode="blackWhite">
          <a:xfrm>
            <a:off x="5018088" y="4621213"/>
            <a:ext cx="3154362" cy="749300"/>
          </a:xfrm>
          <a:custGeom>
            <a:avLst/>
            <a:gdLst>
              <a:gd name="T0" fmla="*/ 0 w 4504"/>
              <a:gd name="T1" fmla="*/ 743 h 744"/>
              <a:gd name="T2" fmla="*/ 4503 w 4504"/>
              <a:gd name="T3" fmla="*/ 743 h 744"/>
              <a:gd name="T4" fmla="*/ 4003 w 4504"/>
              <a:gd name="T5" fmla="*/ 0 h 744"/>
              <a:gd name="T6" fmla="*/ 494 w 4504"/>
              <a:gd name="T7" fmla="*/ 0 h 744"/>
              <a:gd name="T8" fmla="*/ 0 w 4504"/>
              <a:gd name="T9" fmla="*/ 743 h 744"/>
            </a:gdLst>
            <a:ahLst/>
            <a:cxnLst>
              <a:cxn ang="0">
                <a:pos x="T0" y="T1"/>
              </a:cxn>
              <a:cxn ang="0">
                <a:pos x="T2" y="T3"/>
              </a:cxn>
              <a:cxn ang="0">
                <a:pos x="T4" y="T5"/>
              </a:cxn>
              <a:cxn ang="0">
                <a:pos x="T6" y="T7"/>
              </a:cxn>
              <a:cxn ang="0">
                <a:pos x="T8" y="T9"/>
              </a:cxn>
            </a:cxnLst>
            <a:rect l="0" t="0" r="r" b="b"/>
            <a:pathLst>
              <a:path w="4504" h="744">
                <a:moveTo>
                  <a:pt x="0" y="743"/>
                </a:moveTo>
                <a:lnTo>
                  <a:pt x="4503" y="743"/>
                </a:lnTo>
                <a:lnTo>
                  <a:pt x="4003" y="0"/>
                </a:lnTo>
                <a:lnTo>
                  <a:pt x="494" y="0"/>
                </a:lnTo>
                <a:lnTo>
                  <a:pt x="0" y="743"/>
                </a:lnTo>
              </a:path>
            </a:pathLst>
          </a:custGeom>
          <a:solidFill>
            <a:schemeClr val="bg1"/>
          </a:solidFill>
          <a:ln w="9525" cap="rnd">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94" name="Freeform 14">
            <a:extLst>
              <a:ext uri="{FF2B5EF4-FFF2-40B4-BE49-F238E27FC236}">
                <a16:creationId xmlns:a16="http://schemas.microsoft.com/office/drawing/2014/main" id="{982E39AD-26E9-4928-AA00-B7B5764C0A10}"/>
              </a:ext>
            </a:extLst>
          </p:cNvPr>
          <p:cNvSpPr>
            <a:spLocks/>
          </p:cNvSpPr>
          <p:nvPr/>
        </p:nvSpPr>
        <p:spPr bwMode="blackWhite">
          <a:xfrm>
            <a:off x="5422900" y="3775075"/>
            <a:ext cx="2347913" cy="730250"/>
          </a:xfrm>
          <a:custGeom>
            <a:avLst/>
            <a:gdLst>
              <a:gd name="T0" fmla="*/ 0 w 3354"/>
              <a:gd name="T1" fmla="*/ 725 h 726"/>
              <a:gd name="T2" fmla="*/ 3353 w 3354"/>
              <a:gd name="T3" fmla="*/ 725 h 726"/>
              <a:gd name="T4" fmla="*/ 2844 w 3354"/>
              <a:gd name="T5" fmla="*/ 0 h 726"/>
              <a:gd name="T6" fmla="*/ 499 w 3354"/>
              <a:gd name="T7" fmla="*/ 0 h 726"/>
              <a:gd name="T8" fmla="*/ 0 w 3354"/>
              <a:gd name="T9" fmla="*/ 725 h 726"/>
            </a:gdLst>
            <a:ahLst/>
            <a:cxnLst>
              <a:cxn ang="0">
                <a:pos x="T0" y="T1"/>
              </a:cxn>
              <a:cxn ang="0">
                <a:pos x="T2" y="T3"/>
              </a:cxn>
              <a:cxn ang="0">
                <a:pos x="T4" y="T5"/>
              </a:cxn>
              <a:cxn ang="0">
                <a:pos x="T6" y="T7"/>
              </a:cxn>
              <a:cxn ang="0">
                <a:pos x="T8" y="T9"/>
              </a:cxn>
            </a:cxnLst>
            <a:rect l="0" t="0" r="r" b="b"/>
            <a:pathLst>
              <a:path w="3354" h="726">
                <a:moveTo>
                  <a:pt x="0" y="725"/>
                </a:moveTo>
                <a:lnTo>
                  <a:pt x="3353" y="725"/>
                </a:lnTo>
                <a:lnTo>
                  <a:pt x="2844" y="0"/>
                </a:lnTo>
                <a:lnTo>
                  <a:pt x="499" y="0"/>
                </a:lnTo>
                <a:lnTo>
                  <a:pt x="0" y="725"/>
                </a:lnTo>
              </a:path>
            </a:pathLst>
          </a:custGeom>
          <a:solidFill>
            <a:schemeClr val="bg1"/>
          </a:solidFill>
          <a:ln w="9525" cap="rnd" cmpd="sng">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95" name="Freeform 15">
            <a:extLst>
              <a:ext uri="{FF2B5EF4-FFF2-40B4-BE49-F238E27FC236}">
                <a16:creationId xmlns:a16="http://schemas.microsoft.com/office/drawing/2014/main" id="{6A072320-7574-45D1-B189-70B032967F73}"/>
              </a:ext>
            </a:extLst>
          </p:cNvPr>
          <p:cNvSpPr>
            <a:spLocks/>
          </p:cNvSpPr>
          <p:nvPr/>
        </p:nvSpPr>
        <p:spPr bwMode="blackWhite">
          <a:xfrm>
            <a:off x="5830888" y="2908300"/>
            <a:ext cx="1527175" cy="744538"/>
          </a:xfrm>
          <a:custGeom>
            <a:avLst/>
            <a:gdLst>
              <a:gd name="T0" fmla="*/ 0 w 2179"/>
              <a:gd name="T1" fmla="*/ 740 h 741"/>
              <a:gd name="T2" fmla="*/ 2178 w 2179"/>
              <a:gd name="T3" fmla="*/ 740 h 741"/>
              <a:gd name="T4" fmla="*/ 1672 w 2179"/>
              <a:gd name="T5" fmla="*/ 0 h 741"/>
              <a:gd name="T6" fmla="*/ 505 w 2179"/>
              <a:gd name="T7" fmla="*/ 0 h 741"/>
              <a:gd name="T8" fmla="*/ 0 w 2179"/>
              <a:gd name="T9" fmla="*/ 740 h 741"/>
            </a:gdLst>
            <a:ahLst/>
            <a:cxnLst>
              <a:cxn ang="0">
                <a:pos x="T0" y="T1"/>
              </a:cxn>
              <a:cxn ang="0">
                <a:pos x="T2" y="T3"/>
              </a:cxn>
              <a:cxn ang="0">
                <a:pos x="T4" y="T5"/>
              </a:cxn>
              <a:cxn ang="0">
                <a:pos x="T6" y="T7"/>
              </a:cxn>
              <a:cxn ang="0">
                <a:pos x="T8" y="T9"/>
              </a:cxn>
            </a:cxnLst>
            <a:rect l="0" t="0" r="r" b="b"/>
            <a:pathLst>
              <a:path w="2179" h="741">
                <a:moveTo>
                  <a:pt x="0" y="740"/>
                </a:moveTo>
                <a:lnTo>
                  <a:pt x="2178" y="740"/>
                </a:lnTo>
                <a:lnTo>
                  <a:pt x="1672" y="0"/>
                </a:lnTo>
                <a:lnTo>
                  <a:pt x="505" y="0"/>
                </a:lnTo>
                <a:lnTo>
                  <a:pt x="0" y="740"/>
                </a:lnTo>
              </a:path>
            </a:pathLst>
          </a:custGeom>
          <a:solidFill>
            <a:schemeClr val="bg1"/>
          </a:solidFill>
          <a:ln w="9525" cap="rnd" cmpd="sng">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96" name="Freeform 16">
            <a:extLst>
              <a:ext uri="{FF2B5EF4-FFF2-40B4-BE49-F238E27FC236}">
                <a16:creationId xmlns:a16="http://schemas.microsoft.com/office/drawing/2014/main" id="{E8C40443-28EC-46AC-B63C-CC54492FA0AF}"/>
              </a:ext>
            </a:extLst>
          </p:cNvPr>
          <p:cNvSpPr>
            <a:spLocks/>
          </p:cNvSpPr>
          <p:nvPr/>
        </p:nvSpPr>
        <p:spPr bwMode="blackWhite">
          <a:xfrm>
            <a:off x="6238875" y="2057400"/>
            <a:ext cx="708025" cy="739775"/>
          </a:xfrm>
          <a:custGeom>
            <a:avLst/>
            <a:gdLst>
              <a:gd name="T0" fmla="*/ 0 w 1011"/>
              <a:gd name="T1" fmla="*/ 734 h 735"/>
              <a:gd name="T2" fmla="*/ 1010 w 1011"/>
              <a:gd name="T3" fmla="*/ 734 h 735"/>
              <a:gd name="T4" fmla="*/ 505 w 1011"/>
              <a:gd name="T5" fmla="*/ 0 h 735"/>
              <a:gd name="T6" fmla="*/ 0 w 1011"/>
              <a:gd name="T7" fmla="*/ 734 h 735"/>
            </a:gdLst>
            <a:ahLst/>
            <a:cxnLst>
              <a:cxn ang="0">
                <a:pos x="T0" y="T1"/>
              </a:cxn>
              <a:cxn ang="0">
                <a:pos x="T2" y="T3"/>
              </a:cxn>
              <a:cxn ang="0">
                <a:pos x="T4" y="T5"/>
              </a:cxn>
              <a:cxn ang="0">
                <a:pos x="T6" y="T7"/>
              </a:cxn>
            </a:cxnLst>
            <a:rect l="0" t="0" r="r" b="b"/>
            <a:pathLst>
              <a:path w="1011" h="735">
                <a:moveTo>
                  <a:pt x="0" y="734"/>
                </a:moveTo>
                <a:lnTo>
                  <a:pt x="1010" y="734"/>
                </a:lnTo>
                <a:lnTo>
                  <a:pt x="505" y="0"/>
                </a:lnTo>
                <a:lnTo>
                  <a:pt x="0" y="734"/>
                </a:lnTo>
              </a:path>
            </a:pathLst>
          </a:custGeom>
          <a:solidFill>
            <a:schemeClr val="bg1"/>
          </a:solidFill>
          <a:ln w="9525" cap="rnd" cmpd="sng">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97" name="Rectangle 17">
            <a:extLst>
              <a:ext uri="{FF2B5EF4-FFF2-40B4-BE49-F238E27FC236}">
                <a16:creationId xmlns:a16="http://schemas.microsoft.com/office/drawing/2014/main" id="{1616E535-1D6E-4236-B995-5A456A9149A6}"/>
              </a:ext>
            </a:extLst>
          </p:cNvPr>
          <p:cNvSpPr>
            <a:spLocks noChangeArrowheads="1"/>
          </p:cNvSpPr>
          <p:nvPr/>
        </p:nvSpPr>
        <p:spPr bwMode="black">
          <a:xfrm>
            <a:off x="5380038" y="4914900"/>
            <a:ext cx="24257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marL="571500" defTabSz="762000">
              <a:defRPr sz="2400">
                <a:solidFill>
                  <a:schemeClr val="tx1"/>
                </a:solidFill>
                <a:latin typeface="Times New Roman" panose="02020603050405020304" pitchFamily="18" charset="0"/>
                <a:ea typeface="宋体" panose="02010600030101010101" pitchFamily="2" charset="-122"/>
              </a:defRPr>
            </a:lvl2pPr>
            <a:lvl3pPr marL="1143000" defTabSz="762000">
              <a:defRPr sz="2400">
                <a:solidFill>
                  <a:schemeClr val="tx1"/>
                </a:solidFill>
                <a:latin typeface="Times New Roman" panose="02020603050405020304" pitchFamily="18" charset="0"/>
                <a:ea typeface="宋体" panose="02010600030101010101" pitchFamily="2" charset="-122"/>
              </a:defRPr>
            </a:lvl3pPr>
            <a:lvl4pPr marL="1714500" defTabSz="762000">
              <a:defRPr sz="2400">
                <a:solidFill>
                  <a:schemeClr val="tx1"/>
                </a:solidFill>
                <a:latin typeface="Times New Roman" panose="02020603050405020304" pitchFamily="18" charset="0"/>
                <a:ea typeface="宋体" panose="02010600030101010101" pitchFamily="2" charset="-122"/>
              </a:defRPr>
            </a:lvl4pPr>
            <a:lvl5pPr marL="2286000" defTabSz="762000">
              <a:defRPr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400" b="1">
                <a:latin typeface="Arial" panose="020B0604020202020204" pitchFamily="34" charset="0"/>
              </a:rPr>
              <a:t>界 定 问 题</a:t>
            </a:r>
          </a:p>
        </p:txBody>
      </p:sp>
      <p:sp>
        <p:nvSpPr>
          <p:cNvPr id="148498" name="Rectangle 18">
            <a:extLst>
              <a:ext uri="{FF2B5EF4-FFF2-40B4-BE49-F238E27FC236}">
                <a16:creationId xmlns:a16="http://schemas.microsoft.com/office/drawing/2014/main" id="{24AF604D-F560-41F8-8EF9-0F45A9DDEF61}"/>
              </a:ext>
            </a:extLst>
          </p:cNvPr>
          <p:cNvSpPr>
            <a:spLocks noChangeArrowheads="1"/>
          </p:cNvSpPr>
          <p:nvPr/>
        </p:nvSpPr>
        <p:spPr bwMode="black">
          <a:xfrm>
            <a:off x="6156325" y="3154363"/>
            <a:ext cx="8763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marL="571500" defTabSz="762000">
              <a:defRPr sz="2400">
                <a:solidFill>
                  <a:schemeClr val="tx1"/>
                </a:solidFill>
                <a:latin typeface="Times New Roman" panose="02020603050405020304" pitchFamily="18" charset="0"/>
                <a:ea typeface="宋体" panose="02010600030101010101" pitchFamily="2" charset="-122"/>
              </a:defRPr>
            </a:lvl2pPr>
            <a:lvl3pPr marL="1143000" defTabSz="762000">
              <a:defRPr sz="2400">
                <a:solidFill>
                  <a:schemeClr val="tx1"/>
                </a:solidFill>
                <a:latin typeface="Times New Roman" panose="02020603050405020304" pitchFamily="18" charset="0"/>
                <a:ea typeface="宋体" panose="02010600030101010101" pitchFamily="2" charset="-122"/>
              </a:defRPr>
            </a:lvl3pPr>
            <a:lvl4pPr marL="1714500" defTabSz="762000">
              <a:defRPr sz="2400">
                <a:solidFill>
                  <a:schemeClr val="tx1"/>
                </a:solidFill>
                <a:latin typeface="Times New Roman" panose="02020603050405020304" pitchFamily="18" charset="0"/>
                <a:ea typeface="宋体" panose="02010600030101010101" pitchFamily="2" charset="-122"/>
              </a:defRPr>
            </a:lvl4pPr>
            <a:lvl5pPr marL="2286000" defTabSz="762000">
              <a:defRPr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1200">
                <a:latin typeface="Arial" panose="020B0604020202020204" pitchFamily="34" charset="0"/>
              </a:rPr>
              <a:t>实施分析</a:t>
            </a:r>
            <a:r>
              <a:rPr lang="en-US" altLang="zh-CN" sz="1200">
                <a:latin typeface="Arial" panose="020B0604020202020204" pitchFamily="34" charset="0"/>
              </a:rPr>
              <a:t>/</a:t>
            </a:r>
            <a:r>
              <a:rPr lang="zh-CN" altLang="en-US" sz="1200">
                <a:latin typeface="Arial" panose="020B0604020202020204" pitchFamily="34" charset="0"/>
              </a:rPr>
              <a:t>解决方案</a:t>
            </a:r>
          </a:p>
        </p:txBody>
      </p:sp>
      <p:sp>
        <p:nvSpPr>
          <p:cNvPr id="148499" name="Rectangle 19">
            <a:extLst>
              <a:ext uri="{FF2B5EF4-FFF2-40B4-BE49-F238E27FC236}">
                <a16:creationId xmlns:a16="http://schemas.microsoft.com/office/drawing/2014/main" id="{A1FF2E1D-1E51-49D0-9493-7AFAA46C2511}"/>
              </a:ext>
            </a:extLst>
          </p:cNvPr>
          <p:cNvSpPr>
            <a:spLocks noChangeArrowheads="1"/>
          </p:cNvSpPr>
          <p:nvPr/>
        </p:nvSpPr>
        <p:spPr bwMode="black">
          <a:xfrm>
            <a:off x="5756275" y="4044950"/>
            <a:ext cx="167481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marL="571500" defTabSz="762000">
              <a:defRPr sz="2400">
                <a:solidFill>
                  <a:schemeClr val="tx1"/>
                </a:solidFill>
                <a:latin typeface="Times New Roman" panose="02020603050405020304" pitchFamily="18" charset="0"/>
                <a:ea typeface="宋体" panose="02010600030101010101" pitchFamily="2" charset="-122"/>
              </a:defRPr>
            </a:lvl2pPr>
            <a:lvl3pPr marL="1143000" defTabSz="762000">
              <a:defRPr sz="2400">
                <a:solidFill>
                  <a:schemeClr val="tx1"/>
                </a:solidFill>
                <a:latin typeface="Times New Roman" panose="02020603050405020304" pitchFamily="18" charset="0"/>
                <a:ea typeface="宋体" panose="02010600030101010101" pitchFamily="2" charset="-122"/>
              </a:defRPr>
            </a:lvl3pPr>
            <a:lvl4pPr marL="1714500" defTabSz="762000">
              <a:defRPr sz="2400">
                <a:solidFill>
                  <a:schemeClr val="tx1"/>
                </a:solidFill>
                <a:latin typeface="Times New Roman" panose="02020603050405020304" pitchFamily="18" charset="0"/>
                <a:ea typeface="宋体" panose="02010600030101010101" pitchFamily="2" charset="-122"/>
              </a:defRPr>
            </a:lvl4pPr>
            <a:lvl5pPr marL="2286000" defTabSz="762000">
              <a:defRPr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400" b="1">
                <a:latin typeface="Arial" panose="020B0604020202020204" pitchFamily="34" charset="0"/>
              </a:rPr>
              <a:t>结构性分析</a:t>
            </a:r>
          </a:p>
        </p:txBody>
      </p:sp>
      <p:sp>
        <p:nvSpPr>
          <p:cNvPr id="148500" name="Rectangle 20">
            <a:extLst>
              <a:ext uri="{FF2B5EF4-FFF2-40B4-BE49-F238E27FC236}">
                <a16:creationId xmlns:a16="http://schemas.microsoft.com/office/drawing/2014/main" id="{37D33970-44BF-4ABA-8F77-B55C3701C041}"/>
              </a:ext>
            </a:extLst>
          </p:cNvPr>
          <p:cNvSpPr>
            <a:spLocks noChangeArrowheads="1"/>
          </p:cNvSpPr>
          <p:nvPr/>
        </p:nvSpPr>
        <p:spPr bwMode="black">
          <a:xfrm>
            <a:off x="5756275" y="2362200"/>
            <a:ext cx="16748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marL="571500" defTabSz="762000">
              <a:defRPr sz="2400">
                <a:solidFill>
                  <a:schemeClr val="tx1"/>
                </a:solidFill>
                <a:latin typeface="Times New Roman" panose="02020603050405020304" pitchFamily="18" charset="0"/>
                <a:ea typeface="宋体" panose="02010600030101010101" pitchFamily="2" charset="-122"/>
              </a:defRPr>
            </a:lvl2pPr>
            <a:lvl3pPr marL="1143000" defTabSz="762000">
              <a:defRPr sz="2400">
                <a:solidFill>
                  <a:schemeClr val="tx1"/>
                </a:solidFill>
                <a:latin typeface="Times New Roman" panose="02020603050405020304" pitchFamily="18" charset="0"/>
                <a:ea typeface="宋体" panose="02010600030101010101" pitchFamily="2" charset="-122"/>
              </a:defRPr>
            </a:lvl3pPr>
            <a:lvl4pPr marL="1714500" defTabSz="762000">
              <a:defRPr sz="2400">
                <a:solidFill>
                  <a:schemeClr val="tx1"/>
                </a:solidFill>
                <a:latin typeface="Times New Roman" panose="02020603050405020304" pitchFamily="18" charset="0"/>
                <a:ea typeface="宋体" panose="02010600030101010101" pitchFamily="2" charset="-122"/>
              </a:defRPr>
            </a:lvl4pPr>
            <a:lvl5pPr marL="2286000" defTabSz="762000">
              <a:defRPr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1200">
                <a:latin typeface="Arial" panose="020B0604020202020204" pitchFamily="34" charset="0"/>
              </a:rPr>
              <a:t>构筑金字塔</a:t>
            </a:r>
          </a:p>
        </p:txBody>
      </p:sp>
      <p:sp>
        <p:nvSpPr>
          <p:cNvPr id="148501" name="AutoShape 21">
            <a:extLst>
              <a:ext uri="{FF2B5EF4-FFF2-40B4-BE49-F238E27FC236}">
                <a16:creationId xmlns:a16="http://schemas.microsoft.com/office/drawing/2014/main" id="{7C456B93-62EA-4291-B467-503DD88757DE}"/>
              </a:ext>
            </a:extLst>
          </p:cNvPr>
          <p:cNvSpPr>
            <a:spLocks noChangeArrowheads="1"/>
          </p:cNvSpPr>
          <p:nvPr/>
        </p:nvSpPr>
        <p:spPr bwMode="auto">
          <a:xfrm rot="5400000">
            <a:off x="3390900" y="3370263"/>
            <a:ext cx="2193925" cy="168275"/>
          </a:xfrm>
          <a:prstGeom prst="triangle">
            <a:avLst>
              <a:gd name="adj" fmla="val 50000"/>
            </a:avLst>
          </a:prstGeom>
          <a:solidFill>
            <a:srgbClr val="CCCC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2" name="Text Box 22">
            <a:extLst>
              <a:ext uri="{FF2B5EF4-FFF2-40B4-BE49-F238E27FC236}">
                <a16:creationId xmlns:a16="http://schemas.microsoft.com/office/drawing/2014/main" id="{9AE766E6-7CD7-4A84-B7BA-3778233D8350}"/>
              </a:ext>
            </a:extLst>
          </p:cNvPr>
          <p:cNvSpPr txBox="1">
            <a:spLocks noChangeArrowheads="1"/>
          </p:cNvSpPr>
          <p:nvPr/>
        </p:nvSpPr>
        <p:spPr bwMode="auto">
          <a:xfrm>
            <a:off x="468313" y="5645150"/>
            <a:ext cx="80645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：提高写作研究咨询报告的效率秘诀在于（</a:t>
            </a:r>
            <a:r>
              <a:rPr lang="en-US" altLang="zh-CN" sz="1200">
                <a:latin typeface="Arial" panose="020B0604020202020204" pitchFamily="34" charset="0"/>
              </a:rPr>
              <a:t>1</a:t>
            </a:r>
            <a:r>
              <a:rPr lang="zh-CN" altLang="en-US" sz="1200">
                <a:latin typeface="Arial" panose="020B0604020202020204" pitchFamily="34" charset="0"/>
              </a:rPr>
              <a:t>）界定问题，（</a:t>
            </a:r>
            <a:r>
              <a:rPr lang="en-US" altLang="zh-CN" sz="1200">
                <a:latin typeface="Arial" panose="020B0604020202020204" pitchFamily="34" charset="0"/>
              </a:rPr>
              <a:t>2</a:t>
            </a:r>
            <a:r>
              <a:rPr lang="zh-CN" altLang="en-US" sz="1200">
                <a:latin typeface="Arial" panose="020B0604020202020204" pitchFamily="34" charset="0"/>
              </a:rPr>
              <a:t>）有条理地搜集和分析数据，以便它们转换为金字塔的形式。</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a:extLst>
              <a:ext uri="{FF2B5EF4-FFF2-40B4-BE49-F238E27FC236}">
                <a16:creationId xmlns:a16="http://schemas.microsoft.com/office/drawing/2014/main" id="{A8705444-C371-4330-BF5A-2FCB9853A052}"/>
              </a:ext>
            </a:extLst>
          </p:cNvPr>
          <p:cNvSpPr>
            <a:spLocks noGrp="1"/>
          </p:cNvSpPr>
          <p:nvPr>
            <p:ph type="sldNum" sz="quarter" idx="12"/>
          </p:nvPr>
        </p:nvSpPr>
        <p:spPr/>
        <p:txBody>
          <a:bodyPr/>
          <a:lstStyle/>
          <a:p>
            <a:fld id="{84AFB5BD-0ECC-45E1-B9E6-B09AEABF2B4D}" type="slidenum">
              <a:rPr lang="zh-CN" altLang="en-US"/>
              <a:pPr/>
              <a:t>72</a:t>
            </a:fld>
            <a:endParaRPr lang="en-US" altLang="zh-CN"/>
          </a:p>
        </p:txBody>
      </p:sp>
      <p:sp>
        <p:nvSpPr>
          <p:cNvPr id="149506" name="Rectangle 2">
            <a:extLst>
              <a:ext uri="{FF2B5EF4-FFF2-40B4-BE49-F238E27FC236}">
                <a16:creationId xmlns:a16="http://schemas.microsoft.com/office/drawing/2014/main" id="{43B5DBED-6AB5-46D7-A445-81CC0A525631}"/>
              </a:ext>
            </a:extLst>
          </p:cNvPr>
          <p:cNvSpPr>
            <a:spLocks noGrp="1" noChangeArrowheads="1"/>
          </p:cNvSpPr>
          <p:nvPr>
            <p:ph type="title"/>
          </p:nvPr>
        </p:nvSpPr>
        <p:spPr>
          <a:xfrm>
            <a:off x="539750" y="649288"/>
            <a:ext cx="8229600" cy="796925"/>
          </a:xfrm>
        </p:spPr>
        <p:txBody>
          <a:bodyPr/>
          <a:lstStyle/>
          <a:p>
            <a:r>
              <a:rPr lang="zh-CN" altLang="en-US" b="0">
                <a:latin typeface="黑体" panose="02010609060101010101" pitchFamily="49" charset="-122"/>
                <a:ea typeface="黑体" panose="02010609060101010101" pitchFamily="49" charset="-122"/>
              </a:rPr>
              <a:t>用序列分析法对</a:t>
            </a:r>
            <a:r>
              <a:rPr lang="en-US" altLang="zh-CN" b="0">
                <a:latin typeface="黑体" panose="02010609060101010101" pitchFamily="49" charset="-122"/>
                <a:ea typeface="黑体" panose="02010609060101010101" pitchFamily="49" charset="-122"/>
              </a:rPr>
              <a:t>R1</a:t>
            </a:r>
            <a:r>
              <a:rPr lang="zh-CN" altLang="en-US" b="0">
                <a:latin typeface="黑体" panose="02010609060101010101" pitchFamily="49" charset="-122"/>
                <a:ea typeface="黑体" panose="02010609060101010101" pitchFamily="49" charset="-122"/>
              </a:rPr>
              <a:t>（非期望结果）和</a:t>
            </a:r>
            <a:r>
              <a:rPr lang="en-US" altLang="zh-CN" b="0">
                <a:latin typeface="黑体" panose="02010609060101010101" pitchFamily="49" charset="-122"/>
                <a:ea typeface="黑体" panose="02010609060101010101" pitchFamily="49" charset="-122"/>
              </a:rPr>
              <a:t>R2</a:t>
            </a:r>
            <a:r>
              <a:rPr lang="zh-CN" altLang="en-US" b="0">
                <a:latin typeface="黑体" panose="02010609060101010101" pitchFamily="49" charset="-122"/>
                <a:ea typeface="黑体" panose="02010609060101010101" pitchFamily="49" charset="-122"/>
              </a:rPr>
              <a:t>（期望结果）的比较分析产生的答案，是界定问题和解决问题的基础</a:t>
            </a:r>
          </a:p>
        </p:txBody>
      </p:sp>
      <p:sp>
        <p:nvSpPr>
          <p:cNvPr id="149507" name="Freeform 3">
            <a:extLst>
              <a:ext uri="{FF2B5EF4-FFF2-40B4-BE49-F238E27FC236}">
                <a16:creationId xmlns:a16="http://schemas.microsoft.com/office/drawing/2014/main" id="{4EFD8A58-BA5F-4650-9A93-ECF07D1FF9FB}"/>
              </a:ext>
            </a:extLst>
          </p:cNvPr>
          <p:cNvSpPr>
            <a:spLocks/>
          </p:cNvSpPr>
          <p:nvPr/>
        </p:nvSpPr>
        <p:spPr bwMode="blackWhite">
          <a:xfrm>
            <a:off x="4464050" y="5178425"/>
            <a:ext cx="4181475" cy="1046163"/>
          </a:xfrm>
          <a:custGeom>
            <a:avLst/>
            <a:gdLst>
              <a:gd name="T0" fmla="*/ 0 w 4720"/>
              <a:gd name="T1" fmla="*/ 624 h 1695"/>
              <a:gd name="T2" fmla="*/ 0 w 4720"/>
              <a:gd name="T3" fmla="*/ 560 h 1695"/>
              <a:gd name="T4" fmla="*/ 1440 w 4720"/>
              <a:gd name="T5" fmla="*/ 560 h 1695"/>
              <a:gd name="T6" fmla="*/ 1440 w 4720"/>
              <a:gd name="T7" fmla="*/ 624 h 1695"/>
              <a:gd name="T8" fmla="*/ 1380 w 4720"/>
              <a:gd name="T9" fmla="*/ 624 h 1695"/>
              <a:gd name="T10" fmla="*/ 1312 w 4720"/>
              <a:gd name="T11" fmla="*/ 696 h 1695"/>
              <a:gd name="T12" fmla="*/ 1128 w 4720"/>
              <a:gd name="T13" fmla="*/ 696 h 1695"/>
              <a:gd name="T14" fmla="*/ 1016 w 4720"/>
              <a:gd name="T15" fmla="*/ 752 h 1695"/>
              <a:gd name="T16" fmla="*/ 768 w 4720"/>
              <a:gd name="T17" fmla="*/ 752 h 1695"/>
              <a:gd name="T18" fmla="*/ 760 w 4720"/>
              <a:gd name="T19" fmla="*/ 800 h 1695"/>
              <a:gd name="T20" fmla="*/ 920 w 4720"/>
              <a:gd name="T21" fmla="*/ 1104 h 1695"/>
              <a:gd name="T22" fmla="*/ 2416 w 4720"/>
              <a:gd name="T23" fmla="*/ 1104 h 1695"/>
              <a:gd name="T24" fmla="*/ 3952 w 4720"/>
              <a:gd name="T25" fmla="*/ 584 h 1695"/>
              <a:gd name="T26" fmla="*/ 3952 w 4720"/>
              <a:gd name="T27" fmla="*/ 264 h 1695"/>
              <a:gd name="T28" fmla="*/ 3912 w 4720"/>
              <a:gd name="T29" fmla="*/ 184 h 1695"/>
              <a:gd name="T30" fmla="*/ 3704 w 4720"/>
              <a:gd name="T31" fmla="*/ 184 h 1695"/>
              <a:gd name="T32" fmla="*/ 3616 w 4720"/>
              <a:gd name="T33" fmla="*/ 120 h 1695"/>
              <a:gd name="T34" fmla="*/ 3416 w 4720"/>
              <a:gd name="T35" fmla="*/ 120 h 1695"/>
              <a:gd name="T36" fmla="*/ 3336 w 4720"/>
              <a:gd name="T37" fmla="*/ 64 h 1695"/>
              <a:gd name="T38" fmla="*/ 3288 w 4720"/>
              <a:gd name="T39" fmla="*/ 64 h 1695"/>
              <a:gd name="T40" fmla="*/ 3288 w 4720"/>
              <a:gd name="T41" fmla="*/ 0 h 1695"/>
              <a:gd name="T42" fmla="*/ 4720 w 4720"/>
              <a:gd name="T43" fmla="*/ 0 h 1695"/>
              <a:gd name="T44" fmla="*/ 4720 w 4720"/>
              <a:gd name="T45" fmla="*/ 80 h 1695"/>
              <a:gd name="T46" fmla="*/ 4664 w 4720"/>
              <a:gd name="T47" fmla="*/ 80 h 1695"/>
              <a:gd name="T48" fmla="*/ 4576 w 4720"/>
              <a:gd name="T49" fmla="*/ 136 h 1695"/>
              <a:gd name="T50" fmla="*/ 4416 w 4720"/>
              <a:gd name="T51" fmla="*/ 128 h 1695"/>
              <a:gd name="T52" fmla="*/ 4280 w 4720"/>
              <a:gd name="T53" fmla="*/ 184 h 1695"/>
              <a:gd name="T54" fmla="*/ 4048 w 4720"/>
              <a:gd name="T55" fmla="*/ 184 h 1695"/>
              <a:gd name="T56" fmla="*/ 4048 w 4720"/>
              <a:gd name="T57" fmla="*/ 248 h 1695"/>
              <a:gd name="T58" fmla="*/ 4048 w 4720"/>
              <a:gd name="T59" fmla="*/ 648 h 1695"/>
              <a:gd name="T60" fmla="*/ 2552 w 4720"/>
              <a:gd name="T61" fmla="*/ 1168 h 1695"/>
              <a:gd name="T62" fmla="*/ 2552 w 4720"/>
              <a:gd name="T63" fmla="*/ 1296 h 1695"/>
              <a:gd name="T64" fmla="*/ 2800 w 4720"/>
              <a:gd name="T65" fmla="*/ 1296 h 1695"/>
              <a:gd name="T66" fmla="*/ 2880 w 4720"/>
              <a:gd name="T67" fmla="*/ 1424 h 1695"/>
              <a:gd name="T68" fmla="*/ 3088 w 4720"/>
              <a:gd name="T69" fmla="*/ 1439 h 1695"/>
              <a:gd name="T70" fmla="*/ 3136 w 4720"/>
              <a:gd name="T71" fmla="*/ 1551 h 1695"/>
              <a:gd name="T72" fmla="*/ 3216 w 4720"/>
              <a:gd name="T73" fmla="*/ 1551 h 1695"/>
              <a:gd name="T74" fmla="*/ 3216 w 4720"/>
              <a:gd name="T75" fmla="*/ 1695 h 1695"/>
              <a:gd name="T76" fmla="*/ 1760 w 4720"/>
              <a:gd name="T77" fmla="*/ 1695 h 1695"/>
              <a:gd name="T78" fmla="*/ 1760 w 4720"/>
              <a:gd name="T79" fmla="*/ 1551 h 1695"/>
              <a:gd name="T80" fmla="*/ 1832 w 4720"/>
              <a:gd name="T81" fmla="*/ 1551 h 1695"/>
              <a:gd name="T82" fmla="*/ 1912 w 4720"/>
              <a:gd name="T83" fmla="*/ 1431 h 1695"/>
              <a:gd name="T84" fmla="*/ 2112 w 4720"/>
              <a:gd name="T85" fmla="*/ 1431 h 1695"/>
              <a:gd name="T86" fmla="*/ 2216 w 4720"/>
              <a:gd name="T87" fmla="*/ 1288 h 1695"/>
              <a:gd name="T88" fmla="*/ 2416 w 4720"/>
              <a:gd name="T89" fmla="*/ 1288 h 1695"/>
              <a:gd name="T90" fmla="*/ 2416 w 4720"/>
              <a:gd name="T91" fmla="*/ 1184 h 1695"/>
              <a:gd name="T92" fmla="*/ 832 w 4720"/>
              <a:gd name="T93" fmla="*/ 1184 h 1695"/>
              <a:gd name="T94" fmla="*/ 664 w 4720"/>
              <a:gd name="T95" fmla="*/ 824 h 1695"/>
              <a:gd name="T96" fmla="*/ 664 w 4720"/>
              <a:gd name="T97" fmla="*/ 752 h 1695"/>
              <a:gd name="T98" fmla="*/ 504 w 4720"/>
              <a:gd name="T99" fmla="*/ 752 h 1695"/>
              <a:gd name="T100" fmla="*/ 432 w 4720"/>
              <a:gd name="T101" fmla="*/ 752 h 1695"/>
              <a:gd name="T102" fmla="*/ 336 w 4720"/>
              <a:gd name="T103" fmla="*/ 688 h 1695"/>
              <a:gd name="T104" fmla="*/ 160 w 4720"/>
              <a:gd name="T105" fmla="*/ 688 h 1695"/>
              <a:gd name="T106" fmla="*/ 78 w 4720"/>
              <a:gd name="T107" fmla="*/ 654 h 1695"/>
              <a:gd name="T108" fmla="*/ 0 w 4720"/>
              <a:gd name="T109" fmla="*/ 624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20" h="1695">
                <a:moveTo>
                  <a:pt x="0" y="624"/>
                </a:moveTo>
                <a:lnTo>
                  <a:pt x="0" y="560"/>
                </a:lnTo>
                <a:lnTo>
                  <a:pt x="1440" y="560"/>
                </a:lnTo>
                <a:lnTo>
                  <a:pt x="1440" y="624"/>
                </a:lnTo>
                <a:lnTo>
                  <a:pt x="1380" y="624"/>
                </a:lnTo>
                <a:lnTo>
                  <a:pt x="1312" y="696"/>
                </a:lnTo>
                <a:lnTo>
                  <a:pt x="1128" y="696"/>
                </a:lnTo>
                <a:lnTo>
                  <a:pt x="1016" y="752"/>
                </a:lnTo>
                <a:lnTo>
                  <a:pt x="768" y="752"/>
                </a:lnTo>
                <a:lnTo>
                  <a:pt x="760" y="800"/>
                </a:lnTo>
                <a:lnTo>
                  <a:pt x="920" y="1104"/>
                </a:lnTo>
                <a:lnTo>
                  <a:pt x="2416" y="1104"/>
                </a:lnTo>
                <a:lnTo>
                  <a:pt x="3952" y="584"/>
                </a:lnTo>
                <a:lnTo>
                  <a:pt x="3952" y="264"/>
                </a:lnTo>
                <a:lnTo>
                  <a:pt x="3912" y="184"/>
                </a:lnTo>
                <a:lnTo>
                  <a:pt x="3704" y="184"/>
                </a:lnTo>
                <a:lnTo>
                  <a:pt x="3616" y="120"/>
                </a:lnTo>
                <a:lnTo>
                  <a:pt x="3416" y="120"/>
                </a:lnTo>
                <a:lnTo>
                  <a:pt x="3336" y="64"/>
                </a:lnTo>
                <a:lnTo>
                  <a:pt x="3288" y="64"/>
                </a:lnTo>
                <a:lnTo>
                  <a:pt x="3288" y="0"/>
                </a:lnTo>
                <a:lnTo>
                  <a:pt x="4720" y="0"/>
                </a:lnTo>
                <a:lnTo>
                  <a:pt x="4720" y="80"/>
                </a:lnTo>
                <a:lnTo>
                  <a:pt x="4664" y="80"/>
                </a:lnTo>
                <a:lnTo>
                  <a:pt x="4576" y="136"/>
                </a:lnTo>
                <a:lnTo>
                  <a:pt x="4416" y="128"/>
                </a:lnTo>
                <a:lnTo>
                  <a:pt x="4280" y="184"/>
                </a:lnTo>
                <a:lnTo>
                  <a:pt x="4048" y="184"/>
                </a:lnTo>
                <a:lnTo>
                  <a:pt x="4048" y="248"/>
                </a:lnTo>
                <a:lnTo>
                  <a:pt x="4048" y="648"/>
                </a:lnTo>
                <a:lnTo>
                  <a:pt x="2552" y="1168"/>
                </a:lnTo>
                <a:lnTo>
                  <a:pt x="2552" y="1296"/>
                </a:lnTo>
                <a:lnTo>
                  <a:pt x="2800" y="1296"/>
                </a:lnTo>
                <a:lnTo>
                  <a:pt x="2880" y="1424"/>
                </a:lnTo>
                <a:lnTo>
                  <a:pt x="3088" y="1439"/>
                </a:lnTo>
                <a:lnTo>
                  <a:pt x="3136" y="1551"/>
                </a:lnTo>
                <a:lnTo>
                  <a:pt x="3216" y="1551"/>
                </a:lnTo>
                <a:lnTo>
                  <a:pt x="3216" y="1695"/>
                </a:lnTo>
                <a:lnTo>
                  <a:pt x="1760" y="1695"/>
                </a:lnTo>
                <a:lnTo>
                  <a:pt x="1760" y="1551"/>
                </a:lnTo>
                <a:lnTo>
                  <a:pt x="1832" y="1551"/>
                </a:lnTo>
                <a:lnTo>
                  <a:pt x="1912" y="1431"/>
                </a:lnTo>
                <a:lnTo>
                  <a:pt x="2112" y="1431"/>
                </a:lnTo>
                <a:lnTo>
                  <a:pt x="2216" y="1288"/>
                </a:lnTo>
                <a:lnTo>
                  <a:pt x="2416" y="1288"/>
                </a:lnTo>
                <a:lnTo>
                  <a:pt x="2416" y="1184"/>
                </a:lnTo>
                <a:lnTo>
                  <a:pt x="832" y="1184"/>
                </a:lnTo>
                <a:lnTo>
                  <a:pt x="664" y="824"/>
                </a:lnTo>
                <a:lnTo>
                  <a:pt x="664" y="752"/>
                </a:lnTo>
                <a:lnTo>
                  <a:pt x="504" y="752"/>
                </a:lnTo>
                <a:lnTo>
                  <a:pt x="432" y="752"/>
                </a:lnTo>
                <a:lnTo>
                  <a:pt x="336" y="688"/>
                </a:lnTo>
                <a:lnTo>
                  <a:pt x="160" y="688"/>
                </a:lnTo>
                <a:lnTo>
                  <a:pt x="78" y="654"/>
                </a:lnTo>
                <a:lnTo>
                  <a:pt x="0" y="624"/>
                </a:lnTo>
                <a:close/>
              </a:path>
            </a:pathLst>
          </a:custGeom>
          <a:gradFill rotWithShape="1">
            <a:gsLst>
              <a:gs pos="0">
                <a:srgbClr val="DDDDDD"/>
              </a:gs>
              <a:gs pos="100000">
                <a:srgbClr val="DDDDDD">
                  <a:gamma/>
                  <a:shade val="46275"/>
                  <a:invGamma/>
                </a:srgbClr>
              </a:gs>
            </a:gsLst>
            <a:path path="rect">
              <a:fillToRect r="100000" b="100000"/>
            </a:path>
          </a:gradFill>
          <a:ln w="9525" cap="flat" cmpd="sng">
            <a:prstDash val="solid"/>
            <a:round/>
            <a:headEnd/>
            <a:tailEnd/>
          </a:ln>
          <a:effectLst/>
          <a:scene3d>
            <a:camera prst="legacyObliqueTopRight"/>
            <a:lightRig rig="legacyFlat2" dir="t"/>
          </a:scene3d>
          <a:sp3d extrusionH="176200" prstMaterial="legacyMatte">
            <a:bevelT w="13500" h="13500" prst="angle"/>
            <a:bevelB w="13500" h="13500" prst="angle"/>
            <a:extrusionClr>
              <a:srgbClr val="DDDDDD"/>
            </a:extrusionClr>
            <a:contourClr>
              <a:srgbClr val="DDDDD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49508" name="Text Box 4">
            <a:extLst>
              <a:ext uri="{FF2B5EF4-FFF2-40B4-BE49-F238E27FC236}">
                <a16:creationId xmlns:a16="http://schemas.microsoft.com/office/drawing/2014/main" id="{C7A4D9CF-9B20-48C4-99DF-C8D7C361D553}"/>
              </a:ext>
            </a:extLst>
          </p:cNvPr>
          <p:cNvSpPr txBox="1">
            <a:spLocks noChangeArrowheads="1"/>
          </p:cNvSpPr>
          <p:nvPr/>
        </p:nvSpPr>
        <p:spPr bwMode="auto">
          <a:xfrm>
            <a:off x="4464050" y="5248275"/>
            <a:ext cx="151288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400" b="1">
                <a:latin typeface="Arial" panose="020B0604020202020204" pitchFamily="34" charset="0"/>
              </a:rPr>
              <a:t>非期望结果（</a:t>
            </a:r>
            <a:r>
              <a:rPr lang="en-US" altLang="zh-CN" sz="1400" b="1">
                <a:latin typeface="Arial" panose="020B0604020202020204" pitchFamily="34" charset="0"/>
              </a:rPr>
              <a:t>R1</a:t>
            </a:r>
            <a:r>
              <a:rPr lang="zh-CN" altLang="en-US" sz="1400" b="1">
                <a:latin typeface="Arial" panose="020B0604020202020204" pitchFamily="34" charset="0"/>
              </a:rPr>
              <a:t>）</a:t>
            </a:r>
          </a:p>
        </p:txBody>
      </p:sp>
      <p:sp>
        <p:nvSpPr>
          <p:cNvPr id="149509" name="Text Box 5">
            <a:extLst>
              <a:ext uri="{FF2B5EF4-FFF2-40B4-BE49-F238E27FC236}">
                <a16:creationId xmlns:a16="http://schemas.microsoft.com/office/drawing/2014/main" id="{5C783E45-A06B-494F-8F8E-CA0C873DA87D}"/>
              </a:ext>
            </a:extLst>
          </p:cNvPr>
          <p:cNvSpPr txBox="1">
            <a:spLocks noChangeArrowheads="1"/>
          </p:cNvSpPr>
          <p:nvPr/>
        </p:nvSpPr>
        <p:spPr bwMode="auto">
          <a:xfrm>
            <a:off x="7451725" y="4927600"/>
            <a:ext cx="151288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400" b="1">
                <a:latin typeface="Arial" panose="020B0604020202020204" pitchFamily="34" charset="0"/>
              </a:rPr>
              <a:t>期望结果（</a:t>
            </a:r>
            <a:r>
              <a:rPr lang="en-US" altLang="zh-CN" sz="1400" b="1">
                <a:latin typeface="Arial" panose="020B0604020202020204" pitchFamily="34" charset="0"/>
              </a:rPr>
              <a:t>R2</a:t>
            </a:r>
            <a:r>
              <a:rPr lang="zh-CN" altLang="en-US" sz="1400" b="1">
                <a:latin typeface="Arial" panose="020B0604020202020204" pitchFamily="34" charset="0"/>
              </a:rPr>
              <a:t>）</a:t>
            </a:r>
          </a:p>
        </p:txBody>
      </p:sp>
      <p:graphicFrame>
        <p:nvGraphicFramePr>
          <p:cNvPr id="149510" name="Group 6">
            <a:extLst>
              <a:ext uri="{FF2B5EF4-FFF2-40B4-BE49-F238E27FC236}">
                <a16:creationId xmlns:a16="http://schemas.microsoft.com/office/drawing/2014/main" id="{20955BD6-A371-4DC8-8398-A4C8FB565AD8}"/>
              </a:ext>
            </a:extLst>
          </p:cNvPr>
          <p:cNvGraphicFramePr>
            <a:graphicFrameLocks noGrp="1"/>
          </p:cNvGraphicFramePr>
          <p:nvPr>
            <p:ph idx="1"/>
          </p:nvPr>
        </p:nvGraphicFramePr>
        <p:xfrm>
          <a:off x="889000" y="1628775"/>
          <a:ext cx="5791200" cy="3095626"/>
        </p:xfrm>
        <a:graphic>
          <a:graphicData uri="http://schemas.openxmlformats.org/drawingml/2006/table">
            <a:tbl>
              <a:tblPr/>
              <a:tblGrid>
                <a:gridCol w="3954463">
                  <a:extLst>
                    <a:ext uri="{9D8B030D-6E8A-4147-A177-3AD203B41FA5}">
                      <a16:colId xmlns:a16="http://schemas.microsoft.com/office/drawing/2014/main" val="3542507469"/>
                    </a:ext>
                  </a:extLst>
                </a:gridCol>
                <a:gridCol w="1836737">
                  <a:extLst>
                    <a:ext uri="{9D8B030D-6E8A-4147-A177-3AD203B41FA5}">
                      <a16:colId xmlns:a16="http://schemas.microsoft.com/office/drawing/2014/main" val="2718612265"/>
                    </a:ext>
                  </a:extLst>
                </a:gridCol>
              </a:tblGrid>
              <a:tr h="615950">
                <a:tc>
                  <a:txBody>
                    <a:bodyPr/>
                    <a:lstStyle>
                      <a:lvl1pPr marL="533400" indent="-533400">
                        <a:spcBef>
                          <a:spcPct val="20000"/>
                        </a:spcBef>
                        <a:defRPr sz="1600">
                          <a:solidFill>
                            <a:schemeClr val="tx1"/>
                          </a:solidFill>
                          <a:latin typeface="Times New Roman" panose="02020603050405020304" pitchFamily="18" charset="0"/>
                          <a:ea typeface="宋体" panose="02010600030101010101" pitchFamily="2" charset="-122"/>
                        </a:defRPr>
                      </a:lvl1pPr>
                      <a:lvl2pPr marL="914400" indent="-457200">
                        <a:spcBef>
                          <a:spcPct val="20000"/>
                        </a:spcBef>
                        <a:defRPr sz="1400">
                          <a:solidFill>
                            <a:schemeClr val="tx1"/>
                          </a:solidFill>
                          <a:latin typeface="Times New Roman" panose="02020603050405020304" pitchFamily="18" charset="0"/>
                          <a:ea typeface="宋体" panose="02010600030101010101" pitchFamily="2" charset="-122"/>
                        </a:defRPr>
                      </a:lvl2pPr>
                      <a:lvl3pPr marL="1295400" indent="-381000">
                        <a:spcBef>
                          <a:spcPct val="20000"/>
                        </a:spcBef>
                        <a:defRPr sz="1200">
                          <a:solidFill>
                            <a:schemeClr val="tx1"/>
                          </a:solidFill>
                          <a:latin typeface="Times New Roman" panose="02020603050405020304" pitchFamily="18"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1. </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有没有</a:t>
                      </a: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可不可能有问题（机会）？</a:t>
                      </a:r>
                    </a:p>
                  </a:txBody>
                  <a:tcPr marL="90000" marR="90000" marT="46800" marB="46800"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rowSpan="2">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界定问题</a:t>
                      </a:r>
                    </a:p>
                  </a:txBody>
                  <a:tcPr marL="90000" marR="90000" marT="46800" marB="46800"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8522494"/>
                  </a:ext>
                </a:extLst>
              </a:tr>
              <a:tr h="630238">
                <a:tc>
                  <a:txBody>
                    <a:bodyPr/>
                    <a:lstStyle>
                      <a:lvl1pPr marL="533400" indent="-533400">
                        <a:spcBef>
                          <a:spcPct val="20000"/>
                        </a:spcBef>
                        <a:defRPr sz="1600">
                          <a:solidFill>
                            <a:schemeClr val="tx1"/>
                          </a:solidFill>
                          <a:latin typeface="Times New Roman" panose="02020603050405020304" pitchFamily="18" charset="0"/>
                          <a:ea typeface="宋体" panose="02010600030101010101" pitchFamily="2" charset="-122"/>
                        </a:defRPr>
                      </a:lvl1pPr>
                      <a:lvl2pPr marL="914400" indent="-457200">
                        <a:spcBef>
                          <a:spcPct val="20000"/>
                        </a:spcBef>
                        <a:defRPr sz="1400">
                          <a:solidFill>
                            <a:schemeClr val="tx1"/>
                          </a:solidFill>
                          <a:latin typeface="Times New Roman" panose="02020603050405020304" pitchFamily="18" charset="0"/>
                          <a:ea typeface="宋体" panose="02010600030101010101" pitchFamily="2" charset="-122"/>
                        </a:defRPr>
                      </a:lvl2pPr>
                      <a:lvl3pPr marL="1295400" indent="-381000">
                        <a:spcBef>
                          <a:spcPct val="20000"/>
                        </a:spcBef>
                        <a:defRPr sz="1200">
                          <a:solidFill>
                            <a:schemeClr val="tx1"/>
                          </a:solidFill>
                          <a:latin typeface="Times New Roman" panose="02020603050405020304" pitchFamily="18"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2. </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它在哪里？ </a:t>
                      </a:r>
                    </a:p>
                  </a:txBody>
                  <a:tcPr marL="90000" marR="90000" marT="46800" marB="46800"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273250728"/>
                  </a:ext>
                </a:extLst>
              </a:tr>
              <a:tr h="61595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3. </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为什么存在？</a:t>
                      </a:r>
                    </a:p>
                  </a:txBody>
                  <a:tcPr marL="90000" marR="90000" marT="46800" marB="4680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结构性分析</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5891413"/>
                  </a:ext>
                </a:extLst>
              </a:tr>
              <a:tr h="617538">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4. </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我们能做什么？</a:t>
                      </a:r>
                    </a:p>
                  </a:txBody>
                  <a:tcPr marL="90000" marR="90000" marT="46800" marB="46800"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rowSpan="2">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寻找解决方案</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574467"/>
                  </a:ext>
                </a:extLst>
              </a:tr>
              <a:tr h="61595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5. </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我们应该做什么？</a:t>
                      </a:r>
                    </a:p>
                  </a:txBody>
                  <a:tcPr marL="90000" marR="90000" marT="46800" marB="46800" anchor="ct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47185989"/>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a:extLst>
              <a:ext uri="{FF2B5EF4-FFF2-40B4-BE49-F238E27FC236}">
                <a16:creationId xmlns:a16="http://schemas.microsoft.com/office/drawing/2014/main" id="{839AE8EE-106A-4B01-8BC4-851D5747F01A}"/>
              </a:ext>
            </a:extLst>
          </p:cNvPr>
          <p:cNvSpPr>
            <a:spLocks noGrp="1"/>
          </p:cNvSpPr>
          <p:nvPr>
            <p:ph type="sldNum" sz="quarter" idx="12"/>
          </p:nvPr>
        </p:nvSpPr>
        <p:spPr/>
        <p:txBody>
          <a:bodyPr/>
          <a:lstStyle/>
          <a:p>
            <a:fld id="{0B097F32-4C1F-4FE2-A84E-7A604497E4AF}" type="slidenum">
              <a:rPr lang="zh-CN" altLang="en-US"/>
              <a:pPr/>
              <a:t>73</a:t>
            </a:fld>
            <a:endParaRPr lang="en-US" altLang="zh-CN"/>
          </a:p>
        </p:txBody>
      </p:sp>
      <p:sp>
        <p:nvSpPr>
          <p:cNvPr id="151554" name="Rectangle 2">
            <a:extLst>
              <a:ext uri="{FF2B5EF4-FFF2-40B4-BE49-F238E27FC236}">
                <a16:creationId xmlns:a16="http://schemas.microsoft.com/office/drawing/2014/main" id="{BA8868FC-B006-4A50-8AF3-9EBA2366D5F8}"/>
              </a:ext>
            </a:extLst>
          </p:cNvPr>
          <p:cNvSpPr>
            <a:spLocks noGrp="1" noChangeArrowheads="1"/>
          </p:cNvSpPr>
          <p:nvPr>
            <p:ph type="title"/>
          </p:nvPr>
        </p:nvSpPr>
        <p:spPr>
          <a:xfrm>
            <a:off x="1042988" y="754063"/>
            <a:ext cx="7200900" cy="587375"/>
          </a:xfrm>
        </p:spPr>
        <p:txBody>
          <a:bodyPr/>
          <a:lstStyle/>
          <a:p>
            <a:r>
              <a:rPr lang="zh-CN" altLang="en-US" b="0">
                <a:ea typeface="黑体" panose="02010609060101010101" pitchFamily="49" charset="-122"/>
              </a:rPr>
              <a:t>界定问题的框架</a:t>
            </a:r>
          </a:p>
        </p:txBody>
      </p:sp>
      <p:sp>
        <p:nvSpPr>
          <p:cNvPr id="151555" name="Text Box 3">
            <a:extLst>
              <a:ext uri="{FF2B5EF4-FFF2-40B4-BE49-F238E27FC236}">
                <a16:creationId xmlns:a16="http://schemas.microsoft.com/office/drawing/2014/main" id="{7384765D-7D4F-4A6B-8B02-F5A5A298E450}"/>
              </a:ext>
            </a:extLst>
          </p:cNvPr>
          <p:cNvSpPr txBox="1">
            <a:spLocks noChangeArrowheads="1"/>
          </p:cNvSpPr>
          <p:nvPr/>
        </p:nvSpPr>
        <p:spPr bwMode="auto">
          <a:xfrm>
            <a:off x="1331913" y="1557338"/>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情境</a:t>
            </a:r>
          </a:p>
        </p:txBody>
      </p:sp>
      <p:sp>
        <p:nvSpPr>
          <p:cNvPr id="151556" name="Text Box 4">
            <a:extLst>
              <a:ext uri="{FF2B5EF4-FFF2-40B4-BE49-F238E27FC236}">
                <a16:creationId xmlns:a16="http://schemas.microsoft.com/office/drawing/2014/main" id="{0596039E-C2D1-4F82-AC09-B61AAF28DA29}"/>
              </a:ext>
            </a:extLst>
          </p:cNvPr>
          <p:cNvSpPr txBox="1">
            <a:spLocks noChangeArrowheads="1"/>
          </p:cNvSpPr>
          <p:nvPr/>
        </p:nvSpPr>
        <p:spPr bwMode="auto">
          <a:xfrm>
            <a:off x="1331913" y="2151063"/>
            <a:ext cx="1368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a:latin typeface="Arial" panose="020B0604020202020204" pitchFamily="34" charset="0"/>
              </a:rPr>
              <a:t>切入点</a:t>
            </a:r>
            <a:r>
              <a:rPr lang="en-US" altLang="zh-CN" sz="1400" b="1">
                <a:latin typeface="Arial" panose="020B0604020202020204" pitchFamily="34" charset="0"/>
              </a:rPr>
              <a:t>/</a:t>
            </a:r>
            <a:r>
              <a:rPr lang="zh-CN" altLang="en-US" sz="1400" b="1">
                <a:latin typeface="Arial" panose="020B0604020202020204" pitchFamily="34" charset="0"/>
              </a:rPr>
              <a:t>序幕</a:t>
            </a:r>
          </a:p>
        </p:txBody>
      </p:sp>
      <p:sp>
        <p:nvSpPr>
          <p:cNvPr id="151557" name="AutoShape 5">
            <a:extLst>
              <a:ext uri="{FF2B5EF4-FFF2-40B4-BE49-F238E27FC236}">
                <a16:creationId xmlns:a16="http://schemas.microsoft.com/office/drawing/2014/main" id="{FC3BFD09-CE2C-4647-B93A-B665AC9A9174}"/>
              </a:ext>
            </a:extLst>
          </p:cNvPr>
          <p:cNvSpPr>
            <a:spLocks noChangeArrowheads="1"/>
          </p:cNvSpPr>
          <p:nvPr/>
        </p:nvSpPr>
        <p:spPr bwMode="auto">
          <a:xfrm>
            <a:off x="1331913" y="2646363"/>
            <a:ext cx="936625" cy="4953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en-US" sz="1200">
              <a:latin typeface="Arial" panose="020B0604020202020204" pitchFamily="34" charset="0"/>
            </a:endParaRPr>
          </a:p>
        </p:txBody>
      </p:sp>
      <p:sp>
        <p:nvSpPr>
          <p:cNvPr id="151558" name="AutoShape 6">
            <a:extLst>
              <a:ext uri="{FF2B5EF4-FFF2-40B4-BE49-F238E27FC236}">
                <a16:creationId xmlns:a16="http://schemas.microsoft.com/office/drawing/2014/main" id="{B4428B2E-6BD0-40A6-B0FB-B1EA6BCFB993}"/>
              </a:ext>
            </a:extLst>
          </p:cNvPr>
          <p:cNvSpPr>
            <a:spLocks noChangeArrowheads="1"/>
          </p:cNvSpPr>
          <p:nvPr/>
        </p:nvSpPr>
        <p:spPr bwMode="auto">
          <a:xfrm>
            <a:off x="2627313" y="2646363"/>
            <a:ext cx="936625" cy="4953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en-US" sz="1200">
              <a:latin typeface="Arial" panose="020B0604020202020204" pitchFamily="34" charset="0"/>
            </a:endParaRPr>
          </a:p>
        </p:txBody>
      </p:sp>
      <p:sp>
        <p:nvSpPr>
          <p:cNvPr id="151559" name="AutoShape 7">
            <a:extLst>
              <a:ext uri="{FF2B5EF4-FFF2-40B4-BE49-F238E27FC236}">
                <a16:creationId xmlns:a16="http://schemas.microsoft.com/office/drawing/2014/main" id="{039F70A6-005F-4A0D-B89B-C6304A617A08}"/>
              </a:ext>
            </a:extLst>
          </p:cNvPr>
          <p:cNvSpPr>
            <a:spLocks noChangeArrowheads="1"/>
          </p:cNvSpPr>
          <p:nvPr/>
        </p:nvSpPr>
        <p:spPr bwMode="auto">
          <a:xfrm>
            <a:off x="3995738" y="2646363"/>
            <a:ext cx="936625" cy="4953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en-US" sz="1200">
              <a:latin typeface="Arial" panose="020B0604020202020204" pitchFamily="34" charset="0"/>
            </a:endParaRPr>
          </a:p>
        </p:txBody>
      </p:sp>
      <p:cxnSp>
        <p:nvCxnSpPr>
          <p:cNvPr id="151560" name="AutoShape 8">
            <a:extLst>
              <a:ext uri="{FF2B5EF4-FFF2-40B4-BE49-F238E27FC236}">
                <a16:creationId xmlns:a16="http://schemas.microsoft.com/office/drawing/2014/main" id="{1EFF32DF-5480-444C-92ED-222D15C2AD18}"/>
              </a:ext>
            </a:extLst>
          </p:cNvPr>
          <p:cNvCxnSpPr>
            <a:cxnSpLocks noChangeShapeType="1"/>
            <a:stCxn id="151557" idx="3"/>
            <a:endCxn id="151558" idx="1"/>
          </p:cNvCxnSpPr>
          <p:nvPr/>
        </p:nvCxnSpPr>
        <p:spPr bwMode="auto">
          <a:xfrm>
            <a:off x="2268538" y="2894013"/>
            <a:ext cx="358775"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561" name="AutoShape 9">
            <a:extLst>
              <a:ext uri="{FF2B5EF4-FFF2-40B4-BE49-F238E27FC236}">
                <a16:creationId xmlns:a16="http://schemas.microsoft.com/office/drawing/2014/main" id="{9F28A3D9-319E-4643-8EF1-43266BC7ED2A}"/>
              </a:ext>
            </a:extLst>
          </p:cNvPr>
          <p:cNvCxnSpPr>
            <a:cxnSpLocks noChangeShapeType="1"/>
            <a:stCxn id="151558" idx="3"/>
            <a:endCxn id="151559" idx="1"/>
          </p:cNvCxnSpPr>
          <p:nvPr/>
        </p:nvCxnSpPr>
        <p:spPr bwMode="auto">
          <a:xfrm>
            <a:off x="3563938" y="2894013"/>
            <a:ext cx="4318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562" name="Text Box 10">
            <a:extLst>
              <a:ext uri="{FF2B5EF4-FFF2-40B4-BE49-F238E27FC236}">
                <a16:creationId xmlns:a16="http://schemas.microsoft.com/office/drawing/2014/main" id="{9CE8E8C9-9555-4D4A-8C85-091BF3EA9CBD}"/>
              </a:ext>
            </a:extLst>
          </p:cNvPr>
          <p:cNvSpPr txBox="1">
            <a:spLocks noChangeArrowheads="1"/>
          </p:cNvSpPr>
          <p:nvPr/>
        </p:nvSpPr>
        <p:spPr bwMode="auto">
          <a:xfrm>
            <a:off x="5219700" y="2133600"/>
            <a:ext cx="15843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zh-CN" altLang="en-US" sz="1400" b="1">
                <a:latin typeface="Arial" panose="020B0604020202020204" pitchFamily="34" charset="0"/>
              </a:rPr>
              <a:t>非期望结果（</a:t>
            </a:r>
            <a:r>
              <a:rPr lang="en-US" altLang="zh-CN" sz="1400" b="1">
                <a:latin typeface="Arial" panose="020B0604020202020204" pitchFamily="34" charset="0"/>
              </a:rPr>
              <a:t>R1</a:t>
            </a:r>
            <a:r>
              <a:rPr lang="zh-CN" altLang="en-US" sz="1400" b="1">
                <a:latin typeface="Arial" panose="020B0604020202020204" pitchFamily="34" charset="0"/>
              </a:rPr>
              <a:t>）</a:t>
            </a:r>
          </a:p>
        </p:txBody>
      </p:sp>
      <p:sp>
        <p:nvSpPr>
          <p:cNvPr id="151563" name="AutoShape 11">
            <a:extLst>
              <a:ext uri="{FF2B5EF4-FFF2-40B4-BE49-F238E27FC236}">
                <a16:creationId xmlns:a16="http://schemas.microsoft.com/office/drawing/2014/main" id="{6FCEC682-7C8A-47D6-BBE0-2A4235538569}"/>
              </a:ext>
            </a:extLst>
          </p:cNvPr>
          <p:cNvSpPr>
            <a:spLocks noChangeArrowheads="1"/>
          </p:cNvSpPr>
          <p:nvPr/>
        </p:nvSpPr>
        <p:spPr bwMode="auto">
          <a:xfrm>
            <a:off x="5292725" y="2557463"/>
            <a:ext cx="1366838" cy="51276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en-US" sz="1200">
              <a:latin typeface="Arial" panose="020B0604020202020204" pitchFamily="34" charset="0"/>
            </a:endParaRPr>
          </a:p>
        </p:txBody>
      </p:sp>
      <p:sp>
        <p:nvSpPr>
          <p:cNvPr id="151564" name="AutoShape 12">
            <a:extLst>
              <a:ext uri="{FF2B5EF4-FFF2-40B4-BE49-F238E27FC236}">
                <a16:creationId xmlns:a16="http://schemas.microsoft.com/office/drawing/2014/main" id="{5787D341-DF8B-4EEE-BFDF-52184A93B214}"/>
              </a:ext>
            </a:extLst>
          </p:cNvPr>
          <p:cNvSpPr>
            <a:spLocks noChangeArrowheads="1"/>
          </p:cNvSpPr>
          <p:nvPr/>
        </p:nvSpPr>
        <p:spPr bwMode="auto">
          <a:xfrm>
            <a:off x="7092950" y="2557463"/>
            <a:ext cx="1223963" cy="51276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en-US" sz="1200">
              <a:latin typeface="Arial" panose="020B0604020202020204" pitchFamily="34" charset="0"/>
            </a:endParaRPr>
          </a:p>
        </p:txBody>
      </p:sp>
      <p:sp>
        <p:nvSpPr>
          <p:cNvPr id="151565" name="Text Box 13">
            <a:extLst>
              <a:ext uri="{FF2B5EF4-FFF2-40B4-BE49-F238E27FC236}">
                <a16:creationId xmlns:a16="http://schemas.microsoft.com/office/drawing/2014/main" id="{842819F4-F07D-4C40-83B3-DD9AAC615743}"/>
              </a:ext>
            </a:extLst>
          </p:cNvPr>
          <p:cNvSpPr txBox="1">
            <a:spLocks noChangeArrowheads="1"/>
          </p:cNvSpPr>
          <p:nvPr/>
        </p:nvSpPr>
        <p:spPr bwMode="auto">
          <a:xfrm>
            <a:off x="1333500" y="3573463"/>
            <a:ext cx="1223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a:latin typeface="Arial" panose="020B0604020202020204" pitchFamily="34" charset="0"/>
              </a:rPr>
              <a:t>困扰事件</a:t>
            </a:r>
          </a:p>
        </p:txBody>
      </p:sp>
      <p:sp>
        <p:nvSpPr>
          <p:cNvPr id="151566" name="AutoShape 14">
            <a:extLst>
              <a:ext uri="{FF2B5EF4-FFF2-40B4-BE49-F238E27FC236}">
                <a16:creationId xmlns:a16="http://schemas.microsoft.com/office/drawing/2014/main" id="{A4374B50-F460-4CBD-ADCC-331DA812FED9}"/>
              </a:ext>
            </a:extLst>
          </p:cNvPr>
          <p:cNvSpPr>
            <a:spLocks noChangeArrowheads="1"/>
          </p:cNvSpPr>
          <p:nvPr/>
        </p:nvSpPr>
        <p:spPr bwMode="auto">
          <a:xfrm>
            <a:off x="6011863" y="3636963"/>
            <a:ext cx="1728787" cy="2127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zh-CN" altLang="en-US" sz="1400" b="1">
                <a:latin typeface="Arial" panose="020B0604020202020204" pitchFamily="34" charset="0"/>
              </a:rPr>
              <a:t>界定的问题</a:t>
            </a:r>
          </a:p>
        </p:txBody>
      </p:sp>
      <p:cxnSp>
        <p:nvCxnSpPr>
          <p:cNvPr id="151567" name="AutoShape 15">
            <a:extLst>
              <a:ext uri="{FF2B5EF4-FFF2-40B4-BE49-F238E27FC236}">
                <a16:creationId xmlns:a16="http://schemas.microsoft.com/office/drawing/2014/main" id="{A37DC16F-4807-4828-97D5-8F9493B66032}"/>
              </a:ext>
            </a:extLst>
          </p:cNvPr>
          <p:cNvCxnSpPr>
            <a:cxnSpLocks noChangeShapeType="1"/>
            <a:stCxn id="151563" idx="2"/>
            <a:endCxn id="151566" idx="0"/>
          </p:cNvCxnSpPr>
          <p:nvPr/>
        </p:nvCxnSpPr>
        <p:spPr bwMode="auto">
          <a:xfrm>
            <a:off x="5976938" y="3070225"/>
            <a:ext cx="900112" cy="5667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568" name="AutoShape 16">
            <a:extLst>
              <a:ext uri="{FF2B5EF4-FFF2-40B4-BE49-F238E27FC236}">
                <a16:creationId xmlns:a16="http://schemas.microsoft.com/office/drawing/2014/main" id="{057E61F1-9446-4A02-8A15-9169527EB31B}"/>
              </a:ext>
            </a:extLst>
          </p:cNvPr>
          <p:cNvCxnSpPr>
            <a:cxnSpLocks noChangeShapeType="1"/>
            <a:stCxn id="151564" idx="2"/>
            <a:endCxn id="151566" idx="0"/>
          </p:cNvCxnSpPr>
          <p:nvPr/>
        </p:nvCxnSpPr>
        <p:spPr bwMode="auto">
          <a:xfrm flipH="1">
            <a:off x="6877050" y="3070225"/>
            <a:ext cx="828675" cy="5667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569" name="Text Box 17">
            <a:extLst>
              <a:ext uri="{FF2B5EF4-FFF2-40B4-BE49-F238E27FC236}">
                <a16:creationId xmlns:a16="http://schemas.microsoft.com/office/drawing/2014/main" id="{46ED0D44-84B2-4413-A5FF-D9E7C0D38709}"/>
              </a:ext>
            </a:extLst>
          </p:cNvPr>
          <p:cNvSpPr txBox="1">
            <a:spLocks noChangeArrowheads="1"/>
          </p:cNvSpPr>
          <p:nvPr/>
        </p:nvSpPr>
        <p:spPr bwMode="auto">
          <a:xfrm>
            <a:off x="7019925" y="2133600"/>
            <a:ext cx="1366838"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zh-CN" altLang="en-US" sz="1400" b="1">
                <a:latin typeface="Arial" panose="020B0604020202020204" pitchFamily="34" charset="0"/>
              </a:rPr>
              <a:t>期望结果（</a:t>
            </a:r>
            <a:r>
              <a:rPr lang="en-US" altLang="zh-CN" sz="1400" b="1">
                <a:latin typeface="Arial" panose="020B0604020202020204" pitchFamily="34" charset="0"/>
              </a:rPr>
              <a:t>R2</a:t>
            </a:r>
            <a:r>
              <a:rPr lang="zh-CN" altLang="en-US" sz="1400" b="1">
                <a:latin typeface="Arial" panose="020B0604020202020204" pitchFamily="34" charset="0"/>
              </a:rPr>
              <a:t>）</a:t>
            </a:r>
          </a:p>
        </p:txBody>
      </p:sp>
      <p:sp>
        <p:nvSpPr>
          <p:cNvPr id="151570" name="Text Box 18">
            <a:extLst>
              <a:ext uri="{FF2B5EF4-FFF2-40B4-BE49-F238E27FC236}">
                <a16:creationId xmlns:a16="http://schemas.microsoft.com/office/drawing/2014/main" id="{4A4457BE-B84C-4003-B675-3739D4A8C0F3}"/>
              </a:ext>
            </a:extLst>
          </p:cNvPr>
          <p:cNvSpPr txBox="1">
            <a:spLocks noChangeArrowheads="1"/>
          </p:cNvSpPr>
          <p:nvPr/>
        </p:nvSpPr>
        <p:spPr bwMode="auto">
          <a:xfrm>
            <a:off x="1404938" y="4003675"/>
            <a:ext cx="2519362"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en-US" sz="2000" b="1">
              <a:latin typeface="Arial" panose="020B0604020202020204" pitchFamily="34" charset="0"/>
              <a:ea typeface="黑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a:extLst>
              <a:ext uri="{FF2B5EF4-FFF2-40B4-BE49-F238E27FC236}">
                <a16:creationId xmlns:a16="http://schemas.microsoft.com/office/drawing/2014/main" id="{86C6E102-82A2-4350-88C1-B49FA1FA87EC}"/>
              </a:ext>
            </a:extLst>
          </p:cNvPr>
          <p:cNvSpPr>
            <a:spLocks noGrp="1"/>
          </p:cNvSpPr>
          <p:nvPr>
            <p:ph type="sldNum" sz="quarter" idx="12"/>
          </p:nvPr>
        </p:nvSpPr>
        <p:spPr/>
        <p:txBody>
          <a:bodyPr/>
          <a:lstStyle/>
          <a:p>
            <a:fld id="{BA900C14-0CE3-4E39-AFE1-18DF3228DF9C}" type="slidenum">
              <a:rPr lang="zh-CN" altLang="en-US"/>
              <a:pPr/>
              <a:t>74</a:t>
            </a:fld>
            <a:endParaRPr lang="en-US" altLang="zh-CN"/>
          </a:p>
        </p:txBody>
      </p:sp>
      <p:sp>
        <p:nvSpPr>
          <p:cNvPr id="152578" name="Rectangle 2">
            <a:extLst>
              <a:ext uri="{FF2B5EF4-FFF2-40B4-BE49-F238E27FC236}">
                <a16:creationId xmlns:a16="http://schemas.microsoft.com/office/drawing/2014/main" id="{C7FF3E37-4F81-49F2-9654-BE1F98610C8F}"/>
              </a:ext>
            </a:extLst>
          </p:cNvPr>
          <p:cNvSpPr>
            <a:spLocks noGrp="1" noChangeArrowheads="1"/>
          </p:cNvSpPr>
          <p:nvPr>
            <p:ph type="title"/>
          </p:nvPr>
        </p:nvSpPr>
        <p:spPr>
          <a:xfrm>
            <a:off x="684213" y="692150"/>
            <a:ext cx="7991475" cy="587375"/>
          </a:xfrm>
        </p:spPr>
        <p:txBody>
          <a:bodyPr/>
          <a:lstStyle/>
          <a:p>
            <a:r>
              <a:rPr lang="zh-CN" altLang="en-US" b="0">
                <a:latin typeface="黑体" panose="02010609060101010101" pitchFamily="49" charset="-122"/>
                <a:ea typeface="黑体" panose="02010609060101010101" pitchFamily="49" charset="-122"/>
              </a:rPr>
              <a:t>展开问题</a:t>
            </a:r>
            <a:r>
              <a:rPr lang="en-US" altLang="zh-CN" b="0">
                <a:latin typeface="Arial" panose="020B0604020202020204" pitchFamily="34" charset="0"/>
                <a:ea typeface="黑体" panose="02010609060101010101" pitchFamily="49" charset="-122"/>
              </a:rPr>
              <a:t>——</a:t>
            </a:r>
            <a:r>
              <a:rPr lang="zh-CN" altLang="en-US" b="0">
                <a:latin typeface="黑体" panose="02010609060101010101" pitchFamily="49" charset="-122"/>
                <a:ea typeface="黑体" panose="02010609060101010101" pitchFamily="49" charset="-122"/>
              </a:rPr>
              <a:t>切入点</a:t>
            </a:r>
            <a:r>
              <a:rPr lang="en-US" altLang="zh-CN" b="0">
                <a:latin typeface="黑体" panose="02010609060101010101" pitchFamily="49" charset="-122"/>
                <a:ea typeface="黑体" panose="02010609060101010101" pitchFamily="49" charset="-122"/>
              </a:rPr>
              <a:t>/</a:t>
            </a:r>
            <a:r>
              <a:rPr lang="zh-CN" altLang="en-US" b="0">
                <a:latin typeface="黑体" panose="02010609060101010101" pitchFamily="49" charset="-122"/>
                <a:ea typeface="黑体" panose="02010609060101010101" pitchFamily="49" charset="-122"/>
              </a:rPr>
              <a:t>序幕</a:t>
            </a:r>
          </a:p>
        </p:txBody>
      </p:sp>
      <p:grpSp>
        <p:nvGrpSpPr>
          <p:cNvPr id="152579" name="Group 3">
            <a:extLst>
              <a:ext uri="{FF2B5EF4-FFF2-40B4-BE49-F238E27FC236}">
                <a16:creationId xmlns:a16="http://schemas.microsoft.com/office/drawing/2014/main" id="{C2CDA178-A2F5-4DD4-A9A6-F29C5A43C8EE}"/>
              </a:ext>
            </a:extLst>
          </p:cNvPr>
          <p:cNvGrpSpPr>
            <a:grpSpLocks/>
          </p:cNvGrpSpPr>
          <p:nvPr/>
        </p:nvGrpSpPr>
        <p:grpSpPr bwMode="auto">
          <a:xfrm>
            <a:off x="768350" y="1628775"/>
            <a:ext cx="7410450" cy="720725"/>
            <a:chOff x="484" y="1010"/>
            <a:chExt cx="4668" cy="576"/>
          </a:xfrm>
        </p:grpSpPr>
        <p:sp>
          <p:nvSpPr>
            <p:cNvPr id="152580" name="Freeform 4">
              <a:extLst>
                <a:ext uri="{FF2B5EF4-FFF2-40B4-BE49-F238E27FC236}">
                  <a16:creationId xmlns:a16="http://schemas.microsoft.com/office/drawing/2014/main" id="{447DAAC1-1E45-4E84-9CD7-4E4C597204BB}"/>
                </a:ext>
              </a:extLst>
            </p:cNvPr>
            <p:cNvSpPr>
              <a:spLocks/>
            </p:cNvSpPr>
            <p:nvPr>
              <p:custDataLst>
                <p:tags r:id="rId1"/>
              </p:custDataLst>
            </p:nvPr>
          </p:nvSpPr>
          <p:spPr bwMode="blackWhite">
            <a:xfrm>
              <a:off x="484" y="1010"/>
              <a:ext cx="1246" cy="576"/>
            </a:xfrm>
            <a:custGeom>
              <a:avLst/>
              <a:gdLst>
                <a:gd name="T0" fmla="*/ 0 w 1246"/>
                <a:gd name="T1" fmla="*/ 0 h 576"/>
                <a:gd name="T2" fmla="*/ 1142 w 1246"/>
                <a:gd name="T3" fmla="*/ 0 h 576"/>
                <a:gd name="T4" fmla="*/ 1246 w 1246"/>
                <a:gd name="T5" fmla="*/ 288 h 576"/>
                <a:gd name="T6" fmla="*/ 1142 w 1246"/>
                <a:gd name="T7" fmla="*/ 576 h 576"/>
                <a:gd name="T8" fmla="*/ 0 w 1246"/>
                <a:gd name="T9" fmla="*/ 576 h 576"/>
                <a:gd name="T10" fmla="*/ 0 w 1246"/>
                <a:gd name="T11" fmla="*/ 288 h 576"/>
                <a:gd name="T12" fmla="*/ 0 w 1246"/>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1246" h="576">
                  <a:moveTo>
                    <a:pt x="0" y="0"/>
                  </a:moveTo>
                  <a:lnTo>
                    <a:pt x="1142" y="0"/>
                  </a:lnTo>
                  <a:lnTo>
                    <a:pt x="1246" y="288"/>
                  </a:lnTo>
                  <a:lnTo>
                    <a:pt x="1142" y="576"/>
                  </a:lnTo>
                  <a:lnTo>
                    <a:pt x="0" y="576"/>
                  </a:lnTo>
                  <a:lnTo>
                    <a:pt x="0" y="288"/>
                  </a:lnTo>
                  <a:lnTo>
                    <a:pt x="0" y="0"/>
                  </a:lnTo>
                  <a:close/>
                </a:path>
              </a:pathLst>
            </a:custGeom>
            <a:solidFill>
              <a:srgbClr val="FFFF99"/>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52581" name="Rectangle 5">
              <a:extLst>
                <a:ext uri="{FF2B5EF4-FFF2-40B4-BE49-F238E27FC236}">
                  <a16:creationId xmlns:a16="http://schemas.microsoft.com/office/drawing/2014/main" id="{8D538BB6-B40E-40C4-B649-C1A0B0F9D1E4}"/>
                </a:ext>
              </a:extLst>
            </p:cNvPr>
            <p:cNvSpPr>
              <a:spLocks noChangeArrowheads="1"/>
            </p:cNvSpPr>
            <p:nvPr>
              <p:custDataLst>
                <p:tags r:id="rId2"/>
              </p:custDataLst>
            </p:nvPr>
          </p:nvSpPr>
          <p:spPr bwMode="blackWhite">
            <a:xfrm>
              <a:off x="516" y="1042"/>
              <a:ext cx="1110" cy="4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t>切入点</a:t>
              </a:r>
              <a:r>
                <a:rPr lang="en-US" altLang="zh-CN" sz="1400" b="1"/>
                <a:t>/</a:t>
              </a:r>
              <a:r>
                <a:rPr lang="zh-CN" altLang="en-US" sz="1400" b="1"/>
                <a:t>序幕</a:t>
              </a:r>
            </a:p>
          </p:txBody>
        </p:sp>
        <p:sp>
          <p:nvSpPr>
            <p:cNvPr id="152582" name="Freeform 6">
              <a:extLst>
                <a:ext uri="{FF2B5EF4-FFF2-40B4-BE49-F238E27FC236}">
                  <a16:creationId xmlns:a16="http://schemas.microsoft.com/office/drawing/2014/main" id="{62965420-AFE6-4703-B634-7D92A1A74312}"/>
                </a:ext>
              </a:extLst>
            </p:cNvPr>
            <p:cNvSpPr>
              <a:spLocks/>
            </p:cNvSpPr>
            <p:nvPr>
              <p:custDataLst>
                <p:tags r:id="rId3"/>
              </p:custDataLst>
            </p:nvPr>
          </p:nvSpPr>
          <p:spPr bwMode="blackWhite">
            <a:xfrm>
              <a:off x="1625" y="1010"/>
              <a:ext cx="1247" cy="576"/>
            </a:xfrm>
            <a:custGeom>
              <a:avLst/>
              <a:gdLst>
                <a:gd name="T0" fmla="*/ 0 w 1247"/>
                <a:gd name="T1" fmla="*/ 0 h 576"/>
                <a:gd name="T2" fmla="*/ 1143 w 1247"/>
                <a:gd name="T3" fmla="*/ 0 h 576"/>
                <a:gd name="T4" fmla="*/ 1247 w 1247"/>
                <a:gd name="T5" fmla="*/ 288 h 576"/>
                <a:gd name="T6" fmla="*/ 1143 w 1247"/>
                <a:gd name="T7" fmla="*/ 576 h 576"/>
                <a:gd name="T8" fmla="*/ 0 w 1247"/>
                <a:gd name="T9" fmla="*/ 576 h 576"/>
                <a:gd name="T10" fmla="*/ 104 w 1247"/>
                <a:gd name="T11" fmla="*/ 288 h 576"/>
                <a:gd name="T12" fmla="*/ 0 w 1247"/>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1247" h="576">
                  <a:moveTo>
                    <a:pt x="0" y="0"/>
                  </a:moveTo>
                  <a:lnTo>
                    <a:pt x="1143" y="0"/>
                  </a:lnTo>
                  <a:lnTo>
                    <a:pt x="1247" y="288"/>
                  </a:lnTo>
                  <a:lnTo>
                    <a:pt x="1143" y="576"/>
                  </a:lnTo>
                  <a:lnTo>
                    <a:pt x="0" y="576"/>
                  </a:lnTo>
                  <a:lnTo>
                    <a:pt x="104" y="288"/>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52583" name="Rectangle 7">
              <a:extLst>
                <a:ext uri="{FF2B5EF4-FFF2-40B4-BE49-F238E27FC236}">
                  <a16:creationId xmlns:a16="http://schemas.microsoft.com/office/drawing/2014/main" id="{EC75D1F4-6F07-418D-9FB8-DAB16E565695}"/>
                </a:ext>
              </a:extLst>
            </p:cNvPr>
            <p:cNvSpPr>
              <a:spLocks noChangeArrowheads="1"/>
            </p:cNvSpPr>
            <p:nvPr>
              <p:custDataLst>
                <p:tags r:id="rId4"/>
              </p:custDataLst>
            </p:nvPr>
          </p:nvSpPr>
          <p:spPr bwMode="blackWhite">
            <a:xfrm>
              <a:off x="1761" y="1042"/>
              <a:ext cx="1008" cy="4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t>困扰事件	</a:t>
              </a:r>
            </a:p>
          </p:txBody>
        </p:sp>
        <p:sp>
          <p:nvSpPr>
            <p:cNvPr id="152584" name="Freeform 8">
              <a:extLst>
                <a:ext uri="{FF2B5EF4-FFF2-40B4-BE49-F238E27FC236}">
                  <a16:creationId xmlns:a16="http://schemas.microsoft.com/office/drawing/2014/main" id="{12BE2696-2577-4B4E-8206-6A224731BD8F}"/>
                </a:ext>
              </a:extLst>
            </p:cNvPr>
            <p:cNvSpPr>
              <a:spLocks/>
            </p:cNvSpPr>
            <p:nvPr>
              <p:custDataLst>
                <p:tags r:id="rId5"/>
              </p:custDataLst>
            </p:nvPr>
          </p:nvSpPr>
          <p:spPr bwMode="blackWhite">
            <a:xfrm>
              <a:off x="2764" y="1010"/>
              <a:ext cx="1247" cy="576"/>
            </a:xfrm>
            <a:custGeom>
              <a:avLst/>
              <a:gdLst>
                <a:gd name="T0" fmla="*/ 0 w 1247"/>
                <a:gd name="T1" fmla="*/ 0 h 576"/>
                <a:gd name="T2" fmla="*/ 1143 w 1247"/>
                <a:gd name="T3" fmla="*/ 0 h 576"/>
                <a:gd name="T4" fmla="*/ 1247 w 1247"/>
                <a:gd name="T5" fmla="*/ 288 h 576"/>
                <a:gd name="T6" fmla="*/ 1143 w 1247"/>
                <a:gd name="T7" fmla="*/ 576 h 576"/>
                <a:gd name="T8" fmla="*/ 0 w 1247"/>
                <a:gd name="T9" fmla="*/ 576 h 576"/>
                <a:gd name="T10" fmla="*/ 104 w 1247"/>
                <a:gd name="T11" fmla="*/ 288 h 576"/>
                <a:gd name="T12" fmla="*/ 0 w 1247"/>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1247" h="576">
                  <a:moveTo>
                    <a:pt x="0" y="0"/>
                  </a:moveTo>
                  <a:lnTo>
                    <a:pt x="1143" y="0"/>
                  </a:lnTo>
                  <a:lnTo>
                    <a:pt x="1247" y="288"/>
                  </a:lnTo>
                  <a:lnTo>
                    <a:pt x="1143" y="576"/>
                  </a:lnTo>
                  <a:lnTo>
                    <a:pt x="0" y="576"/>
                  </a:lnTo>
                  <a:lnTo>
                    <a:pt x="104" y="288"/>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52585" name="Rectangle 9">
              <a:extLst>
                <a:ext uri="{FF2B5EF4-FFF2-40B4-BE49-F238E27FC236}">
                  <a16:creationId xmlns:a16="http://schemas.microsoft.com/office/drawing/2014/main" id="{CBE17BDA-A9CC-4F39-B324-3A1AD23FD8E7}"/>
                </a:ext>
              </a:extLst>
            </p:cNvPr>
            <p:cNvSpPr>
              <a:spLocks noChangeArrowheads="1"/>
            </p:cNvSpPr>
            <p:nvPr>
              <p:custDataLst>
                <p:tags r:id="rId6"/>
              </p:custDataLst>
            </p:nvPr>
          </p:nvSpPr>
          <p:spPr bwMode="blackWhite">
            <a:xfrm>
              <a:off x="2900" y="1042"/>
              <a:ext cx="1008" cy="4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t>非期望结果（</a:t>
              </a:r>
              <a:r>
                <a:rPr lang="en-US" altLang="zh-CN" sz="1400" b="1"/>
                <a:t>R1</a:t>
              </a:r>
              <a:r>
                <a:rPr lang="zh-CN" altLang="en-US" sz="1400" b="1"/>
                <a:t>）</a:t>
              </a:r>
            </a:p>
          </p:txBody>
        </p:sp>
        <p:sp>
          <p:nvSpPr>
            <p:cNvPr id="152586" name="Freeform 10">
              <a:extLst>
                <a:ext uri="{FF2B5EF4-FFF2-40B4-BE49-F238E27FC236}">
                  <a16:creationId xmlns:a16="http://schemas.microsoft.com/office/drawing/2014/main" id="{9CB3C446-1A9B-4BF6-869B-68A3020B5F4D}"/>
                </a:ext>
              </a:extLst>
            </p:cNvPr>
            <p:cNvSpPr>
              <a:spLocks/>
            </p:cNvSpPr>
            <p:nvPr>
              <p:custDataLst>
                <p:tags r:id="rId7"/>
              </p:custDataLst>
            </p:nvPr>
          </p:nvSpPr>
          <p:spPr bwMode="blackWhite">
            <a:xfrm>
              <a:off x="3906" y="1010"/>
              <a:ext cx="1246" cy="576"/>
            </a:xfrm>
            <a:custGeom>
              <a:avLst/>
              <a:gdLst>
                <a:gd name="T0" fmla="*/ 0 w 1246"/>
                <a:gd name="T1" fmla="*/ 0 h 576"/>
                <a:gd name="T2" fmla="*/ 1142 w 1246"/>
                <a:gd name="T3" fmla="*/ 0 h 576"/>
                <a:gd name="T4" fmla="*/ 1246 w 1246"/>
                <a:gd name="T5" fmla="*/ 288 h 576"/>
                <a:gd name="T6" fmla="*/ 1142 w 1246"/>
                <a:gd name="T7" fmla="*/ 576 h 576"/>
                <a:gd name="T8" fmla="*/ 0 w 1246"/>
                <a:gd name="T9" fmla="*/ 576 h 576"/>
                <a:gd name="T10" fmla="*/ 104 w 1246"/>
                <a:gd name="T11" fmla="*/ 288 h 576"/>
                <a:gd name="T12" fmla="*/ 0 w 1246"/>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1246" h="576">
                  <a:moveTo>
                    <a:pt x="0" y="0"/>
                  </a:moveTo>
                  <a:lnTo>
                    <a:pt x="1142" y="0"/>
                  </a:lnTo>
                  <a:lnTo>
                    <a:pt x="1246" y="288"/>
                  </a:lnTo>
                  <a:lnTo>
                    <a:pt x="1142" y="576"/>
                  </a:lnTo>
                  <a:lnTo>
                    <a:pt x="0" y="576"/>
                  </a:lnTo>
                  <a:lnTo>
                    <a:pt x="104" y="288"/>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52587" name="Rectangle 11">
              <a:extLst>
                <a:ext uri="{FF2B5EF4-FFF2-40B4-BE49-F238E27FC236}">
                  <a16:creationId xmlns:a16="http://schemas.microsoft.com/office/drawing/2014/main" id="{A578AB09-E7B3-4F77-AE2C-7C709E4179FC}"/>
                </a:ext>
              </a:extLst>
            </p:cNvPr>
            <p:cNvSpPr>
              <a:spLocks noChangeArrowheads="1"/>
            </p:cNvSpPr>
            <p:nvPr>
              <p:custDataLst>
                <p:tags r:id="rId8"/>
              </p:custDataLst>
            </p:nvPr>
          </p:nvSpPr>
          <p:spPr bwMode="blackWhite">
            <a:xfrm>
              <a:off x="4042" y="1042"/>
              <a:ext cx="1007" cy="4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t>期望结果（</a:t>
              </a:r>
              <a:r>
                <a:rPr lang="en-US" altLang="zh-CN" sz="1400" b="1"/>
                <a:t>R2</a:t>
              </a:r>
              <a:r>
                <a:rPr lang="zh-CN" altLang="en-US" sz="1400" b="1"/>
                <a:t>）</a:t>
              </a:r>
            </a:p>
          </p:txBody>
        </p:sp>
      </p:grpSp>
      <p:graphicFrame>
        <p:nvGraphicFramePr>
          <p:cNvPr id="152588" name="Group 12">
            <a:extLst>
              <a:ext uri="{FF2B5EF4-FFF2-40B4-BE49-F238E27FC236}">
                <a16:creationId xmlns:a16="http://schemas.microsoft.com/office/drawing/2014/main" id="{65853A45-A692-4C9E-91DC-1ECC37FD22F6}"/>
              </a:ext>
            </a:extLst>
          </p:cNvPr>
          <p:cNvGraphicFramePr>
            <a:graphicFrameLocks noGrp="1"/>
          </p:cNvGraphicFramePr>
          <p:nvPr>
            <p:ph idx="1"/>
          </p:nvPr>
        </p:nvGraphicFramePr>
        <p:xfrm>
          <a:off x="4025900" y="3355975"/>
          <a:ext cx="4002088" cy="2005013"/>
        </p:xfrm>
        <a:graphic>
          <a:graphicData uri="http://schemas.openxmlformats.org/drawingml/2006/table">
            <a:tbl>
              <a:tblPr/>
              <a:tblGrid>
                <a:gridCol w="2035175">
                  <a:extLst>
                    <a:ext uri="{9D8B030D-6E8A-4147-A177-3AD203B41FA5}">
                      <a16:colId xmlns:a16="http://schemas.microsoft.com/office/drawing/2014/main" val="2386277619"/>
                    </a:ext>
                  </a:extLst>
                </a:gridCol>
                <a:gridCol w="1966913">
                  <a:extLst>
                    <a:ext uri="{9D8B030D-6E8A-4147-A177-3AD203B41FA5}">
                      <a16:colId xmlns:a16="http://schemas.microsoft.com/office/drawing/2014/main" val="2125226857"/>
                    </a:ext>
                  </a:extLst>
                </a:gridCol>
              </a:tblGrid>
              <a:tr h="430213">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典型的序幕结构</a:t>
                      </a:r>
                    </a:p>
                  </a:txBody>
                  <a:tcPr marL="90000" marR="90000" marT="46800" marB="46800" anchor="ctr" horzOverflow="overflow">
                    <a:lnL cap="flat">
                      <a:noFill/>
                    </a:lnL>
                    <a:lnR>
                      <a:noFill/>
                    </a:lnR>
                    <a:lnT cap="flat">
                      <a:noFill/>
                    </a:lnT>
                    <a:lnB>
                      <a:noFill/>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典型的序幕流程</a:t>
                      </a:r>
                    </a:p>
                  </a:txBody>
                  <a:tcPr marL="90000" marR="90000" marT="46800" marB="4680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260473394"/>
                  </a:ext>
                </a:extLst>
              </a:tr>
              <a:tr h="1574800">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组织机构图</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计算机配置</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工厂</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办公室地点</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各地区的市场</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cap="flat">
                      <a:noFill/>
                    </a:lnL>
                    <a:lnR>
                      <a:noFill/>
                    </a:lnR>
                    <a:lnT>
                      <a:noFill/>
                    </a:lnT>
                    <a:lnB cap="flat">
                      <a:noFill/>
                    </a:lnB>
                    <a:lnTlToBr>
                      <a:noFill/>
                    </a:lnTlToBr>
                    <a:lnBlToTr>
                      <a:noFill/>
                    </a:lnBlToTr>
                    <a:noFill/>
                  </a:tcPr>
                </a:tc>
                <a:tc>
                  <a:txBody>
                    <a:bodyPr/>
                    <a:lstStyle>
                      <a:lvl1pPr>
                        <a:spcBef>
                          <a:spcPct val="20000"/>
                        </a:spcBef>
                        <a:defRPr sz="1600">
                          <a:solidFill>
                            <a:schemeClr val="tx1"/>
                          </a:solidFill>
                          <a:latin typeface="Times New Roman" panose="02020603050405020304" pitchFamily="18" charset="0"/>
                          <a:ea typeface="宋体" panose="02010600030101010101" pitchFamily="2" charset="-122"/>
                        </a:defRPr>
                      </a:lvl1pPr>
                      <a:lvl2pPr>
                        <a:spcBef>
                          <a:spcPct val="20000"/>
                        </a:spcBef>
                        <a:defRPr sz="1400">
                          <a:solidFill>
                            <a:schemeClr val="tx1"/>
                          </a:solidFill>
                          <a:latin typeface="Times New Roman" panose="02020603050405020304" pitchFamily="18" charset="0"/>
                          <a:ea typeface="宋体" panose="02010600030101010101" pitchFamily="2" charset="-122"/>
                        </a:defRPr>
                      </a:lvl2pPr>
                      <a:lvl3pPr>
                        <a:spcBef>
                          <a:spcPct val="20000"/>
                        </a:spcBef>
                        <a:defRPr sz="12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销售或营销活动</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信息系统</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管理流程</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配送系统</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制造流程</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2327379269"/>
                  </a:ext>
                </a:extLst>
              </a:tr>
            </a:tbl>
          </a:graphicData>
        </a:graphic>
      </p:graphicFrame>
      <p:sp>
        <p:nvSpPr>
          <p:cNvPr id="152601" name="AutoShape 25">
            <a:extLst>
              <a:ext uri="{FF2B5EF4-FFF2-40B4-BE49-F238E27FC236}">
                <a16:creationId xmlns:a16="http://schemas.microsoft.com/office/drawing/2014/main" id="{105FC3BE-5B73-425C-ADD6-FA7BEABF8138}"/>
              </a:ext>
            </a:extLst>
          </p:cNvPr>
          <p:cNvSpPr>
            <a:spLocks noChangeArrowheads="1"/>
          </p:cNvSpPr>
          <p:nvPr/>
        </p:nvSpPr>
        <p:spPr bwMode="auto">
          <a:xfrm>
            <a:off x="900113" y="3068638"/>
            <a:ext cx="2159000" cy="2592387"/>
          </a:xfrm>
          <a:prstGeom prst="foldedCorner">
            <a:avLst>
              <a:gd name="adj" fmla="val 16250"/>
            </a:avLst>
          </a:prstGeom>
          <a:solidFill>
            <a:schemeClr val="bg1"/>
          </a:solidFill>
          <a:ln w="12700">
            <a:solidFill>
              <a:schemeClr val="tx1"/>
            </a:solidFill>
            <a:round/>
            <a:headEnd/>
            <a:tailEnd/>
          </a:ln>
          <a:effectLst>
            <a:outerShdw dist="107763" dir="2700000" algn="ctr" rotWithShape="0">
              <a:schemeClr val="bg2"/>
            </a:outerShdw>
          </a:effectLst>
        </p:spPr>
        <p:txBody>
          <a:bodyPr anchor="ct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60000"/>
              </a:lnSpc>
              <a:buFontTx/>
              <a:buChar char="•"/>
            </a:pPr>
            <a:r>
              <a:rPr lang="zh-CN" altLang="en-US" sz="1400">
                <a:latin typeface="宋体" panose="02010600030101010101" pitchFamily="2" charset="-122"/>
              </a:rPr>
              <a:t>自己或客户所在公司或行业问题出现的特定点（问题出在哪里）。</a:t>
            </a:r>
          </a:p>
        </p:txBody>
      </p:sp>
      <p:sp>
        <p:nvSpPr>
          <p:cNvPr id="152602" name="AutoShape 26">
            <a:extLst>
              <a:ext uri="{FF2B5EF4-FFF2-40B4-BE49-F238E27FC236}">
                <a16:creationId xmlns:a16="http://schemas.microsoft.com/office/drawing/2014/main" id="{4236BE20-17D7-4A8E-9555-A8B53CA4E6DD}"/>
              </a:ext>
            </a:extLst>
          </p:cNvPr>
          <p:cNvSpPr>
            <a:spLocks noChangeArrowheads="1"/>
          </p:cNvSpPr>
          <p:nvPr/>
        </p:nvSpPr>
        <p:spPr bwMode="auto">
          <a:xfrm rot="5400000">
            <a:off x="2473326" y="4341812"/>
            <a:ext cx="1905000" cy="155575"/>
          </a:xfrm>
          <a:prstGeom prst="triangle">
            <a:avLst>
              <a:gd name="adj" fmla="val 50000"/>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a:extLst>
              <a:ext uri="{FF2B5EF4-FFF2-40B4-BE49-F238E27FC236}">
                <a16:creationId xmlns:a16="http://schemas.microsoft.com/office/drawing/2014/main" id="{A1EEE2E8-79F6-4353-A0C0-61EE9E08E9D2}"/>
              </a:ext>
            </a:extLst>
          </p:cNvPr>
          <p:cNvSpPr>
            <a:spLocks noGrp="1"/>
          </p:cNvSpPr>
          <p:nvPr>
            <p:ph type="sldNum" sz="quarter" idx="12"/>
          </p:nvPr>
        </p:nvSpPr>
        <p:spPr/>
        <p:txBody>
          <a:bodyPr/>
          <a:lstStyle/>
          <a:p>
            <a:fld id="{44ECEE4D-1727-494F-B709-871BB16FFCB9}" type="slidenum">
              <a:rPr lang="zh-CN" altLang="en-US"/>
              <a:pPr/>
              <a:t>75</a:t>
            </a:fld>
            <a:endParaRPr lang="en-US" altLang="zh-CN"/>
          </a:p>
        </p:txBody>
      </p:sp>
      <p:sp>
        <p:nvSpPr>
          <p:cNvPr id="156674" name="Rectangle 2">
            <a:extLst>
              <a:ext uri="{FF2B5EF4-FFF2-40B4-BE49-F238E27FC236}">
                <a16:creationId xmlns:a16="http://schemas.microsoft.com/office/drawing/2014/main" id="{8762EA96-7D63-4983-B5AD-8AC4A213F71D}"/>
              </a:ext>
            </a:extLst>
          </p:cNvPr>
          <p:cNvSpPr>
            <a:spLocks noGrp="1" noChangeArrowheads="1"/>
          </p:cNvSpPr>
          <p:nvPr>
            <p:ph type="title"/>
          </p:nvPr>
        </p:nvSpPr>
        <p:spPr/>
        <p:txBody>
          <a:bodyPr/>
          <a:lstStyle/>
          <a:p>
            <a:r>
              <a:rPr lang="zh-CN" altLang="en-US" b="0">
                <a:ea typeface="黑体" panose="02010609060101010101" pitchFamily="49" charset="-122"/>
              </a:rPr>
              <a:t>案例说明界定问题的框架和关键问题</a:t>
            </a:r>
          </a:p>
        </p:txBody>
      </p:sp>
      <p:graphicFrame>
        <p:nvGraphicFramePr>
          <p:cNvPr id="156675" name="Object 3">
            <a:extLst>
              <a:ext uri="{FF2B5EF4-FFF2-40B4-BE49-F238E27FC236}">
                <a16:creationId xmlns:a16="http://schemas.microsoft.com/office/drawing/2014/main" id="{78EF1422-65D3-4385-A04B-6849410F7DA3}"/>
              </a:ext>
            </a:extLst>
          </p:cNvPr>
          <p:cNvGraphicFramePr>
            <a:graphicFrameLocks noGrp="1" noChangeAspect="1"/>
          </p:cNvGraphicFramePr>
          <p:nvPr>
            <p:ph sz="half" idx="4294967295"/>
          </p:nvPr>
        </p:nvGraphicFramePr>
        <p:xfrm>
          <a:off x="5253038" y="2355850"/>
          <a:ext cx="3173412" cy="2586038"/>
        </p:xfrm>
        <a:graphic>
          <a:graphicData uri="http://schemas.openxmlformats.org/presentationml/2006/ole">
            <mc:AlternateContent xmlns:mc="http://schemas.openxmlformats.org/markup-compatibility/2006">
              <mc:Choice xmlns:v="urn:schemas-microsoft-com:vml" Requires="v">
                <p:oleObj spid="_x0000_s156737" name="图表" r:id="rId3" imgW="3381451" imgH="2724302" progId="MSGraph.Chart.8">
                  <p:embed followColorScheme="full"/>
                </p:oleObj>
              </mc:Choice>
              <mc:Fallback>
                <p:oleObj name="图表" r:id="rId3" imgW="3381451" imgH="2724302"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038" y="2355850"/>
                        <a:ext cx="3173412" cy="2586038"/>
                      </a:xfrm>
                      <a:prstGeom prst="rect">
                        <a:avLst/>
                      </a:prstGeom>
                    </p:spPr>
                  </p:pic>
                </p:oleObj>
              </mc:Fallback>
            </mc:AlternateContent>
          </a:graphicData>
        </a:graphic>
      </p:graphicFrame>
      <p:grpSp>
        <p:nvGrpSpPr>
          <p:cNvPr id="156676" name="Group 4">
            <a:extLst>
              <a:ext uri="{FF2B5EF4-FFF2-40B4-BE49-F238E27FC236}">
                <a16:creationId xmlns:a16="http://schemas.microsoft.com/office/drawing/2014/main" id="{6657D860-9992-44A6-AFE1-13E0C08A0F54}"/>
              </a:ext>
            </a:extLst>
          </p:cNvPr>
          <p:cNvGrpSpPr>
            <a:grpSpLocks/>
          </p:cNvGrpSpPr>
          <p:nvPr/>
        </p:nvGrpSpPr>
        <p:grpSpPr bwMode="auto">
          <a:xfrm rot="-2206014">
            <a:off x="5292725" y="2743200"/>
            <a:ext cx="855663" cy="325438"/>
            <a:chOff x="5202" y="1127"/>
            <a:chExt cx="718" cy="173"/>
          </a:xfrm>
        </p:grpSpPr>
        <p:sp>
          <p:nvSpPr>
            <p:cNvPr id="156677" name="Text Box 5">
              <a:extLst>
                <a:ext uri="{FF2B5EF4-FFF2-40B4-BE49-F238E27FC236}">
                  <a16:creationId xmlns:a16="http://schemas.microsoft.com/office/drawing/2014/main" id="{0A559733-0337-4149-990A-6A594AD71DED}"/>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56678" name="Line 6">
              <a:extLst>
                <a:ext uri="{FF2B5EF4-FFF2-40B4-BE49-F238E27FC236}">
                  <a16:creationId xmlns:a16="http://schemas.microsoft.com/office/drawing/2014/main" id="{D119ED4B-C908-4284-B901-1BF26E477BE6}"/>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9" name="Line 7">
              <a:extLst>
                <a:ext uri="{FF2B5EF4-FFF2-40B4-BE49-F238E27FC236}">
                  <a16:creationId xmlns:a16="http://schemas.microsoft.com/office/drawing/2014/main" id="{637DF21A-2484-46C1-8237-B5E346EA08AA}"/>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6680" name="Text Box 8">
            <a:extLst>
              <a:ext uri="{FF2B5EF4-FFF2-40B4-BE49-F238E27FC236}">
                <a16:creationId xmlns:a16="http://schemas.microsoft.com/office/drawing/2014/main" id="{A8C7B8F2-E197-4412-A53E-DC1653BD6C46}"/>
              </a:ext>
            </a:extLst>
          </p:cNvPr>
          <p:cNvSpPr txBox="1">
            <a:spLocks noChangeArrowheads="1"/>
          </p:cNvSpPr>
          <p:nvPr/>
        </p:nvSpPr>
        <p:spPr bwMode="auto">
          <a:xfrm>
            <a:off x="5862638" y="1939925"/>
            <a:ext cx="2317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AU" sz="1400" b="1"/>
              <a:t>三年销售额统计及今年预测</a:t>
            </a:r>
          </a:p>
        </p:txBody>
      </p:sp>
      <p:sp>
        <p:nvSpPr>
          <p:cNvPr id="156681" name="Text Box 9">
            <a:extLst>
              <a:ext uri="{FF2B5EF4-FFF2-40B4-BE49-F238E27FC236}">
                <a16:creationId xmlns:a16="http://schemas.microsoft.com/office/drawing/2014/main" id="{ED518E7E-17DA-4D95-BF11-624A12BE7002}"/>
              </a:ext>
            </a:extLst>
          </p:cNvPr>
          <p:cNvSpPr txBox="1">
            <a:spLocks noChangeArrowheads="1"/>
          </p:cNvSpPr>
          <p:nvPr/>
        </p:nvSpPr>
        <p:spPr bwMode="auto">
          <a:xfrm>
            <a:off x="6002338" y="4954588"/>
            <a:ext cx="1377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zh-CN" altLang="en-AU" sz="1200"/>
              <a:t>连续二年增长</a:t>
            </a:r>
            <a:r>
              <a:rPr lang="en-AU" altLang="zh-CN" sz="1200"/>
              <a:t>10%</a:t>
            </a:r>
          </a:p>
        </p:txBody>
      </p:sp>
      <p:sp>
        <p:nvSpPr>
          <p:cNvPr id="156682" name="Text Box 10">
            <a:extLst>
              <a:ext uri="{FF2B5EF4-FFF2-40B4-BE49-F238E27FC236}">
                <a16:creationId xmlns:a16="http://schemas.microsoft.com/office/drawing/2014/main" id="{D004E5D2-FCD1-47F2-B0D9-A5D674EF273F}"/>
              </a:ext>
            </a:extLst>
          </p:cNvPr>
          <p:cNvSpPr txBox="1">
            <a:spLocks noChangeArrowheads="1"/>
          </p:cNvSpPr>
          <p:nvPr/>
        </p:nvSpPr>
        <p:spPr bwMode="auto">
          <a:xfrm>
            <a:off x="684213" y="5805488"/>
            <a:ext cx="48244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案例来源：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第八章</a:t>
            </a:r>
            <a:r>
              <a:rPr lang="en-US" altLang="zh-CN" sz="1200">
                <a:latin typeface="Arial" panose="020B0604020202020204" pitchFamily="34" charset="0"/>
              </a:rPr>
              <a:t>——</a:t>
            </a:r>
            <a:r>
              <a:rPr lang="zh-CN" altLang="en-US" sz="1200">
                <a:latin typeface="Arial" panose="020B0604020202020204" pitchFamily="34" charset="0"/>
              </a:rPr>
              <a:t>界定问题。</a:t>
            </a:r>
          </a:p>
        </p:txBody>
      </p:sp>
      <p:sp>
        <p:nvSpPr>
          <p:cNvPr id="156683" name="Text Box 11">
            <a:extLst>
              <a:ext uri="{FF2B5EF4-FFF2-40B4-BE49-F238E27FC236}">
                <a16:creationId xmlns:a16="http://schemas.microsoft.com/office/drawing/2014/main" id="{B926E873-B260-4C26-A87C-4EEB73378F91}"/>
              </a:ext>
            </a:extLst>
          </p:cNvPr>
          <p:cNvSpPr txBox="1">
            <a:spLocks noChangeArrowheads="1"/>
          </p:cNvSpPr>
          <p:nvPr/>
        </p:nvSpPr>
        <p:spPr bwMode="auto">
          <a:xfrm>
            <a:off x="7297738" y="4953000"/>
            <a:ext cx="1377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zh-CN" altLang="en-AU" sz="1200"/>
              <a:t>今年预测减少</a:t>
            </a:r>
            <a:r>
              <a:rPr lang="en-AU" altLang="zh-CN" sz="1200"/>
              <a:t>10%</a:t>
            </a:r>
          </a:p>
        </p:txBody>
      </p:sp>
      <p:sp>
        <p:nvSpPr>
          <p:cNvPr id="156684" name="AutoShape 12">
            <a:extLst>
              <a:ext uri="{FF2B5EF4-FFF2-40B4-BE49-F238E27FC236}">
                <a16:creationId xmlns:a16="http://schemas.microsoft.com/office/drawing/2014/main" id="{DC892308-0B72-4F70-A3D2-7D6F57922934}"/>
              </a:ext>
            </a:extLst>
          </p:cNvPr>
          <p:cNvSpPr>
            <a:spLocks noChangeArrowheads="1"/>
          </p:cNvSpPr>
          <p:nvPr/>
        </p:nvSpPr>
        <p:spPr bwMode="auto">
          <a:xfrm>
            <a:off x="752475" y="1881188"/>
            <a:ext cx="3816350" cy="3386137"/>
          </a:xfrm>
          <a:prstGeom prst="foldedCorner">
            <a:avLst>
              <a:gd name="adj" fmla="val 9486"/>
            </a:avLst>
          </a:prstGeom>
          <a:solidFill>
            <a:schemeClr val="bg1"/>
          </a:solidFill>
          <a:ln w="12700">
            <a:solidFill>
              <a:schemeClr val="tx1"/>
            </a:solidFill>
            <a:round/>
            <a:headEnd/>
            <a:tailEnd/>
          </a:ln>
          <a:effectLst>
            <a:outerShdw dist="107763" dir="2700000" algn="ctr" rotWithShape="0">
              <a:schemeClr val="bg2"/>
            </a:outerShdw>
          </a:effectLst>
        </p:spPr>
        <p:txBody>
          <a:bodyPr anchor="ct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60000"/>
              </a:lnSpc>
            </a:pPr>
            <a:r>
              <a:rPr lang="zh-CN" altLang="en-US" sz="1400" b="1">
                <a:latin typeface="宋体" panose="02010600030101010101" pitchFamily="2" charset="-122"/>
              </a:rPr>
              <a:t>公司经营业务</a:t>
            </a:r>
            <a:r>
              <a:rPr lang="zh-CN" altLang="en-US" sz="1400">
                <a:latin typeface="宋体" panose="02010600030101010101" pitchFamily="2" charset="-122"/>
              </a:rPr>
              <a:t>：销售有巨大需求的工业不动产</a:t>
            </a:r>
          </a:p>
          <a:p>
            <a:pPr>
              <a:lnSpc>
                <a:spcPct val="160000"/>
              </a:lnSpc>
            </a:pPr>
            <a:r>
              <a:rPr lang="zh-CN" altLang="en-US" sz="1400" b="1">
                <a:latin typeface="宋体" panose="02010600030101010101" pitchFamily="2" charset="-122"/>
              </a:rPr>
              <a:t>销售流程</a:t>
            </a:r>
            <a:r>
              <a:rPr lang="zh-CN" altLang="en-US" sz="1400">
                <a:latin typeface="宋体" panose="02010600030101010101" pitchFamily="2" charset="-122"/>
              </a:rPr>
              <a:t>：</a:t>
            </a:r>
          </a:p>
          <a:p>
            <a:pPr>
              <a:lnSpc>
                <a:spcPct val="160000"/>
              </a:lnSpc>
              <a:buFontTx/>
              <a:buAutoNum type="arabicPeriod"/>
            </a:pPr>
            <a:r>
              <a:rPr lang="zh-CN" altLang="en-US" sz="1400">
                <a:latin typeface="宋体" panose="02010600030101010101" pitchFamily="2" charset="-122"/>
              </a:rPr>
              <a:t>销售人员列出潜在客户名单</a:t>
            </a:r>
          </a:p>
          <a:p>
            <a:pPr>
              <a:lnSpc>
                <a:spcPct val="160000"/>
              </a:lnSpc>
              <a:buFontTx/>
              <a:buAutoNum type="arabicPeriod"/>
            </a:pPr>
            <a:r>
              <a:rPr lang="zh-CN" altLang="en-US" sz="1400">
                <a:latin typeface="宋体" panose="02010600030101010101" pitchFamily="2" charset="-122"/>
              </a:rPr>
              <a:t>写好针对潜在客户的推销信</a:t>
            </a:r>
          </a:p>
          <a:p>
            <a:pPr>
              <a:lnSpc>
                <a:spcPct val="160000"/>
              </a:lnSpc>
              <a:buFontTx/>
              <a:buAutoNum type="arabicPeriod"/>
            </a:pPr>
            <a:r>
              <a:rPr lang="zh-CN" altLang="en-US" sz="1400">
                <a:latin typeface="宋体" panose="02010600030101010101" pitchFamily="2" charset="-122"/>
              </a:rPr>
              <a:t>邮寄给所有潜在客户</a:t>
            </a:r>
          </a:p>
          <a:p>
            <a:pPr>
              <a:lnSpc>
                <a:spcPct val="160000"/>
              </a:lnSpc>
            </a:pPr>
            <a:r>
              <a:rPr lang="zh-CN" altLang="en-US" sz="1400" b="1">
                <a:latin typeface="宋体" panose="02010600030101010101" pitchFamily="2" charset="-122"/>
              </a:rPr>
              <a:t>销售业绩</a:t>
            </a:r>
            <a:r>
              <a:rPr lang="zh-CN" altLang="en-US" sz="1400">
                <a:latin typeface="宋体" panose="02010600030101010101" pitchFamily="2" charset="-122"/>
              </a:rPr>
              <a:t>：每年增长</a:t>
            </a:r>
            <a:r>
              <a:rPr lang="en-US" altLang="zh-CN" sz="1400">
                <a:latin typeface="宋体" panose="02010600030101010101" pitchFamily="2" charset="-122"/>
              </a:rPr>
              <a:t>10%</a:t>
            </a:r>
          </a:p>
          <a:p>
            <a:pPr>
              <a:lnSpc>
                <a:spcPct val="160000"/>
              </a:lnSpc>
            </a:pPr>
            <a:r>
              <a:rPr lang="zh-CN" altLang="en-US" sz="1400" b="1">
                <a:latin typeface="宋体" panose="02010600030101010101" pitchFamily="2" charset="-122"/>
              </a:rPr>
              <a:t>发现问题</a:t>
            </a:r>
            <a:r>
              <a:rPr lang="zh-CN" altLang="en-US" sz="1400">
                <a:latin typeface="宋体" panose="02010600030101010101" pitchFamily="2" charset="-122"/>
              </a:rPr>
              <a:t>：今年预计减少</a:t>
            </a:r>
            <a:r>
              <a:rPr lang="en-US" altLang="zh-CN" sz="1400">
                <a:latin typeface="宋体" panose="02010600030101010101" pitchFamily="2" charset="-122"/>
              </a:rPr>
              <a:t>10%</a:t>
            </a:r>
          </a:p>
        </p:txBody>
      </p:sp>
      <p:sp>
        <p:nvSpPr>
          <p:cNvPr id="156685" name="AutoShape 13">
            <a:extLst>
              <a:ext uri="{FF2B5EF4-FFF2-40B4-BE49-F238E27FC236}">
                <a16:creationId xmlns:a16="http://schemas.microsoft.com/office/drawing/2014/main" id="{B029C010-FDC5-40B4-B553-50268A0787DC}"/>
              </a:ext>
            </a:extLst>
          </p:cNvPr>
          <p:cNvSpPr>
            <a:spLocks noChangeArrowheads="1"/>
          </p:cNvSpPr>
          <p:nvPr/>
        </p:nvSpPr>
        <p:spPr bwMode="auto">
          <a:xfrm rot="5400000">
            <a:off x="4046538" y="3611562"/>
            <a:ext cx="1905000" cy="155575"/>
          </a:xfrm>
          <a:prstGeom prst="triangle">
            <a:avLst>
              <a:gd name="adj" fmla="val 50000"/>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6686" name="Group 14">
            <a:extLst>
              <a:ext uri="{FF2B5EF4-FFF2-40B4-BE49-F238E27FC236}">
                <a16:creationId xmlns:a16="http://schemas.microsoft.com/office/drawing/2014/main" id="{8BE67638-3E1E-4BFB-A16C-D8ACFFEBD4FF}"/>
              </a:ext>
            </a:extLst>
          </p:cNvPr>
          <p:cNvGrpSpPr>
            <a:grpSpLocks/>
          </p:cNvGrpSpPr>
          <p:nvPr/>
        </p:nvGrpSpPr>
        <p:grpSpPr bwMode="auto">
          <a:xfrm rot="-2206014">
            <a:off x="536575" y="1844675"/>
            <a:ext cx="855663" cy="325438"/>
            <a:chOff x="5202" y="1127"/>
            <a:chExt cx="718" cy="173"/>
          </a:xfrm>
        </p:grpSpPr>
        <p:sp>
          <p:nvSpPr>
            <p:cNvPr id="156687" name="Text Box 15">
              <a:extLst>
                <a:ext uri="{FF2B5EF4-FFF2-40B4-BE49-F238E27FC236}">
                  <a16:creationId xmlns:a16="http://schemas.microsoft.com/office/drawing/2014/main" id="{76BFD9BD-6EA8-40C7-9D35-93FDD3198360}"/>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56688" name="Line 16">
              <a:extLst>
                <a:ext uri="{FF2B5EF4-FFF2-40B4-BE49-F238E27FC236}">
                  <a16:creationId xmlns:a16="http://schemas.microsoft.com/office/drawing/2014/main" id="{ABB85E8D-5696-4ED7-BBB2-500088E10179}"/>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9" name="Line 17">
              <a:extLst>
                <a:ext uri="{FF2B5EF4-FFF2-40B4-BE49-F238E27FC236}">
                  <a16:creationId xmlns:a16="http://schemas.microsoft.com/office/drawing/2014/main" id="{B67BF6DA-C3B6-4303-B1D6-A8FE83ED03CC}"/>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6690" name="AutoShape 18">
            <a:extLst>
              <a:ext uri="{FF2B5EF4-FFF2-40B4-BE49-F238E27FC236}">
                <a16:creationId xmlns:a16="http://schemas.microsoft.com/office/drawing/2014/main" id="{AFC8B0FD-2CA8-41E2-AA5E-51CF4C295868}"/>
              </a:ext>
            </a:extLst>
          </p:cNvPr>
          <p:cNvSpPr>
            <a:spLocks noChangeArrowheads="1"/>
          </p:cNvSpPr>
          <p:nvPr/>
        </p:nvSpPr>
        <p:spPr bwMode="auto">
          <a:xfrm>
            <a:off x="7164388" y="2441575"/>
            <a:ext cx="863600" cy="360363"/>
          </a:xfrm>
          <a:prstGeom prst="curvedDownArrow">
            <a:avLst>
              <a:gd name="adj1" fmla="val 37534"/>
              <a:gd name="adj2" fmla="val 85463"/>
              <a:gd name="adj3" fmla="val 29954"/>
            </a:avLst>
          </a:prstGeom>
          <a:solidFill>
            <a:srgbClr val="CCCCFF"/>
          </a:solidFill>
          <a:ln w="9525">
            <a:solidFill>
              <a:srgbClr val="CC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1" name="Line 19">
            <a:extLst>
              <a:ext uri="{FF2B5EF4-FFF2-40B4-BE49-F238E27FC236}">
                <a16:creationId xmlns:a16="http://schemas.microsoft.com/office/drawing/2014/main" id="{ADC58B82-8175-4E48-B345-6EF9E27D1E34}"/>
              </a:ext>
            </a:extLst>
          </p:cNvPr>
          <p:cNvSpPr>
            <a:spLocks noChangeShapeType="1"/>
          </p:cNvSpPr>
          <p:nvPr/>
        </p:nvSpPr>
        <p:spPr bwMode="auto">
          <a:xfrm flipV="1">
            <a:off x="7629525" y="3573463"/>
            <a:ext cx="107950" cy="101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2" name="Line 20">
            <a:extLst>
              <a:ext uri="{FF2B5EF4-FFF2-40B4-BE49-F238E27FC236}">
                <a16:creationId xmlns:a16="http://schemas.microsoft.com/office/drawing/2014/main" id="{ABC4347D-E452-49EF-BE84-69713BFCB033}"/>
              </a:ext>
            </a:extLst>
          </p:cNvPr>
          <p:cNvSpPr>
            <a:spLocks noChangeShapeType="1"/>
          </p:cNvSpPr>
          <p:nvPr/>
        </p:nvSpPr>
        <p:spPr bwMode="auto">
          <a:xfrm flipV="1">
            <a:off x="7629525" y="3644900"/>
            <a:ext cx="107950" cy="101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3" name="Line 21">
            <a:extLst>
              <a:ext uri="{FF2B5EF4-FFF2-40B4-BE49-F238E27FC236}">
                <a16:creationId xmlns:a16="http://schemas.microsoft.com/office/drawing/2014/main" id="{532539FC-A4C5-4521-9761-D32EBC4198BB}"/>
              </a:ext>
            </a:extLst>
          </p:cNvPr>
          <p:cNvSpPr>
            <a:spLocks noChangeShapeType="1"/>
          </p:cNvSpPr>
          <p:nvPr/>
        </p:nvSpPr>
        <p:spPr bwMode="auto">
          <a:xfrm flipV="1">
            <a:off x="8135938" y="3573463"/>
            <a:ext cx="107950" cy="101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4" name="Line 22">
            <a:extLst>
              <a:ext uri="{FF2B5EF4-FFF2-40B4-BE49-F238E27FC236}">
                <a16:creationId xmlns:a16="http://schemas.microsoft.com/office/drawing/2014/main" id="{E8901782-BF51-4158-A746-2CF19E6939E3}"/>
              </a:ext>
            </a:extLst>
          </p:cNvPr>
          <p:cNvSpPr>
            <a:spLocks noChangeShapeType="1"/>
          </p:cNvSpPr>
          <p:nvPr/>
        </p:nvSpPr>
        <p:spPr bwMode="auto">
          <a:xfrm flipV="1">
            <a:off x="8135938" y="3644900"/>
            <a:ext cx="107950" cy="101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a:extLst>
              <a:ext uri="{FF2B5EF4-FFF2-40B4-BE49-F238E27FC236}">
                <a16:creationId xmlns:a16="http://schemas.microsoft.com/office/drawing/2014/main" id="{FE8ECF17-EBA0-4967-9449-2FD80B092C9F}"/>
              </a:ext>
            </a:extLst>
          </p:cNvPr>
          <p:cNvSpPr>
            <a:spLocks noGrp="1"/>
          </p:cNvSpPr>
          <p:nvPr>
            <p:ph type="sldNum" sz="quarter" idx="12"/>
          </p:nvPr>
        </p:nvSpPr>
        <p:spPr/>
        <p:txBody>
          <a:bodyPr/>
          <a:lstStyle/>
          <a:p>
            <a:fld id="{185C6716-D739-4407-B7B5-B3CD75BDDEF2}" type="slidenum">
              <a:rPr lang="zh-CN" altLang="en-US"/>
              <a:pPr/>
              <a:t>76</a:t>
            </a:fld>
            <a:endParaRPr lang="en-US" altLang="zh-CN"/>
          </a:p>
        </p:txBody>
      </p:sp>
      <p:sp>
        <p:nvSpPr>
          <p:cNvPr id="157698" name="Rectangle 2">
            <a:extLst>
              <a:ext uri="{FF2B5EF4-FFF2-40B4-BE49-F238E27FC236}">
                <a16:creationId xmlns:a16="http://schemas.microsoft.com/office/drawing/2014/main" id="{F24EF71F-699D-445F-98D8-0313DFD7DF5B}"/>
              </a:ext>
            </a:extLst>
          </p:cNvPr>
          <p:cNvSpPr>
            <a:spLocks noGrp="1" noChangeArrowheads="1"/>
          </p:cNvSpPr>
          <p:nvPr>
            <p:ph type="title"/>
          </p:nvPr>
        </p:nvSpPr>
        <p:spPr/>
        <p:txBody>
          <a:bodyPr/>
          <a:lstStyle/>
          <a:p>
            <a:r>
              <a:rPr lang="zh-CN" altLang="en-US" b="0">
                <a:ea typeface="黑体" panose="02010609060101010101" pitchFamily="49" charset="-122"/>
              </a:rPr>
              <a:t>案例说明界定问题的框架和关键问题</a:t>
            </a:r>
          </a:p>
        </p:txBody>
      </p:sp>
      <p:sp>
        <p:nvSpPr>
          <p:cNvPr id="157699" name="Text Box 3">
            <a:extLst>
              <a:ext uri="{FF2B5EF4-FFF2-40B4-BE49-F238E27FC236}">
                <a16:creationId xmlns:a16="http://schemas.microsoft.com/office/drawing/2014/main" id="{97ED9523-D587-4313-B5A7-015426928FE6}"/>
              </a:ext>
            </a:extLst>
          </p:cNvPr>
          <p:cNvSpPr txBox="1">
            <a:spLocks noChangeArrowheads="1"/>
          </p:cNvSpPr>
          <p:nvPr/>
        </p:nvSpPr>
        <p:spPr bwMode="auto">
          <a:xfrm>
            <a:off x="755650" y="5848350"/>
            <a:ext cx="4824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案例来源：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第八章</a:t>
            </a:r>
            <a:r>
              <a:rPr lang="en-US" altLang="zh-CN" sz="1200">
                <a:latin typeface="Arial" panose="020B0604020202020204" pitchFamily="34" charset="0"/>
              </a:rPr>
              <a:t>——</a:t>
            </a:r>
            <a:r>
              <a:rPr lang="zh-CN" altLang="en-US" sz="1200">
                <a:latin typeface="Arial" panose="020B0604020202020204" pitchFamily="34" charset="0"/>
              </a:rPr>
              <a:t>界定问题。</a:t>
            </a:r>
          </a:p>
        </p:txBody>
      </p:sp>
      <p:sp>
        <p:nvSpPr>
          <p:cNvPr id="157700" name="Text Box 4">
            <a:extLst>
              <a:ext uri="{FF2B5EF4-FFF2-40B4-BE49-F238E27FC236}">
                <a16:creationId xmlns:a16="http://schemas.microsoft.com/office/drawing/2014/main" id="{1869333C-F45D-4C63-8A1D-7DAFCCB0AB09}"/>
              </a:ext>
            </a:extLst>
          </p:cNvPr>
          <p:cNvSpPr txBox="1">
            <a:spLocks noChangeArrowheads="1"/>
          </p:cNvSpPr>
          <p:nvPr/>
        </p:nvSpPr>
        <p:spPr bwMode="auto">
          <a:xfrm>
            <a:off x="755650" y="1422400"/>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情境</a:t>
            </a:r>
          </a:p>
        </p:txBody>
      </p:sp>
      <p:sp>
        <p:nvSpPr>
          <p:cNvPr id="157701" name="Text Box 5">
            <a:extLst>
              <a:ext uri="{FF2B5EF4-FFF2-40B4-BE49-F238E27FC236}">
                <a16:creationId xmlns:a16="http://schemas.microsoft.com/office/drawing/2014/main" id="{37846ACC-747B-4B68-B0A4-51BA54340B35}"/>
              </a:ext>
            </a:extLst>
          </p:cNvPr>
          <p:cNvSpPr txBox="1">
            <a:spLocks noChangeArrowheads="1"/>
          </p:cNvSpPr>
          <p:nvPr/>
        </p:nvSpPr>
        <p:spPr bwMode="auto">
          <a:xfrm>
            <a:off x="755650" y="1854200"/>
            <a:ext cx="1368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a:latin typeface="Arial" panose="020B0604020202020204" pitchFamily="34" charset="0"/>
              </a:rPr>
              <a:t>切入点</a:t>
            </a:r>
            <a:r>
              <a:rPr lang="en-US" altLang="zh-CN" sz="1400" b="1">
                <a:latin typeface="Arial" panose="020B0604020202020204" pitchFamily="34" charset="0"/>
              </a:rPr>
              <a:t>/</a:t>
            </a:r>
            <a:r>
              <a:rPr lang="zh-CN" altLang="en-US" sz="1400" b="1">
                <a:latin typeface="Arial" panose="020B0604020202020204" pitchFamily="34" charset="0"/>
              </a:rPr>
              <a:t>序幕</a:t>
            </a:r>
          </a:p>
        </p:txBody>
      </p:sp>
      <p:sp>
        <p:nvSpPr>
          <p:cNvPr id="157702" name="AutoShape 6">
            <a:extLst>
              <a:ext uri="{FF2B5EF4-FFF2-40B4-BE49-F238E27FC236}">
                <a16:creationId xmlns:a16="http://schemas.microsoft.com/office/drawing/2014/main" id="{7E614E2C-F06F-47C8-93E8-35D0812A83C6}"/>
              </a:ext>
            </a:extLst>
          </p:cNvPr>
          <p:cNvSpPr>
            <a:spLocks noChangeArrowheads="1"/>
          </p:cNvSpPr>
          <p:nvPr/>
        </p:nvSpPr>
        <p:spPr bwMode="auto">
          <a:xfrm>
            <a:off x="755650" y="2349500"/>
            <a:ext cx="936625" cy="4953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列出潜在客户名单</a:t>
            </a:r>
          </a:p>
        </p:txBody>
      </p:sp>
      <p:sp>
        <p:nvSpPr>
          <p:cNvPr id="157703" name="AutoShape 7">
            <a:extLst>
              <a:ext uri="{FF2B5EF4-FFF2-40B4-BE49-F238E27FC236}">
                <a16:creationId xmlns:a16="http://schemas.microsoft.com/office/drawing/2014/main" id="{F479D95A-BF44-4566-B02A-F44456B2E2B6}"/>
              </a:ext>
            </a:extLst>
          </p:cNvPr>
          <p:cNvSpPr>
            <a:spLocks noChangeArrowheads="1"/>
          </p:cNvSpPr>
          <p:nvPr/>
        </p:nvSpPr>
        <p:spPr bwMode="auto">
          <a:xfrm>
            <a:off x="2087563" y="2349500"/>
            <a:ext cx="936625" cy="4953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写推销信</a:t>
            </a:r>
          </a:p>
        </p:txBody>
      </p:sp>
      <p:sp>
        <p:nvSpPr>
          <p:cNvPr id="157704" name="AutoShape 8">
            <a:extLst>
              <a:ext uri="{FF2B5EF4-FFF2-40B4-BE49-F238E27FC236}">
                <a16:creationId xmlns:a16="http://schemas.microsoft.com/office/drawing/2014/main" id="{28D95C39-784D-44A7-92DA-F1729DAB5A07}"/>
              </a:ext>
            </a:extLst>
          </p:cNvPr>
          <p:cNvSpPr>
            <a:spLocks noChangeArrowheads="1"/>
          </p:cNvSpPr>
          <p:nvPr/>
        </p:nvSpPr>
        <p:spPr bwMode="auto">
          <a:xfrm>
            <a:off x="3419475" y="2349500"/>
            <a:ext cx="936625" cy="4953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邮寄</a:t>
            </a:r>
          </a:p>
        </p:txBody>
      </p:sp>
      <p:cxnSp>
        <p:nvCxnSpPr>
          <p:cNvPr id="157705" name="AutoShape 9">
            <a:extLst>
              <a:ext uri="{FF2B5EF4-FFF2-40B4-BE49-F238E27FC236}">
                <a16:creationId xmlns:a16="http://schemas.microsoft.com/office/drawing/2014/main" id="{F45E305E-362D-478B-A7B5-80B7A0656E0D}"/>
              </a:ext>
            </a:extLst>
          </p:cNvPr>
          <p:cNvCxnSpPr>
            <a:cxnSpLocks noChangeShapeType="1"/>
            <a:stCxn id="157702" idx="3"/>
            <a:endCxn id="157703" idx="1"/>
          </p:cNvCxnSpPr>
          <p:nvPr/>
        </p:nvCxnSpPr>
        <p:spPr bwMode="auto">
          <a:xfrm>
            <a:off x="1692275" y="2597150"/>
            <a:ext cx="395288"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06" name="AutoShape 10">
            <a:extLst>
              <a:ext uri="{FF2B5EF4-FFF2-40B4-BE49-F238E27FC236}">
                <a16:creationId xmlns:a16="http://schemas.microsoft.com/office/drawing/2014/main" id="{571720F5-E242-4987-A39B-C52EDC50B5AB}"/>
              </a:ext>
            </a:extLst>
          </p:cNvPr>
          <p:cNvCxnSpPr>
            <a:cxnSpLocks noChangeShapeType="1"/>
            <a:stCxn id="157703" idx="3"/>
            <a:endCxn id="157704" idx="1"/>
          </p:cNvCxnSpPr>
          <p:nvPr/>
        </p:nvCxnSpPr>
        <p:spPr bwMode="auto">
          <a:xfrm>
            <a:off x="3024188" y="2597150"/>
            <a:ext cx="395287"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707" name="Text Box 11">
            <a:extLst>
              <a:ext uri="{FF2B5EF4-FFF2-40B4-BE49-F238E27FC236}">
                <a16:creationId xmlns:a16="http://schemas.microsoft.com/office/drawing/2014/main" id="{13C0C708-CC06-4BDD-8B52-F7566CB5AD03}"/>
              </a:ext>
            </a:extLst>
          </p:cNvPr>
          <p:cNvSpPr txBox="1">
            <a:spLocks noChangeArrowheads="1"/>
          </p:cNvSpPr>
          <p:nvPr/>
        </p:nvSpPr>
        <p:spPr bwMode="auto">
          <a:xfrm>
            <a:off x="5219700" y="1422400"/>
            <a:ext cx="18716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400" b="1">
                <a:latin typeface="Arial" panose="020B0604020202020204" pitchFamily="34" charset="0"/>
              </a:rPr>
              <a:t>非期望结果（</a:t>
            </a:r>
            <a:r>
              <a:rPr lang="en-US" altLang="zh-CN" sz="1400" b="1">
                <a:latin typeface="Arial" panose="020B0604020202020204" pitchFamily="34" charset="0"/>
              </a:rPr>
              <a:t>R1</a:t>
            </a:r>
            <a:r>
              <a:rPr lang="zh-CN" altLang="en-US" sz="1400" b="1">
                <a:latin typeface="Arial" panose="020B0604020202020204" pitchFamily="34" charset="0"/>
              </a:rPr>
              <a:t>）</a:t>
            </a:r>
          </a:p>
        </p:txBody>
      </p:sp>
      <p:sp>
        <p:nvSpPr>
          <p:cNvPr id="157708" name="Text Box 12">
            <a:extLst>
              <a:ext uri="{FF2B5EF4-FFF2-40B4-BE49-F238E27FC236}">
                <a16:creationId xmlns:a16="http://schemas.microsoft.com/office/drawing/2014/main" id="{0BD4AE5B-C4FB-4BD1-87D2-2BEDE5146F3B}"/>
              </a:ext>
            </a:extLst>
          </p:cNvPr>
          <p:cNvSpPr txBox="1">
            <a:spLocks noChangeArrowheads="1"/>
          </p:cNvSpPr>
          <p:nvPr/>
        </p:nvSpPr>
        <p:spPr bwMode="auto">
          <a:xfrm>
            <a:off x="7092950" y="1422400"/>
            <a:ext cx="151288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400" b="1">
                <a:latin typeface="Arial" panose="020B0604020202020204" pitchFamily="34" charset="0"/>
              </a:rPr>
              <a:t>期望结果（</a:t>
            </a:r>
            <a:r>
              <a:rPr lang="en-US" altLang="zh-CN" sz="1400" b="1">
                <a:latin typeface="Arial" panose="020B0604020202020204" pitchFamily="34" charset="0"/>
              </a:rPr>
              <a:t>R2</a:t>
            </a:r>
            <a:r>
              <a:rPr lang="zh-CN" altLang="en-US" sz="1400" b="1">
                <a:latin typeface="Arial" panose="020B0604020202020204" pitchFamily="34" charset="0"/>
              </a:rPr>
              <a:t>）</a:t>
            </a:r>
          </a:p>
        </p:txBody>
      </p:sp>
      <p:sp>
        <p:nvSpPr>
          <p:cNvPr id="157709" name="AutoShape 13">
            <a:extLst>
              <a:ext uri="{FF2B5EF4-FFF2-40B4-BE49-F238E27FC236}">
                <a16:creationId xmlns:a16="http://schemas.microsoft.com/office/drawing/2014/main" id="{0C5F8EE1-F725-4FEC-BB81-DA9CB9148FDF}"/>
              </a:ext>
            </a:extLst>
          </p:cNvPr>
          <p:cNvSpPr>
            <a:spLocks noChangeArrowheads="1"/>
          </p:cNvSpPr>
          <p:nvPr/>
        </p:nvSpPr>
        <p:spPr bwMode="auto">
          <a:xfrm>
            <a:off x="5364163" y="1844675"/>
            <a:ext cx="1152525" cy="512763"/>
          </a:xfrm>
          <a:prstGeom prst="flowChartAlternate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a:latin typeface="Arial" panose="020B0604020202020204" pitchFamily="34" charset="0"/>
              </a:rPr>
              <a:t>对年增长率造成影响</a:t>
            </a:r>
          </a:p>
        </p:txBody>
      </p:sp>
      <p:sp>
        <p:nvSpPr>
          <p:cNvPr id="157710" name="AutoShape 14">
            <a:extLst>
              <a:ext uri="{FF2B5EF4-FFF2-40B4-BE49-F238E27FC236}">
                <a16:creationId xmlns:a16="http://schemas.microsoft.com/office/drawing/2014/main" id="{9E979E2E-75C0-4BFD-95CF-D63FA8A1C99E}"/>
              </a:ext>
            </a:extLst>
          </p:cNvPr>
          <p:cNvSpPr>
            <a:spLocks noChangeArrowheads="1"/>
          </p:cNvSpPr>
          <p:nvPr/>
        </p:nvSpPr>
        <p:spPr bwMode="auto">
          <a:xfrm>
            <a:off x="7164388" y="1844675"/>
            <a:ext cx="1152525" cy="512763"/>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a:latin typeface="Arial" panose="020B0604020202020204" pitchFamily="34" charset="0"/>
              </a:rPr>
              <a:t>继续保持</a:t>
            </a:r>
            <a:r>
              <a:rPr lang="en-US" altLang="zh-CN" sz="1200">
                <a:latin typeface="Arial" panose="020B0604020202020204" pitchFamily="34" charset="0"/>
              </a:rPr>
              <a:t>10%</a:t>
            </a:r>
            <a:r>
              <a:rPr lang="zh-CN" altLang="en-US" sz="1200">
                <a:latin typeface="Arial" panose="020B0604020202020204" pitchFamily="34" charset="0"/>
              </a:rPr>
              <a:t>的年增长率</a:t>
            </a:r>
          </a:p>
        </p:txBody>
      </p:sp>
      <p:sp>
        <p:nvSpPr>
          <p:cNvPr id="157711" name="Text Box 15">
            <a:extLst>
              <a:ext uri="{FF2B5EF4-FFF2-40B4-BE49-F238E27FC236}">
                <a16:creationId xmlns:a16="http://schemas.microsoft.com/office/drawing/2014/main" id="{31EC0ACE-F74F-4CE9-97C3-754684155224}"/>
              </a:ext>
            </a:extLst>
          </p:cNvPr>
          <p:cNvSpPr txBox="1">
            <a:spLocks noChangeArrowheads="1"/>
          </p:cNvSpPr>
          <p:nvPr/>
        </p:nvSpPr>
        <p:spPr bwMode="auto">
          <a:xfrm>
            <a:off x="755650" y="3006725"/>
            <a:ext cx="1223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a:latin typeface="Arial" panose="020B0604020202020204" pitchFamily="34" charset="0"/>
              </a:rPr>
              <a:t>困扰事件</a:t>
            </a:r>
          </a:p>
        </p:txBody>
      </p:sp>
      <p:sp>
        <p:nvSpPr>
          <p:cNvPr id="157712" name="Text Box 16">
            <a:extLst>
              <a:ext uri="{FF2B5EF4-FFF2-40B4-BE49-F238E27FC236}">
                <a16:creationId xmlns:a16="http://schemas.microsoft.com/office/drawing/2014/main" id="{8BD4038F-1D2C-4739-B0D2-6A84EF3EA379}"/>
              </a:ext>
            </a:extLst>
          </p:cNvPr>
          <p:cNvSpPr txBox="1">
            <a:spLocks noChangeArrowheads="1"/>
          </p:cNvSpPr>
          <p:nvPr/>
        </p:nvSpPr>
        <p:spPr bwMode="auto">
          <a:xfrm>
            <a:off x="755650" y="3343275"/>
            <a:ext cx="2447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latin typeface="Arial" panose="020B0604020202020204" pitchFamily="34" charset="0"/>
              </a:rPr>
              <a:t>季度销售额预计下降</a:t>
            </a:r>
            <a:r>
              <a:rPr lang="en-US" altLang="zh-CN" sz="1400">
                <a:latin typeface="Arial" panose="020B0604020202020204" pitchFamily="34" charset="0"/>
              </a:rPr>
              <a:t>10%</a:t>
            </a:r>
          </a:p>
        </p:txBody>
      </p:sp>
      <p:sp>
        <p:nvSpPr>
          <p:cNvPr id="157713" name="AutoShape 17">
            <a:extLst>
              <a:ext uri="{FF2B5EF4-FFF2-40B4-BE49-F238E27FC236}">
                <a16:creationId xmlns:a16="http://schemas.microsoft.com/office/drawing/2014/main" id="{50D8FDED-228E-4655-B42A-7FDBB15CC487}"/>
              </a:ext>
            </a:extLst>
          </p:cNvPr>
          <p:cNvSpPr>
            <a:spLocks noChangeArrowheads="1"/>
          </p:cNvSpPr>
          <p:nvPr/>
        </p:nvSpPr>
        <p:spPr bwMode="auto">
          <a:xfrm>
            <a:off x="6299200" y="2924175"/>
            <a:ext cx="1152525" cy="512763"/>
          </a:xfrm>
          <a:prstGeom prst="flowChartAlternateProcess">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怎样才能保持销售增长？</a:t>
            </a:r>
          </a:p>
        </p:txBody>
      </p:sp>
      <p:cxnSp>
        <p:nvCxnSpPr>
          <p:cNvPr id="157714" name="AutoShape 18">
            <a:extLst>
              <a:ext uri="{FF2B5EF4-FFF2-40B4-BE49-F238E27FC236}">
                <a16:creationId xmlns:a16="http://schemas.microsoft.com/office/drawing/2014/main" id="{91AF945E-C06B-47A4-BCAF-2062E33BC70D}"/>
              </a:ext>
            </a:extLst>
          </p:cNvPr>
          <p:cNvCxnSpPr>
            <a:cxnSpLocks noChangeShapeType="1"/>
            <a:stCxn id="157709" idx="2"/>
            <a:endCxn id="157713" idx="0"/>
          </p:cNvCxnSpPr>
          <p:nvPr/>
        </p:nvCxnSpPr>
        <p:spPr bwMode="auto">
          <a:xfrm>
            <a:off x="5940425" y="2357438"/>
            <a:ext cx="935038" cy="5667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15" name="AutoShape 19">
            <a:extLst>
              <a:ext uri="{FF2B5EF4-FFF2-40B4-BE49-F238E27FC236}">
                <a16:creationId xmlns:a16="http://schemas.microsoft.com/office/drawing/2014/main" id="{DA87B7ED-F72D-4018-B5F7-803BD944A83F}"/>
              </a:ext>
            </a:extLst>
          </p:cNvPr>
          <p:cNvCxnSpPr>
            <a:cxnSpLocks noChangeShapeType="1"/>
            <a:stCxn id="157710" idx="2"/>
            <a:endCxn id="157713" idx="0"/>
          </p:cNvCxnSpPr>
          <p:nvPr/>
        </p:nvCxnSpPr>
        <p:spPr bwMode="auto">
          <a:xfrm flipH="1">
            <a:off x="6875463" y="2357438"/>
            <a:ext cx="865187" cy="5667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716" name="Line 20">
            <a:extLst>
              <a:ext uri="{FF2B5EF4-FFF2-40B4-BE49-F238E27FC236}">
                <a16:creationId xmlns:a16="http://schemas.microsoft.com/office/drawing/2014/main" id="{9D1C2B7A-E2E6-4056-9A8D-97D40F677EC3}"/>
              </a:ext>
            </a:extLst>
          </p:cNvPr>
          <p:cNvSpPr>
            <a:spLocks noChangeShapeType="1"/>
          </p:cNvSpPr>
          <p:nvPr/>
        </p:nvSpPr>
        <p:spPr bwMode="auto">
          <a:xfrm>
            <a:off x="698500" y="3829050"/>
            <a:ext cx="7848600"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717" name="AutoShape 21">
            <a:extLst>
              <a:ext uri="{FF2B5EF4-FFF2-40B4-BE49-F238E27FC236}">
                <a16:creationId xmlns:a16="http://schemas.microsoft.com/office/drawing/2014/main" id="{3FF3FF50-4EE3-434D-B637-69371E7B36EC}"/>
              </a:ext>
            </a:extLst>
          </p:cNvPr>
          <p:cNvSpPr>
            <a:spLocks noChangeArrowheads="1"/>
          </p:cNvSpPr>
          <p:nvPr/>
        </p:nvSpPr>
        <p:spPr bwMode="auto">
          <a:xfrm rot="16200000" flipV="1">
            <a:off x="3716337" y="3597276"/>
            <a:ext cx="2487613" cy="201612"/>
          </a:xfrm>
          <a:prstGeom prst="triangle">
            <a:avLst>
              <a:gd name="adj" fmla="val 49977"/>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8" name="Text Box 22">
            <a:extLst>
              <a:ext uri="{FF2B5EF4-FFF2-40B4-BE49-F238E27FC236}">
                <a16:creationId xmlns:a16="http://schemas.microsoft.com/office/drawing/2014/main" id="{12CDB375-2701-416D-BF1A-0B5AEDC64FA1}"/>
              </a:ext>
            </a:extLst>
          </p:cNvPr>
          <p:cNvSpPr txBox="1">
            <a:spLocks noChangeArrowheads="1"/>
          </p:cNvSpPr>
          <p:nvPr/>
        </p:nvSpPr>
        <p:spPr bwMode="auto">
          <a:xfrm>
            <a:off x="755650" y="3967163"/>
            <a:ext cx="1655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a:latin typeface="Arial" panose="020B0604020202020204" pitchFamily="34" charset="0"/>
              </a:rPr>
              <a:t>销售下降的原因</a:t>
            </a:r>
          </a:p>
        </p:txBody>
      </p:sp>
      <p:sp>
        <p:nvSpPr>
          <p:cNvPr id="157719" name="Text Box 23">
            <a:extLst>
              <a:ext uri="{FF2B5EF4-FFF2-40B4-BE49-F238E27FC236}">
                <a16:creationId xmlns:a16="http://schemas.microsoft.com/office/drawing/2014/main" id="{2406A299-E7D9-41CA-B7E1-E879815C39F5}"/>
              </a:ext>
            </a:extLst>
          </p:cNvPr>
          <p:cNvSpPr txBox="1">
            <a:spLocks noChangeArrowheads="1"/>
          </p:cNvSpPr>
          <p:nvPr/>
        </p:nvSpPr>
        <p:spPr bwMode="auto">
          <a:xfrm>
            <a:off x="755650" y="4327525"/>
            <a:ext cx="3744913"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sz="1400">
                <a:latin typeface="Arial" panose="020B0604020202020204" pitchFamily="34" charset="0"/>
              </a:rPr>
              <a:t> 潜在客户名单已经过期，和</a:t>
            </a:r>
            <a:r>
              <a:rPr lang="en-US" altLang="zh-CN" sz="1400">
                <a:latin typeface="Arial" panose="020B0604020202020204" pitchFamily="34" charset="0"/>
              </a:rPr>
              <a:t>/</a:t>
            </a:r>
            <a:r>
              <a:rPr lang="zh-CN" altLang="en-US" sz="1400">
                <a:latin typeface="Arial" panose="020B0604020202020204" pitchFamily="34" charset="0"/>
              </a:rPr>
              <a:t>或</a:t>
            </a:r>
          </a:p>
          <a:p>
            <a:pPr>
              <a:spcBef>
                <a:spcPct val="50000"/>
              </a:spcBef>
              <a:buFontTx/>
              <a:buChar char="•"/>
            </a:pPr>
            <a:r>
              <a:rPr lang="zh-CN" altLang="en-US" sz="1400">
                <a:latin typeface="Arial" panose="020B0604020202020204" pitchFamily="34" charset="0"/>
              </a:rPr>
              <a:t> 推销信没有说服力，和</a:t>
            </a:r>
            <a:r>
              <a:rPr lang="en-US" altLang="zh-CN" sz="1400">
                <a:latin typeface="Arial" panose="020B0604020202020204" pitchFamily="34" charset="0"/>
              </a:rPr>
              <a:t>/</a:t>
            </a:r>
            <a:r>
              <a:rPr lang="zh-CN" altLang="en-US" sz="1400">
                <a:latin typeface="Arial" panose="020B0604020202020204" pitchFamily="34" charset="0"/>
              </a:rPr>
              <a:t>或</a:t>
            </a:r>
          </a:p>
          <a:p>
            <a:pPr>
              <a:spcBef>
                <a:spcPct val="50000"/>
              </a:spcBef>
              <a:buFontTx/>
              <a:buChar char="•"/>
            </a:pPr>
            <a:r>
              <a:rPr lang="zh-CN" altLang="en-US" sz="1400">
                <a:latin typeface="Arial" panose="020B0604020202020204" pitchFamily="34" charset="0"/>
              </a:rPr>
              <a:t> 邮寄效率低</a:t>
            </a:r>
          </a:p>
          <a:p>
            <a:pPr>
              <a:spcBef>
                <a:spcPct val="50000"/>
              </a:spcBef>
              <a:buFontTx/>
              <a:buChar char="•"/>
            </a:pPr>
            <a:r>
              <a:rPr lang="zh-CN" altLang="en-US" sz="1400">
                <a:latin typeface="Arial" panose="020B0604020202020204" pitchFamily="34" charset="0"/>
              </a:rPr>
              <a:t> </a:t>
            </a:r>
            <a:r>
              <a:rPr lang="en-US" altLang="zh-CN" sz="1400">
                <a:latin typeface="Arial" panose="020B0604020202020204" pitchFamily="34" charset="0"/>
              </a:rPr>
              <a:t>……</a:t>
            </a:r>
          </a:p>
        </p:txBody>
      </p:sp>
      <p:sp>
        <p:nvSpPr>
          <p:cNvPr id="157720" name="Text Box 24">
            <a:extLst>
              <a:ext uri="{FF2B5EF4-FFF2-40B4-BE49-F238E27FC236}">
                <a16:creationId xmlns:a16="http://schemas.microsoft.com/office/drawing/2014/main" id="{A53425A4-5ADB-4DD2-95AA-C8DA8E393064}"/>
              </a:ext>
            </a:extLst>
          </p:cNvPr>
          <p:cNvSpPr txBox="1">
            <a:spLocks noChangeArrowheads="1"/>
          </p:cNvSpPr>
          <p:nvPr/>
        </p:nvSpPr>
        <p:spPr bwMode="auto">
          <a:xfrm>
            <a:off x="5364163" y="3943350"/>
            <a:ext cx="1655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a:latin typeface="Arial" panose="020B0604020202020204" pitchFamily="34" charset="0"/>
              </a:rPr>
              <a:t>备选方案</a:t>
            </a:r>
          </a:p>
        </p:txBody>
      </p:sp>
      <p:sp>
        <p:nvSpPr>
          <p:cNvPr id="157721" name="Text Box 25">
            <a:extLst>
              <a:ext uri="{FF2B5EF4-FFF2-40B4-BE49-F238E27FC236}">
                <a16:creationId xmlns:a16="http://schemas.microsoft.com/office/drawing/2014/main" id="{C111EE68-5C5E-4B2F-8223-929ECFF5E963}"/>
              </a:ext>
            </a:extLst>
          </p:cNvPr>
          <p:cNvSpPr txBox="1">
            <a:spLocks noChangeArrowheads="1"/>
          </p:cNvSpPr>
          <p:nvPr/>
        </p:nvSpPr>
        <p:spPr bwMode="auto">
          <a:xfrm>
            <a:off x="5364163" y="4327525"/>
            <a:ext cx="3240087"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sz="1400">
                <a:latin typeface="Arial" panose="020B0604020202020204" pitchFamily="34" charset="0"/>
              </a:rPr>
              <a:t> 扩充现有名单</a:t>
            </a:r>
          </a:p>
          <a:p>
            <a:pPr>
              <a:spcBef>
                <a:spcPct val="50000"/>
              </a:spcBef>
              <a:buFontTx/>
              <a:buChar char="•"/>
            </a:pPr>
            <a:r>
              <a:rPr lang="zh-CN" altLang="en-US" sz="1400">
                <a:latin typeface="Arial" panose="020B0604020202020204" pitchFamily="34" charset="0"/>
              </a:rPr>
              <a:t> 修改推销词</a:t>
            </a:r>
          </a:p>
          <a:p>
            <a:pPr>
              <a:spcBef>
                <a:spcPct val="50000"/>
              </a:spcBef>
              <a:buFontTx/>
              <a:buChar char="•"/>
            </a:pPr>
            <a:r>
              <a:rPr lang="zh-CN" altLang="en-US" sz="1400">
                <a:latin typeface="Arial" panose="020B0604020202020204" pitchFamily="34" charset="0"/>
              </a:rPr>
              <a:t> 邮寄录像带</a:t>
            </a:r>
          </a:p>
          <a:p>
            <a:pPr>
              <a:spcBef>
                <a:spcPct val="50000"/>
              </a:spcBef>
              <a:buFontTx/>
              <a:buChar char="•"/>
            </a:pPr>
            <a:r>
              <a:rPr lang="zh-CN" altLang="en-US" sz="1400">
                <a:latin typeface="Arial" panose="020B0604020202020204" pitchFamily="34" charset="0"/>
              </a:rPr>
              <a:t> </a:t>
            </a:r>
            <a:r>
              <a:rPr lang="en-US" altLang="zh-CN" sz="1400">
                <a:latin typeface="Arial" panose="020B0604020202020204" pitchFamily="34" charset="0"/>
              </a:rPr>
              <a:t>……</a:t>
            </a:r>
          </a:p>
        </p:txBody>
      </p:sp>
      <p:grpSp>
        <p:nvGrpSpPr>
          <p:cNvPr id="157722" name="Group 26">
            <a:extLst>
              <a:ext uri="{FF2B5EF4-FFF2-40B4-BE49-F238E27FC236}">
                <a16:creationId xmlns:a16="http://schemas.microsoft.com/office/drawing/2014/main" id="{DF832FE5-B8F3-4E2C-B670-BC9A1E463CFB}"/>
              </a:ext>
            </a:extLst>
          </p:cNvPr>
          <p:cNvGrpSpPr>
            <a:grpSpLocks/>
          </p:cNvGrpSpPr>
          <p:nvPr/>
        </p:nvGrpSpPr>
        <p:grpSpPr bwMode="auto">
          <a:xfrm>
            <a:off x="7524750" y="942975"/>
            <a:ext cx="855663" cy="325438"/>
            <a:chOff x="5202" y="1127"/>
            <a:chExt cx="718" cy="173"/>
          </a:xfrm>
        </p:grpSpPr>
        <p:sp>
          <p:nvSpPr>
            <p:cNvPr id="157723" name="Text Box 27">
              <a:extLst>
                <a:ext uri="{FF2B5EF4-FFF2-40B4-BE49-F238E27FC236}">
                  <a16:creationId xmlns:a16="http://schemas.microsoft.com/office/drawing/2014/main" id="{60B13B18-4260-4413-9D3D-CA93C76078B6}"/>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57724" name="Line 28">
              <a:extLst>
                <a:ext uri="{FF2B5EF4-FFF2-40B4-BE49-F238E27FC236}">
                  <a16:creationId xmlns:a16="http://schemas.microsoft.com/office/drawing/2014/main" id="{AE22D873-8999-45A5-93F2-A4AD4AD0D76C}"/>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25" name="Line 29">
              <a:extLst>
                <a:ext uri="{FF2B5EF4-FFF2-40B4-BE49-F238E27FC236}">
                  <a16:creationId xmlns:a16="http://schemas.microsoft.com/office/drawing/2014/main" id="{98879811-05D1-4CF9-B11A-D09B3A4827C3}"/>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5">
            <a:extLst>
              <a:ext uri="{FF2B5EF4-FFF2-40B4-BE49-F238E27FC236}">
                <a16:creationId xmlns:a16="http://schemas.microsoft.com/office/drawing/2014/main" id="{47062607-65C7-4AA7-AA19-32BEA0D43140}"/>
              </a:ext>
            </a:extLst>
          </p:cNvPr>
          <p:cNvSpPr>
            <a:spLocks noGrp="1"/>
          </p:cNvSpPr>
          <p:nvPr>
            <p:ph type="sldNum" sz="quarter" idx="12"/>
          </p:nvPr>
        </p:nvSpPr>
        <p:spPr/>
        <p:txBody>
          <a:bodyPr/>
          <a:lstStyle/>
          <a:p>
            <a:fld id="{D7CE3452-041F-4C1F-886B-7CA437F79DF8}" type="slidenum">
              <a:rPr lang="zh-CN" altLang="en-US"/>
              <a:pPr/>
              <a:t>77</a:t>
            </a:fld>
            <a:endParaRPr lang="en-US" altLang="zh-CN"/>
          </a:p>
        </p:txBody>
      </p:sp>
      <p:sp>
        <p:nvSpPr>
          <p:cNvPr id="158722" name="Rectangle 2">
            <a:extLst>
              <a:ext uri="{FF2B5EF4-FFF2-40B4-BE49-F238E27FC236}">
                <a16:creationId xmlns:a16="http://schemas.microsoft.com/office/drawing/2014/main" id="{86C523A8-2A58-434E-9D15-CC721C4211B0}"/>
              </a:ext>
            </a:extLst>
          </p:cNvPr>
          <p:cNvSpPr>
            <a:spLocks noGrp="1" noChangeArrowheads="1"/>
          </p:cNvSpPr>
          <p:nvPr>
            <p:ph type="title"/>
          </p:nvPr>
        </p:nvSpPr>
        <p:spPr>
          <a:xfrm>
            <a:off x="539750" y="620713"/>
            <a:ext cx="8034338" cy="57626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tabLst>
                <a:tab pos="461963" algn="l"/>
              </a:tabLst>
            </a:pPr>
            <a:r>
              <a:rPr lang="zh-CN" altLang="en-US" b="0">
                <a:ea typeface="黑体" panose="02010609060101010101" pitchFamily="49" charset="-122"/>
              </a:rPr>
              <a:t>根据寻求解决方案切入点的不同，通常会面临三种情形和七种疑问</a:t>
            </a:r>
            <a:endParaRPr lang="en-AU" altLang="zh-CN" b="0">
              <a:ea typeface="黑体" panose="02010609060101010101" pitchFamily="49" charset="-122"/>
            </a:endParaRPr>
          </a:p>
        </p:txBody>
      </p:sp>
      <p:sp>
        <p:nvSpPr>
          <p:cNvPr id="158723" name="AutoShape 3">
            <a:extLst>
              <a:ext uri="{FF2B5EF4-FFF2-40B4-BE49-F238E27FC236}">
                <a16:creationId xmlns:a16="http://schemas.microsoft.com/office/drawing/2014/main" id="{82D70577-DEE0-4A8C-80D7-FC385FD0C6CE}"/>
              </a:ext>
            </a:extLst>
          </p:cNvPr>
          <p:cNvSpPr>
            <a:spLocks noChangeArrowheads="1"/>
          </p:cNvSpPr>
          <p:nvPr/>
        </p:nvSpPr>
        <p:spPr bwMode="auto">
          <a:xfrm>
            <a:off x="3551238" y="2922588"/>
            <a:ext cx="2293937" cy="655637"/>
          </a:xfrm>
          <a:prstGeom prst="homePlate">
            <a:avLst>
              <a:gd name="adj" fmla="val 52773"/>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en-AU" altLang="zh-CN" sz="1000"/>
              <a:t>S=</a:t>
            </a:r>
            <a:r>
              <a:rPr lang="zh-CN" altLang="en-AU" sz="1000"/>
              <a:t>情境</a:t>
            </a:r>
            <a:r>
              <a:rPr lang="en-AU" altLang="zh-CN" sz="1000"/>
              <a:t>, R1</a:t>
            </a:r>
            <a:r>
              <a:rPr lang="zh-CN" altLang="en-AU" sz="1000"/>
              <a:t>，</a:t>
            </a:r>
            <a:r>
              <a:rPr lang="en-AU" altLang="zh-CN" sz="1000"/>
              <a:t>R2</a:t>
            </a:r>
            <a:r>
              <a:rPr lang="zh-CN" altLang="en-AU" sz="1000"/>
              <a:t>，</a:t>
            </a:r>
          </a:p>
          <a:p>
            <a:pPr eaLnBrk="0" hangingPunct="0">
              <a:lnSpc>
                <a:spcPct val="90000"/>
              </a:lnSpc>
            </a:pPr>
            <a:r>
              <a:rPr lang="en-AU" altLang="zh-CN" sz="1000"/>
              <a:t>C=</a:t>
            </a:r>
            <a:r>
              <a:rPr lang="zh-CN" altLang="en-AU" sz="1000"/>
              <a:t>解决方案</a:t>
            </a:r>
          </a:p>
          <a:p>
            <a:pPr eaLnBrk="0" hangingPunct="0">
              <a:lnSpc>
                <a:spcPct val="90000"/>
              </a:lnSpc>
            </a:pPr>
            <a:r>
              <a:rPr lang="en-AU" altLang="zh-CN" sz="1000"/>
              <a:t>Q=</a:t>
            </a:r>
            <a:r>
              <a:rPr lang="zh-CN" altLang="en-AU" sz="1000"/>
              <a:t>如何实施解决方案</a:t>
            </a:r>
            <a:endParaRPr lang="en-AU" altLang="zh-CN" sz="1000"/>
          </a:p>
        </p:txBody>
      </p:sp>
      <p:sp>
        <p:nvSpPr>
          <p:cNvPr id="158724" name="AutoShape 4">
            <a:extLst>
              <a:ext uri="{FF2B5EF4-FFF2-40B4-BE49-F238E27FC236}">
                <a16:creationId xmlns:a16="http://schemas.microsoft.com/office/drawing/2014/main" id="{A88BA9AF-96D0-49A6-A214-91952F2DFE7B}"/>
              </a:ext>
            </a:extLst>
          </p:cNvPr>
          <p:cNvSpPr>
            <a:spLocks noChangeArrowheads="1"/>
          </p:cNvSpPr>
          <p:nvPr/>
        </p:nvSpPr>
        <p:spPr bwMode="auto">
          <a:xfrm>
            <a:off x="3551238" y="3578225"/>
            <a:ext cx="2293937" cy="646113"/>
          </a:xfrm>
          <a:prstGeom prst="homePlate">
            <a:avLst>
              <a:gd name="adj" fmla="val 46960"/>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en-AU" altLang="zh-CN" sz="1000"/>
              <a:t>S=</a:t>
            </a:r>
            <a:r>
              <a:rPr lang="zh-CN" altLang="en-AU" sz="1000"/>
              <a:t>情境，</a:t>
            </a:r>
            <a:r>
              <a:rPr lang="en-AU" altLang="zh-CN" sz="1000"/>
              <a:t>R1</a:t>
            </a:r>
            <a:r>
              <a:rPr lang="zh-CN" altLang="en-AU" sz="1000"/>
              <a:t>，</a:t>
            </a:r>
            <a:r>
              <a:rPr lang="en-AU" altLang="zh-CN" sz="1000"/>
              <a:t>R2</a:t>
            </a:r>
            <a:r>
              <a:rPr lang="zh-CN" altLang="en-AU" sz="1000"/>
              <a:t>，解决方案</a:t>
            </a:r>
          </a:p>
          <a:p>
            <a:pPr eaLnBrk="0" hangingPunct="0">
              <a:lnSpc>
                <a:spcPct val="90000"/>
              </a:lnSpc>
            </a:pPr>
            <a:r>
              <a:rPr lang="en-AU" altLang="zh-CN" sz="1000"/>
              <a:t>C=</a:t>
            </a:r>
            <a:r>
              <a:rPr lang="zh-CN" altLang="en-AU" sz="1000"/>
              <a:t>解决方案行不通</a:t>
            </a:r>
          </a:p>
          <a:p>
            <a:pPr eaLnBrk="0" hangingPunct="0">
              <a:lnSpc>
                <a:spcPct val="90000"/>
              </a:lnSpc>
            </a:pPr>
            <a:r>
              <a:rPr lang="en-AU" altLang="zh-CN" sz="1000"/>
              <a:t>Q=</a:t>
            </a:r>
            <a:r>
              <a:rPr lang="zh-CN" altLang="en-AU" sz="1000"/>
              <a:t>我们应该做什么？</a:t>
            </a:r>
          </a:p>
        </p:txBody>
      </p:sp>
      <p:sp>
        <p:nvSpPr>
          <p:cNvPr id="158725" name="AutoShape 5">
            <a:extLst>
              <a:ext uri="{FF2B5EF4-FFF2-40B4-BE49-F238E27FC236}">
                <a16:creationId xmlns:a16="http://schemas.microsoft.com/office/drawing/2014/main" id="{4384CA9E-BB34-4947-A048-8C09D0907A1E}"/>
              </a:ext>
            </a:extLst>
          </p:cNvPr>
          <p:cNvSpPr>
            <a:spLocks noChangeArrowheads="1"/>
          </p:cNvSpPr>
          <p:nvPr/>
        </p:nvSpPr>
        <p:spPr bwMode="auto">
          <a:xfrm>
            <a:off x="3551238" y="4224338"/>
            <a:ext cx="2293937" cy="649287"/>
          </a:xfrm>
          <a:prstGeom prst="homePlate">
            <a:avLst>
              <a:gd name="adj" fmla="val 44539"/>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en-AU" altLang="zh-CN" sz="1000"/>
              <a:t>S=</a:t>
            </a:r>
            <a:r>
              <a:rPr lang="zh-CN" altLang="en-AU" sz="1000"/>
              <a:t>情境</a:t>
            </a:r>
            <a:r>
              <a:rPr lang="en-AU" altLang="zh-CN" sz="1000"/>
              <a:t>, R1</a:t>
            </a:r>
            <a:r>
              <a:rPr lang="zh-CN" altLang="en-AU" sz="1000"/>
              <a:t>，</a:t>
            </a:r>
            <a:r>
              <a:rPr lang="en-AU" altLang="zh-CN" sz="1000"/>
              <a:t>R2</a:t>
            </a:r>
            <a:r>
              <a:rPr lang="zh-CN" altLang="en-AU" sz="1000"/>
              <a:t>，</a:t>
            </a:r>
          </a:p>
          <a:p>
            <a:pPr eaLnBrk="0" hangingPunct="0">
              <a:lnSpc>
                <a:spcPct val="90000"/>
              </a:lnSpc>
            </a:pPr>
            <a:r>
              <a:rPr lang="en-AU" altLang="zh-CN" sz="1000"/>
              <a:t>C=</a:t>
            </a:r>
            <a:r>
              <a:rPr lang="zh-CN" altLang="en-AU" sz="1000"/>
              <a:t>我们有不同的解决方案</a:t>
            </a:r>
          </a:p>
          <a:p>
            <a:pPr eaLnBrk="0" hangingPunct="0">
              <a:lnSpc>
                <a:spcPct val="90000"/>
              </a:lnSpc>
            </a:pPr>
            <a:r>
              <a:rPr lang="en-AU" altLang="zh-CN" sz="1000"/>
              <a:t>Q=</a:t>
            </a:r>
            <a:r>
              <a:rPr lang="zh-CN" altLang="en-AU" sz="1000"/>
              <a:t>哪一个是最好的方案？</a:t>
            </a:r>
            <a:endParaRPr lang="en-AU" altLang="zh-CN" sz="1000"/>
          </a:p>
        </p:txBody>
      </p:sp>
      <p:sp>
        <p:nvSpPr>
          <p:cNvPr id="158726" name="AutoShape 6">
            <a:extLst>
              <a:ext uri="{FF2B5EF4-FFF2-40B4-BE49-F238E27FC236}">
                <a16:creationId xmlns:a16="http://schemas.microsoft.com/office/drawing/2014/main" id="{3820976B-12FA-434F-BA9F-9157D6D1CEE1}"/>
              </a:ext>
            </a:extLst>
          </p:cNvPr>
          <p:cNvSpPr>
            <a:spLocks noChangeArrowheads="1"/>
          </p:cNvSpPr>
          <p:nvPr/>
        </p:nvSpPr>
        <p:spPr bwMode="auto">
          <a:xfrm>
            <a:off x="3551238" y="1628775"/>
            <a:ext cx="2293937" cy="649288"/>
          </a:xfrm>
          <a:prstGeom prst="homePlate">
            <a:avLst>
              <a:gd name="adj" fmla="val 57657"/>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en-AU" altLang="zh-CN" sz="1000"/>
              <a:t>S=</a:t>
            </a:r>
            <a:r>
              <a:rPr lang="zh-CN" altLang="en-AU" sz="1000"/>
              <a:t>情境</a:t>
            </a:r>
          </a:p>
          <a:p>
            <a:pPr eaLnBrk="0" hangingPunct="0">
              <a:lnSpc>
                <a:spcPct val="90000"/>
              </a:lnSpc>
            </a:pPr>
            <a:r>
              <a:rPr lang="en-AU" altLang="zh-CN" sz="1000"/>
              <a:t>C=R1,R2</a:t>
            </a:r>
          </a:p>
          <a:p>
            <a:pPr eaLnBrk="0" hangingPunct="0">
              <a:lnSpc>
                <a:spcPct val="90000"/>
              </a:lnSpc>
            </a:pPr>
            <a:r>
              <a:rPr lang="en-AU" altLang="zh-CN" sz="1000"/>
              <a:t>Q=</a:t>
            </a:r>
            <a:r>
              <a:rPr lang="zh-CN" altLang="en-AU" sz="1000"/>
              <a:t>如何从</a:t>
            </a:r>
            <a:r>
              <a:rPr lang="en-AU" altLang="zh-CN" sz="1000"/>
              <a:t>R1</a:t>
            </a:r>
            <a:r>
              <a:rPr lang="zh-CN" altLang="en-AU" sz="1000"/>
              <a:t>到</a:t>
            </a:r>
            <a:r>
              <a:rPr lang="en-AU" altLang="zh-CN" sz="1000"/>
              <a:t>R2</a:t>
            </a:r>
          </a:p>
        </p:txBody>
      </p:sp>
      <p:sp>
        <p:nvSpPr>
          <p:cNvPr id="158727" name="AutoShape 7">
            <a:extLst>
              <a:ext uri="{FF2B5EF4-FFF2-40B4-BE49-F238E27FC236}">
                <a16:creationId xmlns:a16="http://schemas.microsoft.com/office/drawing/2014/main" id="{C682A71D-0B2E-48A9-9CB4-CBBDC3FEE6A2}"/>
              </a:ext>
            </a:extLst>
          </p:cNvPr>
          <p:cNvSpPr>
            <a:spLocks noChangeArrowheads="1"/>
          </p:cNvSpPr>
          <p:nvPr/>
        </p:nvSpPr>
        <p:spPr bwMode="auto">
          <a:xfrm>
            <a:off x="3551238" y="2276475"/>
            <a:ext cx="2293937" cy="649288"/>
          </a:xfrm>
          <a:prstGeom prst="homePlate">
            <a:avLst>
              <a:gd name="adj" fmla="val 53289"/>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en-AU" altLang="zh-CN" sz="1000"/>
              <a:t>S=</a:t>
            </a:r>
            <a:r>
              <a:rPr lang="zh-CN" altLang="en-AU" sz="1000"/>
              <a:t>情境，</a:t>
            </a:r>
            <a:r>
              <a:rPr lang="en-AU" altLang="zh-CN" sz="1000"/>
              <a:t>R1</a:t>
            </a:r>
            <a:r>
              <a:rPr lang="zh-CN" altLang="en-AU" sz="1000"/>
              <a:t>，</a:t>
            </a:r>
            <a:r>
              <a:rPr lang="en-AU" altLang="zh-CN" sz="1000"/>
              <a:t>R2</a:t>
            </a:r>
          </a:p>
          <a:p>
            <a:pPr eaLnBrk="0" hangingPunct="0">
              <a:lnSpc>
                <a:spcPct val="90000"/>
              </a:lnSpc>
            </a:pPr>
            <a:r>
              <a:rPr lang="en-AU" altLang="zh-CN" sz="1000"/>
              <a:t>C=</a:t>
            </a:r>
            <a:r>
              <a:rPr lang="zh-CN" altLang="en-AU" sz="1000"/>
              <a:t>解决方案</a:t>
            </a:r>
          </a:p>
          <a:p>
            <a:pPr eaLnBrk="0" hangingPunct="0">
              <a:lnSpc>
                <a:spcPct val="90000"/>
              </a:lnSpc>
            </a:pPr>
            <a:r>
              <a:rPr lang="en-AU" altLang="zh-CN" sz="1000"/>
              <a:t>Q=</a:t>
            </a:r>
            <a:r>
              <a:rPr lang="zh-CN" altLang="en-AU" sz="1000"/>
              <a:t>解决方案是否正确</a:t>
            </a:r>
          </a:p>
        </p:txBody>
      </p:sp>
      <p:sp>
        <p:nvSpPr>
          <p:cNvPr id="158728" name="AutoShape 8">
            <a:extLst>
              <a:ext uri="{FF2B5EF4-FFF2-40B4-BE49-F238E27FC236}">
                <a16:creationId xmlns:a16="http://schemas.microsoft.com/office/drawing/2014/main" id="{E68078A0-C883-49CB-8CD1-B2DDC676E958}"/>
              </a:ext>
            </a:extLst>
          </p:cNvPr>
          <p:cNvSpPr>
            <a:spLocks noChangeArrowheads="1"/>
          </p:cNvSpPr>
          <p:nvPr/>
        </p:nvSpPr>
        <p:spPr bwMode="auto">
          <a:xfrm>
            <a:off x="3551238" y="4872038"/>
            <a:ext cx="2293937" cy="649287"/>
          </a:xfrm>
          <a:prstGeom prst="homePlate">
            <a:avLst>
              <a:gd name="adj" fmla="val 42347"/>
            </a:avLst>
          </a:prstGeom>
          <a:solidFill>
            <a:srgbClr val="EAEAEA"/>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en-AU" altLang="zh-CN" sz="1000"/>
              <a:t>S=</a:t>
            </a:r>
            <a:r>
              <a:rPr lang="zh-CN" altLang="en-AU" sz="1000"/>
              <a:t>情境，</a:t>
            </a:r>
            <a:r>
              <a:rPr lang="en-AU" altLang="zh-CN" sz="1000"/>
              <a:t>R1</a:t>
            </a:r>
          </a:p>
          <a:p>
            <a:pPr eaLnBrk="0" hangingPunct="0">
              <a:lnSpc>
                <a:spcPct val="90000"/>
              </a:lnSpc>
            </a:pPr>
            <a:r>
              <a:rPr lang="en-AU" altLang="zh-CN" sz="1000"/>
              <a:t>C=</a:t>
            </a:r>
            <a:r>
              <a:rPr lang="zh-CN" altLang="en-AU" sz="1000"/>
              <a:t>知道必须改革，但不确定目标是什么以及如何实现</a:t>
            </a:r>
          </a:p>
          <a:p>
            <a:pPr eaLnBrk="0" hangingPunct="0">
              <a:lnSpc>
                <a:spcPct val="90000"/>
              </a:lnSpc>
            </a:pPr>
            <a:r>
              <a:rPr lang="en-AU" altLang="zh-CN" sz="1000"/>
              <a:t>Q=</a:t>
            </a:r>
            <a:r>
              <a:rPr lang="zh-CN" altLang="en-AU" sz="1000"/>
              <a:t>目标和战略应该是什么</a:t>
            </a:r>
          </a:p>
        </p:txBody>
      </p:sp>
      <p:sp>
        <p:nvSpPr>
          <p:cNvPr id="158729" name="AutoShape 9">
            <a:extLst>
              <a:ext uri="{FF2B5EF4-FFF2-40B4-BE49-F238E27FC236}">
                <a16:creationId xmlns:a16="http://schemas.microsoft.com/office/drawing/2014/main" id="{453A0E83-D0DC-4925-AFA1-D23BDCA9F8B2}"/>
              </a:ext>
            </a:extLst>
          </p:cNvPr>
          <p:cNvSpPr>
            <a:spLocks noChangeArrowheads="1"/>
          </p:cNvSpPr>
          <p:nvPr/>
        </p:nvSpPr>
        <p:spPr bwMode="auto">
          <a:xfrm>
            <a:off x="3551238" y="5521325"/>
            <a:ext cx="2293937" cy="649288"/>
          </a:xfrm>
          <a:prstGeom prst="homePlate">
            <a:avLst>
              <a:gd name="adj" fmla="val 37980"/>
            </a:avLst>
          </a:prstGeom>
          <a:solidFill>
            <a:srgbClr val="EAEAEA"/>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en-AU" altLang="zh-CN" sz="1000"/>
              <a:t>S=</a:t>
            </a:r>
            <a:r>
              <a:rPr lang="zh-CN" altLang="en-AU" sz="1000"/>
              <a:t>情境，</a:t>
            </a:r>
            <a:r>
              <a:rPr lang="en-AU" altLang="zh-CN" sz="1000"/>
              <a:t>R2</a:t>
            </a:r>
          </a:p>
          <a:p>
            <a:pPr eaLnBrk="0" hangingPunct="0">
              <a:lnSpc>
                <a:spcPct val="90000"/>
              </a:lnSpc>
            </a:pPr>
            <a:r>
              <a:rPr lang="en-AU" altLang="zh-CN" sz="1000"/>
              <a:t>C=</a:t>
            </a:r>
            <a:r>
              <a:rPr lang="zh-CN" altLang="en-AU" sz="1000"/>
              <a:t>不确定现在是否处于</a:t>
            </a:r>
            <a:r>
              <a:rPr lang="en-AU" altLang="zh-CN" sz="1000"/>
              <a:t>R1</a:t>
            </a:r>
          </a:p>
          <a:p>
            <a:pPr eaLnBrk="0" hangingPunct="0">
              <a:lnSpc>
                <a:spcPct val="90000"/>
              </a:lnSpc>
            </a:pPr>
            <a:r>
              <a:rPr lang="en-AU" altLang="zh-CN" sz="1000"/>
              <a:t>Q=</a:t>
            </a:r>
            <a:r>
              <a:rPr lang="zh-CN" altLang="en-AU" sz="1000"/>
              <a:t>存在问题么？如果存在，如何应对？</a:t>
            </a:r>
          </a:p>
        </p:txBody>
      </p:sp>
      <p:sp>
        <p:nvSpPr>
          <p:cNvPr id="158730" name="Text Box 10">
            <a:extLst>
              <a:ext uri="{FF2B5EF4-FFF2-40B4-BE49-F238E27FC236}">
                <a16:creationId xmlns:a16="http://schemas.microsoft.com/office/drawing/2014/main" id="{6F9CC878-B80B-4C4E-B822-02AAC6DC191E}"/>
              </a:ext>
            </a:extLst>
          </p:cNvPr>
          <p:cNvSpPr txBox="1">
            <a:spLocks noChangeArrowheads="1"/>
          </p:cNvSpPr>
          <p:nvPr/>
        </p:nvSpPr>
        <p:spPr bwMode="auto">
          <a:xfrm>
            <a:off x="3636963" y="1265238"/>
            <a:ext cx="1716087"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zh-CN" altLang="en-AU" sz="1200" b="1"/>
              <a:t>转换成序言</a:t>
            </a:r>
            <a:endParaRPr lang="zh-CN" altLang="en-AU" sz="1200"/>
          </a:p>
        </p:txBody>
      </p:sp>
      <p:sp>
        <p:nvSpPr>
          <p:cNvPr id="158731" name="Text Box 11">
            <a:extLst>
              <a:ext uri="{FF2B5EF4-FFF2-40B4-BE49-F238E27FC236}">
                <a16:creationId xmlns:a16="http://schemas.microsoft.com/office/drawing/2014/main" id="{58ABBB15-7672-4FB8-8E01-44DBE4AAE8F5}"/>
              </a:ext>
            </a:extLst>
          </p:cNvPr>
          <p:cNvSpPr txBox="1">
            <a:spLocks noChangeArrowheads="1"/>
          </p:cNvSpPr>
          <p:nvPr/>
        </p:nvSpPr>
        <p:spPr bwMode="auto">
          <a:xfrm>
            <a:off x="1808163" y="1265238"/>
            <a:ext cx="6032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zh-CN" altLang="en-AU" sz="1200" b="1"/>
              <a:t>疑   问</a:t>
            </a:r>
          </a:p>
        </p:txBody>
      </p:sp>
      <p:sp>
        <p:nvSpPr>
          <p:cNvPr id="158732" name="AutoShape 12">
            <a:extLst>
              <a:ext uri="{FF2B5EF4-FFF2-40B4-BE49-F238E27FC236}">
                <a16:creationId xmlns:a16="http://schemas.microsoft.com/office/drawing/2014/main" id="{0FD81B39-7F47-48E4-8E7C-4EC361BA21AF}"/>
              </a:ext>
            </a:extLst>
          </p:cNvPr>
          <p:cNvSpPr>
            <a:spLocks noChangeArrowheads="1"/>
          </p:cNvSpPr>
          <p:nvPr/>
        </p:nvSpPr>
        <p:spPr bwMode="auto">
          <a:xfrm>
            <a:off x="1179513" y="2922588"/>
            <a:ext cx="2371725" cy="655637"/>
          </a:xfrm>
          <a:prstGeom prst="homePlate">
            <a:avLst>
              <a:gd name="adj" fmla="val 45452"/>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zh-CN" altLang="en-AU" sz="1000"/>
              <a:t>知道从</a:t>
            </a:r>
            <a:r>
              <a:rPr lang="en-AU" altLang="zh-CN" sz="1000"/>
              <a:t>R1</a:t>
            </a:r>
            <a:r>
              <a:rPr lang="zh-CN" altLang="en-AU" sz="1000"/>
              <a:t>到</a:t>
            </a:r>
            <a:r>
              <a:rPr lang="en-AU" altLang="zh-CN" sz="1000"/>
              <a:t>R2</a:t>
            </a:r>
            <a:r>
              <a:rPr lang="zh-CN" altLang="en-AU" sz="1000"/>
              <a:t>的正确方案，但不知道如何实施</a:t>
            </a:r>
          </a:p>
        </p:txBody>
      </p:sp>
      <p:sp>
        <p:nvSpPr>
          <p:cNvPr id="158733" name="AutoShape 13">
            <a:extLst>
              <a:ext uri="{FF2B5EF4-FFF2-40B4-BE49-F238E27FC236}">
                <a16:creationId xmlns:a16="http://schemas.microsoft.com/office/drawing/2014/main" id="{EB16ADBD-5FD0-4ED9-8B71-F6D769338AD4}"/>
              </a:ext>
            </a:extLst>
          </p:cNvPr>
          <p:cNvSpPr>
            <a:spLocks noChangeArrowheads="1"/>
          </p:cNvSpPr>
          <p:nvPr/>
        </p:nvSpPr>
        <p:spPr bwMode="auto">
          <a:xfrm>
            <a:off x="1179513" y="3578225"/>
            <a:ext cx="2371725" cy="646113"/>
          </a:xfrm>
          <a:prstGeom prst="homePlate">
            <a:avLst>
              <a:gd name="adj" fmla="val 41789"/>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zh-CN" altLang="en-AU" sz="1000"/>
              <a:t>知道从</a:t>
            </a:r>
            <a:r>
              <a:rPr lang="en-AU" altLang="zh-CN" sz="1000"/>
              <a:t>R1</a:t>
            </a:r>
            <a:r>
              <a:rPr lang="zh-CN" altLang="en-AU" sz="1000"/>
              <a:t>到</a:t>
            </a:r>
            <a:r>
              <a:rPr lang="en-AU" altLang="zh-CN" sz="1000"/>
              <a:t>R2</a:t>
            </a:r>
            <a:r>
              <a:rPr lang="zh-CN" altLang="en-AU" sz="1000"/>
              <a:t>的解决方案，并且已经实施，但由于某种原因行不通</a:t>
            </a:r>
            <a:endParaRPr lang="en-AU" altLang="zh-CN" sz="1000"/>
          </a:p>
        </p:txBody>
      </p:sp>
      <p:sp>
        <p:nvSpPr>
          <p:cNvPr id="158734" name="AutoShape 14">
            <a:extLst>
              <a:ext uri="{FF2B5EF4-FFF2-40B4-BE49-F238E27FC236}">
                <a16:creationId xmlns:a16="http://schemas.microsoft.com/office/drawing/2014/main" id="{06030DC4-6A44-430D-B1CB-4441AF176A55}"/>
              </a:ext>
            </a:extLst>
          </p:cNvPr>
          <p:cNvSpPr>
            <a:spLocks noChangeArrowheads="1"/>
          </p:cNvSpPr>
          <p:nvPr/>
        </p:nvSpPr>
        <p:spPr bwMode="auto">
          <a:xfrm>
            <a:off x="1179513" y="4224338"/>
            <a:ext cx="2371725" cy="649287"/>
          </a:xfrm>
          <a:prstGeom prst="homePlate">
            <a:avLst>
              <a:gd name="adj" fmla="val 37255"/>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zh-CN" altLang="en-AU" sz="1000"/>
              <a:t>确定了好几个解决方案，但不知道选哪一个</a:t>
            </a:r>
          </a:p>
        </p:txBody>
      </p:sp>
      <p:sp>
        <p:nvSpPr>
          <p:cNvPr id="158735" name="AutoShape 15">
            <a:extLst>
              <a:ext uri="{FF2B5EF4-FFF2-40B4-BE49-F238E27FC236}">
                <a16:creationId xmlns:a16="http://schemas.microsoft.com/office/drawing/2014/main" id="{65146256-1B49-4270-ABE8-B81E2BDC2BB6}"/>
              </a:ext>
            </a:extLst>
          </p:cNvPr>
          <p:cNvSpPr>
            <a:spLocks noChangeArrowheads="1"/>
          </p:cNvSpPr>
          <p:nvPr/>
        </p:nvSpPr>
        <p:spPr bwMode="auto">
          <a:xfrm>
            <a:off x="1179513" y="1628775"/>
            <a:ext cx="2371725" cy="649288"/>
          </a:xfrm>
          <a:prstGeom prst="homePlate">
            <a:avLst>
              <a:gd name="adj" fmla="val 5237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zh-CN" altLang="en-AU" sz="1000"/>
              <a:t>不知道如何从</a:t>
            </a:r>
            <a:r>
              <a:rPr lang="en-AU" altLang="zh-CN" sz="1000"/>
              <a:t>R1</a:t>
            </a:r>
            <a:r>
              <a:rPr lang="zh-CN" altLang="en-AU" sz="1000"/>
              <a:t>到</a:t>
            </a:r>
            <a:r>
              <a:rPr lang="en-AU" altLang="zh-CN" sz="1000"/>
              <a:t>R2</a:t>
            </a:r>
          </a:p>
        </p:txBody>
      </p:sp>
      <p:sp>
        <p:nvSpPr>
          <p:cNvPr id="158736" name="AutoShape 16">
            <a:extLst>
              <a:ext uri="{FF2B5EF4-FFF2-40B4-BE49-F238E27FC236}">
                <a16:creationId xmlns:a16="http://schemas.microsoft.com/office/drawing/2014/main" id="{71534391-06D5-4BA2-91AD-FD39793B9855}"/>
              </a:ext>
            </a:extLst>
          </p:cNvPr>
          <p:cNvSpPr>
            <a:spLocks noChangeArrowheads="1"/>
          </p:cNvSpPr>
          <p:nvPr/>
        </p:nvSpPr>
        <p:spPr bwMode="auto">
          <a:xfrm>
            <a:off x="1179513" y="2276475"/>
            <a:ext cx="2371725" cy="649288"/>
          </a:xfrm>
          <a:prstGeom prst="homePlate">
            <a:avLst>
              <a:gd name="adj" fmla="val 48061"/>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zh-CN" altLang="en-AU" sz="1000"/>
              <a:t>知道如何从</a:t>
            </a:r>
            <a:r>
              <a:rPr lang="en-AU" altLang="zh-CN" sz="1000"/>
              <a:t>R1</a:t>
            </a:r>
            <a:r>
              <a:rPr lang="zh-CN" altLang="en-AU" sz="1000"/>
              <a:t>到</a:t>
            </a:r>
            <a:r>
              <a:rPr lang="en-AU" altLang="zh-CN" sz="1000"/>
              <a:t>R2</a:t>
            </a:r>
            <a:r>
              <a:rPr lang="zh-CN" altLang="en-AU" sz="1000"/>
              <a:t>，但不敢肯定是否正确</a:t>
            </a:r>
          </a:p>
        </p:txBody>
      </p:sp>
      <p:sp>
        <p:nvSpPr>
          <p:cNvPr id="158737" name="AutoShape 17">
            <a:extLst>
              <a:ext uri="{FF2B5EF4-FFF2-40B4-BE49-F238E27FC236}">
                <a16:creationId xmlns:a16="http://schemas.microsoft.com/office/drawing/2014/main" id="{2D24F5F6-7181-4365-90FB-DD0BC7EC32A4}"/>
              </a:ext>
            </a:extLst>
          </p:cNvPr>
          <p:cNvSpPr>
            <a:spLocks noChangeArrowheads="1"/>
          </p:cNvSpPr>
          <p:nvPr/>
        </p:nvSpPr>
        <p:spPr bwMode="auto">
          <a:xfrm>
            <a:off x="1179513" y="4872038"/>
            <a:ext cx="2371725" cy="649287"/>
          </a:xfrm>
          <a:prstGeom prst="homePlate">
            <a:avLst>
              <a:gd name="adj" fmla="val 35091"/>
            </a:avLst>
          </a:prstGeom>
          <a:solidFill>
            <a:srgbClr val="EAEAEA"/>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zh-CN" altLang="en-AU" sz="1000"/>
              <a:t>知道</a:t>
            </a:r>
            <a:r>
              <a:rPr lang="en-AU" altLang="zh-CN" sz="1000"/>
              <a:t>R1</a:t>
            </a:r>
            <a:r>
              <a:rPr lang="zh-CN" altLang="en-AU" sz="1000"/>
              <a:t>，但不能具体描述</a:t>
            </a:r>
            <a:r>
              <a:rPr lang="en-AU" altLang="zh-CN" sz="1000"/>
              <a:t>R2</a:t>
            </a:r>
            <a:r>
              <a:rPr lang="zh-CN" altLang="en-AU" sz="1000"/>
              <a:t>，所以无法找到解决方案</a:t>
            </a:r>
          </a:p>
        </p:txBody>
      </p:sp>
      <p:sp>
        <p:nvSpPr>
          <p:cNvPr id="158738" name="AutoShape 18">
            <a:extLst>
              <a:ext uri="{FF2B5EF4-FFF2-40B4-BE49-F238E27FC236}">
                <a16:creationId xmlns:a16="http://schemas.microsoft.com/office/drawing/2014/main" id="{B6734186-ACCF-432F-B5B5-E6E7FF2B3EDA}"/>
              </a:ext>
            </a:extLst>
          </p:cNvPr>
          <p:cNvSpPr>
            <a:spLocks noChangeArrowheads="1"/>
          </p:cNvSpPr>
          <p:nvPr/>
        </p:nvSpPr>
        <p:spPr bwMode="auto">
          <a:xfrm>
            <a:off x="1179513" y="5521325"/>
            <a:ext cx="2371725" cy="649288"/>
          </a:xfrm>
          <a:prstGeom prst="homePlate">
            <a:avLst>
              <a:gd name="adj" fmla="val 39420"/>
            </a:avLst>
          </a:prstGeom>
          <a:solidFill>
            <a:srgbClr val="EAEAEA"/>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r>
              <a:rPr lang="zh-CN" altLang="en-AU" sz="1000"/>
              <a:t>知道</a:t>
            </a:r>
            <a:r>
              <a:rPr lang="en-AU" altLang="zh-CN" sz="1000"/>
              <a:t>R2</a:t>
            </a:r>
            <a:r>
              <a:rPr lang="zh-CN" altLang="en-AU" sz="1000"/>
              <a:t>，但不清楚自己是否处在</a:t>
            </a:r>
            <a:r>
              <a:rPr lang="en-AU" altLang="zh-CN" sz="1000"/>
              <a:t>R1</a:t>
            </a:r>
          </a:p>
        </p:txBody>
      </p:sp>
      <p:sp>
        <p:nvSpPr>
          <p:cNvPr id="158739" name="Line 19">
            <a:extLst>
              <a:ext uri="{FF2B5EF4-FFF2-40B4-BE49-F238E27FC236}">
                <a16:creationId xmlns:a16="http://schemas.microsoft.com/office/drawing/2014/main" id="{8DB7F822-C88B-4AC6-89F0-FB7451A2681E}"/>
              </a:ext>
            </a:extLst>
          </p:cNvPr>
          <p:cNvSpPr>
            <a:spLocks noChangeShapeType="1"/>
          </p:cNvSpPr>
          <p:nvPr/>
        </p:nvSpPr>
        <p:spPr bwMode="auto">
          <a:xfrm>
            <a:off x="911225" y="1646238"/>
            <a:ext cx="0" cy="193357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0" name="Line 20">
            <a:extLst>
              <a:ext uri="{FF2B5EF4-FFF2-40B4-BE49-F238E27FC236}">
                <a16:creationId xmlns:a16="http://schemas.microsoft.com/office/drawing/2014/main" id="{4A897382-E399-46B5-AB95-865768F6921D}"/>
              </a:ext>
            </a:extLst>
          </p:cNvPr>
          <p:cNvSpPr>
            <a:spLocks noChangeShapeType="1"/>
          </p:cNvSpPr>
          <p:nvPr/>
        </p:nvSpPr>
        <p:spPr bwMode="auto">
          <a:xfrm>
            <a:off x="914400" y="3613150"/>
            <a:ext cx="0" cy="1239838"/>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1" name="Line 21">
            <a:extLst>
              <a:ext uri="{FF2B5EF4-FFF2-40B4-BE49-F238E27FC236}">
                <a16:creationId xmlns:a16="http://schemas.microsoft.com/office/drawing/2014/main" id="{3F12226F-2003-4134-AF35-466FDA29C80A}"/>
              </a:ext>
            </a:extLst>
          </p:cNvPr>
          <p:cNvSpPr>
            <a:spLocks noChangeShapeType="1"/>
          </p:cNvSpPr>
          <p:nvPr/>
        </p:nvSpPr>
        <p:spPr bwMode="auto">
          <a:xfrm>
            <a:off x="912813" y="4903788"/>
            <a:ext cx="0" cy="123983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2" name="Text Box 22">
            <a:extLst>
              <a:ext uri="{FF2B5EF4-FFF2-40B4-BE49-F238E27FC236}">
                <a16:creationId xmlns:a16="http://schemas.microsoft.com/office/drawing/2014/main" id="{AB5E67C6-9739-438C-B5E4-A00CD7605BF9}"/>
              </a:ext>
            </a:extLst>
          </p:cNvPr>
          <p:cNvSpPr txBox="1">
            <a:spLocks noChangeArrowheads="1"/>
          </p:cNvSpPr>
          <p:nvPr/>
        </p:nvSpPr>
        <p:spPr bwMode="auto">
          <a:xfrm>
            <a:off x="611188" y="1770063"/>
            <a:ext cx="33655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dist">
              <a:spcBef>
                <a:spcPct val="50000"/>
              </a:spcBef>
            </a:pPr>
            <a:r>
              <a:rPr lang="zh-CN" altLang="en-US" sz="1000" b="1">
                <a:latin typeface="Arial" panose="020B0604020202020204" pitchFamily="34" charset="0"/>
              </a:rPr>
              <a:t>最常见的情形</a:t>
            </a:r>
          </a:p>
        </p:txBody>
      </p:sp>
      <p:sp>
        <p:nvSpPr>
          <p:cNvPr id="158743" name="Text Box 23">
            <a:extLst>
              <a:ext uri="{FF2B5EF4-FFF2-40B4-BE49-F238E27FC236}">
                <a16:creationId xmlns:a16="http://schemas.microsoft.com/office/drawing/2014/main" id="{3620BBF4-71B7-46C8-9E1E-8C4938A37951}"/>
              </a:ext>
            </a:extLst>
          </p:cNvPr>
          <p:cNvSpPr txBox="1">
            <a:spLocks noChangeArrowheads="1"/>
          </p:cNvSpPr>
          <p:nvPr/>
        </p:nvSpPr>
        <p:spPr bwMode="auto">
          <a:xfrm>
            <a:off x="611188" y="3713163"/>
            <a:ext cx="336550"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dist">
              <a:spcBef>
                <a:spcPct val="50000"/>
              </a:spcBef>
            </a:pPr>
            <a:r>
              <a:rPr lang="zh-CN" altLang="en-US" sz="1000" b="1">
                <a:latin typeface="Arial" panose="020B0604020202020204" pitchFamily="34" charset="0"/>
              </a:rPr>
              <a:t>常见的变形</a:t>
            </a:r>
          </a:p>
        </p:txBody>
      </p:sp>
      <p:sp>
        <p:nvSpPr>
          <p:cNvPr id="158744" name="Text Box 24">
            <a:extLst>
              <a:ext uri="{FF2B5EF4-FFF2-40B4-BE49-F238E27FC236}">
                <a16:creationId xmlns:a16="http://schemas.microsoft.com/office/drawing/2014/main" id="{E6015545-71FD-40CB-B2C4-45B5DFCE8D86}"/>
              </a:ext>
            </a:extLst>
          </p:cNvPr>
          <p:cNvSpPr txBox="1">
            <a:spLocks noChangeArrowheads="1"/>
          </p:cNvSpPr>
          <p:nvPr/>
        </p:nvSpPr>
        <p:spPr bwMode="auto">
          <a:xfrm>
            <a:off x="611188" y="5010150"/>
            <a:ext cx="33655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dist">
              <a:spcBef>
                <a:spcPct val="50000"/>
              </a:spcBef>
            </a:pPr>
            <a:r>
              <a:rPr lang="zh-CN" altLang="en-US" sz="1000" b="1">
                <a:latin typeface="Arial" panose="020B0604020202020204" pitchFamily="34" charset="0"/>
              </a:rPr>
              <a:t>可能但不常见</a:t>
            </a:r>
          </a:p>
        </p:txBody>
      </p:sp>
      <p:sp>
        <p:nvSpPr>
          <p:cNvPr id="158745" name="Text Box 25">
            <a:extLst>
              <a:ext uri="{FF2B5EF4-FFF2-40B4-BE49-F238E27FC236}">
                <a16:creationId xmlns:a16="http://schemas.microsoft.com/office/drawing/2014/main" id="{4DBFA9A3-FBB9-46A9-8B60-066B326CF544}"/>
              </a:ext>
            </a:extLst>
          </p:cNvPr>
          <p:cNvSpPr txBox="1">
            <a:spLocks noChangeArrowheads="1"/>
          </p:cNvSpPr>
          <p:nvPr/>
        </p:nvSpPr>
        <p:spPr bwMode="auto">
          <a:xfrm>
            <a:off x="6122988" y="1265238"/>
            <a:ext cx="15732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zh-CN" altLang="en-AU" sz="1200" b="1"/>
              <a:t>模型表述</a:t>
            </a:r>
            <a:endParaRPr lang="zh-CN" altLang="en-AU" sz="1200"/>
          </a:p>
        </p:txBody>
      </p:sp>
      <p:sp>
        <p:nvSpPr>
          <p:cNvPr id="158746" name="Rectangle 26">
            <a:extLst>
              <a:ext uri="{FF2B5EF4-FFF2-40B4-BE49-F238E27FC236}">
                <a16:creationId xmlns:a16="http://schemas.microsoft.com/office/drawing/2014/main" id="{381F4316-0333-4997-8877-C2A5D1654218}"/>
              </a:ext>
            </a:extLst>
          </p:cNvPr>
          <p:cNvSpPr>
            <a:spLocks noChangeArrowheads="1"/>
          </p:cNvSpPr>
          <p:nvPr/>
        </p:nvSpPr>
        <p:spPr bwMode="auto">
          <a:xfrm>
            <a:off x="5854700" y="1627188"/>
            <a:ext cx="2246313" cy="6492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8747" name="AutoShape 27">
            <a:extLst>
              <a:ext uri="{FF2B5EF4-FFF2-40B4-BE49-F238E27FC236}">
                <a16:creationId xmlns:a16="http://schemas.microsoft.com/office/drawing/2014/main" id="{D2B2FA6D-4514-48C2-AE44-1125991F6701}"/>
              </a:ext>
            </a:extLst>
          </p:cNvPr>
          <p:cNvSpPr>
            <a:spLocks noChangeArrowheads="1"/>
          </p:cNvSpPr>
          <p:nvPr/>
        </p:nvSpPr>
        <p:spPr bwMode="auto">
          <a:xfrm>
            <a:off x="6003925" y="1698625"/>
            <a:ext cx="500063" cy="215900"/>
          </a:xfrm>
          <a:prstGeom prst="flowChart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latin typeface="Arial" panose="020B0604020202020204" pitchFamily="34" charset="0"/>
              </a:rPr>
              <a:t>情境</a:t>
            </a:r>
          </a:p>
        </p:txBody>
      </p:sp>
      <p:sp>
        <p:nvSpPr>
          <p:cNvPr id="158748" name="AutoShape 28">
            <a:extLst>
              <a:ext uri="{FF2B5EF4-FFF2-40B4-BE49-F238E27FC236}">
                <a16:creationId xmlns:a16="http://schemas.microsoft.com/office/drawing/2014/main" id="{0855917D-4237-4153-AFF3-FC35478D2DE4}"/>
              </a:ext>
            </a:extLst>
          </p:cNvPr>
          <p:cNvSpPr>
            <a:spLocks noChangeArrowheads="1"/>
          </p:cNvSpPr>
          <p:nvPr/>
        </p:nvSpPr>
        <p:spPr bwMode="auto">
          <a:xfrm>
            <a:off x="6800850" y="1673225"/>
            <a:ext cx="427038" cy="144463"/>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Arial" panose="020B0604020202020204" pitchFamily="34" charset="0"/>
              </a:rPr>
              <a:t>R1</a:t>
            </a:r>
          </a:p>
        </p:txBody>
      </p:sp>
      <p:sp>
        <p:nvSpPr>
          <p:cNvPr id="158749" name="AutoShape 29">
            <a:extLst>
              <a:ext uri="{FF2B5EF4-FFF2-40B4-BE49-F238E27FC236}">
                <a16:creationId xmlns:a16="http://schemas.microsoft.com/office/drawing/2014/main" id="{1A9F7971-DF1B-43EC-9B25-738382C9C994}"/>
              </a:ext>
            </a:extLst>
          </p:cNvPr>
          <p:cNvSpPr>
            <a:spLocks noChangeArrowheads="1"/>
          </p:cNvSpPr>
          <p:nvPr/>
        </p:nvSpPr>
        <p:spPr bwMode="auto">
          <a:xfrm>
            <a:off x="7550150" y="1668463"/>
            <a:ext cx="427038" cy="144462"/>
          </a:xfrm>
          <a:prstGeom prst="flowChartProcess">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Arial" panose="020B0604020202020204" pitchFamily="34" charset="0"/>
              </a:rPr>
              <a:t>R2</a:t>
            </a:r>
          </a:p>
        </p:txBody>
      </p:sp>
      <p:sp>
        <p:nvSpPr>
          <p:cNvPr id="158750" name="AutoShape 30">
            <a:extLst>
              <a:ext uri="{FF2B5EF4-FFF2-40B4-BE49-F238E27FC236}">
                <a16:creationId xmlns:a16="http://schemas.microsoft.com/office/drawing/2014/main" id="{8B09452D-2501-4332-B10B-D50068DD52AD}"/>
              </a:ext>
            </a:extLst>
          </p:cNvPr>
          <p:cNvSpPr>
            <a:spLocks noChangeArrowheads="1"/>
          </p:cNvSpPr>
          <p:nvPr/>
        </p:nvSpPr>
        <p:spPr bwMode="auto">
          <a:xfrm>
            <a:off x="7175500" y="1998663"/>
            <a:ext cx="425450" cy="144462"/>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1000">
                <a:latin typeface="Arial" panose="020B0604020202020204" pitchFamily="34" charset="0"/>
              </a:rPr>
              <a:t>?</a:t>
            </a:r>
          </a:p>
        </p:txBody>
      </p:sp>
      <p:cxnSp>
        <p:nvCxnSpPr>
          <p:cNvPr id="158751" name="AutoShape 31">
            <a:extLst>
              <a:ext uri="{FF2B5EF4-FFF2-40B4-BE49-F238E27FC236}">
                <a16:creationId xmlns:a16="http://schemas.microsoft.com/office/drawing/2014/main" id="{E83C418B-4A86-4885-818B-2C7F12497537}"/>
              </a:ext>
            </a:extLst>
          </p:cNvPr>
          <p:cNvCxnSpPr>
            <a:cxnSpLocks noChangeShapeType="1"/>
            <a:stCxn id="158748" idx="2"/>
            <a:endCxn id="158750" idx="0"/>
          </p:cNvCxnSpPr>
          <p:nvPr/>
        </p:nvCxnSpPr>
        <p:spPr bwMode="auto">
          <a:xfrm>
            <a:off x="7015163" y="1817688"/>
            <a:ext cx="373062" cy="1809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52" name="AutoShape 32">
            <a:extLst>
              <a:ext uri="{FF2B5EF4-FFF2-40B4-BE49-F238E27FC236}">
                <a16:creationId xmlns:a16="http://schemas.microsoft.com/office/drawing/2014/main" id="{0ABDEF69-8ABB-4C2E-8EED-DB964F60A2DF}"/>
              </a:ext>
            </a:extLst>
          </p:cNvPr>
          <p:cNvCxnSpPr>
            <a:cxnSpLocks noChangeShapeType="1"/>
            <a:stCxn id="158749" idx="2"/>
            <a:endCxn id="158750" idx="0"/>
          </p:cNvCxnSpPr>
          <p:nvPr/>
        </p:nvCxnSpPr>
        <p:spPr bwMode="auto">
          <a:xfrm flipH="1">
            <a:off x="7388225" y="1812925"/>
            <a:ext cx="376238" cy="1857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53" name="Rectangle 33">
            <a:extLst>
              <a:ext uri="{FF2B5EF4-FFF2-40B4-BE49-F238E27FC236}">
                <a16:creationId xmlns:a16="http://schemas.microsoft.com/office/drawing/2014/main" id="{37B17C83-FF37-4F20-88D2-45FACDF5727D}"/>
              </a:ext>
            </a:extLst>
          </p:cNvPr>
          <p:cNvSpPr>
            <a:spLocks noChangeArrowheads="1"/>
          </p:cNvSpPr>
          <p:nvPr/>
        </p:nvSpPr>
        <p:spPr bwMode="auto">
          <a:xfrm>
            <a:off x="5854700" y="2273300"/>
            <a:ext cx="2246313" cy="649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8754" name="AutoShape 34">
            <a:extLst>
              <a:ext uri="{FF2B5EF4-FFF2-40B4-BE49-F238E27FC236}">
                <a16:creationId xmlns:a16="http://schemas.microsoft.com/office/drawing/2014/main" id="{9F6743AA-1989-448F-A6DE-E6ACC7BB3EAB}"/>
              </a:ext>
            </a:extLst>
          </p:cNvPr>
          <p:cNvSpPr>
            <a:spLocks noChangeArrowheads="1"/>
          </p:cNvSpPr>
          <p:nvPr/>
        </p:nvSpPr>
        <p:spPr bwMode="auto">
          <a:xfrm>
            <a:off x="6003925" y="2344738"/>
            <a:ext cx="500063" cy="215900"/>
          </a:xfrm>
          <a:prstGeom prst="flowChart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latin typeface="Arial" panose="020B0604020202020204" pitchFamily="34" charset="0"/>
              </a:rPr>
              <a:t>情境</a:t>
            </a:r>
          </a:p>
        </p:txBody>
      </p:sp>
      <p:sp>
        <p:nvSpPr>
          <p:cNvPr id="158755" name="AutoShape 35">
            <a:extLst>
              <a:ext uri="{FF2B5EF4-FFF2-40B4-BE49-F238E27FC236}">
                <a16:creationId xmlns:a16="http://schemas.microsoft.com/office/drawing/2014/main" id="{AA912385-3C19-478D-82A1-6AB50E672B50}"/>
              </a:ext>
            </a:extLst>
          </p:cNvPr>
          <p:cNvSpPr>
            <a:spLocks noChangeArrowheads="1"/>
          </p:cNvSpPr>
          <p:nvPr/>
        </p:nvSpPr>
        <p:spPr bwMode="auto">
          <a:xfrm>
            <a:off x="6802438" y="2319338"/>
            <a:ext cx="425450" cy="144462"/>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Arial" panose="020B0604020202020204" pitchFamily="34" charset="0"/>
              </a:rPr>
              <a:t>R1</a:t>
            </a:r>
          </a:p>
        </p:txBody>
      </p:sp>
      <p:sp>
        <p:nvSpPr>
          <p:cNvPr id="158756" name="AutoShape 36">
            <a:extLst>
              <a:ext uri="{FF2B5EF4-FFF2-40B4-BE49-F238E27FC236}">
                <a16:creationId xmlns:a16="http://schemas.microsoft.com/office/drawing/2014/main" id="{EFDAE43B-0EB0-4080-901B-53A44334EEFA}"/>
              </a:ext>
            </a:extLst>
          </p:cNvPr>
          <p:cNvSpPr>
            <a:spLocks noChangeArrowheads="1"/>
          </p:cNvSpPr>
          <p:nvPr/>
        </p:nvSpPr>
        <p:spPr bwMode="auto">
          <a:xfrm>
            <a:off x="7551738" y="2314575"/>
            <a:ext cx="425450" cy="144463"/>
          </a:xfrm>
          <a:prstGeom prst="flowChartProcess">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Arial" panose="020B0604020202020204" pitchFamily="34" charset="0"/>
              </a:rPr>
              <a:t>R2</a:t>
            </a:r>
          </a:p>
        </p:txBody>
      </p:sp>
      <p:sp>
        <p:nvSpPr>
          <p:cNvPr id="158757" name="AutoShape 37">
            <a:extLst>
              <a:ext uri="{FF2B5EF4-FFF2-40B4-BE49-F238E27FC236}">
                <a16:creationId xmlns:a16="http://schemas.microsoft.com/office/drawing/2014/main" id="{C82BBF4F-04A8-436D-A44F-6FBB0D4569F5}"/>
              </a:ext>
            </a:extLst>
          </p:cNvPr>
          <p:cNvSpPr>
            <a:spLocks noChangeArrowheads="1"/>
          </p:cNvSpPr>
          <p:nvPr/>
        </p:nvSpPr>
        <p:spPr bwMode="auto">
          <a:xfrm>
            <a:off x="7129463" y="2636838"/>
            <a:ext cx="517525" cy="161925"/>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900">
                <a:latin typeface="Arial" panose="020B0604020202020204" pitchFamily="34" charset="0"/>
              </a:rPr>
              <a:t>解决方案</a:t>
            </a:r>
          </a:p>
        </p:txBody>
      </p:sp>
      <p:cxnSp>
        <p:nvCxnSpPr>
          <p:cNvPr id="158758" name="AutoShape 38">
            <a:extLst>
              <a:ext uri="{FF2B5EF4-FFF2-40B4-BE49-F238E27FC236}">
                <a16:creationId xmlns:a16="http://schemas.microsoft.com/office/drawing/2014/main" id="{0AEBD51D-79F1-46F4-BA54-91532F278DC4}"/>
              </a:ext>
            </a:extLst>
          </p:cNvPr>
          <p:cNvCxnSpPr>
            <a:cxnSpLocks noChangeShapeType="1"/>
            <a:stCxn id="158755" idx="2"/>
            <a:endCxn id="158757" idx="0"/>
          </p:cNvCxnSpPr>
          <p:nvPr/>
        </p:nvCxnSpPr>
        <p:spPr bwMode="auto">
          <a:xfrm>
            <a:off x="7015163" y="2463800"/>
            <a:ext cx="373062" cy="1730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59" name="AutoShape 39">
            <a:extLst>
              <a:ext uri="{FF2B5EF4-FFF2-40B4-BE49-F238E27FC236}">
                <a16:creationId xmlns:a16="http://schemas.microsoft.com/office/drawing/2014/main" id="{18E06920-0E9D-4334-BC56-8D27B043649A}"/>
              </a:ext>
            </a:extLst>
          </p:cNvPr>
          <p:cNvCxnSpPr>
            <a:cxnSpLocks noChangeShapeType="1"/>
            <a:stCxn id="158756" idx="2"/>
            <a:endCxn id="158757" idx="0"/>
          </p:cNvCxnSpPr>
          <p:nvPr/>
        </p:nvCxnSpPr>
        <p:spPr bwMode="auto">
          <a:xfrm flipH="1">
            <a:off x="7388225" y="2459038"/>
            <a:ext cx="376238" cy="177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60" name="Rectangle 40">
            <a:extLst>
              <a:ext uri="{FF2B5EF4-FFF2-40B4-BE49-F238E27FC236}">
                <a16:creationId xmlns:a16="http://schemas.microsoft.com/office/drawing/2014/main" id="{9F85751B-E5F8-4506-8990-5F2B970EE1E2}"/>
              </a:ext>
            </a:extLst>
          </p:cNvPr>
          <p:cNvSpPr>
            <a:spLocks noChangeArrowheads="1"/>
          </p:cNvSpPr>
          <p:nvPr/>
        </p:nvSpPr>
        <p:spPr bwMode="auto">
          <a:xfrm>
            <a:off x="5854700" y="2925763"/>
            <a:ext cx="2246313" cy="6492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8761" name="AutoShape 41">
            <a:extLst>
              <a:ext uri="{FF2B5EF4-FFF2-40B4-BE49-F238E27FC236}">
                <a16:creationId xmlns:a16="http://schemas.microsoft.com/office/drawing/2014/main" id="{4427E72F-93DC-48F9-A187-C465C0396398}"/>
              </a:ext>
            </a:extLst>
          </p:cNvPr>
          <p:cNvSpPr>
            <a:spLocks noChangeArrowheads="1"/>
          </p:cNvSpPr>
          <p:nvPr/>
        </p:nvSpPr>
        <p:spPr bwMode="auto">
          <a:xfrm>
            <a:off x="6003925" y="2997200"/>
            <a:ext cx="500063" cy="215900"/>
          </a:xfrm>
          <a:prstGeom prst="flowChart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latin typeface="Arial" panose="020B0604020202020204" pitchFamily="34" charset="0"/>
              </a:rPr>
              <a:t>情境</a:t>
            </a:r>
          </a:p>
        </p:txBody>
      </p:sp>
      <p:sp>
        <p:nvSpPr>
          <p:cNvPr id="158762" name="AutoShape 42">
            <a:extLst>
              <a:ext uri="{FF2B5EF4-FFF2-40B4-BE49-F238E27FC236}">
                <a16:creationId xmlns:a16="http://schemas.microsoft.com/office/drawing/2014/main" id="{54B68906-A286-4A12-A594-4C751B279720}"/>
              </a:ext>
            </a:extLst>
          </p:cNvPr>
          <p:cNvSpPr>
            <a:spLocks noChangeArrowheads="1"/>
          </p:cNvSpPr>
          <p:nvPr/>
        </p:nvSpPr>
        <p:spPr bwMode="auto">
          <a:xfrm>
            <a:off x="6802438" y="2971800"/>
            <a:ext cx="425450" cy="144463"/>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Arial" panose="020B0604020202020204" pitchFamily="34" charset="0"/>
              </a:rPr>
              <a:t>R1</a:t>
            </a:r>
          </a:p>
        </p:txBody>
      </p:sp>
      <p:sp>
        <p:nvSpPr>
          <p:cNvPr id="158763" name="AutoShape 43">
            <a:extLst>
              <a:ext uri="{FF2B5EF4-FFF2-40B4-BE49-F238E27FC236}">
                <a16:creationId xmlns:a16="http://schemas.microsoft.com/office/drawing/2014/main" id="{0015D891-FB87-49AE-962E-3F37FA1744D3}"/>
              </a:ext>
            </a:extLst>
          </p:cNvPr>
          <p:cNvSpPr>
            <a:spLocks noChangeArrowheads="1"/>
          </p:cNvSpPr>
          <p:nvPr/>
        </p:nvSpPr>
        <p:spPr bwMode="auto">
          <a:xfrm>
            <a:off x="7551738" y="2967038"/>
            <a:ext cx="425450" cy="144462"/>
          </a:xfrm>
          <a:prstGeom prst="flowChartProcess">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Arial" panose="020B0604020202020204" pitchFamily="34" charset="0"/>
              </a:rPr>
              <a:t>R2</a:t>
            </a:r>
          </a:p>
        </p:txBody>
      </p:sp>
      <p:sp>
        <p:nvSpPr>
          <p:cNvPr id="158764" name="AutoShape 44">
            <a:extLst>
              <a:ext uri="{FF2B5EF4-FFF2-40B4-BE49-F238E27FC236}">
                <a16:creationId xmlns:a16="http://schemas.microsoft.com/office/drawing/2014/main" id="{218E5114-8D66-4988-85A7-CC718C67741D}"/>
              </a:ext>
            </a:extLst>
          </p:cNvPr>
          <p:cNvSpPr>
            <a:spLocks noChangeArrowheads="1"/>
          </p:cNvSpPr>
          <p:nvPr/>
        </p:nvSpPr>
        <p:spPr bwMode="auto">
          <a:xfrm>
            <a:off x="7129463" y="3289300"/>
            <a:ext cx="517525" cy="161925"/>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900">
                <a:latin typeface="Arial" panose="020B0604020202020204" pitchFamily="34" charset="0"/>
              </a:rPr>
              <a:t>解决方案</a:t>
            </a:r>
          </a:p>
        </p:txBody>
      </p:sp>
      <p:cxnSp>
        <p:nvCxnSpPr>
          <p:cNvPr id="158765" name="AutoShape 45">
            <a:extLst>
              <a:ext uri="{FF2B5EF4-FFF2-40B4-BE49-F238E27FC236}">
                <a16:creationId xmlns:a16="http://schemas.microsoft.com/office/drawing/2014/main" id="{4AB6FB44-DB30-4F97-AE20-9E7663707C2A}"/>
              </a:ext>
            </a:extLst>
          </p:cNvPr>
          <p:cNvCxnSpPr>
            <a:cxnSpLocks noChangeShapeType="1"/>
            <a:stCxn id="158762" idx="2"/>
            <a:endCxn id="158764" idx="0"/>
          </p:cNvCxnSpPr>
          <p:nvPr/>
        </p:nvCxnSpPr>
        <p:spPr bwMode="auto">
          <a:xfrm>
            <a:off x="7015163" y="3116263"/>
            <a:ext cx="373062" cy="1730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66" name="AutoShape 46">
            <a:extLst>
              <a:ext uri="{FF2B5EF4-FFF2-40B4-BE49-F238E27FC236}">
                <a16:creationId xmlns:a16="http://schemas.microsoft.com/office/drawing/2014/main" id="{FB113CC3-6A38-4295-ACA8-4DD7307A6E4C}"/>
              </a:ext>
            </a:extLst>
          </p:cNvPr>
          <p:cNvCxnSpPr>
            <a:cxnSpLocks noChangeShapeType="1"/>
            <a:stCxn id="158763" idx="2"/>
            <a:endCxn id="158764" idx="0"/>
          </p:cNvCxnSpPr>
          <p:nvPr/>
        </p:nvCxnSpPr>
        <p:spPr bwMode="auto">
          <a:xfrm flipH="1">
            <a:off x="7388225" y="3111500"/>
            <a:ext cx="376238" cy="177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67" name="Rectangle 47">
            <a:extLst>
              <a:ext uri="{FF2B5EF4-FFF2-40B4-BE49-F238E27FC236}">
                <a16:creationId xmlns:a16="http://schemas.microsoft.com/office/drawing/2014/main" id="{087D40ED-9183-4F3C-9BD5-CCD484DCFC34}"/>
              </a:ext>
            </a:extLst>
          </p:cNvPr>
          <p:cNvSpPr>
            <a:spLocks noChangeArrowheads="1"/>
          </p:cNvSpPr>
          <p:nvPr/>
        </p:nvSpPr>
        <p:spPr bwMode="auto">
          <a:xfrm>
            <a:off x="5854700" y="3579813"/>
            <a:ext cx="2246313" cy="649287"/>
          </a:xfrm>
          <a:prstGeom prst="rect">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8768" name="AutoShape 48">
            <a:extLst>
              <a:ext uri="{FF2B5EF4-FFF2-40B4-BE49-F238E27FC236}">
                <a16:creationId xmlns:a16="http://schemas.microsoft.com/office/drawing/2014/main" id="{4412196B-C218-42C2-8301-09C8D5534E4F}"/>
              </a:ext>
            </a:extLst>
          </p:cNvPr>
          <p:cNvSpPr>
            <a:spLocks noChangeArrowheads="1"/>
          </p:cNvSpPr>
          <p:nvPr/>
        </p:nvSpPr>
        <p:spPr bwMode="auto">
          <a:xfrm>
            <a:off x="6003925" y="3651250"/>
            <a:ext cx="500063" cy="215900"/>
          </a:xfrm>
          <a:prstGeom prst="flowChart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latin typeface="Arial" panose="020B0604020202020204" pitchFamily="34" charset="0"/>
              </a:rPr>
              <a:t>情境</a:t>
            </a:r>
          </a:p>
        </p:txBody>
      </p:sp>
      <p:sp>
        <p:nvSpPr>
          <p:cNvPr id="158769" name="AutoShape 49">
            <a:extLst>
              <a:ext uri="{FF2B5EF4-FFF2-40B4-BE49-F238E27FC236}">
                <a16:creationId xmlns:a16="http://schemas.microsoft.com/office/drawing/2014/main" id="{507D530C-9FE6-4296-9E50-B796D25CAB9A}"/>
              </a:ext>
            </a:extLst>
          </p:cNvPr>
          <p:cNvSpPr>
            <a:spLocks noChangeArrowheads="1"/>
          </p:cNvSpPr>
          <p:nvPr/>
        </p:nvSpPr>
        <p:spPr bwMode="auto">
          <a:xfrm>
            <a:off x="6800850" y="3606800"/>
            <a:ext cx="427038" cy="144463"/>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900">
                <a:latin typeface="Arial" panose="020B0604020202020204" pitchFamily="34" charset="0"/>
              </a:rPr>
              <a:t>R1</a:t>
            </a:r>
          </a:p>
        </p:txBody>
      </p:sp>
      <p:sp>
        <p:nvSpPr>
          <p:cNvPr id="158770" name="AutoShape 50">
            <a:extLst>
              <a:ext uri="{FF2B5EF4-FFF2-40B4-BE49-F238E27FC236}">
                <a16:creationId xmlns:a16="http://schemas.microsoft.com/office/drawing/2014/main" id="{58D935CF-010B-4838-ACEF-1F48482E947B}"/>
              </a:ext>
            </a:extLst>
          </p:cNvPr>
          <p:cNvSpPr>
            <a:spLocks noChangeArrowheads="1"/>
          </p:cNvSpPr>
          <p:nvPr/>
        </p:nvSpPr>
        <p:spPr bwMode="auto">
          <a:xfrm>
            <a:off x="7550150" y="3602038"/>
            <a:ext cx="427038" cy="144462"/>
          </a:xfrm>
          <a:prstGeom prst="flowChartProcess">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900">
                <a:latin typeface="Arial" panose="020B0604020202020204" pitchFamily="34" charset="0"/>
              </a:rPr>
              <a:t>R2</a:t>
            </a:r>
          </a:p>
        </p:txBody>
      </p:sp>
      <p:sp>
        <p:nvSpPr>
          <p:cNvPr id="158771" name="AutoShape 51">
            <a:extLst>
              <a:ext uri="{FF2B5EF4-FFF2-40B4-BE49-F238E27FC236}">
                <a16:creationId xmlns:a16="http://schemas.microsoft.com/office/drawing/2014/main" id="{E515D0D7-B98B-4D6F-AA72-C2059F3E489E}"/>
              </a:ext>
            </a:extLst>
          </p:cNvPr>
          <p:cNvSpPr>
            <a:spLocks noChangeArrowheads="1"/>
          </p:cNvSpPr>
          <p:nvPr/>
        </p:nvSpPr>
        <p:spPr bwMode="auto">
          <a:xfrm>
            <a:off x="7154863" y="3808413"/>
            <a:ext cx="466725" cy="146050"/>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900">
                <a:latin typeface="Arial" panose="020B0604020202020204" pitchFamily="34" charset="0"/>
              </a:rPr>
              <a:t>解决方案</a:t>
            </a:r>
          </a:p>
        </p:txBody>
      </p:sp>
      <p:cxnSp>
        <p:nvCxnSpPr>
          <p:cNvPr id="158772" name="AutoShape 52">
            <a:extLst>
              <a:ext uri="{FF2B5EF4-FFF2-40B4-BE49-F238E27FC236}">
                <a16:creationId xmlns:a16="http://schemas.microsoft.com/office/drawing/2014/main" id="{54F52722-E630-41C8-9A21-CBB3B9545F0F}"/>
              </a:ext>
            </a:extLst>
          </p:cNvPr>
          <p:cNvCxnSpPr>
            <a:cxnSpLocks noChangeShapeType="1"/>
            <a:stCxn id="158769" idx="2"/>
            <a:endCxn id="158771" idx="0"/>
          </p:cNvCxnSpPr>
          <p:nvPr/>
        </p:nvCxnSpPr>
        <p:spPr bwMode="auto">
          <a:xfrm>
            <a:off x="7015163" y="3751263"/>
            <a:ext cx="373062" cy="57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73" name="AutoShape 53">
            <a:extLst>
              <a:ext uri="{FF2B5EF4-FFF2-40B4-BE49-F238E27FC236}">
                <a16:creationId xmlns:a16="http://schemas.microsoft.com/office/drawing/2014/main" id="{FFFA8A7E-308E-4E92-B668-00B20318AA48}"/>
              </a:ext>
            </a:extLst>
          </p:cNvPr>
          <p:cNvCxnSpPr>
            <a:cxnSpLocks noChangeShapeType="1"/>
            <a:stCxn id="158770" idx="2"/>
            <a:endCxn id="158771" idx="0"/>
          </p:cNvCxnSpPr>
          <p:nvPr/>
        </p:nvCxnSpPr>
        <p:spPr bwMode="auto">
          <a:xfrm flipH="1">
            <a:off x="7388225" y="3746500"/>
            <a:ext cx="376238" cy="619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74" name="Line 54">
            <a:extLst>
              <a:ext uri="{FF2B5EF4-FFF2-40B4-BE49-F238E27FC236}">
                <a16:creationId xmlns:a16="http://schemas.microsoft.com/office/drawing/2014/main" id="{63841560-5697-4542-8E9F-2CA68D140C26}"/>
              </a:ext>
            </a:extLst>
          </p:cNvPr>
          <p:cNvSpPr>
            <a:spLocks noChangeShapeType="1"/>
          </p:cNvSpPr>
          <p:nvPr/>
        </p:nvSpPr>
        <p:spPr bwMode="auto">
          <a:xfrm>
            <a:off x="6661150" y="3949700"/>
            <a:ext cx="14335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5" name="AutoShape 55">
            <a:extLst>
              <a:ext uri="{FF2B5EF4-FFF2-40B4-BE49-F238E27FC236}">
                <a16:creationId xmlns:a16="http://schemas.microsoft.com/office/drawing/2014/main" id="{979298BA-258A-4DC6-B146-B21A0D1EA3B8}"/>
              </a:ext>
            </a:extLst>
          </p:cNvPr>
          <p:cNvSpPr>
            <a:spLocks noChangeArrowheads="1"/>
          </p:cNvSpPr>
          <p:nvPr/>
        </p:nvSpPr>
        <p:spPr bwMode="auto">
          <a:xfrm>
            <a:off x="6683375" y="3956050"/>
            <a:ext cx="1403350" cy="146050"/>
          </a:xfrm>
          <a:prstGeom prst="flowChartProcess">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900">
                <a:latin typeface="Arial" panose="020B0604020202020204" pitchFamily="34" charset="0"/>
              </a:rPr>
              <a:t>解决方案行不通</a:t>
            </a:r>
          </a:p>
        </p:txBody>
      </p:sp>
      <p:sp>
        <p:nvSpPr>
          <p:cNvPr id="158776" name="AutoShape 56">
            <a:extLst>
              <a:ext uri="{FF2B5EF4-FFF2-40B4-BE49-F238E27FC236}">
                <a16:creationId xmlns:a16="http://schemas.microsoft.com/office/drawing/2014/main" id="{90E2DC9E-711C-44DE-A452-C5DA7E0CB397}"/>
              </a:ext>
            </a:extLst>
          </p:cNvPr>
          <p:cNvSpPr>
            <a:spLocks noChangeArrowheads="1"/>
          </p:cNvSpPr>
          <p:nvPr/>
        </p:nvSpPr>
        <p:spPr bwMode="auto">
          <a:xfrm>
            <a:off x="7192963" y="4111625"/>
            <a:ext cx="425450" cy="107950"/>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1000">
                <a:latin typeface="Arial" panose="020B0604020202020204" pitchFamily="34" charset="0"/>
              </a:rPr>
              <a:t>?</a:t>
            </a:r>
          </a:p>
        </p:txBody>
      </p:sp>
      <p:sp>
        <p:nvSpPr>
          <p:cNvPr id="158777" name="Rectangle 57">
            <a:extLst>
              <a:ext uri="{FF2B5EF4-FFF2-40B4-BE49-F238E27FC236}">
                <a16:creationId xmlns:a16="http://schemas.microsoft.com/office/drawing/2014/main" id="{55D68F94-0E16-478B-ADD0-70BCF85F84B3}"/>
              </a:ext>
            </a:extLst>
          </p:cNvPr>
          <p:cNvSpPr>
            <a:spLocks noChangeArrowheads="1"/>
          </p:cNvSpPr>
          <p:nvPr/>
        </p:nvSpPr>
        <p:spPr bwMode="auto">
          <a:xfrm>
            <a:off x="5854700" y="4222750"/>
            <a:ext cx="2246313" cy="649288"/>
          </a:xfrm>
          <a:prstGeom prst="rect">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8778" name="AutoShape 58">
            <a:extLst>
              <a:ext uri="{FF2B5EF4-FFF2-40B4-BE49-F238E27FC236}">
                <a16:creationId xmlns:a16="http://schemas.microsoft.com/office/drawing/2014/main" id="{AA6932EF-2F3F-4705-9E89-FED92DE3475F}"/>
              </a:ext>
            </a:extLst>
          </p:cNvPr>
          <p:cNvSpPr>
            <a:spLocks noChangeArrowheads="1"/>
          </p:cNvSpPr>
          <p:nvPr/>
        </p:nvSpPr>
        <p:spPr bwMode="auto">
          <a:xfrm>
            <a:off x="6003925" y="4294188"/>
            <a:ext cx="500063" cy="215900"/>
          </a:xfrm>
          <a:prstGeom prst="flowChart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latin typeface="Arial" panose="020B0604020202020204" pitchFamily="34" charset="0"/>
              </a:rPr>
              <a:t>情境</a:t>
            </a:r>
          </a:p>
        </p:txBody>
      </p:sp>
      <p:sp>
        <p:nvSpPr>
          <p:cNvPr id="158779" name="AutoShape 59">
            <a:extLst>
              <a:ext uri="{FF2B5EF4-FFF2-40B4-BE49-F238E27FC236}">
                <a16:creationId xmlns:a16="http://schemas.microsoft.com/office/drawing/2014/main" id="{1EFBFE55-3EBE-4663-93FB-0F980CDCD9BA}"/>
              </a:ext>
            </a:extLst>
          </p:cNvPr>
          <p:cNvSpPr>
            <a:spLocks noChangeArrowheads="1"/>
          </p:cNvSpPr>
          <p:nvPr/>
        </p:nvSpPr>
        <p:spPr bwMode="auto">
          <a:xfrm>
            <a:off x="6800850" y="4268788"/>
            <a:ext cx="427038" cy="144462"/>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Arial" panose="020B0604020202020204" pitchFamily="34" charset="0"/>
              </a:rPr>
              <a:t>R1</a:t>
            </a:r>
          </a:p>
        </p:txBody>
      </p:sp>
      <p:sp>
        <p:nvSpPr>
          <p:cNvPr id="158780" name="AutoShape 60">
            <a:extLst>
              <a:ext uri="{FF2B5EF4-FFF2-40B4-BE49-F238E27FC236}">
                <a16:creationId xmlns:a16="http://schemas.microsoft.com/office/drawing/2014/main" id="{F3746912-3E1B-4AF2-B843-1AABD6C3E149}"/>
              </a:ext>
            </a:extLst>
          </p:cNvPr>
          <p:cNvSpPr>
            <a:spLocks noChangeArrowheads="1"/>
          </p:cNvSpPr>
          <p:nvPr/>
        </p:nvSpPr>
        <p:spPr bwMode="auto">
          <a:xfrm>
            <a:off x="7550150" y="4264025"/>
            <a:ext cx="427038" cy="144463"/>
          </a:xfrm>
          <a:prstGeom prst="flowChartProcess">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Arial" panose="020B0604020202020204" pitchFamily="34" charset="0"/>
              </a:rPr>
              <a:t>R2</a:t>
            </a:r>
          </a:p>
        </p:txBody>
      </p:sp>
      <p:sp>
        <p:nvSpPr>
          <p:cNvPr id="158781" name="AutoShape 61">
            <a:extLst>
              <a:ext uri="{FF2B5EF4-FFF2-40B4-BE49-F238E27FC236}">
                <a16:creationId xmlns:a16="http://schemas.microsoft.com/office/drawing/2014/main" id="{476140B1-5538-4A0E-A175-FDEF66969309}"/>
              </a:ext>
            </a:extLst>
          </p:cNvPr>
          <p:cNvSpPr>
            <a:spLocks noChangeArrowheads="1"/>
          </p:cNvSpPr>
          <p:nvPr/>
        </p:nvSpPr>
        <p:spPr bwMode="auto">
          <a:xfrm>
            <a:off x="7246938" y="4486275"/>
            <a:ext cx="280987" cy="131763"/>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900">
                <a:latin typeface="Arial" panose="020B0604020202020204" pitchFamily="34" charset="0"/>
              </a:rPr>
              <a:t>方案</a:t>
            </a:r>
            <a:r>
              <a:rPr lang="en-US" altLang="zh-CN" sz="900">
                <a:latin typeface="Arial" panose="020B0604020202020204" pitchFamily="34" charset="0"/>
              </a:rPr>
              <a:t>A</a:t>
            </a:r>
          </a:p>
        </p:txBody>
      </p:sp>
      <p:cxnSp>
        <p:nvCxnSpPr>
          <p:cNvPr id="158782" name="AutoShape 62">
            <a:extLst>
              <a:ext uri="{FF2B5EF4-FFF2-40B4-BE49-F238E27FC236}">
                <a16:creationId xmlns:a16="http://schemas.microsoft.com/office/drawing/2014/main" id="{45CC3F98-983A-4605-95F2-5997A0208A8A}"/>
              </a:ext>
            </a:extLst>
          </p:cNvPr>
          <p:cNvCxnSpPr>
            <a:cxnSpLocks noChangeShapeType="1"/>
            <a:stCxn id="158779" idx="2"/>
            <a:endCxn id="158781" idx="0"/>
          </p:cNvCxnSpPr>
          <p:nvPr/>
        </p:nvCxnSpPr>
        <p:spPr bwMode="auto">
          <a:xfrm>
            <a:off x="7015163" y="4413250"/>
            <a:ext cx="373062" cy="73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83" name="AutoShape 63">
            <a:extLst>
              <a:ext uri="{FF2B5EF4-FFF2-40B4-BE49-F238E27FC236}">
                <a16:creationId xmlns:a16="http://schemas.microsoft.com/office/drawing/2014/main" id="{D3571640-D032-4CCB-BA45-4A0954B85D7A}"/>
              </a:ext>
            </a:extLst>
          </p:cNvPr>
          <p:cNvCxnSpPr>
            <a:cxnSpLocks noChangeShapeType="1"/>
            <a:stCxn id="158780" idx="2"/>
            <a:endCxn id="158781" idx="0"/>
          </p:cNvCxnSpPr>
          <p:nvPr/>
        </p:nvCxnSpPr>
        <p:spPr bwMode="auto">
          <a:xfrm flipH="1">
            <a:off x="7388225" y="4408488"/>
            <a:ext cx="376238" cy="77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84" name="AutoShape 64">
            <a:extLst>
              <a:ext uri="{FF2B5EF4-FFF2-40B4-BE49-F238E27FC236}">
                <a16:creationId xmlns:a16="http://schemas.microsoft.com/office/drawing/2014/main" id="{69FACF40-0408-449E-AE1A-13FF4BC2E05C}"/>
              </a:ext>
            </a:extLst>
          </p:cNvPr>
          <p:cNvSpPr>
            <a:spLocks noChangeArrowheads="1"/>
          </p:cNvSpPr>
          <p:nvPr/>
        </p:nvSpPr>
        <p:spPr bwMode="auto">
          <a:xfrm>
            <a:off x="7246938" y="4616450"/>
            <a:ext cx="280987" cy="131763"/>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000">
                <a:latin typeface="Arial" panose="020B0604020202020204" pitchFamily="34" charset="0"/>
              </a:rPr>
              <a:t>方案</a:t>
            </a:r>
            <a:r>
              <a:rPr lang="en-US" altLang="zh-CN" sz="1000">
                <a:latin typeface="Arial" panose="020B0604020202020204" pitchFamily="34" charset="0"/>
              </a:rPr>
              <a:t>B</a:t>
            </a:r>
          </a:p>
        </p:txBody>
      </p:sp>
      <p:sp>
        <p:nvSpPr>
          <p:cNvPr id="158785" name="AutoShape 65">
            <a:extLst>
              <a:ext uri="{FF2B5EF4-FFF2-40B4-BE49-F238E27FC236}">
                <a16:creationId xmlns:a16="http://schemas.microsoft.com/office/drawing/2014/main" id="{444806CB-EB5F-48C8-AB9C-F8EE8E4F0AAA}"/>
              </a:ext>
            </a:extLst>
          </p:cNvPr>
          <p:cNvSpPr>
            <a:spLocks noChangeArrowheads="1"/>
          </p:cNvSpPr>
          <p:nvPr/>
        </p:nvSpPr>
        <p:spPr bwMode="auto">
          <a:xfrm>
            <a:off x="7256463" y="4749800"/>
            <a:ext cx="285750" cy="131763"/>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900">
                <a:latin typeface="Arial" panose="020B0604020202020204" pitchFamily="34" charset="0"/>
              </a:rPr>
              <a:t>方案</a:t>
            </a:r>
            <a:r>
              <a:rPr lang="en-US" altLang="zh-CN" sz="900">
                <a:latin typeface="Arial" panose="020B0604020202020204" pitchFamily="34" charset="0"/>
              </a:rPr>
              <a:t>C</a:t>
            </a:r>
          </a:p>
        </p:txBody>
      </p:sp>
      <p:sp>
        <p:nvSpPr>
          <p:cNvPr id="158786" name="Rectangle 66">
            <a:extLst>
              <a:ext uri="{FF2B5EF4-FFF2-40B4-BE49-F238E27FC236}">
                <a16:creationId xmlns:a16="http://schemas.microsoft.com/office/drawing/2014/main" id="{D42458ED-4BE4-4D3D-B6D9-56BC71FF0D27}"/>
              </a:ext>
            </a:extLst>
          </p:cNvPr>
          <p:cNvSpPr>
            <a:spLocks noChangeArrowheads="1"/>
          </p:cNvSpPr>
          <p:nvPr/>
        </p:nvSpPr>
        <p:spPr bwMode="auto">
          <a:xfrm>
            <a:off x="5854700" y="4875213"/>
            <a:ext cx="2246313" cy="649287"/>
          </a:xfrm>
          <a:prstGeom prst="rect">
            <a:avLst/>
          </a:prstGeom>
          <a:solidFill>
            <a:srgbClr val="EAEAEA"/>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8787" name="AutoShape 67">
            <a:extLst>
              <a:ext uri="{FF2B5EF4-FFF2-40B4-BE49-F238E27FC236}">
                <a16:creationId xmlns:a16="http://schemas.microsoft.com/office/drawing/2014/main" id="{2BA90D2C-CCD1-4A72-B839-A2A6A5AE4DD7}"/>
              </a:ext>
            </a:extLst>
          </p:cNvPr>
          <p:cNvSpPr>
            <a:spLocks noChangeArrowheads="1"/>
          </p:cNvSpPr>
          <p:nvPr/>
        </p:nvSpPr>
        <p:spPr bwMode="auto">
          <a:xfrm>
            <a:off x="6003925" y="4946650"/>
            <a:ext cx="500063" cy="215900"/>
          </a:xfrm>
          <a:prstGeom prst="flowChart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latin typeface="Arial" panose="020B0604020202020204" pitchFamily="34" charset="0"/>
              </a:rPr>
              <a:t>情境</a:t>
            </a:r>
          </a:p>
        </p:txBody>
      </p:sp>
      <p:sp>
        <p:nvSpPr>
          <p:cNvPr id="158788" name="AutoShape 68">
            <a:extLst>
              <a:ext uri="{FF2B5EF4-FFF2-40B4-BE49-F238E27FC236}">
                <a16:creationId xmlns:a16="http://schemas.microsoft.com/office/drawing/2014/main" id="{CF1947FB-1C77-4544-BCF9-2F071603E31C}"/>
              </a:ext>
            </a:extLst>
          </p:cNvPr>
          <p:cNvSpPr>
            <a:spLocks noChangeArrowheads="1"/>
          </p:cNvSpPr>
          <p:nvPr/>
        </p:nvSpPr>
        <p:spPr bwMode="auto">
          <a:xfrm>
            <a:off x="6800850" y="4921250"/>
            <a:ext cx="427038" cy="144463"/>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Arial" panose="020B0604020202020204" pitchFamily="34" charset="0"/>
              </a:rPr>
              <a:t>R1</a:t>
            </a:r>
          </a:p>
        </p:txBody>
      </p:sp>
      <p:sp>
        <p:nvSpPr>
          <p:cNvPr id="158789" name="AutoShape 69">
            <a:extLst>
              <a:ext uri="{FF2B5EF4-FFF2-40B4-BE49-F238E27FC236}">
                <a16:creationId xmlns:a16="http://schemas.microsoft.com/office/drawing/2014/main" id="{B2C0B52D-4655-4BC3-8EE9-529C0D114867}"/>
              </a:ext>
            </a:extLst>
          </p:cNvPr>
          <p:cNvSpPr>
            <a:spLocks noChangeArrowheads="1"/>
          </p:cNvSpPr>
          <p:nvPr/>
        </p:nvSpPr>
        <p:spPr bwMode="auto">
          <a:xfrm>
            <a:off x="7643813" y="4908550"/>
            <a:ext cx="333375" cy="149225"/>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000">
                <a:latin typeface="Arial" panose="020B0604020202020204" pitchFamily="34" charset="0"/>
              </a:rPr>
              <a:t>？</a:t>
            </a:r>
          </a:p>
        </p:txBody>
      </p:sp>
      <p:sp>
        <p:nvSpPr>
          <p:cNvPr id="158790" name="AutoShape 70">
            <a:extLst>
              <a:ext uri="{FF2B5EF4-FFF2-40B4-BE49-F238E27FC236}">
                <a16:creationId xmlns:a16="http://schemas.microsoft.com/office/drawing/2014/main" id="{11B2F97E-DAC2-40A4-8C05-3D6318B92875}"/>
              </a:ext>
            </a:extLst>
          </p:cNvPr>
          <p:cNvSpPr>
            <a:spLocks noChangeArrowheads="1"/>
          </p:cNvSpPr>
          <p:nvPr/>
        </p:nvSpPr>
        <p:spPr bwMode="auto">
          <a:xfrm>
            <a:off x="7196138" y="5211763"/>
            <a:ext cx="404812" cy="206375"/>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000">
                <a:latin typeface="Arial" panose="020B0604020202020204" pitchFamily="34" charset="0"/>
              </a:rPr>
              <a:t>？</a:t>
            </a:r>
          </a:p>
        </p:txBody>
      </p:sp>
      <p:cxnSp>
        <p:nvCxnSpPr>
          <p:cNvPr id="158791" name="AutoShape 71">
            <a:extLst>
              <a:ext uri="{FF2B5EF4-FFF2-40B4-BE49-F238E27FC236}">
                <a16:creationId xmlns:a16="http://schemas.microsoft.com/office/drawing/2014/main" id="{0A2199B9-92C6-4312-8138-CA792143B902}"/>
              </a:ext>
            </a:extLst>
          </p:cNvPr>
          <p:cNvCxnSpPr>
            <a:cxnSpLocks noChangeShapeType="1"/>
            <a:stCxn id="158788" idx="2"/>
            <a:endCxn id="158790" idx="0"/>
          </p:cNvCxnSpPr>
          <p:nvPr/>
        </p:nvCxnSpPr>
        <p:spPr bwMode="auto">
          <a:xfrm>
            <a:off x="7015163" y="5065713"/>
            <a:ext cx="384175" cy="146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92" name="AutoShape 72">
            <a:extLst>
              <a:ext uri="{FF2B5EF4-FFF2-40B4-BE49-F238E27FC236}">
                <a16:creationId xmlns:a16="http://schemas.microsoft.com/office/drawing/2014/main" id="{0C558EBC-47A3-445F-A66E-6335116014E8}"/>
              </a:ext>
            </a:extLst>
          </p:cNvPr>
          <p:cNvCxnSpPr>
            <a:cxnSpLocks noChangeShapeType="1"/>
            <a:stCxn id="158789" idx="2"/>
            <a:endCxn id="158790" idx="0"/>
          </p:cNvCxnSpPr>
          <p:nvPr/>
        </p:nvCxnSpPr>
        <p:spPr bwMode="auto">
          <a:xfrm flipH="1">
            <a:off x="7399338" y="5057775"/>
            <a:ext cx="411162" cy="1539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93" name="Rectangle 73">
            <a:extLst>
              <a:ext uri="{FF2B5EF4-FFF2-40B4-BE49-F238E27FC236}">
                <a16:creationId xmlns:a16="http://schemas.microsoft.com/office/drawing/2014/main" id="{03C730F7-F3E0-4940-801B-3D3D6B91648D}"/>
              </a:ext>
            </a:extLst>
          </p:cNvPr>
          <p:cNvSpPr>
            <a:spLocks noChangeArrowheads="1"/>
          </p:cNvSpPr>
          <p:nvPr/>
        </p:nvSpPr>
        <p:spPr bwMode="auto">
          <a:xfrm>
            <a:off x="5854700" y="5518150"/>
            <a:ext cx="2246313" cy="649288"/>
          </a:xfrm>
          <a:prstGeom prst="rect">
            <a:avLst/>
          </a:prstGeom>
          <a:solidFill>
            <a:srgbClr val="EAEAEA"/>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8794" name="AutoShape 74">
            <a:extLst>
              <a:ext uri="{FF2B5EF4-FFF2-40B4-BE49-F238E27FC236}">
                <a16:creationId xmlns:a16="http://schemas.microsoft.com/office/drawing/2014/main" id="{7023DFDA-5706-407B-B229-29D2AC2F35FB}"/>
              </a:ext>
            </a:extLst>
          </p:cNvPr>
          <p:cNvSpPr>
            <a:spLocks noChangeArrowheads="1"/>
          </p:cNvSpPr>
          <p:nvPr/>
        </p:nvSpPr>
        <p:spPr bwMode="auto">
          <a:xfrm>
            <a:off x="6003925" y="5589588"/>
            <a:ext cx="500063" cy="215900"/>
          </a:xfrm>
          <a:prstGeom prst="flowChart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latin typeface="Arial" panose="020B0604020202020204" pitchFamily="34" charset="0"/>
              </a:rPr>
              <a:t>情境</a:t>
            </a:r>
          </a:p>
        </p:txBody>
      </p:sp>
      <p:sp>
        <p:nvSpPr>
          <p:cNvPr id="158795" name="AutoShape 75">
            <a:extLst>
              <a:ext uri="{FF2B5EF4-FFF2-40B4-BE49-F238E27FC236}">
                <a16:creationId xmlns:a16="http://schemas.microsoft.com/office/drawing/2014/main" id="{E9CF1023-C919-450F-A21F-6C258B2CD003}"/>
              </a:ext>
            </a:extLst>
          </p:cNvPr>
          <p:cNvSpPr>
            <a:spLocks noChangeArrowheads="1"/>
          </p:cNvSpPr>
          <p:nvPr/>
        </p:nvSpPr>
        <p:spPr bwMode="auto">
          <a:xfrm>
            <a:off x="6800850" y="5564188"/>
            <a:ext cx="427038" cy="144462"/>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000">
                <a:latin typeface="Arial" panose="020B0604020202020204" pitchFamily="34" charset="0"/>
              </a:rPr>
              <a:t>？</a:t>
            </a:r>
          </a:p>
        </p:txBody>
      </p:sp>
      <p:sp>
        <p:nvSpPr>
          <p:cNvPr id="158796" name="AutoShape 76">
            <a:extLst>
              <a:ext uri="{FF2B5EF4-FFF2-40B4-BE49-F238E27FC236}">
                <a16:creationId xmlns:a16="http://schemas.microsoft.com/office/drawing/2014/main" id="{DA075B0B-084E-412E-AF81-502FB2C42BA4}"/>
              </a:ext>
            </a:extLst>
          </p:cNvPr>
          <p:cNvSpPr>
            <a:spLocks noChangeArrowheads="1"/>
          </p:cNvSpPr>
          <p:nvPr/>
        </p:nvSpPr>
        <p:spPr bwMode="auto">
          <a:xfrm>
            <a:off x="7600950" y="5551488"/>
            <a:ext cx="376238" cy="153987"/>
          </a:xfrm>
          <a:prstGeom prst="flowChartProcess">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Arial" panose="020B0604020202020204" pitchFamily="34" charset="0"/>
              </a:rPr>
              <a:t>R2</a:t>
            </a:r>
          </a:p>
        </p:txBody>
      </p:sp>
      <p:sp>
        <p:nvSpPr>
          <p:cNvPr id="158797" name="AutoShape 77">
            <a:extLst>
              <a:ext uri="{FF2B5EF4-FFF2-40B4-BE49-F238E27FC236}">
                <a16:creationId xmlns:a16="http://schemas.microsoft.com/office/drawing/2014/main" id="{285D39BA-48A0-4C4C-B856-AC82E2F4C2D8}"/>
              </a:ext>
            </a:extLst>
          </p:cNvPr>
          <p:cNvSpPr>
            <a:spLocks noChangeArrowheads="1"/>
          </p:cNvSpPr>
          <p:nvPr/>
        </p:nvSpPr>
        <p:spPr bwMode="auto">
          <a:xfrm>
            <a:off x="7196138" y="5854700"/>
            <a:ext cx="404812" cy="206375"/>
          </a:xfrm>
          <a:prstGeom prst="flowChartProcess">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000">
                <a:latin typeface="Arial" panose="020B0604020202020204" pitchFamily="34" charset="0"/>
              </a:rPr>
              <a:t>？</a:t>
            </a:r>
          </a:p>
        </p:txBody>
      </p:sp>
      <p:cxnSp>
        <p:nvCxnSpPr>
          <p:cNvPr id="158798" name="AutoShape 78">
            <a:extLst>
              <a:ext uri="{FF2B5EF4-FFF2-40B4-BE49-F238E27FC236}">
                <a16:creationId xmlns:a16="http://schemas.microsoft.com/office/drawing/2014/main" id="{2F80D9E8-A775-4774-8075-7DE7690B8D0D}"/>
              </a:ext>
            </a:extLst>
          </p:cNvPr>
          <p:cNvCxnSpPr>
            <a:cxnSpLocks noChangeShapeType="1"/>
            <a:stCxn id="158795" idx="2"/>
            <a:endCxn id="158797" idx="0"/>
          </p:cNvCxnSpPr>
          <p:nvPr/>
        </p:nvCxnSpPr>
        <p:spPr bwMode="auto">
          <a:xfrm>
            <a:off x="7015163" y="5708650"/>
            <a:ext cx="384175" cy="146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99" name="AutoShape 79">
            <a:extLst>
              <a:ext uri="{FF2B5EF4-FFF2-40B4-BE49-F238E27FC236}">
                <a16:creationId xmlns:a16="http://schemas.microsoft.com/office/drawing/2014/main" id="{49270D91-888C-417E-91F2-6BC935F63F01}"/>
              </a:ext>
            </a:extLst>
          </p:cNvPr>
          <p:cNvCxnSpPr>
            <a:cxnSpLocks noChangeShapeType="1"/>
            <a:stCxn id="158796" idx="2"/>
            <a:endCxn id="158797" idx="0"/>
          </p:cNvCxnSpPr>
          <p:nvPr/>
        </p:nvCxnSpPr>
        <p:spPr bwMode="auto">
          <a:xfrm flipH="1">
            <a:off x="7399338" y="5705475"/>
            <a:ext cx="390525" cy="149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a:extLst>
              <a:ext uri="{FF2B5EF4-FFF2-40B4-BE49-F238E27FC236}">
                <a16:creationId xmlns:a16="http://schemas.microsoft.com/office/drawing/2014/main" id="{600F7AC8-4D4A-453A-A264-5FB72C51C089}"/>
              </a:ext>
            </a:extLst>
          </p:cNvPr>
          <p:cNvSpPr>
            <a:spLocks noGrp="1"/>
          </p:cNvSpPr>
          <p:nvPr>
            <p:ph type="sldNum" sz="quarter" idx="12"/>
          </p:nvPr>
        </p:nvSpPr>
        <p:spPr/>
        <p:txBody>
          <a:bodyPr/>
          <a:lstStyle/>
          <a:p>
            <a:fld id="{3FAE349D-3338-4AA0-93D5-9D096F39B49D}" type="slidenum">
              <a:rPr lang="zh-CN" altLang="en-US"/>
              <a:pPr/>
              <a:t>78</a:t>
            </a:fld>
            <a:endParaRPr lang="en-US" altLang="zh-CN"/>
          </a:p>
        </p:txBody>
      </p:sp>
      <p:sp>
        <p:nvSpPr>
          <p:cNvPr id="206850" name="Rectangle 2">
            <a:extLst>
              <a:ext uri="{FF2B5EF4-FFF2-40B4-BE49-F238E27FC236}">
                <a16:creationId xmlns:a16="http://schemas.microsoft.com/office/drawing/2014/main" id="{F9EB3884-BEAE-43AC-8301-369D77F501B3}"/>
              </a:ext>
            </a:extLst>
          </p:cNvPr>
          <p:cNvSpPr>
            <a:spLocks noGrp="1" noChangeArrowheads="1"/>
          </p:cNvSpPr>
          <p:nvPr>
            <p:ph type="title"/>
          </p:nvPr>
        </p:nvSpPr>
        <p:spPr/>
        <p:txBody>
          <a:bodyPr/>
          <a:lstStyle/>
          <a:p>
            <a:r>
              <a:rPr lang="zh-CN" altLang="en-US"/>
              <a:t>目录</a:t>
            </a:r>
          </a:p>
        </p:txBody>
      </p:sp>
      <p:sp>
        <p:nvSpPr>
          <p:cNvPr id="206851" name="Rectangle 3">
            <a:extLst>
              <a:ext uri="{FF2B5EF4-FFF2-40B4-BE49-F238E27FC236}">
                <a16:creationId xmlns:a16="http://schemas.microsoft.com/office/drawing/2014/main" id="{8694AB5B-6535-45C1-B8BE-D2399E7E3903}"/>
              </a:ext>
            </a:extLst>
          </p:cNvPr>
          <p:cNvSpPr>
            <a:spLocks noGrp="1" noChangeArrowheads="1"/>
          </p:cNvSpPr>
          <p:nvPr>
            <p:ph type="body" sz="half" idx="1"/>
          </p:nvPr>
        </p:nvSpPr>
        <p:spPr/>
        <p:txBody>
          <a:bodyPr/>
          <a:lstStyle/>
          <a:p>
            <a:r>
              <a:rPr lang="zh-CN" altLang="en-US" sz="1600"/>
              <a:t>第一篇 写作的逻辑</a:t>
            </a:r>
          </a:p>
          <a:p>
            <a:r>
              <a:rPr lang="zh-CN" altLang="en-US" sz="1600"/>
              <a:t>第二篇 思考的逻辑</a:t>
            </a:r>
          </a:p>
          <a:p>
            <a:r>
              <a:rPr lang="zh-CN" altLang="en-US" sz="1600"/>
              <a:t>第三篇 解决问题的逻辑</a:t>
            </a:r>
          </a:p>
          <a:p>
            <a:pPr lvl="1"/>
            <a:r>
              <a:rPr lang="zh-CN" altLang="en-US" sz="1400"/>
              <a:t>第八章 界定问题</a:t>
            </a:r>
          </a:p>
          <a:p>
            <a:pPr lvl="1"/>
            <a:r>
              <a:rPr lang="zh-CN" altLang="en-US" sz="1400"/>
              <a:t>第九章 结构性分析问题</a:t>
            </a:r>
          </a:p>
          <a:p>
            <a:r>
              <a:rPr lang="zh-CN" altLang="en-US" sz="1600"/>
              <a:t>第四篇 演示的逻辑</a:t>
            </a:r>
          </a:p>
          <a:p>
            <a:r>
              <a:rPr lang="zh-CN" altLang="en-US" sz="1600"/>
              <a:t>附录一</a:t>
            </a:r>
          </a:p>
          <a:p>
            <a:r>
              <a:rPr lang="zh-CN" altLang="en-US" sz="1600"/>
              <a:t>附录二</a:t>
            </a:r>
          </a:p>
        </p:txBody>
      </p:sp>
      <p:pic>
        <p:nvPicPr>
          <p:cNvPr id="206852" name="Picture 4" descr="BArrow">
            <a:extLst>
              <a:ext uri="{FF2B5EF4-FFF2-40B4-BE49-F238E27FC236}">
                <a16:creationId xmlns:a16="http://schemas.microsoft.com/office/drawing/2014/main" id="{BEF1C1AD-8154-4880-B196-9440DA7C1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349500"/>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206853" name="Picture 5" descr="GArrow">
            <a:extLst>
              <a:ext uri="{FF2B5EF4-FFF2-40B4-BE49-F238E27FC236}">
                <a16:creationId xmlns:a16="http://schemas.microsoft.com/office/drawing/2014/main" id="{2AD9125A-754D-40A4-9A98-376B2E28485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74750" y="2898775"/>
            <a:ext cx="349250" cy="349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6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5">
            <a:extLst>
              <a:ext uri="{FF2B5EF4-FFF2-40B4-BE49-F238E27FC236}">
                <a16:creationId xmlns:a16="http://schemas.microsoft.com/office/drawing/2014/main" id="{79FFC530-F8A1-4452-B1C9-A627EB68714F}"/>
              </a:ext>
            </a:extLst>
          </p:cNvPr>
          <p:cNvSpPr>
            <a:spLocks noGrp="1"/>
          </p:cNvSpPr>
          <p:nvPr>
            <p:ph type="sldNum" sz="quarter" idx="12"/>
          </p:nvPr>
        </p:nvSpPr>
        <p:spPr/>
        <p:txBody>
          <a:bodyPr/>
          <a:lstStyle/>
          <a:p>
            <a:fld id="{EDC55110-1656-4963-AB2F-458CADBC3FA7}" type="slidenum">
              <a:rPr lang="zh-CN" altLang="en-US"/>
              <a:pPr/>
              <a:t>79</a:t>
            </a:fld>
            <a:endParaRPr lang="en-US" altLang="zh-CN"/>
          </a:p>
        </p:txBody>
      </p:sp>
      <p:sp>
        <p:nvSpPr>
          <p:cNvPr id="162818" name="Rectangle 2">
            <a:extLst>
              <a:ext uri="{FF2B5EF4-FFF2-40B4-BE49-F238E27FC236}">
                <a16:creationId xmlns:a16="http://schemas.microsoft.com/office/drawing/2014/main" id="{BB08801E-7B8D-4CE9-9873-F706A6677016}"/>
              </a:ext>
            </a:extLst>
          </p:cNvPr>
          <p:cNvSpPr>
            <a:spLocks noGrp="1" noChangeArrowheads="1"/>
          </p:cNvSpPr>
          <p:nvPr>
            <p:ph type="title"/>
          </p:nvPr>
        </p:nvSpPr>
        <p:spPr/>
        <p:txBody>
          <a:bodyPr/>
          <a:lstStyle/>
          <a:p>
            <a:r>
              <a:rPr lang="zh-CN" altLang="en-US" b="0">
                <a:ea typeface="黑体" panose="02010609060101010101" pitchFamily="49" charset="-122"/>
              </a:rPr>
              <a:t>通过设计合适的诊断框架可以帮助找寻问题产生的可能原因，</a:t>
            </a:r>
            <a:r>
              <a:rPr lang="en-US" altLang="zh-CN" b="0">
                <a:ea typeface="黑体" panose="02010609060101010101" pitchFamily="49" charset="-122"/>
              </a:rPr>
              <a:t>MECE</a:t>
            </a:r>
            <a:r>
              <a:rPr lang="zh-CN" altLang="en-US" b="0">
                <a:ea typeface="黑体" panose="02010609060101010101" pitchFamily="49" charset="-122"/>
              </a:rPr>
              <a:t>（相互独立</a:t>
            </a:r>
            <a:r>
              <a:rPr lang="en-US" altLang="zh-CN" b="0">
                <a:ea typeface="黑体" panose="02010609060101010101" pitchFamily="49" charset="-122"/>
              </a:rPr>
              <a:t>/</a:t>
            </a:r>
            <a:r>
              <a:rPr lang="zh-CN" altLang="en-US" b="0">
                <a:ea typeface="黑体" panose="02010609060101010101" pitchFamily="49" charset="-122"/>
              </a:rPr>
              <a:t>完全穷尽）法则是设计诊断框架的思考基础</a:t>
            </a:r>
          </a:p>
        </p:txBody>
      </p:sp>
      <p:sp>
        <p:nvSpPr>
          <p:cNvPr id="162819" name="Rectangle 3">
            <a:extLst>
              <a:ext uri="{FF2B5EF4-FFF2-40B4-BE49-F238E27FC236}">
                <a16:creationId xmlns:a16="http://schemas.microsoft.com/office/drawing/2014/main" id="{AAFEEBD0-0A25-43B6-93BF-BF5E460DACF2}"/>
              </a:ext>
            </a:extLst>
          </p:cNvPr>
          <p:cNvSpPr>
            <a:spLocks noChangeArrowheads="1"/>
          </p:cNvSpPr>
          <p:nvPr/>
        </p:nvSpPr>
        <p:spPr bwMode="auto">
          <a:xfrm>
            <a:off x="612775" y="2330450"/>
            <a:ext cx="1403350" cy="1314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40000"/>
              </a:lnSpc>
            </a:pPr>
            <a:r>
              <a:rPr lang="zh-CN" altLang="en-US" sz="1200"/>
              <a:t> 将所思考问题的一切相关因素全部罗列出来</a:t>
            </a:r>
          </a:p>
          <a:p>
            <a:pPr>
              <a:lnSpc>
                <a:spcPct val="140000"/>
              </a:lnSpc>
            </a:pPr>
            <a:r>
              <a:rPr lang="zh-CN" altLang="en-US" sz="1200"/>
              <a:t> 头脑风暴是通常采用的思考方式 </a:t>
            </a:r>
          </a:p>
        </p:txBody>
      </p:sp>
      <p:grpSp>
        <p:nvGrpSpPr>
          <p:cNvPr id="162820" name="Group 4">
            <a:extLst>
              <a:ext uri="{FF2B5EF4-FFF2-40B4-BE49-F238E27FC236}">
                <a16:creationId xmlns:a16="http://schemas.microsoft.com/office/drawing/2014/main" id="{88FB354E-2589-4966-AB98-F7F035DA73A3}"/>
              </a:ext>
            </a:extLst>
          </p:cNvPr>
          <p:cNvGrpSpPr>
            <a:grpSpLocks/>
          </p:cNvGrpSpPr>
          <p:nvPr>
            <p:custDataLst>
              <p:tags r:id="rId1"/>
            </p:custDataLst>
          </p:nvPr>
        </p:nvGrpSpPr>
        <p:grpSpPr bwMode="auto">
          <a:xfrm>
            <a:off x="623888" y="1539875"/>
            <a:ext cx="1530350" cy="555625"/>
            <a:chOff x="484" y="1697"/>
            <a:chExt cx="2382" cy="576"/>
          </a:xfrm>
        </p:grpSpPr>
        <p:sp>
          <p:nvSpPr>
            <p:cNvPr id="162821" name="Freeform 5">
              <a:extLst>
                <a:ext uri="{FF2B5EF4-FFF2-40B4-BE49-F238E27FC236}">
                  <a16:creationId xmlns:a16="http://schemas.microsoft.com/office/drawing/2014/main" id="{7DD816AC-3CD6-4F3F-9739-2CBA4F830A93}"/>
                </a:ext>
              </a:extLst>
            </p:cNvPr>
            <p:cNvSpPr>
              <a:spLocks/>
            </p:cNvSpPr>
            <p:nvPr>
              <p:custDataLst>
                <p:tags r:id="rId8"/>
              </p:custDataLst>
            </p:nvPr>
          </p:nvSpPr>
          <p:spPr bwMode="blackWhite">
            <a:xfrm>
              <a:off x="484" y="1697"/>
              <a:ext cx="2382" cy="576"/>
            </a:xfrm>
            <a:custGeom>
              <a:avLst/>
              <a:gdLst>
                <a:gd name="T0" fmla="*/ 0 w 2382"/>
                <a:gd name="T1" fmla="*/ 0 h 576"/>
                <a:gd name="T2" fmla="*/ 2278 w 2382"/>
                <a:gd name="T3" fmla="*/ 0 h 576"/>
                <a:gd name="T4" fmla="*/ 2382 w 2382"/>
                <a:gd name="T5" fmla="*/ 288 h 576"/>
                <a:gd name="T6" fmla="*/ 2278 w 2382"/>
                <a:gd name="T7" fmla="*/ 576 h 576"/>
                <a:gd name="T8" fmla="*/ 0 w 2382"/>
                <a:gd name="T9" fmla="*/ 576 h 576"/>
                <a:gd name="T10" fmla="*/ 0 w 2382"/>
                <a:gd name="T11" fmla="*/ 288 h 576"/>
                <a:gd name="T12" fmla="*/ 0 w 2382"/>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2382" h="576">
                  <a:moveTo>
                    <a:pt x="0" y="0"/>
                  </a:moveTo>
                  <a:lnTo>
                    <a:pt x="2278" y="0"/>
                  </a:lnTo>
                  <a:lnTo>
                    <a:pt x="2382" y="288"/>
                  </a:lnTo>
                  <a:lnTo>
                    <a:pt x="2278" y="576"/>
                  </a:lnTo>
                  <a:lnTo>
                    <a:pt x="0" y="576"/>
                  </a:lnTo>
                  <a:lnTo>
                    <a:pt x="0" y="288"/>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62822" name="Rectangle 6">
              <a:extLst>
                <a:ext uri="{FF2B5EF4-FFF2-40B4-BE49-F238E27FC236}">
                  <a16:creationId xmlns:a16="http://schemas.microsoft.com/office/drawing/2014/main" id="{2ED74874-FD09-495B-9D19-29E72B4D24BA}"/>
                </a:ext>
              </a:extLst>
            </p:cNvPr>
            <p:cNvSpPr>
              <a:spLocks noChangeArrowheads="1"/>
            </p:cNvSpPr>
            <p:nvPr>
              <p:custDataLst>
                <p:tags r:id="rId9"/>
              </p:custDataLst>
            </p:nvPr>
          </p:nvSpPr>
          <p:spPr bwMode="blackWhite">
            <a:xfrm>
              <a:off x="516" y="1729"/>
              <a:ext cx="2246" cy="4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400" b="1"/>
                <a:t>CE </a:t>
              </a:r>
              <a:r>
                <a:rPr lang="zh-CN" altLang="en-US" sz="1400" b="1"/>
                <a:t>完全穷尽</a:t>
              </a:r>
            </a:p>
            <a:p>
              <a:pPr algn="ctr">
                <a:buFontTx/>
                <a:buNone/>
              </a:pPr>
              <a:r>
                <a:rPr lang="en-US" altLang="zh-CN" sz="1000" b="1"/>
                <a:t>Collectively exhaustive</a:t>
              </a:r>
            </a:p>
          </p:txBody>
        </p:sp>
      </p:grpSp>
      <p:grpSp>
        <p:nvGrpSpPr>
          <p:cNvPr id="162823" name="Group 7">
            <a:extLst>
              <a:ext uri="{FF2B5EF4-FFF2-40B4-BE49-F238E27FC236}">
                <a16:creationId xmlns:a16="http://schemas.microsoft.com/office/drawing/2014/main" id="{61BB0AF4-7FBE-4843-8BE6-BC7122B53127}"/>
              </a:ext>
            </a:extLst>
          </p:cNvPr>
          <p:cNvGrpSpPr>
            <a:grpSpLocks/>
          </p:cNvGrpSpPr>
          <p:nvPr>
            <p:custDataLst>
              <p:tags r:id="rId2"/>
            </p:custDataLst>
          </p:nvPr>
        </p:nvGrpSpPr>
        <p:grpSpPr bwMode="auto">
          <a:xfrm>
            <a:off x="2081213" y="1539875"/>
            <a:ext cx="1530350" cy="555625"/>
            <a:chOff x="2776" y="1697"/>
            <a:chExt cx="2382" cy="576"/>
          </a:xfrm>
        </p:grpSpPr>
        <p:sp>
          <p:nvSpPr>
            <p:cNvPr id="162824" name="Freeform 8">
              <a:extLst>
                <a:ext uri="{FF2B5EF4-FFF2-40B4-BE49-F238E27FC236}">
                  <a16:creationId xmlns:a16="http://schemas.microsoft.com/office/drawing/2014/main" id="{3C046A91-9357-4461-9732-E9E508910D34}"/>
                </a:ext>
              </a:extLst>
            </p:cNvPr>
            <p:cNvSpPr>
              <a:spLocks/>
            </p:cNvSpPr>
            <p:nvPr>
              <p:custDataLst>
                <p:tags r:id="rId6"/>
              </p:custDataLst>
            </p:nvPr>
          </p:nvSpPr>
          <p:spPr bwMode="blackWhite">
            <a:xfrm>
              <a:off x="2776" y="1697"/>
              <a:ext cx="2382" cy="576"/>
            </a:xfrm>
            <a:custGeom>
              <a:avLst/>
              <a:gdLst>
                <a:gd name="T0" fmla="*/ 0 w 2382"/>
                <a:gd name="T1" fmla="*/ 0 h 576"/>
                <a:gd name="T2" fmla="*/ 2278 w 2382"/>
                <a:gd name="T3" fmla="*/ 0 h 576"/>
                <a:gd name="T4" fmla="*/ 2382 w 2382"/>
                <a:gd name="T5" fmla="*/ 288 h 576"/>
                <a:gd name="T6" fmla="*/ 2278 w 2382"/>
                <a:gd name="T7" fmla="*/ 576 h 576"/>
                <a:gd name="T8" fmla="*/ 0 w 2382"/>
                <a:gd name="T9" fmla="*/ 576 h 576"/>
                <a:gd name="T10" fmla="*/ 104 w 2382"/>
                <a:gd name="T11" fmla="*/ 288 h 576"/>
                <a:gd name="T12" fmla="*/ 0 w 2382"/>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2382" h="576">
                  <a:moveTo>
                    <a:pt x="0" y="0"/>
                  </a:moveTo>
                  <a:lnTo>
                    <a:pt x="2278" y="0"/>
                  </a:lnTo>
                  <a:lnTo>
                    <a:pt x="2382" y="288"/>
                  </a:lnTo>
                  <a:lnTo>
                    <a:pt x="2278" y="576"/>
                  </a:lnTo>
                  <a:lnTo>
                    <a:pt x="0" y="576"/>
                  </a:lnTo>
                  <a:lnTo>
                    <a:pt x="104" y="288"/>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62825" name="Rectangle 9">
              <a:extLst>
                <a:ext uri="{FF2B5EF4-FFF2-40B4-BE49-F238E27FC236}">
                  <a16:creationId xmlns:a16="http://schemas.microsoft.com/office/drawing/2014/main" id="{74BADF1A-0490-498D-8FE5-AECD07E170C8}"/>
                </a:ext>
              </a:extLst>
            </p:cNvPr>
            <p:cNvSpPr>
              <a:spLocks noChangeArrowheads="1"/>
            </p:cNvSpPr>
            <p:nvPr>
              <p:custDataLst>
                <p:tags r:id="rId7"/>
              </p:custDataLst>
            </p:nvPr>
          </p:nvSpPr>
          <p:spPr bwMode="blackWhite">
            <a:xfrm>
              <a:off x="2912" y="1729"/>
              <a:ext cx="2143" cy="4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400" b="1"/>
                <a:t>ME </a:t>
              </a:r>
              <a:r>
                <a:rPr lang="zh-CN" altLang="en-US" sz="1400" b="1"/>
                <a:t>相互独立</a:t>
              </a:r>
            </a:p>
            <a:p>
              <a:pPr algn="ctr">
                <a:buFontTx/>
                <a:buNone/>
              </a:pPr>
              <a:r>
                <a:rPr lang="en-US" altLang="zh-CN" sz="1000" b="1"/>
                <a:t>Mutually exclusive</a:t>
              </a:r>
            </a:p>
          </p:txBody>
        </p:sp>
      </p:grpSp>
      <p:sp>
        <p:nvSpPr>
          <p:cNvPr id="162826" name="Rectangle 10">
            <a:extLst>
              <a:ext uri="{FF2B5EF4-FFF2-40B4-BE49-F238E27FC236}">
                <a16:creationId xmlns:a16="http://schemas.microsoft.com/office/drawing/2014/main" id="{AE1CAABF-F6A8-4080-838D-F8DB25E447C2}"/>
              </a:ext>
            </a:extLst>
          </p:cNvPr>
          <p:cNvSpPr>
            <a:spLocks noChangeArrowheads="1"/>
          </p:cNvSpPr>
          <p:nvPr/>
        </p:nvSpPr>
        <p:spPr bwMode="auto">
          <a:xfrm>
            <a:off x="2133600" y="2330450"/>
            <a:ext cx="1403350" cy="178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40000"/>
              </a:lnSpc>
            </a:pPr>
            <a:r>
              <a:rPr lang="zh-CN" altLang="en-US" sz="1200"/>
              <a:t> 对所有相关因素进行层级和相关性比较，分离不同层级因素，合并同一层级中相互可以替代的因素，确保各因素的独立性 </a:t>
            </a:r>
          </a:p>
        </p:txBody>
      </p:sp>
      <p:grpSp>
        <p:nvGrpSpPr>
          <p:cNvPr id="162827" name="Group 11">
            <a:extLst>
              <a:ext uri="{FF2B5EF4-FFF2-40B4-BE49-F238E27FC236}">
                <a16:creationId xmlns:a16="http://schemas.microsoft.com/office/drawing/2014/main" id="{61296387-35B1-4B16-9FEB-5D48EB25203C}"/>
              </a:ext>
            </a:extLst>
          </p:cNvPr>
          <p:cNvGrpSpPr>
            <a:grpSpLocks/>
          </p:cNvGrpSpPr>
          <p:nvPr>
            <p:custDataLst>
              <p:tags r:id="rId3"/>
            </p:custDataLst>
          </p:nvPr>
        </p:nvGrpSpPr>
        <p:grpSpPr bwMode="auto">
          <a:xfrm>
            <a:off x="3546475" y="1539875"/>
            <a:ext cx="1530350" cy="555625"/>
            <a:chOff x="2776" y="1697"/>
            <a:chExt cx="2382" cy="576"/>
          </a:xfrm>
        </p:grpSpPr>
        <p:sp>
          <p:nvSpPr>
            <p:cNvPr id="162828" name="Freeform 12">
              <a:extLst>
                <a:ext uri="{FF2B5EF4-FFF2-40B4-BE49-F238E27FC236}">
                  <a16:creationId xmlns:a16="http://schemas.microsoft.com/office/drawing/2014/main" id="{107F1BC8-828E-4097-8988-8C8B012028E0}"/>
                </a:ext>
              </a:extLst>
            </p:cNvPr>
            <p:cNvSpPr>
              <a:spLocks/>
            </p:cNvSpPr>
            <p:nvPr>
              <p:custDataLst>
                <p:tags r:id="rId4"/>
              </p:custDataLst>
            </p:nvPr>
          </p:nvSpPr>
          <p:spPr bwMode="blackWhite">
            <a:xfrm>
              <a:off x="2776" y="1697"/>
              <a:ext cx="2382" cy="576"/>
            </a:xfrm>
            <a:custGeom>
              <a:avLst/>
              <a:gdLst>
                <a:gd name="T0" fmla="*/ 0 w 2382"/>
                <a:gd name="T1" fmla="*/ 0 h 576"/>
                <a:gd name="T2" fmla="*/ 2278 w 2382"/>
                <a:gd name="T3" fmla="*/ 0 h 576"/>
                <a:gd name="T4" fmla="*/ 2382 w 2382"/>
                <a:gd name="T5" fmla="*/ 288 h 576"/>
                <a:gd name="T6" fmla="*/ 2278 w 2382"/>
                <a:gd name="T7" fmla="*/ 576 h 576"/>
                <a:gd name="T8" fmla="*/ 0 w 2382"/>
                <a:gd name="T9" fmla="*/ 576 h 576"/>
                <a:gd name="T10" fmla="*/ 104 w 2382"/>
                <a:gd name="T11" fmla="*/ 288 h 576"/>
                <a:gd name="T12" fmla="*/ 0 w 2382"/>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2382" h="576">
                  <a:moveTo>
                    <a:pt x="0" y="0"/>
                  </a:moveTo>
                  <a:lnTo>
                    <a:pt x="2278" y="0"/>
                  </a:lnTo>
                  <a:lnTo>
                    <a:pt x="2382" y="288"/>
                  </a:lnTo>
                  <a:lnTo>
                    <a:pt x="2278" y="576"/>
                  </a:lnTo>
                  <a:lnTo>
                    <a:pt x="0" y="576"/>
                  </a:lnTo>
                  <a:lnTo>
                    <a:pt x="104" y="288"/>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62829" name="Rectangle 13">
              <a:extLst>
                <a:ext uri="{FF2B5EF4-FFF2-40B4-BE49-F238E27FC236}">
                  <a16:creationId xmlns:a16="http://schemas.microsoft.com/office/drawing/2014/main" id="{D3CB8EE8-5873-4DA6-8C92-57B10D82465F}"/>
                </a:ext>
              </a:extLst>
            </p:cNvPr>
            <p:cNvSpPr>
              <a:spLocks noChangeArrowheads="1"/>
            </p:cNvSpPr>
            <p:nvPr>
              <p:custDataLst>
                <p:tags r:id="rId5"/>
              </p:custDataLst>
            </p:nvPr>
          </p:nvSpPr>
          <p:spPr bwMode="blackWhite">
            <a:xfrm>
              <a:off x="2912" y="1729"/>
              <a:ext cx="2143" cy="4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t>逻辑分类</a:t>
              </a:r>
              <a:endParaRPr lang="zh-CN" altLang="en-US" sz="1200" b="1"/>
            </a:p>
          </p:txBody>
        </p:sp>
      </p:grpSp>
      <p:sp>
        <p:nvSpPr>
          <p:cNvPr id="162830" name="Rectangle 14">
            <a:extLst>
              <a:ext uri="{FF2B5EF4-FFF2-40B4-BE49-F238E27FC236}">
                <a16:creationId xmlns:a16="http://schemas.microsoft.com/office/drawing/2014/main" id="{0B1F47CC-1093-4FDE-8D9C-384AC16DEE7E}"/>
              </a:ext>
            </a:extLst>
          </p:cNvPr>
          <p:cNvSpPr>
            <a:spLocks noChangeArrowheads="1"/>
          </p:cNvSpPr>
          <p:nvPr/>
        </p:nvSpPr>
        <p:spPr bwMode="auto">
          <a:xfrm>
            <a:off x="3622675" y="2330450"/>
            <a:ext cx="1403350" cy="766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40000"/>
              </a:lnSpc>
            </a:pPr>
            <a:r>
              <a:rPr lang="zh-CN" altLang="en-US" sz="1200"/>
              <a:t> 按照正确的逻辑关系，将各因素进行排列组合</a:t>
            </a:r>
          </a:p>
        </p:txBody>
      </p:sp>
      <p:sp>
        <p:nvSpPr>
          <p:cNvPr id="162831" name="AutoShape 15">
            <a:extLst>
              <a:ext uri="{FF2B5EF4-FFF2-40B4-BE49-F238E27FC236}">
                <a16:creationId xmlns:a16="http://schemas.microsoft.com/office/drawing/2014/main" id="{3018E5E7-D242-47A0-9ECB-5FA2DF0EC981}"/>
              </a:ext>
            </a:extLst>
          </p:cNvPr>
          <p:cNvSpPr>
            <a:spLocks noChangeArrowheads="1"/>
          </p:cNvSpPr>
          <p:nvPr/>
        </p:nvSpPr>
        <p:spPr bwMode="auto">
          <a:xfrm>
            <a:off x="4572000" y="3962400"/>
            <a:ext cx="608013" cy="34131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头痛</a:t>
            </a:r>
          </a:p>
        </p:txBody>
      </p:sp>
      <p:sp>
        <p:nvSpPr>
          <p:cNvPr id="162832" name="AutoShape 16">
            <a:extLst>
              <a:ext uri="{FF2B5EF4-FFF2-40B4-BE49-F238E27FC236}">
                <a16:creationId xmlns:a16="http://schemas.microsoft.com/office/drawing/2014/main" id="{446CD52B-E096-43A2-85D7-F0413EF067F7}"/>
              </a:ext>
            </a:extLst>
          </p:cNvPr>
          <p:cNvSpPr>
            <a:spLocks noChangeArrowheads="1"/>
          </p:cNvSpPr>
          <p:nvPr/>
        </p:nvSpPr>
        <p:spPr bwMode="auto">
          <a:xfrm>
            <a:off x="5675313" y="2938463"/>
            <a:ext cx="606425" cy="341312"/>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身体</a:t>
            </a:r>
          </a:p>
        </p:txBody>
      </p:sp>
      <p:sp>
        <p:nvSpPr>
          <p:cNvPr id="162833" name="AutoShape 17">
            <a:extLst>
              <a:ext uri="{FF2B5EF4-FFF2-40B4-BE49-F238E27FC236}">
                <a16:creationId xmlns:a16="http://schemas.microsoft.com/office/drawing/2014/main" id="{C79D2E51-DFA9-4D61-A0EE-98A1A3996653}"/>
              </a:ext>
            </a:extLst>
          </p:cNvPr>
          <p:cNvSpPr>
            <a:spLocks noChangeArrowheads="1"/>
          </p:cNvSpPr>
          <p:nvPr/>
        </p:nvSpPr>
        <p:spPr bwMode="auto">
          <a:xfrm>
            <a:off x="5675313" y="4989513"/>
            <a:ext cx="606425" cy="339725"/>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精神</a:t>
            </a:r>
          </a:p>
        </p:txBody>
      </p:sp>
      <p:sp>
        <p:nvSpPr>
          <p:cNvPr id="162834" name="AutoShape 18">
            <a:extLst>
              <a:ext uri="{FF2B5EF4-FFF2-40B4-BE49-F238E27FC236}">
                <a16:creationId xmlns:a16="http://schemas.microsoft.com/office/drawing/2014/main" id="{13A7ABC3-F162-45C6-B12C-7B4C5F072904}"/>
              </a:ext>
            </a:extLst>
          </p:cNvPr>
          <p:cNvSpPr>
            <a:spLocks noChangeArrowheads="1"/>
          </p:cNvSpPr>
          <p:nvPr/>
        </p:nvSpPr>
        <p:spPr bwMode="auto">
          <a:xfrm>
            <a:off x="6484938" y="2151063"/>
            <a:ext cx="606425" cy="341312"/>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外部</a:t>
            </a:r>
          </a:p>
        </p:txBody>
      </p:sp>
      <p:sp>
        <p:nvSpPr>
          <p:cNvPr id="162835" name="AutoShape 19">
            <a:extLst>
              <a:ext uri="{FF2B5EF4-FFF2-40B4-BE49-F238E27FC236}">
                <a16:creationId xmlns:a16="http://schemas.microsoft.com/office/drawing/2014/main" id="{E702A4AA-CD73-4125-960D-8DD1EB9AF168}"/>
              </a:ext>
            </a:extLst>
          </p:cNvPr>
          <p:cNvSpPr>
            <a:spLocks noChangeArrowheads="1"/>
          </p:cNvSpPr>
          <p:nvPr/>
        </p:nvSpPr>
        <p:spPr bwMode="auto">
          <a:xfrm>
            <a:off x="6484938" y="3622675"/>
            <a:ext cx="606425" cy="34131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内部</a:t>
            </a:r>
          </a:p>
        </p:txBody>
      </p:sp>
      <p:sp>
        <p:nvSpPr>
          <p:cNvPr id="162836" name="AutoShape 20">
            <a:extLst>
              <a:ext uri="{FF2B5EF4-FFF2-40B4-BE49-F238E27FC236}">
                <a16:creationId xmlns:a16="http://schemas.microsoft.com/office/drawing/2014/main" id="{320DCE0E-39A5-4848-BE26-C1B3241AE748}"/>
              </a:ext>
            </a:extLst>
          </p:cNvPr>
          <p:cNvSpPr>
            <a:spLocks noChangeArrowheads="1"/>
          </p:cNvSpPr>
          <p:nvPr/>
        </p:nvSpPr>
        <p:spPr bwMode="auto">
          <a:xfrm>
            <a:off x="6484938" y="4371975"/>
            <a:ext cx="876300" cy="34131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压力，紧张</a:t>
            </a:r>
          </a:p>
        </p:txBody>
      </p:sp>
      <p:sp>
        <p:nvSpPr>
          <p:cNvPr id="162837" name="AutoShape 21">
            <a:extLst>
              <a:ext uri="{FF2B5EF4-FFF2-40B4-BE49-F238E27FC236}">
                <a16:creationId xmlns:a16="http://schemas.microsoft.com/office/drawing/2014/main" id="{E002E788-60B2-4315-9A41-1C7A3C1C1CCA}"/>
              </a:ext>
            </a:extLst>
          </p:cNvPr>
          <p:cNvSpPr>
            <a:spLocks noChangeArrowheads="1"/>
          </p:cNvSpPr>
          <p:nvPr/>
        </p:nvSpPr>
        <p:spPr bwMode="auto">
          <a:xfrm>
            <a:off x="6486525" y="5680075"/>
            <a:ext cx="606425" cy="34131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多疑</a:t>
            </a:r>
          </a:p>
        </p:txBody>
      </p:sp>
      <p:sp>
        <p:nvSpPr>
          <p:cNvPr id="162838" name="AutoShape 22">
            <a:extLst>
              <a:ext uri="{FF2B5EF4-FFF2-40B4-BE49-F238E27FC236}">
                <a16:creationId xmlns:a16="http://schemas.microsoft.com/office/drawing/2014/main" id="{D8C8538C-85C6-4A78-ADAC-EFD0CD63BF6D}"/>
              </a:ext>
            </a:extLst>
          </p:cNvPr>
          <p:cNvSpPr>
            <a:spLocks noChangeArrowheads="1"/>
          </p:cNvSpPr>
          <p:nvPr/>
        </p:nvSpPr>
        <p:spPr bwMode="auto">
          <a:xfrm>
            <a:off x="7564438" y="1738313"/>
            <a:ext cx="608012" cy="341312"/>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撞伤</a:t>
            </a:r>
          </a:p>
        </p:txBody>
      </p:sp>
      <p:sp>
        <p:nvSpPr>
          <p:cNvPr id="162839" name="AutoShape 23">
            <a:extLst>
              <a:ext uri="{FF2B5EF4-FFF2-40B4-BE49-F238E27FC236}">
                <a16:creationId xmlns:a16="http://schemas.microsoft.com/office/drawing/2014/main" id="{4A1903F9-6E84-4BC2-8F3E-08E2CAC69F55}"/>
              </a:ext>
            </a:extLst>
          </p:cNvPr>
          <p:cNvSpPr>
            <a:spLocks noChangeArrowheads="1"/>
          </p:cNvSpPr>
          <p:nvPr/>
        </p:nvSpPr>
        <p:spPr bwMode="auto">
          <a:xfrm>
            <a:off x="7564438" y="2146300"/>
            <a:ext cx="608012" cy="34131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过敏</a:t>
            </a:r>
          </a:p>
        </p:txBody>
      </p:sp>
      <p:sp>
        <p:nvSpPr>
          <p:cNvPr id="162840" name="AutoShape 24">
            <a:extLst>
              <a:ext uri="{FF2B5EF4-FFF2-40B4-BE49-F238E27FC236}">
                <a16:creationId xmlns:a16="http://schemas.microsoft.com/office/drawing/2014/main" id="{811ED233-7E07-429E-8103-2FF4E993D1E2}"/>
              </a:ext>
            </a:extLst>
          </p:cNvPr>
          <p:cNvSpPr>
            <a:spLocks noChangeArrowheads="1"/>
          </p:cNvSpPr>
          <p:nvPr/>
        </p:nvSpPr>
        <p:spPr bwMode="auto">
          <a:xfrm>
            <a:off x="7564438" y="2557463"/>
            <a:ext cx="608012" cy="339725"/>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恶劣天气</a:t>
            </a:r>
          </a:p>
        </p:txBody>
      </p:sp>
      <p:sp>
        <p:nvSpPr>
          <p:cNvPr id="162841" name="AutoShape 25">
            <a:extLst>
              <a:ext uri="{FF2B5EF4-FFF2-40B4-BE49-F238E27FC236}">
                <a16:creationId xmlns:a16="http://schemas.microsoft.com/office/drawing/2014/main" id="{6358ECE9-9AAD-4D43-A28A-815D801737BA}"/>
              </a:ext>
            </a:extLst>
          </p:cNvPr>
          <p:cNvSpPr>
            <a:spLocks noChangeArrowheads="1"/>
          </p:cNvSpPr>
          <p:nvPr/>
        </p:nvSpPr>
        <p:spPr bwMode="auto">
          <a:xfrm>
            <a:off x="7564438" y="3211513"/>
            <a:ext cx="608012" cy="341312"/>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流感</a:t>
            </a:r>
          </a:p>
        </p:txBody>
      </p:sp>
      <p:sp>
        <p:nvSpPr>
          <p:cNvPr id="162842" name="AutoShape 26">
            <a:extLst>
              <a:ext uri="{FF2B5EF4-FFF2-40B4-BE49-F238E27FC236}">
                <a16:creationId xmlns:a16="http://schemas.microsoft.com/office/drawing/2014/main" id="{D018481E-8F7B-453A-9DFF-2E7938FD8E6A}"/>
              </a:ext>
            </a:extLst>
          </p:cNvPr>
          <p:cNvSpPr>
            <a:spLocks noChangeArrowheads="1"/>
          </p:cNvSpPr>
          <p:nvPr/>
        </p:nvSpPr>
        <p:spPr bwMode="auto">
          <a:xfrm>
            <a:off x="7564438" y="3621088"/>
            <a:ext cx="608012" cy="341312"/>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脑瘤</a:t>
            </a:r>
          </a:p>
        </p:txBody>
      </p:sp>
      <p:sp>
        <p:nvSpPr>
          <p:cNvPr id="162843" name="AutoShape 27">
            <a:extLst>
              <a:ext uri="{FF2B5EF4-FFF2-40B4-BE49-F238E27FC236}">
                <a16:creationId xmlns:a16="http://schemas.microsoft.com/office/drawing/2014/main" id="{59F80EDA-7B0A-47F1-A6A3-8743001C4910}"/>
              </a:ext>
            </a:extLst>
          </p:cNvPr>
          <p:cNvSpPr>
            <a:spLocks noChangeArrowheads="1"/>
          </p:cNvSpPr>
          <p:nvPr/>
        </p:nvSpPr>
        <p:spPr bwMode="auto">
          <a:xfrm>
            <a:off x="7564438" y="4032250"/>
            <a:ext cx="608012" cy="339725"/>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latin typeface="Arial" panose="020B0604020202020204" pitchFamily="34" charset="0"/>
              </a:rPr>
              <a:t>脑积水</a:t>
            </a:r>
          </a:p>
        </p:txBody>
      </p:sp>
      <p:cxnSp>
        <p:nvCxnSpPr>
          <p:cNvPr id="162844" name="AutoShape 28">
            <a:extLst>
              <a:ext uri="{FF2B5EF4-FFF2-40B4-BE49-F238E27FC236}">
                <a16:creationId xmlns:a16="http://schemas.microsoft.com/office/drawing/2014/main" id="{12CA472A-5E91-4638-89D5-299856177A20}"/>
              </a:ext>
            </a:extLst>
          </p:cNvPr>
          <p:cNvCxnSpPr>
            <a:cxnSpLocks noChangeShapeType="1"/>
            <a:stCxn id="162831" idx="0"/>
            <a:endCxn id="162832" idx="1"/>
          </p:cNvCxnSpPr>
          <p:nvPr/>
        </p:nvCxnSpPr>
        <p:spPr bwMode="auto">
          <a:xfrm flipV="1">
            <a:off x="4876800" y="3109913"/>
            <a:ext cx="798513" cy="8524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45" name="AutoShape 29">
            <a:extLst>
              <a:ext uri="{FF2B5EF4-FFF2-40B4-BE49-F238E27FC236}">
                <a16:creationId xmlns:a16="http://schemas.microsoft.com/office/drawing/2014/main" id="{9137C4AD-2DF8-4AA0-9A6B-D8FF8442E8E2}"/>
              </a:ext>
            </a:extLst>
          </p:cNvPr>
          <p:cNvCxnSpPr>
            <a:cxnSpLocks noChangeShapeType="1"/>
            <a:stCxn id="162831" idx="2"/>
            <a:endCxn id="162833" idx="1"/>
          </p:cNvCxnSpPr>
          <p:nvPr/>
        </p:nvCxnSpPr>
        <p:spPr bwMode="auto">
          <a:xfrm>
            <a:off x="4876800" y="4303713"/>
            <a:ext cx="798513"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46" name="AutoShape 30">
            <a:extLst>
              <a:ext uri="{FF2B5EF4-FFF2-40B4-BE49-F238E27FC236}">
                <a16:creationId xmlns:a16="http://schemas.microsoft.com/office/drawing/2014/main" id="{223EA6B4-9A29-4E0E-8B95-5FF6CF43E446}"/>
              </a:ext>
            </a:extLst>
          </p:cNvPr>
          <p:cNvCxnSpPr>
            <a:cxnSpLocks noChangeShapeType="1"/>
            <a:stCxn id="162832" idx="2"/>
            <a:endCxn id="162835" idx="1"/>
          </p:cNvCxnSpPr>
          <p:nvPr/>
        </p:nvCxnSpPr>
        <p:spPr bwMode="auto">
          <a:xfrm>
            <a:off x="5978525" y="3279775"/>
            <a:ext cx="506413"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47" name="AutoShape 31">
            <a:extLst>
              <a:ext uri="{FF2B5EF4-FFF2-40B4-BE49-F238E27FC236}">
                <a16:creationId xmlns:a16="http://schemas.microsoft.com/office/drawing/2014/main" id="{204A7B2E-7F98-4023-B82A-F687A989130C}"/>
              </a:ext>
            </a:extLst>
          </p:cNvPr>
          <p:cNvCxnSpPr>
            <a:cxnSpLocks noChangeShapeType="1"/>
            <a:stCxn id="162832" idx="0"/>
            <a:endCxn id="162834" idx="1"/>
          </p:cNvCxnSpPr>
          <p:nvPr/>
        </p:nvCxnSpPr>
        <p:spPr bwMode="auto">
          <a:xfrm flipV="1">
            <a:off x="5978525" y="2322513"/>
            <a:ext cx="506413"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48" name="AutoShape 32">
            <a:extLst>
              <a:ext uri="{FF2B5EF4-FFF2-40B4-BE49-F238E27FC236}">
                <a16:creationId xmlns:a16="http://schemas.microsoft.com/office/drawing/2014/main" id="{B229A6FF-4DA5-40AA-9AD4-C0BD6788071A}"/>
              </a:ext>
            </a:extLst>
          </p:cNvPr>
          <p:cNvCxnSpPr>
            <a:cxnSpLocks noChangeShapeType="1"/>
            <a:stCxn id="162834" idx="3"/>
            <a:endCxn id="162839" idx="1"/>
          </p:cNvCxnSpPr>
          <p:nvPr/>
        </p:nvCxnSpPr>
        <p:spPr bwMode="auto">
          <a:xfrm flipV="1">
            <a:off x="7091363" y="2317750"/>
            <a:ext cx="473075" cy="4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49" name="AutoShape 33">
            <a:extLst>
              <a:ext uri="{FF2B5EF4-FFF2-40B4-BE49-F238E27FC236}">
                <a16:creationId xmlns:a16="http://schemas.microsoft.com/office/drawing/2014/main" id="{5D8666F4-CD20-4B27-8467-20B68E211B2D}"/>
              </a:ext>
            </a:extLst>
          </p:cNvPr>
          <p:cNvCxnSpPr>
            <a:cxnSpLocks noChangeShapeType="1"/>
            <a:stCxn id="162834" idx="3"/>
            <a:endCxn id="162838" idx="1"/>
          </p:cNvCxnSpPr>
          <p:nvPr/>
        </p:nvCxnSpPr>
        <p:spPr bwMode="auto">
          <a:xfrm flipV="1">
            <a:off x="7091363" y="1909763"/>
            <a:ext cx="473075" cy="412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50" name="AutoShape 34">
            <a:extLst>
              <a:ext uri="{FF2B5EF4-FFF2-40B4-BE49-F238E27FC236}">
                <a16:creationId xmlns:a16="http://schemas.microsoft.com/office/drawing/2014/main" id="{7411DCEA-ABD6-471C-A063-ACF2FF504E91}"/>
              </a:ext>
            </a:extLst>
          </p:cNvPr>
          <p:cNvCxnSpPr>
            <a:cxnSpLocks noChangeShapeType="1"/>
            <a:stCxn id="162834" idx="3"/>
            <a:endCxn id="162840" idx="1"/>
          </p:cNvCxnSpPr>
          <p:nvPr/>
        </p:nvCxnSpPr>
        <p:spPr bwMode="auto">
          <a:xfrm>
            <a:off x="7091363" y="2322513"/>
            <a:ext cx="473075" cy="4048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51" name="AutoShape 35">
            <a:extLst>
              <a:ext uri="{FF2B5EF4-FFF2-40B4-BE49-F238E27FC236}">
                <a16:creationId xmlns:a16="http://schemas.microsoft.com/office/drawing/2014/main" id="{DF340852-66C9-4EF8-85B7-CA207F872363}"/>
              </a:ext>
            </a:extLst>
          </p:cNvPr>
          <p:cNvCxnSpPr>
            <a:cxnSpLocks noChangeShapeType="1"/>
            <a:stCxn id="162835" idx="3"/>
            <a:endCxn id="162842" idx="1"/>
          </p:cNvCxnSpPr>
          <p:nvPr/>
        </p:nvCxnSpPr>
        <p:spPr bwMode="auto">
          <a:xfrm flipV="1">
            <a:off x="7091363" y="3792538"/>
            <a:ext cx="473075" cy="15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52" name="AutoShape 36">
            <a:extLst>
              <a:ext uri="{FF2B5EF4-FFF2-40B4-BE49-F238E27FC236}">
                <a16:creationId xmlns:a16="http://schemas.microsoft.com/office/drawing/2014/main" id="{1CF6A3C2-DEA9-4106-A2E5-C82876041BD8}"/>
              </a:ext>
            </a:extLst>
          </p:cNvPr>
          <p:cNvCxnSpPr>
            <a:cxnSpLocks noChangeShapeType="1"/>
            <a:stCxn id="162835" idx="3"/>
            <a:endCxn id="162841" idx="1"/>
          </p:cNvCxnSpPr>
          <p:nvPr/>
        </p:nvCxnSpPr>
        <p:spPr bwMode="auto">
          <a:xfrm flipV="1">
            <a:off x="7091363" y="3382963"/>
            <a:ext cx="473075" cy="411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53" name="AutoShape 37">
            <a:extLst>
              <a:ext uri="{FF2B5EF4-FFF2-40B4-BE49-F238E27FC236}">
                <a16:creationId xmlns:a16="http://schemas.microsoft.com/office/drawing/2014/main" id="{F01E6397-CF58-4059-A59C-6BC671204A0C}"/>
              </a:ext>
            </a:extLst>
          </p:cNvPr>
          <p:cNvCxnSpPr>
            <a:cxnSpLocks noChangeShapeType="1"/>
            <a:stCxn id="162835" idx="3"/>
            <a:endCxn id="162843" idx="1"/>
          </p:cNvCxnSpPr>
          <p:nvPr/>
        </p:nvCxnSpPr>
        <p:spPr bwMode="auto">
          <a:xfrm>
            <a:off x="7091363" y="3794125"/>
            <a:ext cx="473075" cy="4079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54" name="AutoShape 38">
            <a:extLst>
              <a:ext uri="{FF2B5EF4-FFF2-40B4-BE49-F238E27FC236}">
                <a16:creationId xmlns:a16="http://schemas.microsoft.com/office/drawing/2014/main" id="{50AE3460-BE7A-4C46-90DF-793A0E4C5B41}"/>
              </a:ext>
            </a:extLst>
          </p:cNvPr>
          <p:cNvCxnSpPr>
            <a:cxnSpLocks noChangeShapeType="1"/>
            <a:stCxn id="162833" idx="0"/>
            <a:endCxn id="162836" idx="1"/>
          </p:cNvCxnSpPr>
          <p:nvPr/>
        </p:nvCxnSpPr>
        <p:spPr bwMode="auto">
          <a:xfrm flipV="1">
            <a:off x="5978525" y="4543425"/>
            <a:ext cx="506413" cy="4460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55" name="AutoShape 39">
            <a:extLst>
              <a:ext uri="{FF2B5EF4-FFF2-40B4-BE49-F238E27FC236}">
                <a16:creationId xmlns:a16="http://schemas.microsoft.com/office/drawing/2014/main" id="{08284625-B6EA-4167-97D4-6CB413524D89}"/>
              </a:ext>
            </a:extLst>
          </p:cNvPr>
          <p:cNvCxnSpPr>
            <a:cxnSpLocks noChangeShapeType="1"/>
            <a:stCxn id="162833" idx="2"/>
            <a:endCxn id="162837" idx="1"/>
          </p:cNvCxnSpPr>
          <p:nvPr/>
        </p:nvCxnSpPr>
        <p:spPr bwMode="auto">
          <a:xfrm>
            <a:off x="5978525" y="5329238"/>
            <a:ext cx="508000" cy="5222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2856" name="Group 40">
            <a:extLst>
              <a:ext uri="{FF2B5EF4-FFF2-40B4-BE49-F238E27FC236}">
                <a16:creationId xmlns:a16="http://schemas.microsoft.com/office/drawing/2014/main" id="{B434E3FC-A3F3-4819-B84B-B38E2DAACDEB}"/>
              </a:ext>
            </a:extLst>
          </p:cNvPr>
          <p:cNvGrpSpPr>
            <a:grpSpLocks/>
          </p:cNvGrpSpPr>
          <p:nvPr/>
        </p:nvGrpSpPr>
        <p:grpSpPr bwMode="auto">
          <a:xfrm rot="2212194">
            <a:off x="7604125" y="1628775"/>
            <a:ext cx="855663" cy="325438"/>
            <a:chOff x="5202" y="1127"/>
            <a:chExt cx="718" cy="173"/>
          </a:xfrm>
        </p:grpSpPr>
        <p:sp>
          <p:nvSpPr>
            <p:cNvPr id="162857" name="Text Box 41">
              <a:extLst>
                <a:ext uri="{FF2B5EF4-FFF2-40B4-BE49-F238E27FC236}">
                  <a16:creationId xmlns:a16="http://schemas.microsoft.com/office/drawing/2014/main" id="{ADADEDFA-C570-42EF-8CD4-7C22A4AB8CA1}"/>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62858" name="Line 42">
              <a:extLst>
                <a:ext uri="{FF2B5EF4-FFF2-40B4-BE49-F238E27FC236}">
                  <a16:creationId xmlns:a16="http://schemas.microsoft.com/office/drawing/2014/main" id="{C7F29FCD-4EA7-4D6D-9FF2-D24A08131207}"/>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9" name="Line 43">
              <a:extLst>
                <a:ext uri="{FF2B5EF4-FFF2-40B4-BE49-F238E27FC236}">
                  <a16:creationId xmlns:a16="http://schemas.microsoft.com/office/drawing/2014/main" id="{D53F36A9-715C-4CF4-9939-11481C47123D}"/>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2906" name="Group 90">
            <a:extLst>
              <a:ext uri="{FF2B5EF4-FFF2-40B4-BE49-F238E27FC236}">
                <a16:creationId xmlns:a16="http://schemas.microsoft.com/office/drawing/2014/main" id="{01BD4D30-5B4F-4789-B46C-DB45F7F6A207}"/>
              </a:ext>
            </a:extLst>
          </p:cNvPr>
          <p:cNvGrpSpPr>
            <a:grpSpLocks/>
          </p:cNvGrpSpPr>
          <p:nvPr/>
        </p:nvGrpSpPr>
        <p:grpSpPr bwMode="auto">
          <a:xfrm>
            <a:off x="1042988" y="4941888"/>
            <a:ext cx="1298575" cy="1006475"/>
            <a:chOff x="454" y="2840"/>
            <a:chExt cx="1021" cy="907"/>
          </a:xfrm>
        </p:grpSpPr>
        <p:grpSp>
          <p:nvGrpSpPr>
            <p:cNvPr id="162860" name="Group 44">
              <a:extLst>
                <a:ext uri="{FF2B5EF4-FFF2-40B4-BE49-F238E27FC236}">
                  <a16:creationId xmlns:a16="http://schemas.microsoft.com/office/drawing/2014/main" id="{2E6B2D3E-BF4D-4B56-B947-CD90CAB3B9BD}"/>
                </a:ext>
              </a:extLst>
            </p:cNvPr>
            <p:cNvGrpSpPr>
              <a:grpSpLocks/>
            </p:cNvGrpSpPr>
            <p:nvPr/>
          </p:nvGrpSpPr>
          <p:grpSpPr bwMode="auto">
            <a:xfrm rot="-256249">
              <a:off x="454" y="3249"/>
              <a:ext cx="521" cy="347"/>
              <a:chOff x="882" y="1128"/>
              <a:chExt cx="1050" cy="1254"/>
            </a:xfrm>
          </p:grpSpPr>
          <p:sp>
            <p:nvSpPr>
              <p:cNvPr id="162861" name="Rectangle 45">
                <a:extLst>
                  <a:ext uri="{FF2B5EF4-FFF2-40B4-BE49-F238E27FC236}">
                    <a16:creationId xmlns:a16="http://schemas.microsoft.com/office/drawing/2014/main" id="{C49C8B2C-3B45-4DF0-B900-4FE88BA99A46}"/>
                  </a:ext>
                </a:extLst>
              </p:cNvPr>
              <p:cNvSpPr>
                <a:spLocks noChangeArrowheads="1"/>
              </p:cNvSpPr>
              <p:nvPr/>
            </p:nvSpPr>
            <p:spPr bwMode="ltGray">
              <a:xfrm>
                <a:off x="1399" y="1740"/>
                <a:ext cx="527" cy="642"/>
              </a:xfrm>
              <a:prstGeom prst="rect">
                <a:avLst/>
              </a:prstGeom>
              <a:solidFill>
                <a:schemeClr val="bg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62" name="Rectangle 46">
                <a:extLst>
                  <a:ext uri="{FF2B5EF4-FFF2-40B4-BE49-F238E27FC236}">
                    <a16:creationId xmlns:a16="http://schemas.microsoft.com/office/drawing/2014/main" id="{B9A400CE-E48E-41F1-AAC4-C6D9505FAE0A}"/>
                  </a:ext>
                </a:extLst>
              </p:cNvPr>
              <p:cNvSpPr>
                <a:spLocks noChangeArrowheads="1"/>
              </p:cNvSpPr>
              <p:nvPr/>
            </p:nvSpPr>
            <p:spPr bwMode="ltGray">
              <a:xfrm>
                <a:off x="1399" y="1128"/>
                <a:ext cx="527" cy="618"/>
              </a:xfrm>
              <a:prstGeom prst="rect">
                <a:avLst/>
              </a:prstGeom>
              <a:solidFill>
                <a:schemeClr val="bg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63" name="Rectangle 47">
                <a:extLst>
                  <a:ext uri="{FF2B5EF4-FFF2-40B4-BE49-F238E27FC236}">
                    <a16:creationId xmlns:a16="http://schemas.microsoft.com/office/drawing/2014/main" id="{2477705E-5FBD-4362-9C26-EF68868EC41B}"/>
                  </a:ext>
                </a:extLst>
              </p:cNvPr>
              <p:cNvSpPr>
                <a:spLocks noChangeArrowheads="1"/>
              </p:cNvSpPr>
              <p:nvPr/>
            </p:nvSpPr>
            <p:spPr bwMode="ltGray">
              <a:xfrm>
                <a:off x="882" y="1590"/>
                <a:ext cx="527" cy="792"/>
              </a:xfrm>
              <a:prstGeom prst="rect">
                <a:avLst/>
              </a:prstGeom>
              <a:solidFill>
                <a:schemeClr val="bg1">
                  <a:alpha val="50000"/>
                </a:schemeClr>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64" name="Rectangle 48">
                <a:extLst>
                  <a:ext uri="{FF2B5EF4-FFF2-40B4-BE49-F238E27FC236}">
                    <a16:creationId xmlns:a16="http://schemas.microsoft.com/office/drawing/2014/main" id="{938DEC46-A265-4AD0-8596-41A643FA451B}"/>
                  </a:ext>
                </a:extLst>
              </p:cNvPr>
              <p:cNvSpPr>
                <a:spLocks noChangeArrowheads="1"/>
              </p:cNvSpPr>
              <p:nvPr/>
            </p:nvSpPr>
            <p:spPr bwMode="ltGray">
              <a:xfrm>
                <a:off x="1405" y="1944"/>
                <a:ext cx="527" cy="438"/>
              </a:xfrm>
              <a:prstGeom prst="rect">
                <a:avLst/>
              </a:prstGeom>
              <a:solidFill>
                <a:schemeClr val="bg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65" name="Rectangle 49">
                <a:extLst>
                  <a:ext uri="{FF2B5EF4-FFF2-40B4-BE49-F238E27FC236}">
                    <a16:creationId xmlns:a16="http://schemas.microsoft.com/office/drawing/2014/main" id="{90B9D9F6-446B-4712-844C-8DC27DEB5D29}"/>
                  </a:ext>
                </a:extLst>
              </p:cNvPr>
              <p:cNvSpPr>
                <a:spLocks noChangeArrowheads="1"/>
              </p:cNvSpPr>
              <p:nvPr/>
            </p:nvSpPr>
            <p:spPr bwMode="ltGray">
              <a:xfrm>
                <a:off x="882" y="1884"/>
                <a:ext cx="527" cy="498"/>
              </a:xfrm>
              <a:prstGeom prst="rect">
                <a:avLst/>
              </a:prstGeom>
              <a:solidFill>
                <a:schemeClr val="bg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66" name="Rectangle 50">
                <a:extLst>
                  <a:ext uri="{FF2B5EF4-FFF2-40B4-BE49-F238E27FC236}">
                    <a16:creationId xmlns:a16="http://schemas.microsoft.com/office/drawing/2014/main" id="{ECB82434-84CE-4162-8EED-45E0E3970C12}"/>
                  </a:ext>
                </a:extLst>
              </p:cNvPr>
              <p:cNvSpPr>
                <a:spLocks noChangeArrowheads="1"/>
              </p:cNvSpPr>
              <p:nvPr/>
            </p:nvSpPr>
            <p:spPr bwMode="ltGray">
              <a:xfrm>
                <a:off x="882" y="1818"/>
                <a:ext cx="527" cy="72"/>
              </a:xfrm>
              <a:prstGeom prst="rect">
                <a:avLst/>
              </a:prstGeom>
              <a:solidFill>
                <a:schemeClr val="bg1">
                  <a:alpha val="50000"/>
                </a:schemeClr>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grpSp>
        <p:grpSp>
          <p:nvGrpSpPr>
            <p:cNvPr id="162867" name="Group 51">
              <a:extLst>
                <a:ext uri="{FF2B5EF4-FFF2-40B4-BE49-F238E27FC236}">
                  <a16:creationId xmlns:a16="http://schemas.microsoft.com/office/drawing/2014/main" id="{2B7D0B90-742E-47F5-8CB1-B319BB03FFDE}"/>
                </a:ext>
              </a:extLst>
            </p:cNvPr>
            <p:cNvGrpSpPr>
              <a:grpSpLocks/>
            </p:cNvGrpSpPr>
            <p:nvPr/>
          </p:nvGrpSpPr>
          <p:grpSpPr bwMode="auto">
            <a:xfrm rot="5400000">
              <a:off x="951" y="2916"/>
              <a:ext cx="507" cy="356"/>
              <a:chOff x="882" y="1128"/>
              <a:chExt cx="1050" cy="1254"/>
            </a:xfrm>
          </p:grpSpPr>
          <p:sp>
            <p:nvSpPr>
              <p:cNvPr id="162868" name="Rectangle 52">
                <a:extLst>
                  <a:ext uri="{FF2B5EF4-FFF2-40B4-BE49-F238E27FC236}">
                    <a16:creationId xmlns:a16="http://schemas.microsoft.com/office/drawing/2014/main" id="{8AB0BFE0-84B6-4359-85B6-E9D999B92141}"/>
                  </a:ext>
                </a:extLst>
              </p:cNvPr>
              <p:cNvSpPr>
                <a:spLocks noChangeArrowheads="1"/>
              </p:cNvSpPr>
              <p:nvPr/>
            </p:nvSpPr>
            <p:spPr bwMode="ltGray">
              <a:xfrm>
                <a:off x="1399" y="1740"/>
                <a:ext cx="527" cy="642"/>
              </a:xfrm>
              <a:prstGeom prst="rect">
                <a:avLst/>
              </a:prstGeom>
              <a:solidFill>
                <a:schemeClr val="bg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69" name="Rectangle 53">
                <a:extLst>
                  <a:ext uri="{FF2B5EF4-FFF2-40B4-BE49-F238E27FC236}">
                    <a16:creationId xmlns:a16="http://schemas.microsoft.com/office/drawing/2014/main" id="{8F4302B0-9A9D-4788-9933-FE97C4BC36AF}"/>
                  </a:ext>
                </a:extLst>
              </p:cNvPr>
              <p:cNvSpPr>
                <a:spLocks noChangeArrowheads="1"/>
              </p:cNvSpPr>
              <p:nvPr/>
            </p:nvSpPr>
            <p:spPr bwMode="ltGray">
              <a:xfrm>
                <a:off x="1399" y="1128"/>
                <a:ext cx="527" cy="618"/>
              </a:xfrm>
              <a:prstGeom prst="rect">
                <a:avLst/>
              </a:prstGeom>
              <a:solidFill>
                <a:schemeClr val="bg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70" name="Rectangle 54">
                <a:extLst>
                  <a:ext uri="{FF2B5EF4-FFF2-40B4-BE49-F238E27FC236}">
                    <a16:creationId xmlns:a16="http://schemas.microsoft.com/office/drawing/2014/main" id="{8FF1890C-12C4-4ED7-BCBE-8D7BBC57A323}"/>
                  </a:ext>
                </a:extLst>
              </p:cNvPr>
              <p:cNvSpPr>
                <a:spLocks noChangeArrowheads="1"/>
              </p:cNvSpPr>
              <p:nvPr/>
            </p:nvSpPr>
            <p:spPr bwMode="ltGray">
              <a:xfrm>
                <a:off x="882" y="1590"/>
                <a:ext cx="527" cy="792"/>
              </a:xfrm>
              <a:prstGeom prst="rect">
                <a:avLst/>
              </a:prstGeom>
              <a:solidFill>
                <a:schemeClr val="bg1">
                  <a:alpha val="50000"/>
                </a:schemeClr>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71" name="Rectangle 55">
                <a:extLst>
                  <a:ext uri="{FF2B5EF4-FFF2-40B4-BE49-F238E27FC236}">
                    <a16:creationId xmlns:a16="http://schemas.microsoft.com/office/drawing/2014/main" id="{02C5C112-D04D-46A3-9379-EEAE03ABF82F}"/>
                  </a:ext>
                </a:extLst>
              </p:cNvPr>
              <p:cNvSpPr>
                <a:spLocks noChangeArrowheads="1"/>
              </p:cNvSpPr>
              <p:nvPr/>
            </p:nvSpPr>
            <p:spPr bwMode="ltGray">
              <a:xfrm>
                <a:off x="1405" y="1944"/>
                <a:ext cx="527" cy="438"/>
              </a:xfrm>
              <a:prstGeom prst="rect">
                <a:avLst/>
              </a:prstGeom>
              <a:solidFill>
                <a:schemeClr val="bg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72" name="Rectangle 56">
                <a:extLst>
                  <a:ext uri="{FF2B5EF4-FFF2-40B4-BE49-F238E27FC236}">
                    <a16:creationId xmlns:a16="http://schemas.microsoft.com/office/drawing/2014/main" id="{A979FEC5-CF3B-435C-921A-D68839BACAE5}"/>
                  </a:ext>
                </a:extLst>
              </p:cNvPr>
              <p:cNvSpPr>
                <a:spLocks noChangeArrowheads="1"/>
              </p:cNvSpPr>
              <p:nvPr/>
            </p:nvSpPr>
            <p:spPr bwMode="ltGray">
              <a:xfrm>
                <a:off x="882" y="1884"/>
                <a:ext cx="527" cy="498"/>
              </a:xfrm>
              <a:prstGeom prst="rect">
                <a:avLst/>
              </a:prstGeom>
              <a:solidFill>
                <a:schemeClr val="bg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73" name="Rectangle 57">
                <a:extLst>
                  <a:ext uri="{FF2B5EF4-FFF2-40B4-BE49-F238E27FC236}">
                    <a16:creationId xmlns:a16="http://schemas.microsoft.com/office/drawing/2014/main" id="{2E52086E-F15B-414F-B07B-ADD918EC571C}"/>
                  </a:ext>
                </a:extLst>
              </p:cNvPr>
              <p:cNvSpPr>
                <a:spLocks noChangeArrowheads="1"/>
              </p:cNvSpPr>
              <p:nvPr/>
            </p:nvSpPr>
            <p:spPr bwMode="ltGray">
              <a:xfrm>
                <a:off x="882" y="1818"/>
                <a:ext cx="527" cy="72"/>
              </a:xfrm>
              <a:prstGeom prst="rect">
                <a:avLst/>
              </a:prstGeom>
              <a:solidFill>
                <a:schemeClr val="bg1">
                  <a:alpha val="50000"/>
                </a:schemeClr>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grpSp>
        <p:sp>
          <p:nvSpPr>
            <p:cNvPr id="162874" name="Rectangle 58">
              <a:extLst>
                <a:ext uri="{FF2B5EF4-FFF2-40B4-BE49-F238E27FC236}">
                  <a16:creationId xmlns:a16="http://schemas.microsoft.com/office/drawing/2014/main" id="{0AE13F5B-18C1-4D2A-8C22-7A0AE42CF268}"/>
                </a:ext>
              </a:extLst>
            </p:cNvPr>
            <p:cNvSpPr>
              <a:spLocks noChangeArrowheads="1"/>
            </p:cNvSpPr>
            <p:nvPr/>
          </p:nvSpPr>
          <p:spPr bwMode="ltGray">
            <a:xfrm>
              <a:off x="908" y="3521"/>
              <a:ext cx="203" cy="164"/>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sp>
          <p:nvSpPr>
            <p:cNvPr id="162875" name="Rectangle 59">
              <a:extLst>
                <a:ext uri="{FF2B5EF4-FFF2-40B4-BE49-F238E27FC236}">
                  <a16:creationId xmlns:a16="http://schemas.microsoft.com/office/drawing/2014/main" id="{B3ADE0A8-D38C-4770-81DF-FD585B5B3180}"/>
                </a:ext>
              </a:extLst>
            </p:cNvPr>
            <p:cNvSpPr>
              <a:spLocks noChangeArrowheads="1"/>
            </p:cNvSpPr>
            <p:nvPr/>
          </p:nvSpPr>
          <p:spPr bwMode="ltGray">
            <a:xfrm>
              <a:off x="1202" y="3521"/>
              <a:ext cx="273" cy="22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flatTx/>
            </a:bodyPr>
            <a:lstStyle/>
            <a:p>
              <a:endParaRPr lang="zh-CN" altLang="en-US"/>
            </a:p>
          </p:txBody>
        </p:sp>
      </p:grpSp>
      <p:grpSp>
        <p:nvGrpSpPr>
          <p:cNvPr id="162876" name="Group 60">
            <a:extLst>
              <a:ext uri="{FF2B5EF4-FFF2-40B4-BE49-F238E27FC236}">
                <a16:creationId xmlns:a16="http://schemas.microsoft.com/office/drawing/2014/main" id="{4C1ED018-BE53-46BF-B429-96E5E047A54C}"/>
              </a:ext>
            </a:extLst>
          </p:cNvPr>
          <p:cNvGrpSpPr>
            <a:grpSpLocks/>
          </p:cNvGrpSpPr>
          <p:nvPr/>
        </p:nvGrpSpPr>
        <p:grpSpPr bwMode="auto">
          <a:xfrm>
            <a:off x="2843213" y="4724400"/>
            <a:ext cx="1223962" cy="1198563"/>
            <a:chOff x="370" y="1139"/>
            <a:chExt cx="2064" cy="2094"/>
          </a:xfrm>
        </p:grpSpPr>
        <p:sp>
          <p:nvSpPr>
            <p:cNvPr id="162877" name="AutoShape 61">
              <a:extLst>
                <a:ext uri="{FF2B5EF4-FFF2-40B4-BE49-F238E27FC236}">
                  <a16:creationId xmlns:a16="http://schemas.microsoft.com/office/drawing/2014/main" id="{03D461D7-0684-4123-A68D-181D542ACA9B}"/>
                </a:ext>
              </a:extLst>
            </p:cNvPr>
            <p:cNvSpPr>
              <a:spLocks noChangeArrowheads="1"/>
            </p:cNvSpPr>
            <p:nvPr/>
          </p:nvSpPr>
          <p:spPr bwMode="ltGray">
            <a:xfrm>
              <a:off x="718" y="218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78" name="AutoShape 62">
              <a:extLst>
                <a:ext uri="{FF2B5EF4-FFF2-40B4-BE49-F238E27FC236}">
                  <a16:creationId xmlns:a16="http://schemas.microsoft.com/office/drawing/2014/main" id="{89B60CCD-6121-41A2-975F-8F4791D5D7A3}"/>
                </a:ext>
              </a:extLst>
            </p:cNvPr>
            <p:cNvSpPr>
              <a:spLocks noChangeArrowheads="1"/>
            </p:cNvSpPr>
            <p:nvPr/>
          </p:nvSpPr>
          <p:spPr bwMode="ltGray">
            <a:xfrm>
              <a:off x="1222" y="218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79" name="AutoShape 63">
              <a:extLst>
                <a:ext uri="{FF2B5EF4-FFF2-40B4-BE49-F238E27FC236}">
                  <a16:creationId xmlns:a16="http://schemas.microsoft.com/office/drawing/2014/main" id="{CD68A714-9294-47EA-A249-1CFF96920839}"/>
                </a:ext>
              </a:extLst>
            </p:cNvPr>
            <p:cNvSpPr>
              <a:spLocks noChangeArrowheads="1"/>
            </p:cNvSpPr>
            <p:nvPr/>
          </p:nvSpPr>
          <p:spPr bwMode="ltGray">
            <a:xfrm>
              <a:off x="1738" y="218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80" name="AutoShape 64">
              <a:extLst>
                <a:ext uri="{FF2B5EF4-FFF2-40B4-BE49-F238E27FC236}">
                  <a16:creationId xmlns:a16="http://schemas.microsoft.com/office/drawing/2014/main" id="{6D29AAA6-7601-4098-AD49-1CBC421ECE14}"/>
                </a:ext>
              </a:extLst>
            </p:cNvPr>
            <p:cNvSpPr>
              <a:spLocks noChangeArrowheads="1"/>
            </p:cNvSpPr>
            <p:nvPr/>
          </p:nvSpPr>
          <p:spPr bwMode="ltGray">
            <a:xfrm>
              <a:off x="718" y="1655"/>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81" name="AutoShape 65">
              <a:extLst>
                <a:ext uri="{FF2B5EF4-FFF2-40B4-BE49-F238E27FC236}">
                  <a16:creationId xmlns:a16="http://schemas.microsoft.com/office/drawing/2014/main" id="{2DD85F72-048D-4A5C-9A8F-4DBF97349BFD}"/>
                </a:ext>
              </a:extLst>
            </p:cNvPr>
            <p:cNvSpPr>
              <a:spLocks noChangeArrowheads="1"/>
            </p:cNvSpPr>
            <p:nvPr/>
          </p:nvSpPr>
          <p:spPr bwMode="ltGray">
            <a:xfrm>
              <a:off x="1222" y="1655"/>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82" name="AutoShape 66">
              <a:extLst>
                <a:ext uri="{FF2B5EF4-FFF2-40B4-BE49-F238E27FC236}">
                  <a16:creationId xmlns:a16="http://schemas.microsoft.com/office/drawing/2014/main" id="{5D926D8C-3D3F-46F9-A2D2-F51CA09AD283}"/>
                </a:ext>
              </a:extLst>
            </p:cNvPr>
            <p:cNvSpPr>
              <a:spLocks noChangeArrowheads="1"/>
            </p:cNvSpPr>
            <p:nvPr/>
          </p:nvSpPr>
          <p:spPr bwMode="ltGray">
            <a:xfrm>
              <a:off x="1738" y="1655"/>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83" name="AutoShape 67">
              <a:extLst>
                <a:ext uri="{FF2B5EF4-FFF2-40B4-BE49-F238E27FC236}">
                  <a16:creationId xmlns:a16="http://schemas.microsoft.com/office/drawing/2014/main" id="{95AC0651-9DF8-44AE-9267-D399422B93B2}"/>
                </a:ext>
              </a:extLst>
            </p:cNvPr>
            <p:cNvSpPr>
              <a:spLocks noChangeArrowheads="1"/>
            </p:cNvSpPr>
            <p:nvPr/>
          </p:nvSpPr>
          <p:spPr bwMode="ltGray">
            <a:xfrm>
              <a:off x="718" y="1139"/>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84" name="AutoShape 68">
              <a:extLst>
                <a:ext uri="{FF2B5EF4-FFF2-40B4-BE49-F238E27FC236}">
                  <a16:creationId xmlns:a16="http://schemas.microsoft.com/office/drawing/2014/main" id="{6CB6C48E-187E-49E4-9664-05C4B7BAAD41}"/>
                </a:ext>
              </a:extLst>
            </p:cNvPr>
            <p:cNvSpPr>
              <a:spLocks noChangeArrowheads="1"/>
            </p:cNvSpPr>
            <p:nvPr/>
          </p:nvSpPr>
          <p:spPr bwMode="ltGray">
            <a:xfrm>
              <a:off x="1222" y="1139"/>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85" name="AutoShape 69">
              <a:extLst>
                <a:ext uri="{FF2B5EF4-FFF2-40B4-BE49-F238E27FC236}">
                  <a16:creationId xmlns:a16="http://schemas.microsoft.com/office/drawing/2014/main" id="{867276E2-9338-4E92-836D-88DFFF1056C8}"/>
                </a:ext>
              </a:extLst>
            </p:cNvPr>
            <p:cNvSpPr>
              <a:spLocks noChangeArrowheads="1"/>
            </p:cNvSpPr>
            <p:nvPr/>
          </p:nvSpPr>
          <p:spPr bwMode="ltGray">
            <a:xfrm>
              <a:off x="1738" y="1139"/>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86" name="AutoShape 70">
              <a:extLst>
                <a:ext uri="{FF2B5EF4-FFF2-40B4-BE49-F238E27FC236}">
                  <a16:creationId xmlns:a16="http://schemas.microsoft.com/office/drawing/2014/main" id="{2F4E73A4-5B19-4B56-84A4-D126C6FF5BD6}"/>
                </a:ext>
              </a:extLst>
            </p:cNvPr>
            <p:cNvSpPr>
              <a:spLocks noChangeArrowheads="1"/>
            </p:cNvSpPr>
            <p:nvPr/>
          </p:nvSpPr>
          <p:spPr bwMode="ltGray">
            <a:xfrm>
              <a:off x="544" y="236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87" name="AutoShape 71">
              <a:extLst>
                <a:ext uri="{FF2B5EF4-FFF2-40B4-BE49-F238E27FC236}">
                  <a16:creationId xmlns:a16="http://schemas.microsoft.com/office/drawing/2014/main" id="{18BD4EDA-34CC-421C-8459-A9D03A0831A4}"/>
                </a:ext>
              </a:extLst>
            </p:cNvPr>
            <p:cNvSpPr>
              <a:spLocks noChangeArrowheads="1"/>
            </p:cNvSpPr>
            <p:nvPr/>
          </p:nvSpPr>
          <p:spPr bwMode="ltGray">
            <a:xfrm>
              <a:off x="1048" y="236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88" name="AutoShape 72">
              <a:extLst>
                <a:ext uri="{FF2B5EF4-FFF2-40B4-BE49-F238E27FC236}">
                  <a16:creationId xmlns:a16="http://schemas.microsoft.com/office/drawing/2014/main" id="{FA4FBF00-2098-48C9-9D82-8CB49C9B0FE2}"/>
                </a:ext>
              </a:extLst>
            </p:cNvPr>
            <p:cNvSpPr>
              <a:spLocks noChangeArrowheads="1"/>
            </p:cNvSpPr>
            <p:nvPr/>
          </p:nvSpPr>
          <p:spPr bwMode="ltGray">
            <a:xfrm>
              <a:off x="1564" y="236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89" name="AutoShape 73">
              <a:extLst>
                <a:ext uri="{FF2B5EF4-FFF2-40B4-BE49-F238E27FC236}">
                  <a16:creationId xmlns:a16="http://schemas.microsoft.com/office/drawing/2014/main" id="{E7F21534-AD5E-4857-BC35-13AB9679DC28}"/>
                </a:ext>
              </a:extLst>
            </p:cNvPr>
            <p:cNvSpPr>
              <a:spLocks noChangeArrowheads="1"/>
            </p:cNvSpPr>
            <p:nvPr/>
          </p:nvSpPr>
          <p:spPr bwMode="ltGray">
            <a:xfrm>
              <a:off x="544" y="1835"/>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90" name="AutoShape 74">
              <a:extLst>
                <a:ext uri="{FF2B5EF4-FFF2-40B4-BE49-F238E27FC236}">
                  <a16:creationId xmlns:a16="http://schemas.microsoft.com/office/drawing/2014/main" id="{BD909ECA-2781-40AC-80AF-60CA2E2C987B}"/>
                </a:ext>
              </a:extLst>
            </p:cNvPr>
            <p:cNvSpPr>
              <a:spLocks noChangeArrowheads="1"/>
            </p:cNvSpPr>
            <p:nvPr/>
          </p:nvSpPr>
          <p:spPr bwMode="ltGray">
            <a:xfrm>
              <a:off x="1048" y="1835"/>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91" name="AutoShape 75">
              <a:extLst>
                <a:ext uri="{FF2B5EF4-FFF2-40B4-BE49-F238E27FC236}">
                  <a16:creationId xmlns:a16="http://schemas.microsoft.com/office/drawing/2014/main" id="{C2145036-9871-4E69-9E57-9664D4C01FEB}"/>
                </a:ext>
              </a:extLst>
            </p:cNvPr>
            <p:cNvSpPr>
              <a:spLocks noChangeArrowheads="1"/>
            </p:cNvSpPr>
            <p:nvPr/>
          </p:nvSpPr>
          <p:spPr bwMode="ltGray">
            <a:xfrm>
              <a:off x="1564" y="1835"/>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92" name="AutoShape 76">
              <a:extLst>
                <a:ext uri="{FF2B5EF4-FFF2-40B4-BE49-F238E27FC236}">
                  <a16:creationId xmlns:a16="http://schemas.microsoft.com/office/drawing/2014/main" id="{5E93CF37-28D8-4BC9-8DE4-0DC1AEB8CFAE}"/>
                </a:ext>
              </a:extLst>
            </p:cNvPr>
            <p:cNvSpPr>
              <a:spLocks noChangeArrowheads="1"/>
            </p:cNvSpPr>
            <p:nvPr/>
          </p:nvSpPr>
          <p:spPr bwMode="ltGray">
            <a:xfrm>
              <a:off x="544" y="131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93" name="AutoShape 77">
              <a:extLst>
                <a:ext uri="{FF2B5EF4-FFF2-40B4-BE49-F238E27FC236}">
                  <a16:creationId xmlns:a16="http://schemas.microsoft.com/office/drawing/2014/main" id="{02807C45-6C5D-47E0-AC71-664F2179A122}"/>
                </a:ext>
              </a:extLst>
            </p:cNvPr>
            <p:cNvSpPr>
              <a:spLocks noChangeArrowheads="1"/>
            </p:cNvSpPr>
            <p:nvPr/>
          </p:nvSpPr>
          <p:spPr bwMode="ltGray">
            <a:xfrm>
              <a:off x="1048" y="131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94" name="AutoShape 78">
              <a:extLst>
                <a:ext uri="{FF2B5EF4-FFF2-40B4-BE49-F238E27FC236}">
                  <a16:creationId xmlns:a16="http://schemas.microsoft.com/office/drawing/2014/main" id="{2E248EBF-CC24-4EEE-BFB8-9DFE635CD256}"/>
                </a:ext>
              </a:extLst>
            </p:cNvPr>
            <p:cNvSpPr>
              <a:spLocks noChangeArrowheads="1"/>
            </p:cNvSpPr>
            <p:nvPr/>
          </p:nvSpPr>
          <p:spPr bwMode="ltGray">
            <a:xfrm>
              <a:off x="1564" y="131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95" name="AutoShape 79">
              <a:extLst>
                <a:ext uri="{FF2B5EF4-FFF2-40B4-BE49-F238E27FC236}">
                  <a16:creationId xmlns:a16="http://schemas.microsoft.com/office/drawing/2014/main" id="{63176C24-C0D2-4460-BC5D-FC42BE47FA76}"/>
                </a:ext>
              </a:extLst>
            </p:cNvPr>
            <p:cNvSpPr>
              <a:spLocks noChangeArrowheads="1"/>
            </p:cNvSpPr>
            <p:nvPr/>
          </p:nvSpPr>
          <p:spPr bwMode="ltGray">
            <a:xfrm>
              <a:off x="370" y="2531"/>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96" name="AutoShape 80">
              <a:extLst>
                <a:ext uri="{FF2B5EF4-FFF2-40B4-BE49-F238E27FC236}">
                  <a16:creationId xmlns:a16="http://schemas.microsoft.com/office/drawing/2014/main" id="{6025EFE3-A1B4-4FD7-8F29-F04BBC6FF4C0}"/>
                </a:ext>
              </a:extLst>
            </p:cNvPr>
            <p:cNvSpPr>
              <a:spLocks noChangeArrowheads="1"/>
            </p:cNvSpPr>
            <p:nvPr/>
          </p:nvSpPr>
          <p:spPr bwMode="ltGray">
            <a:xfrm>
              <a:off x="874" y="2531"/>
              <a:ext cx="696" cy="702"/>
            </a:xfrm>
            <a:prstGeom prst="cube">
              <a:avLst>
                <a:gd name="adj" fmla="val 25000"/>
              </a:avLst>
            </a:prstGeom>
            <a:solidFill>
              <a:srgbClr val="FFFF99">
                <a:alpha val="50000"/>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97" name="AutoShape 81">
              <a:extLst>
                <a:ext uri="{FF2B5EF4-FFF2-40B4-BE49-F238E27FC236}">
                  <a16:creationId xmlns:a16="http://schemas.microsoft.com/office/drawing/2014/main" id="{60A3A035-126C-457A-88D3-E5031E1052A1}"/>
                </a:ext>
              </a:extLst>
            </p:cNvPr>
            <p:cNvSpPr>
              <a:spLocks noChangeArrowheads="1"/>
            </p:cNvSpPr>
            <p:nvPr/>
          </p:nvSpPr>
          <p:spPr bwMode="ltGray">
            <a:xfrm>
              <a:off x="1390" y="2531"/>
              <a:ext cx="696" cy="702"/>
            </a:xfrm>
            <a:prstGeom prst="cube">
              <a:avLst>
                <a:gd name="adj" fmla="val 25000"/>
              </a:avLst>
            </a:prstGeom>
            <a:solidFill>
              <a:srgbClr val="FFFF99">
                <a:alpha val="50000"/>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98" name="AutoShape 82">
              <a:extLst>
                <a:ext uri="{FF2B5EF4-FFF2-40B4-BE49-F238E27FC236}">
                  <a16:creationId xmlns:a16="http://schemas.microsoft.com/office/drawing/2014/main" id="{5861B7AB-79CF-4E8D-9156-15F8FC672B8A}"/>
                </a:ext>
              </a:extLst>
            </p:cNvPr>
            <p:cNvSpPr>
              <a:spLocks noChangeArrowheads="1"/>
            </p:cNvSpPr>
            <p:nvPr/>
          </p:nvSpPr>
          <p:spPr bwMode="ltGray">
            <a:xfrm>
              <a:off x="370" y="2003"/>
              <a:ext cx="696" cy="702"/>
            </a:xfrm>
            <a:prstGeom prst="cube">
              <a:avLst>
                <a:gd name="adj" fmla="val 25000"/>
              </a:avLst>
            </a:prstGeom>
            <a:solidFill>
              <a:srgbClr val="FFFF99">
                <a:alpha val="50000"/>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899" name="AutoShape 83">
              <a:extLst>
                <a:ext uri="{FF2B5EF4-FFF2-40B4-BE49-F238E27FC236}">
                  <a16:creationId xmlns:a16="http://schemas.microsoft.com/office/drawing/2014/main" id="{46E6727C-C827-47A6-BA50-B6FDAFA3108E}"/>
                </a:ext>
              </a:extLst>
            </p:cNvPr>
            <p:cNvSpPr>
              <a:spLocks noChangeArrowheads="1"/>
            </p:cNvSpPr>
            <p:nvPr/>
          </p:nvSpPr>
          <p:spPr bwMode="ltGray">
            <a:xfrm>
              <a:off x="874" y="200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900" name="AutoShape 84">
              <a:extLst>
                <a:ext uri="{FF2B5EF4-FFF2-40B4-BE49-F238E27FC236}">
                  <a16:creationId xmlns:a16="http://schemas.microsoft.com/office/drawing/2014/main" id="{F21FC82D-9889-42A6-9E33-E76C56FA46FE}"/>
                </a:ext>
              </a:extLst>
            </p:cNvPr>
            <p:cNvSpPr>
              <a:spLocks noChangeArrowheads="1"/>
            </p:cNvSpPr>
            <p:nvPr/>
          </p:nvSpPr>
          <p:spPr bwMode="ltGray">
            <a:xfrm>
              <a:off x="1390" y="2003"/>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901" name="AutoShape 85">
              <a:extLst>
                <a:ext uri="{FF2B5EF4-FFF2-40B4-BE49-F238E27FC236}">
                  <a16:creationId xmlns:a16="http://schemas.microsoft.com/office/drawing/2014/main" id="{0B1A1FDD-DE14-4616-ABCE-EC1CBB37E88D}"/>
                </a:ext>
              </a:extLst>
            </p:cNvPr>
            <p:cNvSpPr>
              <a:spLocks noChangeArrowheads="1"/>
            </p:cNvSpPr>
            <p:nvPr/>
          </p:nvSpPr>
          <p:spPr bwMode="ltGray">
            <a:xfrm>
              <a:off x="370" y="1481"/>
              <a:ext cx="696" cy="702"/>
            </a:xfrm>
            <a:prstGeom prst="cube">
              <a:avLst>
                <a:gd name="adj" fmla="val 25000"/>
              </a:avLst>
            </a:prstGeom>
            <a:solidFill>
              <a:srgbClr val="FFFF99">
                <a:alpha val="50000"/>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902" name="AutoShape 86">
              <a:extLst>
                <a:ext uri="{FF2B5EF4-FFF2-40B4-BE49-F238E27FC236}">
                  <a16:creationId xmlns:a16="http://schemas.microsoft.com/office/drawing/2014/main" id="{27EBD8B3-4675-4F37-B9B9-5B85C2612058}"/>
                </a:ext>
              </a:extLst>
            </p:cNvPr>
            <p:cNvSpPr>
              <a:spLocks noChangeArrowheads="1"/>
            </p:cNvSpPr>
            <p:nvPr/>
          </p:nvSpPr>
          <p:spPr bwMode="ltGray">
            <a:xfrm>
              <a:off x="874" y="1481"/>
              <a:ext cx="696" cy="702"/>
            </a:xfrm>
            <a:prstGeom prst="cube">
              <a:avLst>
                <a:gd name="adj" fmla="val 25000"/>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162903" name="AutoShape 87">
              <a:extLst>
                <a:ext uri="{FF2B5EF4-FFF2-40B4-BE49-F238E27FC236}">
                  <a16:creationId xmlns:a16="http://schemas.microsoft.com/office/drawing/2014/main" id="{7E5C7CC9-06C7-4CFB-9FA8-18D6364F8D6D}"/>
                </a:ext>
              </a:extLst>
            </p:cNvPr>
            <p:cNvSpPr>
              <a:spLocks noChangeArrowheads="1"/>
            </p:cNvSpPr>
            <p:nvPr/>
          </p:nvSpPr>
          <p:spPr bwMode="ltGray">
            <a:xfrm>
              <a:off x="1390" y="1481"/>
              <a:ext cx="696" cy="702"/>
            </a:xfrm>
            <a:prstGeom prst="cube">
              <a:avLst>
                <a:gd name="adj" fmla="val 25000"/>
              </a:avLst>
            </a:prstGeom>
            <a:solidFill>
              <a:srgbClr val="FFFF99">
                <a:alpha val="50000"/>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grpSp>
      <p:sp>
        <p:nvSpPr>
          <p:cNvPr id="162905" name="Text Box 89">
            <a:extLst>
              <a:ext uri="{FF2B5EF4-FFF2-40B4-BE49-F238E27FC236}">
                <a16:creationId xmlns:a16="http://schemas.microsoft.com/office/drawing/2014/main" id="{271E0B21-0E19-428E-A3A0-5A1967AEB4CC}"/>
              </a:ext>
            </a:extLst>
          </p:cNvPr>
          <p:cNvSpPr txBox="1">
            <a:spLocks noChangeArrowheads="1"/>
          </p:cNvSpPr>
          <p:nvPr/>
        </p:nvSpPr>
        <p:spPr bwMode="auto">
          <a:xfrm>
            <a:off x="755650" y="5942013"/>
            <a:ext cx="4824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a:extLst>
              <a:ext uri="{FF2B5EF4-FFF2-40B4-BE49-F238E27FC236}">
                <a16:creationId xmlns:a16="http://schemas.microsoft.com/office/drawing/2014/main" id="{D5BCC3E5-4447-4B97-BC12-FF6E7A261E2B}"/>
              </a:ext>
            </a:extLst>
          </p:cNvPr>
          <p:cNvSpPr>
            <a:spLocks noGrp="1"/>
          </p:cNvSpPr>
          <p:nvPr>
            <p:ph type="sldNum" sz="quarter" idx="12"/>
          </p:nvPr>
        </p:nvSpPr>
        <p:spPr/>
        <p:txBody>
          <a:bodyPr/>
          <a:lstStyle/>
          <a:p>
            <a:fld id="{622E1153-4422-47BB-B08A-86739E250D92}" type="slidenum">
              <a:rPr lang="zh-CN" altLang="en-US"/>
              <a:pPr/>
              <a:t>8</a:t>
            </a:fld>
            <a:endParaRPr lang="en-US" altLang="zh-CN"/>
          </a:p>
        </p:txBody>
      </p:sp>
      <p:sp>
        <p:nvSpPr>
          <p:cNvPr id="455682" name="Rectangle 2">
            <a:extLst>
              <a:ext uri="{FF2B5EF4-FFF2-40B4-BE49-F238E27FC236}">
                <a16:creationId xmlns:a16="http://schemas.microsoft.com/office/drawing/2014/main" id="{822F90B5-5F4D-4A76-8919-DAC966432457}"/>
              </a:ext>
            </a:extLst>
          </p:cNvPr>
          <p:cNvSpPr>
            <a:spLocks noGrp="1" noChangeArrowheads="1"/>
          </p:cNvSpPr>
          <p:nvPr>
            <p:ph type="title"/>
          </p:nvPr>
        </p:nvSpPr>
        <p:spPr/>
        <p:txBody>
          <a:bodyPr/>
          <a:lstStyle/>
          <a:p>
            <a:r>
              <a:rPr lang="zh-CN" altLang="en-US"/>
              <a:t>练习</a:t>
            </a:r>
            <a:r>
              <a:rPr lang="en-US" altLang="zh-CN"/>
              <a:t>3</a:t>
            </a:r>
            <a:r>
              <a:rPr lang="zh-CN" altLang="en-US"/>
              <a:t>：分组练习</a:t>
            </a:r>
          </a:p>
        </p:txBody>
      </p:sp>
      <p:sp>
        <p:nvSpPr>
          <p:cNvPr id="455684" name="Rectangle 4">
            <a:extLst>
              <a:ext uri="{FF2B5EF4-FFF2-40B4-BE49-F238E27FC236}">
                <a16:creationId xmlns:a16="http://schemas.microsoft.com/office/drawing/2014/main" id="{AFBB004C-56E6-4ACE-AC91-6761DE1FF093}"/>
              </a:ext>
            </a:extLst>
          </p:cNvPr>
          <p:cNvSpPr>
            <a:spLocks noChangeArrowheads="1"/>
          </p:cNvSpPr>
          <p:nvPr/>
        </p:nvSpPr>
        <p:spPr bwMode="auto">
          <a:xfrm>
            <a:off x="4498975" y="1916113"/>
            <a:ext cx="144463" cy="144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85" name="Rectangle 5">
            <a:extLst>
              <a:ext uri="{FF2B5EF4-FFF2-40B4-BE49-F238E27FC236}">
                <a16:creationId xmlns:a16="http://schemas.microsoft.com/office/drawing/2014/main" id="{F905E108-754B-47AA-BF25-E078AED8F931}"/>
              </a:ext>
            </a:extLst>
          </p:cNvPr>
          <p:cNvSpPr>
            <a:spLocks noChangeArrowheads="1"/>
          </p:cNvSpPr>
          <p:nvPr/>
        </p:nvSpPr>
        <p:spPr bwMode="auto">
          <a:xfrm>
            <a:off x="4498975" y="2347913"/>
            <a:ext cx="144463" cy="144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86" name="Rectangle 6">
            <a:extLst>
              <a:ext uri="{FF2B5EF4-FFF2-40B4-BE49-F238E27FC236}">
                <a16:creationId xmlns:a16="http://schemas.microsoft.com/office/drawing/2014/main" id="{681202D1-986E-4979-A079-4C95C2A5F23F}"/>
              </a:ext>
            </a:extLst>
          </p:cNvPr>
          <p:cNvSpPr>
            <a:spLocks noChangeArrowheads="1"/>
          </p:cNvSpPr>
          <p:nvPr/>
        </p:nvSpPr>
        <p:spPr bwMode="auto">
          <a:xfrm>
            <a:off x="4498975" y="2779713"/>
            <a:ext cx="144463" cy="144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88" name="Rectangle 8">
            <a:extLst>
              <a:ext uri="{FF2B5EF4-FFF2-40B4-BE49-F238E27FC236}">
                <a16:creationId xmlns:a16="http://schemas.microsoft.com/office/drawing/2014/main" id="{86C9C6BC-F68D-4A15-960F-CE41C3AA4672}"/>
              </a:ext>
            </a:extLst>
          </p:cNvPr>
          <p:cNvSpPr>
            <a:spLocks noChangeArrowheads="1"/>
          </p:cNvSpPr>
          <p:nvPr/>
        </p:nvSpPr>
        <p:spPr bwMode="auto">
          <a:xfrm>
            <a:off x="4498975" y="3213100"/>
            <a:ext cx="144463" cy="1444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89" name="Rectangle 9">
            <a:extLst>
              <a:ext uri="{FF2B5EF4-FFF2-40B4-BE49-F238E27FC236}">
                <a16:creationId xmlns:a16="http://schemas.microsoft.com/office/drawing/2014/main" id="{5787AFB3-D2FA-44DA-816A-960F73D159A3}"/>
              </a:ext>
            </a:extLst>
          </p:cNvPr>
          <p:cNvSpPr>
            <a:spLocks noChangeArrowheads="1"/>
          </p:cNvSpPr>
          <p:nvPr/>
        </p:nvSpPr>
        <p:spPr bwMode="auto">
          <a:xfrm>
            <a:off x="4498975" y="3644900"/>
            <a:ext cx="144463" cy="1444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90" name="Rectangle 10">
            <a:extLst>
              <a:ext uri="{FF2B5EF4-FFF2-40B4-BE49-F238E27FC236}">
                <a16:creationId xmlns:a16="http://schemas.microsoft.com/office/drawing/2014/main" id="{C945C5B5-F838-4E2A-907E-EEFEC63F84EF}"/>
              </a:ext>
            </a:extLst>
          </p:cNvPr>
          <p:cNvSpPr>
            <a:spLocks noChangeArrowheads="1"/>
          </p:cNvSpPr>
          <p:nvPr/>
        </p:nvSpPr>
        <p:spPr bwMode="auto">
          <a:xfrm>
            <a:off x="4498975" y="4076700"/>
            <a:ext cx="144463" cy="1444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91" name="Rectangle 11">
            <a:extLst>
              <a:ext uri="{FF2B5EF4-FFF2-40B4-BE49-F238E27FC236}">
                <a16:creationId xmlns:a16="http://schemas.microsoft.com/office/drawing/2014/main" id="{C9A82E74-228D-4572-8256-C2DFFB42440A}"/>
              </a:ext>
            </a:extLst>
          </p:cNvPr>
          <p:cNvSpPr>
            <a:spLocks noChangeArrowheads="1"/>
          </p:cNvSpPr>
          <p:nvPr/>
        </p:nvSpPr>
        <p:spPr bwMode="auto">
          <a:xfrm>
            <a:off x="4498975" y="4508500"/>
            <a:ext cx="144463" cy="1444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92" name="Rectangle 12">
            <a:extLst>
              <a:ext uri="{FF2B5EF4-FFF2-40B4-BE49-F238E27FC236}">
                <a16:creationId xmlns:a16="http://schemas.microsoft.com/office/drawing/2014/main" id="{8923E5AE-3872-4355-B63D-228F5AA1F47D}"/>
              </a:ext>
            </a:extLst>
          </p:cNvPr>
          <p:cNvSpPr>
            <a:spLocks noChangeArrowheads="1"/>
          </p:cNvSpPr>
          <p:nvPr/>
        </p:nvSpPr>
        <p:spPr bwMode="auto">
          <a:xfrm>
            <a:off x="4498975" y="4940300"/>
            <a:ext cx="144463" cy="1444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93" name="Text Box 13">
            <a:extLst>
              <a:ext uri="{FF2B5EF4-FFF2-40B4-BE49-F238E27FC236}">
                <a16:creationId xmlns:a16="http://schemas.microsoft.com/office/drawing/2014/main" id="{6CC9D2F7-5D59-4160-82FC-7DC0CCABBF0B}"/>
              </a:ext>
            </a:extLst>
          </p:cNvPr>
          <p:cNvSpPr txBox="1">
            <a:spLocks noChangeArrowheads="1"/>
          </p:cNvSpPr>
          <p:nvPr/>
        </p:nvSpPr>
        <p:spPr bwMode="auto">
          <a:xfrm>
            <a:off x="2555875" y="1916113"/>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湖泊</a:t>
            </a:r>
          </a:p>
        </p:txBody>
      </p:sp>
      <p:sp>
        <p:nvSpPr>
          <p:cNvPr id="455694" name="Text Box 14">
            <a:extLst>
              <a:ext uri="{FF2B5EF4-FFF2-40B4-BE49-F238E27FC236}">
                <a16:creationId xmlns:a16="http://schemas.microsoft.com/office/drawing/2014/main" id="{630FC6D0-CF39-4E9C-BC29-4D41C7C0F264}"/>
              </a:ext>
            </a:extLst>
          </p:cNvPr>
          <p:cNvSpPr txBox="1">
            <a:spLocks noChangeArrowheads="1"/>
          </p:cNvSpPr>
          <p:nvPr/>
        </p:nvSpPr>
        <p:spPr bwMode="auto">
          <a:xfrm>
            <a:off x="5724525" y="3379788"/>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汽油</a:t>
            </a:r>
          </a:p>
        </p:txBody>
      </p:sp>
      <p:sp>
        <p:nvSpPr>
          <p:cNvPr id="455695" name="Text Box 15">
            <a:extLst>
              <a:ext uri="{FF2B5EF4-FFF2-40B4-BE49-F238E27FC236}">
                <a16:creationId xmlns:a16="http://schemas.microsoft.com/office/drawing/2014/main" id="{5D0624E9-B017-4FA0-BADA-0FFD10FC2B41}"/>
              </a:ext>
            </a:extLst>
          </p:cNvPr>
          <p:cNvSpPr txBox="1">
            <a:spLocks noChangeArrowheads="1"/>
          </p:cNvSpPr>
          <p:nvPr/>
        </p:nvSpPr>
        <p:spPr bwMode="auto">
          <a:xfrm>
            <a:off x="5724525" y="2852738"/>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袋鼠</a:t>
            </a:r>
          </a:p>
        </p:txBody>
      </p:sp>
      <p:sp>
        <p:nvSpPr>
          <p:cNvPr id="455696" name="Text Box 16">
            <a:extLst>
              <a:ext uri="{FF2B5EF4-FFF2-40B4-BE49-F238E27FC236}">
                <a16:creationId xmlns:a16="http://schemas.microsoft.com/office/drawing/2014/main" id="{24839DDC-CE76-49B6-B84C-A9DA8B7632F0}"/>
              </a:ext>
            </a:extLst>
          </p:cNvPr>
          <p:cNvSpPr txBox="1">
            <a:spLocks noChangeArrowheads="1"/>
          </p:cNvSpPr>
          <p:nvPr/>
        </p:nvSpPr>
        <p:spPr bwMode="auto">
          <a:xfrm>
            <a:off x="2555875" y="3789363"/>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宫殿</a:t>
            </a:r>
          </a:p>
        </p:txBody>
      </p:sp>
      <p:sp>
        <p:nvSpPr>
          <p:cNvPr id="455697" name="Text Box 17">
            <a:extLst>
              <a:ext uri="{FF2B5EF4-FFF2-40B4-BE49-F238E27FC236}">
                <a16:creationId xmlns:a16="http://schemas.microsoft.com/office/drawing/2014/main" id="{2C471C2F-2F9A-4184-A659-2ED3ED971804}"/>
              </a:ext>
            </a:extLst>
          </p:cNvPr>
          <p:cNvSpPr txBox="1">
            <a:spLocks noChangeArrowheads="1"/>
          </p:cNvSpPr>
          <p:nvPr/>
        </p:nvSpPr>
        <p:spPr bwMode="auto">
          <a:xfrm>
            <a:off x="2555875" y="4221163"/>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铁路</a:t>
            </a:r>
          </a:p>
        </p:txBody>
      </p:sp>
      <p:sp>
        <p:nvSpPr>
          <p:cNvPr id="455698" name="Text Box 18">
            <a:extLst>
              <a:ext uri="{FF2B5EF4-FFF2-40B4-BE49-F238E27FC236}">
                <a16:creationId xmlns:a16="http://schemas.microsoft.com/office/drawing/2014/main" id="{E7E72089-E157-45D9-80C6-E9CC52CCA4ED}"/>
              </a:ext>
            </a:extLst>
          </p:cNvPr>
          <p:cNvSpPr txBox="1">
            <a:spLocks noChangeArrowheads="1"/>
          </p:cNvSpPr>
          <p:nvPr/>
        </p:nvSpPr>
        <p:spPr bwMode="auto">
          <a:xfrm>
            <a:off x="2555875" y="2420938"/>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靴子</a:t>
            </a:r>
          </a:p>
        </p:txBody>
      </p:sp>
      <p:sp>
        <p:nvSpPr>
          <p:cNvPr id="455699" name="Text Box 19">
            <a:extLst>
              <a:ext uri="{FF2B5EF4-FFF2-40B4-BE49-F238E27FC236}">
                <a16:creationId xmlns:a16="http://schemas.microsoft.com/office/drawing/2014/main" id="{ACEB9956-BD27-4A57-BF46-AA31A1E9ED89}"/>
              </a:ext>
            </a:extLst>
          </p:cNvPr>
          <p:cNvSpPr txBox="1">
            <a:spLocks noChangeArrowheads="1"/>
          </p:cNvSpPr>
          <p:nvPr/>
        </p:nvSpPr>
        <p:spPr bwMode="auto">
          <a:xfrm>
            <a:off x="2554288" y="2852738"/>
            <a:ext cx="1296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女孩</a:t>
            </a:r>
          </a:p>
        </p:txBody>
      </p:sp>
      <p:sp>
        <p:nvSpPr>
          <p:cNvPr id="455700" name="Text Box 20">
            <a:extLst>
              <a:ext uri="{FF2B5EF4-FFF2-40B4-BE49-F238E27FC236}">
                <a16:creationId xmlns:a16="http://schemas.microsoft.com/office/drawing/2014/main" id="{45E89551-AF40-49C1-A70C-FCC25447D638}"/>
              </a:ext>
            </a:extLst>
          </p:cNvPr>
          <p:cNvSpPr txBox="1">
            <a:spLocks noChangeArrowheads="1"/>
          </p:cNvSpPr>
          <p:nvPr/>
        </p:nvSpPr>
        <p:spPr bwMode="auto">
          <a:xfrm>
            <a:off x="2555875" y="3308350"/>
            <a:ext cx="100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铅笔</a:t>
            </a:r>
          </a:p>
        </p:txBody>
      </p:sp>
      <p:sp>
        <p:nvSpPr>
          <p:cNvPr id="455701" name="Text Box 21">
            <a:extLst>
              <a:ext uri="{FF2B5EF4-FFF2-40B4-BE49-F238E27FC236}">
                <a16:creationId xmlns:a16="http://schemas.microsoft.com/office/drawing/2014/main" id="{761BA26C-D594-4A62-A525-E0056C5B1DE1}"/>
              </a:ext>
            </a:extLst>
          </p:cNvPr>
          <p:cNvSpPr txBox="1">
            <a:spLocks noChangeArrowheads="1"/>
          </p:cNvSpPr>
          <p:nvPr/>
        </p:nvSpPr>
        <p:spPr bwMode="auto">
          <a:xfrm>
            <a:off x="2555875" y="4676775"/>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书本</a:t>
            </a:r>
          </a:p>
        </p:txBody>
      </p:sp>
      <p:sp>
        <p:nvSpPr>
          <p:cNvPr id="455702" name="Text Box 22">
            <a:extLst>
              <a:ext uri="{FF2B5EF4-FFF2-40B4-BE49-F238E27FC236}">
                <a16:creationId xmlns:a16="http://schemas.microsoft.com/office/drawing/2014/main" id="{F452A288-29AE-4850-AA52-05BCED2AB546}"/>
              </a:ext>
            </a:extLst>
          </p:cNvPr>
          <p:cNvSpPr txBox="1">
            <a:spLocks noChangeArrowheads="1"/>
          </p:cNvSpPr>
          <p:nvPr/>
        </p:nvSpPr>
        <p:spPr bwMode="auto">
          <a:xfrm>
            <a:off x="5724525" y="2444750"/>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盘子</a:t>
            </a:r>
          </a:p>
        </p:txBody>
      </p:sp>
      <p:sp>
        <p:nvSpPr>
          <p:cNvPr id="455703" name="Text Box 23">
            <a:extLst>
              <a:ext uri="{FF2B5EF4-FFF2-40B4-BE49-F238E27FC236}">
                <a16:creationId xmlns:a16="http://schemas.microsoft.com/office/drawing/2014/main" id="{FD1C92C5-0A2B-44CB-A6FE-FF17AF64A9E7}"/>
              </a:ext>
            </a:extLst>
          </p:cNvPr>
          <p:cNvSpPr txBox="1">
            <a:spLocks noChangeArrowheads="1"/>
          </p:cNvSpPr>
          <p:nvPr/>
        </p:nvSpPr>
        <p:spPr bwMode="auto">
          <a:xfrm>
            <a:off x="5722938" y="1916113"/>
            <a:ext cx="1296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糖</a:t>
            </a:r>
          </a:p>
        </p:txBody>
      </p:sp>
      <p:sp>
        <p:nvSpPr>
          <p:cNvPr id="455705" name="Text Box 25">
            <a:extLst>
              <a:ext uri="{FF2B5EF4-FFF2-40B4-BE49-F238E27FC236}">
                <a16:creationId xmlns:a16="http://schemas.microsoft.com/office/drawing/2014/main" id="{2E7FFA0C-7F89-4E0C-BAAB-44AED6C0B07D}"/>
              </a:ext>
            </a:extLst>
          </p:cNvPr>
          <p:cNvSpPr txBox="1">
            <a:spLocks noChangeArrowheads="1"/>
          </p:cNvSpPr>
          <p:nvPr/>
        </p:nvSpPr>
        <p:spPr bwMode="auto">
          <a:xfrm>
            <a:off x="5724525" y="3813175"/>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自行车</a:t>
            </a:r>
          </a:p>
        </p:txBody>
      </p:sp>
      <p:sp>
        <p:nvSpPr>
          <p:cNvPr id="455706" name="Text Box 26">
            <a:extLst>
              <a:ext uri="{FF2B5EF4-FFF2-40B4-BE49-F238E27FC236}">
                <a16:creationId xmlns:a16="http://schemas.microsoft.com/office/drawing/2014/main" id="{29B818AA-A148-456E-B5E0-FCC4621AE1C8}"/>
              </a:ext>
            </a:extLst>
          </p:cNvPr>
          <p:cNvSpPr txBox="1">
            <a:spLocks noChangeArrowheads="1"/>
          </p:cNvSpPr>
          <p:nvPr/>
        </p:nvSpPr>
        <p:spPr bwMode="auto">
          <a:xfrm>
            <a:off x="5724525" y="4244975"/>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大象</a:t>
            </a:r>
          </a:p>
        </p:txBody>
      </p:sp>
      <p:sp>
        <p:nvSpPr>
          <p:cNvPr id="455707" name="Text Box 27">
            <a:extLst>
              <a:ext uri="{FF2B5EF4-FFF2-40B4-BE49-F238E27FC236}">
                <a16:creationId xmlns:a16="http://schemas.microsoft.com/office/drawing/2014/main" id="{44A8D1D6-0A92-4BA2-85E0-9518A0A76832}"/>
              </a:ext>
            </a:extLst>
          </p:cNvPr>
          <p:cNvSpPr txBox="1">
            <a:spLocks noChangeArrowheads="1"/>
          </p:cNvSpPr>
          <p:nvPr/>
        </p:nvSpPr>
        <p:spPr bwMode="auto">
          <a:xfrm>
            <a:off x="5724525" y="4652963"/>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牙膏</a:t>
            </a:r>
          </a:p>
        </p:txBody>
      </p:sp>
      <p:sp>
        <p:nvSpPr>
          <p:cNvPr id="455708" name="Rectangle 28">
            <a:extLst>
              <a:ext uri="{FF2B5EF4-FFF2-40B4-BE49-F238E27FC236}">
                <a16:creationId xmlns:a16="http://schemas.microsoft.com/office/drawing/2014/main" id="{7C51B55C-C156-4836-9A47-C4F3A8F9FFE0}"/>
              </a:ext>
            </a:extLst>
          </p:cNvPr>
          <p:cNvSpPr>
            <a:spLocks noChangeArrowheads="1"/>
          </p:cNvSpPr>
          <p:nvPr/>
        </p:nvSpPr>
        <p:spPr bwMode="auto">
          <a:xfrm>
            <a:off x="5364163" y="1844675"/>
            <a:ext cx="1728787" cy="3384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5708"/>
                                        </p:tgtEl>
                                        <p:attrNameLst>
                                          <p:attrName>style.visibility</p:attrName>
                                        </p:attrNameLst>
                                      </p:cBhvr>
                                      <p:to>
                                        <p:strVal val="visible"/>
                                      </p:to>
                                    </p:set>
                                    <p:animEffect transition="in" filter="box(in)">
                                      <p:cBhvr>
                                        <p:cTn id="7" dur="500"/>
                                        <p:tgtEl>
                                          <p:spTgt spid="455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
            <a:extLst>
              <a:ext uri="{FF2B5EF4-FFF2-40B4-BE49-F238E27FC236}">
                <a16:creationId xmlns:a16="http://schemas.microsoft.com/office/drawing/2014/main" id="{1C440647-B569-4617-BDEE-5A41E077FD75}"/>
              </a:ext>
            </a:extLst>
          </p:cNvPr>
          <p:cNvSpPr>
            <a:spLocks noGrp="1"/>
          </p:cNvSpPr>
          <p:nvPr>
            <p:ph type="sldNum" sz="quarter" idx="12"/>
          </p:nvPr>
        </p:nvSpPr>
        <p:spPr/>
        <p:txBody>
          <a:bodyPr/>
          <a:lstStyle/>
          <a:p>
            <a:fld id="{2BF384CE-1CCC-48DF-8339-55942F77A371}" type="slidenum">
              <a:rPr lang="zh-CN" altLang="en-US"/>
              <a:pPr/>
              <a:t>80</a:t>
            </a:fld>
            <a:endParaRPr lang="en-US" altLang="zh-CN"/>
          </a:p>
        </p:txBody>
      </p:sp>
      <p:sp>
        <p:nvSpPr>
          <p:cNvPr id="163842" name="Rectangle 2">
            <a:extLst>
              <a:ext uri="{FF2B5EF4-FFF2-40B4-BE49-F238E27FC236}">
                <a16:creationId xmlns:a16="http://schemas.microsoft.com/office/drawing/2014/main" id="{FEE404F5-8843-4195-ADFA-00B82AF09962}"/>
              </a:ext>
            </a:extLst>
          </p:cNvPr>
          <p:cNvSpPr>
            <a:spLocks noGrp="1" noChangeArrowheads="1"/>
          </p:cNvSpPr>
          <p:nvPr>
            <p:ph type="title"/>
          </p:nvPr>
        </p:nvSpPr>
        <p:spPr>
          <a:xfrm>
            <a:off x="684213" y="681038"/>
            <a:ext cx="7991475" cy="587375"/>
          </a:xfrm>
        </p:spPr>
        <p:txBody>
          <a:bodyPr/>
          <a:lstStyle/>
          <a:p>
            <a:r>
              <a:rPr lang="zh-CN" altLang="en-US" b="0">
                <a:ea typeface="黑体" panose="02010609060101010101" pitchFamily="49" charset="-122"/>
              </a:rPr>
              <a:t>方法一：通过划分结构建立诊断框架，寻找可能的问题</a:t>
            </a:r>
          </a:p>
        </p:txBody>
      </p:sp>
      <p:sp>
        <p:nvSpPr>
          <p:cNvPr id="163843" name="Rectangle 3">
            <a:extLst>
              <a:ext uri="{FF2B5EF4-FFF2-40B4-BE49-F238E27FC236}">
                <a16:creationId xmlns:a16="http://schemas.microsoft.com/office/drawing/2014/main" id="{F35481F9-0950-4811-BD4C-7288F7B24F96}"/>
              </a:ext>
            </a:extLst>
          </p:cNvPr>
          <p:cNvSpPr>
            <a:spLocks noChangeArrowheads="1"/>
          </p:cNvSpPr>
          <p:nvPr/>
        </p:nvSpPr>
        <p:spPr bwMode="auto">
          <a:xfrm>
            <a:off x="827088" y="2636838"/>
            <a:ext cx="1584325" cy="1533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40000"/>
              </a:lnSpc>
              <a:buFontTx/>
              <a:buChar char="•"/>
            </a:pPr>
            <a:r>
              <a:rPr lang="zh-CN" altLang="en-US" sz="1200"/>
              <a:t>出现问题的系统现况如何？</a:t>
            </a:r>
          </a:p>
          <a:p>
            <a:pPr eaLnBrk="0" hangingPunct="0">
              <a:lnSpc>
                <a:spcPct val="140000"/>
              </a:lnSpc>
              <a:buFontTx/>
              <a:buChar char="•"/>
            </a:pPr>
            <a:r>
              <a:rPr lang="zh-CN" altLang="en-US" sz="1200"/>
              <a:t>出现问题的系统理想的状况是什么样？</a:t>
            </a:r>
          </a:p>
          <a:p>
            <a:pPr eaLnBrk="0" hangingPunct="0">
              <a:lnSpc>
                <a:spcPct val="140000"/>
              </a:lnSpc>
              <a:buFontTx/>
              <a:buChar char="•"/>
            </a:pPr>
            <a:r>
              <a:rPr lang="zh-CN" altLang="en-US" sz="1200"/>
              <a:t>现况和理想状况的差距是什么？</a:t>
            </a:r>
          </a:p>
        </p:txBody>
      </p:sp>
      <p:sp>
        <p:nvSpPr>
          <p:cNvPr id="163844" name="AutoShape 4">
            <a:extLst>
              <a:ext uri="{FF2B5EF4-FFF2-40B4-BE49-F238E27FC236}">
                <a16:creationId xmlns:a16="http://schemas.microsoft.com/office/drawing/2014/main" id="{EE2A7148-9784-4884-B869-AFCB00621918}"/>
              </a:ext>
            </a:extLst>
          </p:cNvPr>
          <p:cNvSpPr>
            <a:spLocks noChangeArrowheads="1"/>
          </p:cNvSpPr>
          <p:nvPr/>
        </p:nvSpPr>
        <p:spPr bwMode="auto">
          <a:xfrm>
            <a:off x="3203575" y="3213100"/>
            <a:ext cx="612775" cy="43180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生产</a:t>
            </a:r>
          </a:p>
          <a:p>
            <a:pPr algn="ctr"/>
            <a:r>
              <a:rPr lang="zh-CN" altLang="en-US" sz="1200">
                <a:latin typeface="Arial" panose="020B0604020202020204" pitchFamily="34" charset="0"/>
                <a:ea typeface="黑体" panose="02010609060101010101" pitchFamily="49" charset="-122"/>
              </a:rPr>
              <a:t>厂商</a:t>
            </a:r>
          </a:p>
        </p:txBody>
      </p:sp>
      <p:sp>
        <p:nvSpPr>
          <p:cNvPr id="163845" name="AutoShape 5">
            <a:extLst>
              <a:ext uri="{FF2B5EF4-FFF2-40B4-BE49-F238E27FC236}">
                <a16:creationId xmlns:a16="http://schemas.microsoft.com/office/drawing/2014/main" id="{0713C35F-2969-4C60-97A4-ABDD0374A90C}"/>
              </a:ext>
            </a:extLst>
          </p:cNvPr>
          <p:cNvSpPr>
            <a:spLocks noChangeArrowheads="1"/>
          </p:cNvSpPr>
          <p:nvPr/>
        </p:nvSpPr>
        <p:spPr bwMode="auto">
          <a:xfrm>
            <a:off x="4021138" y="3213100"/>
            <a:ext cx="612775" cy="43180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批发商</a:t>
            </a:r>
          </a:p>
        </p:txBody>
      </p:sp>
      <p:sp>
        <p:nvSpPr>
          <p:cNvPr id="163846" name="AutoShape 6">
            <a:extLst>
              <a:ext uri="{FF2B5EF4-FFF2-40B4-BE49-F238E27FC236}">
                <a16:creationId xmlns:a16="http://schemas.microsoft.com/office/drawing/2014/main" id="{D3B4C1D8-CAD6-4273-BFF2-C126F88FAD04}"/>
              </a:ext>
            </a:extLst>
          </p:cNvPr>
          <p:cNvSpPr>
            <a:spLocks noChangeArrowheads="1"/>
          </p:cNvSpPr>
          <p:nvPr/>
        </p:nvSpPr>
        <p:spPr bwMode="auto">
          <a:xfrm>
            <a:off x="4837113" y="3213100"/>
            <a:ext cx="612775" cy="43180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零售商</a:t>
            </a:r>
          </a:p>
        </p:txBody>
      </p:sp>
      <p:sp>
        <p:nvSpPr>
          <p:cNvPr id="163847" name="AutoShape 7">
            <a:extLst>
              <a:ext uri="{FF2B5EF4-FFF2-40B4-BE49-F238E27FC236}">
                <a16:creationId xmlns:a16="http://schemas.microsoft.com/office/drawing/2014/main" id="{40537F23-6E8C-4D0E-8D06-0DE12E6893CC}"/>
              </a:ext>
            </a:extLst>
          </p:cNvPr>
          <p:cNvSpPr>
            <a:spLocks noChangeArrowheads="1"/>
          </p:cNvSpPr>
          <p:nvPr/>
        </p:nvSpPr>
        <p:spPr bwMode="auto">
          <a:xfrm>
            <a:off x="5314950" y="2205038"/>
            <a:ext cx="612775" cy="4318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了解</a:t>
            </a:r>
          </a:p>
          <a:p>
            <a:pPr algn="ctr"/>
            <a:r>
              <a:rPr lang="zh-CN" altLang="en-US" sz="1200">
                <a:latin typeface="Arial" panose="020B0604020202020204" pitchFamily="34" charset="0"/>
                <a:ea typeface="黑体" panose="02010609060101010101" pitchFamily="49" charset="-122"/>
              </a:rPr>
              <a:t>程度</a:t>
            </a:r>
          </a:p>
        </p:txBody>
      </p:sp>
      <p:sp>
        <p:nvSpPr>
          <p:cNvPr id="163848" name="AutoShape 8">
            <a:extLst>
              <a:ext uri="{FF2B5EF4-FFF2-40B4-BE49-F238E27FC236}">
                <a16:creationId xmlns:a16="http://schemas.microsoft.com/office/drawing/2014/main" id="{71297C4A-8C6A-4322-B0E1-8154729325E5}"/>
              </a:ext>
            </a:extLst>
          </p:cNvPr>
          <p:cNvSpPr>
            <a:spLocks noChangeArrowheads="1"/>
          </p:cNvSpPr>
          <p:nvPr/>
        </p:nvSpPr>
        <p:spPr bwMode="auto">
          <a:xfrm>
            <a:off x="6167438" y="2205038"/>
            <a:ext cx="612775" cy="4318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首次</a:t>
            </a:r>
          </a:p>
          <a:p>
            <a:pPr algn="ctr"/>
            <a:r>
              <a:rPr lang="zh-CN" altLang="en-US" sz="1200">
                <a:latin typeface="Arial" panose="020B0604020202020204" pitchFamily="34" charset="0"/>
                <a:ea typeface="黑体" panose="02010609060101010101" pitchFamily="49" charset="-122"/>
              </a:rPr>
              <a:t>购买</a:t>
            </a:r>
          </a:p>
        </p:txBody>
      </p:sp>
      <p:sp>
        <p:nvSpPr>
          <p:cNvPr id="163849" name="AutoShape 9">
            <a:extLst>
              <a:ext uri="{FF2B5EF4-FFF2-40B4-BE49-F238E27FC236}">
                <a16:creationId xmlns:a16="http://schemas.microsoft.com/office/drawing/2014/main" id="{69F761C2-ACFD-47FB-97F4-BF565A01B358}"/>
              </a:ext>
            </a:extLst>
          </p:cNvPr>
          <p:cNvSpPr>
            <a:spLocks noChangeArrowheads="1"/>
          </p:cNvSpPr>
          <p:nvPr/>
        </p:nvSpPr>
        <p:spPr bwMode="auto">
          <a:xfrm>
            <a:off x="7018338" y="2205038"/>
            <a:ext cx="612775" cy="4318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再次</a:t>
            </a:r>
          </a:p>
          <a:p>
            <a:pPr algn="ctr"/>
            <a:r>
              <a:rPr lang="zh-CN" altLang="en-US" sz="1200">
                <a:latin typeface="Arial" panose="020B0604020202020204" pitchFamily="34" charset="0"/>
                <a:ea typeface="黑体" panose="02010609060101010101" pitchFamily="49" charset="-122"/>
              </a:rPr>
              <a:t>购买</a:t>
            </a:r>
          </a:p>
        </p:txBody>
      </p:sp>
      <p:sp>
        <p:nvSpPr>
          <p:cNvPr id="163850" name="AutoShape 10">
            <a:extLst>
              <a:ext uri="{FF2B5EF4-FFF2-40B4-BE49-F238E27FC236}">
                <a16:creationId xmlns:a16="http://schemas.microsoft.com/office/drawing/2014/main" id="{2A507A0C-FBA7-402D-864B-8BCBCB164243}"/>
              </a:ext>
            </a:extLst>
          </p:cNvPr>
          <p:cNvSpPr>
            <a:spLocks noChangeArrowheads="1"/>
          </p:cNvSpPr>
          <p:nvPr/>
        </p:nvSpPr>
        <p:spPr bwMode="auto">
          <a:xfrm>
            <a:off x="7631113" y="3213100"/>
            <a:ext cx="612775" cy="43180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消费者</a:t>
            </a:r>
          </a:p>
        </p:txBody>
      </p:sp>
      <p:sp>
        <p:nvSpPr>
          <p:cNvPr id="163851" name="AutoShape 11">
            <a:extLst>
              <a:ext uri="{FF2B5EF4-FFF2-40B4-BE49-F238E27FC236}">
                <a16:creationId xmlns:a16="http://schemas.microsoft.com/office/drawing/2014/main" id="{FE28D9AA-AE9A-44BB-BC70-C89A978173CC}"/>
              </a:ext>
            </a:extLst>
          </p:cNvPr>
          <p:cNvSpPr>
            <a:spLocks noChangeArrowheads="1"/>
          </p:cNvSpPr>
          <p:nvPr/>
        </p:nvSpPr>
        <p:spPr bwMode="auto">
          <a:xfrm>
            <a:off x="5314950" y="4221163"/>
            <a:ext cx="612775" cy="4318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货架</a:t>
            </a:r>
          </a:p>
          <a:p>
            <a:pPr algn="ctr"/>
            <a:r>
              <a:rPr lang="zh-CN" altLang="en-US" sz="1200">
                <a:latin typeface="Arial" panose="020B0604020202020204" pitchFamily="34" charset="0"/>
                <a:ea typeface="黑体" panose="02010609060101010101" pitchFamily="49" charset="-122"/>
              </a:rPr>
              <a:t>摆放</a:t>
            </a:r>
          </a:p>
        </p:txBody>
      </p:sp>
      <p:sp>
        <p:nvSpPr>
          <p:cNvPr id="163852" name="AutoShape 12">
            <a:extLst>
              <a:ext uri="{FF2B5EF4-FFF2-40B4-BE49-F238E27FC236}">
                <a16:creationId xmlns:a16="http://schemas.microsoft.com/office/drawing/2014/main" id="{FC89AA76-381B-4642-AD08-B858EAD90AED}"/>
              </a:ext>
            </a:extLst>
          </p:cNvPr>
          <p:cNvSpPr>
            <a:spLocks noChangeArrowheads="1"/>
          </p:cNvSpPr>
          <p:nvPr/>
        </p:nvSpPr>
        <p:spPr bwMode="auto">
          <a:xfrm>
            <a:off x="6167438" y="4221163"/>
            <a:ext cx="612775" cy="4318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定价</a:t>
            </a:r>
          </a:p>
        </p:txBody>
      </p:sp>
      <p:sp>
        <p:nvSpPr>
          <p:cNvPr id="163853" name="AutoShape 13">
            <a:extLst>
              <a:ext uri="{FF2B5EF4-FFF2-40B4-BE49-F238E27FC236}">
                <a16:creationId xmlns:a16="http://schemas.microsoft.com/office/drawing/2014/main" id="{EB561D02-53DF-4D2F-953C-9E09D62C0114}"/>
              </a:ext>
            </a:extLst>
          </p:cNvPr>
          <p:cNvSpPr>
            <a:spLocks noChangeArrowheads="1"/>
          </p:cNvSpPr>
          <p:nvPr/>
        </p:nvSpPr>
        <p:spPr bwMode="auto">
          <a:xfrm>
            <a:off x="7018338" y="4221163"/>
            <a:ext cx="612775" cy="431800"/>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特殊商品支持</a:t>
            </a:r>
          </a:p>
        </p:txBody>
      </p:sp>
      <p:sp>
        <p:nvSpPr>
          <p:cNvPr id="163854" name="AutoShape 14">
            <a:extLst>
              <a:ext uri="{FF2B5EF4-FFF2-40B4-BE49-F238E27FC236}">
                <a16:creationId xmlns:a16="http://schemas.microsoft.com/office/drawing/2014/main" id="{C2683BF6-E1EB-4DD6-9A99-7725160BECC5}"/>
              </a:ext>
            </a:extLst>
          </p:cNvPr>
          <p:cNvSpPr>
            <a:spLocks noChangeArrowheads="1"/>
          </p:cNvSpPr>
          <p:nvPr/>
        </p:nvSpPr>
        <p:spPr bwMode="auto">
          <a:xfrm>
            <a:off x="3579813" y="2636838"/>
            <a:ext cx="612775" cy="4318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批发</a:t>
            </a:r>
          </a:p>
        </p:txBody>
      </p:sp>
      <p:sp>
        <p:nvSpPr>
          <p:cNvPr id="163855" name="AutoShape 15">
            <a:extLst>
              <a:ext uri="{FF2B5EF4-FFF2-40B4-BE49-F238E27FC236}">
                <a16:creationId xmlns:a16="http://schemas.microsoft.com/office/drawing/2014/main" id="{FF1826AA-0B43-453F-A79A-E07DE82F7C11}"/>
              </a:ext>
            </a:extLst>
          </p:cNvPr>
          <p:cNvSpPr>
            <a:spLocks noChangeArrowheads="1"/>
          </p:cNvSpPr>
          <p:nvPr/>
        </p:nvSpPr>
        <p:spPr bwMode="auto">
          <a:xfrm>
            <a:off x="4392613" y="2636838"/>
            <a:ext cx="612775" cy="4318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零售</a:t>
            </a:r>
          </a:p>
        </p:txBody>
      </p:sp>
      <p:sp>
        <p:nvSpPr>
          <p:cNvPr id="163856" name="AutoShape 16">
            <a:extLst>
              <a:ext uri="{FF2B5EF4-FFF2-40B4-BE49-F238E27FC236}">
                <a16:creationId xmlns:a16="http://schemas.microsoft.com/office/drawing/2014/main" id="{1334648C-30A9-424D-9378-08762657E38A}"/>
              </a:ext>
            </a:extLst>
          </p:cNvPr>
          <p:cNvSpPr>
            <a:spLocks noChangeArrowheads="1"/>
          </p:cNvSpPr>
          <p:nvPr/>
        </p:nvSpPr>
        <p:spPr bwMode="auto">
          <a:xfrm>
            <a:off x="5824538" y="3055938"/>
            <a:ext cx="954087" cy="4318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消费者购买</a:t>
            </a:r>
          </a:p>
        </p:txBody>
      </p:sp>
      <p:sp>
        <p:nvSpPr>
          <p:cNvPr id="163857" name="AutoShape 17">
            <a:extLst>
              <a:ext uri="{FF2B5EF4-FFF2-40B4-BE49-F238E27FC236}">
                <a16:creationId xmlns:a16="http://schemas.microsoft.com/office/drawing/2014/main" id="{AF9B2EE4-A182-4D05-B9C4-353E7FED9490}"/>
              </a:ext>
            </a:extLst>
          </p:cNvPr>
          <p:cNvSpPr>
            <a:spLocks noChangeArrowheads="1"/>
          </p:cNvSpPr>
          <p:nvPr/>
        </p:nvSpPr>
        <p:spPr bwMode="auto">
          <a:xfrm>
            <a:off x="7018338" y="2924175"/>
            <a:ext cx="612775" cy="4318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市场份额</a:t>
            </a:r>
          </a:p>
        </p:txBody>
      </p:sp>
      <p:sp>
        <p:nvSpPr>
          <p:cNvPr id="163858" name="AutoShape 18">
            <a:extLst>
              <a:ext uri="{FF2B5EF4-FFF2-40B4-BE49-F238E27FC236}">
                <a16:creationId xmlns:a16="http://schemas.microsoft.com/office/drawing/2014/main" id="{2D1E3E5B-FD96-48F3-8804-C0FF42116C11}"/>
              </a:ext>
            </a:extLst>
          </p:cNvPr>
          <p:cNvSpPr>
            <a:spLocks noChangeArrowheads="1"/>
          </p:cNvSpPr>
          <p:nvPr/>
        </p:nvSpPr>
        <p:spPr bwMode="auto">
          <a:xfrm>
            <a:off x="5451475" y="3789363"/>
            <a:ext cx="612775" cy="4318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促销</a:t>
            </a:r>
          </a:p>
        </p:txBody>
      </p:sp>
      <p:cxnSp>
        <p:nvCxnSpPr>
          <p:cNvPr id="163859" name="AutoShape 19">
            <a:extLst>
              <a:ext uri="{FF2B5EF4-FFF2-40B4-BE49-F238E27FC236}">
                <a16:creationId xmlns:a16="http://schemas.microsoft.com/office/drawing/2014/main" id="{9D3D8F47-AEBE-41D2-9040-8F2BB5D76C13}"/>
              </a:ext>
            </a:extLst>
          </p:cNvPr>
          <p:cNvCxnSpPr>
            <a:cxnSpLocks noChangeShapeType="1"/>
            <a:stCxn id="163844" idx="3"/>
            <a:endCxn id="163845" idx="1"/>
          </p:cNvCxnSpPr>
          <p:nvPr/>
        </p:nvCxnSpPr>
        <p:spPr bwMode="auto">
          <a:xfrm>
            <a:off x="3816350" y="3429000"/>
            <a:ext cx="2047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60" name="AutoShape 20">
            <a:extLst>
              <a:ext uri="{FF2B5EF4-FFF2-40B4-BE49-F238E27FC236}">
                <a16:creationId xmlns:a16="http://schemas.microsoft.com/office/drawing/2014/main" id="{EB68A67D-49FA-45CA-A455-669F982B6371}"/>
              </a:ext>
            </a:extLst>
          </p:cNvPr>
          <p:cNvCxnSpPr>
            <a:cxnSpLocks noChangeShapeType="1"/>
            <a:stCxn id="163845" idx="3"/>
            <a:endCxn id="163846" idx="1"/>
          </p:cNvCxnSpPr>
          <p:nvPr/>
        </p:nvCxnSpPr>
        <p:spPr bwMode="auto">
          <a:xfrm>
            <a:off x="4633913" y="3429000"/>
            <a:ext cx="203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61" name="AutoShape 21">
            <a:extLst>
              <a:ext uri="{FF2B5EF4-FFF2-40B4-BE49-F238E27FC236}">
                <a16:creationId xmlns:a16="http://schemas.microsoft.com/office/drawing/2014/main" id="{3D84559E-05FF-47D5-AE66-3BEF5473307A}"/>
              </a:ext>
            </a:extLst>
          </p:cNvPr>
          <p:cNvCxnSpPr>
            <a:cxnSpLocks noChangeShapeType="1"/>
            <a:stCxn id="163846" idx="3"/>
            <a:endCxn id="163850" idx="1"/>
          </p:cNvCxnSpPr>
          <p:nvPr/>
        </p:nvCxnSpPr>
        <p:spPr bwMode="auto">
          <a:xfrm>
            <a:off x="5449888" y="3429000"/>
            <a:ext cx="21812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62" name="Line 22">
            <a:extLst>
              <a:ext uri="{FF2B5EF4-FFF2-40B4-BE49-F238E27FC236}">
                <a16:creationId xmlns:a16="http://schemas.microsoft.com/office/drawing/2014/main" id="{6C71EA36-5EA0-4616-8708-39AA2A074C60}"/>
              </a:ext>
            </a:extLst>
          </p:cNvPr>
          <p:cNvSpPr>
            <a:spLocks noChangeShapeType="1"/>
          </p:cNvSpPr>
          <p:nvPr/>
        </p:nvSpPr>
        <p:spPr bwMode="auto">
          <a:xfrm>
            <a:off x="3884613" y="29241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63" name="Line 23">
            <a:extLst>
              <a:ext uri="{FF2B5EF4-FFF2-40B4-BE49-F238E27FC236}">
                <a16:creationId xmlns:a16="http://schemas.microsoft.com/office/drawing/2014/main" id="{2B067130-A4CC-4140-9269-31A901F775A9}"/>
              </a:ext>
            </a:extLst>
          </p:cNvPr>
          <p:cNvSpPr>
            <a:spLocks noChangeShapeType="1"/>
          </p:cNvSpPr>
          <p:nvPr/>
        </p:nvSpPr>
        <p:spPr bwMode="auto">
          <a:xfrm>
            <a:off x="4702175" y="29241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63864" name="AutoShape 24">
            <a:extLst>
              <a:ext uri="{FF2B5EF4-FFF2-40B4-BE49-F238E27FC236}">
                <a16:creationId xmlns:a16="http://schemas.microsoft.com/office/drawing/2014/main" id="{82595640-73A2-4863-B135-F6BCFE6AEA2E}"/>
              </a:ext>
            </a:extLst>
          </p:cNvPr>
          <p:cNvCxnSpPr>
            <a:cxnSpLocks noChangeShapeType="1"/>
            <a:stCxn id="163846" idx="0"/>
            <a:endCxn id="163847" idx="2"/>
          </p:cNvCxnSpPr>
          <p:nvPr/>
        </p:nvCxnSpPr>
        <p:spPr bwMode="auto">
          <a:xfrm flipV="1">
            <a:off x="5143500" y="2636838"/>
            <a:ext cx="477838" cy="5762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65" name="AutoShape 25">
            <a:extLst>
              <a:ext uri="{FF2B5EF4-FFF2-40B4-BE49-F238E27FC236}">
                <a16:creationId xmlns:a16="http://schemas.microsoft.com/office/drawing/2014/main" id="{A47EF0EA-AFE5-4538-9F4F-622271EA34EA}"/>
              </a:ext>
            </a:extLst>
          </p:cNvPr>
          <p:cNvCxnSpPr>
            <a:cxnSpLocks noChangeShapeType="1"/>
            <a:stCxn id="163846" idx="2"/>
            <a:endCxn id="163851" idx="0"/>
          </p:cNvCxnSpPr>
          <p:nvPr/>
        </p:nvCxnSpPr>
        <p:spPr bwMode="auto">
          <a:xfrm>
            <a:off x="5143500" y="3644900"/>
            <a:ext cx="477838" cy="576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66" name="AutoShape 26">
            <a:extLst>
              <a:ext uri="{FF2B5EF4-FFF2-40B4-BE49-F238E27FC236}">
                <a16:creationId xmlns:a16="http://schemas.microsoft.com/office/drawing/2014/main" id="{E511542E-E0D5-4E24-8451-768CAB2BEB69}"/>
              </a:ext>
            </a:extLst>
          </p:cNvPr>
          <p:cNvCxnSpPr>
            <a:cxnSpLocks noChangeShapeType="1"/>
            <a:stCxn id="163847" idx="3"/>
            <a:endCxn id="163848" idx="1"/>
          </p:cNvCxnSpPr>
          <p:nvPr/>
        </p:nvCxnSpPr>
        <p:spPr bwMode="auto">
          <a:xfrm>
            <a:off x="5927725" y="2420938"/>
            <a:ext cx="2397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67" name="AutoShape 27">
            <a:extLst>
              <a:ext uri="{FF2B5EF4-FFF2-40B4-BE49-F238E27FC236}">
                <a16:creationId xmlns:a16="http://schemas.microsoft.com/office/drawing/2014/main" id="{CF21E805-73EB-4715-9780-F0416269FDDE}"/>
              </a:ext>
            </a:extLst>
          </p:cNvPr>
          <p:cNvCxnSpPr>
            <a:cxnSpLocks noChangeShapeType="1"/>
            <a:stCxn id="163848" idx="3"/>
            <a:endCxn id="163849" idx="1"/>
          </p:cNvCxnSpPr>
          <p:nvPr/>
        </p:nvCxnSpPr>
        <p:spPr bwMode="auto">
          <a:xfrm>
            <a:off x="6780213" y="2420938"/>
            <a:ext cx="2381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68" name="AutoShape 28">
            <a:extLst>
              <a:ext uri="{FF2B5EF4-FFF2-40B4-BE49-F238E27FC236}">
                <a16:creationId xmlns:a16="http://schemas.microsoft.com/office/drawing/2014/main" id="{178FF29F-08B1-43B9-9C7C-555228C261C1}"/>
              </a:ext>
            </a:extLst>
          </p:cNvPr>
          <p:cNvCxnSpPr>
            <a:cxnSpLocks noChangeShapeType="1"/>
            <a:stCxn id="163849" idx="3"/>
            <a:endCxn id="163850" idx="0"/>
          </p:cNvCxnSpPr>
          <p:nvPr/>
        </p:nvCxnSpPr>
        <p:spPr bwMode="auto">
          <a:xfrm>
            <a:off x="7631113" y="2420938"/>
            <a:ext cx="306387" cy="79216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69" name="AutoShape 29">
            <a:extLst>
              <a:ext uri="{FF2B5EF4-FFF2-40B4-BE49-F238E27FC236}">
                <a16:creationId xmlns:a16="http://schemas.microsoft.com/office/drawing/2014/main" id="{0D1F5A96-F348-4B33-848F-E390B166CB46}"/>
              </a:ext>
            </a:extLst>
          </p:cNvPr>
          <p:cNvCxnSpPr>
            <a:cxnSpLocks noChangeShapeType="1"/>
            <a:stCxn id="163851" idx="3"/>
            <a:endCxn id="163852" idx="1"/>
          </p:cNvCxnSpPr>
          <p:nvPr/>
        </p:nvCxnSpPr>
        <p:spPr bwMode="auto">
          <a:xfrm>
            <a:off x="5927725" y="4437063"/>
            <a:ext cx="2397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70" name="AutoShape 30">
            <a:extLst>
              <a:ext uri="{FF2B5EF4-FFF2-40B4-BE49-F238E27FC236}">
                <a16:creationId xmlns:a16="http://schemas.microsoft.com/office/drawing/2014/main" id="{958AB051-2B63-4DD7-B91E-CA6AEE2A8796}"/>
              </a:ext>
            </a:extLst>
          </p:cNvPr>
          <p:cNvCxnSpPr>
            <a:cxnSpLocks noChangeShapeType="1"/>
            <a:stCxn id="163852" idx="3"/>
            <a:endCxn id="163853" idx="1"/>
          </p:cNvCxnSpPr>
          <p:nvPr/>
        </p:nvCxnSpPr>
        <p:spPr bwMode="auto">
          <a:xfrm>
            <a:off x="6780213" y="4437063"/>
            <a:ext cx="2381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71" name="AutoShape 31">
            <a:extLst>
              <a:ext uri="{FF2B5EF4-FFF2-40B4-BE49-F238E27FC236}">
                <a16:creationId xmlns:a16="http://schemas.microsoft.com/office/drawing/2014/main" id="{0A1C3F4D-584F-4E4A-8BDD-1E20440F6E29}"/>
              </a:ext>
            </a:extLst>
          </p:cNvPr>
          <p:cNvCxnSpPr>
            <a:cxnSpLocks noChangeShapeType="1"/>
            <a:stCxn id="163853" idx="3"/>
            <a:endCxn id="163850" idx="2"/>
          </p:cNvCxnSpPr>
          <p:nvPr/>
        </p:nvCxnSpPr>
        <p:spPr bwMode="auto">
          <a:xfrm flipV="1">
            <a:off x="7631113" y="3644900"/>
            <a:ext cx="306387" cy="792163"/>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72" name="AutoShape 32">
            <a:extLst>
              <a:ext uri="{FF2B5EF4-FFF2-40B4-BE49-F238E27FC236}">
                <a16:creationId xmlns:a16="http://schemas.microsoft.com/office/drawing/2014/main" id="{7E4FF30E-9730-4F06-93F3-C0FC7238C871}"/>
              </a:ext>
            </a:extLst>
          </p:cNvPr>
          <p:cNvSpPr>
            <a:spLocks noChangeArrowheads="1"/>
          </p:cNvSpPr>
          <p:nvPr/>
        </p:nvSpPr>
        <p:spPr bwMode="auto">
          <a:xfrm rot="16200000" flipV="1">
            <a:off x="1943100" y="3368675"/>
            <a:ext cx="1368425" cy="142875"/>
          </a:xfrm>
          <a:prstGeom prst="triangle">
            <a:avLst>
              <a:gd name="adj" fmla="val 49977"/>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3873" name="Group 33">
            <a:extLst>
              <a:ext uri="{FF2B5EF4-FFF2-40B4-BE49-F238E27FC236}">
                <a16:creationId xmlns:a16="http://schemas.microsoft.com/office/drawing/2014/main" id="{481D3417-D421-408C-90B5-91FD4BF04CBB}"/>
              </a:ext>
            </a:extLst>
          </p:cNvPr>
          <p:cNvGrpSpPr>
            <a:grpSpLocks/>
          </p:cNvGrpSpPr>
          <p:nvPr/>
        </p:nvGrpSpPr>
        <p:grpSpPr bwMode="auto">
          <a:xfrm rot="2212194">
            <a:off x="7451725" y="2060575"/>
            <a:ext cx="855663" cy="325438"/>
            <a:chOff x="5202" y="1127"/>
            <a:chExt cx="718" cy="173"/>
          </a:xfrm>
        </p:grpSpPr>
        <p:sp>
          <p:nvSpPr>
            <p:cNvPr id="163874" name="Text Box 34">
              <a:extLst>
                <a:ext uri="{FF2B5EF4-FFF2-40B4-BE49-F238E27FC236}">
                  <a16:creationId xmlns:a16="http://schemas.microsoft.com/office/drawing/2014/main" id="{DFB1A3F6-5F6B-425D-86D2-838E1063DDF1}"/>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63875" name="Line 35">
              <a:extLst>
                <a:ext uri="{FF2B5EF4-FFF2-40B4-BE49-F238E27FC236}">
                  <a16:creationId xmlns:a16="http://schemas.microsoft.com/office/drawing/2014/main" id="{2BF63235-E43E-42DF-82AA-7396341FE3C1}"/>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76" name="Line 36">
              <a:extLst>
                <a:ext uri="{FF2B5EF4-FFF2-40B4-BE49-F238E27FC236}">
                  <a16:creationId xmlns:a16="http://schemas.microsoft.com/office/drawing/2014/main" id="{511F0A7A-1D26-4123-9A8D-8A8A5011363E}"/>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877" name="Text Box 37">
            <a:extLst>
              <a:ext uri="{FF2B5EF4-FFF2-40B4-BE49-F238E27FC236}">
                <a16:creationId xmlns:a16="http://schemas.microsoft.com/office/drawing/2014/main" id="{654C7AAF-E01E-4BB2-935E-432F0BF3857A}"/>
              </a:ext>
            </a:extLst>
          </p:cNvPr>
          <p:cNvSpPr txBox="1">
            <a:spLocks noChangeArrowheads="1"/>
          </p:cNvSpPr>
          <p:nvPr/>
        </p:nvSpPr>
        <p:spPr bwMode="auto">
          <a:xfrm>
            <a:off x="755650" y="5942013"/>
            <a:ext cx="4824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sp>
        <p:nvSpPr>
          <p:cNvPr id="163878" name="Rectangle 38">
            <a:extLst>
              <a:ext uri="{FF2B5EF4-FFF2-40B4-BE49-F238E27FC236}">
                <a16:creationId xmlns:a16="http://schemas.microsoft.com/office/drawing/2014/main" id="{A6E99498-27FF-40DF-8CC0-6D66B4D97328}"/>
              </a:ext>
            </a:extLst>
          </p:cNvPr>
          <p:cNvSpPr>
            <a:spLocks noChangeArrowheads="1"/>
          </p:cNvSpPr>
          <p:nvPr/>
        </p:nvSpPr>
        <p:spPr bwMode="auto">
          <a:xfrm>
            <a:off x="3851275" y="5013325"/>
            <a:ext cx="4549775" cy="696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10000"/>
              </a:lnSpc>
              <a:buFontTx/>
              <a:buChar char="•"/>
            </a:pPr>
            <a:r>
              <a:rPr lang="zh-CN" altLang="en-US" sz="1200"/>
              <a:t>公司可以采取哪些促销和营销因素去影响消费者的购买行为？</a:t>
            </a:r>
          </a:p>
          <a:p>
            <a:pPr eaLnBrk="0" hangingPunct="0">
              <a:lnSpc>
                <a:spcPct val="110000"/>
              </a:lnSpc>
              <a:buFontTx/>
              <a:buChar char="•"/>
            </a:pPr>
            <a:r>
              <a:rPr lang="zh-CN" altLang="en-US" sz="1200"/>
              <a:t>市场份额下降（</a:t>
            </a:r>
            <a:r>
              <a:rPr lang="en-US" altLang="zh-CN" sz="1200"/>
              <a:t>R1</a:t>
            </a:r>
            <a:r>
              <a:rPr lang="zh-CN" altLang="en-US" sz="1200"/>
              <a:t>）的原因是消费者对产品的了解程度不够？</a:t>
            </a:r>
          </a:p>
          <a:p>
            <a:pPr eaLnBrk="0" hangingPunct="0">
              <a:lnSpc>
                <a:spcPct val="110000"/>
              </a:lnSpc>
              <a:buFontTx/>
              <a:buChar char="•"/>
            </a:pPr>
            <a:r>
              <a:rPr lang="en-US" altLang="zh-CN" sz="1200"/>
              <a:t>…</a:t>
            </a:r>
            <a:r>
              <a:rPr lang="zh-CN" altLang="en-US" sz="1200"/>
              <a:t>还是零售商不能说服消费者购买？ </a:t>
            </a:r>
          </a:p>
        </p:txBody>
      </p:sp>
      <p:sp>
        <p:nvSpPr>
          <p:cNvPr id="163879" name="Text Box 39">
            <a:extLst>
              <a:ext uri="{FF2B5EF4-FFF2-40B4-BE49-F238E27FC236}">
                <a16:creationId xmlns:a16="http://schemas.microsoft.com/office/drawing/2014/main" id="{C50438B9-3C60-431C-BC88-154289F46589}"/>
              </a:ext>
            </a:extLst>
          </p:cNvPr>
          <p:cNvSpPr txBox="1">
            <a:spLocks noChangeArrowheads="1"/>
          </p:cNvSpPr>
          <p:nvPr/>
        </p:nvSpPr>
        <p:spPr bwMode="auto">
          <a:xfrm>
            <a:off x="4140200" y="1628775"/>
            <a:ext cx="2952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latin typeface="Arial" panose="020B0604020202020204" pitchFamily="34" charset="0"/>
              </a:rPr>
              <a:t>公司运营结构示意图</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a:extLst>
              <a:ext uri="{FF2B5EF4-FFF2-40B4-BE49-F238E27FC236}">
                <a16:creationId xmlns:a16="http://schemas.microsoft.com/office/drawing/2014/main" id="{47A6AD6E-978D-447E-82FE-3760F7B1D545}"/>
              </a:ext>
            </a:extLst>
          </p:cNvPr>
          <p:cNvSpPr>
            <a:spLocks noGrp="1"/>
          </p:cNvSpPr>
          <p:nvPr>
            <p:ph type="sldNum" sz="quarter" idx="12"/>
          </p:nvPr>
        </p:nvSpPr>
        <p:spPr/>
        <p:txBody>
          <a:bodyPr/>
          <a:lstStyle/>
          <a:p>
            <a:fld id="{FE21FBB7-ACD5-4C11-B32B-5FA22836543C}" type="slidenum">
              <a:rPr lang="zh-CN" altLang="en-US"/>
              <a:pPr/>
              <a:t>81</a:t>
            </a:fld>
            <a:endParaRPr lang="en-US" altLang="zh-CN"/>
          </a:p>
        </p:txBody>
      </p:sp>
      <p:sp>
        <p:nvSpPr>
          <p:cNvPr id="164866" name="Rectangle 2">
            <a:extLst>
              <a:ext uri="{FF2B5EF4-FFF2-40B4-BE49-F238E27FC236}">
                <a16:creationId xmlns:a16="http://schemas.microsoft.com/office/drawing/2014/main" id="{ECD930FA-19E8-40AD-A6C1-B34AC53C2D64}"/>
              </a:ext>
            </a:extLst>
          </p:cNvPr>
          <p:cNvSpPr>
            <a:spLocks noGrp="1" noChangeArrowheads="1"/>
          </p:cNvSpPr>
          <p:nvPr>
            <p:ph type="title"/>
          </p:nvPr>
        </p:nvSpPr>
        <p:spPr/>
        <p:txBody>
          <a:bodyPr/>
          <a:lstStyle/>
          <a:p>
            <a:r>
              <a:rPr lang="zh-CN" altLang="en-US" b="0">
                <a:ea typeface="黑体" panose="02010609060101010101" pitchFamily="49" charset="-122"/>
              </a:rPr>
              <a:t>方法一（续） ：通过划分结构建立诊断框架，寻找可能的问题</a:t>
            </a:r>
          </a:p>
        </p:txBody>
      </p:sp>
      <p:sp>
        <p:nvSpPr>
          <p:cNvPr id="164867" name="Rectangle 3">
            <a:extLst>
              <a:ext uri="{FF2B5EF4-FFF2-40B4-BE49-F238E27FC236}">
                <a16:creationId xmlns:a16="http://schemas.microsoft.com/office/drawing/2014/main" id="{F51EE900-D694-4BDE-B52D-E0A6F1AFFA53}"/>
              </a:ext>
            </a:extLst>
          </p:cNvPr>
          <p:cNvSpPr>
            <a:spLocks noChangeArrowheads="1"/>
          </p:cNvSpPr>
          <p:nvPr/>
        </p:nvSpPr>
        <p:spPr bwMode="auto">
          <a:xfrm>
            <a:off x="827088" y="2698750"/>
            <a:ext cx="1584325" cy="166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buFontTx/>
              <a:buChar char="•"/>
            </a:pPr>
            <a:r>
              <a:rPr lang="zh-CN" altLang="en-US" sz="1200"/>
              <a:t>行业的业务流程是什么？</a:t>
            </a:r>
          </a:p>
          <a:p>
            <a:pPr eaLnBrk="0" hangingPunct="0">
              <a:lnSpc>
                <a:spcPct val="130000"/>
              </a:lnSpc>
              <a:buFontTx/>
              <a:buChar char="•"/>
            </a:pPr>
            <a:r>
              <a:rPr lang="zh-CN" altLang="en-US" sz="1200"/>
              <a:t>行业的主要发展趋势是什么？</a:t>
            </a:r>
          </a:p>
          <a:p>
            <a:pPr eaLnBrk="0" hangingPunct="0">
              <a:lnSpc>
                <a:spcPct val="130000"/>
              </a:lnSpc>
              <a:buFontTx/>
              <a:buChar char="•"/>
            </a:pPr>
            <a:r>
              <a:rPr lang="zh-CN" altLang="en-US" sz="1200"/>
              <a:t>在行业中对我们构成威胁和有危险的领域是什么？</a:t>
            </a:r>
          </a:p>
        </p:txBody>
      </p:sp>
      <p:sp>
        <p:nvSpPr>
          <p:cNvPr id="164868" name="AutoShape 4">
            <a:extLst>
              <a:ext uri="{FF2B5EF4-FFF2-40B4-BE49-F238E27FC236}">
                <a16:creationId xmlns:a16="http://schemas.microsoft.com/office/drawing/2014/main" id="{02045E23-5E69-4CA4-81DB-F70AB66851D1}"/>
              </a:ext>
            </a:extLst>
          </p:cNvPr>
          <p:cNvSpPr>
            <a:spLocks noChangeArrowheads="1"/>
          </p:cNvSpPr>
          <p:nvPr/>
        </p:nvSpPr>
        <p:spPr bwMode="auto">
          <a:xfrm rot="16200000" flipV="1">
            <a:off x="1943100" y="3394075"/>
            <a:ext cx="1368425" cy="142875"/>
          </a:xfrm>
          <a:prstGeom prst="triangle">
            <a:avLst>
              <a:gd name="adj" fmla="val 49977"/>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69" name="Text Box 5">
            <a:extLst>
              <a:ext uri="{FF2B5EF4-FFF2-40B4-BE49-F238E27FC236}">
                <a16:creationId xmlns:a16="http://schemas.microsoft.com/office/drawing/2014/main" id="{F9C4C32D-C8C2-4C63-AB9D-B2CC43A8EA1B}"/>
              </a:ext>
            </a:extLst>
          </p:cNvPr>
          <p:cNvSpPr txBox="1">
            <a:spLocks noChangeArrowheads="1"/>
          </p:cNvSpPr>
          <p:nvPr/>
        </p:nvSpPr>
        <p:spPr bwMode="auto">
          <a:xfrm>
            <a:off x="755650" y="5942013"/>
            <a:ext cx="4824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sp>
        <p:nvSpPr>
          <p:cNvPr id="164870" name="AutoShape 6">
            <a:extLst>
              <a:ext uri="{FF2B5EF4-FFF2-40B4-BE49-F238E27FC236}">
                <a16:creationId xmlns:a16="http://schemas.microsoft.com/office/drawing/2014/main" id="{D94FCA76-FA91-4DC2-AD26-E2199CE6E6A5}"/>
              </a:ext>
            </a:extLst>
          </p:cNvPr>
          <p:cNvSpPr>
            <a:spLocks noChangeArrowheads="1"/>
          </p:cNvSpPr>
          <p:nvPr/>
        </p:nvSpPr>
        <p:spPr bwMode="auto">
          <a:xfrm>
            <a:off x="2916238" y="3213100"/>
            <a:ext cx="719137" cy="43180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原材料</a:t>
            </a:r>
          </a:p>
          <a:p>
            <a:pPr algn="ctr"/>
            <a:r>
              <a:rPr lang="zh-CN" altLang="en-US" sz="1200">
                <a:latin typeface="Arial" panose="020B0604020202020204" pitchFamily="34" charset="0"/>
                <a:ea typeface="黑体" panose="02010609060101010101" pitchFamily="49" charset="-122"/>
              </a:rPr>
              <a:t>采购</a:t>
            </a:r>
          </a:p>
        </p:txBody>
      </p:sp>
      <p:sp>
        <p:nvSpPr>
          <p:cNvPr id="164871" name="AutoShape 7">
            <a:extLst>
              <a:ext uri="{FF2B5EF4-FFF2-40B4-BE49-F238E27FC236}">
                <a16:creationId xmlns:a16="http://schemas.microsoft.com/office/drawing/2014/main" id="{80642336-80EF-41D5-B416-D6E82A113E00}"/>
              </a:ext>
            </a:extLst>
          </p:cNvPr>
          <p:cNvSpPr>
            <a:spLocks noChangeArrowheads="1"/>
          </p:cNvSpPr>
          <p:nvPr/>
        </p:nvSpPr>
        <p:spPr bwMode="auto">
          <a:xfrm>
            <a:off x="3836988" y="3213100"/>
            <a:ext cx="719137" cy="43180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生产厂商</a:t>
            </a:r>
          </a:p>
        </p:txBody>
      </p:sp>
      <p:sp>
        <p:nvSpPr>
          <p:cNvPr id="164872" name="AutoShape 8">
            <a:extLst>
              <a:ext uri="{FF2B5EF4-FFF2-40B4-BE49-F238E27FC236}">
                <a16:creationId xmlns:a16="http://schemas.microsoft.com/office/drawing/2014/main" id="{097C406D-2F15-4F36-AB12-834EF01B5878}"/>
              </a:ext>
            </a:extLst>
          </p:cNvPr>
          <p:cNvSpPr>
            <a:spLocks noChangeArrowheads="1"/>
          </p:cNvSpPr>
          <p:nvPr/>
        </p:nvSpPr>
        <p:spPr bwMode="auto">
          <a:xfrm>
            <a:off x="4759325" y="3213100"/>
            <a:ext cx="719138" cy="43180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仓库分销</a:t>
            </a:r>
          </a:p>
        </p:txBody>
      </p:sp>
      <p:sp>
        <p:nvSpPr>
          <p:cNvPr id="164873" name="AutoShape 9">
            <a:extLst>
              <a:ext uri="{FF2B5EF4-FFF2-40B4-BE49-F238E27FC236}">
                <a16:creationId xmlns:a16="http://schemas.microsoft.com/office/drawing/2014/main" id="{44A2D79D-A53E-4E4F-A7E7-BA05EFD7D7A4}"/>
              </a:ext>
            </a:extLst>
          </p:cNvPr>
          <p:cNvSpPr>
            <a:spLocks noChangeArrowheads="1"/>
          </p:cNvSpPr>
          <p:nvPr/>
        </p:nvSpPr>
        <p:spPr bwMode="auto">
          <a:xfrm>
            <a:off x="5680075" y="3213100"/>
            <a:ext cx="719138" cy="43180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消费者</a:t>
            </a:r>
          </a:p>
          <a:p>
            <a:pPr algn="ctr"/>
            <a:r>
              <a:rPr lang="zh-CN" altLang="en-US" sz="1200">
                <a:latin typeface="Arial" panose="020B0604020202020204" pitchFamily="34" charset="0"/>
                <a:ea typeface="黑体" panose="02010609060101010101" pitchFamily="49" charset="-122"/>
              </a:rPr>
              <a:t>购买</a:t>
            </a:r>
          </a:p>
        </p:txBody>
      </p:sp>
      <p:sp>
        <p:nvSpPr>
          <p:cNvPr id="164874" name="AutoShape 10">
            <a:extLst>
              <a:ext uri="{FF2B5EF4-FFF2-40B4-BE49-F238E27FC236}">
                <a16:creationId xmlns:a16="http://schemas.microsoft.com/office/drawing/2014/main" id="{237FDA4C-8B1F-4815-A3C0-510063629DAB}"/>
              </a:ext>
            </a:extLst>
          </p:cNvPr>
          <p:cNvSpPr>
            <a:spLocks noChangeArrowheads="1"/>
          </p:cNvSpPr>
          <p:nvPr/>
        </p:nvSpPr>
        <p:spPr bwMode="auto">
          <a:xfrm>
            <a:off x="6602413" y="3213100"/>
            <a:ext cx="719137" cy="43180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消费者</a:t>
            </a:r>
          </a:p>
          <a:p>
            <a:pPr algn="ctr"/>
            <a:r>
              <a:rPr lang="zh-CN" altLang="en-US" sz="1200">
                <a:latin typeface="Arial" panose="020B0604020202020204" pitchFamily="34" charset="0"/>
                <a:ea typeface="黑体" panose="02010609060101010101" pitchFamily="49" charset="-122"/>
              </a:rPr>
              <a:t>用户</a:t>
            </a:r>
          </a:p>
        </p:txBody>
      </p:sp>
      <p:sp>
        <p:nvSpPr>
          <p:cNvPr id="164875" name="AutoShape 11">
            <a:extLst>
              <a:ext uri="{FF2B5EF4-FFF2-40B4-BE49-F238E27FC236}">
                <a16:creationId xmlns:a16="http://schemas.microsoft.com/office/drawing/2014/main" id="{EECA6DE3-432B-4305-9FD9-73EB20AECC7A}"/>
              </a:ext>
            </a:extLst>
          </p:cNvPr>
          <p:cNvSpPr>
            <a:spLocks noChangeArrowheads="1"/>
          </p:cNvSpPr>
          <p:nvPr/>
        </p:nvSpPr>
        <p:spPr bwMode="auto">
          <a:xfrm>
            <a:off x="7524750" y="3213100"/>
            <a:ext cx="719138" cy="43180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200">
                <a:latin typeface="Arial" panose="020B0604020202020204" pitchFamily="34" charset="0"/>
                <a:ea typeface="黑体" panose="02010609060101010101" pitchFamily="49" charset="-122"/>
              </a:rPr>
              <a:t>售后服务</a:t>
            </a:r>
          </a:p>
        </p:txBody>
      </p:sp>
      <p:sp>
        <p:nvSpPr>
          <p:cNvPr id="164876" name="AutoShape 12">
            <a:extLst>
              <a:ext uri="{FF2B5EF4-FFF2-40B4-BE49-F238E27FC236}">
                <a16:creationId xmlns:a16="http://schemas.microsoft.com/office/drawing/2014/main" id="{09E3A462-AB87-46B6-9E4E-5FD148760ABE}"/>
              </a:ext>
            </a:extLst>
          </p:cNvPr>
          <p:cNvSpPr>
            <a:spLocks noChangeArrowheads="1"/>
          </p:cNvSpPr>
          <p:nvPr/>
        </p:nvSpPr>
        <p:spPr bwMode="auto">
          <a:xfrm>
            <a:off x="3263900" y="2492375"/>
            <a:ext cx="1295400" cy="4318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nSpc>
                <a:spcPct val="110000"/>
              </a:lnSpc>
            </a:pPr>
            <a:r>
              <a:rPr lang="zh-CN" altLang="en-US" sz="1200">
                <a:latin typeface="Arial" panose="020B0604020202020204" pitchFamily="34" charset="0"/>
              </a:rPr>
              <a:t>完全一体化生产</a:t>
            </a:r>
          </a:p>
        </p:txBody>
      </p:sp>
      <p:sp>
        <p:nvSpPr>
          <p:cNvPr id="164877" name="AutoShape 13">
            <a:extLst>
              <a:ext uri="{FF2B5EF4-FFF2-40B4-BE49-F238E27FC236}">
                <a16:creationId xmlns:a16="http://schemas.microsoft.com/office/drawing/2014/main" id="{65F21E04-78F4-4C35-A088-C98F9C28245F}"/>
              </a:ext>
            </a:extLst>
          </p:cNvPr>
          <p:cNvSpPr>
            <a:spLocks noChangeArrowheads="1"/>
          </p:cNvSpPr>
          <p:nvPr/>
        </p:nvSpPr>
        <p:spPr bwMode="auto">
          <a:xfrm>
            <a:off x="5148263" y="2492375"/>
            <a:ext cx="1295400" cy="4318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nSpc>
                <a:spcPct val="110000"/>
              </a:lnSpc>
            </a:pPr>
            <a:r>
              <a:rPr lang="zh-CN" altLang="en-US" sz="1200">
                <a:latin typeface="Arial" panose="020B0604020202020204" pitchFamily="34" charset="0"/>
              </a:rPr>
              <a:t>长期存在差额</a:t>
            </a:r>
          </a:p>
        </p:txBody>
      </p:sp>
      <p:sp>
        <p:nvSpPr>
          <p:cNvPr id="164878" name="AutoShape 14">
            <a:extLst>
              <a:ext uri="{FF2B5EF4-FFF2-40B4-BE49-F238E27FC236}">
                <a16:creationId xmlns:a16="http://schemas.microsoft.com/office/drawing/2014/main" id="{EB2BB2F7-D5FC-453B-B0F8-8B37591B7D32}"/>
              </a:ext>
            </a:extLst>
          </p:cNvPr>
          <p:cNvSpPr>
            <a:spLocks noChangeArrowheads="1"/>
          </p:cNvSpPr>
          <p:nvPr/>
        </p:nvSpPr>
        <p:spPr bwMode="auto">
          <a:xfrm>
            <a:off x="6372225" y="2492375"/>
            <a:ext cx="1152525" cy="4318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nSpc>
                <a:spcPct val="110000"/>
              </a:lnSpc>
            </a:pPr>
            <a:r>
              <a:rPr lang="zh-CN" altLang="en-US" sz="1200">
                <a:latin typeface="Arial" panose="020B0604020202020204" pitchFamily="34" charset="0"/>
              </a:rPr>
              <a:t>相对固定的销售覆盖成本</a:t>
            </a:r>
          </a:p>
        </p:txBody>
      </p:sp>
      <p:sp>
        <p:nvSpPr>
          <p:cNvPr id="164879" name="AutoShape 15">
            <a:extLst>
              <a:ext uri="{FF2B5EF4-FFF2-40B4-BE49-F238E27FC236}">
                <a16:creationId xmlns:a16="http://schemas.microsoft.com/office/drawing/2014/main" id="{E81B2C78-D964-47F4-85BB-C79A63797D0D}"/>
              </a:ext>
            </a:extLst>
          </p:cNvPr>
          <p:cNvSpPr>
            <a:spLocks noChangeArrowheads="1"/>
          </p:cNvSpPr>
          <p:nvPr/>
        </p:nvSpPr>
        <p:spPr bwMode="auto">
          <a:xfrm>
            <a:off x="3424238" y="3933825"/>
            <a:ext cx="622300" cy="574675"/>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nSpc>
                <a:spcPct val="110000"/>
              </a:lnSpc>
            </a:pPr>
            <a:r>
              <a:rPr lang="zh-CN" altLang="en-US" sz="1200">
                <a:latin typeface="Arial" panose="020B0604020202020204" pitchFamily="34" charset="0"/>
              </a:rPr>
              <a:t>对稀缺资源处于控制地位</a:t>
            </a:r>
          </a:p>
        </p:txBody>
      </p:sp>
      <p:sp>
        <p:nvSpPr>
          <p:cNvPr id="164880" name="AutoShape 16">
            <a:extLst>
              <a:ext uri="{FF2B5EF4-FFF2-40B4-BE49-F238E27FC236}">
                <a16:creationId xmlns:a16="http://schemas.microsoft.com/office/drawing/2014/main" id="{B8F565DA-38B0-4A0C-8F7F-2E08DAC4D2BF}"/>
              </a:ext>
            </a:extLst>
          </p:cNvPr>
          <p:cNvSpPr>
            <a:spLocks noChangeArrowheads="1"/>
          </p:cNvSpPr>
          <p:nvPr/>
        </p:nvSpPr>
        <p:spPr bwMode="auto">
          <a:xfrm>
            <a:off x="4332288" y="3933825"/>
            <a:ext cx="719137" cy="6477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nSpc>
                <a:spcPct val="110000"/>
              </a:lnSpc>
            </a:pPr>
            <a:r>
              <a:rPr lang="zh-CN" altLang="en-US" sz="1200">
                <a:latin typeface="Arial" panose="020B0604020202020204" pitchFamily="34" charset="0"/>
              </a:rPr>
              <a:t>批发业务的主要部分</a:t>
            </a:r>
          </a:p>
        </p:txBody>
      </p:sp>
      <p:sp>
        <p:nvSpPr>
          <p:cNvPr id="164881" name="AutoShape 17">
            <a:extLst>
              <a:ext uri="{FF2B5EF4-FFF2-40B4-BE49-F238E27FC236}">
                <a16:creationId xmlns:a16="http://schemas.microsoft.com/office/drawing/2014/main" id="{EC0ECD3C-9111-4675-B866-D7FAF02FC8CC}"/>
              </a:ext>
            </a:extLst>
          </p:cNvPr>
          <p:cNvSpPr>
            <a:spLocks noChangeArrowheads="1"/>
          </p:cNvSpPr>
          <p:nvPr/>
        </p:nvSpPr>
        <p:spPr bwMode="auto">
          <a:xfrm>
            <a:off x="6232525" y="3933825"/>
            <a:ext cx="649288" cy="4318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nSpc>
                <a:spcPct val="110000"/>
              </a:lnSpc>
            </a:pPr>
            <a:r>
              <a:rPr lang="zh-CN" altLang="en-US" sz="1200">
                <a:latin typeface="Arial" panose="020B0604020202020204" pitchFamily="34" charset="0"/>
              </a:rPr>
              <a:t>显著的产品优势</a:t>
            </a:r>
          </a:p>
        </p:txBody>
      </p:sp>
      <p:sp>
        <p:nvSpPr>
          <p:cNvPr id="164882" name="AutoShape 18">
            <a:extLst>
              <a:ext uri="{FF2B5EF4-FFF2-40B4-BE49-F238E27FC236}">
                <a16:creationId xmlns:a16="http://schemas.microsoft.com/office/drawing/2014/main" id="{149517F4-2993-42C8-B9E9-5392EF2421BE}"/>
              </a:ext>
            </a:extLst>
          </p:cNvPr>
          <p:cNvSpPr>
            <a:spLocks noChangeArrowheads="1"/>
          </p:cNvSpPr>
          <p:nvPr/>
        </p:nvSpPr>
        <p:spPr bwMode="auto">
          <a:xfrm>
            <a:off x="7162800" y="3933825"/>
            <a:ext cx="649288" cy="431800"/>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nSpc>
                <a:spcPct val="110000"/>
              </a:lnSpc>
            </a:pPr>
            <a:r>
              <a:rPr lang="zh-CN" altLang="en-US" sz="1200">
                <a:latin typeface="Arial" panose="020B0604020202020204" pitchFamily="34" charset="0"/>
              </a:rPr>
              <a:t>特殊服务能力</a:t>
            </a:r>
          </a:p>
        </p:txBody>
      </p:sp>
      <p:cxnSp>
        <p:nvCxnSpPr>
          <p:cNvPr id="164883" name="AutoShape 19">
            <a:extLst>
              <a:ext uri="{FF2B5EF4-FFF2-40B4-BE49-F238E27FC236}">
                <a16:creationId xmlns:a16="http://schemas.microsoft.com/office/drawing/2014/main" id="{F570E436-AAE5-4FAC-881C-0B7B8031A740}"/>
              </a:ext>
            </a:extLst>
          </p:cNvPr>
          <p:cNvCxnSpPr>
            <a:cxnSpLocks noChangeShapeType="1"/>
            <a:stCxn id="164870" idx="3"/>
            <a:endCxn id="164871" idx="1"/>
          </p:cNvCxnSpPr>
          <p:nvPr/>
        </p:nvCxnSpPr>
        <p:spPr bwMode="auto">
          <a:xfrm>
            <a:off x="3635375" y="3429000"/>
            <a:ext cx="20161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84" name="AutoShape 20">
            <a:extLst>
              <a:ext uri="{FF2B5EF4-FFF2-40B4-BE49-F238E27FC236}">
                <a16:creationId xmlns:a16="http://schemas.microsoft.com/office/drawing/2014/main" id="{ED185387-8B26-4172-BF58-04EDA3B1F97B}"/>
              </a:ext>
            </a:extLst>
          </p:cNvPr>
          <p:cNvCxnSpPr>
            <a:cxnSpLocks noChangeShapeType="1"/>
            <a:stCxn id="164871" idx="3"/>
            <a:endCxn id="164872" idx="1"/>
          </p:cNvCxnSpPr>
          <p:nvPr/>
        </p:nvCxnSpPr>
        <p:spPr bwMode="auto">
          <a:xfrm>
            <a:off x="4556125" y="3429000"/>
            <a:ext cx="2032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85" name="AutoShape 21">
            <a:extLst>
              <a:ext uri="{FF2B5EF4-FFF2-40B4-BE49-F238E27FC236}">
                <a16:creationId xmlns:a16="http://schemas.microsoft.com/office/drawing/2014/main" id="{305012D6-52E9-49C4-918C-9FE1DBD3364E}"/>
              </a:ext>
            </a:extLst>
          </p:cNvPr>
          <p:cNvCxnSpPr>
            <a:cxnSpLocks noChangeShapeType="1"/>
            <a:stCxn id="164872" idx="3"/>
            <a:endCxn id="164873" idx="1"/>
          </p:cNvCxnSpPr>
          <p:nvPr/>
        </p:nvCxnSpPr>
        <p:spPr bwMode="auto">
          <a:xfrm>
            <a:off x="5478463" y="3429000"/>
            <a:ext cx="20161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86" name="AutoShape 22">
            <a:extLst>
              <a:ext uri="{FF2B5EF4-FFF2-40B4-BE49-F238E27FC236}">
                <a16:creationId xmlns:a16="http://schemas.microsoft.com/office/drawing/2014/main" id="{D87E4D7D-83D7-487A-A9A4-55C5834E3E7F}"/>
              </a:ext>
            </a:extLst>
          </p:cNvPr>
          <p:cNvCxnSpPr>
            <a:cxnSpLocks noChangeShapeType="1"/>
            <a:stCxn id="164873" idx="3"/>
            <a:endCxn id="164874" idx="1"/>
          </p:cNvCxnSpPr>
          <p:nvPr/>
        </p:nvCxnSpPr>
        <p:spPr bwMode="auto">
          <a:xfrm>
            <a:off x="6399213" y="3429000"/>
            <a:ext cx="2032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87" name="AutoShape 23">
            <a:extLst>
              <a:ext uri="{FF2B5EF4-FFF2-40B4-BE49-F238E27FC236}">
                <a16:creationId xmlns:a16="http://schemas.microsoft.com/office/drawing/2014/main" id="{59F5F5FB-ED6E-432E-BD33-E889022E1CA5}"/>
              </a:ext>
            </a:extLst>
          </p:cNvPr>
          <p:cNvCxnSpPr>
            <a:cxnSpLocks noChangeShapeType="1"/>
            <a:stCxn id="164874" idx="3"/>
            <a:endCxn id="164875" idx="1"/>
          </p:cNvCxnSpPr>
          <p:nvPr/>
        </p:nvCxnSpPr>
        <p:spPr bwMode="auto">
          <a:xfrm>
            <a:off x="7321550" y="3429000"/>
            <a:ext cx="2032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888" name="Line 24">
            <a:extLst>
              <a:ext uri="{FF2B5EF4-FFF2-40B4-BE49-F238E27FC236}">
                <a16:creationId xmlns:a16="http://schemas.microsoft.com/office/drawing/2014/main" id="{2A31440B-85C3-4F51-9C6A-E1552EE38FDF}"/>
              </a:ext>
            </a:extLst>
          </p:cNvPr>
          <p:cNvSpPr>
            <a:spLocks noChangeShapeType="1"/>
          </p:cNvSpPr>
          <p:nvPr/>
        </p:nvSpPr>
        <p:spPr bwMode="auto">
          <a:xfrm flipH="1" flipV="1">
            <a:off x="3733800" y="3429000"/>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89" name="Line 25">
            <a:extLst>
              <a:ext uri="{FF2B5EF4-FFF2-40B4-BE49-F238E27FC236}">
                <a16:creationId xmlns:a16="http://schemas.microsoft.com/office/drawing/2014/main" id="{573545B9-7BA9-462C-B10A-FE9CCD07309A}"/>
              </a:ext>
            </a:extLst>
          </p:cNvPr>
          <p:cNvSpPr>
            <a:spLocks noChangeShapeType="1"/>
          </p:cNvSpPr>
          <p:nvPr/>
        </p:nvSpPr>
        <p:spPr bwMode="auto">
          <a:xfrm flipV="1">
            <a:off x="4643438" y="3429000"/>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0" name="Line 26">
            <a:extLst>
              <a:ext uri="{FF2B5EF4-FFF2-40B4-BE49-F238E27FC236}">
                <a16:creationId xmlns:a16="http://schemas.microsoft.com/office/drawing/2014/main" id="{15F0AAF5-76C3-464D-A857-15A03DEB555D}"/>
              </a:ext>
            </a:extLst>
          </p:cNvPr>
          <p:cNvSpPr>
            <a:spLocks noChangeShapeType="1"/>
          </p:cNvSpPr>
          <p:nvPr/>
        </p:nvSpPr>
        <p:spPr bwMode="auto">
          <a:xfrm flipV="1">
            <a:off x="6503988" y="3429000"/>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1" name="Line 27">
            <a:extLst>
              <a:ext uri="{FF2B5EF4-FFF2-40B4-BE49-F238E27FC236}">
                <a16:creationId xmlns:a16="http://schemas.microsoft.com/office/drawing/2014/main" id="{1E61C9AF-2721-4FA8-83E4-66E0CFAEE828}"/>
              </a:ext>
            </a:extLst>
          </p:cNvPr>
          <p:cNvSpPr>
            <a:spLocks noChangeShapeType="1"/>
          </p:cNvSpPr>
          <p:nvPr/>
        </p:nvSpPr>
        <p:spPr bwMode="auto">
          <a:xfrm flipV="1">
            <a:off x="7426325" y="3429000"/>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2" name="Line 28">
            <a:extLst>
              <a:ext uri="{FF2B5EF4-FFF2-40B4-BE49-F238E27FC236}">
                <a16:creationId xmlns:a16="http://schemas.microsoft.com/office/drawing/2014/main" id="{41080E1B-2DFA-43D6-8982-D301372C2DA9}"/>
              </a:ext>
            </a:extLst>
          </p:cNvPr>
          <p:cNvSpPr>
            <a:spLocks noChangeShapeType="1"/>
          </p:cNvSpPr>
          <p:nvPr/>
        </p:nvSpPr>
        <p:spPr bwMode="auto">
          <a:xfrm rot="-10800000" flipH="1" flipV="1">
            <a:off x="3733800" y="2886075"/>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3" name="Line 29">
            <a:extLst>
              <a:ext uri="{FF2B5EF4-FFF2-40B4-BE49-F238E27FC236}">
                <a16:creationId xmlns:a16="http://schemas.microsoft.com/office/drawing/2014/main" id="{AFCE5F38-87A0-4739-9BD7-13397AB3D7D7}"/>
              </a:ext>
            </a:extLst>
          </p:cNvPr>
          <p:cNvSpPr>
            <a:spLocks noChangeShapeType="1"/>
          </p:cNvSpPr>
          <p:nvPr/>
        </p:nvSpPr>
        <p:spPr bwMode="auto">
          <a:xfrm rot="-10800000" flipH="1" flipV="1">
            <a:off x="5580063" y="2903538"/>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4" name="Line 30">
            <a:extLst>
              <a:ext uri="{FF2B5EF4-FFF2-40B4-BE49-F238E27FC236}">
                <a16:creationId xmlns:a16="http://schemas.microsoft.com/office/drawing/2014/main" id="{39C603C6-4685-4B54-9CFC-EE028C95998C}"/>
              </a:ext>
            </a:extLst>
          </p:cNvPr>
          <p:cNvSpPr>
            <a:spLocks noChangeShapeType="1"/>
          </p:cNvSpPr>
          <p:nvPr/>
        </p:nvSpPr>
        <p:spPr bwMode="auto">
          <a:xfrm flipH="1">
            <a:off x="6503988" y="2911475"/>
            <a:ext cx="360362"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5" name="Line 31">
            <a:extLst>
              <a:ext uri="{FF2B5EF4-FFF2-40B4-BE49-F238E27FC236}">
                <a16:creationId xmlns:a16="http://schemas.microsoft.com/office/drawing/2014/main" id="{8BD91BDF-519F-4BCC-ABB4-9A71D3BD42D1}"/>
              </a:ext>
            </a:extLst>
          </p:cNvPr>
          <p:cNvSpPr>
            <a:spLocks noChangeShapeType="1"/>
          </p:cNvSpPr>
          <p:nvPr/>
        </p:nvSpPr>
        <p:spPr bwMode="auto">
          <a:xfrm>
            <a:off x="7045325" y="2898775"/>
            <a:ext cx="360363"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6" name="Freeform 32">
            <a:extLst>
              <a:ext uri="{FF2B5EF4-FFF2-40B4-BE49-F238E27FC236}">
                <a16:creationId xmlns:a16="http://schemas.microsoft.com/office/drawing/2014/main" id="{90527560-DD95-4B12-954D-FD9CCE43D416}"/>
              </a:ext>
            </a:extLst>
          </p:cNvPr>
          <p:cNvSpPr>
            <a:spLocks/>
          </p:cNvSpPr>
          <p:nvPr/>
        </p:nvSpPr>
        <p:spPr bwMode="auto">
          <a:xfrm>
            <a:off x="2916238" y="3644900"/>
            <a:ext cx="5327650" cy="1079500"/>
          </a:xfrm>
          <a:custGeom>
            <a:avLst/>
            <a:gdLst>
              <a:gd name="T0" fmla="*/ 0 w 3356"/>
              <a:gd name="T1" fmla="*/ 0 h 680"/>
              <a:gd name="T2" fmla="*/ 317 w 3356"/>
              <a:gd name="T3" fmla="*/ 680 h 680"/>
              <a:gd name="T4" fmla="*/ 3039 w 3356"/>
              <a:gd name="T5" fmla="*/ 680 h 680"/>
              <a:gd name="T6" fmla="*/ 3356 w 3356"/>
              <a:gd name="T7" fmla="*/ 0 h 680"/>
            </a:gdLst>
            <a:ahLst/>
            <a:cxnLst>
              <a:cxn ang="0">
                <a:pos x="T0" y="T1"/>
              </a:cxn>
              <a:cxn ang="0">
                <a:pos x="T2" y="T3"/>
              </a:cxn>
              <a:cxn ang="0">
                <a:pos x="T4" y="T5"/>
              </a:cxn>
              <a:cxn ang="0">
                <a:pos x="T6" y="T7"/>
              </a:cxn>
            </a:cxnLst>
            <a:rect l="0" t="0" r="r" b="b"/>
            <a:pathLst>
              <a:path w="3356" h="680">
                <a:moveTo>
                  <a:pt x="0" y="0"/>
                </a:moveTo>
                <a:lnTo>
                  <a:pt x="317" y="680"/>
                </a:lnTo>
                <a:lnTo>
                  <a:pt x="3039" y="680"/>
                </a:lnTo>
                <a:lnTo>
                  <a:pt x="3356"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7" name="Freeform 33">
            <a:extLst>
              <a:ext uri="{FF2B5EF4-FFF2-40B4-BE49-F238E27FC236}">
                <a16:creationId xmlns:a16="http://schemas.microsoft.com/office/drawing/2014/main" id="{5294F020-7355-4762-AAE8-90F8DE6FE185}"/>
              </a:ext>
            </a:extLst>
          </p:cNvPr>
          <p:cNvSpPr>
            <a:spLocks/>
          </p:cNvSpPr>
          <p:nvPr/>
        </p:nvSpPr>
        <p:spPr bwMode="auto">
          <a:xfrm flipV="1">
            <a:off x="2916238" y="2133600"/>
            <a:ext cx="5327650" cy="1079500"/>
          </a:xfrm>
          <a:custGeom>
            <a:avLst/>
            <a:gdLst>
              <a:gd name="T0" fmla="*/ 0 w 3356"/>
              <a:gd name="T1" fmla="*/ 0 h 680"/>
              <a:gd name="T2" fmla="*/ 317 w 3356"/>
              <a:gd name="T3" fmla="*/ 680 h 680"/>
              <a:gd name="T4" fmla="*/ 3039 w 3356"/>
              <a:gd name="T5" fmla="*/ 680 h 680"/>
              <a:gd name="T6" fmla="*/ 3356 w 3356"/>
              <a:gd name="T7" fmla="*/ 0 h 680"/>
            </a:gdLst>
            <a:ahLst/>
            <a:cxnLst>
              <a:cxn ang="0">
                <a:pos x="T0" y="T1"/>
              </a:cxn>
              <a:cxn ang="0">
                <a:pos x="T2" y="T3"/>
              </a:cxn>
              <a:cxn ang="0">
                <a:pos x="T4" y="T5"/>
              </a:cxn>
              <a:cxn ang="0">
                <a:pos x="T6" y="T7"/>
              </a:cxn>
            </a:cxnLst>
            <a:rect l="0" t="0" r="r" b="b"/>
            <a:pathLst>
              <a:path w="3356" h="680">
                <a:moveTo>
                  <a:pt x="0" y="0"/>
                </a:moveTo>
                <a:lnTo>
                  <a:pt x="317" y="680"/>
                </a:lnTo>
                <a:lnTo>
                  <a:pt x="3039" y="680"/>
                </a:lnTo>
                <a:lnTo>
                  <a:pt x="3356"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8" name="AutoShape 34">
            <a:extLst>
              <a:ext uri="{FF2B5EF4-FFF2-40B4-BE49-F238E27FC236}">
                <a16:creationId xmlns:a16="http://schemas.microsoft.com/office/drawing/2014/main" id="{C4D463D2-FCAE-4F5D-B3CC-6A1FF30E9C29}"/>
              </a:ext>
            </a:extLst>
          </p:cNvPr>
          <p:cNvSpPr>
            <a:spLocks noChangeArrowheads="1"/>
          </p:cNvSpPr>
          <p:nvPr/>
        </p:nvSpPr>
        <p:spPr bwMode="auto">
          <a:xfrm>
            <a:off x="5219700" y="4521200"/>
            <a:ext cx="792163" cy="360363"/>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lnSpc>
                <a:spcPct val="110000"/>
              </a:lnSpc>
            </a:pPr>
            <a:r>
              <a:rPr lang="zh-CN" altLang="en-US" sz="1200">
                <a:latin typeface="Arial" panose="020B0604020202020204" pitchFamily="34" charset="0"/>
              </a:rPr>
              <a:t>市场平衡点</a:t>
            </a:r>
          </a:p>
        </p:txBody>
      </p:sp>
      <p:sp>
        <p:nvSpPr>
          <p:cNvPr id="164899" name="AutoShape 35">
            <a:extLst>
              <a:ext uri="{FF2B5EF4-FFF2-40B4-BE49-F238E27FC236}">
                <a16:creationId xmlns:a16="http://schemas.microsoft.com/office/drawing/2014/main" id="{36E052AA-B652-4A9B-B1EE-071E9431B3FB}"/>
              </a:ext>
            </a:extLst>
          </p:cNvPr>
          <p:cNvSpPr>
            <a:spLocks noChangeArrowheads="1"/>
          </p:cNvSpPr>
          <p:nvPr/>
        </p:nvSpPr>
        <p:spPr bwMode="auto">
          <a:xfrm>
            <a:off x="5219700" y="1928813"/>
            <a:ext cx="792163" cy="36036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lnSpc>
                <a:spcPct val="110000"/>
              </a:lnSpc>
            </a:pPr>
            <a:r>
              <a:rPr lang="zh-CN" altLang="en-US" sz="1200">
                <a:latin typeface="Arial" panose="020B0604020202020204" pitchFamily="34" charset="0"/>
              </a:rPr>
              <a:t>经济平衡点</a:t>
            </a:r>
          </a:p>
        </p:txBody>
      </p:sp>
      <p:sp>
        <p:nvSpPr>
          <p:cNvPr id="164900" name="Rectangle 36">
            <a:extLst>
              <a:ext uri="{FF2B5EF4-FFF2-40B4-BE49-F238E27FC236}">
                <a16:creationId xmlns:a16="http://schemas.microsoft.com/office/drawing/2014/main" id="{C384AD6D-630F-4C65-9CAC-BF97A5D7792E}"/>
              </a:ext>
            </a:extLst>
          </p:cNvPr>
          <p:cNvSpPr>
            <a:spLocks noChangeArrowheads="1"/>
          </p:cNvSpPr>
          <p:nvPr/>
        </p:nvSpPr>
        <p:spPr bwMode="auto">
          <a:xfrm>
            <a:off x="3406775" y="5037138"/>
            <a:ext cx="4549775" cy="696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10000"/>
              </a:lnSpc>
              <a:buFontTx/>
              <a:buChar char="•"/>
            </a:pPr>
            <a:r>
              <a:rPr lang="zh-CN" altLang="en-US" sz="1200"/>
              <a:t>确定每个细分市场的容量和竞争者</a:t>
            </a:r>
          </a:p>
          <a:p>
            <a:pPr eaLnBrk="0" hangingPunct="0">
              <a:lnSpc>
                <a:spcPct val="110000"/>
              </a:lnSpc>
              <a:buFontTx/>
              <a:buChar char="•"/>
            </a:pPr>
            <a:r>
              <a:rPr lang="zh-CN" altLang="en-US" sz="1200"/>
              <a:t>设法确定在哪里可以是价值增值，成本如何控制、利润来源等</a:t>
            </a:r>
          </a:p>
          <a:p>
            <a:pPr eaLnBrk="0" hangingPunct="0">
              <a:lnSpc>
                <a:spcPct val="110000"/>
              </a:lnSpc>
              <a:buFontTx/>
              <a:buChar char="•"/>
            </a:pPr>
            <a:r>
              <a:rPr lang="zh-CN" altLang="en-US" sz="1200"/>
              <a:t>寻找平衡点，确定哪些业务比较薄弱。</a:t>
            </a:r>
          </a:p>
        </p:txBody>
      </p:sp>
      <p:sp>
        <p:nvSpPr>
          <p:cNvPr id="164901" name="Text Box 37">
            <a:extLst>
              <a:ext uri="{FF2B5EF4-FFF2-40B4-BE49-F238E27FC236}">
                <a16:creationId xmlns:a16="http://schemas.microsoft.com/office/drawing/2014/main" id="{07A6C9BF-50A8-4DFD-9E81-3A8ED6BB8947}"/>
              </a:ext>
            </a:extLst>
          </p:cNvPr>
          <p:cNvSpPr txBox="1">
            <a:spLocks noChangeArrowheads="1"/>
          </p:cNvSpPr>
          <p:nvPr/>
        </p:nvSpPr>
        <p:spPr bwMode="auto">
          <a:xfrm>
            <a:off x="4067175" y="1557338"/>
            <a:ext cx="2952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latin typeface="Arial" panose="020B0604020202020204" pitchFamily="34" charset="0"/>
              </a:rPr>
              <a:t>行业结构示意图</a:t>
            </a:r>
          </a:p>
        </p:txBody>
      </p:sp>
      <p:grpSp>
        <p:nvGrpSpPr>
          <p:cNvPr id="164902" name="Group 38">
            <a:extLst>
              <a:ext uri="{FF2B5EF4-FFF2-40B4-BE49-F238E27FC236}">
                <a16:creationId xmlns:a16="http://schemas.microsoft.com/office/drawing/2014/main" id="{0BA8C719-B345-4556-B1DD-4C6ACEB6C823}"/>
              </a:ext>
            </a:extLst>
          </p:cNvPr>
          <p:cNvGrpSpPr>
            <a:grpSpLocks/>
          </p:cNvGrpSpPr>
          <p:nvPr/>
        </p:nvGrpSpPr>
        <p:grpSpPr bwMode="auto">
          <a:xfrm rot="1706299">
            <a:off x="7308850" y="1951038"/>
            <a:ext cx="855663" cy="325437"/>
            <a:chOff x="5202" y="1127"/>
            <a:chExt cx="718" cy="173"/>
          </a:xfrm>
        </p:grpSpPr>
        <p:sp>
          <p:nvSpPr>
            <p:cNvPr id="164903" name="Text Box 39">
              <a:extLst>
                <a:ext uri="{FF2B5EF4-FFF2-40B4-BE49-F238E27FC236}">
                  <a16:creationId xmlns:a16="http://schemas.microsoft.com/office/drawing/2014/main" id="{6FD35F51-90E5-42F9-9C02-1A38A9355E27}"/>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64904" name="Line 40">
              <a:extLst>
                <a:ext uri="{FF2B5EF4-FFF2-40B4-BE49-F238E27FC236}">
                  <a16:creationId xmlns:a16="http://schemas.microsoft.com/office/drawing/2014/main" id="{860D95C8-F160-4CAC-9A34-3B054AA35B84}"/>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905" name="Line 41">
              <a:extLst>
                <a:ext uri="{FF2B5EF4-FFF2-40B4-BE49-F238E27FC236}">
                  <a16:creationId xmlns:a16="http://schemas.microsoft.com/office/drawing/2014/main" id="{863C65B1-C385-485E-827B-57FECBE4B950}"/>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灯片编号占位符 5">
            <a:extLst>
              <a:ext uri="{FF2B5EF4-FFF2-40B4-BE49-F238E27FC236}">
                <a16:creationId xmlns:a16="http://schemas.microsoft.com/office/drawing/2014/main" id="{173569AA-98D7-48CE-8898-BC009CE9E011}"/>
              </a:ext>
            </a:extLst>
          </p:cNvPr>
          <p:cNvSpPr>
            <a:spLocks noGrp="1"/>
          </p:cNvSpPr>
          <p:nvPr>
            <p:ph type="sldNum" sz="quarter" idx="12"/>
          </p:nvPr>
        </p:nvSpPr>
        <p:spPr/>
        <p:txBody>
          <a:bodyPr/>
          <a:lstStyle/>
          <a:p>
            <a:fld id="{057EAB67-CE22-4529-8602-F4B0515D2A45}" type="slidenum">
              <a:rPr lang="zh-CN" altLang="en-US"/>
              <a:pPr/>
              <a:t>82</a:t>
            </a:fld>
            <a:endParaRPr lang="en-US" altLang="zh-CN"/>
          </a:p>
        </p:txBody>
      </p:sp>
      <p:sp>
        <p:nvSpPr>
          <p:cNvPr id="165890" name="Rectangle 2">
            <a:extLst>
              <a:ext uri="{FF2B5EF4-FFF2-40B4-BE49-F238E27FC236}">
                <a16:creationId xmlns:a16="http://schemas.microsoft.com/office/drawing/2014/main" id="{64F3211E-9127-4DB3-A0F2-624A32D7C177}"/>
              </a:ext>
            </a:extLst>
          </p:cNvPr>
          <p:cNvSpPr>
            <a:spLocks noGrp="1" noChangeArrowheads="1"/>
          </p:cNvSpPr>
          <p:nvPr>
            <p:ph type="title"/>
          </p:nvPr>
        </p:nvSpPr>
        <p:spPr/>
        <p:txBody>
          <a:bodyPr/>
          <a:lstStyle/>
          <a:p>
            <a:r>
              <a:rPr lang="zh-CN" altLang="en-US" b="0">
                <a:ea typeface="黑体" panose="02010609060101010101" pitchFamily="49" charset="-122"/>
              </a:rPr>
              <a:t>方法二：通过寻找因果关系（财务结构）建立诊断框架，寻找可能的问题</a:t>
            </a:r>
            <a:endParaRPr lang="zh-CN" altLang="en-US"/>
          </a:p>
        </p:txBody>
      </p:sp>
      <p:grpSp>
        <p:nvGrpSpPr>
          <p:cNvPr id="165891" name="Group 3">
            <a:extLst>
              <a:ext uri="{FF2B5EF4-FFF2-40B4-BE49-F238E27FC236}">
                <a16:creationId xmlns:a16="http://schemas.microsoft.com/office/drawing/2014/main" id="{A787CDE5-95D5-428F-AB0E-075C3BA81A26}"/>
              </a:ext>
            </a:extLst>
          </p:cNvPr>
          <p:cNvGrpSpPr>
            <a:grpSpLocks/>
          </p:cNvGrpSpPr>
          <p:nvPr/>
        </p:nvGrpSpPr>
        <p:grpSpPr bwMode="auto">
          <a:xfrm>
            <a:off x="539750" y="1412875"/>
            <a:ext cx="5256213" cy="4540250"/>
            <a:chOff x="340" y="890"/>
            <a:chExt cx="3311" cy="2860"/>
          </a:xfrm>
        </p:grpSpPr>
        <p:sp>
          <p:nvSpPr>
            <p:cNvPr id="165892" name="AutoShape 4">
              <a:extLst>
                <a:ext uri="{FF2B5EF4-FFF2-40B4-BE49-F238E27FC236}">
                  <a16:creationId xmlns:a16="http://schemas.microsoft.com/office/drawing/2014/main" id="{2B8CFDCF-839C-4302-84D0-6EC25B172C03}"/>
                </a:ext>
              </a:extLst>
            </p:cNvPr>
            <p:cNvSpPr>
              <a:spLocks noChangeArrowheads="1"/>
            </p:cNvSpPr>
            <p:nvPr/>
          </p:nvSpPr>
          <p:spPr bwMode="auto">
            <a:xfrm>
              <a:off x="340" y="2231"/>
              <a:ext cx="236" cy="212"/>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投资</a:t>
              </a:r>
            </a:p>
            <a:p>
              <a:pPr algn="ctr"/>
              <a:r>
                <a:rPr lang="zh-CN" altLang="en-US" sz="1100">
                  <a:latin typeface="Arial" panose="020B0604020202020204" pitchFamily="34" charset="0"/>
                  <a:ea typeface="黑体" panose="02010609060101010101" pitchFamily="49" charset="-122"/>
                </a:rPr>
                <a:t>收益</a:t>
              </a:r>
            </a:p>
          </p:txBody>
        </p:sp>
        <p:sp>
          <p:nvSpPr>
            <p:cNvPr id="165893" name="AutoShape 5">
              <a:extLst>
                <a:ext uri="{FF2B5EF4-FFF2-40B4-BE49-F238E27FC236}">
                  <a16:creationId xmlns:a16="http://schemas.microsoft.com/office/drawing/2014/main" id="{F7E3CCDB-EF40-485A-9F7D-022305794CEC}"/>
                </a:ext>
              </a:extLst>
            </p:cNvPr>
            <p:cNvSpPr>
              <a:spLocks noChangeArrowheads="1"/>
            </p:cNvSpPr>
            <p:nvPr/>
          </p:nvSpPr>
          <p:spPr bwMode="auto">
            <a:xfrm>
              <a:off x="734" y="1908"/>
              <a:ext cx="236" cy="212"/>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贸易利润</a:t>
              </a:r>
            </a:p>
          </p:txBody>
        </p:sp>
        <p:sp>
          <p:nvSpPr>
            <p:cNvPr id="165894" name="AutoShape 6">
              <a:extLst>
                <a:ext uri="{FF2B5EF4-FFF2-40B4-BE49-F238E27FC236}">
                  <a16:creationId xmlns:a16="http://schemas.microsoft.com/office/drawing/2014/main" id="{83D50B08-8A04-42DB-8986-E70273340DDE}"/>
                </a:ext>
              </a:extLst>
            </p:cNvPr>
            <p:cNvSpPr>
              <a:spLocks noChangeArrowheads="1"/>
            </p:cNvSpPr>
            <p:nvPr/>
          </p:nvSpPr>
          <p:spPr bwMode="auto">
            <a:xfrm>
              <a:off x="734" y="2647"/>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资产</a:t>
              </a:r>
            </a:p>
          </p:txBody>
        </p:sp>
        <p:sp>
          <p:nvSpPr>
            <p:cNvPr id="165895" name="AutoShape 7">
              <a:extLst>
                <a:ext uri="{FF2B5EF4-FFF2-40B4-BE49-F238E27FC236}">
                  <a16:creationId xmlns:a16="http://schemas.microsoft.com/office/drawing/2014/main" id="{65029E79-DF91-40C7-B7CE-5E85F0F16BBC}"/>
                </a:ext>
              </a:extLst>
            </p:cNvPr>
            <p:cNvSpPr>
              <a:spLocks noChangeArrowheads="1"/>
            </p:cNvSpPr>
            <p:nvPr/>
          </p:nvSpPr>
          <p:spPr bwMode="auto">
            <a:xfrm>
              <a:off x="1089" y="2311"/>
              <a:ext cx="276" cy="212"/>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净流动资产</a:t>
              </a:r>
            </a:p>
          </p:txBody>
        </p:sp>
        <p:sp>
          <p:nvSpPr>
            <p:cNvPr id="165896" name="AutoShape 8">
              <a:extLst>
                <a:ext uri="{FF2B5EF4-FFF2-40B4-BE49-F238E27FC236}">
                  <a16:creationId xmlns:a16="http://schemas.microsoft.com/office/drawing/2014/main" id="{88FECBD3-9E48-4B9B-8C3D-7099CE332126}"/>
                </a:ext>
              </a:extLst>
            </p:cNvPr>
            <p:cNvSpPr>
              <a:spLocks noChangeArrowheads="1"/>
            </p:cNvSpPr>
            <p:nvPr/>
          </p:nvSpPr>
          <p:spPr bwMode="auto">
            <a:xfrm>
              <a:off x="1089" y="2796"/>
              <a:ext cx="237" cy="212"/>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固定</a:t>
              </a:r>
            </a:p>
            <a:p>
              <a:pPr algn="ctr"/>
              <a:r>
                <a:rPr lang="zh-CN" altLang="en-US" sz="1100">
                  <a:latin typeface="Arial" panose="020B0604020202020204" pitchFamily="34" charset="0"/>
                  <a:ea typeface="黑体" panose="02010609060101010101" pitchFamily="49" charset="-122"/>
                </a:rPr>
                <a:t>资产</a:t>
              </a:r>
            </a:p>
          </p:txBody>
        </p:sp>
        <p:sp>
          <p:nvSpPr>
            <p:cNvPr id="165897" name="AutoShape 9">
              <a:extLst>
                <a:ext uri="{FF2B5EF4-FFF2-40B4-BE49-F238E27FC236}">
                  <a16:creationId xmlns:a16="http://schemas.microsoft.com/office/drawing/2014/main" id="{FA101A18-C64C-4554-83C8-E5ADC85BA3E5}"/>
                </a:ext>
              </a:extLst>
            </p:cNvPr>
            <p:cNvSpPr>
              <a:spLocks noChangeArrowheads="1"/>
            </p:cNvSpPr>
            <p:nvPr/>
          </p:nvSpPr>
          <p:spPr bwMode="auto">
            <a:xfrm>
              <a:off x="1443" y="2701"/>
              <a:ext cx="23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房屋</a:t>
              </a:r>
            </a:p>
          </p:txBody>
        </p:sp>
        <p:sp>
          <p:nvSpPr>
            <p:cNvPr id="165898" name="AutoShape 10">
              <a:extLst>
                <a:ext uri="{FF2B5EF4-FFF2-40B4-BE49-F238E27FC236}">
                  <a16:creationId xmlns:a16="http://schemas.microsoft.com/office/drawing/2014/main" id="{10E880AF-B637-4818-84C2-BE92468BD972}"/>
                </a:ext>
              </a:extLst>
            </p:cNvPr>
            <p:cNvSpPr>
              <a:spLocks noChangeArrowheads="1"/>
            </p:cNvSpPr>
            <p:nvPr/>
          </p:nvSpPr>
          <p:spPr bwMode="auto">
            <a:xfrm>
              <a:off x="1443" y="2971"/>
              <a:ext cx="237" cy="212"/>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厂房</a:t>
              </a:r>
            </a:p>
            <a:p>
              <a:r>
                <a:rPr lang="zh-CN" altLang="en-US" sz="1100">
                  <a:latin typeface="Arial" panose="020B0604020202020204" pitchFamily="34" charset="0"/>
                  <a:ea typeface="黑体" panose="02010609060101010101" pitchFamily="49" charset="-122"/>
                </a:rPr>
                <a:t>设备</a:t>
              </a:r>
            </a:p>
          </p:txBody>
        </p:sp>
        <p:sp>
          <p:nvSpPr>
            <p:cNvPr id="165899" name="AutoShape 11">
              <a:extLst>
                <a:ext uri="{FF2B5EF4-FFF2-40B4-BE49-F238E27FC236}">
                  <a16:creationId xmlns:a16="http://schemas.microsoft.com/office/drawing/2014/main" id="{6B499D5B-1D3A-4FA2-98D0-28AFD4591369}"/>
                </a:ext>
              </a:extLst>
            </p:cNvPr>
            <p:cNvSpPr>
              <a:spLocks noChangeArrowheads="1"/>
            </p:cNvSpPr>
            <p:nvPr/>
          </p:nvSpPr>
          <p:spPr bwMode="auto">
            <a:xfrm>
              <a:off x="1799" y="3159"/>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成本</a:t>
              </a:r>
            </a:p>
          </p:txBody>
        </p:sp>
        <p:sp>
          <p:nvSpPr>
            <p:cNvPr id="165900" name="AutoShape 12">
              <a:extLst>
                <a:ext uri="{FF2B5EF4-FFF2-40B4-BE49-F238E27FC236}">
                  <a16:creationId xmlns:a16="http://schemas.microsoft.com/office/drawing/2014/main" id="{FC95F896-0268-498E-8C62-0740D57F7ADC}"/>
                </a:ext>
              </a:extLst>
            </p:cNvPr>
            <p:cNvSpPr>
              <a:spLocks noChangeArrowheads="1"/>
            </p:cNvSpPr>
            <p:nvPr/>
          </p:nvSpPr>
          <p:spPr bwMode="auto">
            <a:xfrm>
              <a:off x="2152" y="2901"/>
              <a:ext cx="237" cy="212"/>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可变</a:t>
              </a:r>
            </a:p>
            <a:p>
              <a:pPr algn="ctr"/>
              <a:r>
                <a:rPr lang="zh-CN" altLang="en-US" sz="1100">
                  <a:latin typeface="Arial" panose="020B0604020202020204" pitchFamily="34" charset="0"/>
                  <a:ea typeface="黑体" panose="02010609060101010101" pitchFamily="49" charset="-122"/>
                </a:rPr>
                <a:t>成本</a:t>
              </a:r>
            </a:p>
          </p:txBody>
        </p:sp>
        <p:sp>
          <p:nvSpPr>
            <p:cNvPr id="165901" name="AutoShape 13">
              <a:extLst>
                <a:ext uri="{FF2B5EF4-FFF2-40B4-BE49-F238E27FC236}">
                  <a16:creationId xmlns:a16="http://schemas.microsoft.com/office/drawing/2014/main" id="{4A75261A-D6BC-46A1-9992-D4DA2BC39E85}"/>
                </a:ext>
              </a:extLst>
            </p:cNvPr>
            <p:cNvSpPr>
              <a:spLocks noChangeArrowheads="1"/>
            </p:cNvSpPr>
            <p:nvPr/>
          </p:nvSpPr>
          <p:spPr bwMode="auto">
            <a:xfrm>
              <a:off x="2152" y="3416"/>
              <a:ext cx="237" cy="212"/>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固定</a:t>
              </a:r>
            </a:p>
            <a:p>
              <a:pPr algn="ctr"/>
              <a:r>
                <a:rPr lang="zh-CN" altLang="en-US" sz="1100">
                  <a:latin typeface="Arial" panose="020B0604020202020204" pitchFamily="34" charset="0"/>
                  <a:ea typeface="黑体" panose="02010609060101010101" pitchFamily="49" charset="-122"/>
                </a:rPr>
                <a:t>成本</a:t>
              </a:r>
            </a:p>
          </p:txBody>
        </p:sp>
        <p:sp>
          <p:nvSpPr>
            <p:cNvPr id="165902" name="AutoShape 14">
              <a:extLst>
                <a:ext uri="{FF2B5EF4-FFF2-40B4-BE49-F238E27FC236}">
                  <a16:creationId xmlns:a16="http://schemas.microsoft.com/office/drawing/2014/main" id="{61ED77C3-7348-4236-9B5C-259A41383E09}"/>
                </a:ext>
              </a:extLst>
            </p:cNvPr>
            <p:cNvSpPr>
              <a:spLocks noChangeArrowheads="1"/>
            </p:cNvSpPr>
            <p:nvPr/>
          </p:nvSpPr>
          <p:spPr bwMode="auto">
            <a:xfrm>
              <a:off x="2468" y="2539"/>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人工</a:t>
              </a:r>
            </a:p>
          </p:txBody>
        </p:sp>
        <p:sp>
          <p:nvSpPr>
            <p:cNvPr id="165903" name="AutoShape 15">
              <a:extLst>
                <a:ext uri="{FF2B5EF4-FFF2-40B4-BE49-F238E27FC236}">
                  <a16:creationId xmlns:a16="http://schemas.microsoft.com/office/drawing/2014/main" id="{FABC1448-3352-46EC-A59D-320238FC7C5B}"/>
                </a:ext>
              </a:extLst>
            </p:cNvPr>
            <p:cNvSpPr>
              <a:spLocks noChangeArrowheads="1"/>
            </p:cNvSpPr>
            <p:nvPr/>
          </p:nvSpPr>
          <p:spPr bwMode="auto">
            <a:xfrm>
              <a:off x="2468" y="2953"/>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服务</a:t>
              </a:r>
            </a:p>
          </p:txBody>
        </p:sp>
        <p:sp>
          <p:nvSpPr>
            <p:cNvPr id="165904" name="AutoShape 16">
              <a:extLst>
                <a:ext uri="{FF2B5EF4-FFF2-40B4-BE49-F238E27FC236}">
                  <a16:creationId xmlns:a16="http://schemas.microsoft.com/office/drawing/2014/main" id="{17DAC407-148B-4F1F-8548-62FE2194B874}"/>
                </a:ext>
              </a:extLst>
            </p:cNvPr>
            <p:cNvSpPr>
              <a:spLocks noChangeArrowheads="1"/>
            </p:cNvSpPr>
            <p:nvPr/>
          </p:nvSpPr>
          <p:spPr bwMode="auto">
            <a:xfrm>
              <a:off x="2468" y="3162"/>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物料</a:t>
              </a:r>
            </a:p>
          </p:txBody>
        </p:sp>
        <p:sp>
          <p:nvSpPr>
            <p:cNvPr id="165905" name="AutoShape 17">
              <a:extLst>
                <a:ext uri="{FF2B5EF4-FFF2-40B4-BE49-F238E27FC236}">
                  <a16:creationId xmlns:a16="http://schemas.microsoft.com/office/drawing/2014/main" id="{D06F3351-33CB-450D-9CE0-86B37354DBB8}"/>
                </a:ext>
              </a:extLst>
            </p:cNvPr>
            <p:cNvSpPr>
              <a:spLocks noChangeArrowheads="1"/>
            </p:cNvSpPr>
            <p:nvPr/>
          </p:nvSpPr>
          <p:spPr bwMode="auto">
            <a:xfrm>
              <a:off x="2469" y="3307"/>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研发</a:t>
              </a:r>
            </a:p>
          </p:txBody>
        </p:sp>
        <p:sp>
          <p:nvSpPr>
            <p:cNvPr id="165906" name="AutoShape 18">
              <a:extLst>
                <a:ext uri="{FF2B5EF4-FFF2-40B4-BE49-F238E27FC236}">
                  <a16:creationId xmlns:a16="http://schemas.microsoft.com/office/drawing/2014/main" id="{43C49804-68E7-43AD-8ED6-27301450077A}"/>
                </a:ext>
              </a:extLst>
            </p:cNvPr>
            <p:cNvSpPr>
              <a:spLocks noChangeArrowheads="1"/>
            </p:cNvSpPr>
            <p:nvPr/>
          </p:nvSpPr>
          <p:spPr bwMode="auto">
            <a:xfrm>
              <a:off x="2469" y="3427"/>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促销</a:t>
              </a:r>
            </a:p>
          </p:txBody>
        </p:sp>
        <p:sp>
          <p:nvSpPr>
            <p:cNvPr id="165907" name="AutoShape 19">
              <a:extLst>
                <a:ext uri="{FF2B5EF4-FFF2-40B4-BE49-F238E27FC236}">
                  <a16:creationId xmlns:a16="http://schemas.microsoft.com/office/drawing/2014/main" id="{385B7803-614C-4643-B2FD-8425D27491B3}"/>
                </a:ext>
              </a:extLst>
            </p:cNvPr>
            <p:cNvSpPr>
              <a:spLocks noChangeArrowheads="1"/>
            </p:cNvSpPr>
            <p:nvPr/>
          </p:nvSpPr>
          <p:spPr bwMode="auto">
            <a:xfrm>
              <a:off x="2469" y="3549"/>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维修</a:t>
              </a:r>
            </a:p>
          </p:txBody>
        </p:sp>
        <p:sp>
          <p:nvSpPr>
            <p:cNvPr id="165908" name="AutoShape 20">
              <a:extLst>
                <a:ext uri="{FF2B5EF4-FFF2-40B4-BE49-F238E27FC236}">
                  <a16:creationId xmlns:a16="http://schemas.microsoft.com/office/drawing/2014/main" id="{1D376432-E682-465D-B2C5-77564A158D0E}"/>
                </a:ext>
              </a:extLst>
            </p:cNvPr>
            <p:cNvSpPr>
              <a:spLocks noChangeArrowheads="1"/>
            </p:cNvSpPr>
            <p:nvPr/>
          </p:nvSpPr>
          <p:spPr bwMode="auto">
            <a:xfrm>
              <a:off x="2469" y="3644"/>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工程</a:t>
              </a:r>
            </a:p>
          </p:txBody>
        </p:sp>
        <p:sp>
          <p:nvSpPr>
            <p:cNvPr id="165909" name="AutoShape 21">
              <a:extLst>
                <a:ext uri="{FF2B5EF4-FFF2-40B4-BE49-F238E27FC236}">
                  <a16:creationId xmlns:a16="http://schemas.microsoft.com/office/drawing/2014/main" id="{B11786AD-7340-41A2-BD52-CE25D65E446D}"/>
                </a:ext>
              </a:extLst>
            </p:cNvPr>
            <p:cNvSpPr>
              <a:spLocks noChangeArrowheads="1"/>
            </p:cNvSpPr>
            <p:nvPr/>
          </p:nvSpPr>
          <p:spPr bwMode="auto">
            <a:xfrm>
              <a:off x="2823" y="2247"/>
              <a:ext cx="275" cy="212"/>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单位小时成本</a:t>
              </a:r>
            </a:p>
          </p:txBody>
        </p:sp>
        <p:sp>
          <p:nvSpPr>
            <p:cNvPr id="165910" name="AutoShape 22">
              <a:extLst>
                <a:ext uri="{FF2B5EF4-FFF2-40B4-BE49-F238E27FC236}">
                  <a16:creationId xmlns:a16="http://schemas.microsoft.com/office/drawing/2014/main" id="{4305C931-4871-4953-9A4E-F1F5E0BDC2A8}"/>
                </a:ext>
              </a:extLst>
            </p:cNvPr>
            <p:cNvSpPr>
              <a:spLocks noChangeArrowheads="1"/>
            </p:cNvSpPr>
            <p:nvPr/>
          </p:nvSpPr>
          <p:spPr bwMode="auto">
            <a:xfrm>
              <a:off x="2823" y="2546"/>
              <a:ext cx="275"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生产率</a:t>
              </a:r>
            </a:p>
          </p:txBody>
        </p:sp>
        <p:sp>
          <p:nvSpPr>
            <p:cNvPr id="165911" name="AutoShape 23">
              <a:extLst>
                <a:ext uri="{FF2B5EF4-FFF2-40B4-BE49-F238E27FC236}">
                  <a16:creationId xmlns:a16="http://schemas.microsoft.com/office/drawing/2014/main" id="{40C42B6A-8D27-41C5-94D0-5679E9ABDE62}"/>
                </a:ext>
              </a:extLst>
            </p:cNvPr>
            <p:cNvSpPr>
              <a:spLocks noChangeArrowheads="1"/>
            </p:cNvSpPr>
            <p:nvPr/>
          </p:nvSpPr>
          <p:spPr bwMode="auto">
            <a:xfrm>
              <a:off x="2823" y="2731"/>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效率</a:t>
              </a:r>
            </a:p>
          </p:txBody>
        </p:sp>
        <p:sp>
          <p:nvSpPr>
            <p:cNvPr id="165912" name="AutoShape 24">
              <a:extLst>
                <a:ext uri="{FF2B5EF4-FFF2-40B4-BE49-F238E27FC236}">
                  <a16:creationId xmlns:a16="http://schemas.microsoft.com/office/drawing/2014/main" id="{3874B2C6-3DBF-4BF1-8E28-5F6E54B78CA6}"/>
                </a:ext>
              </a:extLst>
            </p:cNvPr>
            <p:cNvSpPr>
              <a:spLocks noChangeArrowheads="1"/>
            </p:cNvSpPr>
            <p:nvPr/>
          </p:nvSpPr>
          <p:spPr bwMode="auto">
            <a:xfrm>
              <a:off x="2823" y="2879"/>
              <a:ext cx="236" cy="107"/>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燃料</a:t>
              </a:r>
            </a:p>
          </p:txBody>
        </p:sp>
        <p:sp>
          <p:nvSpPr>
            <p:cNvPr id="165913" name="AutoShape 25">
              <a:extLst>
                <a:ext uri="{FF2B5EF4-FFF2-40B4-BE49-F238E27FC236}">
                  <a16:creationId xmlns:a16="http://schemas.microsoft.com/office/drawing/2014/main" id="{D0A54F57-BFDD-4215-B868-7D0B799F2C84}"/>
                </a:ext>
              </a:extLst>
            </p:cNvPr>
            <p:cNvSpPr>
              <a:spLocks noChangeArrowheads="1"/>
            </p:cNvSpPr>
            <p:nvPr/>
          </p:nvSpPr>
          <p:spPr bwMode="auto">
            <a:xfrm>
              <a:off x="2823" y="2993"/>
              <a:ext cx="315"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动力等</a:t>
              </a:r>
            </a:p>
          </p:txBody>
        </p:sp>
        <p:sp>
          <p:nvSpPr>
            <p:cNvPr id="165914" name="AutoShape 26">
              <a:extLst>
                <a:ext uri="{FF2B5EF4-FFF2-40B4-BE49-F238E27FC236}">
                  <a16:creationId xmlns:a16="http://schemas.microsoft.com/office/drawing/2014/main" id="{0792089F-1A4B-4F0A-917A-FB155B792C0A}"/>
                </a:ext>
              </a:extLst>
            </p:cNvPr>
            <p:cNvSpPr>
              <a:spLocks noChangeArrowheads="1"/>
            </p:cNvSpPr>
            <p:nvPr/>
          </p:nvSpPr>
          <p:spPr bwMode="auto">
            <a:xfrm>
              <a:off x="2823" y="3122"/>
              <a:ext cx="275"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原材料</a:t>
              </a:r>
            </a:p>
          </p:txBody>
        </p:sp>
        <p:sp>
          <p:nvSpPr>
            <p:cNvPr id="165915" name="AutoShape 27">
              <a:extLst>
                <a:ext uri="{FF2B5EF4-FFF2-40B4-BE49-F238E27FC236}">
                  <a16:creationId xmlns:a16="http://schemas.microsoft.com/office/drawing/2014/main" id="{B9C1859B-97C5-4425-AD8D-A1F8C2665B42}"/>
                </a:ext>
              </a:extLst>
            </p:cNvPr>
            <p:cNvSpPr>
              <a:spLocks noChangeArrowheads="1"/>
            </p:cNvSpPr>
            <p:nvPr/>
          </p:nvSpPr>
          <p:spPr bwMode="auto">
            <a:xfrm>
              <a:off x="2823" y="3283"/>
              <a:ext cx="27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辅料等</a:t>
              </a:r>
            </a:p>
          </p:txBody>
        </p:sp>
        <p:sp>
          <p:nvSpPr>
            <p:cNvPr id="165916" name="AutoShape 28">
              <a:extLst>
                <a:ext uri="{FF2B5EF4-FFF2-40B4-BE49-F238E27FC236}">
                  <a16:creationId xmlns:a16="http://schemas.microsoft.com/office/drawing/2014/main" id="{8067B866-BCC0-4A02-B9BB-B581D9D24ECF}"/>
                </a:ext>
              </a:extLst>
            </p:cNvPr>
            <p:cNvSpPr>
              <a:spLocks noChangeArrowheads="1"/>
            </p:cNvSpPr>
            <p:nvPr/>
          </p:nvSpPr>
          <p:spPr bwMode="auto">
            <a:xfrm>
              <a:off x="3257" y="3209"/>
              <a:ext cx="23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质量</a:t>
              </a:r>
            </a:p>
          </p:txBody>
        </p:sp>
        <p:sp>
          <p:nvSpPr>
            <p:cNvPr id="165917" name="AutoShape 29">
              <a:extLst>
                <a:ext uri="{FF2B5EF4-FFF2-40B4-BE49-F238E27FC236}">
                  <a16:creationId xmlns:a16="http://schemas.microsoft.com/office/drawing/2014/main" id="{C0555660-30DD-4BA6-A20F-E09BE5870AB2}"/>
                </a:ext>
              </a:extLst>
            </p:cNvPr>
            <p:cNvSpPr>
              <a:spLocks noChangeArrowheads="1"/>
            </p:cNvSpPr>
            <p:nvPr/>
          </p:nvSpPr>
          <p:spPr bwMode="auto">
            <a:xfrm>
              <a:off x="3257" y="3330"/>
              <a:ext cx="237" cy="105"/>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损耗</a:t>
              </a:r>
            </a:p>
          </p:txBody>
        </p:sp>
        <p:sp>
          <p:nvSpPr>
            <p:cNvPr id="165918" name="AutoShape 30">
              <a:extLst>
                <a:ext uri="{FF2B5EF4-FFF2-40B4-BE49-F238E27FC236}">
                  <a16:creationId xmlns:a16="http://schemas.microsoft.com/office/drawing/2014/main" id="{23A03B70-8BC1-4529-8A5F-02B0384AB8B1}"/>
                </a:ext>
              </a:extLst>
            </p:cNvPr>
            <p:cNvSpPr>
              <a:spLocks noChangeArrowheads="1"/>
            </p:cNvSpPr>
            <p:nvPr/>
          </p:nvSpPr>
          <p:spPr bwMode="auto">
            <a:xfrm>
              <a:off x="3257" y="3074"/>
              <a:ext cx="394"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购买价格</a:t>
              </a:r>
            </a:p>
          </p:txBody>
        </p:sp>
        <p:sp>
          <p:nvSpPr>
            <p:cNvPr id="165919" name="AutoShape 31">
              <a:extLst>
                <a:ext uri="{FF2B5EF4-FFF2-40B4-BE49-F238E27FC236}">
                  <a16:creationId xmlns:a16="http://schemas.microsoft.com/office/drawing/2014/main" id="{B24306A2-4DC7-48C4-A21F-0CC7A41EDF84}"/>
                </a:ext>
              </a:extLst>
            </p:cNvPr>
            <p:cNvSpPr>
              <a:spLocks noChangeArrowheads="1"/>
            </p:cNvSpPr>
            <p:nvPr/>
          </p:nvSpPr>
          <p:spPr bwMode="auto">
            <a:xfrm>
              <a:off x="3257" y="2215"/>
              <a:ext cx="23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工资</a:t>
              </a:r>
            </a:p>
          </p:txBody>
        </p:sp>
        <p:sp>
          <p:nvSpPr>
            <p:cNvPr id="165920" name="AutoShape 32">
              <a:extLst>
                <a:ext uri="{FF2B5EF4-FFF2-40B4-BE49-F238E27FC236}">
                  <a16:creationId xmlns:a16="http://schemas.microsoft.com/office/drawing/2014/main" id="{3AA5F22D-2847-48FF-A8E5-3D35685DB08F}"/>
                </a:ext>
              </a:extLst>
            </p:cNvPr>
            <p:cNvSpPr>
              <a:spLocks noChangeArrowheads="1"/>
            </p:cNvSpPr>
            <p:nvPr/>
          </p:nvSpPr>
          <p:spPr bwMode="auto">
            <a:xfrm>
              <a:off x="3257" y="2343"/>
              <a:ext cx="23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加班</a:t>
              </a:r>
            </a:p>
          </p:txBody>
        </p:sp>
        <p:sp>
          <p:nvSpPr>
            <p:cNvPr id="165921" name="AutoShape 33">
              <a:extLst>
                <a:ext uri="{FF2B5EF4-FFF2-40B4-BE49-F238E27FC236}">
                  <a16:creationId xmlns:a16="http://schemas.microsoft.com/office/drawing/2014/main" id="{1EF9302A-6B78-4B78-BB5F-355F0C203E14}"/>
                </a:ext>
              </a:extLst>
            </p:cNvPr>
            <p:cNvSpPr>
              <a:spLocks noChangeArrowheads="1"/>
            </p:cNvSpPr>
            <p:nvPr/>
          </p:nvSpPr>
          <p:spPr bwMode="auto">
            <a:xfrm>
              <a:off x="3257" y="2594"/>
              <a:ext cx="23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方法</a:t>
              </a:r>
            </a:p>
          </p:txBody>
        </p:sp>
        <p:sp>
          <p:nvSpPr>
            <p:cNvPr id="165922" name="AutoShape 34">
              <a:extLst>
                <a:ext uri="{FF2B5EF4-FFF2-40B4-BE49-F238E27FC236}">
                  <a16:creationId xmlns:a16="http://schemas.microsoft.com/office/drawing/2014/main" id="{A0370258-601E-4FF3-A69A-90D552EA0418}"/>
                </a:ext>
              </a:extLst>
            </p:cNvPr>
            <p:cNvSpPr>
              <a:spLocks noChangeArrowheads="1"/>
            </p:cNvSpPr>
            <p:nvPr/>
          </p:nvSpPr>
          <p:spPr bwMode="auto">
            <a:xfrm>
              <a:off x="3257" y="2490"/>
              <a:ext cx="23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产量</a:t>
              </a:r>
            </a:p>
          </p:txBody>
        </p:sp>
        <p:sp>
          <p:nvSpPr>
            <p:cNvPr id="165923" name="AutoShape 35">
              <a:extLst>
                <a:ext uri="{FF2B5EF4-FFF2-40B4-BE49-F238E27FC236}">
                  <a16:creationId xmlns:a16="http://schemas.microsoft.com/office/drawing/2014/main" id="{C0F92838-1AEA-48C3-A5FC-D1A993C84603}"/>
                </a:ext>
              </a:extLst>
            </p:cNvPr>
            <p:cNvSpPr>
              <a:spLocks noChangeArrowheads="1"/>
            </p:cNvSpPr>
            <p:nvPr/>
          </p:nvSpPr>
          <p:spPr bwMode="auto">
            <a:xfrm>
              <a:off x="3257" y="2731"/>
              <a:ext cx="394"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工作方法</a:t>
              </a:r>
            </a:p>
          </p:txBody>
        </p:sp>
        <p:sp>
          <p:nvSpPr>
            <p:cNvPr id="165924" name="AutoShape 36">
              <a:extLst>
                <a:ext uri="{FF2B5EF4-FFF2-40B4-BE49-F238E27FC236}">
                  <a16:creationId xmlns:a16="http://schemas.microsoft.com/office/drawing/2014/main" id="{04761DA6-0945-4C3A-8713-29E56968C922}"/>
                </a:ext>
              </a:extLst>
            </p:cNvPr>
            <p:cNvSpPr>
              <a:spLocks noChangeArrowheads="1"/>
            </p:cNvSpPr>
            <p:nvPr/>
          </p:nvSpPr>
          <p:spPr bwMode="auto">
            <a:xfrm>
              <a:off x="1799" y="1382"/>
              <a:ext cx="236" cy="212"/>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销售</a:t>
              </a:r>
            </a:p>
            <a:p>
              <a:pPr algn="ctr"/>
              <a:r>
                <a:rPr lang="zh-CN" altLang="en-US" sz="1100">
                  <a:latin typeface="Arial" panose="020B0604020202020204" pitchFamily="34" charset="0"/>
                  <a:ea typeface="黑体" panose="02010609060101010101" pitchFamily="49" charset="-122"/>
                </a:rPr>
                <a:t>收入</a:t>
              </a:r>
            </a:p>
          </p:txBody>
        </p:sp>
        <p:sp>
          <p:nvSpPr>
            <p:cNvPr id="165925" name="AutoShape 37">
              <a:extLst>
                <a:ext uri="{FF2B5EF4-FFF2-40B4-BE49-F238E27FC236}">
                  <a16:creationId xmlns:a16="http://schemas.microsoft.com/office/drawing/2014/main" id="{1A42D415-392F-4CD1-B92A-AAC918CEF1C1}"/>
                </a:ext>
              </a:extLst>
            </p:cNvPr>
            <p:cNvSpPr>
              <a:spLocks noChangeArrowheads="1"/>
            </p:cNvSpPr>
            <p:nvPr/>
          </p:nvSpPr>
          <p:spPr bwMode="auto">
            <a:xfrm>
              <a:off x="2429" y="1005"/>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价格</a:t>
              </a:r>
            </a:p>
          </p:txBody>
        </p:sp>
        <p:sp>
          <p:nvSpPr>
            <p:cNvPr id="165926" name="AutoShape 38">
              <a:extLst>
                <a:ext uri="{FF2B5EF4-FFF2-40B4-BE49-F238E27FC236}">
                  <a16:creationId xmlns:a16="http://schemas.microsoft.com/office/drawing/2014/main" id="{58FB9947-19F1-4082-9498-66699A0DBF96}"/>
                </a:ext>
              </a:extLst>
            </p:cNvPr>
            <p:cNvSpPr>
              <a:spLocks noChangeArrowheads="1"/>
            </p:cNvSpPr>
            <p:nvPr/>
          </p:nvSpPr>
          <p:spPr bwMode="auto">
            <a:xfrm>
              <a:off x="2429" y="1304"/>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产品</a:t>
              </a:r>
            </a:p>
          </p:txBody>
        </p:sp>
        <p:sp>
          <p:nvSpPr>
            <p:cNvPr id="165927" name="AutoShape 39">
              <a:extLst>
                <a:ext uri="{FF2B5EF4-FFF2-40B4-BE49-F238E27FC236}">
                  <a16:creationId xmlns:a16="http://schemas.microsoft.com/office/drawing/2014/main" id="{F2C06C3C-2CCB-47E1-8DF8-60614CA44C05}"/>
                </a:ext>
              </a:extLst>
            </p:cNvPr>
            <p:cNvSpPr>
              <a:spLocks noChangeArrowheads="1"/>
            </p:cNvSpPr>
            <p:nvPr/>
          </p:nvSpPr>
          <p:spPr bwMode="auto">
            <a:xfrm>
              <a:off x="2429" y="1609"/>
              <a:ext cx="236"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服务</a:t>
              </a:r>
            </a:p>
          </p:txBody>
        </p:sp>
        <p:sp>
          <p:nvSpPr>
            <p:cNvPr id="165928" name="AutoShape 40">
              <a:extLst>
                <a:ext uri="{FF2B5EF4-FFF2-40B4-BE49-F238E27FC236}">
                  <a16:creationId xmlns:a16="http://schemas.microsoft.com/office/drawing/2014/main" id="{E038ECA8-4637-4E3C-8E6A-129A81A44BF0}"/>
                </a:ext>
              </a:extLst>
            </p:cNvPr>
            <p:cNvSpPr>
              <a:spLocks noChangeArrowheads="1"/>
            </p:cNvSpPr>
            <p:nvPr/>
          </p:nvSpPr>
          <p:spPr bwMode="auto">
            <a:xfrm>
              <a:off x="2429" y="1988"/>
              <a:ext cx="354"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1100">
                  <a:latin typeface="Arial" panose="020B0604020202020204" pitchFamily="34" charset="0"/>
                  <a:ea typeface="黑体" panose="02010609060101010101" pitchFamily="49" charset="-122"/>
                </a:rPr>
                <a:t>市场条件</a:t>
              </a:r>
            </a:p>
          </p:txBody>
        </p:sp>
        <p:sp>
          <p:nvSpPr>
            <p:cNvPr id="165929" name="AutoShape 41">
              <a:extLst>
                <a:ext uri="{FF2B5EF4-FFF2-40B4-BE49-F238E27FC236}">
                  <a16:creationId xmlns:a16="http://schemas.microsoft.com/office/drawing/2014/main" id="{E8AB13FF-D9C2-40E5-AB67-BD94474FCDBA}"/>
                </a:ext>
              </a:extLst>
            </p:cNvPr>
            <p:cNvSpPr>
              <a:spLocks noChangeArrowheads="1"/>
            </p:cNvSpPr>
            <p:nvPr/>
          </p:nvSpPr>
          <p:spPr bwMode="auto">
            <a:xfrm>
              <a:off x="2863" y="890"/>
              <a:ext cx="552"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估计的准确性</a:t>
              </a:r>
            </a:p>
          </p:txBody>
        </p:sp>
        <p:sp>
          <p:nvSpPr>
            <p:cNvPr id="165930" name="AutoShape 42">
              <a:extLst>
                <a:ext uri="{FF2B5EF4-FFF2-40B4-BE49-F238E27FC236}">
                  <a16:creationId xmlns:a16="http://schemas.microsoft.com/office/drawing/2014/main" id="{4093C649-F8A8-4C7D-B9C3-DD2E3D03986E}"/>
                </a:ext>
              </a:extLst>
            </p:cNvPr>
            <p:cNvSpPr>
              <a:spLocks noChangeArrowheads="1"/>
            </p:cNvSpPr>
            <p:nvPr/>
          </p:nvSpPr>
          <p:spPr bwMode="auto">
            <a:xfrm>
              <a:off x="2863" y="1005"/>
              <a:ext cx="552"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竞争向价格</a:t>
              </a:r>
            </a:p>
          </p:txBody>
        </p:sp>
        <p:sp>
          <p:nvSpPr>
            <p:cNvPr id="165931" name="AutoShape 43">
              <a:extLst>
                <a:ext uri="{FF2B5EF4-FFF2-40B4-BE49-F238E27FC236}">
                  <a16:creationId xmlns:a16="http://schemas.microsoft.com/office/drawing/2014/main" id="{5F91E055-2FB4-4264-BD37-BF90587AB6CA}"/>
                </a:ext>
              </a:extLst>
            </p:cNvPr>
            <p:cNvSpPr>
              <a:spLocks noChangeArrowheads="1"/>
            </p:cNvSpPr>
            <p:nvPr/>
          </p:nvSpPr>
          <p:spPr bwMode="auto">
            <a:xfrm>
              <a:off x="2863" y="1099"/>
              <a:ext cx="552"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产品成本</a:t>
              </a:r>
            </a:p>
          </p:txBody>
        </p:sp>
        <p:sp>
          <p:nvSpPr>
            <p:cNvPr id="165932" name="AutoShape 44">
              <a:extLst>
                <a:ext uri="{FF2B5EF4-FFF2-40B4-BE49-F238E27FC236}">
                  <a16:creationId xmlns:a16="http://schemas.microsoft.com/office/drawing/2014/main" id="{14A9892F-0F7B-429F-9503-4E5BCFCF4FA1}"/>
                </a:ext>
              </a:extLst>
            </p:cNvPr>
            <p:cNvSpPr>
              <a:spLocks noChangeArrowheads="1"/>
            </p:cNvSpPr>
            <p:nvPr/>
          </p:nvSpPr>
          <p:spPr bwMode="auto">
            <a:xfrm>
              <a:off x="2863" y="1233"/>
              <a:ext cx="23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质量</a:t>
              </a:r>
            </a:p>
          </p:txBody>
        </p:sp>
        <p:sp>
          <p:nvSpPr>
            <p:cNvPr id="165933" name="AutoShape 45">
              <a:extLst>
                <a:ext uri="{FF2B5EF4-FFF2-40B4-BE49-F238E27FC236}">
                  <a16:creationId xmlns:a16="http://schemas.microsoft.com/office/drawing/2014/main" id="{C27E3626-01BD-41C6-A9A4-A289DC4D060A}"/>
                </a:ext>
              </a:extLst>
            </p:cNvPr>
            <p:cNvSpPr>
              <a:spLocks noChangeArrowheads="1"/>
            </p:cNvSpPr>
            <p:nvPr/>
          </p:nvSpPr>
          <p:spPr bwMode="auto">
            <a:xfrm>
              <a:off x="2863" y="1364"/>
              <a:ext cx="23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设计</a:t>
              </a:r>
            </a:p>
          </p:txBody>
        </p:sp>
        <p:sp>
          <p:nvSpPr>
            <p:cNvPr id="165934" name="AutoShape 46">
              <a:extLst>
                <a:ext uri="{FF2B5EF4-FFF2-40B4-BE49-F238E27FC236}">
                  <a16:creationId xmlns:a16="http://schemas.microsoft.com/office/drawing/2014/main" id="{FE9F31C7-8485-49EC-BE29-8618DE987B1A}"/>
                </a:ext>
              </a:extLst>
            </p:cNvPr>
            <p:cNvSpPr>
              <a:spLocks noChangeArrowheads="1"/>
            </p:cNvSpPr>
            <p:nvPr/>
          </p:nvSpPr>
          <p:spPr bwMode="auto">
            <a:xfrm>
              <a:off x="2863" y="1489"/>
              <a:ext cx="395"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技术支持</a:t>
              </a:r>
            </a:p>
          </p:txBody>
        </p:sp>
        <p:sp>
          <p:nvSpPr>
            <p:cNvPr id="165935" name="AutoShape 47">
              <a:extLst>
                <a:ext uri="{FF2B5EF4-FFF2-40B4-BE49-F238E27FC236}">
                  <a16:creationId xmlns:a16="http://schemas.microsoft.com/office/drawing/2014/main" id="{DB04088B-AE64-4C4D-AF47-9C1D4650432B}"/>
                </a:ext>
              </a:extLst>
            </p:cNvPr>
            <p:cNvSpPr>
              <a:spLocks noChangeArrowheads="1"/>
            </p:cNvSpPr>
            <p:nvPr/>
          </p:nvSpPr>
          <p:spPr bwMode="auto">
            <a:xfrm>
              <a:off x="2863" y="1608"/>
              <a:ext cx="553"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销售代表能力</a:t>
              </a:r>
            </a:p>
          </p:txBody>
        </p:sp>
        <p:sp>
          <p:nvSpPr>
            <p:cNvPr id="165936" name="AutoShape 48">
              <a:extLst>
                <a:ext uri="{FF2B5EF4-FFF2-40B4-BE49-F238E27FC236}">
                  <a16:creationId xmlns:a16="http://schemas.microsoft.com/office/drawing/2014/main" id="{6B738CA3-25B7-4DD9-A24F-8201D6209930}"/>
                </a:ext>
              </a:extLst>
            </p:cNvPr>
            <p:cNvSpPr>
              <a:spLocks noChangeArrowheads="1"/>
            </p:cNvSpPr>
            <p:nvPr/>
          </p:nvSpPr>
          <p:spPr bwMode="auto">
            <a:xfrm>
              <a:off x="2863" y="1721"/>
              <a:ext cx="23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交货</a:t>
              </a:r>
            </a:p>
          </p:txBody>
        </p:sp>
        <p:sp>
          <p:nvSpPr>
            <p:cNvPr id="165937" name="AutoShape 49">
              <a:extLst>
                <a:ext uri="{FF2B5EF4-FFF2-40B4-BE49-F238E27FC236}">
                  <a16:creationId xmlns:a16="http://schemas.microsoft.com/office/drawing/2014/main" id="{2ADBBB0B-8E3D-47FC-95CB-AF9F12EE0184}"/>
                </a:ext>
              </a:extLst>
            </p:cNvPr>
            <p:cNvSpPr>
              <a:spLocks noChangeArrowheads="1"/>
            </p:cNvSpPr>
            <p:nvPr/>
          </p:nvSpPr>
          <p:spPr bwMode="auto">
            <a:xfrm>
              <a:off x="2863" y="1888"/>
              <a:ext cx="395"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国内市场</a:t>
              </a:r>
            </a:p>
          </p:txBody>
        </p:sp>
        <p:sp>
          <p:nvSpPr>
            <p:cNvPr id="165938" name="AutoShape 50">
              <a:extLst>
                <a:ext uri="{FF2B5EF4-FFF2-40B4-BE49-F238E27FC236}">
                  <a16:creationId xmlns:a16="http://schemas.microsoft.com/office/drawing/2014/main" id="{B534A34F-A53B-426B-A614-1316FDE0C8B0}"/>
                </a:ext>
              </a:extLst>
            </p:cNvPr>
            <p:cNvSpPr>
              <a:spLocks noChangeArrowheads="1"/>
            </p:cNvSpPr>
            <p:nvPr/>
          </p:nvSpPr>
          <p:spPr bwMode="auto">
            <a:xfrm>
              <a:off x="2863" y="1988"/>
              <a:ext cx="395"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出口市场</a:t>
              </a:r>
            </a:p>
          </p:txBody>
        </p:sp>
        <p:sp>
          <p:nvSpPr>
            <p:cNvPr id="165939" name="AutoShape 51">
              <a:extLst>
                <a:ext uri="{FF2B5EF4-FFF2-40B4-BE49-F238E27FC236}">
                  <a16:creationId xmlns:a16="http://schemas.microsoft.com/office/drawing/2014/main" id="{4C3634B6-E6B7-490D-85BD-CE64EA0EED45}"/>
                </a:ext>
              </a:extLst>
            </p:cNvPr>
            <p:cNvSpPr>
              <a:spLocks noChangeArrowheads="1"/>
            </p:cNvSpPr>
            <p:nvPr/>
          </p:nvSpPr>
          <p:spPr bwMode="auto">
            <a:xfrm>
              <a:off x="2863" y="2107"/>
              <a:ext cx="237" cy="10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1100">
                  <a:latin typeface="Arial" panose="020B0604020202020204" pitchFamily="34" charset="0"/>
                  <a:ea typeface="黑体" panose="02010609060101010101" pitchFamily="49" charset="-122"/>
                </a:rPr>
                <a:t>竞争</a:t>
              </a:r>
            </a:p>
          </p:txBody>
        </p:sp>
        <p:cxnSp>
          <p:nvCxnSpPr>
            <p:cNvPr id="165940" name="AutoShape 52">
              <a:extLst>
                <a:ext uri="{FF2B5EF4-FFF2-40B4-BE49-F238E27FC236}">
                  <a16:creationId xmlns:a16="http://schemas.microsoft.com/office/drawing/2014/main" id="{4836F818-92CC-497D-8D22-CD6DA06C0FB5}"/>
                </a:ext>
              </a:extLst>
            </p:cNvPr>
            <p:cNvCxnSpPr>
              <a:cxnSpLocks noChangeShapeType="1"/>
              <a:stCxn id="165892" idx="3"/>
              <a:endCxn id="165893" idx="1"/>
            </p:cNvCxnSpPr>
            <p:nvPr/>
          </p:nvCxnSpPr>
          <p:spPr bwMode="auto">
            <a:xfrm flipV="1">
              <a:off x="576" y="2012"/>
              <a:ext cx="158" cy="324"/>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41" name="AutoShape 53">
              <a:extLst>
                <a:ext uri="{FF2B5EF4-FFF2-40B4-BE49-F238E27FC236}">
                  <a16:creationId xmlns:a16="http://schemas.microsoft.com/office/drawing/2014/main" id="{50CA449E-52DF-4A91-84CF-F43D5D7F5B75}"/>
                </a:ext>
              </a:extLst>
            </p:cNvPr>
            <p:cNvCxnSpPr>
              <a:cxnSpLocks noChangeShapeType="1"/>
              <a:stCxn id="165892" idx="3"/>
              <a:endCxn id="165894" idx="1"/>
            </p:cNvCxnSpPr>
            <p:nvPr/>
          </p:nvCxnSpPr>
          <p:spPr bwMode="auto">
            <a:xfrm>
              <a:off x="576" y="2336"/>
              <a:ext cx="158" cy="365"/>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42" name="AutoShape 54">
              <a:extLst>
                <a:ext uri="{FF2B5EF4-FFF2-40B4-BE49-F238E27FC236}">
                  <a16:creationId xmlns:a16="http://schemas.microsoft.com/office/drawing/2014/main" id="{CFC23649-E73B-424F-8558-5BE42291593A}"/>
                </a:ext>
              </a:extLst>
            </p:cNvPr>
            <p:cNvCxnSpPr>
              <a:cxnSpLocks noChangeShapeType="1"/>
              <a:stCxn id="165894" idx="3"/>
              <a:endCxn id="165895" idx="1"/>
            </p:cNvCxnSpPr>
            <p:nvPr/>
          </p:nvCxnSpPr>
          <p:spPr bwMode="auto">
            <a:xfrm flipV="1">
              <a:off x="970" y="2417"/>
              <a:ext cx="119" cy="284"/>
            </a:xfrm>
            <a:prstGeom prst="bentConnector3">
              <a:avLst>
                <a:gd name="adj1" fmla="val 4963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43" name="AutoShape 55">
              <a:extLst>
                <a:ext uri="{FF2B5EF4-FFF2-40B4-BE49-F238E27FC236}">
                  <a16:creationId xmlns:a16="http://schemas.microsoft.com/office/drawing/2014/main" id="{2A32A593-44A6-4057-BB13-D93559923B79}"/>
                </a:ext>
              </a:extLst>
            </p:cNvPr>
            <p:cNvCxnSpPr>
              <a:cxnSpLocks noChangeShapeType="1"/>
              <a:stCxn id="165894" idx="3"/>
              <a:endCxn id="165896" idx="1"/>
            </p:cNvCxnSpPr>
            <p:nvPr/>
          </p:nvCxnSpPr>
          <p:spPr bwMode="auto">
            <a:xfrm>
              <a:off x="970" y="2701"/>
              <a:ext cx="119" cy="200"/>
            </a:xfrm>
            <a:prstGeom prst="bentConnector3">
              <a:avLst>
                <a:gd name="adj1" fmla="val 4963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44" name="AutoShape 56">
              <a:extLst>
                <a:ext uri="{FF2B5EF4-FFF2-40B4-BE49-F238E27FC236}">
                  <a16:creationId xmlns:a16="http://schemas.microsoft.com/office/drawing/2014/main" id="{146DDDB4-F7D4-44D0-AA00-A59915D967DD}"/>
                </a:ext>
              </a:extLst>
            </p:cNvPr>
            <p:cNvCxnSpPr>
              <a:cxnSpLocks noChangeShapeType="1"/>
              <a:stCxn id="165896" idx="3"/>
              <a:endCxn id="165897" idx="1"/>
            </p:cNvCxnSpPr>
            <p:nvPr/>
          </p:nvCxnSpPr>
          <p:spPr bwMode="auto">
            <a:xfrm flipV="1">
              <a:off x="1326" y="2754"/>
              <a:ext cx="117" cy="147"/>
            </a:xfrm>
            <a:prstGeom prst="bentConnector3">
              <a:avLst>
                <a:gd name="adj1" fmla="val 4963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45" name="AutoShape 57">
              <a:extLst>
                <a:ext uri="{FF2B5EF4-FFF2-40B4-BE49-F238E27FC236}">
                  <a16:creationId xmlns:a16="http://schemas.microsoft.com/office/drawing/2014/main" id="{5AA65978-64C6-44B6-874E-122FB3D1E4D6}"/>
                </a:ext>
              </a:extLst>
            </p:cNvPr>
            <p:cNvCxnSpPr>
              <a:cxnSpLocks noChangeShapeType="1"/>
              <a:stCxn id="165896" idx="3"/>
              <a:endCxn id="165898" idx="1"/>
            </p:cNvCxnSpPr>
            <p:nvPr/>
          </p:nvCxnSpPr>
          <p:spPr bwMode="auto">
            <a:xfrm>
              <a:off x="1326" y="2901"/>
              <a:ext cx="117" cy="174"/>
            </a:xfrm>
            <a:prstGeom prst="bentConnector3">
              <a:avLst>
                <a:gd name="adj1" fmla="val 4963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46" name="AutoShape 58">
              <a:extLst>
                <a:ext uri="{FF2B5EF4-FFF2-40B4-BE49-F238E27FC236}">
                  <a16:creationId xmlns:a16="http://schemas.microsoft.com/office/drawing/2014/main" id="{CC829357-D4C7-49D9-A2FE-2715BD595B2D}"/>
                </a:ext>
              </a:extLst>
            </p:cNvPr>
            <p:cNvCxnSpPr>
              <a:cxnSpLocks noChangeShapeType="1"/>
              <a:stCxn id="165893" idx="3"/>
              <a:endCxn id="165924" idx="1"/>
            </p:cNvCxnSpPr>
            <p:nvPr/>
          </p:nvCxnSpPr>
          <p:spPr bwMode="auto">
            <a:xfrm flipV="1">
              <a:off x="970" y="1488"/>
              <a:ext cx="829" cy="524"/>
            </a:xfrm>
            <a:prstGeom prst="bentConnector3">
              <a:avLst>
                <a:gd name="adj1" fmla="val 8455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47" name="AutoShape 59">
              <a:extLst>
                <a:ext uri="{FF2B5EF4-FFF2-40B4-BE49-F238E27FC236}">
                  <a16:creationId xmlns:a16="http://schemas.microsoft.com/office/drawing/2014/main" id="{EC6A95E1-7A9E-4568-926A-CC6EE0F9CF87}"/>
                </a:ext>
              </a:extLst>
            </p:cNvPr>
            <p:cNvCxnSpPr>
              <a:cxnSpLocks noChangeShapeType="1"/>
              <a:stCxn id="165893" idx="3"/>
              <a:endCxn id="165899" idx="1"/>
            </p:cNvCxnSpPr>
            <p:nvPr/>
          </p:nvCxnSpPr>
          <p:spPr bwMode="auto">
            <a:xfrm>
              <a:off x="970" y="2012"/>
              <a:ext cx="829" cy="1200"/>
            </a:xfrm>
            <a:prstGeom prst="bentConnector3">
              <a:avLst>
                <a:gd name="adj1" fmla="val 8371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48" name="AutoShape 60">
              <a:extLst>
                <a:ext uri="{FF2B5EF4-FFF2-40B4-BE49-F238E27FC236}">
                  <a16:creationId xmlns:a16="http://schemas.microsoft.com/office/drawing/2014/main" id="{00AEF567-3449-433A-A293-7DAC806DB25C}"/>
                </a:ext>
              </a:extLst>
            </p:cNvPr>
            <p:cNvCxnSpPr>
              <a:cxnSpLocks noChangeShapeType="1"/>
              <a:stCxn id="165924" idx="3"/>
              <a:endCxn id="165925" idx="1"/>
            </p:cNvCxnSpPr>
            <p:nvPr/>
          </p:nvCxnSpPr>
          <p:spPr bwMode="auto">
            <a:xfrm flipV="1">
              <a:off x="2035" y="1057"/>
              <a:ext cx="394" cy="431"/>
            </a:xfrm>
            <a:prstGeom prst="bentConnector3">
              <a:avLst>
                <a:gd name="adj1" fmla="val 4988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49" name="AutoShape 61">
              <a:extLst>
                <a:ext uri="{FF2B5EF4-FFF2-40B4-BE49-F238E27FC236}">
                  <a16:creationId xmlns:a16="http://schemas.microsoft.com/office/drawing/2014/main" id="{50C9B8F1-56EA-4A0B-A343-F649156ED81E}"/>
                </a:ext>
              </a:extLst>
            </p:cNvPr>
            <p:cNvCxnSpPr>
              <a:cxnSpLocks noChangeShapeType="1"/>
              <a:stCxn id="165924" idx="3"/>
              <a:endCxn id="165926" idx="1"/>
            </p:cNvCxnSpPr>
            <p:nvPr/>
          </p:nvCxnSpPr>
          <p:spPr bwMode="auto">
            <a:xfrm flipV="1">
              <a:off x="2035" y="1357"/>
              <a:ext cx="394" cy="131"/>
            </a:xfrm>
            <a:prstGeom prst="bentConnector3">
              <a:avLst>
                <a:gd name="adj1" fmla="val 4988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50" name="AutoShape 62">
              <a:extLst>
                <a:ext uri="{FF2B5EF4-FFF2-40B4-BE49-F238E27FC236}">
                  <a16:creationId xmlns:a16="http://schemas.microsoft.com/office/drawing/2014/main" id="{B1294D6B-70F2-47C2-B92C-7BD2D51FAC3D}"/>
                </a:ext>
              </a:extLst>
            </p:cNvPr>
            <p:cNvCxnSpPr>
              <a:cxnSpLocks noChangeShapeType="1"/>
              <a:stCxn id="165924" idx="3"/>
              <a:endCxn id="165927" idx="1"/>
            </p:cNvCxnSpPr>
            <p:nvPr/>
          </p:nvCxnSpPr>
          <p:spPr bwMode="auto">
            <a:xfrm>
              <a:off x="2035" y="1488"/>
              <a:ext cx="394" cy="175"/>
            </a:xfrm>
            <a:prstGeom prst="bentConnector3">
              <a:avLst>
                <a:gd name="adj1" fmla="val 4988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51" name="AutoShape 63">
              <a:extLst>
                <a:ext uri="{FF2B5EF4-FFF2-40B4-BE49-F238E27FC236}">
                  <a16:creationId xmlns:a16="http://schemas.microsoft.com/office/drawing/2014/main" id="{2B0B1681-154B-4586-87A5-EDF48D0ECC19}"/>
                </a:ext>
              </a:extLst>
            </p:cNvPr>
            <p:cNvCxnSpPr>
              <a:cxnSpLocks noChangeShapeType="1"/>
              <a:stCxn id="165924" idx="3"/>
              <a:endCxn id="165928" idx="1"/>
            </p:cNvCxnSpPr>
            <p:nvPr/>
          </p:nvCxnSpPr>
          <p:spPr bwMode="auto">
            <a:xfrm>
              <a:off x="2035" y="1488"/>
              <a:ext cx="394" cy="552"/>
            </a:xfrm>
            <a:prstGeom prst="bentConnector3">
              <a:avLst>
                <a:gd name="adj1" fmla="val 4988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52" name="AutoShape 64">
              <a:extLst>
                <a:ext uri="{FF2B5EF4-FFF2-40B4-BE49-F238E27FC236}">
                  <a16:creationId xmlns:a16="http://schemas.microsoft.com/office/drawing/2014/main" id="{FE437D5A-5591-44F4-8C12-0962BD0F97F5}"/>
                </a:ext>
              </a:extLst>
            </p:cNvPr>
            <p:cNvCxnSpPr>
              <a:cxnSpLocks noChangeShapeType="1"/>
              <a:stCxn id="165925" idx="3"/>
              <a:endCxn id="165931" idx="1"/>
            </p:cNvCxnSpPr>
            <p:nvPr/>
          </p:nvCxnSpPr>
          <p:spPr bwMode="auto">
            <a:xfrm>
              <a:off x="2665" y="1057"/>
              <a:ext cx="198" cy="9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53" name="AutoShape 65">
              <a:extLst>
                <a:ext uri="{FF2B5EF4-FFF2-40B4-BE49-F238E27FC236}">
                  <a16:creationId xmlns:a16="http://schemas.microsoft.com/office/drawing/2014/main" id="{4546B085-95E8-4CD1-A49C-D9822FAAB9CF}"/>
                </a:ext>
              </a:extLst>
            </p:cNvPr>
            <p:cNvCxnSpPr>
              <a:cxnSpLocks noChangeShapeType="1"/>
              <a:stCxn id="165925" idx="3"/>
              <a:endCxn id="165930" idx="1"/>
            </p:cNvCxnSpPr>
            <p:nvPr/>
          </p:nvCxnSpPr>
          <p:spPr bwMode="auto">
            <a:xfrm>
              <a:off x="2665" y="1057"/>
              <a:ext cx="19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54" name="AutoShape 66">
              <a:extLst>
                <a:ext uri="{FF2B5EF4-FFF2-40B4-BE49-F238E27FC236}">
                  <a16:creationId xmlns:a16="http://schemas.microsoft.com/office/drawing/2014/main" id="{03F56FF6-71D7-49BE-8E8B-69EC0A246259}"/>
                </a:ext>
              </a:extLst>
            </p:cNvPr>
            <p:cNvCxnSpPr>
              <a:cxnSpLocks noChangeShapeType="1"/>
              <a:stCxn id="165925" idx="3"/>
              <a:endCxn id="165929" idx="1"/>
            </p:cNvCxnSpPr>
            <p:nvPr/>
          </p:nvCxnSpPr>
          <p:spPr bwMode="auto">
            <a:xfrm flipV="1">
              <a:off x="2665" y="943"/>
              <a:ext cx="198" cy="11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55" name="AutoShape 67">
              <a:extLst>
                <a:ext uri="{FF2B5EF4-FFF2-40B4-BE49-F238E27FC236}">
                  <a16:creationId xmlns:a16="http://schemas.microsoft.com/office/drawing/2014/main" id="{D4C174F7-9B3E-4AFF-BAD5-3D587304D06D}"/>
                </a:ext>
              </a:extLst>
            </p:cNvPr>
            <p:cNvCxnSpPr>
              <a:cxnSpLocks noChangeShapeType="1"/>
              <a:stCxn id="165926" idx="3"/>
              <a:endCxn id="165932" idx="1"/>
            </p:cNvCxnSpPr>
            <p:nvPr/>
          </p:nvCxnSpPr>
          <p:spPr bwMode="auto">
            <a:xfrm flipV="1">
              <a:off x="2665" y="1286"/>
              <a:ext cx="198" cy="7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56" name="AutoShape 68">
              <a:extLst>
                <a:ext uri="{FF2B5EF4-FFF2-40B4-BE49-F238E27FC236}">
                  <a16:creationId xmlns:a16="http://schemas.microsoft.com/office/drawing/2014/main" id="{A67C1D4B-F966-4DF5-A1BC-C3FC0D41B07F}"/>
                </a:ext>
              </a:extLst>
            </p:cNvPr>
            <p:cNvCxnSpPr>
              <a:cxnSpLocks noChangeShapeType="1"/>
              <a:stCxn id="165926" idx="3"/>
              <a:endCxn id="165933" idx="1"/>
            </p:cNvCxnSpPr>
            <p:nvPr/>
          </p:nvCxnSpPr>
          <p:spPr bwMode="auto">
            <a:xfrm>
              <a:off x="2665" y="1357"/>
              <a:ext cx="198" cy="6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57" name="AutoShape 69">
              <a:extLst>
                <a:ext uri="{FF2B5EF4-FFF2-40B4-BE49-F238E27FC236}">
                  <a16:creationId xmlns:a16="http://schemas.microsoft.com/office/drawing/2014/main" id="{3C2BB751-E372-426E-8AFE-9AA2F94920F1}"/>
                </a:ext>
              </a:extLst>
            </p:cNvPr>
            <p:cNvCxnSpPr>
              <a:cxnSpLocks noChangeShapeType="1"/>
              <a:stCxn id="165927" idx="3"/>
              <a:endCxn id="165934" idx="1"/>
            </p:cNvCxnSpPr>
            <p:nvPr/>
          </p:nvCxnSpPr>
          <p:spPr bwMode="auto">
            <a:xfrm flipV="1">
              <a:off x="2665" y="1542"/>
              <a:ext cx="198" cy="12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58" name="AutoShape 70">
              <a:extLst>
                <a:ext uri="{FF2B5EF4-FFF2-40B4-BE49-F238E27FC236}">
                  <a16:creationId xmlns:a16="http://schemas.microsoft.com/office/drawing/2014/main" id="{3F3EE963-562F-4224-9E7C-331EA382DCC3}"/>
                </a:ext>
              </a:extLst>
            </p:cNvPr>
            <p:cNvCxnSpPr>
              <a:cxnSpLocks noChangeShapeType="1"/>
              <a:stCxn id="165927" idx="3"/>
              <a:endCxn id="165935" idx="1"/>
            </p:cNvCxnSpPr>
            <p:nvPr/>
          </p:nvCxnSpPr>
          <p:spPr bwMode="auto">
            <a:xfrm flipV="1">
              <a:off x="2665" y="1660"/>
              <a:ext cx="198" cy="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59" name="AutoShape 71">
              <a:extLst>
                <a:ext uri="{FF2B5EF4-FFF2-40B4-BE49-F238E27FC236}">
                  <a16:creationId xmlns:a16="http://schemas.microsoft.com/office/drawing/2014/main" id="{8B254AFA-4D1D-437F-94FD-302B7EEC718F}"/>
                </a:ext>
              </a:extLst>
            </p:cNvPr>
            <p:cNvCxnSpPr>
              <a:cxnSpLocks noChangeShapeType="1"/>
              <a:stCxn id="165927" idx="3"/>
              <a:endCxn id="165936" idx="1"/>
            </p:cNvCxnSpPr>
            <p:nvPr/>
          </p:nvCxnSpPr>
          <p:spPr bwMode="auto">
            <a:xfrm>
              <a:off x="2665" y="1663"/>
              <a:ext cx="198" cy="11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60" name="AutoShape 72">
              <a:extLst>
                <a:ext uri="{FF2B5EF4-FFF2-40B4-BE49-F238E27FC236}">
                  <a16:creationId xmlns:a16="http://schemas.microsoft.com/office/drawing/2014/main" id="{CEB1CCC1-04BE-4306-9A3E-08EEFD62DBF4}"/>
                </a:ext>
              </a:extLst>
            </p:cNvPr>
            <p:cNvCxnSpPr>
              <a:cxnSpLocks noChangeShapeType="1"/>
              <a:stCxn id="165928" idx="3"/>
              <a:endCxn id="165937" idx="1"/>
            </p:cNvCxnSpPr>
            <p:nvPr/>
          </p:nvCxnSpPr>
          <p:spPr bwMode="auto">
            <a:xfrm flipV="1">
              <a:off x="2783" y="1940"/>
              <a:ext cx="80" cy="1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61" name="AutoShape 73">
              <a:extLst>
                <a:ext uri="{FF2B5EF4-FFF2-40B4-BE49-F238E27FC236}">
                  <a16:creationId xmlns:a16="http://schemas.microsoft.com/office/drawing/2014/main" id="{ADD35C9A-7112-463B-A502-FCCE53CB4B0B}"/>
                </a:ext>
              </a:extLst>
            </p:cNvPr>
            <p:cNvCxnSpPr>
              <a:cxnSpLocks noChangeShapeType="1"/>
              <a:stCxn id="165928" idx="3"/>
              <a:endCxn id="165938" idx="1"/>
            </p:cNvCxnSpPr>
            <p:nvPr/>
          </p:nvCxnSpPr>
          <p:spPr bwMode="auto">
            <a:xfrm>
              <a:off x="2783" y="2040"/>
              <a:ext cx="8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62" name="AutoShape 74">
              <a:extLst>
                <a:ext uri="{FF2B5EF4-FFF2-40B4-BE49-F238E27FC236}">
                  <a16:creationId xmlns:a16="http://schemas.microsoft.com/office/drawing/2014/main" id="{FFCC755D-4A11-425C-8B9D-B0F7AD1A47CF}"/>
                </a:ext>
              </a:extLst>
            </p:cNvPr>
            <p:cNvCxnSpPr>
              <a:cxnSpLocks noChangeShapeType="1"/>
              <a:stCxn id="165928" idx="3"/>
              <a:endCxn id="165939" idx="1"/>
            </p:cNvCxnSpPr>
            <p:nvPr/>
          </p:nvCxnSpPr>
          <p:spPr bwMode="auto">
            <a:xfrm>
              <a:off x="2783" y="2040"/>
              <a:ext cx="80" cy="12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63" name="AutoShape 75">
              <a:extLst>
                <a:ext uri="{FF2B5EF4-FFF2-40B4-BE49-F238E27FC236}">
                  <a16:creationId xmlns:a16="http://schemas.microsoft.com/office/drawing/2014/main" id="{FB1C8280-312E-4C8C-9E51-63FBB1ECFFA0}"/>
                </a:ext>
              </a:extLst>
            </p:cNvPr>
            <p:cNvCxnSpPr>
              <a:cxnSpLocks noChangeShapeType="1"/>
              <a:stCxn id="165899" idx="3"/>
              <a:endCxn id="165900" idx="1"/>
            </p:cNvCxnSpPr>
            <p:nvPr/>
          </p:nvCxnSpPr>
          <p:spPr bwMode="auto">
            <a:xfrm flipV="1">
              <a:off x="2035" y="3007"/>
              <a:ext cx="117" cy="205"/>
            </a:xfrm>
            <a:prstGeom prst="bentConnector3">
              <a:avLst>
                <a:gd name="adj1" fmla="val 4957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64" name="AutoShape 76">
              <a:extLst>
                <a:ext uri="{FF2B5EF4-FFF2-40B4-BE49-F238E27FC236}">
                  <a16:creationId xmlns:a16="http://schemas.microsoft.com/office/drawing/2014/main" id="{C902382B-3212-416A-A398-50811437FF69}"/>
                </a:ext>
              </a:extLst>
            </p:cNvPr>
            <p:cNvCxnSpPr>
              <a:cxnSpLocks noChangeShapeType="1"/>
              <a:stCxn id="165899" idx="3"/>
              <a:endCxn id="165901" idx="1"/>
            </p:cNvCxnSpPr>
            <p:nvPr/>
          </p:nvCxnSpPr>
          <p:spPr bwMode="auto">
            <a:xfrm>
              <a:off x="2035" y="3212"/>
              <a:ext cx="117" cy="309"/>
            </a:xfrm>
            <a:prstGeom prst="bentConnector3">
              <a:avLst>
                <a:gd name="adj1" fmla="val 4963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65" name="AutoShape 77">
              <a:extLst>
                <a:ext uri="{FF2B5EF4-FFF2-40B4-BE49-F238E27FC236}">
                  <a16:creationId xmlns:a16="http://schemas.microsoft.com/office/drawing/2014/main" id="{1FF2F267-B82B-41F2-BBE7-A1318CF01AA4}"/>
                </a:ext>
              </a:extLst>
            </p:cNvPr>
            <p:cNvCxnSpPr>
              <a:cxnSpLocks noChangeShapeType="1"/>
              <a:stCxn id="165900" idx="3"/>
              <a:endCxn id="165902" idx="1"/>
            </p:cNvCxnSpPr>
            <p:nvPr/>
          </p:nvCxnSpPr>
          <p:spPr bwMode="auto">
            <a:xfrm flipV="1">
              <a:off x="2389" y="2592"/>
              <a:ext cx="79" cy="415"/>
            </a:xfrm>
            <a:prstGeom prst="bentConnector3">
              <a:avLst>
                <a:gd name="adj1" fmla="val 4936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66" name="AutoShape 78">
              <a:extLst>
                <a:ext uri="{FF2B5EF4-FFF2-40B4-BE49-F238E27FC236}">
                  <a16:creationId xmlns:a16="http://schemas.microsoft.com/office/drawing/2014/main" id="{B4F3FD55-EA76-40F4-90A6-38EE20465ED6}"/>
                </a:ext>
              </a:extLst>
            </p:cNvPr>
            <p:cNvCxnSpPr>
              <a:cxnSpLocks noChangeShapeType="1"/>
              <a:stCxn id="165900" idx="3"/>
              <a:endCxn id="165903" idx="1"/>
            </p:cNvCxnSpPr>
            <p:nvPr/>
          </p:nvCxnSpPr>
          <p:spPr bwMode="auto">
            <a:xfrm flipV="1">
              <a:off x="2389" y="3006"/>
              <a:ext cx="79" cy="1"/>
            </a:xfrm>
            <a:prstGeom prst="bentConnector3">
              <a:avLst>
                <a:gd name="adj1" fmla="val 4936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67" name="AutoShape 79">
              <a:extLst>
                <a:ext uri="{FF2B5EF4-FFF2-40B4-BE49-F238E27FC236}">
                  <a16:creationId xmlns:a16="http://schemas.microsoft.com/office/drawing/2014/main" id="{26D610FB-D47F-4F45-AA51-5522BE5C02BC}"/>
                </a:ext>
              </a:extLst>
            </p:cNvPr>
            <p:cNvCxnSpPr>
              <a:cxnSpLocks noChangeShapeType="1"/>
              <a:stCxn id="165900" idx="3"/>
              <a:endCxn id="165904" idx="1"/>
            </p:cNvCxnSpPr>
            <p:nvPr/>
          </p:nvCxnSpPr>
          <p:spPr bwMode="auto">
            <a:xfrm>
              <a:off x="2389" y="3007"/>
              <a:ext cx="79" cy="208"/>
            </a:xfrm>
            <a:prstGeom prst="bentConnector3">
              <a:avLst>
                <a:gd name="adj1" fmla="val 4936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68" name="AutoShape 80">
              <a:extLst>
                <a:ext uri="{FF2B5EF4-FFF2-40B4-BE49-F238E27FC236}">
                  <a16:creationId xmlns:a16="http://schemas.microsoft.com/office/drawing/2014/main" id="{975A7D86-AB87-42EC-BB6E-BFD988CC75DB}"/>
                </a:ext>
              </a:extLst>
            </p:cNvPr>
            <p:cNvCxnSpPr>
              <a:cxnSpLocks noChangeShapeType="1"/>
              <a:stCxn id="165902" idx="3"/>
              <a:endCxn id="165909" idx="1"/>
            </p:cNvCxnSpPr>
            <p:nvPr/>
          </p:nvCxnSpPr>
          <p:spPr bwMode="auto">
            <a:xfrm flipV="1">
              <a:off x="2704" y="2353"/>
              <a:ext cx="119" cy="239"/>
            </a:xfrm>
            <a:prstGeom prst="bentConnector3">
              <a:avLst>
                <a:gd name="adj1" fmla="val 4957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69" name="AutoShape 81">
              <a:extLst>
                <a:ext uri="{FF2B5EF4-FFF2-40B4-BE49-F238E27FC236}">
                  <a16:creationId xmlns:a16="http://schemas.microsoft.com/office/drawing/2014/main" id="{3CF07064-AE64-4606-9A73-0F83A0874360}"/>
                </a:ext>
              </a:extLst>
            </p:cNvPr>
            <p:cNvCxnSpPr>
              <a:cxnSpLocks noChangeShapeType="1"/>
              <a:stCxn id="165902" idx="3"/>
              <a:endCxn id="165910" idx="1"/>
            </p:cNvCxnSpPr>
            <p:nvPr/>
          </p:nvCxnSpPr>
          <p:spPr bwMode="auto">
            <a:xfrm>
              <a:off x="2704" y="2592"/>
              <a:ext cx="119" cy="7"/>
            </a:xfrm>
            <a:prstGeom prst="bentConnector3">
              <a:avLst>
                <a:gd name="adj1" fmla="val 4957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70" name="AutoShape 82">
              <a:extLst>
                <a:ext uri="{FF2B5EF4-FFF2-40B4-BE49-F238E27FC236}">
                  <a16:creationId xmlns:a16="http://schemas.microsoft.com/office/drawing/2014/main" id="{32F971A4-A1AE-452A-82A9-344B57E7EFE1}"/>
                </a:ext>
              </a:extLst>
            </p:cNvPr>
            <p:cNvCxnSpPr>
              <a:cxnSpLocks noChangeShapeType="1"/>
              <a:stCxn id="165902" idx="3"/>
              <a:endCxn id="165911" idx="1"/>
            </p:cNvCxnSpPr>
            <p:nvPr/>
          </p:nvCxnSpPr>
          <p:spPr bwMode="auto">
            <a:xfrm>
              <a:off x="2704" y="2592"/>
              <a:ext cx="119" cy="192"/>
            </a:xfrm>
            <a:prstGeom prst="bentConnector3">
              <a:avLst>
                <a:gd name="adj1" fmla="val 4957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71" name="AutoShape 83">
              <a:extLst>
                <a:ext uri="{FF2B5EF4-FFF2-40B4-BE49-F238E27FC236}">
                  <a16:creationId xmlns:a16="http://schemas.microsoft.com/office/drawing/2014/main" id="{51EABF5F-C95C-4ED5-867A-394E668F4856}"/>
                </a:ext>
              </a:extLst>
            </p:cNvPr>
            <p:cNvCxnSpPr>
              <a:cxnSpLocks noChangeShapeType="1"/>
              <a:stCxn id="165909" idx="3"/>
              <a:endCxn id="165919" idx="1"/>
            </p:cNvCxnSpPr>
            <p:nvPr/>
          </p:nvCxnSpPr>
          <p:spPr bwMode="auto">
            <a:xfrm flipV="1">
              <a:off x="3098" y="2269"/>
              <a:ext cx="159" cy="83"/>
            </a:xfrm>
            <a:prstGeom prst="bentConnector3">
              <a:avLst>
                <a:gd name="adj1" fmla="val 4972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72" name="AutoShape 84">
              <a:extLst>
                <a:ext uri="{FF2B5EF4-FFF2-40B4-BE49-F238E27FC236}">
                  <a16:creationId xmlns:a16="http://schemas.microsoft.com/office/drawing/2014/main" id="{6B3A2D15-9B01-42D3-BB96-C01BAF6E949C}"/>
                </a:ext>
              </a:extLst>
            </p:cNvPr>
            <p:cNvCxnSpPr>
              <a:cxnSpLocks noChangeShapeType="1"/>
              <a:stCxn id="165909" idx="3"/>
              <a:endCxn id="165920" idx="1"/>
            </p:cNvCxnSpPr>
            <p:nvPr/>
          </p:nvCxnSpPr>
          <p:spPr bwMode="auto">
            <a:xfrm>
              <a:off x="3098" y="2352"/>
              <a:ext cx="159" cy="44"/>
            </a:xfrm>
            <a:prstGeom prst="bentConnector3">
              <a:avLst>
                <a:gd name="adj1" fmla="val 4972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73" name="AutoShape 85">
              <a:extLst>
                <a:ext uri="{FF2B5EF4-FFF2-40B4-BE49-F238E27FC236}">
                  <a16:creationId xmlns:a16="http://schemas.microsoft.com/office/drawing/2014/main" id="{1048D95D-6448-4150-881B-B94519A58212}"/>
                </a:ext>
              </a:extLst>
            </p:cNvPr>
            <p:cNvCxnSpPr>
              <a:cxnSpLocks noChangeShapeType="1"/>
              <a:stCxn id="165910" idx="3"/>
              <a:endCxn id="165921" idx="1"/>
            </p:cNvCxnSpPr>
            <p:nvPr/>
          </p:nvCxnSpPr>
          <p:spPr bwMode="auto">
            <a:xfrm>
              <a:off x="3098" y="2599"/>
              <a:ext cx="159" cy="47"/>
            </a:xfrm>
            <a:prstGeom prst="bentConnector3">
              <a:avLst>
                <a:gd name="adj1" fmla="val 4972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74" name="AutoShape 86">
              <a:extLst>
                <a:ext uri="{FF2B5EF4-FFF2-40B4-BE49-F238E27FC236}">
                  <a16:creationId xmlns:a16="http://schemas.microsoft.com/office/drawing/2014/main" id="{AF4242F1-8225-4509-8686-64563B9C3FB6}"/>
                </a:ext>
              </a:extLst>
            </p:cNvPr>
            <p:cNvCxnSpPr>
              <a:cxnSpLocks noChangeShapeType="1"/>
              <a:stCxn id="165910" idx="3"/>
              <a:endCxn id="165922" idx="1"/>
            </p:cNvCxnSpPr>
            <p:nvPr/>
          </p:nvCxnSpPr>
          <p:spPr bwMode="auto">
            <a:xfrm flipV="1">
              <a:off x="3098" y="2544"/>
              <a:ext cx="159" cy="55"/>
            </a:xfrm>
            <a:prstGeom prst="bentConnector3">
              <a:avLst>
                <a:gd name="adj1" fmla="val 4972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75" name="AutoShape 87">
              <a:extLst>
                <a:ext uri="{FF2B5EF4-FFF2-40B4-BE49-F238E27FC236}">
                  <a16:creationId xmlns:a16="http://schemas.microsoft.com/office/drawing/2014/main" id="{A4A2530A-0CD3-49B9-9F1D-6B69700D6B40}"/>
                </a:ext>
              </a:extLst>
            </p:cNvPr>
            <p:cNvCxnSpPr>
              <a:cxnSpLocks noChangeShapeType="1"/>
              <a:stCxn id="165911" idx="3"/>
              <a:endCxn id="165923" idx="1"/>
            </p:cNvCxnSpPr>
            <p:nvPr/>
          </p:nvCxnSpPr>
          <p:spPr bwMode="auto">
            <a:xfrm>
              <a:off x="3059" y="2784"/>
              <a:ext cx="19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76" name="AutoShape 88">
              <a:extLst>
                <a:ext uri="{FF2B5EF4-FFF2-40B4-BE49-F238E27FC236}">
                  <a16:creationId xmlns:a16="http://schemas.microsoft.com/office/drawing/2014/main" id="{59751509-2DB4-4387-839E-3177A9DBA22C}"/>
                </a:ext>
              </a:extLst>
            </p:cNvPr>
            <p:cNvCxnSpPr>
              <a:cxnSpLocks noChangeShapeType="1"/>
              <a:stCxn id="165903" idx="3"/>
              <a:endCxn id="165912" idx="1"/>
            </p:cNvCxnSpPr>
            <p:nvPr/>
          </p:nvCxnSpPr>
          <p:spPr bwMode="auto">
            <a:xfrm flipV="1">
              <a:off x="2704" y="2932"/>
              <a:ext cx="119" cy="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77" name="AutoShape 89">
              <a:extLst>
                <a:ext uri="{FF2B5EF4-FFF2-40B4-BE49-F238E27FC236}">
                  <a16:creationId xmlns:a16="http://schemas.microsoft.com/office/drawing/2014/main" id="{6E0D3A2C-404A-4262-8F83-87CEA554F3C8}"/>
                </a:ext>
              </a:extLst>
            </p:cNvPr>
            <p:cNvCxnSpPr>
              <a:cxnSpLocks noChangeShapeType="1"/>
              <a:stCxn id="165903" idx="3"/>
              <a:endCxn id="165913" idx="1"/>
            </p:cNvCxnSpPr>
            <p:nvPr/>
          </p:nvCxnSpPr>
          <p:spPr bwMode="auto">
            <a:xfrm>
              <a:off x="2704" y="3007"/>
              <a:ext cx="119" cy="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78" name="AutoShape 90">
              <a:extLst>
                <a:ext uri="{FF2B5EF4-FFF2-40B4-BE49-F238E27FC236}">
                  <a16:creationId xmlns:a16="http://schemas.microsoft.com/office/drawing/2014/main" id="{B873A4F3-F46B-4D62-B61C-ECA5B506BB17}"/>
                </a:ext>
              </a:extLst>
            </p:cNvPr>
            <p:cNvCxnSpPr>
              <a:cxnSpLocks noChangeShapeType="1"/>
              <a:stCxn id="165904" idx="3"/>
              <a:endCxn id="165914" idx="1"/>
            </p:cNvCxnSpPr>
            <p:nvPr/>
          </p:nvCxnSpPr>
          <p:spPr bwMode="auto">
            <a:xfrm flipV="1">
              <a:off x="2704" y="3175"/>
              <a:ext cx="119" cy="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79" name="AutoShape 91">
              <a:extLst>
                <a:ext uri="{FF2B5EF4-FFF2-40B4-BE49-F238E27FC236}">
                  <a16:creationId xmlns:a16="http://schemas.microsoft.com/office/drawing/2014/main" id="{5D7063FE-3677-48F1-B21C-9C62E8D7306D}"/>
                </a:ext>
              </a:extLst>
            </p:cNvPr>
            <p:cNvCxnSpPr>
              <a:cxnSpLocks noChangeShapeType="1"/>
              <a:stCxn id="165904" idx="3"/>
              <a:endCxn id="165915" idx="1"/>
            </p:cNvCxnSpPr>
            <p:nvPr/>
          </p:nvCxnSpPr>
          <p:spPr bwMode="auto">
            <a:xfrm>
              <a:off x="2704" y="3215"/>
              <a:ext cx="119" cy="1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80" name="AutoShape 92">
              <a:extLst>
                <a:ext uri="{FF2B5EF4-FFF2-40B4-BE49-F238E27FC236}">
                  <a16:creationId xmlns:a16="http://schemas.microsoft.com/office/drawing/2014/main" id="{0C35F3D3-8FE7-4A45-9CEB-D4CB8177C20A}"/>
                </a:ext>
              </a:extLst>
            </p:cNvPr>
            <p:cNvCxnSpPr>
              <a:cxnSpLocks noChangeShapeType="1"/>
              <a:stCxn id="165901" idx="3"/>
              <a:endCxn id="165905" idx="1"/>
            </p:cNvCxnSpPr>
            <p:nvPr/>
          </p:nvCxnSpPr>
          <p:spPr bwMode="auto">
            <a:xfrm flipV="1">
              <a:off x="2389" y="3360"/>
              <a:ext cx="80" cy="16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81" name="AutoShape 93">
              <a:extLst>
                <a:ext uri="{FF2B5EF4-FFF2-40B4-BE49-F238E27FC236}">
                  <a16:creationId xmlns:a16="http://schemas.microsoft.com/office/drawing/2014/main" id="{C01686E5-18AE-45F5-8354-0552691D41B7}"/>
                </a:ext>
              </a:extLst>
            </p:cNvPr>
            <p:cNvCxnSpPr>
              <a:cxnSpLocks noChangeShapeType="1"/>
              <a:stCxn id="165901" idx="3"/>
              <a:endCxn id="165906" idx="1"/>
            </p:cNvCxnSpPr>
            <p:nvPr/>
          </p:nvCxnSpPr>
          <p:spPr bwMode="auto">
            <a:xfrm flipV="1">
              <a:off x="2389" y="3481"/>
              <a:ext cx="80" cy="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82" name="AutoShape 94">
              <a:extLst>
                <a:ext uri="{FF2B5EF4-FFF2-40B4-BE49-F238E27FC236}">
                  <a16:creationId xmlns:a16="http://schemas.microsoft.com/office/drawing/2014/main" id="{44FAB012-99FF-4B88-88B5-5C67E679B262}"/>
                </a:ext>
              </a:extLst>
            </p:cNvPr>
            <p:cNvCxnSpPr>
              <a:cxnSpLocks noChangeShapeType="1"/>
              <a:stCxn id="165901" idx="3"/>
              <a:endCxn id="165907" idx="1"/>
            </p:cNvCxnSpPr>
            <p:nvPr/>
          </p:nvCxnSpPr>
          <p:spPr bwMode="auto">
            <a:xfrm>
              <a:off x="2389" y="3521"/>
              <a:ext cx="80" cy="8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83" name="AutoShape 95">
              <a:extLst>
                <a:ext uri="{FF2B5EF4-FFF2-40B4-BE49-F238E27FC236}">
                  <a16:creationId xmlns:a16="http://schemas.microsoft.com/office/drawing/2014/main" id="{BC905F21-8883-4C3A-A676-592FB67F296A}"/>
                </a:ext>
              </a:extLst>
            </p:cNvPr>
            <p:cNvCxnSpPr>
              <a:cxnSpLocks noChangeShapeType="1"/>
              <a:stCxn id="165901" idx="3"/>
              <a:endCxn id="165908" idx="1"/>
            </p:cNvCxnSpPr>
            <p:nvPr/>
          </p:nvCxnSpPr>
          <p:spPr bwMode="auto">
            <a:xfrm>
              <a:off x="2389" y="3521"/>
              <a:ext cx="80" cy="1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84" name="AutoShape 96">
              <a:extLst>
                <a:ext uri="{FF2B5EF4-FFF2-40B4-BE49-F238E27FC236}">
                  <a16:creationId xmlns:a16="http://schemas.microsoft.com/office/drawing/2014/main" id="{F3EE8A81-C387-4B26-84CE-0FDA629DCD7F}"/>
                </a:ext>
              </a:extLst>
            </p:cNvPr>
            <p:cNvCxnSpPr>
              <a:cxnSpLocks noChangeShapeType="1"/>
              <a:stCxn id="165915" idx="3"/>
              <a:endCxn id="165918" idx="1"/>
            </p:cNvCxnSpPr>
            <p:nvPr/>
          </p:nvCxnSpPr>
          <p:spPr bwMode="auto">
            <a:xfrm flipV="1">
              <a:off x="3100" y="3127"/>
              <a:ext cx="157" cy="208"/>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85" name="AutoShape 97">
              <a:extLst>
                <a:ext uri="{FF2B5EF4-FFF2-40B4-BE49-F238E27FC236}">
                  <a16:creationId xmlns:a16="http://schemas.microsoft.com/office/drawing/2014/main" id="{2966E4D5-3F26-4A04-9608-FA8B7D5137B1}"/>
                </a:ext>
              </a:extLst>
            </p:cNvPr>
            <p:cNvCxnSpPr>
              <a:cxnSpLocks noChangeShapeType="1"/>
              <a:stCxn id="165915" idx="3"/>
              <a:endCxn id="165916" idx="1"/>
            </p:cNvCxnSpPr>
            <p:nvPr/>
          </p:nvCxnSpPr>
          <p:spPr bwMode="auto">
            <a:xfrm flipV="1">
              <a:off x="3100" y="3262"/>
              <a:ext cx="157" cy="73"/>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86" name="AutoShape 98">
              <a:extLst>
                <a:ext uri="{FF2B5EF4-FFF2-40B4-BE49-F238E27FC236}">
                  <a16:creationId xmlns:a16="http://schemas.microsoft.com/office/drawing/2014/main" id="{84DC8AF6-008E-4A56-B3B2-6693D47AE695}"/>
                </a:ext>
              </a:extLst>
            </p:cNvPr>
            <p:cNvCxnSpPr>
              <a:cxnSpLocks noChangeShapeType="1"/>
              <a:stCxn id="165915" idx="3"/>
              <a:endCxn id="165917" idx="1"/>
            </p:cNvCxnSpPr>
            <p:nvPr/>
          </p:nvCxnSpPr>
          <p:spPr bwMode="auto">
            <a:xfrm>
              <a:off x="3100" y="3335"/>
              <a:ext cx="157" cy="48"/>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87" name="AutoShape 99">
              <a:extLst>
                <a:ext uri="{FF2B5EF4-FFF2-40B4-BE49-F238E27FC236}">
                  <a16:creationId xmlns:a16="http://schemas.microsoft.com/office/drawing/2014/main" id="{95AA70CF-C625-4465-B7FD-732118836A4B}"/>
                </a:ext>
              </a:extLst>
            </p:cNvPr>
            <p:cNvCxnSpPr>
              <a:cxnSpLocks noChangeShapeType="1"/>
              <a:stCxn id="165914" idx="3"/>
              <a:endCxn id="165918" idx="1"/>
            </p:cNvCxnSpPr>
            <p:nvPr/>
          </p:nvCxnSpPr>
          <p:spPr bwMode="auto">
            <a:xfrm flipV="1">
              <a:off x="3098" y="3127"/>
              <a:ext cx="159" cy="48"/>
            </a:xfrm>
            <a:prstGeom prst="bentConnector3">
              <a:avLst>
                <a:gd name="adj1" fmla="val 4972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88" name="AutoShape 100">
              <a:extLst>
                <a:ext uri="{FF2B5EF4-FFF2-40B4-BE49-F238E27FC236}">
                  <a16:creationId xmlns:a16="http://schemas.microsoft.com/office/drawing/2014/main" id="{8D4CC803-E218-48EF-B60B-6D6EE0533FCC}"/>
                </a:ext>
              </a:extLst>
            </p:cNvPr>
            <p:cNvCxnSpPr>
              <a:cxnSpLocks noChangeShapeType="1"/>
              <a:stCxn id="165914" idx="3"/>
              <a:endCxn id="165916" idx="1"/>
            </p:cNvCxnSpPr>
            <p:nvPr/>
          </p:nvCxnSpPr>
          <p:spPr bwMode="auto">
            <a:xfrm>
              <a:off x="3098" y="3175"/>
              <a:ext cx="159" cy="87"/>
            </a:xfrm>
            <a:prstGeom prst="bentConnector3">
              <a:avLst>
                <a:gd name="adj1" fmla="val 4972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989" name="AutoShape 101">
              <a:extLst>
                <a:ext uri="{FF2B5EF4-FFF2-40B4-BE49-F238E27FC236}">
                  <a16:creationId xmlns:a16="http://schemas.microsoft.com/office/drawing/2014/main" id="{E2DE12B8-E571-484C-B1D7-05ADD9815023}"/>
                </a:ext>
              </a:extLst>
            </p:cNvPr>
            <p:cNvCxnSpPr>
              <a:cxnSpLocks noChangeShapeType="1"/>
              <a:stCxn id="165914" idx="3"/>
              <a:endCxn id="165917" idx="1"/>
            </p:cNvCxnSpPr>
            <p:nvPr/>
          </p:nvCxnSpPr>
          <p:spPr bwMode="auto">
            <a:xfrm>
              <a:off x="3098" y="3175"/>
              <a:ext cx="159" cy="208"/>
            </a:xfrm>
            <a:prstGeom prst="bentConnector3">
              <a:avLst>
                <a:gd name="adj1" fmla="val 4972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990" name="Text Box 102">
            <a:extLst>
              <a:ext uri="{FF2B5EF4-FFF2-40B4-BE49-F238E27FC236}">
                <a16:creationId xmlns:a16="http://schemas.microsoft.com/office/drawing/2014/main" id="{B35055D8-71C8-43F1-8E86-69946A79AACD}"/>
              </a:ext>
            </a:extLst>
          </p:cNvPr>
          <p:cNvSpPr txBox="1">
            <a:spLocks noChangeArrowheads="1"/>
          </p:cNvSpPr>
          <p:nvPr/>
        </p:nvSpPr>
        <p:spPr bwMode="auto">
          <a:xfrm>
            <a:off x="755650" y="5942013"/>
            <a:ext cx="4824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sp>
        <p:nvSpPr>
          <p:cNvPr id="165991" name="AutoShape 103">
            <a:extLst>
              <a:ext uri="{FF2B5EF4-FFF2-40B4-BE49-F238E27FC236}">
                <a16:creationId xmlns:a16="http://schemas.microsoft.com/office/drawing/2014/main" id="{3BDAEB2B-6151-4C3B-B4EB-B0BFC3BFE449}"/>
              </a:ext>
            </a:extLst>
          </p:cNvPr>
          <p:cNvSpPr>
            <a:spLocks noChangeArrowheads="1"/>
          </p:cNvSpPr>
          <p:nvPr/>
        </p:nvSpPr>
        <p:spPr bwMode="auto">
          <a:xfrm rot="16200000" flipV="1">
            <a:off x="4652963" y="3452813"/>
            <a:ext cx="2487612" cy="201612"/>
          </a:xfrm>
          <a:prstGeom prst="triangle">
            <a:avLst>
              <a:gd name="adj" fmla="val 49977"/>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92" name="Rectangle 104">
            <a:extLst>
              <a:ext uri="{FF2B5EF4-FFF2-40B4-BE49-F238E27FC236}">
                <a16:creationId xmlns:a16="http://schemas.microsoft.com/office/drawing/2014/main" id="{32CC77EC-EB7A-4280-87C3-B6EFC00D9BF1}"/>
              </a:ext>
            </a:extLst>
          </p:cNvPr>
          <p:cNvSpPr>
            <a:spLocks noChangeArrowheads="1"/>
          </p:cNvSpPr>
          <p:nvPr/>
        </p:nvSpPr>
        <p:spPr bwMode="auto">
          <a:xfrm>
            <a:off x="6300788" y="2936875"/>
            <a:ext cx="1871662" cy="1428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buFontTx/>
              <a:buChar char="•"/>
            </a:pPr>
            <a:r>
              <a:rPr lang="zh-CN" altLang="en-US" sz="1200"/>
              <a:t>将相关数据填入表格中对应项</a:t>
            </a:r>
          </a:p>
          <a:p>
            <a:pPr eaLnBrk="0" hangingPunct="0">
              <a:lnSpc>
                <a:spcPct val="130000"/>
              </a:lnSpc>
              <a:buFontTx/>
              <a:buChar char="•"/>
            </a:pPr>
            <a:r>
              <a:rPr lang="zh-CN" altLang="en-US" sz="1200"/>
              <a:t>对各要素进行细分，并找出受哪些因素影响</a:t>
            </a:r>
          </a:p>
          <a:p>
            <a:pPr eaLnBrk="0" hangingPunct="0">
              <a:lnSpc>
                <a:spcPct val="130000"/>
              </a:lnSpc>
              <a:buFontTx/>
              <a:buChar char="•"/>
            </a:pPr>
            <a:r>
              <a:rPr lang="zh-CN" altLang="en-US" sz="1200"/>
              <a:t>确定每个影响因素的构成</a:t>
            </a:r>
          </a:p>
          <a:p>
            <a:pPr eaLnBrk="0" hangingPunct="0">
              <a:lnSpc>
                <a:spcPct val="130000"/>
              </a:lnSpc>
              <a:buFontTx/>
              <a:buChar char="•"/>
            </a:pPr>
            <a:r>
              <a:rPr lang="zh-CN" altLang="en-US" sz="1200"/>
              <a:t>找出最终影响要素</a:t>
            </a:r>
          </a:p>
        </p:txBody>
      </p:sp>
      <p:sp>
        <p:nvSpPr>
          <p:cNvPr id="165993" name="AutoShape 105">
            <a:extLst>
              <a:ext uri="{FF2B5EF4-FFF2-40B4-BE49-F238E27FC236}">
                <a16:creationId xmlns:a16="http://schemas.microsoft.com/office/drawing/2014/main" id="{9F721C76-9051-4446-8BD8-BBA9FFF1E7B3}"/>
              </a:ext>
            </a:extLst>
          </p:cNvPr>
          <p:cNvSpPr>
            <a:spLocks noChangeArrowheads="1"/>
          </p:cNvSpPr>
          <p:nvPr/>
        </p:nvSpPr>
        <p:spPr bwMode="auto">
          <a:xfrm rot="5400000">
            <a:off x="7020719" y="1629569"/>
            <a:ext cx="431800" cy="1871662"/>
          </a:xfrm>
          <a:prstGeom prst="homePlate">
            <a:avLst>
              <a:gd name="adj" fmla="val 25000"/>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r>
              <a:rPr lang="zh-CN" altLang="en-GB" sz="1200"/>
              <a:t>如何确定影响财务要素</a:t>
            </a:r>
          </a:p>
        </p:txBody>
      </p:sp>
      <p:grpSp>
        <p:nvGrpSpPr>
          <p:cNvPr id="165994" name="Group 106">
            <a:extLst>
              <a:ext uri="{FF2B5EF4-FFF2-40B4-BE49-F238E27FC236}">
                <a16:creationId xmlns:a16="http://schemas.microsoft.com/office/drawing/2014/main" id="{36E3FC3A-9DAA-45D4-AED5-8959EAD2398A}"/>
              </a:ext>
            </a:extLst>
          </p:cNvPr>
          <p:cNvGrpSpPr>
            <a:grpSpLocks/>
          </p:cNvGrpSpPr>
          <p:nvPr/>
        </p:nvGrpSpPr>
        <p:grpSpPr bwMode="auto">
          <a:xfrm>
            <a:off x="900113" y="1808163"/>
            <a:ext cx="855662" cy="325437"/>
            <a:chOff x="5202" y="1127"/>
            <a:chExt cx="718" cy="173"/>
          </a:xfrm>
        </p:grpSpPr>
        <p:sp>
          <p:nvSpPr>
            <p:cNvPr id="165995" name="Text Box 107">
              <a:extLst>
                <a:ext uri="{FF2B5EF4-FFF2-40B4-BE49-F238E27FC236}">
                  <a16:creationId xmlns:a16="http://schemas.microsoft.com/office/drawing/2014/main" id="{0787491C-85FF-4037-A571-267E99C4E574}"/>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65996" name="Line 108">
              <a:extLst>
                <a:ext uri="{FF2B5EF4-FFF2-40B4-BE49-F238E27FC236}">
                  <a16:creationId xmlns:a16="http://schemas.microsoft.com/office/drawing/2014/main" id="{3328B6DD-FD53-4251-8641-340A5472B983}"/>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97" name="Line 109">
              <a:extLst>
                <a:ext uri="{FF2B5EF4-FFF2-40B4-BE49-F238E27FC236}">
                  <a16:creationId xmlns:a16="http://schemas.microsoft.com/office/drawing/2014/main" id="{6E525E4C-CF10-4636-837A-509D18D3F262}"/>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5998" name="Text Box 110">
            <a:extLst>
              <a:ext uri="{FF2B5EF4-FFF2-40B4-BE49-F238E27FC236}">
                <a16:creationId xmlns:a16="http://schemas.microsoft.com/office/drawing/2014/main" id="{94CC2407-51F0-477D-9E2A-89DB9AF92F5C}"/>
              </a:ext>
            </a:extLst>
          </p:cNvPr>
          <p:cNvSpPr txBox="1">
            <a:spLocks noChangeArrowheads="1"/>
          </p:cNvSpPr>
          <p:nvPr/>
        </p:nvSpPr>
        <p:spPr bwMode="auto">
          <a:xfrm>
            <a:off x="1187450" y="1354138"/>
            <a:ext cx="2952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latin typeface="Arial" panose="020B0604020202020204" pitchFamily="34" charset="0"/>
              </a:rPr>
              <a:t>公司财务结构示意图</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4">
            <a:extLst>
              <a:ext uri="{FF2B5EF4-FFF2-40B4-BE49-F238E27FC236}">
                <a16:creationId xmlns:a16="http://schemas.microsoft.com/office/drawing/2014/main" id="{FEF3A60D-4221-4BEB-AAC8-D90968F12B56}"/>
              </a:ext>
            </a:extLst>
          </p:cNvPr>
          <p:cNvSpPr>
            <a:spLocks noGrp="1"/>
          </p:cNvSpPr>
          <p:nvPr>
            <p:ph type="sldNum" sz="quarter" idx="12"/>
          </p:nvPr>
        </p:nvSpPr>
        <p:spPr/>
        <p:txBody>
          <a:bodyPr/>
          <a:lstStyle/>
          <a:p>
            <a:fld id="{9B63CF32-97AA-47D2-8034-0644170191FE}" type="slidenum">
              <a:rPr lang="zh-CN" altLang="en-US"/>
              <a:pPr/>
              <a:t>83</a:t>
            </a:fld>
            <a:endParaRPr lang="en-US" altLang="zh-CN"/>
          </a:p>
        </p:txBody>
      </p:sp>
      <p:sp>
        <p:nvSpPr>
          <p:cNvPr id="166914" name="Rectangle 2">
            <a:extLst>
              <a:ext uri="{FF2B5EF4-FFF2-40B4-BE49-F238E27FC236}">
                <a16:creationId xmlns:a16="http://schemas.microsoft.com/office/drawing/2014/main" id="{B875E68D-F673-40FC-A20B-6F3DEB0BF2FA}"/>
              </a:ext>
            </a:extLst>
          </p:cNvPr>
          <p:cNvSpPr>
            <a:spLocks noGrp="1" noChangeArrowheads="1"/>
          </p:cNvSpPr>
          <p:nvPr>
            <p:ph type="title"/>
          </p:nvPr>
        </p:nvSpPr>
        <p:spPr>
          <a:xfrm>
            <a:off x="539750" y="635000"/>
            <a:ext cx="7991475" cy="587375"/>
          </a:xfrm>
        </p:spPr>
        <p:txBody>
          <a:bodyPr/>
          <a:lstStyle/>
          <a:p>
            <a:r>
              <a:rPr lang="zh-CN" altLang="en-US" b="0">
                <a:ea typeface="黑体" panose="02010609060101010101" pitchFamily="49" charset="-122"/>
              </a:rPr>
              <a:t>方法二（续） ：通过寻找因果关系（任务结构）建立诊断框架，寻找可能的问题</a:t>
            </a:r>
          </a:p>
        </p:txBody>
      </p:sp>
      <p:sp>
        <p:nvSpPr>
          <p:cNvPr id="166915" name="Text Box 3">
            <a:extLst>
              <a:ext uri="{FF2B5EF4-FFF2-40B4-BE49-F238E27FC236}">
                <a16:creationId xmlns:a16="http://schemas.microsoft.com/office/drawing/2014/main" id="{80AAF080-DEA4-4920-A9F6-CA04D41C392E}"/>
              </a:ext>
            </a:extLst>
          </p:cNvPr>
          <p:cNvSpPr txBox="1">
            <a:spLocks noChangeArrowheads="1"/>
          </p:cNvSpPr>
          <p:nvPr/>
        </p:nvSpPr>
        <p:spPr bwMode="auto">
          <a:xfrm>
            <a:off x="611188" y="6008688"/>
            <a:ext cx="48244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grpSp>
        <p:nvGrpSpPr>
          <p:cNvPr id="166916" name="Group 4">
            <a:extLst>
              <a:ext uri="{FF2B5EF4-FFF2-40B4-BE49-F238E27FC236}">
                <a16:creationId xmlns:a16="http://schemas.microsoft.com/office/drawing/2014/main" id="{199769C5-2B0B-45B5-B116-CB77C85435A2}"/>
              </a:ext>
            </a:extLst>
          </p:cNvPr>
          <p:cNvGrpSpPr>
            <a:grpSpLocks/>
          </p:cNvGrpSpPr>
          <p:nvPr/>
        </p:nvGrpSpPr>
        <p:grpSpPr bwMode="auto">
          <a:xfrm>
            <a:off x="466725" y="1196975"/>
            <a:ext cx="5400675" cy="4905375"/>
            <a:chOff x="476" y="754"/>
            <a:chExt cx="3537" cy="3090"/>
          </a:xfrm>
        </p:grpSpPr>
        <p:sp>
          <p:nvSpPr>
            <p:cNvPr id="166917" name="AutoShape 5">
              <a:extLst>
                <a:ext uri="{FF2B5EF4-FFF2-40B4-BE49-F238E27FC236}">
                  <a16:creationId xmlns:a16="http://schemas.microsoft.com/office/drawing/2014/main" id="{F1A126BE-590F-433C-86F4-996EC2DA1D9A}"/>
                </a:ext>
              </a:extLst>
            </p:cNvPr>
            <p:cNvSpPr>
              <a:spLocks noChangeArrowheads="1"/>
            </p:cNvSpPr>
            <p:nvPr/>
          </p:nvSpPr>
          <p:spPr bwMode="auto">
            <a:xfrm>
              <a:off x="476" y="1937"/>
              <a:ext cx="363" cy="178"/>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pPr>
                <a:lnSpc>
                  <a:spcPct val="90000"/>
                </a:lnSpc>
              </a:pPr>
              <a:r>
                <a:rPr lang="zh-CN" altLang="en-US" sz="1000">
                  <a:latin typeface="Arial" panose="020B0604020202020204" pitchFamily="34" charset="0"/>
                </a:rPr>
                <a:t>增加每股收益</a:t>
              </a:r>
            </a:p>
          </p:txBody>
        </p:sp>
        <p:sp>
          <p:nvSpPr>
            <p:cNvPr id="166918" name="AutoShape 6">
              <a:extLst>
                <a:ext uri="{FF2B5EF4-FFF2-40B4-BE49-F238E27FC236}">
                  <a16:creationId xmlns:a16="http://schemas.microsoft.com/office/drawing/2014/main" id="{CDEC2C1B-50C0-4E72-A29B-2898ABEC1606}"/>
                </a:ext>
              </a:extLst>
            </p:cNvPr>
            <p:cNvSpPr>
              <a:spLocks noChangeArrowheads="1"/>
            </p:cNvSpPr>
            <p:nvPr/>
          </p:nvSpPr>
          <p:spPr bwMode="auto">
            <a:xfrm>
              <a:off x="793" y="1348"/>
              <a:ext cx="409" cy="26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pPr>
                <a:lnSpc>
                  <a:spcPct val="90000"/>
                </a:lnSpc>
              </a:pPr>
              <a:r>
                <a:rPr lang="zh-CN" altLang="en-US" sz="1000">
                  <a:latin typeface="Arial" panose="020B0604020202020204" pitchFamily="34" charset="0"/>
                </a:rPr>
                <a:t>增加贸易利润和贸易资产</a:t>
              </a:r>
            </a:p>
          </p:txBody>
        </p:sp>
        <p:sp>
          <p:nvSpPr>
            <p:cNvPr id="166919" name="AutoShape 7">
              <a:extLst>
                <a:ext uri="{FF2B5EF4-FFF2-40B4-BE49-F238E27FC236}">
                  <a16:creationId xmlns:a16="http://schemas.microsoft.com/office/drawing/2014/main" id="{CC6C3327-891C-41CA-99AC-24EDD087D003}"/>
                </a:ext>
              </a:extLst>
            </p:cNvPr>
            <p:cNvSpPr>
              <a:spLocks noChangeArrowheads="1"/>
            </p:cNvSpPr>
            <p:nvPr/>
          </p:nvSpPr>
          <p:spPr bwMode="auto">
            <a:xfrm>
              <a:off x="816" y="2506"/>
              <a:ext cx="363" cy="178"/>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pPr>
                <a:lnSpc>
                  <a:spcPct val="90000"/>
                </a:lnSpc>
              </a:pPr>
              <a:r>
                <a:rPr lang="zh-CN" altLang="en-US" sz="1000">
                  <a:latin typeface="Arial" panose="020B0604020202020204" pitchFamily="34" charset="0"/>
                </a:rPr>
                <a:t>增加金融资产</a:t>
              </a:r>
            </a:p>
          </p:txBody>
        </p:sp>
        <p:grpSp>
          <p:nvGrpSpPr>
            <p:cNvPr id="166920" name="Group 8">
              <a:extLst>
                <a:ext uri="{FF2B5EF4-FFF2-40B4-BE49-F238E27FC236}">
                  <a16:creationId xmlns:a16="http://schemas.microsoft.com/office/drawing/2014/main" id="{85BA2907-DC41-4113-B312-F6C6DDDAF195}"/>
                </a:ext>
              </a:extLst>
            </p:cNvPr>
            <p:cNvGrpSpPr>
              <a:grpSpLocks/>
            </p:cNvGrpSpPr>
            <p:nvPr/>
          </p:nvGrpSpPr>
          <p:grpSpPr bwMode="auto">
            <a:xfrm>
              <a:off x="1452" y="1107"/>
              <a:ext cx="363" cy="872"/>
              <a:chOff x="1452" y="953"/>
              <a:chExt cx="363" cy="872"/>
            </a:xfrm>
          </p:grpSpPr>
          <p:sp>
            <p:nvSpPr>
              <p:cNvPr id="166921" name="AutoShape 9">
                <a:extLst>
                  <a:ext uri="{FF2B5EF4-FFF2-40B4-BE49-F238E27FC236}">
                    <a16:creationId xmlns:a16="http://schemas.microsoft.com/office/drawing/2014/main" id="{64746682-E922-4977-B3A5-4BEBDF1A7BE1}"/>
                  </a:ext>
                </a:extLst>
              </p:cNvPr>
              <p:cNvSpPr>
                <a:spLocks noChangeArrowheads="1"/>
              </p:cNvSpPr>
              <p:nvPr/>
            </p:nvSpPr>
            <p:spPr bwMode="auto">
              <a:xfrm>
                <a:off x="1452" y="953"/>
                <a:ext cx="362" cy="436"/>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pPr>
                  <a:lnSpc>
                    <a:spcPct val="90000"/>
                  </a:lnSpc>
                </a:pPr>
                <a:r>
                  <a:rPr lang="zh-CN" altLang="en-US" sz="1000">
                    <a:latin typeface="Arial" panose="020B0604020202020204" pitchFamily="34" charset="0"/>
                  </a:rPr>
                  <a:t>增加烟草贸易利润和贸易资产</a:t>
                </a:r>
              </a:p>
            </p:txBody>
          </p:sp>
          <p:sp>
            <p:nvSpPr>
              <p:cNvPr id="166922" name="AutoShape 10">
                <a:extLst>
                  <a:ext uri="{FF2B5EF4-FFF2-40B4-BE49-F238E27FC236}">
                    <a16:creationId xmlns:a16="http://schemas.microsoft.com/office/drawing/2014/main" id="{A96440E8-8EB2-4001-B834-8D662BB33592}"/>
                  </a:ext>
                </a:extLst>
              </p:cNvPr>
              <p:cNvSpPr>
                <a:spLocks noChangeArrowheads="1"/>
              </p:cNvSpPr>
              <p:nvPr/>
            </p:nvSpPr>
            <p:spPr bwMode="auto">
              <a:xfrm>
                <a:off x="1452" y="1389"/>
                <a:ext cx="363" cy="436"/>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pPr>
                  <a:lnSpc>
                    <a:spcPct val="90000"/>
                  </a:lnSpc>
                </a:pPr>
                <a:r>
                  <a:rPr lang="zh-CN" altLang="en-US" sz="1000">
                    <a:latin typeface="Arial" panose="020B0604020202020204" pitchFamily="34" charset="0"/>
                  </a:rPr>
                  <a:t>增加非烟草贸易利润和贸易资产</a:t>
                </a:r>
              </a:p>
            </p:txBody>
          </p:sp>
        </p:grpSp>
        <p:sp>
          <p:nvSpPr>
            <p:cNvPr id="166923" name="AutoShape 11">
              <a:extLst>
                <a:ext uri="{FF2B5EF4-FFF2-40B4-BE49-F238E27FC236}">
                  <a16:creationId xmlns:a16="http://schemas.microsoft.com/office/drawing/2014/main" id="{2F97B509-5F7B-4835-8E24-2A0576005E9F}"/>
                </a:ext>
              </a:extLst>
            </p:cNvPr>
            <p:cNvSpPr>
              <a:spLocks noChangeArrowheads="1"/>
            </p:cNvSpPr>
            <p:nvPr/>
          </p:nvSpPr>
          <p:spPr bwMode="auto">
            <a:xfrm>
              <a:off x="1338" y="2432"/>
              <a:ext cx="317" cy="350"/>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pPr>
                <a:lnSpc>
                  <a:spcPct val="90000"/>
                </a:lnSpc>
              </a:pPr>
              <a:r>
                <a:rPr lang="zh-CN" altLang="en-US" sz="1000">
                  <a:latin typeface="Arial" panose="020B0604020202020204" pitchFamily="34" charset="0"/>
                </a:rPr>
                <a:t>增加利息所得减少利息支出</a:t>
              </a:r>
            </a:p>
          </p:txBody>
        </p:sp>
        <p:sp>
          <p:nvSpPr>
            <p:cNvPr id="166924" name="AutoShape 12">
              <a:extLst>
                <a:ext uri="{FF2B5EF4-FFF2-40B4-BE49-F238E27FC236}">
                  <a16:creationId xmlns:a16="http://schemas.microsoft.com/office/drawing/2014/main" id="{C223FEDA-B031-4022-9BEC-4EF4406941DE}"/>
                </a:ext>
              </a:extLst>
            </p:cNvPr>
            <p:cNvSpPr>
              <a:spLocks noChangeArrowheads="1"/>
            </p:cNvSpPr>
            <p:nvPr/>
          </p:nvSpPr>
          <p:spPr bwMode="auto">
            <a:xfrm>
              <a:off x="1338" y="2800"/>
              <a:ext cx="317" cy="178"/>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pPr>
                <a:lnSpc>
                  <a:spcPct val="90000"/>
                </a:lnSpc>
              </a:pPr>
              <a:r>
                <a:rPr lang="zh-CN" altLang="en-US" sz="1000">
                  <a:latin typeface="Arial" panose="020B0604020202020204" pitchFamily="34" charset="0"/>
                </a:rPr>
                <a:t>减少税赋支出</a:t>
              </a:r>
            </a:p>
          </p:txBody>
        </p:sp>
        <p:sp>
          <p:nvSpPr>
            <p:cNvPr id="166925" name="AutoShape 13">
              <a:extLst>
                <a:ext uri="{FF2B5EF4-FFF2-40B4-BE49-F238E27FC236}">
                  <a16:creationId xmlns:a16="http://schemas.microsoft.com/office/drawing/2014/main" id="{728B428D-097B-4A21-BF65-D11F1610B6F5}"/>
                </a:ext>
              </a:extLst>
            </p:cNvPr>
            <p:cNvSpPr>
              <a:spLocks noChangeArrowheads="1"/>
            </p:cNvSpPr>
            <p:nvPr/>
          </p:nvSpPr>
          <p:spPr bwMode="auto">
            <a:xfrm>
              <a:off x="1338" y="3030"/>
              <a:ext cx="317" cy="26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pPr>
                <a:lnSpc>
                  <a:spcPct val="90000"/>
                </a:lnSpc>
              </a:pPr>
              <a:r>
                <a:rPr lang="zh-CN" altLang="en-US" sz="1000">
                  <a:latin typeface="Arial" panose="020B0604020202020204" pitchFamily="34" charset="0"/>
                </a:rPr>
                <a:t>销售或收回租赁资产</a:t>
              </a:r>
            </a:p>
          </p:txBody>
        </p:sp>
        <p:sp>
          <p:nvSpPr>
            <p:cNvPr id="166926" name="AutoShape 14">
              <a:extLst>
                <a:ext uri="{FF2B5EF4-FFF2-40B4-BE49-F238E27FC236}">
                  <a16:creationId xmlns:a16="http://schemas.microsoft.com/office/drawing/2014/main" id="{5B0BCB14-CE1D-4AF8-9FE7-FCC56458445E}"/>
                </a:ext>
              </a:extLst>
            </p:cNvPr>
            <p:cNvSpPr>
              <a:spLocks noChangeArrowheads="1"/>
            </p:cNvSpPr>
            <p:nvPr/>
          </p:nvSpPr>
          <p:spPr bwMode="auto">
            <a:xfrm>
              <a:off x="2154" y="1235"/>
              <a:ext cx="227" cy="410"/>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pPr>
                <a:lnSpc>
                  <a:spcPct val="90000"/>
                </a:lnSpc>
              </a:pPr>
              <a:r>
                <a:rPr lang="zh-CN" altLang="en-US" sz="1000">
                  <a:latin typeface="Arial" panose="020B0604020202020204" pitchFamily="34" charset="0"/>
                </a:rPr>
                <a:t>增加贡献毛益</a:t>
              </a:r>
            </a:p>
          </p:txBody>
        </p:sp>
        <p:sp>
          <p:nvSpPr>
            <p:cNvPr id="166927" name="AutoShape 15">
              <a:extLst>
                <a:ext uri="{FF2B5EF4-FFF2-40B4-BE49-F238E27FC236}">
                  <a16:creationId xmlns:a16="http://schemas.microsoft.com/office/drawing/2014/main" id="{3201E8EF-7D71-46DB-B9F3-AF550DEC1EAB}"/>
                </a:ext>
              </a:extLst>
            </p:cNvPr>
            <p:cNvSpPr>
              <a:spLocks noChangeArrowheads="1"/>
            </p:cNvSpPr>
            <p:nvPr/>
          </p:nvSpPr>
          <p:spPr bwMode="auto">
            <a:xfrm>
              <a:off x="2154" y="2032"/>
              <a:ext cx="226" cy="400"/>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pPr>
                <a:lnSpc>
                  <a:spcPct val="90000"/>
                </a:lnSpc>
              </a:pPr>
              <a:r>
                <a:rPr lang="zh-CN" altLang="en-US" sz="1000">
                  <a:latin typeface="Arial" panose="020B0604020202020204" pitchFamily="34" charset="0"/>
                </a:rPr>
                <a:t>减少管理费用</a:t>
              </a:r>
            </a:p>
          </p:txBody>
        </p:sp>
        <p:sp>
          <p:nvSpPr>
            <p:cNvPr id="166928" name="AutoShape 16">
              <a:extLst>
                <a:ext uri="{FF2B5EF4-FFF2-40B4-BE49-F238E27FC236}">
                  <a16:creationId xmlns:a16="http://schemas.microsoft.com/office/drawing/2014/main" id="{E340DC94-2E65-4E0A-818F-565FFB7E1598}"/>
                </a:ext>
              </a:extLst>
            </p:cNvPr>
            <p:cNvSpPr>
              <a:spLocks noChangeArrowheads="1"/>
            </p:cNvSpPr>
            <p:nvPr/>
          </p:nvSpPr>
          <p:spPr bwMode="auto">
            <a:xfrm>
              <a:off x="2154" y="3241"/>
              <a:ext cx="272" cy="379"/>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pPr>
                <a:lnSpc>
                  <a:spcPct val="90000"/>
                </a:lnSpc>
              </a:pPr>
              <a:r>
                <a:rPr lang="zh-CN" altLang="en-US" sz="1000">
                  <a:latin typeface="Arial" panose="020B0604020202020204" pitchFamily="34" charset="0"/>
                </a:rPr>
                <a:t>减少贸易资产</a:t>
              </a:r>
            </a:p>
          </p:txBody>
        </p:sp>
        <p:cxnSp>
          <p:nvCxnSpPr>
            <p:cNvPr id="166929" name="AutoShape 17">
              <a:extLst>
                <a:ext uri="{FF2B5EF4-FFF2-40B4-BE49-F238E27FC236}">
                  <a16:creationId xmlns:a16="http://schemas.microsoft.com/office/drawing/2014/main" id="{32CFA3FB-9AC8-47C6-8E92-9AFE6F846751}"/>
                </a:ext>
              </a:extLst>
            </p:cNvPr>
            <p:cNvCxnSpPr>
              <a:cxnSpLocks noChangeShapeType="1"/>
              <a:stCxn id="166917" idx="3"/>
              <a:endCxn id="166918" idx="2"/>
            </p:cNvCxnSpPr>
            <p:nvPr/>
          </p:nvCxnSpPr>
          <p:spPr bwMode="auto">
            <a:xfrm flipV="1">
              <a:off x="839" y="1612"/>
              <a:ext cx="159" cy="414"/>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30" name="AutoShape 18">
              <a:extLst>
                <a:ext uri="{FF2B5EF4-FFF2-40B4-BE49-F238E27FC236}">
                  <a16:creationId xmlns:a16="http://schemas.microsoft.com/office/drawing/2014/main" id="{4B8B66F6-A7F9-425E-987D-CB5B86175823}"/>
                </a:ext>
              </a:extLst>
            </p:cNvPr>
            <p:cNvCxnSpPr>
              <a:cxnSpLocks noChangeShapeType="1"/>
              <a:stCxn id="166917" idx="3"/>
              <a:endCxn id="166919" idx="0"/>
            </p:cNvCxnSpPr>
            <p:nvPr/>
          </p:nvCxnSpPr>
          <p:spPr bwMode="auto">
            <a:xfrm>
              <a:off x="839" y="2026"/>
              <a:ext cx="159" cy="48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31" name="AutoShape 19">
              <a:extLst>
                <a:ext uri="{FF2B5EF4-FFF2-40B4-BE49-F238E27FC236}">
                  <a16:creationId xmlns:a16="http://schemas.microsoft.com/office/drawing/2014/main" id="{A6386DCA-498D-4D6E-A862-BA7F63878630}"/>
                </a:ext>
              </a:extLst>
            </p:cNvPr>
            <p:cNvCxnSpPr>
              <a:cxnSpLocks noChangeShapeType="1"/>
              <a:stCxn id="166918" idx="3"/>
              <a:endCxn id="166921" idx="1"/>
            </p:cNvCxnSpPr>
            <p:nvPr/>
          </p:nvCxnSpPr>
          <p:spPr bwMode="auto">
            <a:xfrm flipV="1">
              <a:off x="1202" y="1325"/>
              <a:ext cx="250" cy="15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32" name="AutoShape 20">
              <a:extLst>
                <a:ext uri="{FF2B5EF4-FFF2-40B4-BE49-F238E27FC236}">
                  <a16:creationId xmlns:a16="http://schemas.microsoft.com/office/drawing/2014/main" id="{A3910B09-9570-4820-946B-781D01836905}"/>
                </a:ext>
              </a:extLst>
            </p:cNvPr>
            <p:cNvCxnSpPr>
              <a:cxnSpLocks noChangeShapeType="1"/>
              <a:stCxn id="166918" idx="3"/>
              <a:endCxn id="166922" idx="1"/>
            </p:cNvCxnSpPr>
            <p:nvPr/>
          </p:nvCxnSpPr>
          <p:spPr bwMode="auto">
            <a:xfrm>
              <a:off x="1202" y="1480"/>
              <a:ext cx="250" cy="28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33" name="AutoShape 21">
              <a:extLst>
                <a:ext uri="{FF2B5EF4-FFF2-40B4-BE49-F238E27FC236}">
                  <a16:creationId xmlns:a16="http://schemas.microsoft.com/office/drawing/2014/main" id="{C2B6A9DC-1643-431A-84D0-7770E80FAC70}"/>
                </a:ext>
              </a:extLst>
            </p:cNvPr>
            <p:cNvCxnSpPr>
              <a:cxnSpLocks noChangeShapeType="1"/>
              <a:stCxn id="166919" idx="3"/>
              <a:endCxn id="166923" idx="1"/>
            </p:cNvCxnSpPr>
            <p:nvPr/>
          </p:nvCxnSpPr>
          <p:spPr bwMode="auto">
            <a:xfrm>
              <a:off x="1179" y="2595"/>
              <a:ext cx="159" cy="12"/>
            </a:xfrm>
            <a:prstGeom prst="bentConnector3">
              <a:avLst>
                <a:gd name="adj1" fmla="val 4968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34" name="AutoShape 22">
              <a:extLst>
                <a:ext uri="{FF2B5EF4-FFF2-40B4-BE49-F238E27FC236}">
                  <a16:creationId xmlns:a16="http://schemas.microsoft.com/office/drawing/2014/main" id="{47D012FD-FAFC-4381-B9E5-242D00088D6B}"/>
                </a:ext>
              </a:extLst>
            </p:cNvPr>
            <p:cNvCxnSpPr>
              <a:cxnSpLocks noChangeShapeType="1"/>
              <a:stCxn id="166919" idx="3"/>
              <a:endCxn id="166924" idx="1"/>
            </p:cNvCxnSpPr>
            <p:nvPr/>
          </p:nvCxnSpPr>
          <p:spPr bwMode="auto">
            <a:xfrm>
              <a:off x="1179" y="2595"/>
              <a:ext cx="159" cy="294"/>
            </a:xfrm>
            <a:prstGeom prst="bentConnector3">
              <a:avLst>
                <a:gd name="adj1" fmla="val 4968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35" name="AutoShape 23">
              <a:extLst>
                <a:ext uri="{FF2B5EF4-FFF2-40B4-BE49-F238E27FC236}">
                  <a16:creationId xmlns:a16="http://schemas.microsoft.com/office/drawing/2014/main" id="{BBC3781A-73AA-4896-826A-41D2956C58E9}"/>
                </a:ext>
              </a:extLst>
            </p:cNvPr>
            <p:cNvCxnSpPr>
              <a:cxnSpLocks noChangeShapeType="1"/>
              <a:stCxn id="166919" idx="3"/>
              <a:endCxn id="166925" idx="1"/>
            </p:cNvCxnSpPr>
            <p:nvPr/>
          </p:nvCxnSpPr>
          <p:spPr bwMode="auto">
            <a:xfrm>
              <a:off x="1179" y="2595"/>
              <a:ext cx="159" cy="567"/>
            </a:xfrm>
            <a:prstGeom prst="bentConnector3">
              <a:avLst>
                <a:gd name="adj1" fmla="val 4968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36" name="AutoShape 24">
              <a:extLst>
                <a:ext uri="{FF2B5EF4-FFF2-40B4-BE49-F238E27FC236}">
                  <a16:creationId xmlns:a16="http://schemas.microsoft.com/office/drawing/2014/main" id="{581186E1-95D0-4B54-939E-C84A090A4299}"/>
                </a:ext>
              </a:extLst>
            </p:cNvPr>
            <p:cNvCxnSpPr>
              <a:cxnSpLocks noChangeShapeType="1"/>
              <a:stCxn id="166922" idx="3"/>
              <a:endCxn id="166926" idx="1"/>
            </p:cNvCxnSpPr>
            <p:nvPr/>
          </p:nvCxnSpPr>
          <p:spPr bwMode="auto">
            <a:xfrm flipV="1">
              <a:off x="1815" y="1440"/>
              <a:ext cx="339" cy="321"/>
            </a:xfrm>
            <a:prstGeom prst="bentConnector3">
              <a:avLst>
                <a:gd name="adj1" fmla="val 4985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37" name="AutoShape 25">
              <a:extLst>
                <a:ext uri="{FF2B5EF4-FFF2-40B4-BE49-F238E27FC236}">
                  <a16:creationId xmlns:a16="http://schemas.microsoft.com/office/drawing/2014/main" id="{7DDBA774-4CE5-4C24-A799-E779EEF9869E}"/>
                </a:ext>
              </a:extLst>
            </p:cNvPr>
            <p:cNvCxnSpPr>
              <a:cxnSpLocks noChangeShapeType="1"/>
              <a:stCxn id="166922" idx="3"/>
              <a:endCxn id="166927" idx="1"/>
            </p:cNvCxnSpPr>
            <p:nvPr/>
          </p:nvCxnSpPr>
          <p:spPr bwMode="auto">
            <a:xfrm>
              <a:off x="1815" y="1761"/>
              <a:ext cx="339" cy="471"/>
            </a:xfrm>
            <a:prstGeom prst="bentConnector3">
              <a:avLst>
                <a:gd name="adj1" fmla="val 4985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38" name="AutoShape 26">
              <a:extLst>
                <a:ext uri="{FF2B5EF4-FFF2-40B4-BE49-F238E27FC236}">
                  <a16:creationId xmlns:a16="http://schemas.microsoft.com/office/drawing/2014/main" id="{16AE1194-B03A-4CCD-BA96-0F3E3CB55A26}"/>
                </a:ext>
              </a:extLst>
            </p:cNvPr>
            <p:cNvCxnSpPr>
              <a:cxnSpLocks noChangeShapeType="1"/>
              <a:stCxn id="166922" idx="3"/>
              <a:endCxn id="166928" idx="1"/>
            </p:cNvCxnSpPr>
            <p:nvPr/>
          </p:nvCxnSpPr>
          <p:spPr bwMode="auto">
            <a:xfrm>
              <a:off x="1815" y="1761"/>
              <a:ext cx="339" cy="1670"/>
            </a:xfrm>
            <a:prstGeom prst="bentConnector3">
              <a:avLst>
                <a:gd name="adj1" fmla="val 4985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6939" name="AutoShape 27">
              <a:extLst>
                <a:ext uri="{FF2B5EF4-FFF2-40B4-BE49-F238E27FC236}">
                  <a16:creationId xmlns:a16="http://schemas.microsoft.com/office/drawing/2014/main" id="{CEEFD797-E6E3-4361-803E-799F32F36848}"/>
                </a:ext>
              </a:extLst>
            </p:cNvPr>
            <p:cNvSpPr>
              <a:spLocks noChangeArrowheads="1"/>
            </p:cNvSpPr>
            <p:nvPr/>
          </p:nvSpPr>
          <p:spPr bwMode="auto">
            <a:xfrm>
              <a:off x="2472" y="1165"/>
              <a:ext cx="544" cy="516"/>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pPr>
                <a:lnSpc>
                  <a:spcPct val="90000"/>
                </a:lnSpc>
              </a:pPr>
              <a:r>
                <a:rPr lang="zh-CN" altLang="en-US" sz="1000">
                  <a:latin typeface="Arial" panose="020B0604020202020204" pitchFamily="34" charset="0"/>
                </a:rPr>
                <a:t>收入</a:t>
              </a:r>
            </a:p>
            <a:p>
              <a:pPr>
                <a:lnSpc>
                  <a:spcPct val="90000"/>
                </a:lnSpc>
              </a:pPr>
              <a:r>
                <a:rPr lang="zh-CN" altLang="en-US" sz="1000">
                  <a:latin typeface="Arial" panose="020B0604020202020204" pitchFamily="34" charset="0"/>
                </a:rPr>
                <a:t>减少各项具体成本</a:t>
              </a:r>
            </a:p>
            <a:p>
              <a:pPr>
                <a:lnSpc>
                  <a:spcPct val="90000"/>
                </a:lnSpc>
              </a:pPr>
              <a:r>
                <a:rPr lang="zh-CN" altLang="en-US" sz="1000">
                  <a:latin typeface="Arial" panose="020B0604020202020204" pitchFamily="34" charset="0"/>
                </a:rPr>
                <a:t>针对单一品牌减少广告和促销费用</a:t>
              </a:r>
            </a:p>
          </p:txBody>
        </p:sp>
        <p:grpSp>
          <p:nvGrpSpPr>
            <p:cNvPr id="166940" name="Group 28">
              <a:extLst>
                <a:ext uri="{FF2B5EF4-FFF2-40B4-BE49-F238E27FC236}">
                  <a16:creationId xmlns:a16="http://schemas.microsoft.com/office/drawing/2014/main" id="{B159AA46-78E4-428C-8CDD-4EB4E2CD666F}"/>
                </a:ext>
              </a:extLst>
            </p:cNvPr>
            <p:cNvGrpSpPr>
              <a:grpSpLocks/>
            </p:cNvGrpSpPr>
            <p:nvPr/>
          </p:nvGrpSpPr>
          <p:grpSpPr bwMode="auto">
            <a:xfrm>
              <a:off x="3106" y="754"/>
              <a:ext cx="907" cy="3090"/>
              <a:chOff x="3606" y="799"/>
              <a:chExt cx="907" cy="3090"/>
            </a:xfrm>
          </p:grpSpPr>
          <p:sp>
            <p:nvSpPr>
              <p:cNvPr id="166941" name="AutoShape 29">
                <a:extLst>
                  <a:ext uri="{FF2B5EF4-FFF2-40B4-BE49-F238E27FC236}">
                    <a16:creationId xmlns:a16="http://schemas.microsoft.com/office/drawing/2014/main" id="{4A42F28F-21AA-4ED0-8EB7-0B554E69EA28}"/>
                  </a:ext>
                </a:extLst>
              </p:cNvPr>
              <p:cNvSpPr>
                <a:spLocks noChangeArrowheads="1"/>
              </p:cNvSpPr>
              <p:nvPr/>
            </p:nvSpPr>
            <p:spPr bwMode="auto">
              <a:xfrm>
                <a:off x="3606" y="799"/>
                <a:ext cx="681" cy="198"/>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1000">
                    <a:latin typeface="Arial" panose="020B0604020202020204" pitchFamily="34" charset="0"/>
                  </a:rPr>
                  <a:t>收入、费用、投资的量化分解</a:t>
                </a:r>
              </a:p>
            </p:txBody>
          </p:sp>
          <p:sp>
            <p:nvSpPr>
              <p:cNvPr id="166942" name="AutoShape 30">
                <a:extLst>
                  <a:ext uri="{FF2B5EF4-FFF2-40B4-BE49-F238E27FC236}">
                    <a16:creationId xmlns:a16="http://schemas.microsoft.com/office/drawing/2014/main" id="{1A7EA245-C66A-4F8C-ACC3-A54F7C67FC54}"/>
                  </a:ext>
                </a:extLst>
              </p:cNvPr>
              <p:cNvSpPr>
                <a:spLocks noChangeArrowheads="1"/>
              </p:cNvSpPr>
              <p:nvPr/>
            </p:nvSpPr>
            <p:spPr bwMode="auto">
              <a:xfrm>
                <a:off x="3606" y="995"/>
                <a:ext cx="681" cy="866"/>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pPr>
                  <a:lnSpc>
                    <a:spcPct val="90000"/>
                  </a:lnSpc>
                </a:pPr>
                <a:r>
                  <a:rPr lang="zh-CN" altLang="en-US" sz="1000">
                    <a:latin typeface="Arial" panose="020B0604020202020204" pitchFamily="34" charset="0"/>
                  </a:rPr>
                  <a:t>增加净销售额</a:t>
                </a:r>
              </a:p>
              <a:p>
                <a:pPr>
                  <a:lnSpc>
                    <a:spcPct val="90000"/>
                  </a:lnSpc>
                </a:pPr>
                <a:r>
                  <a:rPr lang="zh-CN" altLang="en-US" sz="1000">
                    <a:latin typeface="Arial" panose="020B0604020202020204" pitchFamily="34" charset="0"/>
                  </a:rPr>
                  <a:t>减少烟叶用量</a:t>
                </a:r>
              </a:p>
              <a:p>
                <a:pPr>
                  <a:lnSpc>
                    <a:spcPct val="90000"/>
                  </a:lnSpc>
                </a:pPr>
                <a:r>
                  <a:rPr lang="zh-CN" altLang="en-US" sz="1000">
                    <a:latin typeface="Arial" panose="020B0604020202020204" pitchFamily="34" charset="0"/>
                  </a:rPr>
                  <a:t>减少包装材料</a:t>
                </a:r>
              </a:p>
              <a:p>
                <a:pPr>
                  <a:lnSpc>
                    <a:spcPct val="90000"/>
                  </a:lnSpc>
                </a:pPr>
                <a:r>
                  <a:rPr lang="zh-CN" altLang="en-US" sz="1000">
                    <a:latin typeface="Arial" panose="020B0604020202020204" pitchFamily="34" charset="0"/>
                  </a:rPr>
                  <a:t>减少税赋支出</a:t>
                </a:r>
              </a:p>
              <a:p>
                <a:pPr>
                  <a:lnSpc>
                    <a:spcPct val="90000"/>
                  </a:lnSpc>
                </a:pPr>
                <a:r>
                  <a:rPr lang="zh-CN" altLang="en-US" sz="1000">
                    <a:latin typeface="Arial" panose="020B0604020202020204" pitchFamily="34" charset="0"/>
                  </a:rPr>
                  <a:t>减少直接人工</a:t>
                </a:r>
              </a:p>
              <a:p>
                <a:pPr>
                  <a:lnSpc>
                    <a:spcPct val="90000"/>
                  </a:lnSpc>
                </a:pPr>
                <a:r>
                  <a:rPr lang="zh-CN" altLang="en-US" sz="1000">
                    <a:latin typeface="Arial" panose="020B0604020202020204" pitchFamily="34" charset="0"/>
                  </a:rPr>
                  <a:t>减少礼品支出</a:t>
                </a:r>
              </a:p>
              <a:p>
                <a:pPr>
                  <a:lnSpc>
                    <a:spcPct val="90000"/>
                  </a:lnSpc>
                </a:pPr>
                <a:r>
                  <a:rPr lang="zh-CN" altLang="en-US" sz="1000">
                    <a:latin typeface="Arial" panose="020B0604020202020204" pitchFamily="34" charset="0"/>
                  </a:rPr>
                  <a:t>增加毛利</a:t>
                </a:r>
              </a:p>
              <a:p>
                <a:pPr>
                  <a:lnSpc>
                    <a:spcPct val="90000"/>
                  </a:lnSpc>
                </a:pPr>
                <a:r>
                  <a:rPr lang="zh-CN" altLang="en-US" sz="1000">
                    <a:latin typeface="Arial" panose="020B0604020202020204" pitchFamily="34" charset="0"/>
                  </a:rPr>
                  <a:t>减少广告和促销费用</a:t>
                </a:r>
              </a:p>
              <a:p>
                <a:pPr>
                  <a:lnSpc>
                    <a:spcPct val="90000"/>
                  </a:lnSpc>
                </a:pPr>
                <a:r>
                  <a:rPr lang="zh-CN" altLang="en-US" sz="1000">
                    <a:latin typeface="Arial" panose="020B0604020202020204" pitchFamily="34" charset="0"/>
                  </a:rPr>
                  <a:t>增加贡献毛益</a:t>
                </a:r>
              </a:p>
            </p:txBody>
          </p:sp>
          <p:sp>
            <p:nvSpPr>
              <p:cNvPr id="166943" name="AutoShape 31">
                <a:extLst>
                  <a:ext uri="{FF2B5EF4-FFF2-40B4-BE49-F238E27FC236}">
                    <a16:creationId xmlns:a16="http://schemas.microsoft.com/office/drawing/2014/main" id="{57B7A6C5-719C-40CD-8F92-F991E87F5B24}"/>
                  </a:ext>
                </a:extLst>
              </p:cNvPr>
              <p:cNvSpPr>
                <a:spLocks noChangeArrowheads="1"/>
              </p:cNvSpPr>
              <p:nvPr/>
            </p:nvSpPr>
            <p:spPr bwMode="auto">
              <a:xfrm>
                <a:off x="3606" y="1856"/>
                <a:ext cx="680" cy="77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1000">
                    <a:latin typeface="Arial" panose="020B0604020202020204" pitchFamily="34" charset="0"/>
                  </a:rPr>
                  <a:t>改变间接人工</a:t>
                </a:r>
              </a:p>
              <a:p>
                <a:r>
                  <a:rPr lang="zh-CN" altLang="en-US" sz="1000">
                    <a:latin typeface="Arial" panose="020B0604020202020204" pitchFamily="34" charset="0"/>
                  </a:rPr>
                  <a:t>减少材料支出</a:t>
                </a:r>
              </a:p>
              <a:p>
                <a:r>
                  <a:rPr lang="zh-CN" altLang="en-US" sz="1000">
                    <a:latin typeface="Arial" panose="020B0604020202020204" pitchFamily="34" charset="0"/>
                  </a:rPr>
                  <a:t>减少收购支出</a:t>
                </a:r>
              </a:p>
              <a:p>
                <a:r>
                  <a:rPr lang="zh-CN" altLang="en-US" sz="1000">
                    <a:latin typeface="Arial" panose="020B0604020202020204" pitchFamily="34" charset="0"/>
                  </a:rPr>
                  <a:t>减少工资支出</a:t>
                </a:r>
              </a:p>
              <a:p>
                <a:r>
                  <a:rPr lang="zh-CN" altLang="en-US" sz="1000">
                    <a:latin typeface="Arial" panose="020B0604020202020204" pitchFamily="34" charset="0"/>
                  </a:rPr>
                  <a:t>减少房租支出</a:t>
                </a:r>
              </a:p>
              <a:p>
                <a:r>
                  <a:rPr lang="zh-CN" altLang="en-US" sz="1000">
                    <a:latin typeface="Arial" panose="020B0604020202020204" pitchFamily="34" charset="0"/>
                  </a:rPr>
                  <a:t>减少折旧</a:t>
                </a:r>
              </a:p>
              <a:p>
                <a:r>
                  <a:rPr lang="zh-CN" altLang="en-US" sz="1000">
                    <a:latin typeface="Arial" panose="020B0604020202020204" pitchFamily="34" charset="0"/>
                  </a:rPr>
                  <a:t>减少其他杂费</a:t>
                </a:r>
              </a:p>
              <a:p>
                <a:r>
                  <a:rPr lang="zh-CN" altLang="en-US" sz="1000">
                    <a:latin typeface="Arial" panose="020B0604020202020204" pitchFamily="34" charset="0"/>
                  </a:rPr>
                  <a:t>减少管理费用</a:t>
                </a:r>
              </a:p>
            </p:txBody>
          </p:sp>
          <p:sp>
            <p:nvSpPr>
              <p:cNvPr id="166944" name="AutoShape 32">
                <a:extLst>
                  <a:ext uri="{FF2B5EF4-FFF2-40B4-BE49-F238E27FC236}">
                    <a16:creationId xmlns:a16="http://schemas.microsoft.com/office/drawing/2014/main" id="{41C2DECA-313B-47BD-8E85-197A0762B211}"/>
                  </a:ext>
                </a:extLst>
              </p:cNvPr>
              <p:cNvSpPr>
                <a:spLocks noChangeArrowheads="1"/>
              </p:cNvSpPr>
              <p:nvPr/>
            </p:nvSpPr>
            <p:spPr bwMode="auto">
              <a:xfrm>
                <a:off x="3606" y="2630"/>
                <a:ext cx="680" cy="390"/>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1000">
                    <a:latin typeface="Arial" panose="020B0604020202020204" pitchFamily="34" charset="0"/>
                  </a:rPr>
                  <a:t>减少利息支出</a:t>
                </a:r>
              </a:p>
              <a:p>
                <a:r>
                  <a:rPr lang="zh-CN" altLang="en-US" sz="1000">
                    <a:latin typeface="Arial" panose="020B0604020202020204" pitchFamily="34" charset="0"/>
                  </a:rPr>
                  <a:t>增加利润</a:t>
                </a:r>
              </a:p>
              <a:p>
                <a:r>
                  <a:rPr lang="zh-CN" altLang="en-US" sz="1000">
                    <a:latin typeface="Arial" panose="020B0604020202020204" pitchFamily="34" charset="0"/>
                  </a:rPr>
                  <a:t>减少利息支出</a:t>
                </a:r>
              </a:p>
              <a:p>
                <a:r>
                  <a:rPr lang="zh-CN" altLang="en-US" sz="1000">
                    <a:latin typeface="Arial" panose="020B0604020202020204" pitchFamily="34" charset="0"/>
                  </a:rPr>
                  <a:t>增加净利润</a:t>
                </a:r>
              </a:p>
            </p:txBody>
          </p:sp>
          <p:sp>
            <p:nvSpPr>
              <p:cNvPr id="166945" name="AutoShape 33">
                <a:extLst>
                  <a:ext uri="{FF2B5EF4-FFF2-40B4-BE49-F238E27FC236}">
                    <a16:creationId xmlns:a16="http://schemas.microsoft.com/office/drawing/2014/main" id="{0F7B276C-84B2-470F-83CB-1E3977918EA7}"/>
                  </a:ext>
                </a:extLst>
              </p:cNvPr>
              <p:cNvSpPr>
                <a:spLocks noChangeArrowheads="1"/>
              </p:cNvSpPr>
              <p:nvPr/>
            </p:nvSpPr>
            <p:spPr bwMode="auto">
              <a:xfrm>
                <a:off x="3606" y="3019"/>
                <a:ext cx="680" cy="870"/>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1000">
                    <a:latin typeface="Arial" panose="020B0604020202020204" pitchFamily="34" charset="0"/>
                  </a:rPr>
                  <a:t>减少工厂</a:t>
                </a:r>
              </a:p>
              <a:p>
                <a:r>
                  <a:rPr lang="zh-CN" altLang="en-US" sz="1000">
                    <a:latin typeface="Arial" panose="020B0604020202020204" pitchFamily="34" charset="0"/>
                  </a:rPr>
                  <a:t>减少房屋和土地</a:t>
                </a:r>
              </a:p>
              <a:p>
                <a:r>
                  <a:rPr lang="zh-CN" altLang="en-US" sz="1000">
                    <a:latin typeface="Arial" panose="020B0604020202020204" pitchFamily="34" charset="0"/>
                  </a:rPr>
                  <a:t>减少存货</a:t>
                </a:r>
              </a:p>
              <a:p>
                <a:r>
                  <a:rPr lang="zh-CN" altLang="en-US" sz="1000">
                    <a:latin typeface="Arial" panose="020B0604020202020204" pitchFamily="34" charset="0"/>
                  </a:rPr>
                  <a:t>减少在产品</a:t>
                </a:r>
              </a:p>
              <a:p>
                <a:r>
                  <a:rPr lang="zh-CN" altLang="en-US" sz="1000">
                    <a:latin typeface="Arial" panose="020B0604020202020204" pitchFamily="34" charset="0"/>
                  </a:rPr>
                  <a:t>减少产成品</a:t>
                </a:r>
              </a:p>
              <a:p>
                <a:r>
                  <a:rPr lang="zh-CN" altLang="en-US" sz="1000">
                    <a:latin typeface="Arial" panose="020B0604020202020204" pitchFamily="34" charset="0"/>
                  </a:rPr>
                  <a:t>减少应收账款</a:t>
                </a:r>
              </a:p>
              <a:p>
                <a:r>
                  <a:rPr lang="zh-CN" altLang="en-US" sz="1000">
                    <a:latin typeface="Arial" panose="020B0604020202020204" pitchFamily="34" charset="0"/>
                  </a:rPr>
                  <a:t>增加应付帐款</a:t>
                </a:r>
              </a:p>
              <a:p>
                <a:r>
                  <a:rPr lang="zh-CN" altLang="en-US" sz="1000">
                    <a:latin typeface="Arial" panose="020B0604020202020204" pitchFamily="34" charset="0"/>
                  </a:rPr>
                  <a:t>减少现金</a:t>
                </a:r>
              </a:p>
              <a:p>
                <a:r>
                  <a:rPr lang="zh-CN" altLang="en-US" sz="1000">
                    <a:latin typeface="Arial" panose="020B0604020202020204" pitchFamily="34" charset="0"/>
                  </a:rPr>
                  <a:t>增加投资</a:t>
                </a:r>
              </a:p>
            </p:txBody>
          </p:sp>
          <p:sp>
            <p:nvSpPr>
              <p:cNvPr id="166946" name="AutoShape 34">
                <a:extLst>
                  <a:ext uri="{FF2B5EF4-FFF2-40B4-BE49-F238E27FC236}">
                    <a16:creationId xmlns:a16="http://schemas.microsoft.com/office/drawing/2014/main" id="{09AC20ED-5E39-4079-89EB-43E6C4EC9F5A}"/>
                  </a:ext>
                </a:extLst>
              </p:cNvPr>
              <p:cNvSpPr>
                <a:spLocks noChangeArrowheads="1"/>
              </p:cNvSpPr>
              <p:nvPr/>
            </p:nvSpPr>
            <p:spPr bwMode="auto">
              <a:xfrm>
                <a:off x="4286" y="2750"/>
                <a:ext cx="227" cy="1139"/>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pPr algn="ctr">
                  <a:lnSpc>
                    <a:spcPct val="90000"/>
                  </a:lnSpc>
                </a:pPr>
                <a:r>
                  <a:rPr lang="zh-CN" altLang="en-US" sz="1000">
                    <a:latin typeface="Arial" panose="020B0604020202020204" pitchFamily="34" charset="0"/>
                  </a:rPr>
                  <a:t>资</a:t>
                </a:r>
              </a:p>
              <a:p>
                <a:pPr algn="ctr">
                  <a:lnSpc>
                    <a:spcPct val="90000"/>
                  </a:lnSpc>
                </a:pPr>
                <a:r>
                  <a:rPr lang="zh-CN" altLang="en-US" sz="1000">
                    <a:latin typeface="Arial" panose="020B0604020202020204" pitchFamily="34" charset="0"/>
                  </a:rPr>
                  <a:t>产</a:t>
                </a:r>
              </a:p>
              <a:p>
                <a:pPr algn="ctr">
                  <a:lnSpc>
                    <a:spcPct val="90000"/>
                  </a:lnSpc>
                </a:pPr>
                <a:r>
                  <a:rPr lang="zh-CN" altLang="en-US" sz="1000">
                    <a:latin typeface="Arial" panose="020B0604020202020204" pitchFamily="34" charset="0"/>
                  </a:rPr>
                  <a:t>负</a:t>
                </a:r>
              </a:p>
              <a:p>
                <a:pPr algn="ctr">
                  <a:lnSpc>
                    <a:spcPct val="90000"/>
                  </a:lnSpc>
                </a:pPr>
                <a:r>
                  <a:rPr lang="zh-CN" altLang="en-US" sz="1000">
                    <a:latin typeface="Arial" panose="020B0604020202020204" pitchFamily="34" charset="0"/>
                  </a:rPr>
                  <a:t>债</a:t>
                </a:r>
              </a:p>
              <a:p>
                <a:pPr algn="ctr">
                  <a:lnSpc>
                    <a:spcPct val="90000"/>
                  </a:lnSpc>
                </a:pPr>
                <a:r>
                  <a:rPr lang="zh-CN" altLang="en-US" sz="1000">
                    <a:latin typeface="Arial" panose="020B0604020202020204" pitchFamily="34" charset="0"/>
                  </a:rPr>
                  <a:t>表</a:t>
                </a:r>
              </a:p>
              <a:p>
                <a:pPr algn="ctr">
                  <a:lnSpc>
                    <a:spcPct val="90000"/>
                  </a:lnSpc>
                </a:pPr>
                <a:r>
                  <a:rPr lang="zh-CN" altLang="en-US" sz="1000">
                    <a:latin typeface="Arial" panose="020B0604020202020204" pitchFamily="34" charset="0"/>
                  </a:rPr>
                  <a:t>项</a:t>
                </a:r>
              </a:p>
              <a:p>
                <a:pPr algn="ctr">
                  <a:lnSpc>
                    <a:spcPct val="90000"/>
                  </a:lnSpc>
                </a:pPr>
                <a:r>
                  <a:rPr lang="zh-CN" altLang="en-US" sz="1000">
                    <a:latin typeface="Arial" panose="020B0604020202020204" pitchFamily="34" charset="0"/>
                  </a:rPr>
                  <a:t>目</a:t>
                </a:r>
              </a:p>
            </p:txBody>
          </p:sp>
          <p:sp>
            <p:nvSpPr>
              <p:cNvPr id="166947" name="AutoShape 35">
                <a:extLst>
                  <a:ext uri="{FF2B5EF4-FFF2-40B4-BE49-F238E27FC236}">
                    <a16:creationId xmlns:a16="http://schemas.microsoft.com/office/drawing/2014/main" id="{4985D332-ADB5-491B-989B-482BB85C02A6}"/>
                  </a:ext>
                </a:extLst>
              </p:cNvPr>
              <p:cNvSpPr>
                <a:spLocks noChangeArrowheads="1"/>
              </p:cNvSpPr>
              <p:nvPr/>
            </p:nvSpPr>
            <p:spPr bwMode="auto">
              <a:xfrm>
                <a:off x="4286" y="1842"/>
                <a:ext cx="227" cy="908"/>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pPr algn="ctr">
                  <a:lnSpc>
                    <a:spcPct val="90000"/>
                  </a:lnSpc>
                </a:pPr>
                <a:r>
                  <a:rPr lang="zh-CN" altLang="en-US" sz="1000">
                    <a:latin typeface="Arial" panose="020B0604020202020204" pitchFamily="34" charset="0"/>
                  </a:rPr>
                  <a:t>损</a:t>
                </a:r>
              </a:p>
              <a:p>
                <a:pPr algn="ctr">
                  <a:lnSpc>
                    <a:spcPct val="90000"/>
                  </a:lnSpc>
                </a:pPr>
                <a:r>
                  <a:rPr lang="zh-CN" altLang="en-US" sz="1000">
                    <a:latin typeface="Arial" panose="020B0604020202020204" pitchFamily="34" charset="0"/>
                  </a:rPr>
                  <a:t>益</a:t>
                </a:r>
              </a:p>
              <a:p>
                <a:pPr algn="ctr">
                  <a:lnSpc>
                    <a:spcPct val="90000"/>
                  </a:lnSpc>
                </a:pPr>
                <a:r>
                  <a:rPr lang="zh-CN" altLang="en-US" sz="1000">
                    <a:latin typeface="Arial" panose="020B0604020202020204" pitchFamily="34" charset="0"/>
                  </a:rPr>
                  <a:t>表</a:t>
                </a:r>
              </a:p>
              <a:p>
                <a:pPr algn="ctr">
                  <a:lnSpc>
                    <a:spcPct val="90000"/>
                  </a:lnSpc>
                </a:pPr>
                <a:r>
                  <a:rPr lang="zh-CN" altLang="en-US" sz="1000">
                    <a:latin typeface="Arial" panose="020B0604020202020204" pitchFamily="34" charset="0"/>
                  </a:rPr>
                  <a:t>项</a:t>
                </a:r>
              </a:p>
              <a:p>
                <a:pPr algn="ctr">
                  <a:lnSpc>
                    <a:spcPct val="90000"/>
                  </a:lnSpc>
                </a:pPr>
                <a:r>
                  <a:rPr lang="zh-CN" altLang="en-US" sz="1000">
                    <a:latin typeface="Arial" panose="020B0604020202020204" pitchFamily="34" charset="0"/>
                  </a:rPr>
                  <a:t>目</a:t>
                </a:r>
              </a:p>
            </p:txBody>
          </p:sp>
          <p:sp>
            <p:nvSpPr>
              <p:cNvPr id="166948" name="AutoShape 36">
                <a:extLst>
                  <a:ext uri="{FF2B5EF4-FFF2-40B4-BE49-F238E27FC236}">
                    <a16:creationId xmlns:a16="http://schemas.microsoft.com/office/drawing/2014/main" id="{29A2E2DB-E78F-4AEB-94D6-93A2820E4E04}"/>
                  </a:ext>
                </a:extLst>
              </p:cNvPr>
              <p:cNvSpPr>
                <a:spLocks noChangeArrowheads="1"/>
              </p:cNvSpPr>
              <p:nvPr/>
            </p:nvSpPr>
            <p:spPr bwMode="auto">
              <a:xfrm>
                <a:off x="4286" y="995"/>
                <a:ext cx="227" cy="866"/>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pPr algn="ctr">
                  <a:lnSpc>
                    <a:spcPct val="90000"/>
                  </a:lnSpc>
                </a:pPr>
                <a:r>
                  <a:rPr lang="zh-CN" altLang="en-US" sz="1000">
                    <a:latin typeface="Arial" panose="020B0604020202020204" pitchFamily="34" charset="0"/>
                  </a:rPr>
                  <a:t>损</a:t>
                </a:r>
              </a:p>
              <a:p>
                <a:pPr algn="ctr">
                  <a:lnSpc>
                    <a:spcPct val="90000"/>
                  </a:lnSpc>
                </a:pPr>
                <a:r>
                  <a:rPr lang="zh-CN" altLang="en-US" sz="1000">
                    <a:latin typeface="Arial" panose="020B0604020202020204" pitchFamily="34" charset="0"/>
                  </a:rPr>
                  <a:t>益</a:t>
                </a:r>
              </a:p>
              <a:p>
                <a:pPr algn="ctr">
                  <a:lnSpc>
                    <a:spcPct val="90000"/>
                  </a:lnSpc>
                </a:pPr>
                <a:r>
                  <a:rPr lang="zh-CN" altLang="en-US" sz="1000">
                    <a:latin typeface="Arial" panose="020B0604020202020204" pitchFamily="34" charset="0"/>
                  </a:rPr>
                  <a:t>表</a:t>
                </a:r>
              </a:p>
              <a:p>
                <a:pPr algn="ctr">
                  <a:lnSpc>
                    <a:spcPct val="90000"/>
                  </a:lnSpc>
                </a:pPr>
                <a:r>
                  <a:rPr lang="zh-CN" altLang="en-US" sz="1000">
                    <a:latin typeface="Arial" panose="020B0604020202020204" pitchFamily="34" charset="0"/>
                  </a:rPr>
                  <a:t>项</a:t>
                </a:r>
              </a:p>
              <a:p>
                <a:pPr algn="ctr">
                  <a:lnSpc>
                    <a:spcPct val="90000"/>
                  </a:lnSpc>
                </a:pPr>
                <a:r>
                  <a:rPr lang="zh-CN" altLang="en-US" sz="1000">
                    <a:latin typeface="Arial" panose="020B0604020202020204" pitchFamily="34" charset="0"/>
                  </a:rPr>
                  <a:t>目</a:t>
                </a:r>
              </a:p>
            </p:txBody>
          </p:sp>
          <p:sp>
            <p:nvSpPr>
              <p:cNvPr id="166949" name="AutoShape 37">
                <a:extLst>
                  <a:ext uri="{FF2B5EF4-FFF2-40B4-BE49-F238E27FC236}">
                    <a16:creationId xmlns:a16="http://schemas.microsoft.com/office/drawing/2014/main" id="{A1F07476-65B0-4244-A2E5-D0ED50BBE4F7}"/>
                  </a:ext>
                </a:extLst>
              </p:cNvPr>
              <p:cNvSpPr>
                <a:spLocks noChangeArrowheads="1"/>
              </p:cNvSpPr>
              <p:nvPr/>
            </p:nvSpPr>
            <p:spPr bwMode="auto">
              <a:xfrm>
                <a:off x="4286" y="799"/>
                <a:ext cx="227" cy="198"/>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endParaRPr lang="zh-CN" altLang="en-US" sz="1000">
                  <a:latin typeface="Arial" panose="020B0604020202020204" pitchFamily="34" charset="0"/>
                </a:endParaRPr>
              </a:p>
            </p:txBody>
          </p:sp>
        </p:grpSp>
        <p:sp>
          <p:nvSpPr>
            <p:cNvPr id="166950" name="Freeform 38">
              <a:extLst>
                <a:ext uri="{FF2B5EF4-FFF2-40B4-BE49-F238E27FC236}">
                  <a16:creationId xmlns:a16="http://schemas.microsoft.com/office/drawing/2014/main" id="{64D8C712-255F-4280-8EB4-DF82F99CF7AC}"/>
                </a:ext>
              </a:extLst>
            </p:cNvPr>
            <p:cNvSpPr>
              <a:spLocks/>
            </p:cNvSpPr>
            <p:nvPr/>
          </p:nvSpPr>
          <p:spPr bwMode="auto">
            <a:xfrm>
              <a:off x="2381" y="936"/>
              <a:ext cx="725" cy="861"/>
            </a:xfrm>
            <a:custGeom>
              <a:avLst/>
              <a:gdLst>
                <a:gd name="T0" fmla="*/ 725 w 725"/>
                <a:gd name="T1" fmla="*/ 0 h 861"/>
                <a:gd name="T2" fmla="*/ 0 w 725"/>
                <a:gd name="T3" fmla="*/ 181 h 861"/>
                <a:gd name="T4" fmla="*/ 0 w 725"/>
                <a:gd name="T5" fmla="*/ 771 h 861"/>
                <a:gd name="T6" fmla="*/ 725 w 725"/>
                <a:gd name="T7" fmla="*/ 861 h 861"/>
              </a:gdLst>
              <a:ahLst/>
              <a:cxnLst>
                <a:cxn ang="0">
                  <a:pos x="T0" y="T1"/>
                </a:cxn>
                <a:cxn ang="0">
                  <a:pos x="T2" y="T3"/>
                </a:cxn>
                <a:cxn ang="0">
                  <a:pos x="T4" y="T5"/>
                </a:cxn>
                <a:cxn ang="0">
                  <a:pos x="T6" y="T7"/>
                </a:cxn>
              </a:cxnLst>
              <a:rect l="0" t="0" r="r" b="b"/>
              <a:pathLst>
                <a:path w="725" h="861">
                  <a:moveTo>
                    <a:pt x="725" y="0"/>
                  </a:moveTo>
                  <a:lnTo>
                    <a:pt x="0" y="181"/>
                  </a:lnTo>
                  <a:lnTo>
                    <a:pt x="0" y="771"/>
                  </a:lnTo>
                  <a:lnTo>
                    <a:pt x="725" y="861"/>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51" name="Freeform 39">
              <a:extLst>
                <a:ext uri="{FF2B5EF4-FFF2-40B4-BE49-F238E27FC236}">
                  <a16:creationId xmlns:a16="http://schemas.microsoft.com/office/drawing/2014/main" id="{53275D6E-E6AA-48B7-8991-F050FADB3FC4}"/>
                </a:ext>
              </a:extLst>
            </p:cNvPr>
            <p:cNvSpPr>
              <a:spLocks/>
            </p:cNvSpPr>
            <p:nvPr/>
          </p:nvSpPr>
          <p:spPr bwMode="auto">
            <a:xfrm>
              <a:off x="2381" y="1805"/>
              <a:ext cx="726" cy="771"/>
            </a:xfrm>
            <a:custGeom>
              <a:avLst/>
              <a:gdLst>
                <a:gd name="T0" fmla="*/ 726 w 726"/>
                <a:gd name="T1" fmla="*/ 0 h 771"/>
                <a:gd name="T2" fmla="*/ 0 w 726"/>
                <a:gd name="T3" fmla="*/ 227 h 771"/>
                <a:gd name="T4" fmla="*/ 0 w 726"/>
                <a:gd name="T5" fmla="*/ 635 h 771"/>
                <a:gd name="T6" fmla="*/ 726 w 726"/>
                <a:gd name="T7" fmla="*/ 771 h 771"/>
              </a:gdLst>
              <a:ahLst/>
              <a:cxnLst>
                <a:cxn ang="0">
                  <a:pos x="T0" y="T1"/>
                </a:cxn>
                <a:cxn ang="0">
                  <a:pos x="T2" y="T3"/>
                </a:cxn>
                <a:cxn ang="0">
                  <a:pos x="T4" y="T5"/>
                </a:cxn>
                <a:cxn ang="0">
                  <a:pos x="T6" y="T7"/>
                </a:cxn>
              </a:cxnLst>
              <a:rect l="0" t="0" r="r" b="b"/>
              <a:pathLst>
                <a:path w="726" h="771">
                  <a:moveTo>
                    <a:pt x="726" y="0"/>
                  </a:moveTo>
                  <a:lnTo>
                    <a:pt x="0" y="227"/>
                  </a:lnTo>
                  <a:lnTo>
                    <a:pt x="0" y="635"/>
                  </a:lnTo>
                  <a:lnTo>
                    <a:pt x="726" y="771"/>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52" name="Freeform 40">
              <a:extLst>
                <a:ext uri="{FF2B5EF4-FFF2-40B4-BE49-F238E27FC236}">
                  <a16:creationId xmlns:a16="http://schemas.microsoft.com/office/drawing/2014/main" id="{59B5ACD9-E807-4D3F-AF93-BD76B1627574}"/>
                </a:ext>
              </a:extLst>
            </p:cNvPr>
            <p:cNvSpPr>
              <a:spLocks/>
            </p:cNvSpPr>
            <p:nvPr/>
          </p:nvSpPr>
          <p:spPr bwMode="auto">
            <a:xfrm>
              <a:off x="2426" y="2976"/>
              <a:ext cx="681" cy="862"/>
            </a:xfrm>
            <a:custGeom>
              <a:avLst/>
              <a:gdLst>
                <a:gd name="T0" fmla="*/ 681 w 681"/>
                <a:gd name="T1" fmla="*/ 0 h 862"/>
                <a:gd name="T2" fmla="*/ 0 w 681"/>
                <a:gd name="T3" fmla="*/ 273 h 862"/>
                <a:gd name="T4" fmla="*/ 0 w 681"/>
                <a:gd name="T5" fmla="*/ 636 h 862"/>
                <a:gd name="T6" fmla="*/ 681 w 681"/>
                <a:gd name="T7" fmla="*/ 862 h 862"/>
              </a:gdLst>
              <a:ahLst/>
              <a:cxnLst>
                <a:cxn ang="0">
                  <a:pos x="T0" y="T1"/>
                </a:cxn>
                <a:cxn ang="0">
                  <a:pos x="T2" y="T3"/>
                </a:cxn>
                <a:cxn ang="0">
                  <a:pos x="T4" y="T5"/>
                </a:cxn>
                <a:cxn ang="0">
                  <a:pos x="T6" y="T7"/>
                </a:cxn>
              </a:cxnLst>
              <a:rect l="0" t="0" r="r" b="b"/>
              <a:pathLst>
                <a:path w="681" h="862">
                  <a:moveTo>
                    <a:pt x="681" y="0"/>
                  </a:moveTo>
                  <a:lnTo>
                    <a:pt x="0" y="273"/>
                  </a:lnTo>
                  <a:lnTo>
                    <a:pt x="0" y="636"/>
                  </a:lnTo>
                  <a:lnTo>
                    <a:pt x="681" y="86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53" name="AutoShape 41">
              <a:extLst>
                <a:ext uri="{FF2B5EF4-FFF2-40B4-BE49-F238E27FC236}">
                  <a16:creationId xmlns:a16="http://schemas.microsoft.com/office/drawing/2014/main" id="{D68DC8D5-8799-4A0C-B0A3-06012D69183D}"/>
                </a:ext>
              </a:extLst>
            </p:cNvPr>
            <p:cNvSpPr>
              <a:spLocks noChangeArrowheads="1"/>
            </p:cNvSpPr>
            <p:nvPr/>
          </p:nvSpPr>
          <p:spPr bwMode="auto">
            <a:xfrm>
              <a:off x="2472" y="3219"/>
              <a:ext cx="363" cy="379"/>
            </a:xfrm>
            <a:prstGeom prst="flowChartProcess">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pPr>
                <a:lnSpc>
                  <a:spcPct val="90000"/>
                </a:lnSpc>
              </a:pPr>
              <a:r>
                <a:rPr lang="zh-CN" altLang="en-US" sz="1000">
                  <a:latin typeface="Arial" panose="020B0604020202020204" pitchFamily="34" charset="0"/>
                </a:rPr>
                <a:t>针对公司整体</a:t>
              </a:r>
            </a:p>
          </p:txBody>
        </p:sp>
        <p:sp>
          <p:nvSpPr>
            <p:cNvPr id="166954" name="Line 42">
              <a:extLst>
                <a:ext uri="{FF2B5EF4-FFF2-40B4-BE49-F238E27FC236}">
                  <a16:creationId xmlns:a16="http://schemas.microsoft.com/office/drawing/2014/main" id="{F8E767A8-4F14-4BBD-A3C6-EF769B00BA87}"/>
                </a:ext>
              </a:extLst>
            </p:cNvPr>
            <p:cNvSpPr>
              <a:spLocks noChangeShapeType="1"/>
            </p:cNvSpPr>
            <p:nvPr/>
          </p:nvSpPr>
          <p:spPr bwMode="auto">
            <a:xfrm>
              <a:off x="1655" y="2704"/>
              <a:ext cx="14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55" name="Line 43">
              <a:extLst>
                <a:ext uri="{FF2B5EF4-FFF2-40B4-BE49-F238E27FC236}">
                  <a16:creationId xmlns:a16="http://schemas.microsoft.com/office/drawing/2014/main" id="{66C7F1BE-2467-45EF-8189-ECCEB713636D}"/>
                </a:ext>
              </a:extLst>
            </p:cNvPr>
            <p:cNvSpPr>
              <a:spLocks noChangeShapeType="1"/>
            </p:cNvSpPr>
            <p:nvPr/>
          </p:nvSpPr>
          <p:spPr bwMode="auto">
            <a:xfrm>
              <a:off x="1655" y="2886"/>
              <a:ext cx="14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56" name="Line 44">
              <a:extLst>
                <a:ext uri="{FF2B5EF4-FFF2-40B4-BE49-F238E27FC236}">
                  <a16:creationId xmlns:a16="http://schemas.microsoft.com/office/drawing/2014/main" id="{554EAC7C-7C63-4C9C-BEA9-2C503F7C52EA}"/>
                </a:ext>
              </a:extLst>
            </p:cNvPr>
            <p:cNvSpPr>
              <a:spLocks noChangeShapeType="1"/>
            </p:cNvSpPr>
            <p:nvPr/>
          </p:nvSpPr>
          <p:spPr bwMode="auto">
            <a:xfrm>
              <a:off x="1655" y="3113"/>
              <a:ext cx="14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957" name="Group 45">
            <a:extLst>
              <a:ext uri="{FF2B5EF4-FFF2-40B4-BE49-F238E27FC236}">
                <a16:creationId xmlns:a16="http://schemas.microsoft.com/office/drawing/2014/main" id="{84DE751C-1545-4561-AA01-47794A51A002}"/>
              </a:ext>
            </a:extLst>
          </p:cNvPr>
          <p:cNvGrpSpPr>
            <a:grpSpLocks/>
          </p:cNvGrpSpPr>
          <p:nvPr/>
        </p:nvGrpSpPr>
        <p:grpSpPr bwMode="auto">
          <a:xfrm rot="-2206014">
            <a:off x="620713" y="1844675"/>
            <a:ext cx="855662" cy="325438"/>
            <a:chOff x="5202" y="1127"/>
            <a:chExt cx="718" cy="173"/>
          </a:xfrm>
        </p:grpSpPr>
        <p:sp>
          <p:nvSpPr>
            <p:cNvPr id="166958" name="Text Box 46">
              <a:extLst>
                <a:ext uri="{FF2B5EF4-FFF2-40B4-BE49-F238E27FC236}">
                  <a16:creationId xmlns:a16="http://schemas.microsoft.com/office/drawing/2014/main" id="{30B17037-8C51-4C38-943A-6010341A5444}"/>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66959" name="Line 47">
              <a:extLst>
                <a:ext uri="{FF2B5EF4-FFF2-40B4-BE49-F238E27FC236}">
                  <a16:creationId xmlns:a16="http://schemas.microsoft.com/office/drawing/2014/main" id="{4FF58D9B-98FF-4709-966B-AEC5BDC7E6CF}"/>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0" name="Line 48">
              <a:extLst>
                <a:ext uri="{FF2B5EF4-FFF2-40B4-BE49-F238E27FC236}">
                  <a16:creationId xmlns:a16="http://schemas.microsoft.com/office/drawing/2014/main" id="{B7BDEFE3-435B-4A4D-AB6E-094A3110D4A3}"/>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6961" name="AutoShape 49">
            <a:extLst>
              <a:ext uri="{FF2B5EF4-FFF2-40B4-BE49-F238E27FC236}">
                <a16:creationId xmlns:a16="http://schemas.microsoft.com/office/drawing/2014/main" id="{A04D1BE6-B662-4511-80CC-868E260AEADD}"/>
              </a:ext>
            </a:extLst>
          </p:cNvPr>
          <p:cNvSpPr>
            <a:spLocks noChangeArrowheads="1"/>
          </p:cNvSpPr>
          <p:nvPr/>
        </p:nvSpPr>
        <p:spPr bwMode="auto">
          <a:xfrm rot="16200000" flipV="1">
            <a:off x="4797426" y="3548062"/>
            <a:ext cx="2487612" cy="201613"/>
          </a:xfrm>
          <a:prstGeom prst="triangle">
            <a:avLst>
              <a:gd name="adj" fmla="val 49977"/>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6962" name="Group 50">
            <a:extLst>
              <a:ext uri="{FF2B5EF4-FFF2-40B4-BE49-F238E27FC236}">
                <a16:creationId xmlns:a16="http://schemas.microsoft.com/office/drawing/2014/main" id="{0EA56AE8-774C-4AF2-97BE-040AE56FB78C}"/>
              </a:ext>
            </a:extLst>
          </p:cNvPr>
          <p:cNvGrpSpPr>
            <a:grpSpLocks/>
          </p:cNvGrpSpPr>
          <p:nvPr/>
        </p:nvGrpSpPr>
        <p:grpSpPr bwMode="auto">
          <a:xfrm>
            <a:off x="6372225" y="2289175"/>
            <a:ext cx="1871663" cy="2720975"/>
            <a:chOff x="4014" y="1344"/>
            <a:chExt cx="1179" cy="1714"/>
          </a:xfrm>
        </p:grpSpPr>
        <p:sp>
          <p:nvSpPr>
            <p:cNvPr id="166963" name="Rectangle 51">
              <a:extLst>
                <a:ext uri="{FF2B5EF4-FFF2-40B4-BE49-F238E27FC236}">
                  <a16:creationId xmlns:a16="http://schemas.microsoft.com/office/drawing/2014/main" id="{D2A653D1-5D7E-4B5B-8B85-913ECBC7E14B}"/>
                </a:ext>
              </a:extLst>
            </p:cNvPr>
            <p:cNvSpPr>
              <a:spLocks noChangeArrowheads="1"/>
            </p:cNvSpPr>
            <p:nvPr/>
          </p:nvSpPr>
          <p:spPr bwMode="auto">
            <a:xfrm>
              <a:off x="4014" y="1661"/>
              <a:ext cx="1179" cy="13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10000"/>
                </a:lnSpc>
                <a:buFontTx/>
                <a:buChar char="•"/>
              </a:pPr>
              <a:r>
                <a:rPr lang="zh-CN" altLang="en-US" sz="1200"/>
                <a:t>按公司财务结构划分树状图，把每个要素标明为一项独立任务</a:t>
              </a:r>
            </a:p>
            <a:p>
              <a:pPr eaLnBrk="0" hangingPunct="0">
                <a:lnSpc>
                  <a:spcPct val="110000"/>
                </a:lnSpc>
                <a:buFontTx/>
                <a:buChar char="•"/>
              </a:pPr>
              <a:r>
                <a:rPr lang="zh-CN" altLang="en-US" sz="1200"/>
                <a:t>把损益表和资产表项目加进去，每个项目标明为独立任务</a:t>
              </a:r>
            </a:p>
            <a:p>
              <a:pPr eaLnBrk="0" hangingPunct="0">
                <a:lnSpc>
                  <a:spcPct val="110000"/>
                </a:lnSpc>
                <a:buFontTx/>
                <a:buChar char="•"/>
              </a:pPr>
              <a:r>
                <a:rPr lang="zh-CN" altLang="en-US" sz="1200"/>
                <a:t>对比任务可知道公司的关键任务</a:t>
              </a:r>
            </a:p>
            <a:p>
              <a:pPr eaLnBrk="0" hangingPunct="0">
                <a:lnSpc>
                  <a:spcPct val="110000"/>
                </a:lnSpc>
                <a:buFontTx/>
                <a:buChar char="•"/>
              </a:pPr>
              <a:r>
                <a:rPr lang="zh-CN" altLang="en-US" sz="1200"/>
                <a:t>分析其中的有关数据，可以知道哪些是应当优先完成的关键任务</a:t>
              </a:r>
            </a:p>
          </p:txBody>
        </p:sp>
        <p:sp>
          <p:nvSpPr>
            <p:cNvPr id="166964" name="AutoShape 52">
              <a:extLst>
                <a:ext uri="{FF2B5EF4-FFF2-40B4-BE49-F238E27FC236}">
                  <a16:creationId xmlns:a16="http://schemas.microsoft.com/office/drawing/2014/main" id="{A4BF7E62-54D2-46FA-A2EA-44EF11FE458B}"/>
                </a:ext>
              </a:extLst>
            </p:cNvPr>
            <p:cNvSpPr>
              <a:spLocks noChangeArrowheads="1"/>
            </p:cNvSpPr>
            <p:nvPr/>
          </p:nvSpPr>
          <p:spPr bwMode="auto">
            <a:xfrm rot="5400000">
              <a:off x="4468" y="890"/>
              <a:ext cx="272" cy="1179"/>
            </a:xfrm>
            <a:prstGeom prst="homePlate">
              <a:avLst>
                <a:gd name="adj" fmla="val 25000"/>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r>
                <a:rPr lang="zh-CN" altLang="en-GB" sz="1200"/>
                <a:t>如何确定关键任务要素</a:t>
              </a:r>
            </a:p>
          </p:txBody>
        </p:sp>
      </p:grpSp>
      <p:sp>
        <p:nvSpPr>
          <p:cNvPr id="166965" name="Text Box 53">
            <a:extLst>
              <a:ext uri="{FF2B5EF4-FFF2-40B4-BE49-F238E27FC236}">
                <a16:creationId xmlns:a16="http://schemas.microsoft.com/office/drawing/2014/main" id="{B8428BAE-95AD-4CB3-8965-4B948F215BAA}"/>
              </a:ext>
            </a:extLst>
          </p:cNvPr>
          <p:cNvSpPr txBox="1">
            <a:spLocks noChangeArrowheads="1"/>
          </p:cNvSpPr>
          <p:nvPr/>
        </p:nvSpPr>
        <p:spPr bwMode="auto">
          <a:xfrm>
            <a:off x="1403350" y="1196975"/>
            <a:ext cx="2952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latin typeface="Arial" panose="020B0604020202020204" pitchFamily="34" charset="0"/>
              </a:rPr>
              <a:t>公司重要任务示意图</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灯片编号占位符 4">
            <a:extLst>
              <a:ext uri="{FF2B5EF4-FFF2-40B4-BE49-F238E27FC236}">
                <a16:creationId xmlns:a16="http://schemas.microsoft.com/office/drawing/2014/main" id="{49DD9F2F-FF13-4CDD-A066-62E4C68CA0CC}"/>
              </a:ext>
            </a:extLst>
          </p:cNvPr>
          <p:cNvSpPr>
            <a:spLocks noGrp="1"/>
          </p:cNvSpPr>
          <p:nvPr>
            <p:ph type="sldNum" sz="quarter" idx="12"/>
          </p:nvPr>
        </p:nvSpPr>
        <p:spPr/>
        <p:txBody>
          <a:bodyPr/>
          <a:lstStyle/>
          <a:p>
            <a:fld id="{EBF6F947-E327-4A8B-8FF3-7BAA72FF452C}" type="slidenum">
              <a:rPr lang="zh-CN" altLang="en-US"/>
              <a:pPr/>
              <a:t>84</a:t>
            </a:fld>
            <a:endParaRPr lang="en-US" altLang="zh-CN"/>
          </a:p>
        </p:txBody>
      </p:sp>
      <p:sp>
        <p:nvSpPr>
          <p:cNvPr id="167938" name="Rectangle 2">
            <a:extLst>
              <a:ext uri="{FF2B5EF4-FFF2-40B4-BE49-F238E27FC236}">
                <a16:creationId xmlns:a16="http://schemas.microsoft.com/office/drawing/2014/main" id="{C19C2F29-7BD3-456E-A4FA-7BC9BC9ECE15}"/>
              </a:ext>
            </a:extLst>
          </p:cNvPr>
          <p:cNvSpPr>
            <a:spLocks noGrp="1" noChangeArrowheads="1"/>
          </p:cNvSpPr>
          <p:nvPr>
            <p:ph type="title"/>
          </p:nvPr>
        </p:nvSpPr>
        <p:spPr/>
        <p:txBody>
          <a:bodyPr/>
          <a:lstStyle/>
          <a:p>
            <a:r>
              <a:rPr lang="zh-CN" altLang="en-US" b="0">
                <a:ea typeface="黑体" panose="02010609060101010101" pitchFamily="49" charset="-122"/>
              </a:rPr>
              <a:t>方法二（续） ：通过寻找因果关系（活动结构）建立诊断框架，寻找可能的问题</a:t>
            </a:r>
          </a:p>
        </p:txBody>
      </p:sp>
      <p:grpSp>
        <p:nvGrpSpPr>
          <p:cNvPr id="167939" name="Group 3">
            <a:extLst>
              <a:ext uri="{FF2B5EF4-FFF2-40B4-BE49-F238E27FC236}">
                <a16:creationId xmlns:a16="http://schemas.microsoft.com/office/drawing/2014/main" id="{E2C5B39B-572B-44DA-BFFD-5C137B05A003}"/>
              </a:ext>
            </a:extLst>
          </p:cNvPr>
          <p:cNvGrpSpPr>
            <a:grpSpLocks/>
          </p:cNvGrpSpPr>
          <p:nvPr/>
        </p:nvGrpSpPr>
        <p:grpSpPr bwMode="auto">
          <a:xfrm>
            <a:off x="466725" y="1397000"/>
            <a:ext cx="5905500" cy="4624388"/>
            <a:chOff x="249" y="1070"/>
            <a:chExt cx="3720" cy="2913"/>
          </a:xfrm>
        </p:grpSpPr>
        <p:sp>
          <p:nvSpPr>
            <p:cNvPr id="167940" name="AutoShape 4">
              <a:extLst>
                <a:ext uri="{FF2B5EF4-FFF2-40B4-BE49-F238E27FC236}">
                  <a16:creationId xmlns:a16="http://schemas.microsoft.com/office/drawing/2014/main" id="{32AD74BD-B26C-4AE5-8BA4-0BC926124B1D}"/>
                </a:ext>
              </a:extLst>
            </p:cNvPr>
            <p:cNvSpPr>
              <a:spLocks noChangeArrowheads="1"/>
            </p:cNvSpPr>
            <p:nvPr/>
          </p:nvSpPr>
          <p:spPr bwMode="auto">
            <a:xfrm>
              <a:off x="249" y="2191"/>
              <a:ext cx="548" cy="172"/>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en-US" altLang="zh-CN" sz="900">
                  <a:latin typeface="宋体" panose="02010600030101010101" pitchFamily="2" charset="-122"/>
                </a:rPr>
                <a:t>X</a:t>
              </a:r>
              <a:r>
                <a:rPr lang="zh-CN" altLang="en-US" sz="900">
                  <a:latin typeface="宋体" panose="02010600030101010101" pitchFamily="2" charset="-122"/>
                </a:rPr>
                <a:t>方案比</a:t>
              </a:r>
              <a:r>
                <a:rPr lang="en-US" altLang="zh-CN" sz="900">
                  <a:latin typeface="宋体" panose="02010600030101010101" pitchFamily="2" charset="-122"/>
                </a:rPr>
                <a:t>Y</a:t>
              </a:r>
              <a:r>
                <a:rPr lang="zh-CN" altLang="en-US" sz="900">
                  <a:latin typeface="宋体" panose="02010600030101010101" pitchFamily="2" charset="-122"/>
                </a:rPr>
                <a:t>方案的安装时间长</a:t>
              </a:r>
            </a:p>
          </p:txBody>
        </p:sp>
        <p:sp>
          <p:nvSpPr>
            <p:cNvPr id="167941" name="AutoShape 5">
              <a:extLst>
                <a:ext uri="{FF2B5EF4-FFF2-40B4-BE49-F238E27FC236}">
                  <a16:creationId xmlns:a16="http://schemas.microsoft.com/office/drawing/2014/main" id="{79EE6B53-7D79-4396-AA2F-8BD0A2D7344C}"/>
                </a:ext>
              </a:extLst>
            </p:cNvPr>
            <p:cNvSpPr>
              <a:spLocks noChangeArrowheads="1"/>
            </p:cNvSpPr>
            <p:nvPr/>
          </p:nvSpPr>
          <p:spPr bwMode="auto">
            <a:xfrm>
              <a:off x="876" y="1566"/>
              <a:ext cx="627"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减少每周工作时间</a:t>
              </a:r>
            </a:p>
          </p:txBody>
        </p:sp>
        <p:sp>
          <p:nvSpPr>
            <p:cNvPr id="167942" name="AutoShape 6">
              <a:extLst>
                <a:ext uri="{FF2B5EF4-FFF2-40B4-BE49-F238E27FC236}">
                  <a16:creationId xmlns:a16="http://schemas.microsoft.com/office/drawing/2014/main" id="{ACC9C410-8C6D-467E-BACC-96916F3418E9}"/>
                </a:ext>
              </a:extLst>
            </p:cNvPr>
            <p:cNvSpPr>
              <a:spLocks noChangeArrowheads="1"/>
            </p:cNvSpPr>
            <p:nvPr/>
          </p:nvSpPr>
          <p:spPr bwMode="auto">
            <a:xfrm>
              <a:off x="876" y="2005"/>
              <a:ext cx="627"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减少每班现场工人</a:t>
              </a:r>
            </a:p>
          </p:txBody>
        </p:sp>
        <p:sp>
          <p:nvSpPr>
            <p:cNvPr id="167943" name="AutoShape 7">
              <a:extLst>
                <a:ext uri="{FF2B5EF4-FFF2-40B4-BE49-F238E27FC236}">
                  <a16:creationId xmlns:a16="http://schemas.microsoft.com/office/drawing/2014/main" id="{49CAD34C-3B53-4EFD-865D-C597F189B1E0}"/>
                </a:ext>
              </a:extLst>
            </p:cNvPr>
            <p:cNvSpPr>
              <a:spLocks noChangeArrowheads="1"/>
            </p:cNvSpPr>
            <p:nvPr/>
          </p:nvSpPr>
          <p:spPr bwMode="auto">
            <a:xfrm>
              <a:off x="876" y="2592"/>
              <a:ext cx="627" cy="17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增加每班现场工人和工作时间</a:t>
              </a:r>
            </a:p>
          </p:txBody>
        </p:sp>
        <p:sp>
          <p:nvSpPr>
            <p:cNvPr id="167944" name="AutoShape 8">
              <a:extLst>
                <a:ext uri="{FF2B5EF4-FFF2-40B4-BE49-F238E27FC236}">
                  <a16:creationId xmlns:a16="http://schemas.microsoft.com/office/drawing/2014/main" id="{57CA13EB-D41E-4C77-AA6E-5F51C620548D}"/>
                </a:ext>
              </a:extLst>
            </p:cNvPr>
            <p:cNvSpPr>
              <a:spLocks noChangeArrowheads="1"/>
            </p:cNvSpPr>
            <p:nvPr/>
          </p:nvSpPr>
          <p:spPr bwMode="auto">
            <a:xfrm>
              <a:off x="1619" y="1356"/>
              <a:ext cx="471" cy="17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放慢工作节奏</a:t>
              </a:r>
            </a:p>
          </p:txBody>
        </p:sp>
        <p:sp>
          <p:nvSpPr>
            <p:cNvPr id="167945" name="AutoShape 9">
              <a:extLst>
                <a:ext uri="{FF2B5EF4-FFF2-40B4-BE49-F238E27FC236}">
                  <a16:creationId xmlns:a16="http://schemas.microsoft.com/office/drawing/2014/main" id="{914139C3-EF0C-4862-9559-236E5C54F554}"/>
                </a:ext>
              </a:extLst>
            </p:cNvPr>
            <p:cNvSpPr>
              <a:spLocks noChangeArrowheads="1"/>
            </p:cNvSpPr>
            <p:nvPr/>
          </p:nvSpPr>
          <p:spPr bwMode="auto">
            <a:xfrm>
              <a:off x="1619" y="2841"/>
              <a:ext cx="352" cy="17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增加现场工作时间</a:t>
              </a:r>
            </a:p>
          </p:txBody>
        </p:sp>
        <p:sp>
          <p:nvSpPr>
            <p:cNvPr id="167946" name="AutoShape 10">
              <a:extLst>
                <a:ext uri="{FF2B5EF4-FFF2-40B4-BE49-F238E27FC236}">
                  <a16:creationId xmlns:a16="http://schemas.microsoft.com/office/drawing/2014/main" id="{A3562005-5109-4D24-AE81-0E444AE21C05}"/>
                </a:ext>
              </a:extLst>
            </p:cNvPr>
            <p:cNvSpPr>
              <a:spLocks noChangeArrowheads="1"/>
            </p:cNvSpPr>
            <p:nvPr/>
          </p:nvSpPr>
          <p:spPr bwMode="auto">
            <a:xfrm>
              <a:off x="1619" y="3470"/>
              <a:ext cx="352"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意外延迟</a:t>
              </a:r>
            </a:p>
          </p:txBody>
        </p:sp>
        <p:sp>
          <p:nvSpPr>
            <p:cNvPr id="167947" name="AutoShape 11">
              <a:extLst>
                <a:ext uri="{FF2B5EF4-FFF2-40B4-BE49-F238E27FC236}">
                  <a16:creationId xmlns:a16="http://schemas.microsoft.com/office/drawing/2014/main" id="{4EE623F0-518F-4823-839E-4C6BDD253E87}"/>
                </a:ext>
              </a:extLst>
            </p:cNvPr>
            <p:cNvSpPr>
              <a:spLocks noChangeArrowheads="1"/>
            </p:cNvSpPr>
            <p:nvPr/>
          </p:nvSpPr>
          <p:spPr bwMode="auto">
            <a:xfrm>
              <a:off x="2168" y="1174"/>
              <a:ext cx="352"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减少激励</a:t>
              </a:r>
            </a:p>
          </p:txBody>
        </p:sp>
        <p:sp>
          <p:nvSpPr>
            <p:cNvPr id="167948" name="AutoShape 12">
              <a:extLst>
                <a:ext uri="{FF2B5EF4-FFF2-40B4-BE49-F238E27FC236}">
                  <a16:creationId xmlns:a16="http://schemas.microsoft.com/office/drawing/2014/main" id="{07FEA8B6-7074-4C40-8632-61218C02CF40}"/>
                </a:ext>
              </a:extLst>
            </p:cNvPr>
            <p:cNvSpPr>
              <a:spLocks noChangeArrowheads="1"/>
            </p:cNvSpPr>
            <p:nvPr/>
          </p:nvSpPr>
          <p:spPr bwMode="auto">
            <a:xfrm>
              <a:off x="2168" y="1456"/>
              <a:ext cx="352"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降低产量</a:t>
              </a:r>
            </a:p>
          </p:txBody>
        </p:sp>
        <p:sp>
          <p:nvSpPr>
            <p:cNvPr id="167949" name="AutoShape 13">
              <a:extLst>
                <a:ext uri="{FF2B5EF4-FFF2-40B4-BE49-F238E27FC236}">
                  <a16:creationId xmlns:a16="http://schemas.microsoft.com/office/drawing/2014/main" id="{D69FE12C-91C1-4C7F-B8B2-4B2A6E709BC1}"/>
                </a:ext>
              </a:extLst>
            </p:cNvPr>
            <p:cNvSpPr>
              <a:spLocks noChangeArrowheads="1"/>
            </p:cNvSpPr>
            <p:nvPr/>
          </p:nvSpPr>
          <p:spPr bwMode="auto">
            <a:xfrm>
              <a:off x="2168" y="1763"/>
              <a:ext cx="352"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放松监督</a:t>
              </a:r>
            </a:p>
          </p:txBody>
        </p:sp>
        <p:sp>
          <p:nvSpPr>
            <p:cNvPr id="167950" name="AutoShape 14">
              <a:extLst>
                <a:ext uri="{FF2B5EF4-FFF2-40B4-BE49-F238E27FC236}">
                  <a16:creationId xmlns:a16="http://schemas.microsoft.com/office/drawing/2014/main" id="{4DD06FFD-B48B-4653-9AE2-4807C3F897AD}"/>
                </a:ext>
              </a:extLst>
            </p:cNvPr>
            <p:cNvSpPr>
              <a:spLocks noChangeArrowheads="1"/>
            </p:cNvSpPr>
            <p:nvPr/>
          </p:nvSpPr>
          <p:spPr bwMode="auto">
            <a:xfrm>
              <a:off x="2168" y="2022"/>
              <a:ext cx="392" cy="258"/>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降低劳动力的技能要求</a:t>
              </a:r>
            </a:p>
          </p:txBody>
        </p:sp>
        <p:sp>
          <p:nvSpPr>
            <p:cNvPr id="167951" name="AutoShape 15">
              <a:extLst>
                <a:ext uri="{FF2B5EF4-FFF2-40B4-BE49-F238E27FC236}">
                  <a16:creationId xmlns:a16="http://schemas.microsoft.com/office/drawing/2014/main" id="{994D43F0-5697-4272-B2C7-A35F2B597CF4}"/>
                </a:ext>
              </a:extLst>
            </p:cNvPr>
            <p:cNvSpPr>
              <a:spLocks noChangeArrowheads="1"/>
            </p:cNvSpPr>
            <p:nvPr/>
          </p:nvSpPr>
          <p:spPr bwMode="auto">
            <a:xfrm>
              <a:off x="2168" y="2277"/>
              <a:ext cx="587"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工作指令不明确</a:t>
              </a:r>
            </a:p>
          </p:txBody>
        </p:sp>
        <p:sp>
          <p:nvSpPr>
            <p:cNvPr id="167952" name="AutoShape 16">
              <a:extLst>
                <a:ext uri="{FF2B5EF4-FFF2-40B4-BE49-F238E27FC236}">
                  <a16:creationId xmlns:a16="http://schemas.microsoft.com/office/drawing/2014/main" id="{2CF654AF-186E-40B9-9FD2-10A570A5991A}"/>
                </a:ext>
              </a:extLst>
            </p:cNvPr>
            <p:cNvSpPr>
              <a:spLocks noChangeArrowheads="1"/>
            </p:cNvSpPr>
            <p:nvPr/>
          </p:nvSpPr>
          <p:spPr bwMode="auto">
            <a:xfrm>
              <a:off x="2168" y="2402"/>
              <a:ext cx="470"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工具不好用</a:t>
              </a:r>
            </a:p>
          </p:txBody>
        </p:sp>
        <p:sp>
          <p:nvSpPr>
            <p:cNvPr id="167953" name="AutoShape 17">
              <a:extLst>
                <a:ext uri="{FF2B5EF4-FFF2-40B4-BE49-F238E27FC236}">
                  <a16:creationId xmlns:a16="http://schemas.microsoft.com/office/drawing/2014/main" id="{439B9156-119B-4363-880F-4A2B0B7FBE09}"/>
                </a:ext>
              </a:extLst>
            </p:cNvPr>
            <p:cNvSpPr>
              <a:spLocks noChangeArrowheads="1"/>
            </p:cNvSpPr>
            <p:nvPr/>
          </p:nvSpPr>
          <p:spPr bwMode="auto">
            <a:xfrm>
              <a:off x="2168" y="2552"/>
              <a:ext cx="548" cy="17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减少工厂的工作</a:t>
              </a:r>
            </a:p>
          </p:txBody>
        </p:sp>
        <p:sp>
          <p:nvSpPr>
            <p:cNvPr id="167954" name="AutoShape 18">
              <a:extLst>
                <a:ext uri="{FF2B5EF4-FFF2-40B4-BE49-F238E27FC236}">
                  <a16:creationId xmlns:a16="http://schemas.microsoft.com/office/drawing/2014/main" id="{EF2AB3D0-7E47-4B7F-88C3-78CA626BAC72}"/>
                </a:ext>
              </a:extLst>
            </p:cNvPr>
            <p:cNvSpPr>
              <a:spLocks noChangeArrowheads="1"/>
            </p:cNvSpPr>
            <p:nvPr/>
          </p:nvSpPr>
          <p:spPr bwMode="auto">
            <a:xfrm>
              <a:off x="2168" y="2741"/>
              <a:ext cx="548" cy="17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工作环境更艰难</a:t>
              </a:r>
            </a:p>
          </p:txBody>
        </p:sp>
        <p:sp>
          <p:nvSpPr>
            <p:cNvPr id="167955" name="AutoShape 19">
              <a:extLst>
                <a:ext uri="{FF2B5EF4-FFF2-40B4-BE49-F238E27FC236}">
                  <a16:creationId xmlns:a16="http://schemas.microsoft.com/office/drawing/2014/main" id="{DDDDC036-148E-4A42-AEF5-4514BEA79E95}"/>
                </a:ext>
              </a:extLst>
            </p:cNvPr>
            <p:cNvSpPr>
              <a:spLocks noChangeArrowheads="1"/>
            </p:cNvSpPr>
            <p:nvPr/>
          </p:nvSpPr>
          <p:spPr bwMode="auto">
            <a:xfrm>
              <a:off x="2168" y="3107"/>
              <a:ext cx="548" cy="17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一项工作需要完成多项任务</a:t>
              </a:r>
            </a:p>
          </p:txBody>
        </p:sp>
        <p:sp>
          <p:nvSpPr>
            <p:cNvPr id="167956" name="AutoShape 20">
              <a:extLst>
                <a:ext uri="{FF2B5EF4-FFF2-40B4-BE49-F238E27FC236}">
                  <a16:creationId xmlns:a16="http://schemas.microsoft.com/office/drawing/2014/main" id="{36A336D0-6DDD-4032-AAD8-D83415D36B86}"/>
                </a:ext>
              </a:extLst>
            </p:cNvPr>
            <p:cNvSpPr>
              <a:spLocks noChangeArrowheads="1"/>
            </p:cNvSpPr>
            <p:nvPr/>
          </p:nvSpPr>
          <p:spPr bwMode="auto">
            <a:xfrm>
              <a:off x="2168" y="2970"/>
              <a:ext cx="627"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更严格的安装要求</a:t>
              </a:r>
            </a:p>
          </p:txBody>
        </p:sp>
        <p:sp>
          <p:nvSpPr>
            <p:cNvPr id="167957" name="AutoShape 21">
              <a:extLst>
                <a:ext uri="{FF2B5EF4-FFF2-40B4-BE49-F238E27FC236}">
                  <a16:creationId xmlns:a16="http://schemas.microsoft.com/office/drawing/2014/main" id="{DAAB87A7-0768-43C2-9A8D-004C07C6E9C7}"/>
                </a:ext>
              </a:extLst>
            </p:cNvPr>
            <p:cNvSpPr>
              <a:spLocks noChangeArrowheads="1"/>
            </p:cNvSpPr>
            <p:nvPr/>
          </p:nvSpPr>
          <p:spPr bwMode="auto">
            <a:xfrm>
              <a:off x="2168" y="3323"/>
              <a:ext cx="548"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程序性延误</a:t>
              </a:r>
            </a:p>
          </p:txBody>
        </p:sp>
        <p:sp>
          <p:nvSpPr>
            <p:cNvPr id="167958" name="AutoShape 22">
              <a:extLst>
                <a:ext uri="{FF2B5EF4-FFF2-40B4-BE49-F238E27FC236}">
                  <a16:creationId xmlns:a16="http://schemas.microsoft.com/office/drawing/2014/main" id="{A8D37197-63AD-4AEF-91ED-A8831006D43F}"/>
                </a:ext>
              </a:extLst>
            </p:cNvPr>
            <p:cNvSpPr>
              <a:spLocks noChangeArrowheads="1"/>
            </p:cNvSpPr>
            <p:nvPr/>
          </p:nvSpPr>
          <p:spPr bwMode="auto">
            <a:xfrm>
              <a:off x="2168" y="3416"/>
              <a:ext cx="548"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计划改变太迟</a:t>
              </a:r>
            </a:p>
          </p:txBody>
        </p:sp>
        <p:sp>
          <p:nvSpPr>
            <p:cNvPr id="167959" name="AutoShape 23">
              <a:extLst>
                <a:ext uri="{FF2B5EF4-FFF2-40B4-BE49-F238E27FC236}">
                  <a16:creationId xmlns:a16="http://schemas.microsoft.com/office/drawing/2014/main" id="{07354403-122A-4141-8F35-22365908EBF4}"/>
                </a:ext>
              </a:extLst>
            </p:cNvPr>
            <p:cNvSpPr>
              <a:spLocks noChangeArrowheads="1"/>
            </p:cNvSpPr>
            <p:nvPr/>
          </p:nvSpPr>
          <p:spPr bwMode="auto">
            <a:xfrm>
              <a:off x="2168" y="3508"/>
              <a:ext cx="705" cy="17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任务的顺序和实际安排不好</a:t>
              </a:r>
            </a:p>
          </p:txBody>
        </p:sp>
        <p:sp>
          <p:nvSpPr>
            <p:cNvPr id="167960" name="AutoShape 24">
              <a:extLst>
                <a:ext uri="{FF2B5EF4-FFF2-40B4-BE49-F238E27FC236}">
                  <a16:creationId xmlns:a16="http://schemas.microsoft.com/office/drawing/2014/main" id="{2E85E997-4D4B-4216-ADFA-9CA656A47C99}"/>
                </a:ext>
              </a:extLst>
            </p:cNvPr>
            <p:cNvSpPr>
              <a:spLocks noChangeArrowheads="1"/>
            </p:cNvSpPr>
            <p:nvPr/>
          </p:nvSpPr>
          <p:spPr bwMode="auto">
            <a:xfrm>
              <a:off x="2168" y="3688"/>
              <a:ext cx="548"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突然调动人员</a:t>
              </a:r>
            </a:p>
          </p:txBody>
        </p:sp>
        <p:sp>
          <p:nvSpPr>
            <p:cNvPr id="167961" name="AutoShape 25">
              <a:extLst>
                <a:ext uri="{FF2B5EF4-FFF2-40B4-BE49-F238E27FC236}">
                  <a16:creationId xmlns:a16="http://schemas.microsoft.com/office/drawing/2014/main" id="{AADC4475-7D2F-4DB2-ADDF-6EB58CB3EEE9}"/>
                </a:ext>
              </a:extLst>
            </p:cNvPr>
            <p:cNvSpPr>
              <a:spLocks noChangeArrowheads="1"/>
            </p:cNvSpPr>
            <p:nvPr/>
          </p:nvSpPr>
          <p:spPr bwMode="auto">
            <a:xfrm>
              <a:off x="2168" y="3776"/>
              <a:ext cx="548" cy="17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等待正确的外部输入</a:t>
              </a:r>
            </a:p>
          </p:txBody>
        </p:sp>
        <p:sp>
          <p:nvSpPr>
            <p:cNvPr id="167962" name="AutoShape 26">
              <a:extLst>
                <a:ext uri="{FF2B5EF4-FFF2-40B4-BE49-F238E27FC236}">
                  <a16:creationId xmlns:a16="http://schemas.microsoft.com/office/drawing/2014/main" id="{C3A70804-7706-4194-AE3D-000C9C19258C}"/>
                </a:ext>
              </a:extLst>
            </p:cNvPr>
            <p:cNvSpPr>
              <a:spLocks noChangeArrowheads="1"/>
            </p:cNvSpPr>
            <p:nvPr/>
          </p:nvSpPr>
          <p:spPr bwMode="auto">
            <a:xfrm>
              <a:off x="2990" y="1070"/>
              <a:ext cx="352"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现金</a:t>
              </a:r>
            </a:p>
          </p:txBody>
        </p:sp>
        <p:sp>
          <p:nvSpPr>
            <p:cNvPr id="167963" name="AutoShape 27">
              <a:extLst>
                <a:ext uri="{FF2B5EF4-FFF2-40B4-BE49-F238E27FC236}">
                  <a16:creationId xmlns:a16="http://schemas.microsoft.com/office/drawing/2014/main" id="{6E04563E-CAF8-4E76-B555-DE895C5B9F9A}"/>
                </a:ext>
              </a:extLst>
            </p:cNvPr>
            <p:cNvSpPr>
              <a:spLocks noChangeArrowheads="1"/>
            </p:cNvSpPr>
            <p:nvPr/>
          </p:nvSpPr>
          <p:spPr bwMode="auto">
            <a:xfrm>
              <a:off x="2990" y="1169"/>
              <a:ext cx="352"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工龄</a:t>
              </a:r>
            </a:p>
          </p:txBody>
        </p:sp>
        <p:sp>
          <p:nvSpPr>
            <p:cNvPr id="167964" name="AutoShape 28">
              <a:extLst>
                <a:ext uri="{FF2B5EF4-FFF2-40B4-BE49-F238E27FC236}">
                  <a16:creationId xmlns:a16="http://schemas.microsoft.com/office/drawing/2014/main" id="{008C0B6D-C660-4720-A937-0BC37CF89F3A}"/>
                </a:ext>
              </a:extLst>
            </p:cNvPr>
            <p:cNvSpPr>
              <a:spLocks noChangeArrowheads="1"/>
            </p:cNvSpPr>
            <p:nvPr/>
          </p:nvSpPr>
          <p:spPr bwMode="auto">
            <a:xfrm>
              <a:off x="2990" y="1263"/>
              <a:ext cx="352"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升迁</a:t>
              </a:r>
            </a:p>
          </p:txBody>
        </p:sp>
        <p:sp>
          <p:nvSpPr>
            <p:cNvPr id="167965" name="AutoShape 29">
              <a:extLst>
                <a:ext uri="{FF2B5EF4-FFF2-40B4-BE49-F238E27FC236}">
                  <a16:creationId xmlns:a16="http://schemas.microsoft.com/office/drawing/2014/main" id="{969C2DB6-C9E5-4940-BBCB-2BC9BBFD4A29}"/>
                </a:ext>
              </a:extLst>
            </p:cNvPr>
            <p:cNvSpPr>
              <a:spLocks noChangeArrowheads="1"/>
            </p:cNvSpPr>
            <p:nvPr/>
          </p:nvSpPr>
          <p:spPr bwMode="auto">
            <a:xfrm>
              <a:off x="2990" y="1388"/>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延长标准任务时间</a:t>
              </a:r>
            </a:p>
          </p:txBody>
        </p:sp>
        <p:sp>
          <p:nvSpPr>
            <p:cNvPr id="167966" name="AutoShape 30">
              <a:extLst>
                <a:ext uri="{FF2B5EF4-FFF2-40B4-BE49-F238E27FC236}">
                  <a16:creationId xmlns:a16="http://schemas.microsoft.com/office/drawing/2014/main" id="{37B52E6B-AD43-49DF-862B-79D5DAEA03A1}"/>
                </a:ext>
              </a:extLst>
            </p:cNvPr>
            <p:cNvSpPr>
              <a:spLocks noChangeArrowheads="1"/>
            </p:cNvSpPr>
            <p:nvPr/>
          </p:nvSpPr>
          <p:spPr bwMode="auto">
            <a:xfrm>
              <a:off x="2990" y="1514"/>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工会对产量的限制</a:t>
              </a:r>
            </a:p>
          </p:txBody>
        </p:sp>
        <p:sp>
          <p:nvSpPr>
            <p:cNvPr id="167967" name="AutoShape 31">
              <a:extLst>
                <a:ext uri="{FF2B5EF4-FFF2-40B4-BE49-F238E27FC236}">
                  <a16:creationId xmlns:a16="http://schemas.microsoft.com/office/drawing/2014/main" id="{C05F8A9B-7C9B-4418-8AAA-6F40522657B8}"/>
                </a:ext>
              </a:extLst>
            </p:cNvPr>
            <p:cNvSpPr>
              <a:spLocks noChangeArrowheads="1"/>
            </p:cNvSpPr>
            <p:nvPr/>
          </p:nvSpPr>
          <p:spPr bwMode="auto">
            <a:xfrm>
              <a:off x="2990" y="1595"/>
              <a:ext cx="979" cy="17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减少每个监管人员的监管时间</a:t>
              </a:r>
            </a:p>
          </p:txBody>
        </p:sp>
        <p:sp>
          <p:nvSpPr>
            <p:cNvPr id="167968" name="AutoShape 32">
              <a:extLst>
                <a:ext uri="{FF2B5EF4-FFF2-40B4-BE49-F238E27FC236}">
                  <a16:creationId xmlns:a16="http://schemas.microsoft.com/office/drawing/2014/main" id="{58F7FB17-3091-4758-9594-D67331CC6036}"/>
                </a:ext>
              </a:extLst>
            </p:cNvPr>
            <p:cNvSpPr>
              <a:spLocks noChangeArrowheads="1"/>
            </p:cNvSpPr>
            <p:nvPr/>
          </p:nvSpPr>
          <p:spPr bwMode="auto">
            <a:xfrm>
              <a:off x="2990" y="1763"/>
              <a:ext cx="939"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减少每个人配备的监管人员</a:t>
              </a:r>
            </a:p>
          </p:txBody>
        </p:sp>
        <p:sp>
          <p:nvSpPr>
            <p:cNvPr id="167969" name="AutoShape 33">
              <a:extLst>
                <a:ext uri="{FF2B5EF4-FFF2-40B4-BE49-F238E27FC236}">
                  <a16:creationId xmlns:a16="http://schemas.microsoft.com/office/drawing/2014/main" id="{33F95A25-092C-4527-B722-047867C64FA0}"/>
                </a:ext>
              </a:extLst>
            </p:cNvPr>
            <p:cNvSpPr>
              <a:spLocks noChangeArrowheads="1"/>
            </p:cNvSpPr>
            <p:nvPr/>
          </p:nvSpPr>
          <p:spPr bwMode="auto">
            <a:xfrm>
              <a:off x="2990" y="1887"/>
              <a:ext cx="939"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降低监管人员的技能要求</a:t>
              </a:r>
            </a:p>
          </p:txBody>
        </p:sp>
        <p:sp>
          <p:nvSpPr>
            <p:cNvPr id="167970" name="AutoShape 34">
              <a:extLst>
                <a:ext uri="{FF2B5EF4-FFF2-40B4-BE49-F238E27FC236}">
                  <a16:creationId xmlns:a16="http://schemas.microsoft.com/office/drawing/2014/main" id="{C5394CB8-EED3-412E-95C3-E86336D4C502}"/>
                </a:ext>
              </a:extLst>
            </p:cNvPr>
            <p:cNvSpPr>
              <a:spLocks noChangeArrowheads="1"/>
            </p:cNvSpPr>
            <p:nvPr/>
          </p:nvSpPr>
          <p:spPr bwMode="auto">
            <a:xfrm>
              <a:off x="2990" y="2013"/>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降低工龄要求</a:t>
              </a:r>
            </a:p>
          </p:txBody>
        </p:sp>
        <p:sp>
          <p:nvSpPr>
            <p:cNvPr id="167971" name="AutoShape 35">
              <a:extLst>
                <a:ext uri="{FF2B5EF4-FFF2-40B4-BE49-F238E27FC236}">
                  <a16:creationId xmlns:a16="http://schemas.microsoft.com/office/drawing/2014/main" id="{4E29C1B8-BC1F-4B44-8BD9-5BB5F1595AC2}"/>
                </a:ext>
              </a:extLst>
            </p:cNvPr>
            <p:cNvSpPr>
              <a:spLocks noChangeArrowheads="1"/>
            </p:cNvSpPr>
            <p:nvPr/>
          </p:nvSpPr>
          <p:spPr bwMode="auto">
            <a:xfrm>
              <a:off x="2990" y="2138"/>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使用年轻人</a:t>
              </a:r>
            </a:p>
          </p:txBody>
        </p:sp>
        <p:sp>
          <p:nvSpPr>
            <p:cNvPr id="167972" name="AutoShape 36">
              <a:extLst>
                <a:ext uri="{FF2B5EF4-FFF2-40B4-BE49-F238E27FC236}">
                  <a16:creationId xmlns:a16="http://schemas.microsoft.com/office/drawing/2014/main" id="{45951933-AF04-4054-9C53-C03560F064FA}"/>
                </a:ext>
              </a:extLst>
            </p:cNvPr>
            <p:cNvSpPr>
              <a:spLocks noChangeArrowheads="1"/>
            </p:cNvSpPr>
            <p:nvPr/>
          </p:nvSpPr>
          <p:spPr bwMode="auto">
            <a:xfrm>
              <a:off x="2990" y="2262"/>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减少每年每人的培训</a:t>
              </a:r>
            </a:p>
          </p:txBody>
        </p:sp>
        <p:sp>
          <p:nvSpPr>
            <p:cNvPr id="167973" name="AutoShape 37">
              <a:extLst>
                <a:ext uri="{FF2B5EF4-FFF2-40B4-BE49-F238E27FC236}">
                  <a16:creationId xmlns:a16="http://schemas.microsoft.com/office/drawing/2014/main" id="{EC5AD4BE-A25D-477B-A24E-A493173A3B97}"/>
                </a:ext>
              </a:extLst>
            </p:cNvPr>
            <p:cNvSpPr>
              <a:spLocks noChangeArrowheads="1"/>
            </p:cNvSpPr>
            <p:nvPr/>
          </p:nvSpPr>
          <p:spPr bwMode="auto">
            <a:xfrm>
              <a:off x="2990" y="2387"/>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减少分工</a:t>
              </a:r>
            </a:p>
          </p:txBody>
        </p:sp>
        <p:sp>
          <p:nvSpPr>
            <p:cNvPr id="167974" name="AutoShape 38">
              <a:extLst>
                <a:ext uri="{FF2B5EF4-FFF2-40B4-BE49-F238E27FC236}">
                  <a16:creationId xmlns:a16="http://schemas.microsoft.com/office/drawing/2014/main" id="{FDE07DB9-4B60-4649-A66F-A64E05DA5178}"/>
                </a:ext>
              </a:extLst>
            </p:cNvPr>
            <p:cNvSpPr>
              <a:spLocks noChangeArrowheads="1"/>
            </p:cNvSpPr>
            <p:nvPr/>
          </p:nvSpPr>
          <p:spPr bwMode="auto">
            <a:xfrm>
              <a:off x="2990" y="2574"/>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增加设备多样性</a:t>
              </a:r>
            </a:p>
          </p:txBody>
        </p:sp>
        <p:sp>
          <p:nvSpPr>
            <p:cNvPr id="167975" name="AutoShape 39">
              <a:extLst>
                <a:ext uri="{FF2B5EF4-FFF2-40B4-BE49-F238E27FC236}">
                  <a16:creationId xmlns:a16="http://schemas.microsoft.com/office/drawing/2014/main" id="{26C70502-DE68-418B-9832-03C8EE8B7AFD}"/>
                </a:ext>
              </a:extLst>
            </p:cNvPr>
            <p:cNvSpPr>
              <a:spLocks noChangeArrowheads="1"/>
            </p:cNvSpPr>
            <p:nvPr/>
          </p:nvSpPr>
          <p:spPr bwMode="auto">
            <a:xfrm>
              <a:off x="2990" y="2684"/>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仓储问题</a:t>
              </a:r>
            </a:p>
          </p:txBody>
        </p:sp>
        <p:sp>
          <p:nvSpPr>
            <p:cNvPr id="167976" name="AutoShape 40">
              <a:extLst>
                <a:ext uri="{FF2B5EF4-FFF2-40B4-BE49-F238E27FC236}">
                  <a16:creationId xmlns:a16="http://schemas.microsoft.com/office/drawing/2014/main" id="{D1C85121-68E2-4319-B9FB-E128044409BF}"/>
                </a:ext>
              </a:extLst>
            </p:cNvPr>
            <p:cNvSpPr>
              <a:spLocks noChangeArrowheads="1"/>
            </p:cNvSpPr>
            <p:nvPr/>
          </p:nvSpPr>
          <p:spPr bwMode="auto">
            <a:xfrm>
              <a:off x="2990" y="2787"/>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进入问题</a:t>
              </a:r>
            </a:p>
          </p:txBody>
        </p:sp>
        <p:sp>
          <p:nvSpPr>
            <p:cNvPr id="167977" name="AutoShape 41">
              <a:extLst>
                <a:ext uri="{FF2B5EF4-FFF2-40B4-BE49-F238E27FC236}">
                  <a16:creationId xmlns:a16="http://schemas.microsoft.com/office/drawing/2014/main" id="{9FA375ED-01AE-47B8-87B8-91A938B931FF}"/>
                </a:ext>
              </a:extLst>
            </p:cNvPr>
            <p:cNvSpPr>
              <a:spLocks noChangeArrowheads="1"/>
            </p:cNvSpPr>
            <p:nvPr/>
          </p:nvSpPr>
          <p:spPr bwMode="auto">
            <a:xfrm>
              <a:off x="2990" y="2889"/>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工作空间的限制</a:t>
              </a:r>
            </a:p>
          </p:txBody>
        </p:sp>
        <p:sp>
          <p:nvSpPr>
            <p:cNvPr id="167978" name="AutoShape 42">
              <a:extLst>
                <a:ext uri="{FF2B5EF4-FFF2-40B4-BE49-F238E27FC236}">
                  <a16:creationId xmlns:a16="http://schemas.microsoft.com/office/drawing/2014/main" id="{39B3FC66-165B-411F-A962-C52169AE4B51}"/>
                </a:ext>
              </a:extLst>
            </p:cNvPr>
            <p:cNvSpPr>
              <a:spLocks noChangeArrowheads="1"/>
            </p:cNvSpPr>
            <p:nvPr/>
          </p:nvSpPr>
          <p:spPr bwMode="auto">
            <a:xfrm>
              <a:off x="2990" y="3000"/>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环境问题，如粉尘</a:t>
              </a:r>
            </a:p>
          </p:txBody>
        </p:sp>
        <p:sp>
          <p:nvSpPr>
            <p:cNvPr id="167979" name="AutoShape 43">
              <a:extLst>
                <a:ext uri="{FF2B5EF4-FFF2-40B4-BE49-F238E27FC236}">
                  <a16:creationId xmlns:a16="http://schemas.microsoft.com/office/drawing/2014/main" id="{5DBE1882-950E-4304-89A0-D2D9BB5AB3E2}"/>
                </a:ext>
              </a:extLst>
            </p:cNvPr>
            <p:cNvSpPr>
              <a:spLocks noChangeArrowheads="1"/>
            </p:cNvSpPr>
            <p:nvPr/>
          </p:nvSpPr>
          <p:spPr bwMode="auto">
            <a:xfrm>
              <a:off x="2990" y="3167"/>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增加休息时间</a:t>
              </a:r>
            </a:p>
          </p:txBody>
        </p:sp>
        <p:sp>
          <p:nvSpPr>
            <p:cNvPr id="167980" name="AutoShape 44">
              <a:extLst>
                <a:ext uri="{FF2B5EF4-FFF2-40B4-BE49-F238E27FC236}">
                  <a16:creationId xmlns:a16="http://schemas.microsoft.com/office/drawing/2014/main" id="{CBA350AA-B1ED-42AD-A3B4-4E6445628166}"/>
                </a:ext>
              </a:extLst>
            </p:cNvPr>
            <p:cNvSpPr>
              <a:spLocks noChangeArrowheads="1"/>
            </p:cNvSpPr>
            <p:nvPr/>
          </p:nvSpPr>
          <p:spPr bwMode="auto">
            <a:xfrm>
              <a:off x="2990" y="3270"/>
              <a:ext cx="705"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计划不周</a:t>
              </a:r>
            </a:p>
          </p:txBody>
        </p:sp>
        <p:sp>
          <p:nvSpPr>
            <p:cNvPr id="167981" name="AutoShape 45">
              <a:extLst>
                <a:ext uri="{FF2B5EF4-FFF2-40B4-BE49-F238E27FC236}">
                  <a16:creationId xmlns:a16="http://schemas.microsoft.com/office/drawing/2014/main" id="{6041CED2-F8C4-450D-AD47-6ED2722CDE78}"/>
                </a:ext>
              </a:extLst>
            </p:cNvPr>
            <p:cNvSpPr>
              <a:spLocks noChangeArrowheads="1"/>
            </p:cNvSpPr>
            <p:nvPr/>
          </p:nvSpPr>
          <p:spPr bwMode="auto">
            <a:xfrm>
              <a:off x="2990" y="3374"/>
              <a:ext cx="705" cy="172"/>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由于错误造成的重复劳动</a:t>
              </a:r>
            </a:p>
          </p:txBody>
        </p:sp>
        <p:sp>
          <p:nvSpPr>
            <p:cNvPr id="167982" name="AutoShape 46">
              <a:extLst>
                <a:ext uri="{FF2B5EF4-FFF2-40B4-BE49-F238E27FC236}">
                  <a16:creationId xmlns:a16="http://schemas.microsoft.com/office/drawing/2014/main" id="{00FAADE0-C2A8-4377-B75E-111E9302433A}"/>
                </a:ext>
              </a:extLst>
            </p:cNvPr>
            <p:cNvSpPr>
              <a:spLocks noChangeArrowheads="1"/>
            </p:cNvSpPr>
            <p:nvPr/>
          </p:nvSpPr>
          <p:spPr bwMode="auto">
            <a:xfrm>
              <a:off x="2990" y="3718"/>
              <a:ext cx="313"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不正确</a:t>
              </a:r>
            </a:p>
          </p:txBody>
        </p:sp>
        <p:sp>
          <p:nvSpPr>
            <p:cNvPr id="167983" name="AutoShape 47">
              <a:extLst>
                <a:ext uri="{FF2B5EF4-FFF2-40B4-BE49-F238E27FC236}">
                  <a16:creationId xmlns:a16="http://schemas.microsoft.com/office/drawing/2014/main" id="{13A06E82-B7C3-4BC2-8673-915CD87316EE}"/>
                </a:ext>
              </a:extLst>
            </p:cNvPr>
            <p:cNvSpPr>
              <a:spLocks noChangeArrowheads="1"/>
            </p:cNvSpPr>
            <p:nvPr/>
          </p:nvSpPr>
          <p:spPr bwMode="auto">
            <a:xfrm>
              <a:off x="2990" y="3802"/>
              <a:ext cx="313"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不充分</a:t>
              </a:r>
            </a:p>
          </p:txBody>
        </p:sp>
        <p:sp>
          <p:nvSpPr>
            <p:cNvPr id="167984" name="AutoShape 48">
              <a:extLst>
                <a:ext uri="{FF2B5EF4-FFF2-40B4-BE49-F238E27FC236}">
                  <a16:creationId xmlns:a16="http://schemas.microsoft.com/office/drawing/2014/main" id="{9DB13B6B-BC56-42CA-A824-5DE23818BC2B}"/>
                </a:ext>
              </a:extLst>
            </p:cNvPr>
            <p:cNvSpPr>
              <a:spLocks noChangeArrowheads="1"/>
            </p:cNvSpPr>
            <p:nvPr/>
          </p:nvSpPr>
          <p:spPr bwMode="auto">
            <a:xfrm>
              <a:off x="2990" y="3897"/>
              <a:ext cx="313"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不及时</a:t>
              </a:r>
            </a:p>
          </p:txBody>
        </p:sp>
        <p:sp>
          <p:nvSpPr>
            <p:cNvPr id="167985" name="AutoShape 49">
              <a:extLst>
                <a:ext uri="{FF2B5EF4-FFF2-40B4-BE49-F238E27FC236}">
                  <a16:creationId xmlns:a16="http://schemas.microsoft.com/office/drawing/2014/main" id="{47C2C7A7-4AAB-419B-B32B-69EAA3A7C9C2}"/>
                </a:ext>
              </a:extLst>
            </p:cNvPr>
            <p:cNvSpPr>
              <a:spLocks noChangeArrowheads="1"/>
            </p:cNvSpPr>
            <p:nvPr/>
          </p:nvSpPr>
          <p:spPr bwMode="auto">
            <a:xfrm>
              <a:off x="3421" y="3718"/>
              <a:ext cx="313"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设施</a:t>
              </a:r>
            </a:p>
          </p:txBody>
        </p:sp>
        <p:sp>
          <p:nvSpPr>
            <p:cNvPr id="167986" name="AutoShape 50">
              <a:extLst>
                <a:ext uri="{FF2B5EF4-FFF2-40B4-BE49-F238E27FC236}">
                  <a16:creationId xmlns:a16="http://schemas.microsoft.com/office/drawing/2014/main" id="{576D6162-C63E-46FA-B0B7-98DE3E5023E9}"/>
                </a:ext>
              </a:extLst>
            </p:cNvPr>
            <p:cNvSpPr>
              <a:spLocks noChangeArrowheads="1"/>
            </p:cNvSpPr>
            <p:nvPr/>
          </p:nvSpPr>
          <p:spPr bwMode="auto">
            <a:xfrm>
              <a:off x="3421" y="3802"/>
              <a:ext cx="313"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设备</a:t>
              </a:r>
            </a:p>
          </p:txBody>
        </p:sp>
        <p:sp>
          <p:nvSpPr>
            <p:cNvPr id="167987" name="AutoShape 51">
              <a:extLst>
                <a:ext uri="{FF2B5EF4-FFF2-40B4-BE49-F238E27FC236}">
                  <a16:creationId xmlns:a16="http://schemas.microsoft.com/office/drawing/2014/main" id="{13726FD4-446E-4E1B-8570-4D35FAA28591}"/>
                </a:ext>
              </a:extLst>
            </p:cNvPr>
            <p:cNvSpPr>
              <a:spLocks noChangeArrowheads="1"/>
            </p:cNvSpPr>
            <p:nvPr/>
          </p:nvSpPr>
          <p:spPr bwMode="auto">
            <a:xfrm>
              <a:off x="3421" y="3897"/>
              <a:ext cx="431" cy="86"/>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spAutoFit/>
            </a:bodyPr>
            <a:lstStyle/>
            <a:p>
              <a:r>
                <a:rPr lang="zh-CN" altLang="en-US" sz="900">
                  <a:latin typeface="宋体" panose="02010600030101010101" pitchFamily="2" charset="-122"/>
                </a:rPr>
                <a:t>测试人员</a:t>
              </a:r>
            </a:p>
          </p:txBody>
        </p:sp>
        <p:cxnSp>
          <p:nvCxnSpPr>
            <p:cNvPr id="167988" name="AutoShape 52">
              <a:extLst>
                <a:ext uri="{FF2B5EF4-FFF2-40B4-BE49-F238E27FC236}">
                  <a16:creationId xmlns:a16="http://schemas.microsoft.com/office/drawing/2014/main" id="{CDDAFAB6-ED9A-46F4-8B72-16FF17A2B022}"/>
                </a:ext>
              </a:extLst>
            </p:cNvPr>
            <p:cNvCxnSpPr>
              <a:cxnSpLocks noChangeShapeType="1"/>
              <a:stCxn id="167940" idx="3"/>
              <a:endCxn id="167941" idx="1"/>
            </p:cNvCxnSpPr>
            <p:nvPr/>
          </p:nvCxnSpPr>
          <p:spPr bwMode="auto">
            <a:xfrm flipV="1">
              <a:off x="797" y="1609"/>
              <a:ext cx="79" cy="668"/>
            </a:xfrm>
            <a:prstGeom prst="bentConnector3">
              <a:avLst>
                <a:gd name="adj1" fmla="val 4936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89" name="AutoShape 53">
              <a:extLst>
                <a:ext uri="{FF2B5EF4-FFF2-40B4-BE49-F238E27FC236}">
                  <a16:creationId xmlns:a16="http://schemas.microsoft.com/office/drawing/2014/main" id="{58B6AEFD-14C1-4121-8BC2-D80CC18BB47B}"/>
                </a:ext>
              </a:extLst>
            </p:cNvPr>
            <p:cNvCxnSpPr>
              <a:cxnSpLocks noChangeShapeType="1"/>
              <a:stCxn id="167940" idx="3"/>
              <a:endCxn id="167942" idx="1"/>
            </p:cNvCxnSpPr>
            <p:nvPr/>
          </p:nvCxnSpPr>
          <p:spPr bwMode="auto">
            <a:xfrm flipV="1">
              <a:off x="797" y="2048"/>
              <a:ext cx="79" cy="229"/>
            </a:xfrm>
            <a:prstGeom prst="bentConnector3">
              <a:avLst>
                <a:gd name="adj1" fmla="val 4936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90" name="AutoShape 54">
              <a:extLst>
                <a:ext uri="{FF2B5EF4-FFF2-40B4-BE49-F238E27FC236}">
                  <a16:creationId xmlns:a16="http://schemas.microsoft.com/office/drawing/2014/main" id="{2BC61F5D-34A1-49A6-BB63-3112FB1B8634}"/>
                </a:ext>
              </a:extLst>
            </p:cNvPr>
            <p:cNvCxnSpPr>
              <a:cxnSpLocks noChangeShapeType="1"/>
              <a:stCxn id="167940" idx="3"/>
              <a:endCxn id="167943" idx="1"/>
            </p:cNvCxnSpPr>
            <p:nvPr/>
          </p:nvCxnSpPr>
          <p:spPr bwMode="auto">
            <a:xfrm>
              <a:off x="797" y="2277"/>
              <a:ext cx="79" cy="401"/>
            </a:xfrm>
            <a:prstGeom prst="bentConnector3">
              <a:avLst>
                <a:gd name="adj1" fmla="val 4936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91" name="AutoShape 55">
              <a:extLst>
                <a:ext uri="{FF2B5EF4-FFF2-40B4-BE49-F238E27FC236}">
                  <a16:creationId xmlns:a16="http://schemas.microsoft.com/office/drawing/2014/main" id="{16809667-ACEF-4783-98BC-4AF25BB0E343}"/>
                </a:ext>
              </a:extLst>
            </p:cNvPr>
            <p:cNvCxnSpPr>
              <a:cxnSpLocks noChangeShapeType="1"/>
              <a:stCxn id="167943" idx="3"/>
              <a:endCxn id="167944" idx="1"/>
            </p:cNvCxnSpPr>
            <p:nvPr/>
          </p:nvCxnSpPr>
          <p:spPr bwMode="auto">
            <a:xfrm flipV="1">
              <a:off x="1503" y="1442"/>
              <a:ext cx="116" cy="1236"/>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92" name="AutoShape 56">
              <a:extLst>
                <a:ext uri="{FF2B5EF4-FFF2-40B4-BE49-F238E27FC236}">
                  <a16:creationId xmlns:a16="http://schemas.microsoft.com/office/drawing/2014/main" id="{C6DCF4F6-E861-4DD7-87D2-0D0941C8BF96}"/>
                </a:ext>
              </a:extLst>
            </p:cNvPr>
            <p:cNvCxnSpPr>
              <a:cxnSpLocks noChangeShapeType="1"/>
              <a:stCxn id="167943" idx="3"/>
              <a:endCxn id="167945" idx="1"/>
            </p:cNvCxnSpPr>
            <p:nvPr/>
          </p:nvCxnSpPr>
          <p:spPr bwMode="auto">
            <a:xfrm>
              <a:off x="1503" y="2678"/>
              <a:ext cx="116" cy="249"/>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93" name="AutoShape 57">
              <a:extLst>
                <a:ext uri="{FF2B5EF4-FFF2-40B4-BE49-F238E27FC236}">
                  <a16:creationId xmlns:a16="http://schemas.microsoft.com/office/drawing/2014/main" id="{FDECA346-CA01-419F-B7E9-E1485A27861A}"/>
                </a:ext>
              </a:extLst>
            </p:cNvPr>
            <p:cNvCxnSpPr>
              <a:cxnSpLocks noChangeShapeType="1"/>
              <a:stCxn id="167943" idx="3"/>
              <a:endCxn id="167946" idx="1"/>
            </p:cNvCxnSpPr>
            <p:nvPr/>
          </p:nvCxnSpPr>
          <p:spPr bwMode="auto">
            <a:xfrm>
              <a:off x="1503" y="2678"/>
              <a:ext cx="116" cy="83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94" name="AutoShape 58">
              <a:extLst>
                <a:ext uri="{FF2B5EF4-FFF2-40B4-BE49-F238E27FC236}">
                  <a16:creationId xmlns:a16="http://schemas.microsoft.com/office/drawing/2014/main" id="{FE08CB89-F7F1-48E6-9953-15F425AE2186}"/>
                </a:ext>
              </a:extLst>
            </p:cNvPr>
            <p:cNvCxnSpPr>
              <a:cxnSpLocks noChangeShapeType="1"/>
              <a:stCxn id="167944" idx="3"/>
              <a:endCxn id="167947" idx="1"/>
            </p:cNvCxnSpPr>
            <p:nvPr/>
          </p:nvCxnSpPr>
          <p:spPr bwMode="auto">
            <a:xfrm flipV="1">
              <a:off x="2090" y="1217"/>
              <a:ext cx="78" cy="2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95" name="AutoShape 59">
              <a:extLst>
                <a:ext uri="{FF2B5EF4-FFF2-40B4-BE49-F238E27FC236}">
                  <a16:creationId xmlns:a16="http://schemas.microsoft.com/office/drawing/2014/main" id="{3CACFE1C-FB33-4BC5-8680-E62B45BB12FE}"/>
                </a:ext>
              </a:extLst>
            </p:cNvPr>
            <p:cNvCxnSpPr>
              <a:cxnSpLocks noChangeShapeType="1"/>
              <a:stCxn id="167944" idx="3"/>
              <a:endCxn id="167948" idx="1"/>
            </p:cNvCxnSpPr>
            <p:nvPr/>
          </p:nvCxnSpPr>
          <p:spPr bwMode="auto">
            <a:xfrm>
              <a:off x="2090" y="1442"/>
              <a:ext cx="78" cy="5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96" name="AutoShape 60">
              <a:extLst>
                <a:ext uri="{FF2B5EF4-FFF2-40B4-BE49-F238E27FC236}">
                  <a16:creationId xmlns:a16="http://schemas.microsoft.com/office/drawing/2014/main" id="{015BD914-6DB2-4A2D-B747-655EDD6672BF}"/>
                </a:ext>
              </a:extLst>
            </p:cNvPr>
            <p:cNvCxnSpPr>
              <a:cxnSpLocks noChangeShapeType="1"/>
              <a:stCxn id="167944" idx="3"/>
              <a:endCxn id="167949" idx="1"/>
            </p:cNvCxnSpPr>
            <p:nvPr/>
          </p:nvCxnSpPr>
          <p:spPr bwMode="auto">
            <a:xfrm>
              <a:off x="2090" y="1442"/>
              <a:ext cx="78" cy="36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97" name="AutoShape 61">
              <a:extLst>
                <a:ext uri="{FF2B5EF4-FFF2-40B4-BE49-F238E27FC236}">
                  <a16:creationId xmlns:a16="http://schemas.microsoft.com/office/drawing/2014/main" id="{7B34ECBE-ADC3-40AF-A3F0-4592665574D0}"/>
                </a:ext>
              </a:extLst>
            </p:cNvPr>
            <p:cNvCxnSpPr>
              <a:cxnSpLocks noChangeShapeType="1"/>
              <a:stCxn id="167944" idx="3"/>
              <a:endCxn id="167950" idx="1"/>
            </p:cNvCxnSpPr>
            <p:nvPr/>
          </p:nvCxnSpPr>
          <p:spPr bwMode="auto">
            <a:xfrm>
              <a:off x="2090" y="1442"/>
              <a:ext cx="78" cy="709"/>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98" name="AutoShape 62">
              <a:extLst>
                <a:ext uri="{FF2B5EF4-FFF2-40B4-BE49-F238E27FC236}">
                  <a16:creationId xmlns:a16="http://schemas.microsoft.com/office/drawing/2014/main" id="{8BBFF6E1-87E2-48F9-9C18-63FECE67AAC9}"/>
                </a:ext>
              </a:extLst>
            </p:cNvPr>
            <p:cNvCxnSpPr>
              <a:cxnSpLocks noChangeShapeType="1"/>
              <a:stCxn id="167944" idx="3"/>
              <a:endCxn id="167951" idx="1"/>
            </p:cNvCxnSpPr>
            <p:nvPr/>
          </p:nvCxnSpPr>
          <p:spPr bwMode="auto">
            <a:xfrm>
              <a:off x="2090" y="1442"/>
              <a:ext cx="78" cy="878"/>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999" name="AutoShape 63">
              <a:extLst>
                <a:ext uri="{FF2B5EF4-FFF2-40B4-BE49-F238E27FC236}">
                  <a16:creationId xmlns:a16="http://schemas.microsoft.com/office/drawing/2014/main" id="{6DFB9ABB-5AC9-45C3-8FE3-C05DFB506577}"/>
                </a:ext>
              </a:extLst>
            </p:cNvPr>
            <p:cNvCxnSpPr>
              <a:cxnSpLocks noChangeShapeType="1"/>
              <a:stCxn id="167944" idx="3"/>
              <a:endCxn id="167952" idx="1"/>
            </p:cNvCxnSpPr>
            <p:nvPr/>
          </p:nvCxnSpPr>
          <p:spPr bwMode="auto">
            <a:xfrm>
              <a:off x="2090" y="1442"/>
              <a:ext cx="78" cy="100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00" name="AutoShape 64">
              <a:extLst>
                <a:ext uri="{FF2B5EF4-FFF2-40B4-BE49-F238E27FC236}">
                  <a16:creationId xmlns:a16="http://schemas.microsoft.com/office/drawing/2014/main" id="{67506BB3-1E03-409D-8098-5FAB7A67A28A}"/>
                </a:ext>
              </a:extLst>
            </p:cNvPr>
            <p:cNvCxnSpPr>
              <a:cxnSpLocks noChangeShapeType="1"/>
              <a:stCxn id="167946" idx="3"/>
              <a:endCxn id="167957" idx="1"/>
            </p:cNvCxnSpPr>
            <p:nvPr/>
          </p:nvCxnSpPr>
          <p:spPr bwMode="auto">
            <a:xfrm flipV="1">
              <a:off x="1971" y="3366"/>
              <a:ext cx="197" cy="147"/>
            </a:xfrm>
            <a:prstGeom prst="bentConnector3">
              <a:avLst>
                <a:gd name="adj1" fmla="val 4974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01" name="AutoShape 65">
              <a:extLst>
                <a:ext uri="{FF2B5EF4-FFF2-40B4-BE49-F238E27FC236}">
                  <a16:creationId xmlns:a16="http://schemas.microsoft.com/office/drawing/2014/main" id="{EAF6B360-3F08-48AB-A93B-A7DB54C63D56}"/>
                </a:ext>
              </a:extLst>
            </p:cNvPr>
            <p:cNvCxnSpPr>
              <a:cxnSpLocks noChangeShapeType="1"/>
              <a:stCxn id="167946" idx="3"/>
              <a:endCxn id="167958" idx="1"/>
            </p:cNvCxnSpPr>
            <p:nvPr/>
          </p:nvCxnSpPr>
          <p:spPr bwMode="auto">
            <a:xfrm flipV="1">
              <a:off x="1971" y="3459"/>
              <a:ext cx="197" cy="54"/>
            </a:xfrm>
            <a:prstGeom prst="bentConnector3">
              <a:avLst>
                <a:gd name="adj1" fmla="val 4974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02" name="AutoShape 66">
              <a:extLst>
                <a:ext uri="{FF2B5EF4-FFF2-40B4-BE49-F238E27FC236}">
                  <a16:creationId xmlns:a16="http://schemas.microsoft.com/office/drawing/2014/main" id="{F02A06D4-95B6-4D33-9245-5FC364B6453D}"/>
                </a:ext>
              </a:extLst>
            </p:cNvPr>
            <p:cNvCxnSpPr>
              <a:cxnSpLocks noChangeShapeType="1"/>
              <a:stCxn id="167946" idx="3"/>
              <a:endCxn id="167959" idx="1"/>
            </p:cNvCxnSpPr>
            <p:nvPr/>
          </p:nvCxnSpPr>
          <p:spPr bwMode="auto">
            <a:xfrm>
              <a:off x="1971" y="3513"/>
              <a:ext cx="197" cy="81"/>
            </a:xfrm>
            <a:prstGeom prst="bentConnector3">
              <a:avLst>
                <a:gd name="adj1" fmla="val 4974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03" name="AutoShape 67">
              <a:extLst>
                <a:ext uri="{FF2B5EF4-FFF2-40B4-BE49-F238E27FC236}">
                  <a16:creationId xmlns:a16="http://schemas.microsoft.com/office/drawing/2014/main" id="{C946CDED-954D-41AB-AE27-C31800069474}"/>
                </a:ext>
              </a:extLst>
            </p:cNvPr>
            <p:cNvCxnSpPr>
              <a:cxnSpLocks noChangeShapeType="1"/>
              <a:stCxn id="167946" idx="3"/>
              <a:endCxn id="167960" idx="1"/>
            </p:cNvCxnSpPr>
            <p:nvPr/>
          </p:nvCxnSpPr>
          <p:spPr bwMode="auto">
            <a:xfrm>
              <a:off x="1971" y="3513"/>
              <a:ext cx="197" cy="218"/>
            </a:xfrm>
            <a:prstGeom prst="bentConnector3">
              <a:avLst>
                <a:gd name="adj1" fmla="val 4974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04" name="AutoShape 68">
              <a:extLst>
                <a:ext uri="{FF2B5EF4-FFF2-40B4-BE49-F238E27FC236}">
                  <a16:creationId xmlns:a16="http://schemas.microsoft.com/office/drawing/2014/main" id="{B00A0ADC-EECE-4FA2-9312-0E02D647F2F4}"/>
                </a:ext>
              </a:extLst>
            </p:cNvPr>
            <p:cNvCxnSpPr>
              <a:cxnSpLocks noChangeShapeType="1"/>
              <a:stCxn id="167946" idx="3"/>
              <a:endCxn id="167961" idx="1"/>
            </p:cNvCxnSpPr>
            <p:nvPr/>
          </p:nvCxnSpPr>
          <p:spPr bwMode="auto">
            <a:xfrm>
              <a:off x="1971" y="3513"/>
              <a:ext cx="197" cy="349"/>
            </a:xfrm>
            <a:prstGeom prst="bentConnector3">
              <a:avLst>
                <a:gd name="adj1" fmla="val 4974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05" name="AutoShape 69">
              <a:extLst>
                <a:ext uri="{FF2B5EF4-FFF2-40B4-BE49-F238E27FC236}">
                  <a16:creationId xmlns:a16="http://schemas.microsoft.com/office/drawing/2014/main" id="{C2718F29-CE96-4B4A-A8DB-C8D6B364EC95}"/>
                </a:ext>
              </a:extLst>
            </p:cNvPr>
            <p:cNvCxnSpPr>
              <a:cxnSpLocks noChangeShapeType="1"/>
              <a:stCxn id="167961" idx="3"/>
              <a:endCxn id="167982" idx="1"/>
            </p:cNvCxnSpPr>
            <p:nvPr/>
          </p:nvCxnSpPr>
          <p:spPr bwMode="auto">
            <a:xfrm flipV="1">
              <a:off x="2716" y="3761"/>
              <a:ext cx="274" cy="10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06" name="AutoShape 70">
              <a:extLst>
                <a:ext uri="{FF2B5EF4-FFF2-40B4-BE49-F238E27FC236}">
                  <a16:creationId xmlns:a16="http://schemas.microsoft.com/office/drawing/2014/main" id="{5842A2CF-2C37-45FF-8737-6D10944F5FA2}"/>
                </a:ext>
              </a:extLst>
            </p:cNvPr>
            <p:cNvCxnSpPr>
              <a:cxnSpLocks noChangeShapeType="1"/>
              <a:stCxn id="167961" idx="3"/>
              <a:endCxn id="167983" idx="1"/>
            </p:cNvCxnSpPr>
            <p:nvPr/>
          </p:nvCxnSpPr>
          <p:spPr bwMode="auto">
            <a:xfrm flipV="1">
              <a:off x="2716" y="3845"/>
              <a:ext cx="274" cy="1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07" name="AutoShape 71">
              <a:extLst>
                <a:ext uri="{FF2B5EF4-FFF2-40B4-BE49-F238E27FC236}">
                  <a16:creationId xmlns:a16="http://schemas.microsoft.com/office/drawing/2014/main" id="{2BA7F188-3205-4064-BF71-A00F061FDFA6}"/>
                </a:ext>
              </a:extLst>
            </p:cNvPr>
            <p:cNvCxnSpPr>
              <a:cxnSpLocks noChangeShapeType="1"/>
              <a:stCxn id="167961" idx="3"/>
              <a:endCxn id="167984" idx="1"/>
            </p:cNvCxnSpPr>
            <p:nvPr/>
          </p:nvCxnSpPr>
          <p:spPr bwMode="auto">
            <a:xfrm>
              <a:off x="2716" y="3862"/>
              <a:ext cx="274" cy="78"/>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08" name="AutoShape 72">
              <a:extLst>
                <a:ext uri="{FF2B5EF4-FFF2-40B4-BE49-F238E27FC236}">
                  <a16:creationId xmlns:a16="http://schemas.microsoft.com/office/drawing/2014/main" id="{5CD5B00B-6063-4E6C-A90B-E5489BC42C52}"/>
                </a:ext>
              </a:extLst>
            </p:cNvPr>
            <p:cNvCxnSpPr>
              <a:cxnSpLocks noChangeShapeType="1"/>
              <a:stCxn id="167983" idx="3"/>
              <a:endCxn id="167986" idx="1"/>
            </p:cNvCxnSpPr>
            <p:nvPr/>
          </p:nvCxnSpPr>
          <p:spPr bwMode="auto">
            <a:xfrm>
              <a:off x="3303" y="3845"/>
              <a:ext cx="1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09" name="AutoShape 73">
              <a:extLst>
                <a:ext uri="{FF2B5EF4-FFF2-40B4-BE49-F238E27FC236}">
                  <a16:creationId xmlns:a16="http://schemas.microsoft.com/office/drawing/2014/main" id="{1CE6FAFB-BF09-411E-9657-21E857602EAF}"/>
                </a:ext>
              </a:extLst>
            </p:cNvPr>
            <p:cNvCxnSpPr>
              <a:cxnSpLocks noChangeShapeType="1"/>
              <a:stCxn id="167983" idx="3"/>
              <a:endCxn id="167985" idx="1"/>
            </p:cNvCxnSpPr>
            <p:nvPr/>
          </p:nvCxnSpPr>
          <p:spPr bwMode="auto">
            <a:xfrm flipV="1">
              <a:off x="3303" y="3761"/>
              <a:ext cx="118" cy="8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10" name="AutoShape 74">
              <a:extLst>
                <a:ext uri="{FF2B5EF4-FFF2-40B4-BE49-F238E27FC236}">
                  <a16:creationId xmlns:a16="http://schemas.microsoft.com/office/drawing/2014/main" id="{81E234DE-7988-45D5-8833-5A3FC68BD944}"/>
                </a:ext>
              </a:extLst>
            </p:cNvPr>
            <p:cNvCxnSpPr>
              <a:cxnSpLocks noChangeShapeType="1"/>
              <a:stCxn id="167983" idx="3"/>
              <a:endCxn id="167987" idx="1"/>
            </p:cNvCxnSpPr>
            <p:nvPr/>
          </p:nvCxnSpPr>
          <p:spPr bwMode="auto">
            <a:xfrm>
              <a:off x="3303" y="3845"/>
              <a:ext cx="118" cy="9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11" name="AutoShape 75">
              <a:extLst>
                <a:ext uri="{FF2B5EF4-FFF2-40B4-BE49-F238E27FC236}">
                  <a16:creationId xmlns:a16="http://schemas.microsoft.com/office/drawing/2014/main" id="{31EB014F-696B-4514-9754-49FA79B58E46}"/>
                </a:ext>
              </a:extLst>
            </p:cNvPr>
            <p:cNvCxnSpPr>
              <a:cxnSpLocks noChangeShapeType="1"/>
              <a:stCxn id="167945" idx="3"/>
              <a:endCxn id="167953" idx="1"/>
            </p:cNvCxnSpPr>
            <p:nvPr/>
          </p:nvCxnSpPr>
          <p:spPr bwMode="auto">
            <a:xfrm flipV="1">
              <a:off x="1971" y="2638"/>
              <a:ext cx="197" cy="289"/>
            </a:xfrm>
            <a:prstGeom prst="bentConnector3">
              <a:avLst>
                <a:gd name="adj1" fmla="val 4974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12" name="AutoShape 76">
              <a:extLst>
                <a:ext uri="{FF2B5EF4-FFF2-40B4-BE49-F238E27FC236}">
                  <a16:creationId xmlns:a16="http://schemas.microsoft.com/office/drawing/2014/main" id="{9FEE10E3-EA47-4B2F-8C22-89E197276AF2}"/>
                </a:ext>
              </a:extLst>
            </p:cNvPr>
            <p:cNvCxnSpPr>
              <a:cxnSpLocks noChangeShapeType="1"/>
              <a:stCxn id="167945" idx="3"/>
              <a:endCxn id="167954" idx="1"/>
            </p:cNvCxnSpPr>
            <p:nvPr/>
          </p:nvCxnSpPr>
          <p:spPr bwMode="auto">
            <a:xfrm flipV="1">
              <a:off x="1971" y="2827"/>
              <a:ext cx="197" cy="100"/>
            </a:xfrm>
            <a:prstGeom prst="bentConnector3">
              <a:avLst>
                <a:gd name="adj1" fmla="val 4974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13" name="AutoShape 77">
              <a:extLst>
                <a:ext uri="{FF2B5EF4-FFF2-40B4-BE49-F238E27FC236}">
                  <a16:creationId xmlns:a16="http://schemas.microsoft.com/office/drawing/2014/main" id="{5149F8B3-3A89-4AEA-A1F0-D5319F3A1474}"/>
                </a:ext>
              </a:extLst>
            </p:cNvPr>
            <p:cNvCxnSpPr>
              <a:cxnSpLocks noChangeShapeType="1"/>
              <a:stCxn id="167945" idx="3"/>
              <a:endCxn id="167955" idx="1"/>
            </p:cNvCxnSpPr>
            <p:nvPr/>
          </p:nvCxnSpPr>
          <p:spPr bwMode="auto">
            <a:xfrm>
              <a:off x="1971" y="2927"/>
              <a:ext cx="197" cy="266"/>
            </a:xfrm>
            <a:prstGeom prst="bentConnector3">
              <a:avLst>
                <a:gd name="adj1" fmla="val 4974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14" name="AutoShape 78">
              <a:extLst>
                <a:ext uri="{FF2B5EF4-FFF2-40B4-BE49-F238E27FC236}">
                  <a16:creationId xmlns:a16="http://schemas.microsoft.com/office/drawing/2014/main" id="{AF688CC4-9499-4F57-A7BB-E19188E81A91}"/>
                </a:ext>
              </a:extLst>
            </p:cNvPr>
            <p:cNvCxnSpPr>
              <a:cxnSpLocks noChangeShapeType="1"/>
              <a:stCxn id="167945" idx="3"/>
              <a:endCxn id="167956" idx="1"/>
            </p:cNvCxnSpPr>
            <p:nvPr/>
          </p:nvCxnSpPr>
          <p:spPr bwMode="auto">
            <a:xfrm>
              <a:off x="1971" y="2927"/>
              <a:ext cx="197" cy="86"/>
            </a:xfrm>
            <a:prstGeom prst="bentConnector3">
              <a:avLst>
                <a:gd name="adj1" fmla="val 4974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15" name="AutoShape 79">
              <a:extLst>
                <a:ext uri="{FF2B5EF4-FFF2-40B4-BE49-F238E27FC236}">
                  <a16:creationId xmlns:a16="http://schemas.microsoft.com/office/drawing/2014/main" id="{44432926-F1E4-4FB0-8E4B-5E4546C7B929}"/>
                </a:ext>
              </a:extLst>
            </p:cNvPr>
            <p:cNvCxnSpPr>
              <a:cxnSpLocks noChangeShapeType="1"/>
              <a:stCxn id="167947" idx="3"/>
              <a:endCxn id="167962" idx="1"/>
            </p:cNvCxnSpPr>
            <p:nvPr/>
          </p:nvCxnSpPr>
          <p:spPr bwMode="auto">
            <a:xfrm flipV="1">
              <a:off x="2520" y="1113"/>
              <a:ext cx="470" cy="10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16" name="AutoShape 80">
              <a:extLst>
                <a:ext uri="{FF2B5EF4-FFF2-40B4-BE49-F238E27FC236}">
                  <a16:creationId xmlns:a16="http://schemas.microsoft.com/office/drawing/2014/main" id="{B0831544-66E9-45FE-86BD-586AEBF9ED51}"/>
                </a:ext>
              </a:extLst>
            </p:cNvPr>
            <p:cNvCxnSpPr>
              <a:cxnSpLocks noChangeShapeType="1"/>
              <a:stCxn id="167947" idx="3"/>
              <a:endCxn id="167963" idx="1"/>
            </p:cNvCxnSpPr>
            <p:nvPr/>
          </p:nvCxnSpPr>
          <p:spPr bwMode="auto">
            <a:xfrm flipV="1">
              <a:off x="2520" y="1212"/>
              <a:ext cx="470" cy="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17" name="AutoShape 81">
              <a:extLst>
                <a:ext uri="{FF2B5EF4-FFF2-40B4-BE49-F238E27FC236}">
                  <a16:creationId xmlns:a16="http://schemas.microsoft.com/office/drawing/2014/main" id="{076BF044-612C-4C48-BD52-C2FAC47BD428}"/>
                </a:ext>
              </a:extLst>
            </p:cNvPr>
            <p:cNvCxnSpPr>
              <a:cxnSpLocks noChangeShapeType="1"/>
              <a:stCxn id="167947" idx="3"/>
              <a:endCxn id="167964" idx="1"/>
            </p:cNvCxnSpPr>
            <p:nvPr/>
          </p:nvCxnSpPr>
          <p:spPr bwMode="auto">
            <a:xfrm>
              <a:off x="2520" y="1217"/>
              <a:ext cx="470" cy="89"/>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18" name="AutoShape 82">
              <a:extLst>
                <a:ext uri="{FF2B5EF4-FFF2-40B4-BE49-F238E27FC236}">
                  <a16:creationId xmlns:a16="http://schemas.microsoft.com/office/drawing/2014/main" id="{A40CA577-C0E7-4AF4-820A-7567552B56C2}"/>
                </a:ext>
              </a:extLst>
            </p:cNvPr>
            <p:cNvCxnSpPr>
              <a:cxnSpLocks noChangeShapeType="1"/>
              <a:stCxn id="167948" idx="3"/>
              <a:endCxn id="167965" idx="1"/>
            </p:cNvCxnSpPr>
            <p:nvPr/>
          </p:nvCxnSpPr>
          <p:spPr bwMode="auto">
            <a:xfrm flipV="1">
              <a:off x="2520" y="1431"/>
              <a:ext cx="470" cy="68"/>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19" name="AutoShape 83">
              <a:extLst>
                <a:ext uri="{FF2B5EF4-FFF2-40B4-BE49-F238E27FC236}">
                  <a16:creationId xmlns:a16="http://schemas.microsoft.com/office/drawing/2014/main" id="{3875AA7B-A07B-47E0-803E-F36BEA3F91B3}"/>
                </a:ext>
              </a:extLst>
            </p:cNvPr>
            <p:cNvCxnSpPr>
              <a:cxnSpLocks noChangeShapeType="1"/>
              <a:stCxn id="167948" idx="3"/>
              <a:endCxn id="167966" idx="1"/>
            </p:cNvCxnSpPr>
            <p:nvPr/>
          </p:nvCxnSpPr>
          <p:spPr bwMode="auto">
            <a:xfrm>
              <a:off x="2520" y="1499"/>
              <a:ext cx="470" cy="58"/>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20" name="AutoShape 84">
              <a:extLst>
                <a:ext uri="{FF2B5EF4-FFF2-40B4-BE49-F238E27FC236}">
                  <a16:creationId xmlns:a16="http://schemas.microsoft.com/office/drawing/2014/main" id="{5B476DAB-2A2F-4FAE-AF4C-43434963AC0F}"/>
                </a:ext>
              </a:extLst>
            </p:cNvPr>
            <p:cNvCxnSpPr>
              <a:cxnSpLocks noChangeShapeType="1"/>
              <a:stCxn id="167949" idx="3"/>
              <a:endCxn id="167967" idx="1"/>
            </p:cNvCxnSpPr>
            <p:nvPr/>
          </p:nvCxnSpPr>
          <p:spPr bwMode="auto">
            <a:xfrm flipV="1">
              <a:off x="2520" y="1681"/>
              <a:ext cx="470" cy="1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21" name="AutoShape 85">
              <a:extLst>
                <a:ext uri="{FF2B5EF4-FFF2-40B4-BE49-F238E27FC236}">
                  <a16:creationId xmlns:a16="http://schemas.microsoft.com/office/drawing/2014/main" id="{AF42EBE7-8A7A-460B-8A32-633918FEA60E}"/>
                </a:ext>
              </a:extLst>
            </p:cNvPr>
            <p:cNvCxnSpPr>
              <a:cxnSpLocks noChangeShapeType="1"/>
              <a:stCxn id="167949" idx="3"/>
              <a:endCxn id="167968" idx="1"/>
            </p:cNvCxnSpPr>
            <p:nvPr/>
          </p:nvCxnSpPr>
          <p:spPr bwMode="auto">
            <a:xfrm>
              <a:off x="2520" y="1806"/>
              <a:ext cx="47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22" name="AutoShape 86">
              <a:extLst>
                <a:ext uri="{FF2B5EF4-FFF2-40B4-BE49-F238E27FC236}">
                  <a16:creationId xmlns:a16="http://schemas.microsoft.com/office/drawing/2014/main" id="{69581E96-0305-4BAF-AFF9-B3DF54823819}"/>
                </a:ext>
              </a:extLst>
            </p:cNvPr>
            <p:cNvCxnSpPr>
              <a:cxnSpLocks noChangeShapeType="1"/>
              <a:stCxn id="167949" idx="3"/>
              <a:endCxn id="167969" idx="1"/>
            </p:cNvCxnSpPr>
            <p:nvPr/>
          </p:nvCxnSpPr>
          <p:spPr bwMode="auto">
            <a:xfrm>
              <a:off x="2520" y="1806"/>
              <a:ext cx="470" cy="1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23" name="AutoShape 87">
              <a:extLst>
                <a:ext uri="{FF2B5EF4-FFF2-40B4-BE49-F238E27FC236}">
                  <a16:creationId xmlns:a16="http://schemas.microsoft.com/office/drawing/2014/main" id="{287DD362-9995-437E-BC98-AE944D4C037E}"/>
                </a:ext>
              </a:extLst>
            </p:cNvPr>
            <p:cNvCxnSpPr>
              <a:cxnSpLocks noChangeShapeType="1"/>
              <a:stCxn id="167950" idx="3"/>
              <a:endCxn id="167970" idx="1"/>
            </p:cNvCxnSpPr>
            <p:nvPr/>
          </p:nvCxnSpPr>
          <p:spPr bwMode="auto">
            <a:xfrm flipV="1">
              <a:off x="2560" y="2056"/>
              <a:ext cx="430" cy="9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24" name="AutoShape 88">
              <a:extLst>
                <a:ext uri="{FF2B5EF4-FFF2-40B4-BE49-F238E27FC236}">
                  <a16:creationId xmlns:a16="http://schemas.microsoft.com/office/drawing/2014/main" id="{3D2C9AA9-2BB3-45DC-B830-45C789D9F0CA}"/>
                </a:ext>
              </a:extLst>
            </p:cNvPr>
            <p:cNvCxnSpPr>
              <a:cxnSpLocks noChangeShapeType="1"/>
              <a:stCxn id="167950" idx="3"/>
              <a:endCxn id="167971" idx="1"/>
            </p:cNvCxnSpPr>
            <p:nvPr/>
          </p:nvCxnSpPr>
          <p:spPr bwMode="auto">
            <a:xfrm>
              <a:off x="2560" y="2151"/>
              <a:ext cx="430" cy="3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25" name="AutoShape 89">
              <a:extLst>
                <a:ext uri="{FF2B5EF4-FFF2-40B4-BE49-F238E27FC236}">
                  <a16:creationId xmlns:a16="http://schemas.microsoft.com/office/drawing/2014/main" id="{D7FFFA1E-5FD3-46D3-8C2C-2373E0019DD3}"/>
                </a:ext>
              </a:extLst>
            </p:cNvPr>
            <p:cNvCxnSpPr>
              <a:cxnSpLocks noChangeShapeType="1"/>
              <a:stCxn id="167950" idx="3"/>
              <a:endCxn id="167972" idx="1"/>
            </p:cNvCxnSpPr>
            <p:nvPr/>
          </p:nvCxnSpPr>
          <p:spPr bwMode="auto">
            <a:xfrm>
              <a:off x="2560" y="2151"/>
              <a:ext cx="430" cy="15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26" name="AutoShape 90">
              <a:extLst>
                <a:ext uri="{FF2B5EF4-FFF2-40B4-BE49-F238E27FC236}">
                  <a16:creationId xmlns:a16="http://schemas.microsoft.com/office/drawing/2014/main" id="{4D288A39-FF52-4502-9E9E-337FD7702755}"/>
                </a:ext>
              </a:extLst>
            </p:cNvPr>
            <p:cNvCxnSpPr>
              <a:cxnSpLocks noChangeShapeType="1"/>
              <a:stCxn id="167950" idx="3"/>
              <a:endCxn id="167973" idx="1"/>
            </p:cNvCxnSpPr>
            <p:nvPr/>
          </p:nvCxnSpPr>
          <p:spPr bwMode="auto">
            <a:xfrm>
              <a:off x="2560" y="2151"/>
              <a:ext cx="430" cy="279"/>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27" name="AutoShape 91">
              <a:extLst>
                <a:ext uri="{FF2B5EF4-FFF2-40B4-BE49-F238E27FC236}">
                  <a16:creationId xmlns:a16="http://schemas.microsoft.com/office/drawing/2014/main" id="{EB019323-BB73-46F9-BF22-F45E6F38DECA}"/>
                </a:ext>
              </a:extLst>
            </p:cNvPr>
            <p:cNvCxnSpPr>
              <a:cxnSpLocks noChangeShapeType="1"/>
              <a:stCxn id="167955" idx="3"/>
              <a:endCxn id="167981" idx="1"/>
            </p:cNvCxnSpPr>
            <p:nvPr/>
          </p:nvCxnSpPr>
          <p:spPr bwMode="auto">
            <a:xfrm>
              <a:off x="2716" y="3193"/>
              <a:ext cx="274" cy="26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28" name="AutoShape 92">
              <a:extLst>
                <a:ext uri="{FF2B5EF4-FFF2-40B4-BE49-F238E27FC236}">
                  <a16:creationId xmlns:a16="http://schemas.microsoft.com/office/drawing/2014/main" id="{EC82CAC6-56F4-486D-A94F-B33FA25BB4F0}"/>
                </a:ext>
              </a:extLst>
            </p:cNvPr>
            <p:cNvCxnSpPr>
              <a:cxnSpLocks noChangeShapeType="1"/>
              <a:stCxn id="167955" idx="3"/>
              <a:endCxn id="167980" idx="1"/>
            </p:cNvCxnSpPr>
            <p:nvPr/>
          </p:nvCxnSpPr>
          <p:spPr bwMode="auto">
            <a:xfrm>
              <a:off x="2716" y="3193"/>
              <a:ext cx="274" cy="1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29" name="AutoShape 93">
              <a:extLst>
                <a:ext uri="{FF2B5EF4-FFF2-40B4-BE49-F238E27FC236}">
                  <a16:creationId xmlns:a16="http://schemas.microsoft.com/office/drawing/2014/main" id="{945EE33F-56B7-41A5-8E1F-1BB94641BB9A}"/>
                </a:ext>
              </a:extLst>
            </p:cNvPr>
            <p:cNvCxnSpPr>
              <a:cxnSpLocks noChangeShapeType="1"/>
              <a:stCxn id="167955" idx="3"/>
              <a:endCxn id="167979" idx="1"/>
            </p:cNvCxnSpPr>
            <p:nvPr/>
          </p:nvCxnSpPr>
          <p:spPr bwMode="auto">
            <a:xfrm>
              <a:off x="2716" y="3193"/>
              <a:ext cx="274" cy="1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30" name="AutoShape 94">
              <a:extLst>
                <a:ext uri="{FF2B5EF4-FFF2-40B4-BE49-F238E27FC236}">
                  <a16:creationId xmlns:a16="http://schemas.microsoft.com/office/drawing/2014/main" id="{851905A0-1CFA-4A7A-9784-63D74E82E112}"/>
                </a:ext>
              </a:extLst>
            </p:cNvPr>
            <p:cNvCxnSpPr>
              <a:cxnSpLocks noChangeShapeType="1"/>
              <a:stCxn id="167954" idx="3"/>
              <a:endCxn id="167978" idx="1"/>
            </p:cNvCxnSpPr>
            <p:nvPr/>
          </p:nvCxnSpPr>
          <p:spPr bwMode="auto">
            <a:xfrm>
              <a:off x="2716" y="2827"/>
              <a:ext cx="274" cy="216"/>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31" name="AutoShape 95">
              <a:extLst>
                <a:ext uri="{FF2B5EF4-FFF2-40B4-BE49-F238E27FC236}">
                  <a16:creationId xmlns:a16="http://schemas.microsoft.com/office/drawing/2014/main" id="{2EB1B45C-9767-46F7-8D9C-F3D3C6CE2ADA}"/>
                </a:ext>
              </a:extLst>
            </p:cNvPr>
            <p:cNvCxnSpPr>
              <a:cxnSpLocks noChangeShapeType="1"/>
              <a:stCxn id="167954" idx="3"/>
              <a:endCxn id="167977" idx="1"/>
            </p:cNvCxnSpPr>
            <p:nvPr/>
          </p:nvCxnSpPr>
          <p:spPr bwMode="auto">
            <a:xfrm>
              <a:off x="2716" y="2827"/>
              <a:ext cx="274" cy="10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32" name="AutoShape 96">
              <a:extLst>
                <a:ext uri="{FF2B5EF4-FFF2-40B4-BE49-F238E27FC236}">
                  <a16:creationId xmlns:a16="http://schemas.microsoft.com/office/drawing/2014/main" id="{6CE6398A-8A4A-473E-AF39-F1A43F274E61}"/>
                </a:ext>
              </a:extLst>
            </p:cNvPr>
            <p:cNvCxnSpPr>
              <a:cxnSpLocks noChangeShapeType="1"/>
              <a:stCxn id="167954" idx="3"/>
              <a:endCxn id="167976" idx="1"/>
            </p:cNvCxnSpPr>
            <p:nvPr/>
          </p:nvCxnSpPr>
          <p:spPr bwMode="auto">
            <a:xfrm>
              <a:off x="2716" y="2827"/>
              <a:ext cx="274" cy="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33" name="AutoShape 97">
              <a:extLst>
                <a:ext uri="{FF2B5EF4-FFF2-40B4-BE49-F238E27FC236}">
                  <a16:creationId xmlns:a16="http://schemas.microsoft.com/office/drawing/2014/main" id="{6916A962-5A3E-4597-B579-DBDD352FBE6C}"/>
                </a:ext>
              </a:extLst>
            </p:cNvPr>
            <p:cNvCxnSpPr>
              <a:cxnSpLocks noChangeShapeType="1"/>
              <a:stCxn id="167954" idx="3"/>
              <a:endCxn id="167975" idx="1"/>
            </p:cNvCxnSpPr>
            <p:nvPr/>
          </p:nvCxnSpPr>
          <p:spPr bwMode="auto">
            <a:xfrm flipV="1">
              <a:off x="2716" y="2727"/>
              <a:ext cx="274" cy="1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034" name="AutoShape 98">
              <a:extLst>
                <a:ext uri="{FF2B5EF4-FFF2-40B4-BE49-F238E27FC236}">
                  <a16:creationId xmlns:a16="http://schemas.microsoft.com/office/drawing/2014/main" id="{CEF18A7A-AD57-4FA8-86C7-93A34A1395BE}"/>
                </a:ext>
              </a:extLst>
            </p:cNvPr>
            <p:cNvCxnSpPr>
              <a:cxnSpLocks noChangeShapeType="1"/>
              <a:stCxn id="167954" idx="3"/>
              <a:endCxn id="167974" idx="1"/>
            </p:cNvCxnSpPr>
            <p:nvPr/>
          </p:nvCxnSpPr>
          <p:spPr bwMode="auto">
            <a:xfrm flipV="1">
              <a:off x="2716" y="2617"/>
              <a:ext cx="274" cy="21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8035" name="Text Box 99">
            <a:extLst>
              <a:ext uri="{FF2B5EF4-FFF2-40B4-BE49-F238E27FC236}">
                <a16:creationId xmlns:a16="http://schemas.microsoft.com/office/drawing/2014/main" id="{7E135760-8619-49F9-9A11-31A123001DB7}"/>
              </a:ext>
            </a:extLst>
          </p:cNvPr>
          <p:cNvSpPr txBox="1">
            <a:spLocks noChangeArrowheads="1"/>
          </p:cNvSpPr>
          <p:nvPr/>
        </p:nvSpPr>
        <p:spPr bwMode="auto">
          <a:xfrm>
            <a:off x="827088" y="6008688"/>
            <a:ext cx="48244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sp>
        <p:nvSpPr>
          <p:cNvPr id="168036" name="AutoShape 100">
            <a:extLst>
              <a:ext uri="{FF2B5EF4-FFF2-40B4-BE49-F238E27FC236}">
                <a16:creationId xmlns:a16="http://schemas.microsoft.com/office/drawing/2014/main" id="{4321A4B5-E5E8-4481-B857-F14CB4545333}"/>
              </a:ext>
            </a:extLst>
          </p:cNvPr>
          <p:cNvSpPr>
            <a:spLocks noChangeArrowheads="1"/>
          </p:cNvSpPr>
          <p:nvPr/>
        </p:nvSpPr>
        <p:spPr bwMode="auto">
          <a:xfrm rot="16200000" flipV="1">
            <a:off x="5157788" y="3548063"/>
            <a:ext cx="2487612" cy="201612"/>
          </a:xfrm>
          <a:prstGeom prst="triangle">
            <a:avLst>
              <a:gd name="adj" fmla="val 49977"/>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37" name="Rectangle 101">
            <a:extLst>
              <a:ext uri="{FF2B5EF4-FFF2-40B4-BE49-F238E27FC236}">
                <a16:creationId xmlns:a16="http://schemas.microsoft.com/office/drawing/2014/main" id="{DA168C33-06F8-4225-A697-AA25A14ACFD9}"/>
              </a:ext>
            </a:extLst>
          </p:cNvPr>
          <p:cNvSpPr>
            <a:spLocks noChangeArrowheads="1"/>
          </p:cNvSpPr>
          <p:nvPr/>
        </p:nvSpPr>
        <p:spPr bwMode="auto">
          <a:xfrm>
            <a:off x="6588125" y="2909888"/>
            <a:ext cx="1871663" cy="1814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10000"/>
              </a:lnSpc>
              <a:buFontTx/>
              <a:buChar char="•"/>
            </a:pPr>
            <a:r>
              <a:rPr lang="zh-CN" altLang="en-US" sz="1200"/>
              <a:t>设想所有可能造成该种结果的原因，并把它们按适当的层次分别联系起来</a:t>
            </a:r>
          </a:p>
          <a:p>
            <a:pPr eaLnBrk="0" hangingPunct="0">
              <a:lnSpc>
                <a:spcPct val="110000"/>
              </a:lnSpc>
              <a:buFontTx/>
              <a:buChar char="•"/>
            </a:pPr>
            <a:r>
              <a:rPr lang="zh-CN" altLang="en-US" sz="1200"/>
              <a:t>针对各种可能逐级寻找原因</a:t>
            </a:r>
          </a:p>
          <a:p>
            <a:pPr eaLnBrk="0" hangingPunct="0">
              <a:lnSpc>
                <a:spcPct val="110000"/>
              </a:lnSpc>
              <a:buFontTx/>
              <a:buChar char="•"/>
            </a:pPr>
            <a:r>
              <a:rPr lang="zh-CN" altLang="en-US" sz="1200"/>
              <a:t>组成完整的列表，收集并分析事实</a:t>
            </a:r>
          </a:p>
          <a:p>
            <a:pPr eaLnBrk="0" hangingPunct="0">
              <a:lnSpc>
                <a:spcPct val="110000"/>
              </a:lnSpc>
              <a:buFontTx/>
              <a:buChar char="•"/>
            </a:pPr>
            <a:r>
              <a:rPr lang="zh-CN" altLang="en-US" sz="1200"/>
              <a:t>对照事实，结合经验，找出原因</a:t>
            </a:r>
          </a:p>
        </p:txBody>
      </p:sp>
      <p:sp>
        <p:nvSpPr>
          <p:cNvPr id="168038" name="AutoShape 102">
            <a:extLst>
              <a:ext uri="{FF2B5EF4-FFF2-40B4-BE49-F238E27FC236}">
                <a16:creationId xmlns:a16="http://schemas.microsoft.com/office/drawing/2014/main" id="{8D25BC74-4466-4F45-AA20-DD04F8B746EA}"/>
              </a:ext>
            </a:extLst>
          </p:cNvPr>
          <p:cNvSpPr>
            <a:spLocks noChangeArrowheads="1"/>
          </p:cNvSpPr>
          <p:nvPr/>
        </p:nvSpPr>
        <p:spPr bwMode="auto">
          <a:xfrm rot="5400000">
            <a:off x="7308057" y="1613693"/>
            <a:ext cx="431800" cy="1871663"/>
          </a:xfrm>
          <a:prstGeom prst="homePlate">
            <a:avLst>
              <a:gd name="adj" fmla="val 25000"/>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r>
              <a:rPr lang="zh-CN" altLang="en-GB" sz="1200"/>
              <a:t>如何确定关键活动要素</a:t>
            </a:r>
          </a:p>
        </p:txBody>
      </p:sp>
      <p:grpSp>
        <p:nvGrpSpPr>
          <p:cNvPr id="168039" name="Group 103">
            <a:extLst>
              <a:ext uri="{FF2B5EF4-FFF2-40B4-BE49-F238E27FC236}">
                <a16:creationId xmlns:a16="http://schemas.microsoft.com/office/drawing/2014/main" id="{15A1E2FE-1290-4117-A1E3-4842F750BBBD}"/>
              </a:ext>
            </a:extLst>
          </p:cNvPr>
          <p:cNvGrpSpPr>
            <a:grpSpLocks/>
          </p:cNvGrpSpPr>
          <p:nvPr/>
        </p:nvGrpSpPr>
        <p:grpSpPr bwMode="auto">
          <a:xfrm rot="-2206014">
            <a:off x="979488" y="2060575"/>
            <a:ext cx="855662" cy="325438"/>
            <a:chOff x="5202" y="1127"/>
            <a:chExt cx="718" cy="173"/>
          </a:xfrm>
        </p:grpSpPr>
        <p:sp>
          <p:nvSpPr>
            <p:cNvPr id="168040" name="Text Box 104">
              <a:extLst>
                <a:ext uri="{FF2B5EF4-FFF2-40B4-BE49-F238E27FC236}">
                  <a16:creationId xmlns:a16="http://schemas.microsoft.com/office/drawing/2014/main" id="{131DEE8C-896C-4BE3-B8A2-9AA3EE45DA9E}"/>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68041" name="Line 105">
              <a:extLst>
                <a:ext uri="{FF2B5EF4-FFF2-40B4-BE49-F238E27FC236}">
                  <a16:creationId xmlns:a16="http://schemas.microsoft.com/office/drawing/2014/main" id="{E3CC04A1-04A9-42CC-BAAF-198FC30B59D3}"/>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42" name="Line 106">
              <a:extLst>
                <a:ext uri="{FF2B5EF4-FFF2-40B4-BE49-F238E27FC236}">
                  <a16:creationId xmlns:a16="http://schemas.microsoft.com/office/drawing/2014/main" id="{DF14EF85-07D7-42D4-84D5-AE2B2E134770}"/>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8043" name="Text Box 107">
            <a:extLst>
              <a:ext uri="{FF2B5EF4-FFF2-40B4-BE49-F238E27FC236}">
                <a16:creationId xmlns:a16="http://schemas.microsoft.com/office/drawing/2014/main" id="{6EFD332A-0197-4B50-B1A2-1CE5041A6442}"/>
              </a:ext>
            </a:extLst>
          </p:cNvPr>
          <p:cNvSpPr txBox="1">
            <a:spLocks noChangeArrowheads="1"/>
          </p:cNvSpPr>
          <p:nvPr/>
        </p:nvSpPr>
        <p:spPr bwMode="auto">
          <a:xfrm>
            <a:off x="682625" y="1341438"/>
            <a:ext cx="2952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latin typeface="Arial" panose="020B0604020202020204" pitchFamily="34" charset="0"/>
              </a:rPr>
              <a:t>产生非期望结果的活动示意图</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40767618-2810-447F-B0DC-BA9AEDD72FAD}"/>
              </a:ext>
            </a:extLst>
          </p:cNvPr>
          <p:cNvSpPr>
            <a:spLocks noGrp="1"/>
          </p:cNvSpPr>
          <p:nvPr>
            <p:ph type="sldNum" sz="quarter" idx="12"/>
          </p:nvPr>
        </p:nvSpPr>
        <p:spPr/>
        <p:txBody>
          <a:bodyPr/>
          <a:lstStyle/>
          <a:p>
            <a:fld id="{E9B60E0D-AAA4-4A7A-A8BC-E80D1316C133}" type="slidenum">
              <a:rPr lang="zh-CN" altLang="en-US"/>
              <a:pPr/>
              <a:t>85</a:t>
            </a:fld>
            <a:endParaRPr lang="en-US" altLang="zh-CN"/>
          </a:p>
        </p:txBody>
      </p:sp>
      <p:sp>
        <p:nvSpPr>
          <p:cNvPr id="168962" name="Rectangle 2">
            <a:extLst>
              <a:ext uri="{FF2B5EF4-FFF2-40B4-BE49-F238E27FC236}">
                <a16:creationId xmlns:a16="http://schemas.microsoft.com/office/drawing/2014/main" id="{E03DA6E2-891B-41AE-8DA1-26171F324EFE}"/>
              </a:ext>
            </a:extLst>
          </p:cNvPr>
          <p:cNvSpPr>
            <a:spLocks noGrp="1" noChangeArrowheads="1"/>
          </p:cNvSpPr>
          <p:nvPr>
            <p:ph type="title"/>
          </p:nvPr>
        </p:nvSpPr>
        <p:spPr>
          <a:xfrm>
            <a:off x="611188" y="609600"/>
            <a:ext cx="7991475" cy="587375"/>
          </a:xfrm>
        </p:spPr>
        <p:txBody>
          <a:bodyPr/>
          <a:lstStyle/>
          <a:p>
            <a:r>
              <a:rPr lang="zh-CN" altLang="en-US" b="0">
                <a:ea typeface="黑体" panose="02010609060101010101" pitchFamily="49" charset="-122"/>
              </a:rPr>
              <a:t>方法三：将可能的原因分类建立诊断框架，进行问题的结构性分析</a:t>
            </a:r>
          </a:p>
        </p:txBody>
      </p:sp>
      <p:sp>
        <p:nvSpPr>
          <p:cNvPr id="168963" name="Text Box 3">
            <a:extLst>
              <a:ext uri="{FF2B5EF4-FFF2-40B4-BE49-F238E27FC236}">
                <a16:creationId xmlns:a16="http://schemas.microsoft.com/office/drawing/2014/main" id="{676A8268-9F1B-4975-BCEB-D29CB7E1AC07}"/>
              </a:ext>
            </a:extLst>
          </p:cNvPr>
          <p:cNvSpPr txBox="1">
            <a:spLocks noChangeArrowheads="1"/>
          </p:cNvSpPr>
          <p:nvPr/>
        </p:nvSpPr>
        <p:spPr bwMode="auto">
          <a:xfrm>
            <a:off x="827088" y="6008688"/>
            <a:ext cx="48244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grpSp>
        <p:nvGrpSpPr>
          <p:cNvPr id="168964" name="Group 4">
            <a:extLst>
              <a:ext uri="{FF2B5EF4-FFF2-40B4-BE49-F238E27FC236}">
                <a16:creationId xmlns:a16="http://schemas.microsoft.com/office/drawing/2014/main" id="{E4EE07A6-BFAC-4934-AC74-3F07FD5D9DD4}"/>
              </a:ext>
            </a:extLst>
          </p:cNvPr>
          <p:cNvGrpSpPr>
            <a:grpSpLocks/>
          </p:cNvGrpSpPr>
          <p:nvPr/>
        </p:nvGrpSpPr>
        <p:grpSpPr bwMode="auto">
          <a:xfrm>
            <a:off x="3921125" y="1701800"/>
            <a:ext cx="4538663" cy="4032250"/>
            <a:chOff x="521" y="1071"/>
            <a:chExt cx="2859" cy="2540"/>
          </a:xfrm>
        </p:grpSpPr>
        <p:sp>
          <p:nvSpPr>
            <p:cNvPr id="168965" name="AutoShape 5">
              <a:extLst>
                <a:ext uri="{FF2B5EF4-FFF2-40B4-BE49-F238E27FC236}">
                  <a16:creationId xmlns:a16="http://schemas.microsoft.com/office/drawing/2014/main" id="{731AE3BA-13DD-4221-BE57-D3BB11D6B366}"/>
                </a:ext>
              </a:extLst>
            </p:cNvPr>
            <p:cNvSpPr>
              <a:spLocks noChangeArrowheads="1"/>
            </p:cNvSpPr>
            <p:nvPr/>
          </p:nvSpPr>
          <p:spPr bwMode="auto">
            <a:xfrm>
              <a:off x="521" y="2024"/>
              <a:ext cx="363" cy="272"/>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利润</a:t>
              </a:r>
            </a:p>
          </p:txBody>
        </p:sp>
        <p:sp>
          <p:nvSpPr>
            <p:cNvPr id="168966" name="AutoShape 6">
              <a:extLst>
                <a:ext uri="{FF2B5EF4-FFF2-40B4-BE49-F238E27FC236}">
                  <a16:creationId xmlns:a16="http://schemas.microsoft.com/office/drawing/2014/main" id="{2EBF2A4F-C208-48F8-BD13-9A3CB0017983}"/>
                </a:ext>
              </a:extLst>
            </p:cNvPr>
            <p:cNvSpPr>
              <a:spLocks noChangeArrowheads="1"/>
            </p:cNvSpPr>
            <p:nvPr/>
          </p:nvSpPr>
          <p:spPr bwMode="auto">
            <a:xfrm>
              <a:off x="1066" y="1434"/>
              <a:ext cx="363" cy="272"/>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销售收入</a:t>
              </a:r>
            </a:p>
          </p:txBody>
        </p:sp>
        <p:sp>
          <p:nvSpPr>
            <p:cNvPr id="168967" name="AutoShape 7">
              <a:extLst>
                <a:ext uri="{FF2B5EF4-FFF2-40B4-BE49-F238E27FC236}">
                  <a16:creationId xmlns:a16="http://schemas.microsoft.com/office/drawing/2014/main" id="{66A44E60-7462-46EF-AC8E-B13B64129383}"/>
                </a:ext>
              </a:extLst>
            </p:cNvPr>
            <p:cNvSpPr>
              <a:spLocks noChangeArrowheads="1"/>
            </p:cNvSpPr>
            <p:nvPr/>
          </p:nvSpPr>
          <p:spPr bwMode="auto">
            <a:xfrm>
              <a:off x="1066" y="2589"/>
              <a:ext cx="363" cy="272"/>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销售毛利</a:t>
              </a:r>
            </a:p>
          </p:txBody>
        </p:sp>
        <p:sp>
          <p:nvSpPr>
            <p:cNvPr id="168968" name="AutoShape 8">
              <a:extLst>
                <a:ext uri="{FF2B5EF4-FFF2-40B4-BE49-F238E27FC236}">
                  <a16:creationId xmlns:a16="http://schemas.microsoft.com/office/drawing/2014/main" id="{ED88A362-3E78-4B9A-B1E1-BA09ADB1FE39}"/>
                </a:ext>
              </a:extLst>
            </p:cNvPr>
            <p:cNvSpPr>
              <a:spLocks noChangeArrowheads="1"/>
            </p:cNvSpPr>
            <p:nvPr/>
          </p:nvSpPr>
          <p:spPr bwMode="auto">
            <a:xfrm>
              <a:off x="1066" y="3249"/>
              <a:ext cx="363" cy="272"/>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成本分摊</a:t>
              </a:r>
            </a:p>
          </p:txBody>
        </p:sp>
        <p:sp>
          <p:nvSpPr>
            <p:cNvPr id="168969" name="AutoShape 9">
              <a:extLst>
                <a:ext uri="{FF2B5EF4-FFF2-40B4-BE49-F238E27FC236}">
                  <a16:creationId xmlns:a16="http://schemas.microsoft.com/office/drawing/2014/main" id="{728E2CFA-307F-426C-9128-3F2D71A0D437}"/>
                </a:ext>
              </a:extLst>
            </p:cNvPr>
            <p:cNvSpPr>
              <a:spLocks noChangeArrowheads="1"/>
            </p:cNvSpPr>
            <p:nvPr/>
          </p:nvSpPr>
          <p:spPr bwMode="auto">
            <a:xfrm>
              <a:off x="1610" y="1207"/>
              <a:ext cx="545" cy="227"/>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000">
                  <a:latin typeface="Arial" panose="020B0604020202020204" pitchFamily="34" charset="0"/>
                </a:rPr>
                <a:t>半固定因素</a:t>
              </a:r>
            </a:p>
          </p:txBody>
        </p:sp>
        <p:sp>
          <p:nvSpPr>
            <p:cNvPr id="168970" name="AutoShape 10">
              <a:extLst>
                <a:ext uri="{FF2B5EF4-FFF2-40B4-BE49-F238E27FC236}">
                  <a16:creationId xmlns:a16="http://schemas.microsoft.com/office/drawing/2014/main" id="{E19FC917-1E99-41C3-B622-9B3A1A56B30D}"/>
                </a:ext>
              </a:extLst>
            </p:cNvPr>
            <p:cNvSpPr>
              <a:spLocks noChangeArrowheads="1"/>
            </p:cNvSpPr>
            <p:nvPr/>
          </p:nvSpPr>
          <p:spPr bwMode="auto">
            <a:xfrm>
              <a:off x="1610" y="1842"/>
              <a:ext cx="454" cy="227"/>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000">
                  <a:latin typeface="Arial" panose="020B0604020202020204" pitchFamily="34" charset="0"/>
                </a:rPr>
                <a:t>可变因素</a:t>
              </a:r>
            </a:p>
          </p:txBody>
        </p:sp>
        <p:sp>
          <p:nvSpPr>
            <p:cNvPr id="168971" name="AutoShape 11">
              <a:extLst>
                <a:ext uri="{FF2B5EF4-FFF2-40B4-BE49-F238E27FC236}">
                  <a16:creationId xmlns:a16="http://schemas.microsoft.com/office/drawing/2014/main" id="{C31CF307-B8BD-4C76-91D5-31875E7352E2}"/>
                </a:ext>
              </a:extLst>
            </p:cNvPr>
            <p:cNvSpPr>
              <a:spLocks noChangeArrowheads="1"/>
            </p:cNvSpPr>
            <p:nvPr/>
          </p:nvSpPr>
          <p:spPr bwMode="auto">
            <a:xfrm>
              <a:off x="2290" y="1071"/>
              <a:ext cx="545" cy="136"/>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市场下跌</a:t>
              </a:r>
            </a:p>
          </p:txBody>
        </p:sp>
        <p:sp>
          <p:nvSpPr>
            <p:cNvPr id="168972" name="AutoShape 12">
              <a:extLst>
                <a:ext uri="{FF2B5EF4-FFF2-40B4-BE49-F238E27FC236}">
                  <a16:creationId xmlns:a16="http://schemas.microsoft.com/office/drawing/2014/main" id="{F19B1A0D-7712-47A1-8EFF-CBA5A1103FC2}"/>
                </a:ext>
              </a:extLst>
            </p:cNvPr>
            <p:cNvSpPr>
              <a:spLocks noChangeArrowheads="1"/>
            </p:cNvSpPr>
            <p:nvPr/>
          </p:nvSpPr>
          <p:spPr bwMode="auto">
            <a:xfrm>
              <a:off x="2290" y="1207"/>
              <a:ext cx="635" cy="136"/>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仓储数量</a:t>
              </a:r>
              <a:r>
                <a:rPr lang="en-US" altLang="zh-CN" sz="1000">
                  <a:latin typeface="Arial" panose="020B0604020202020204" pitchFamily="34" charset="0"/>
                </a:rPr>
                <a:t>/</a:t>
              </a:r>
              <a:r>
                <a:rPr lang="zh-CN" altLang="en-US" sz="1000">
                  <a:latin typeface="Arial" panose="020B0604020202020204" pitchFamily="34" charset="0"/>
                </a:rPr>
                <a:t>位置</a:t>
              </a:r>
            </a:p>
          </p:txBody>
        </p:sp>
        <p:sp>
          <p:nvSpPr>
            <p:cNvPr id="168973" name="AutoShape 13">
              <a:extLst>
                <a:ext uri="{FF2B5EF4-FFF2-40B4-BE49-F238E27FC236}">
                  <a16:creationId xmlns:a16="http://schemas.microsoft.com/office/drawing/2014/main" id="{144D252C-553B-4267-812E-1A34EBD4D01E}"/>
                </a:ext>
              </a:extLst>
            </p:cNvPr>
            <p:cNvSpPr>
              <a:spLocks noChangeArrowheads="1"/>
            </p:cNvSpPr>
            <p:nvPr/>
          </p:nvSpPr>
          <p:spPr bwMode="auto">
            <a:xfrm>
              <a:off x="2290" y="1343"/>
              <a:ext cx="545" cy="91"/>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仓储能力</a:t>
              </a:r>
            </a:p>
          </p:txBody>
        </p:sp>
        <p:sp>
          <p:nvSpPr>
            <p:cNvPr id="168974" name="AutoShape 14">
              <a:extLst>
                <a:ext uri="{FF2B5EF4-FFF2-40B4-BE49-F238E27FC236}">
                  <a16:creationId xmlns:a16="http://schemas.microsoft.com/office/drawing/2014/main" id="{567E0ED2-0779-4808-A971-A1B43E4DAE9B}"/>
                </a:ext>
              </a:extLst>
            </p:cNvPr>
            <p:cNvSpPr>
              <a:spLocks noChangeArrowheads="1"/>
            </p:cNvSpPr>
            <p:nvPr/>
          </p:nvSpPr>
          <p:spPr bwMode="auto">
            <a:xfrm>
              <a:off x="2290" y="1434"/>
              <a:ext cx="727" cy="136"/>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仓储的可达到性</a:t>
              </a:r>
            </a:p>
          </p:txBody>
        </p:sp>
        <p:sp>
          <p:nvSpPr>
            <p:cNvPr id="168975" name="AutoShape 15">
              <a:extLst>
                <a:ext uri="{FF2B5EF4-FFF2-40B4-BE49-F238E27FC236}">
                  <a16:creationId xmlns:a16="http://schemas.microsoft.com/office/drawing/2014/main" id="{EEBCAD5E-55F9-4C08-82F2-7CEC74B4A848}"/>
                </a:ext>
              </a:extLst>
            </p:cNvPr>
            <p:cNvSpPr>
              <a:spLocks noChangeArrowheads="1"/>
            </p:cNvSpPr>
            <p:nvPr/>
          </p:nvSpPr>
          <p:spPr bwMode="auto">
            <a:xfrm>
              <a:off x="2290" y="1706"/>
              <a:ext cx="545" cy="91"/>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错误的商品</a:t>
              </a:r>
            </a:p>
          </p:txBody>
        </p:sp>
        <p:sp>
          <p:nvSpPr>
            <p:cNvPr id="168976" name="AutoShape 16">
              <a:extLst>
                <a:ext uri="{FF2B5EF4-FFF2-40B4-BE49-F238E27FC236}">
                  <a16:creationId xmlns:a16="http://schemas.microsoft.com/office/drawing/2014/main" id="{4D3ACC6D-8F49-4763-816F-C509D619B601}"/>
                </a:ext>
              </a:extLst>
            </p:cNvPr>
            <p:cNvSpPr>
              <a:spLocks noChangeArrowheads="1"/>
            </p:cNvSpPr>
            <p:nvPr/>
          </p:nvSpPr>
          <p:spPr bwMode="auto">
            <a:xfrm>
              <a:off x="2290" y="1804"/>
              <a:ext cx="545" cy="136"/>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错误的布局</a:t>
              </a:r>
            </a:p>
          </p:txBody>
        </p:sp>
        <p:sp>
          <p:nvSpPr>
            <p:cNvPr id="168977" name="AutoShape 17">
              <a:extLst>
                <a:ext uri="{FF2B5EF4-FFF2-40B4-BE49-F238E27FC236}">
                  <a16:creationId xmlns:a16="http://schemas.microsoft.com/office/drawing/2014/main" id="{9C3CCD5C-3E8A-454F-AD10-5FBD0A096436}"/>
                </a:ext>
              </a:extLst>
            </p:cNvPr>
            <p:cNvSpPr>
              <a:spLocks noChangeArrowheads="1"/>
            </p:cNvSpPr>
            <p:nvPr/>
          </p:nvSpPr>
          <p:spPr bwMode="auto">
            <a:xfrm>
              <a:off x="2290" y="1948"/>
              <a:ext cx="545" cy="136"/>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错误的价格</a:t>
              </a:r>
            </a:p>
          </p:txBody>
        </p:sp>
        <p:sp>
          <p:nvSpPr>
            <p:cNvPr id="168978" name="AutoShape 18">
              <a:extLst>
                <a:ext uri="{FF2B5EF4-FFF2-40B4-BE49-F238E27FC236}">
                  <a16:creationId xmlns:a16="http://schemas.microsoft.com/office/drawing/2014/main" id="{6790CBF3-1613-4BC7-9CE6-FDE96B16584C}"/>
                </a:ext>
              </a:extLst>
            </p:cNvPr>
            <p:cNvSpPr>
              <a:spLocks noChangeArrowheads="1"/>
            </p:cNvSpPr>
            <p:nvPr/>
          </p:nvSpPr>
          <p:spPr bwMode="auto">
            <a:xfrm>
              <a:off x="2290" y="2091"/>
              <a:ext cx="1090" cy="90"/>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错误的店内展示和设施</a:t>
              </a:r>
            </a:p>
          </p:txBody>
        </p:sp>
        <p:sp>
          <p:nvSpPr>
            <p:cNvPr id="168979" name="AutoShape 19">
              <a:extLst>
                <a:ext uri="{FF2B5EF4-FFF2-40B4-BE49-F238E27FC236}">
                  <a16:creationId xmlns:a16="http://schemas.microsoft.com/office/drawing/2014/main" id="{6142458E-5155-4E3E-9B14-D8D1CD1D9516}"/>
                </a:ext>
              </a:extLst>
            </p:cNvPr>
            <p:cNvSpPr>
              <a:spLocks noChangeArrowheads="1"/>
            </p:cNvSpPr>
            <p:nvPr/>
          </p:nvSpPr>
          <p:spPr bwMode="auto">
            <a:xfrm>
              <a:off x="2290" y="2189"/>
              <a:ext cx="727" cy="91"/>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错误的销售人员</a:t>
              </a:r>
            </a:p>
          </p:txBody>
        </p:sp>
        <p:sp>
          <p:nvSpPr>
            <p:cNvPr id="168980" name="AutoShape 20">
              <a:extLst>
                <a:ext uri="{FF2B5EF4-FFF2-40B4-BE49-F238E27FC236}">
                  <a16:creationId xmlns:a16="http://schemas.microsoft.com/office/drawing/2014/main" id="{D6D3E13B-A149-45F3-A4B7-549BA7610086}"/>
                </a:ext>
              </a:extLst>
            </p:cNvPr>
            <p:cNvSpPr>
              <a:spLocks noChangeArrowheads="1"/>
            </p:cNvSpPr>
            <p:nvPr/>
          </p:nvSpPr>
          <p:spPr bwMode="auto">
            <a:xfrm>
              <a:off x="2290" y="2288"/>
              <a:ext cx="772" cy="90"/>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错误的店外广告</a:t>
              </a:r>
            </a:p>
          </p:txBody>
        </p:sp>
        <p:sp>
          <p:nvSpPr>
            <p:cNvPr id="168981" name="AutoShape 21">
              <a:extLst>
                <a:ext uri="{FF2B5EF4-FFF2-40B4-BE49-F238E27FC236}">
                  <a16:creationId xmlns:a16="http://schemas.microsoft.com/office/drawing/2014/main" id="{C6E18555-1F2B-4BB6-90C2-C37116467B32}"/>
                </a:ext>
              </a:extLst>
            </p:cNvPr>
            <p:cNvSpPr>
              <a:spLocks noChangeArrowheads="1"/>
            </p:cNvSpPr>
            <p:nvPr/>
          </p:nvSpPr>
          <p:spPr bwMode="auto">
            <a:xfrm>
              <a:off x="2290" y="2478"/>
              <a:ext cx="545" cy="136"/>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价格太低</a:t>
              </a:r>
            </a:p>
          </p:txBody>
        </p:sp>
        <p:sp>
          <p:nvSpPr>
            <p:cNvPr id="168982" name="AutoShape 22">
              <a:extLst>
                <a:ext uri="{FF2B5EF4-FFF2-40B4-BE49-F238E27FC236}">
                  <a16:creationId xmlns:a16="http://schemas.microsoft.com/office/drawing/2014/main" id="{47EDE139-FB19-4A8B-B419-A62552C6EECF}"/>
                </a:ext>
              </a:extLst>
            </p:cNvPr>
            <p:cNvSpPr>
              <a:spLocks noChangeArrowheads="1"/>
            </p:cNvSpPr>
            <p:nvPr/>
          </p:nvSpPr>
          <p:spPr bwMode="auto">
            <a:xfrm>
              <a:off x="2290" y="2659"/>
              <a:ext cx="682" cy="136"/>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购买成本太高</a:t>
              </a:r>
            </a:p>
          </p:txBody>
        </p:sp>
        <p:sp>
          <p:nvSpPr>
            <p:cNvPr id="168983" name="AutoShape 23">
              <a:extLst>
                <a:ext uri="{FF2B5EF4-FFF2-40B4-BE49-F238E27FC236}">
                  <a16:creationId xmlns:a16="http://schemas.microsoft.com/office/drawing/2014/main" id="{C8433B42-9ADF-4983-A052-0BA934F628E5}"/>
                </a:ext>
              </a:extLst>
            </p:cNvPr>
            <p:cNvSpPr>
              <a:spLocks noChangeArrowheads="1"/>
            </p:cNvSpPr>
            <p:nvPr/>
          </p:nvSpPr>
          <p:spPr bwMode="auto">
            <a:xfrm>
              <a:off x="2290" y="2841"/>
              <a:ext cx="682" cy="136"/>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错误的商品组合</a:t>
              </a:r>
            </a:p>
          </p:txBody>
        </p:sp>
        <p:sp>
          <p:nvSpPr>
            <p:cNvPr id="168984" name="AutoShape 24">
              <a:extLst>
                <a:ext uri="{FF2B5EF4-FFF2-40B4-BE49-F238E27FC236}">
                  <a16:creationId xmlns:a16="http://schemas.microsoft.com/office/drawing/2014/main" id="{DCB83AA8-15AE-43BB-9B7E-52AC8EF4BCA9}"/>
                </a:ext>
              </a:extLst>
            </p:cNvPr>
            <p:cNvSpPr>
              <a:spLocks noChangeArrowheads="1"/>
            </p:cNvSpPr>
            <p:nvPr/>
          </p:nvSpPr>
          <p:spPr bwMode="auto">
            <a:xfrm>
              <a:off x="2290" y="3158"/>
              <a:ext cx="863" cy="136"/>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过于复杂的成本基础</a:t>
              </a:r>
            </a:p>
          </p:txBody>
        </p:sp>
        <p:sp>
          <p:nvSpPr>
            <p:cNvPr id="168985" name="AutoShape 25">
              <a:extLst>
                <a:ext uri="{FF2B5EF4-FFF2-40B4-BE49-F238E27FC236}">
                  <a16:creationId xmlns:a16="http://schemas.microsoft.com/office/drawing/2014/main" id="{54D7A1B3-40C7-43CD-869E-93376368F5A0}"/>
                </a:ext>
              </a:extLst>
            </p:cNvPr>
            <p:cNvSpPr>
              <a:spLocks noChangeArrowheads="1"/>
            </p:cNvSpPr>
            <p:nvPr/>
          </p:nvSpPr>
          <p:spPr bwMode="auto">
            <a:xfrm>
              <a:off x="2290" y="3362"/>
              <a:ext cx="863" cy="91"/>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成本控制不严</a:t>
              </a:r>
            </a:p>
          </p:txBody>
        </p:sp>
        <p:sp>
          <p:nvSpPr>
            <p:cNvPr id="168986" name="AutoShape 26">
              <a:extLst>
                <a:ext uri="{FF2B5EF4-FFF2-40B4-BE49-F238E27FC236}">
                  <a16:creationId xmlns:a16="http://schemas.microsoft.com/office/drawing/2014/main" id="{379DD50D-EB8E-480D-AAAF-26185551CCC5}"/>
                </a:ext>
              </a:extLst>
            </p:cNvPr>
            <p:cNvSpPr>
              <a:spLocks noChangeArrowheads="1"/>
            </p:cNvSpPr>
            <p:nvPr/>
          </p:nvSpPr>
          <p:spPr bwMode="auto">
            <a:xfrm>
              <a:off x="2290" y="3521"/>
              <a:ext cx="1045" cy="90"/>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00">
                  <a:latin typeface="Arial" panose="020B0604020202020204" pitchFamily="34" charset="0"/>
                </a:rPr>
                <a:t>与成本有关的商品决策</a:t>
              </a:r>
            </a:p>
          </p:txBody>
        </p:sp>
        <p:cxnSp>
          <p:nvCxnSpPr>
            <p:cNvPr id="168987" name="AutoShape 27">
              <a:extLst>
                <a:ext uri="{FF2B5EF4-FFF2-40B4-BE49-F238E27FC236}">
                  <a16:creationId xmlns:a16="http://schemas.microsoft.com/office/drawing/2014/main" id="{E9E1907A-2D36-4DDA-9B7A-E5948E766323}"/>
                </a:ext>
              </a:extLst>
            </p:cNvPr>
            <p:cNvCxnSpPr>
              <a:cxnSpLocks noChangeShapeType="1"/>
              <a:stCxn id="168965" idx="3"/>
              <a:endCxn id="168966" idx="1"/>
            </p:cNvCxnSpPr>
            <p:nvPr/>
          </p:nvCxnSpPr>
          <p:spPr bwMode="auto">
            <a:xfrm flipV="1">
              <a:off x="884" y="1570"/>
              <a:ext cx="182" cy="59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8" name="AutoShape 28">
              <a:extLst>
                <a:ext uri="{FF2B5EF4-FFF2-40B4-BE49-F238E27FC236}">
                  <a16:creationId xmlns:a16="http://schemas.microsoft.com/office/drawing/2014/main" id="{A6CC8921-8D31-4308-B363-A5FF298BCB31}"/>
                </a:ext>
              </a:extLst>
            </p:cNvPr>
            <p:cNvCxnSpPr>
              <a:cxnSpLocks noChangeShapeType="1"/>
              <a:stCxn id="168965" idx="3"/>
              <a:endCxn id="168967" idx="1"/>
            </p:cNvCxnSpPr>
            <p:nvPr/>
          </p:nvCxnSpPr>
          <p:spPr bwMode="auto">
            <a:xfrm>
              <a:off x="884" y="2160"/>
              <a:ext cx="182" cy="56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9" name="AutoShape 29">
              <a:extLst>
                <a:ext uri="{FF2B5EF4-FFF2-40B4-BE49-F238E27FC236}">
                  <a16:creationId xmlns:a16="http://schemas.microsoft.com/office/drawing/2014/main" id="{2FC2168A-D80D-4B7D-A15E-FA1F6402143C}"/>
                </a:ext>
              </a:extLst>
            </p:cNvPr>
            <p:cNvCxnSpPr>
              <a:cxnSpLocks noChangeShapeType="1"/>
              <a:stCxn id="168965" idx="3"/>
              <a:endCxn id="168968" idx="1"/>
            </p:cNvCxnSpPr>
            <p:nvPr/>
          </p:nvCxnSpPr>
          <p:spPr bwMode="auto">
            <a:xfrm>
              <a:off x="884" y="2160"/>
              <a:ext cx="182" cy="12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0" name="AutoShape 30">
              <a:extLst>
                <a:ext uri="{FF2B5EF4-FFF2-40B4-BE49-F238E27FC236}">
                  <a16:creationId xmlns:a16="http://schemas.microsoft.com/office/drawing/2014/main" id="{F2A18C9B-BA25-40F2-9E65-05FE0208DBD1}"/>
                </a:ext>
              </a:extLst>
            </p:cNvPr>
            <p:cNvCxnSpPr>
              <a:cxnSpLocks noChangeShapeType="1"/>
              <a:stCxn id="168966" idx="3"/>
              <a:endCxn id="168969" idx="1"/>
            </p:cNvCxnSpPr>
            <p:nvPr/>
          </p:nvCxnSpPr>
          <p:spPr bwMode="auto">
            <a:xfrm flipV="1">
              <a:off x="1429" y="1321"/>
              <a:ext cx="181" cy="249"/>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1" name="AutoShape 31">
              <a:extLst>
                <a:ext uri="{FF2B5EF4-FFF2-40B4-BE49-F238E27FC236}">
                  <a16:creationId xmlns:a16="http://schemas.microsoft.com/office/drawing/2014/main" id="{F9874EFB-0620-42B7-B82F-62C9F031CABA}"/>
                </a:ext>
              </a:extLst>
            </p:cNvPr>
            <p:cNvCxnSpPr>
              <a:cxnSpLocks noChangeShapeType="1"/>
              <a:stCxn id="168966" idx="3"/>
              <a:endCxn id="168970" idx="1"/>
            </p:cNvCxnSpPr>
            <p:nvPr/>
          </p:nvCxnSpPr>
          <p:spPr bwMode="auto">
            <a:xfrm>
              <a:off x="1429" y="1570"/>
              <a:ext cx="181" cy="386"/>
            </a:xfrm>
            <a:prstGeom prst="bentConnector3">
              <a:avLst>
                <a:gd name="adj1" fmla="val 4972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2" name="AutoShape 32">
              <a:extLst>
                <a:ext uri="{FF2B5EF4-FFF2-40B4-BE49-F238E27FC236}">
                  <a16:creationId xmlns:a16="http://schemas.microsoft.com/office/drawing/2014/main" id="{7FB22F02-A23E-4375-B2F5-A71B6A1AFBD5}"/>
                </a:ext>
              </a:extLst>
            </p:cNvPr>
            <p:cNvCxnSpPr>
              <a:cxnSpLocks noChangeShapeType="1"/>
              <a:stCxn id="168969" idx="3"/>
              <a:endCxn id="168971" idx="1"/>
            </p:cNvCxnSpPr>
            <p:nvPr/>
          </p:nvCxnSpPr>
          <p:spPr bwMode="auto">
            <a:xfrm flipV="1">
              <a:off x="2155" y="1139"/>
              <a:ext cx="135" cy="182"/>
            </a:xfrm>
            <a:prstGeom prst="bentConnector3">
              <a:avLst>
                <a:gd name="adj1" fmla="val 4963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3" name="AutoShape 33">
              <a:extLst>
                <a:ext uri="{FF2B5EF4-FFF2-40B4-BE49-F238E27FC236}">
                  <a16:creationId xmlns:a16="http://schemas.microsoft.com/office/drawing/2014/main" id="{8C221785-7266-47A5-B8BF-DF7946B656A4}"/>
                </a:ext>
              </a:extLst>
            </p:cNvPr>
            <p:cNvCxnSpPr>
              <a:cxnSpLocks noChangeShapeType="1"/>
              <a:stCxn id="168969" idx="3"/>
              <a:endCxn id="168972" idx="1"/>
            </p:cNvCxnSpPr>
            <p:nvPr/>
          </p:nvCxnSpPr>
          <p:spPr bwMode="auto">
            <a:xfrm flipV="1">
              <a:off x="2155" y="1275"/>
              <a:ext cx="135" cy="46"/>
            </a:xfrm>
            <a:prstGeom prst="bentConnector3">
              <a:avLst>
                <a:gd name="adj1" fmla="val 4963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4" name="AutoShape 34">
              <a:extLst>
                <a:ext uri="{FF2B5EF4-FFF2-40B4-BE49-F238E27FC236}">
                  <a16:creationId xmlns:a16="http://schemas.microsoft.com/office/drawing/2014/main" id="{1F1B87FF-08DE-45A6-B506-4CF5B4761FE2}"/>
                </a:ext>
              </a:extLst>
            </p:cNvPr>
            <p:cNvCxnSpPr>
              <a:cxnSpLocks noChangeShapeType="1"/>
              <a:stCxn id="168969" idx="3"/>
              <a:endCxn id="168973" idx="1"/>
            </p:cNvCxnSpPr>
            <p:nvPr/>
          </p:nvCxnSpPr>
          <p:spPr bwMode="auto">
            <a:xfrm>
              <a:off x="2155" y="1321"/>
              <a:ext cx="135" cy="68"/>
            </a:xfrm>
            <a:prstGeom prst="bentConnector3">
              <a:avLst>
                <a:gd name="adj1" fmla="val 4963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5" name="AutoShape 35">
              <a:extLst>
                <a:ext uri="{FF2B5EF4-FFF2-40B4-BE49-F238E27FC236}">
                  <a16:creationId xmlns:a16="http://schemas.microsoft.com/office/drawing/2014/main" id="{99CF1181-8E3E-4488-8AB0-3F62B6200E14}"/>
                </a:ext>
              </a:extLst>
            </p:cNvPr>
            <p:cNvCxnSpPr>
              <a:cxnSpLocks noChangeShapeType="1"/>
              <a:stCxn id="168969" idx="3"/>
              <a:endCxn id="168974" idx="1"/>
            </p:cNvCxnSpPr>
            <p:nvPr/>
          </p:nvCxnSpPr>
          <p:spPr bwMode="auto">
            <a:xfrm>
              <a:off x="2155" y="1321"/>
              <a:ext cx="135" cy="181"/>
            </a:xfrm>
            <a:prstGeom prst="bentConnector3">
              <a:avLst>
                <a:gd name="adj1" fmla="val 4963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6" name="AutoShape 36">
              <a:extLst>
                <a:ext uri="{FF2B5EF4-FFF2-40B4-BE49-F238E27FC236}">
                  <a16:creationId xmlns:a16="http://schemas.microsoft.com/office/drawing/2014/main" id="{1EDE61FA-21E4-4446-8122-110F378A33E1}"/>
                </a:ext>
              </a:extLst>
            </p:cNvPr>
            <p:cNvCxnSpPr>
              <a:cxnSpLocks noChangeShapeType="1"/>
              <a:stCxn id="168970" idx="3"/>
              <a:endCxn id="168975" idx="1"/>
            </p:cNvCxnSpPr>
            <p:nvPr/>
          </p:nvCxnSpPr>
          <p:spPr bwMode="auto">
            <a:xfrm flipV="1">
              <a:off x="2064" y="1752"/>
              <a:ext cx="226" cy="20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7" name="AutoShape 37">
              <a:extLst>
                <a:ext uri="{FF2B5EF4-FFF2-40B4-BE49-F238E27FC236}">
                  <a16:creationId xmlns:a16="http://schemas.microsoft.com/office/drawing/2014/main" id="{80557A35-3527-42F5-8162-57B83993392B}"/>
                </a:ext>
              </a:extLst>
            </p:cNvPr>
            <p:cNvCxnSpPr>
              <a:cxnSpLocks noChangeShapeType="1"/>
              <a:stCxn id="168970" idx="3"/>
              <a:endCxn id="168976" idx="1"/>
            </p:cNvCxnSpPr>
            <p:nvPr/>
          </p:nvCxnSpPr>
          <p:spPr bwMode="auto">
            <a:xfrm flipV="1">
              <a:off x="2064" y="1872"/>
              <a:ext cx="226" cy="8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8" name="AutoShape 38">
              <a:extLst>
                <a:ext uri="{FF2B5EF4-FFF2-40B4-BE49-F238E27FC236}">
                  <a16:creationId xmlns:a16="http://schemas.microsoft.com/office/drawing/2014/main" id="{B5D6DA0A-A7D9-40EF-B31C-754980C8C7B4}"/>
                </a:ext>
              </a:extLst>
            </p:cNvPr>
            <p:cNvCxnSpPr>
              <a:cxnSpLocks noChangeShapeType="1"/>
              <a:stCxn id="168970" idx="3"/>
              <a:endCxn id="168977" idx="1"/>
            </p:cNvCxnSpPr>
            <p:nvPr/>
          </p:nvCxnSpPr>
          <p:spPr bwMode="auto">
            <a:xfrm>
              <a:off x="2064" y="1956"/>
              <a:ext cx="226" cy="6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9" name="AutoShape 39">
              <a:extLst>
                <a:ext uri="{FF2B5EF4-FFF2-40B4-BE49-F238E27FC236}">
                  <a16:creationId xmlns:a16="http://schemas.microsoft.com/office/drawing/2014/main" id="{54254466-771F-499C-8F85-24C50EDAEE7F}"/>
                </a:ext>
              </a:extLst>
            </p:cNvPr>
            <p:cNvCxnSpPr>
              <a:cxnSpLocks noChangeShapeType="1"/>
              <a:stCxn id="168970" idx="3"/>
              <a:endCxn id="168978" idx="1"/>
            </p:cNvCxnSpPr>
            <p:nvPr/>
          </p:nvCxnSpPr>
          <p:spPr bwMode="auto">
            <a:xfrm>
              <a:off x="2064" y="1956"/>
              <a:ext cx="226" cy="18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00" name="AutoShape 40">
              <a:extLst>
                <a:ext uri="{FF2B5EF4-FFF2-40B4-BE49-F238E27FC236}">
                  <a16:creationId xmlns:a16="http://schemas.microsoft.com/office/drawing/2014/main" id="{6000BF12-2127-4AA2-BE8E-A0CC079EB9DE}"/>
                </a:ext>
              </a:extLst>
            </p:cNvPr>
            <p:cNvCxnSpPr>
              <a:cxnSpLocks noChangeShapeType="1"/>
              <a:stCxn id="168970" idx="3"/>
              <a:endCxn id="168979" idx="1"/>
            </p:cNvCxnSpPr>
            <p:nvPr/>
          </p:nvCxnSpPr>
          <p:spPr bwMode="auto">
            <a:xfrm>
              <a:off x="2064" y="1956"/>
              <a:ext cx="226" cy="279"/>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01" name="AutoShape 41">
              <a:extLst>
                <a:ext uri="{FF2B5EF4-FFF2-40B4-BE49-F238E27FC236}">
                  <a16:creationId xmlns:a16="http://schemas.microsoft.com/office/drawing/2014/main" id="{44924A25-AD5B-4C70-A59D-866690E28775}"/>
                </a:ext>
              </a:extLst>
            </p:cNvPr>
            <p:cNvCxnSpPr>
              <a:cxnSpLocks noChangeShapeType="1"/>
              <a:stCxn id="168970" idx="3"/>
              <a:endCxn id="168980" idx="1"/>
            </p:cNvCxnSpPr>
            <p:nvPr/>
          </p:nvCxnSpPr>
          <p:spPr bwMode="auto">
            <a:xfrm>
              <a:off x="2064" y="1956"/>
              <a:ext cx="226" cy="37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02" name="AutoShape 42">
              <a:extLst>
                <a:ext uri="{FF2B5EF4-FFF2-40B4-BE49-F238E27FC236}">
                  <a16:creationId xmlns:a16="http://schemas.microsoft.com/office/drawing/2014/main" id="{2D236463-3B29-4718-A94A-6B7508924535}"/>
                </a:ext>
              </a:extLst>
            </p:cNvPr>
            <p:cNvCxnSpPr>
              <a:cxnSpLocks noChangeShapeType="1"/>
              <a:stCxn id="168967" idx="3"/>
              <a:endCxn id="168981" idx="1"/>
            </p:cNvCxnSpPr>
            <p:nvPr/>
          </p:nvCxnSpPr>
          <p:spPr bwMode="auto">
            <a:xfrm flipV="1">
              <a:off x="1429" y="2546"/>
              <a:ext cx="861" cy="179"/>
            </a:xfrm>
            <a:prstGeom prst="bentConnector3">
              <a:avLst>
                <a:gd name="adj1" fmla="val 4994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03" name="AutoShape 43">
              <a:extLst>
                <a:ext uri="{FF2B5EF4-FFF2-40B4-BE49-F238E27FC236}">
                  <a16:creationId xmlns:a16="http://schemas.microsoft.com/office/drawing/2014/main" id="{CE27CBD8-8E97-4EE8-898C-E5B6C88DAF7C}"/>
                </a:ext>
              </a:extLst>
            </p:cNvPr>
            <p:cNvCxnSpPr>
              <a:cxnSpLocks noChangeShapeType="1"/>
              <a:stCxn id="168967" idx="3"/>
              <a:endCxn id="168982" idx="1"/>
            </p:cNvCxnSpPr>
            <p:nvPr/>
          </p:nvCxnSpPr>
          <p:spPr bwMode="auto">
            <a:xfrm>
              <a:off x="1429" y="2725"/>
              <a:ext cx="861" cy="2"/>
            </a:xfrm>
            <a:prstGeom prst="bentConnector3">
              <a:avLst>
                <a:gd name="adj1" fmla="val 4994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04" name="AutoShape 44">
              <a:extLst>
                <a:ext uri="{FF2B5EF4-FFF2-40B4-BE49-F238E27FC236}">
                  <a16:creationId xmlns:a16="http://schemas.microsoft.com/office/drawing/2014/main" id="{BE431BF7-92E4-4C7E-99F1-F15C9EBCDD3D}"/>
                </a:ext>
              </a:extLst>
            </p:cNvPr>
            <p:cNvCxnSpPr>
              <a:cxnSpLocks noChangeShapeType="1"/>
              <a:stCxn id="168967" idx="3"/>
              <a:endCxn id="168983" idx="1"/>
            </p:cNvCxnSpPr>
            <p:nvPr/>
          </p:nvCxnSpPr>
          <p:spPr bwMode="auto">
            <a:xfrm>
              <a:off x="1429" y="2725"/>
              <a:ext cx="861" cy="184"/>
            </a:xfrm>
            <a:prstGeom prst="bentConnector3">
              <a:avLst>
                <a:gd name="adj1" fmla="val 4994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05" name="AutoShape 45">
              <a:extLst>
                <a:ext uri="{FF2B5EF4-FFF2-40B4-BE49-F238E27FC236}">
                  <a16:creationId xmlns:a16="http://schemas.microsoft.com/office/drawing/2014/main" id="{CFB076A0-7087-41AC-A924-A28F89E03882}"/>
                </a:ext>
              </a:extLst>
            </p:cNvPr>
            <p:cNvCxnSpPr>
              <a:cxnSpLocks noChangeShapeType="1"/>
              <a:stCxn id="168968" idx="3"/>
              <a:endCxn id="168984" idx="1"/>
            </p:cNvCxnSpPr>
            <p:nvPr/>
          </p:nvCxnSpPr>
          <p:spPr bwMode="auto">
            <a:xfrm flipV="1">
              <a:off x="1429" y="3226"/>
              <a:ext cx="861" cy="159"/>
            </a:xfrm>
            <a:prstGeom prst="bentConnector3">
              <a:avLst>
                <a:gd name="adj1" fmla="val 4994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06" name="AutoShape 46">
              <a:extLst>
                <a:ext uri="{FF2B5EF4-FFF2-40B4-BE49-F238E27FC236}">
                  <a16:creationId xmlns:a16="http://schemas.microsoft.com/office/drawing/2014/main" id="{B744CB89-6428-4C05-BBD3-539947A02703}"/>
                </a:ext>
              </a:extLst>
            </p:cNvPr>
            <p:cNvCxnSpPr>
              <a:cxnSpLocks noChangeShapeType="1"/>
              <a:stCxn id="168968" idx="3"/>
              <a:endCxn id="168985" idx="1"/>
            </p:cNvCxnSpPr>
            <p:nvPr/>
          </p:nvCxnSpPr>
          <p:spPr bwMode="auto">
            <a:xfrm>
              <a:off x="1429" y="3385"/>
              <a:ext cx="861" cy="23"/>
            </a:xfrm>
            <a:prstGeom prst="bentConnector3">
              <a:avLst>
                <a:gd name="adj1" fmla="val 4994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07" name="AutoShape 47">
              <a:extLst>
                <a:ext uri="{FF2B5EF4-FFF2-40B4-BE49-F238E27FC236}">
                  <a16:creationId xmlns:a16="http://schemas.microsoft.com/office/drawing/2014/main" id="{E0FB399C-B189-4674-A4AB-010221D87728}"/>
                </a:ext>
              </a:extLst>
            </p:cNvPr>
            <p:cNvCxnSpPr>
              <a:cxnSpLocks noChangeShapeType="1"/>
              <a:stCxn id="168968" idx="3"/>
              <a:endCxn id="168986" idx="1"/>
            </p:cNvCxnSpPr>
            <p:nvPr/>
          </p:nvCxnSpPr>
          <p:spPr bwMode="auto">
            <a:xfrm>
              <a:off x="1429" y="3385"/>
              <a:ext cx="861" cy="181"/>
            </a:xfrm>
            <a:prstGeom prst="bentConnector3">
              <a:avLst>
                <a:gd name="adj1" fmla="val 4994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9008" name="Group 48">
            <a:extLst>
              <a:ext uri="{FF2B5EF4-FFF2-40B4-BE49-F238E27FC236}">
                <a16:creationId xmlns:a16="http://schemas.microsoft.com/office/drawing/2014/main" id="{6AEE75B2-E9B7-4A0B-A208-AFFCE8E4D2B4}"/>
              </a:ext>
            </a:extLst>
          </p:cNvPr>
          <p:cNvGrpSpPr>
            <a:grpSpLocks/>
          </p:cNvGrpSpPr>
          <p:nvPr/>
        </p:nvGrpSpPr>
        <p:grpSpPr bwMode="auto">
          <a:xfrm rot="1964808">
            <a:off x="7172325" y="1809750"/>
            <a:ext cx="855663" cy="325438"/>
            <a:chOff x="5202" y="1127"/>
            <a:chExt cx="718" cy="173"/>
          </a:xfrm>
        </p:grpSpPr>
        <p:sp>
          <p:nvSpPr>
            <p:cNvPr id="169009" name="Text Box 49">
              <a:extLst>
                <a:ext uri="{FF2B5EF4-FFF2-40B4-BE49-F238E27FC236}">
                  <a16:creationId xmlns:a16="http://schemas.microsoft.com/office/drawing/2014/main" id="{5F0E45D9-5B56-45FC-B7A9-896D1FB12DD9}"/>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69010" name="Line 50">
              <a:extLst>
                <a:ext uri="{FF2B5EF4-FFF2-40B4-BE49-F238E27FC236}">
                  <a16:creationId xmlns:a16="http://schemas.microsoft.com/office/drawing/2014/main" id="{868FDEEB-7855-4CC5-B1F9-479477A5E1BE}"/>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011" name="Line 51">
              <a:extLst>
                <a:ext uri="{FF2B5EF4-FFF2-40B4-BE49-F238E27FC236}">
                  <a16:creationId xmlns:a16="http://schemas.microsoft.com/office/drawing/2014/main" id="{1225D983-DE20-40F7-92CE-E5EA63FEAE1C}"/>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9012" name="Rectangle 52">
            <a:extLst>
              <a:ext uri="{FF2B5EF4-FFF2-40B4-BE49-F238E27FC236}">
                <a16:creationId xmlns:a16="http://schemas.microsoft.com/office/drawing/2014/main" id="{3A32EE61-85A5-4FD4-AC3F-4C8AF5C2ED40}"/>
              </a:ext>
            </a:extLst>
          </p:cNvPr>
          <p:cNvSpPr>
            <a:spLocks noChangeArrowheads="1"/>
          </p:cNvSpPr>
          <p:nvPr/>
        </p:nvSpPr>
        <p:spPr bwMode="auto">
          <a:xfrm>
            <a:off x="1114425" y="2589213"/>
            <a:ext cx="1801813" cy="1905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buFontTx/>
              <a:buChar char="•"/>
            </a:pPr>
            <a:r>
              <a:rPr lang="zh-CN" altLang="en-US" sz="1200"/>
              <a:t>把所有可能的原因按相似性进行分类</a:t>
            </a:r>
          </a:p>
          <a:p>
            <a:pPr eaLnBrk="0" hangingPunct="0">
              <a:lnSpc>
                <a:spcPct val="130000"/>
              </a:lnSpc>
              <a:buFontTx/>
              <a:buChar char="•"/>
            </a:pPr>
            <a:r>
              <a:rPr lang="zh-CN" altLang="en-US" sz="1200"/>
              <a:t>在上一层的分支进行“相互独立</a:t>
            </a:r>
            <a:r>
              <a:rPr lang="en-US" altLang="zh-CN" sz="1200"/>
              <a:t>/</a:t>
            </a:r>
            <a:r>
              <a:rPr lang="zh-CN" altLang="en-US" sz="1200"/>
              <a:t>完全穷尽（</a:t>
            </a:r>
            <a:r>
              <a:rPr lang="en-US" altLang="zh-CN" sz="1200"/>
              <a:t>MECE</a:t>
            </a:r>
            <a:r>
              <a:rPr lang="zh-CN" altLang="en-US" sz="1200"/>
              <a:t>）”的分类，按此线索，进一步找出可能的原因</a:t>
            </a:r>
          </a:p>
          <a:p>
            <a:pPr eaLnBrk="0" hangingPunct="0">
              <a:lnSpc>
                <a:spcPct val="130000"/>
              </a:lnSpc>
              <a:buFontTx/>
              <a:buChar char="•"/>
            </a:pPr>
            <a:r>
              <a:rPr lang="zh-CN" altLang="en-US" sz="1200"/>
              <a:t>通过是与否的回答，确认或排除其中一些原因</a:t>
            </a:r>
          </a:p>
        </p:txBody>
      </p:sp>
      <p:sp>
        <p:nvSpPr>
          <p:cNvPr id="169013" name="AutoShape 53">
            <a:extLst>
              <a:ext uri="{FF2B5EF4-FFF2-40B4-BE49-F238E27FC236}">
                <a16:creationId xmlns:a16="http://schemas.microsoft.com/office/drawing/2014/main" id="{C7E19EC9-E346-44ED-BC4D-58388E8B311D}"/>
              </a:ext>
            </a:extLst>
          </p:cNvPr>
          <p:cNvSpPr>
            <a:spLocks noChangeArrowheads="1"/>
          </p:cNvSpPr>
          <p:nvPr/>
        </p:nvSpPr>
        <p:spPr bwMode="auto">
          <a:xfrm rot="16200000" flipV="1">
            <a:off x="2736850" y="3476625"/>
            <a:ext cx="1368425" cy="142875"/>
          </a:xfrm>
          <a:prstGeom prst="triangle">
            <a:avLst>
              <a:gd name="adj" fmla="val 49977"/>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014" name="Text Box 54">
            <a:extLst>
              <a:ext uri="{FF2B5EF4-FFF2-40B4-BE49-F238E27FC236}">
                <a16:creationId xmlns:a16="http://schemas.microsoft.com/office/drawing/2014/main" id="{B19EB2DC-C07F-4260-BBFD-282FC6CBD61A}"/>
              </a:ext>
            </a:extLst>
          </p:cNvPr>
          <p:cNvSpPr txBox="1">
            <a:spLocks noChangeArrowheads="1"/>
          </p:cNvSpPr>
          <p:nvPr/>
        </p:nvSpPr>
        <p:spPr bwMode="auto">
          <a:xfrm>
            <a:off x="4283075" y="1341438"/>
            <a:ext cx="2952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latin typeface="Arial" panose="020B0604020202020204" pitchFamily="34" charset="0"/>
              </a:rPr>
              <a:t>问题可能的原因示意图</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4">
            <a:extLst>
              <a:ext uri="{FF2B5EF4-FFF2-40B4-BE49-F238E27FC236}">
                <a16:creationId xmlns:a16="http://schemas.microsoft.com/office/drawing/2014/main" id="{E6F7D578-7A66-4A25-8A36-AB0ABB9ACDC6}"/>
              </a:ext>
            </a:extLst>
          </p:cNvPr>
          <p:cNvSpPr>
            <a:spLocks noGrp="1"/>
          </p:cNvSpPr>
          <p:nvPr>
            <p:ph type="sldNum" sz="quarter" idx="12"/>
          </p:nvPr>
        </p:nvSpPr>
        <p:spPr/>
        <p:txBody>
          <a:bodyPr/>
          <a:lstStyle/>
          <a:p>
            <a:fld id="{068E5BEC-2958-49B0-9959-0F4878C3E0C3}" type="slidenum">
              <a:rPr lang="zh-CN" altLang="en-US"/>
              <a:pPr/>
              <a:t>86</a:t>
            </a:fld>
            <a:endParaRPr lang="en-US" altLang="zh-CN"/>
          </a:p>
        </p:txBody>
      </p:sp>
      <p:sp>
        <p:nvSpPr>
          <p:cNvPr id="169986" name="Rectangle 2">
            <a:extLst>
              <a:ext uri="{FF2B5EF4-FFF2-40B4-BE49-F238E27FC236}">
                <a16:creationId xmlns:a16="http://schemas.microsoft.com/office/drawing/2014/main" id="{F2BE3BD8-3479-4CF0-B2CB-F429165C093F}"/>
              </a:ext>
            </a:extLst>
          </p:cNvPr>
          <p:cNvSpPr>
            <a:spLocks noGrp="1" noChangeArrowheads="1"/>
          </p:cNvSpPr>
          <p:nvPr>
            <p:ph type="title"/>
          </p:nvPr>
        </p:nvSpPr>
        <p:spPr>
          <a:xfrm>
            <a:off x="539750" y="609600"/>
            <a:ext cx="8135938" cy="587375"/>
          </a:xfrm>
        </p:spPr>
        <p:txBody>
          <a:bodyPr/>
          <a:lstStyle/>
          <a:p>
            <a:r>
              <a:rPr lang="zh-CN" altLang="en-US" b="0">
                <a:ea typeface="黑体" panose="02010609060101010101" pitchFamily="49" charset="-122"/>
              </a:rPr>
              <a:t>方法三（续）：通过将可能的原因分类建立诊断框架，寻找可能的问题</a:t>
            </a:r>
          </a:p>
        </p:txBody>
      </p:sp>
      <p:grpSp>
        <p:nvGrpSpPr>
          <p:cNvPr id="169987" name="Group 3">
            <a:extLst>
              <a:ext uri="{FF2B5EF4-FFF2-40B4-BE49-F238E27FC236}">
                <a16:creationId xmlns:a16="http://schemas.microsoft.com/office/drawing/2014/main" id="{DF96E82E-07F2-4539-B153-F815C4829C0E}"/>
              </a:ext>
            </a:extLst>
          </p:cNvPr>
          <p:cNvGrpSpPr>
            <a:grpSpLocks/>
          </p:cNvGrpSpPr>
          <p:nvPr/>
        </p:nvGrpSpPr>
        <p:grpSpPr bwMode="auto">
          <a:xfrm>
            <a:off x="971550" y="1557338"/>
            <a:ext cx="7056438" cy="3024187"/>
            <a:chOff x="340" y="935"/>
            <a:chExt cx="4445" cy="2087"/>
          </a:xfrm>
        </p:grpSpPr>
        <p:sp>
          <p:nvSpPr>
            <p:cNvPr id="169988" name="AutoShape 4">
              <a:extLst>
                <a:ext uri="{FF2B5EF4-FFF2-40B4-BE49-F238E27FC236}">
                  <a16:creationId xmlns:a16="http://schemas.microsoft.com/office/drawing/2014/main" id="{C7EBC676-79DE-4D16-9744-D8E5E971A9E0}"/>
                </a:ext>
              </a:extLst>
            </p:cNvPr>
            <p:cNvSpPr>
              <a:spLocks noChangeArrowheads="1"/>
            </p:cNvSpPr>
            <p:nvPr/>
          </p:nvSpPr>
          <p:spPr bwMode="auto">
            <a:xfrm>
              <a:off x="340" y="2251"/>
              <a:ext cx="545" cy="315"/>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销售支持效率低</a:t>
              </a:r>
            </a:p>
          </p:txBody>
        </p:sp>
        <p:sp>
          <p:nvSpPr>
            <p:cNvPr id="169989" name="AutoShape 5">
              <a:extLst>
                <a:ext uri="{FF2B5EF4-FFF2-40B4-BE49-F238E27FC236}">
                  <a16:creationId xmlns:a16="http://schemas.microsoft.com/office/drawing/2014/main" id="{70E5A0B1-78AC-44E2-BCA7-81B444A12FFC}"/>
                </a:ext>
              </a:extLst>
            </p:cNvPr>
            <p:cNvSpPr>
              <a:spLocks noChangeArrowheads="1"/>
            </p:cNvSpPr>
            <p:nvPr/>
          </p:nvSpPr>
          <p:spPr bwMode="auto">
            <a:xfrm>
              <a:off x="980" y="1857"/>
              <a:ext cx="808" cy="364"/>
            </a:xfrm>
            <a:prstGeom prst="flowChartConnector">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spAutoFit/>
            </a:bodyPr>
            <a:lstStyle/>
            <a:p>
              <a:pPr algn="ctr"/>
              <a:r>
                <a:rPr lang="zh-CN" altLang="en-US" sz="1200">
                  <a:latin typeface="Arial" panose="020B0604020202020204" pitchFamily="34" charset="0"/>
                </a:rPr>
                <a:t>零售商支持效率低</a:t>
              </a:r>
            </a:p>
          </p:txBody>
        </p:sp>
        <p:sp>
          <p:nvSpPr>
            <p:cNvPr id="169990" name="AutoShape 6">
              <a:extLst>
                <a:ext uri="{FF2B5EF4-FFF2-40B4-BE49-F238E27FC236}">
                  <a16:creationId xmlns:a16="http://schemas.microsoft.com/office/drawing/2014/main" id="{E18874B0-F619-47FD-9151-990380173C25}"/>
                </a:ext>
              </a:extLst>
            </p:cNvPr>
            <p:cNvSpPr>
              <a:spLocks noChangeArrowheads="1"/>
            </p:cNvSpPr>
            <p:nvPr/>
          </p:nvSpPr>
          <p:spPr bwMode="auto">
            <a:xfrm>
              <a:off x="980" y="2584"/>
              <a:ext cx="808" cy="364"/>
            </a:xfrm>
            <a:prstGeom prst="flowChartConnector">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spAutoFit/>
            </a:bodyPr>
            <a:lstStyle/>
            <a:p>
              <a:pPr algn="ctr"/>
              <a:r>
                <a:rPr lang="zh-CN" altLang="en-US" sz="1200">
                  <a:latin typeface="Arial" panose="020B0604020202020204" pitchFamily="34" charset="0"/>
                </a:rPr>
                <a:t>总部支持效率低</a:t>
              </a:r>
            </a:p>
          </p:txBody>
        </p:sp>
        <p:sp>
          <p:nvSpPr>
            <p:cNvPr id="169991" name="AutoShape 7">
              <a:extLst>
                <a:ext uri="{FF2B5EF4-FFF2-40B4-BE49-F238E27FC236}">
                  <a16:creationId xmlns:a16="http://schemas.microsoft.com/office/drawing/2014/main" id="{5473BB35-A732-495B-88E8-56D40D42D759}"/>
                </a:ext>
              </a:extLst>
            </p:cNvPr>
            <p:cNvSpPr>
              <a:spLocks noChangeArrowheads="1"/>
            </p:cNvSpPr>
            <p:nvPr/>
          </p:nvSpPr>
          <p:spPr bwMode="auto">
            <a:xfrm>
              <a:off x="1837" y="1569"/>
              <a:ext cx="454" cy="332"/>
            </a:xfrm>
            <a:prstGeom prst="flowChartConnector">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选对</a:t>
              </a:r>
            </a:p>
            <a:p>
              <a:pPr algn="ctr"/>
              <a:r>
                <a:rPr lang="zh-CN" altLang="en-US" sz="1200">
                  <a:latin typeface="Arial" panose="020B0604020202020204" pitchFamily="34" charset="0"/>
                </a:rPr>
                <a:t>商店</a:t>
              </a:r>
            </a:p>
          </p:txBody>
        </p:sp>
        <p:sp>
          <p:nvSpPr>
            <p:cNvPr id="169992" name="AutoShape 8">
              <a:extLst>
                <a:ext uri="{FF2B5EF4-FFF2-40B4-BE49-F238E27FC236}">
                  <a16:creationId xmlns:a16="http://schemas.microsoft.com/office/drawing/2014/main" id="{ED701077-FAF4-4464-916B-FB11D7EC258C}"/>
                </a:ext>
              </a:extLst>
            </p:cNvPr>
            <p:cNvSpPr>
              <a:spLocks noChangeArrowheads="1"/>
            </p:cNvSpPr>
            <p:nvPr/>
          </p:nvSpPr>
          <p:spPr bwMode="auto">
            <a:xfrm>
              <a:off x="1837" y="2079"/>
              <a:ext cx="454" cy="332"/>
            </a:xfrm>
            <a:prstGeom prst="flowChartConnector">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选错</a:t>
              </a:r>
            </a:p>
            <a:p>
              <a:pPr algn="ctr"/>
              <a:r>
                <a:rPr lang="zh-CN" altLang="en-US" sz="1200">
                  <a:latin typeface="Arial" panose="020B0604020202020204" pitchFamily="34" charset="0"/>
                </a:rPr>
                <a:t>商店</a:t>
              </a:r>
            </a:p>
          </p:txBody>
        </p:sp>
        <p:sp>
          <p:nvSpPr>
            <p:cNvPr id="169993" name="AutoShape 9">
              <a:extLst>
                <a:ext uri="{FF2B5EF4-FFF2-40B4-BE49-F238E27FC236}">
                  <a16:creationId xmlns:a16="http://schemas.microsoft.com/office/drawing/2014/main" id="{857AA4F8-E7E7-4D1F-9249-2ECBCC8E489D}"/>
                </a:ext>
              </a:extLst>
            </p:cNvPr>
            <p:cNvSpPr>
              <a:spLocks noChangeArrowheads="1"/>
            </p:cNvSpPr>
            <p:nvPr/>
          </p:nvSpPr>
          <p:spPr bwMode="auto">
            <a:xfrm>
              <a:off x="2381" y="1344"/>
              <a:ext cx="454" cy="332"/>
            </a:xfrm>
            <a:prstGeom prst="flowChartConnector">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次数</a:t>
              </a:r>
            </a:p>
            <a:p>
              <a:pPr algn="ctr"/>
              <a:r>
                <a:rPr lang="zh-CN" altLang="en-US" sz="1200">
                  <a:latin typeface="Arial" panose="020B0604020202020204" pitchFamily="34" charset="0"/>
                </a:rPr>
                <a:t>合适</a:t>
              </a:r>
            </a:p>
          </p:txBody>
        </p:sp>
        <p:sp>
          <p:nvSpPr>
            <p:cNvPr id="169994" name="AutoShape 10">
              <a:extLst>
                <a:ext uri="{FF2B5EF4-FFF2-40B4-BE49-F238E27FC236}">
                  <a16:creationId xmlns:a16="http://schemas.microsoft.com/office/drawing/2014/main" id="{FA9F007B-B009-41DC-B959-BDBE9E205084}"/>
                </a:ext>
              </a:extLst>
            </p:cNvPr>
            <p:cNvSpPr>
              <a:spLocks noChangeArrowheads="1"/>
            </p:cNvSpPr>
            <p:nvPr/>
          </p:nvSpPr>
          <p:spPr bwMode="auto">
            <a:xfrm>
              <a:off x="2381" y="1783"/>
              <a:ext cx="454" cy="332"/>
            </a:xfrm>
            <a:prstGeom prst="flowChartConnector">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次数不</a:t>
              </a:r>
            </a:p>
            <a:p>
              <a:pPr algn="ctr"/>
              <a:r>
                <a:rPr lang="zh-CN" altLang="en-US" sz="1200">
                  <a:latin typeface="Arial" panose="020B0604020202020204" pitchFamily="34" charset="0"/>
                </a:rPr>
                <a:t>够多</a:t>
              </a:r>
            </a:p>
          </p:txBody>
        </p:sp>
        <p:sp>
          <p:nvSpPr>
            <p:cNvPr id="169995" name="AutoShape 11">
              <a:extLst>
                <a:ext uri="{FF2B5EF4-FFF2-40B4-BE49-F238E27FC236}">
                  <a16:creationId xmlns:a16="http://schemas.microsoft.com/office/drawing/2014/main" id="{2636DA6F-7666-42B9-9801-F45CD28C04D6}"/>
                </a:ext>
              </a:extLst>
            </p:cNvPr>
            <p:cNvSpPr>
              <a:spLocks noChangeArrowheads="1"/>
            </p:cNvSpPr>
            <p:nvPr/>
          </p:nvSpPr>
          <p:spPr bwMode="auto">
            <a:xfrm>
              <a:off x="2896" y="1140"/>
              <a:ext cx="454" cy="332"/>
            </a:xfrm>
            <a:prstGeom prst="flowChartConnector">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正确</a:t>
              </a:r>
            </a:p>
            <a:p>
              <a:pPr algn="ctr"/>
              <a:r>
                <a:rPr lang="zh-CN" altLang="en-US" sz="1200">
                  <a:latin typeface="Arial" panose="020B0604020202020204" pitchFamily="34" charset="0"/>
                </a:rPr>
                <a:t>活动</a:t>
              </a:r>
            </a:p>
          </p:txBody>
        </p:sp>
        <p:sp>
          <p:nvSpPr>
            <p:cNvPr id="169996" name="AutoShape 12">
              <a:extLst>
                <a:ext uri="{FF2B5EF4-FFF2-40B4-BE49-F238E27FC236}">
                  <a16:creationId xmlns:a16="http://schemas.microsoft.com/office/drawing/2014/main" id="{6E570423-0146-4112-980A-1FD752EEDACF}"/>
                </a:ext>
              </a:extLst>
            </p:cNvPr>
            <p:cNvSpPr>
              <a:spLocks noChangeArrowheads="1"/>
            </p:cNvSpPr>
            <p:nvPr/>
          </p:nvSpPr>
          <p:spPr bwMode="auto">
            <a:xfrm>
              <a:off x="2896" y="1532"/>
              <a:ext cx="454" cy="332"/>
            </a:xfrm>
            <a:prstGeom prst="flowChartConnector">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错误</a:t>
              </a:r>
            </a:p>
            <a:p>
              <a:pPr algn="ctr"/>
              <a:r>
                <a:rPr lang="zh-CN" altLang="en-US" sz="1200">
                  <a:latin typeface="Arial" panose="020B0604020202020204" pitchFamily="34" charset="0"/>
                </a:rPr>
                <a:t>活动</a:t>
              </a:r>
            </a:p>
          </p:txBody>
        </p:sp>
        <p:sp>
          <p:nvSpPr>
            <p:cNvPr id="169997" name="AutoShape 13">
              <a:extLst>
                <a:ext uri="{FF2B5EF4-FFF2-40B4-BE49-F238E27FC236}">
                  <a16:creationId xmlns:a16="http://schemas.microsoft.com/office/drawing/2014/main" id="{BD9EC477-E862-48DB-B0AE-31421B5B9AE8}"/>
                </a:ext>
              </a:extLst>
            </p:cNvPr>
            <p:cNvSpPr>
              <a:spLocks noChangeArrowheads="1"/>
            </p:cNvSpPr>
            <p:nvPr/>
          </p:nvSpPr>
          <p:spPr bwMode="auto">
            <a:xfrm>
              <a:off x="3424" y="935"/>
              <a:ext cx="454" cy="332"/>
            </a:xfrm>
            <a:prstGeom prst="flowChartConnector">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有效</a:t>
              </a:r>
            </a:p>
            <a:p>
              <a:pPr algn="ctr"/>
              <a:r>
                <a:rPr lang="zh-CN" altLang="en-US" sz="1200">
                  <a:latin typeface="Arial" panose="020B0604020202020204" pitchFamily="34" charset="0"/>
                </a:rPr>
                <a:t>活动</a:t>
              </a:r>
            </a:p>
          </p:txBody>
        </p:sp>
        <p:sp>
          <p:nvSpPr>
            <p:cNvPr id="169998" name="AutoShape 14">
              <a:extLst>
                <a:ext uri="{FF2B5EF4-FFF2-40B4-BE49-F238E27FC236}">
                  <a16:creationId xmlns:a16="http://schemas.microsoft.com/office/drawing/2014/main" id="{716B3C0B-EFF8-46C3-A402-D2C30916DF3C}"/>
                </a:ext>
              </a:extLst>
            </p:cNvPr>
            <p:cNvSpPr>
              <a:spLocks noChangeArrowheads="1"/>
            </p:cNvSpPr>
            <p:nvPr/>
          </p:nvSpPr>
          <p:spPr bwMode="auto">
            <a:xfrm>
              <a:off x="3424" y="1298"/>
              <a:ext cx="454" cy="332"/>
            </a:xfrm>
            <a:prstGeom prst="flowChartConnector">
              <a:avLst/>
            </a:prstGeom>
            <a:solidFill>
              <a:srgbClr val="CC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无效</a:t>
              </a:r>
            </a:p>
            <a:p>
              <a:pPr algn="ctr"/>
              <a:r>
                <a:rPr lang="zh-CN" altLang="en-US" sz="1200">
                  <a:latin typeface="Arial" panose="020B0604020202020204" pitchFamily="34" charset="0"/>
                </a:rPr>
                <a:t>活动</a:t>
              </a:r>
            </a:p>
          </p:txBody>
        </p:sp>
        <p:sp>
          <p:nvSpPr>
            <p:cNvPr id="169999" name="AutoShape 15">
              <a:extLst>
                <a:ext uri="{FF2B5EF4-FFF2-40B4-BE49-F238E27FC236}">
                  <a16:creationId xmlns:a16="http://schemas.microsoft.com/office/drawing/2014/main" id="{B88457BD-CD95-47B6-B740-16B9489ECB60}"/>
                </a:ext>
              </a:extLst>
            </p:cNvPr>
            <p:cNvSpPr>
              <a:spLocks noChangeArrowheads="1"/>
            </p:cNvSpPr>
            <p:nvPr/>
          </p:nvSpPr>
          <p:spPr bwMode="auto">
            <a:xfrm>
              <a:off x="4150" y="1298"/>
              <a:ext cx="590" cy="332"/>
            </a:xfrm>
            <a:prstGeom prst="flowChartConnector">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重点不</a:t>
              </a:r>
            </a:p>
            <a:p>
              <a:pPr algn="ctr"/>
              <a:r>
                <a:rPr lang="zh-CN" altLang="en-US" sz="1200">
                  <a:latin typeface="Arial" panose="020B0604020202020204" pitchFamily="34" charset="0"/>
                </a:rPr>
                <a:t>明确</a:t>
              </a:r>
            </a:p>
          </p:txBody>
        </p:sp>
        <p:sp>
          <p:nvSpPr>
            <p:cNvPr id="170000" name="AutoShape 16">
              <a:extLst>
                <a:ext uri="{FF2B5EF4-FFF2-40B4-BE49-F238E27FC236}">
                  <a16:creationId xmlns:a16="http://schemas.microsoft.com/office/drawing/2014/main" id="{CE719936-8B4B-4F3A-8346-F5B6A5F58624}"/>
                </a:ext>
              </a:extLst>
            </p:cNvPr>
            <p:cNvSpPr>
              <a:spLocks noChangeArrowheads="1"/>
            </p:cNvSpPr>
            <p:nvPr/>
          </p:nvSpPr>
          <p:spPr bwMode="auto">
            <a:xfrm>
              <a:off x="4150" y="1661"/>
              <a:ext cx="635" cy="332"/>
            </a:xfrm>
            <a:prstGeom prst="flowChartConnector">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销售人员负担过重</a:t>
              </a:r>
            </a:p>
          </p:txBody>
        </p:sp>
        <p:sp>
          <p:nvSpPr>
            <p:cNvPr id="170001" name="AutoShape 17">
              <a:extLst>
                <a:ext uri="{FF2B5EF4-FFF2-40B4-BE49-F238E27FC236}">
                  <a16:creationId xmlns:a16="http://schemas.microsoft.com/office/drawing/2014/main" id="{9B6ADFD0-8842-441C-917D-A7D381AFCC46}"/>
                </a:ext>
              </a:extLst>
            </p:cNvPr>
            <p:cNvSpPr>
              <a:spLocks noChangeArrowheads="1"/>
            </p:cNvSpPr>
            <p:nvPr/>
          </p:nvSpPr>
          <p:spPr bwMode="auto">
            <a:xfrm>
              <a:off x="4150" y="2024"/>
              <a:ext cx="635" cy="332"/>
            </a:xfrm>
            <a:prstGeom prst="flowChartConnector">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薪酬不</a:t>
              </a:r>
            </a:p>
            <a:p>
              <a:pPr algn="ctr"/>
              <a:r>
                <a:rPr lang="zh-CN" altLang="en-US" sz="1200">
                  <a:latin typeface="Arial" panose="020B0604020202020204" pitchFamily="34" charset="0"/>
                </a:rPr>
                <a:t>合理</a:t>
              </a:r>
            </a:p>
          </p:txBody>
        </p:sp>
        <p:sp>
          <p:nvSpPr>
            <p:cNvPr id="170002" name="AutoShape 18">
              <a:extLst>
                <a:ext uri="{FF2B5EF4-FFF2-40B4-BE49-F238E27FC236}">
                  <a16:creationId xmlns:a16="http://schemas.microsoft.com/office/drawing/2014/main" id="{F6FCD678-3270-4C51-835C-B7EE795C198A}"/>
                </a:ext>
              </a:extLst>
            </p:cNvPr>
            <p:cNvSpPr>
              <a:spLocks noChangeArrowheads="1"/>
            </p:cNvSpPr>
            <p:nvPr/>
          </p:nvSpPr>
          <p:spPr bwMode="auto">
            <a:xfrm>
              <a:off x="4150" y="2387"/>
              <a:ext cx="635" cy="332"/>
            </a:xfrm>
            <a:prstGeom prst="flowChartConnector">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0" bIns="0" anchor="ctr"/>
            <a:lstStyle/>
            <a:p>
              <a:pPr algn="ctr"/>
              <a:r>
                <a:rPr lang="zh-CN" altLang="en-US" sz="1200">
                  <a:latin typeface="Arial" panose="020B0604020202020204" pitchFamily="34" charset="0"/>
                </a:rPr>
                <a:t>监督不够</a:t>
              </a:r>
            </a:p>
          </p:txBody>
        </p:sp>
        <p:cxnSp>
          <p:nvCxnSpPr>
            <p:cNvPr id="170003" name="AutoShape 19">
              <a:extLst>
                <a:ext uri="{FF2B5EF4-FFF2-40B4-BE49-F238E27FC236}">
                  <a16:creationId xmlns:a16="http://schemas.microsoft.com/office/drawing/2014/main" id="{7E19435A-985D-41BB-9967-18385A2AC94A}"/>
                </a:ext>
              </a:extLst>
            </p:cNvPr>
            <p:cNvCxnSpPr>
              <a:cxnSpLocks noChangeShapeType="1"/>
              <a:stCxn id="169988" idx="3"/>
              <a:endCxn id="169989" idx="3"/>
            </p:cNvCxnSpPr>
            <p:nvPr/>
          </p:nvCxnSpPr>
          <p:spPr bwMode="auto">
            <a:xfrm flipV="1">
              <a:off x="885" y="2156"/>
              <a:ext cx="213" cy="2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04" name="AutoShape 20">
              <a:extLst>
                <a:ext uri="{FF2B5EF4-FFF2-40B4-BE49-F238E27FC236}">
                  <a16:creationId xmlns:a16="http://schemas.microsoft.com/office/drawing/2014/main" id="{25271926-05DD-491D-B43D-AB18E5E61EA0}"/>
                </a:ext>
              </a:extLst>
            </p:cNvPr>
            <p:cNvCxnSpPr>
              <a:cxnSpLocks noChangeShapeType="1"/>
              <a:stCxn id="169988" idx="3"/>
              <a:endCxn id="169990" idx="1"/>
            </p:cNvCxnSpPr>
            <p:nvPr/>
          </p:nvCxnSpPr>
          <p:spPr bwMode="auto">
            <a:xfrm>
              <a:off x="885" y="2409"/>
              <a:ext cx="213" cy="2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05" name="AutoShape 21">
              <a:extLst>
                <a:ext uri="{FF2B5EF4-FFF2-40B4-BE49-F238E27FC236}">
                  <a16:creationId xmlns:a16="http://schemas.microsoft.com/office/drawing/2014/main" id="{C0C43C08-8672-497A-8904-242F817359A3}"/>
                </a:ext>
              </a:extLst>
            </p:cNvPr>
            <p:cNvCxnSpPr>
              <a:cxnSpLocks noChangeShapeType="1"/>
              <a:stCxn id="169989" idx="6"/>
              <a:endCxn id="169991" idx="2"/>
            </p:cNvCxnSpPr>
            <p:nvPr/>
          </p:nvCxnSpPr>
          <p:spPr bwMode="auto">
            <a:xfrm flipV="1">
              <a:off x="1788" y="1735"/>
              <a:ext cx="49" cy="3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06" name="AutoShape 22">
              <a:extLst>
                <a:ext uri="{FF2B5EF4-FFF2-40B4-BE49-F238E27FC236}">
                  <a16:creationId xmlns:a16="http://schemas.microsoft.com/office/drawing/2014/main" id="{7AD43ADD-8A9F-4BFD-AB39-E1D72C62BF18}"/>
                </a:ext>
              </a:extLst>
            </p:cNvPr>
            <p:cNvCxnSpPr>
              <a:cxnSpLocks noChangeShapeType="1"/>
              <a:stCxn id="169989" idx="6"/>
              <a:endCxn id="169992" idx="2"/>
            </p:cNvCxnSpPr>
            <p:nvPr/>
          </p:nvCxnSpPr>
          <p:spPr bwMode="auto">
            <a:xfrm>
              <a:off x="1788" y="2039"/>
              <a:ext cx="49" cy="20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07" name="AutoShape 23">
              <a:extLst>
                <a:ext uri="{FF2B5EF4-FFF2-40B4-BE49-F238E27FC236}">
                  <a16:creationId xmlns:a16="http://schemas.microsoft.com/office/drawing/2014/main" id="{215FC217-6189-4FAD-B003-FA1A079B3D95}"/>
                </a:ext>
              </a:extLst>
            </p:cNvPr>
            <p:cNvCxnSpPr>
              <a:cxnSpLocks noChangeShapeType="1"/>
              <a:stCxn id="169990" idx="7"/>
            </p:cNvCxnSpPr>
            <p:nvPr/>
          </p:nvCxnSpPr>
          <p:spPr bwMode="auto">
            <a:xfrm flipV="1">
              <a:off x="1670" y="2523"/>
              <a:ext cx="167" cy="1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08" name="AutoShape 24">
              <a:extLst>
                <a:ext uri="{FF2B5EF4-FFF2-40B4-BE49-F238E27FC236}">
                  <a16:creationId xmlns:a16="http://schemas.microsoft.com/office/drawing/2014/main" id="{17D569F9-B40D-4345-8E10-E1383BC196BF}"/>
                </a:ext>
              </a:extLst>
            </p:cNvPr>
            <p:cNvCxnSpPr>
              <a:cxnSpLocks noChangeShapeType="1"/>
              <a:stCxn id="169990" idx="5"/>
            </p:cNvCxnSpPr>
            <p:nvPr/>
          </p:nvCxnSpPr>
          <p:spPr bwMode="auto">
            <a:xfrm>
              <a:off x="1670" y="2882"/>
              <a:ext cx="167" cy="1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09" name="AutoShape 25">
              <a:extLst>
                <a:ext uri="{FF2B5EF4-FFF2-40B4-BE49-F238E27FC236}">
                  <a16:creationId xmlns:a16="http://schemas.microsoft.com/office/drawing/2014/main" id="{494367BC-C647-4527-A5AB-69E6FDB251A3}"/>
                </a:ext>
              </a:extLst>
            </p:cNvPr>
            <p:cNvCxnSpPr>
              <a:cxnSpLocks noChangeShapeType="1"/>
              <a:stCxn id="169991" idx="6"/>
              <a:endCxn id="169993" idx="3"/>
            </p:cNvCxnSpPr>
            <p:nvPr/>
          </p:nvCxnSpPr>
          <p:spPr bwMode="auto">
            <a:xfrm flipV="1">
              <a:off x="2291" y="1627"/>
              <a:ext cx="156" cy="10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0" name="AutoShape 26">
              <a:extLst>
                <a:ext uri="{FF2B5EF4-FFF2-40B4-BE49-F238E27FC236}">
                  <a16:creationId xmlns:a16="http://schemas.microsoft.com/office/drawing/2014/main" id="{219283A4-9FE5-4666-8FEE-A2B05BDDBBCE}"/>
                </a:ext>
              </a:extLst>
            </p:cNvPr>
            <p:cNvCxnSpPr>
              <a:cxnSpLocks noChangeShapeType="1"/>
              <a:stCxn id="169991" idx="6"/>
              <a:endCxn id="169994" idx="1"/>
            </p:cNvCxnSpPr>
            <p:nvPr/>
          </p:nvCxnSpPr>
          <p:spPr bwMode="auto">
            <a:xfrm>
              <a:off x="2291" y="1735"/>
              <a:ext cx="156" cy="9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1" name="AutoShape 27">
              <a:extLst>
                <a:ext uri="{FF2B5EF4-FFF2-40B4-BE49-F238E27FC236}">
                  <a16:creationId xmlns:a16="http://schemas.microsoft.com/office/drawing/2014/main" id="{DC2DB484-D863-4E83-A67F-6145C46694D6}"/>
                </a:ext>
              </a:extLst>
            </p:cNvPr>
            <p:cNvCxnSpPr>
              <a:cxnSpLocks noChangeShapeType="1"/>
              <a:stCxn id="169993" idx="6"/>
              <a:endCxn id="169995" idx="3"/>
            </p:cNvCxnSpPr>
            <p:nvPr/>
          </p:nvCxnSpPr>
          <p:spPr bwMode="auto">
            <a:xfrm flipV="1">
              <a:off x="2835" y="1423"/>
              <a:ext cx="127" cy="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2" name="AutoShape 28">
              <a:extLst>
                <a:ext uri="{FF2B5EF4-FFF2-40B4-BE49-F238E27FC236}">
                  <a16:creationId xmlns:a16="http://schemas.microsoft.com/office/drawing/2014/main" id="{95C1D8BA-D342-4CD7-A59D-C557ADE9E09E}"/>
                </a:ext>
              </a:extLst>
            </p:cNvPr>
            <p:cNvCxnSpPr>
              <a:cxnSpLocks noChangeShapeType="1"/>
              <a:stCxn id="169993" idx="6"/>
              <a:endCxn id="169996" idx="1"/>
            </p:cNvCxnSpPr>
            <p:nvPr/>
          </p:nvCxnSpPr>
          <p:spPr bwMode="auto">
            <a:xfrm>
              <a:off x="2835" y="1510"/>
              <a:ext cx="127" cy="7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3" name="AutoShape 29">
              <a:extLst>
                <a:ext uri="{FF2B5EF4-FFF2-40B4-BE49-F238E27FC236}">
                  <a16:creationId xmlns:a16="http://schemas.microsoft.com/office/drawing/2014/main" id="{E9A90A0A-11E3-4701-AF4B-01D728DF5BC9}"/>
                </a:ext>
              </a:extLst>
            </p:cNvPr>
            <p:cNvCxnSpPr>
              <a:cxnSpLocks noChangeShapeType="1"/>
              <a:stCxn id="169994" idx="6"/>
            </p:cNvCxnSpPr>
            <p:nvPr/>
          </p:nvCxnSpPr>
          <p:spPr bwMode="auto">
            <a:xfrm flipV="1">
              <a:off x="2835" y="1888"/>
              <a:ext cx="136" cy="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4" name="AutoShape 30">
              <a:extLst>
                <a:ext uri="{FF2B5EF4-FFF2-40B4-BE49-F238E27FC236}">
                  <a16:creationId xmlns:a16="http://schemas.microsoft.com/office/drawing/2014/main" id="{7053C433-63D3-43B5-AFCA-7602E1C7BBF6}"/>
                </a:ext>
              </a:extLst>
            </p:cNvPr>
            <p:cNvCxnSpPr>
              <a:cxnSpLocks noChangeShapeType="1"/>
              <a:stCxn id="169994" idx="6"/>
            </p:cNvCxnSpPr>
            <p:nvPr/>
          </p:nvCxnSpPr>
          <p:spPr bwMode="auto">
            <a:xfrm>
              <a:off x="2835" y="1949"/>
              <a:ext cx="136" cy="1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5" name="AutoShape 31">
              <a:extLst>
                <a:ext uri="{FF2B5EF4-FFF2-40B4-BE49-F238E27FC236}">
                  <a16:creationId xmlns:a16="http://schemas.microsoft.com/office/drawing/2014/main" id="{84C92A00-669C-48A1-A86E-0F67C19031D4}"/>
                </a:ext>
              </a:extLst>
            </p:cNvPr>
            <p:cNvCxnSpPr>
              <a:cxnSpLocks noChangeShapeType="1"/>
              <a:stCxn id="169995" idx="6"/>
              <a:endCxn id="169997" idx="3"/>
            </p:cNvCxnSpPr>
            <p:nvPr/>
          </p:nvCxnSpPr>
          <p:spPr bwMode="auto">
            <a:xfrm flipV="1">
              <a:off x="3350" y="1218"/>
              <a:ext cx="140" cy="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6" name="AutoShape 32">
              <a:extLst>
                <a:ext uri="{FF2B5EF4-FFF2-40B4-BE49-F238E27FC236}">
                  <a16:creationId xmlns:a16="http://schemas.microsoft.com/office/drawing/2014/main" id="{FE03AE57-CD2C-4B4A-976C-96F74D782013}"/>
                </a:ext>
              </a:extLst>
            </p:cNvPr>
            <p:cNvCxnSpPr>
              <a:cxnSpLocks noChangeShapeType="1"/>
              <a:stCxn id="169995" idx="6"/>
              <a:endCxn id="169998" idx="1"/>
            </p:cNvCxnSpPr>
            <p:nvPr/>
          </p:nvCxnSpPr>
          <p:spPr bwMode="auto">
            <a:xfrm>
              <a:off x="3350" y="1306"/>
              <a:ext cx="140" cy="4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7" name="AutoShape 33">
              <a:extLst>
                <a:ext uri="{FF2B5EF4-FFF2-40B4-BE49-F238E27FC236}">
                  <a16:creationId xmlns:a16="http://schemas.microsoft.com/office/drawing/2014/main" id="{6EF7FE2F-23D7-4DB4-9511-70AA96A4CEF6}"/>
                </a:ext>
              </a:extLst>
            </p:cNvPr>
            <p:cNvCxnSpPr>
              <a:cxnSpLocks noChangeShapeType="1"/>
              <a:stCxn id="169996" idx="6"/>
            </p:cNvCxnSpPr>
            <p:nvPr/>
          </p:nvCxnSpPr>
          <p:spPr bwMode="auto">
            <a:xfrm flipV="1">
              <a:off x="3350" y="1616"/>
              <a:ext cx="120" cy="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8" name="AutoShape 34">
              <a:extLst>
                <a:ext uri="{FF2B5EF4-FFF2-40B4-BE49-F238E27FC236}">
                  <a16:creationId xmlns:a16="http://schemas.microsoft.com/office/drawing/2014/main" id="{B3F59579-9878-439C-BB7B-A9C18E690B84}"/>
                </a:ext>
              </a:extLst>
            </p:cNvPr>
            <p:cNvCxnSpPr>
              <a:cxnSpLocks noChangeShapeType="1"/>
              <a:stCxn id="169996" idx="6"/>
            </p:cNvCxnSpPr>
            <p:nvPr/>
          </p:nvCxnSpPr>
          <p:spPr bwMode="auto">
            <a:xfrm>
              <a:off x="3350" y="1698"/>
              <a:ext cx="120" cy="9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9" name="AutoShape 35">
              <a:extLst>
                <a:ext uri="{FF2B5EF4-FFF2-40B4-BE49-F238E27FC236}">
                  <a16:creationId xmlns:a16="http://schemas.microsoft.com/office/drawing/2014/main" id="{A6977741-6D4F-4AE5-A01E-B21ED29AF5DF}"/>
                </a:ext>
              </a:extLst>
            </p:cNvPr>
            <p:cNvCxnSpPr>
              <a:cxnSpLocks noChangeShapeType="1"/>
              <a:stCxn id="169998" idx="6"/>
              <a:endCxn id="169999" idx="2"/>
            </p:cNvCxnSpPr>
            <p:nvPr/>
          </p:nvCxnSpPr>
          <p:spPr bwMode="auto">
            <a:xfrm>
              <a:off x="3878" y="1464"/>
              <a:ext cx="27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20" name="AutoShape 36">
              <a:extLst>
                <a:ext uri="{FF2B5EF4-FFF2-40B4-BE49-F238E27FC236}">
                  <a16:creationId xmlns:a16="http://schemas.microsoft.com/office/drawing/2014/main" id="{C5298B0E-57EE-47B5-B4A7-C1D2479F12E3}"/>
                </a:ext>
              </a:extLst>
            </p:cNvPr>
            <p:cNvCxnSpPr>
              <a:cxnSpLocks noChangeShapeType="1"/>
              <a:stCxn id="169998" idx="6"/>
              <a:endCxn id="170000" idx="2"/>
            </p:cNvCxnSpPr>
            <p:nvPr/>
          </p:nvCxnSpPr>
          <p:spPr bwMode="auto">
            <a:xfrm>
              <a:off x="3878" y="1464"/>
              <a:ext cx="272" cy="36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21" name="AutoShape 37">
              <a:extLst>
                <a:ext uri="{FF2B5EF4-FFF2-40B4-BE49-F238E27FC236}">
                  <a16:creationId xmlns:a16="http://schemas.microsoft.com/office/drawing/2014/main" id="{DEA5F6FA-EFE6-44D1-B463-355EE395D6CA}"/>
                </a:ext>
              </a:extLst>
            </p:cNvPr>
            <p:cNvCxnSpPr>
              <a:cxnSpLocks noChangeShapeType="1"/>
              <a:stCxn id="169998" idx="6"/>
              <a:endCxn id="170001" idx="2"/>
            </p:cNvCxnSpPr>
            <p:nvPr/>
          </p:nvCxnSpPr>
          <p:spPr bwMode="auto">
            <a:xfrm>
              <a:off x="3878" y="1464"/>
              <a:ext cx="272" cy="726"/>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22" name="AutoShape 38">
              <a:extLst>
                <a:ext uri="{FF2B5EF4-FFF2-40B4-BE49-F238E27FC236}">
                  <a16:creationId xmlns:a16="http://schemas.microsoft.com/office/drawing/2014/main" id="{812B9FBA-D3D8-4B89-8E09-21A5F8A36B8E}"/>
                </a:ext>
              </a:extLst>
            </p:cNvPr>
            <p:cNvCxnSpPr>
              <a:cxnSpLocks noChangeShapeType="1"/>
              <a:stCxn id="169998" idx="6"/>
              <a:endCxn id="170002" idx="2"/>
            </p:cNvCxnSpPr>
            <p:nvPr/>
          </p:nvCxnSpPr>
          <p:spPr bwMode="auto">
            <a:xfrm>
              <a:off x="3878" y="1464"/>
              <a:ext cx="272" cy="1089"/>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0023" name="Group 39">
            <a:extLst>
              <a:ext uri="{FF2B5EF4-FFF2-40B4-BE49-F238E27FC236}">
                <a16:creationId xmlns:a16="http://schemas.microsoft.com/office/drawing/2014/main" id="{DF29F957-F1C9-4038-AE39-1F4DB501D9B6}"/>
              </a:ext>
            </a:extLst>
          </p:cNvPr>
          <p:cNvGrpSpPr>
            <a:grpSpLocks/>
          </p:cNvGrpSpPr>
          <p:nvPr/>
        </p:nvGrpSpPr>
        <p:grpSpPr bwMode="auto">
          <a:xfrm rot="1964808">
            <a:off x="7172325" y="1809750"/>
            <a:ext cx="855663" cy="325438"/>
            <a:chOff x="5202" y="1127"/>
            <a:chExt cx="718" cy="173"/>
          </a:xfrm>
        </p:grpSpPr>
        <p:sp>
          <p:nvSpPr>
            <p:cNvPr id="170024" name="Text Box 40">
              <a:extLst>
                <a:ext uri="{FF2B5EF4-FFF2-40B4-BE49-F238E27FC236}">
                  <a16:creationId xmlns:a16="http://schemas.microsoft.com/office/drawing/2014/main" id="{EB5C6E89-C503-464B-B0C0-250B1911E95D}"/>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70025" name="Line 41">
              <a:extLst>
                <a:ext uri="{FF2B5EF4-FFF2-40B4-BE49-F238E27FC236}">
                  <a16:creationId xmlns:a16="http://schemas.microsoft.com/office/drawing/2014/main" id="{CDEB8339-2382-4A6D-8EB5-7C9C011D0FF8}"/>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6" name="Line 42">
              <a:extLst>
                <a:ext uri="{FF2B5EF4-FFF2-40B4-BE49-F238E27FC236}">
                  <a16:creationId xmlns:a16="http://schemas.microsoft.com/office/drawing/2014/main" id="{A962BB3F-C6EB-4D82-8CA7-5F662A8DDA48}"/>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0027" name="Text Box 43">
            <a:extLst>
              <a:ext uri="{FF2B5EF4-FFF2-40B4-BE49-F238E27FC236}">
                <a16:creationId xmlns:a16="http://schemas.microsoft.com/office/drawing/2014/main" id="{03735019-220C-4BDB-AB31-D16619E07640}"/>
              </a:ext>
            </a:extLst>
          </p:cNvPr>
          <p:cNvSpPr txBox="1">
            <a:spLocks noChangeArrowheads="1"/>
          </p:cNvSpPr>
          <p:nvPr/>
        </p:nvSpPr>
        <p:spPr bwMode="auto">
          <a:xfrm>
            <a:off x="827088" y="6008688"/>
            <a:ext cx="48244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sp>
        <p:nvSpPr>
          <p:cNvPr id="170028" name="Rectangle 44">
            <a:extLst>
              <a:ext uri="{FF2B5EF4-FFF2-40B4-BE49-F238E27FC236}">
                <a16:creationId xmlns:a16="http://schemas.microsoft.com/office/drawing/2014/main" id="{3F14DC19-374E-462A-A15A-6C0ECAD87DF0}"/>
              </a:ext>
            </a:extLst>
          </p:cNvPr>
          <p:cNvSpPr>
            <a:spLocks noChangeArrowheads="1"/>
          </p:cNvSpPr>
          <p:nvPr/>
        </p:nvSpPr>
        <p:spPr bwMode="auto">
          <a:xfrm>
            <a:off x="3406775" y="4957763"/>
            <a:ext cx="4549775" cy="696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10000"/>
              </a:lnSpc>
              <a:buFontTx/>
              <a:buChar char="•"/>
            </a:pPr>
            <a:r>
              <a:rPr lang="zh-CN" altLang="en-US" sz="1200"/>
              <a:t>此种分类的办法是选择结构，其树状图与用来寻找消极结果原因的行为结构相关，但每次只是进行简单的双重选择，一直持续到更准确地了解可能原因是为止</a:t>
            </a:r>
          </a:p>
        </p:txBody>
      </p:sp>
      <p:sp>
        <p:nvSpPr>
          <p:cNvPr id="170029" name="Text Box 45">
            <a:extLst>
              <a:ext uri="{FF2B5EF4-FFF2-40B4-BE49-F238E27FC236}">
                <a16:creationId xmlns:a16="http://schemas.microsoft.com/office/drawing/2014/main" id="{8A5C764A-CA05-4232-AFC1-AD969735AFA3}"/>
              </a:ext>
            </a:extLst>
          </p:cNvPr>
          <p:cNvSpPr txBox="1">
            <a:spLocks noChangeArrowheads="1"/>
          </p:cNvSpPr>
          <p:nvPr/>
        </p:nvSpPr>
        <p:spPr bwMode="auto">
          <a:xfrm>
            <a:off x="1906588" y="1484313"/>
            <a:ext cx="2952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latin typeface="Arial" panose="020B0604020202020204" pitchFamily="34" charset="0"/>
              </a:rPr>
              <a:t>在流程的不同阶段双重选择示意图</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a:extLst>
              <a:ext uri="{FF2B5EF4-FFF2-40B4-BE49-F238E27FC236}">
                <a16:creationId xmlns:a16="http://schemas.microsoft.com/office/drawing/2014/main" id="{F9C5D5EB-BA9C-4285-9EF6-710CF0186ECD}"/>
              </a:ext>
            </a:extLst>
          </p:cNvPr>
          <p:cNvSpPr>
            <a:spLocks noGrp="1"/>
          </p:cNvSpPr>
          <p:nvPr>
            <p:ph type="sldNum" sz="quarter" idx="12"/>
          </p:nvPr>
        </p:nvSpPr>
        <p:spPr/>
        <p:txBody>
          <a:bodyPr/>
          <a:lstStyle/>
          <a:p>
            <a:fld id="{31143C81-5A76-418A-9E7D-4156B4304367}" type="slidenum">
              <a:rPr lang="zh-CN" altLang="en-US"/>
              <a:pPr/>
              <a:t>87</a:t>
            </a:fld>
            <a:endParaRPr lang="en-US" altLang="zh-CN"/>
          </a:p>
        </p:txBody>
      </p:sp>
      <p:sp>
        <p:nvSpPr>
          <p:cNvPr id="171010" name="Rectangle 2">
            <a:extLst>
              <a:ext uri="{FF2B5EF4-FFF2-40B4-BE49-F238E27FC236}">
                <a16:creationId xmlns:a16="http://schemas.microsoft.com/office/drawing/2014/main" id="{56CD9DB0-B642-4124-901A-463837051426}"/>
              </a:ext>
            </a:extLst>
          </p:cNvPr>
          <p:cNvSpPr>
            <a:spLocks noGrp="1" noChangeArrowheads="1"/>
          </p:cNvSpPr>
          <p:nvPr>
            <p:ph type="title"/>
          </p:nvPr>
        </p:nvSpPr>
        <p:spPr/>
        <p:txBody>
          <a:bodyPr/>
          <a:lstStyle/>
          <a:p>
            <a:r>
              <a:rPr lang="zh-CN" altLang="en-US" b="0">
                <a:ea typeface="黑体" panose="02010609060101010101" pitchFamily="49" charset="-122"/>
              </a:rPr>
              <a:t>运用诊断框架分析客户的问题，并有目的收集相关资料，提出假设</a:t>
            </a:r>
          </a:p>
        </p:txBody>
      </p:sp>
      <p:sp>
        <p:nvSpPr>
          <p:cNvPr id="171011" name="Text Box 3">
            <a:extLst>
              <a:ext uri="{FF2B5EF4-FFF2-40B4-BE49-F238E27FC236}">
                <a16:creationId xmlns:a16="http://schemas.microsoft.com/office/drawing/2014/main" id="{B567C296-54DF-41A1-AABF-C0EF0D9BF5F4}"/>
              </a:ext>
            </a:extLst>
          </p:cNvPr>
          <p:cNvSpPr txBox="1">
            <a:spLocks noChangeArrowheads="1"/>
          </p:cNvSpPr>
          <p:nvPr/>
        </p:nvSpPr>
        <p:spPr bwMode="auto">
          <a:xfrm>
            <a:off x="971550" y="1412875"/>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Arial" panose="020B0604020202020204" pitchFamily="34" charset="0"/>
              </a:rPr>
              <a:t>情境</a:t>
            </a:r>
          </a:p>
        </p:txBody>
      </p:sp>
      <p:sp>
        <p:nvSpPr>
          <p:cNvPr id="171012" name="Text Box 4">
            <a:extLst>
              <a:ext uri="{FF2B5EF4-FFF2-40B4-BE49-F238E27FC236}">
                <a16:creationId xmlns:a16="http://schemas.microsoft.com/office/drawing/2014/main" id="{FD2F81E0-B6C9-478F-A839-D9602048A5C0}"/>
              </a:ext>
            </a:extLst>
          </p:cNvPr>
          <p:cNvSpPr txBox="1">
            <a:spLocks noChangeArrowheads="1"/>
          </p:cNvSpPr>
          <p:nvPr/>
        </p:nvSpPr>
        <p:spPr bwMode="auto">
          <a:xfrm>
            <a:off x="900113" y="1819275"/>
            <a:ext cx="1368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a:latin typeface="Arial" panose="020B0604020202020204" pitchFamily="34" charset="0"/>
              </a:rPr>
              <a:t>切入点</a:t>
            </a:r>
            <a:r>
              <a:rPr lang="en-US" altLang="zh-CN" sz="1400" b="1">
                <a:latin typeface="Arial" panose="020B0604020202020204" pitchFamily="34" charset="0"/>
              </a:rPr>
              <a:t>/</a:t>
            </a:r>
            <a:r>
              <a:rPr lang="zh-CN" altLang="en-US" sz="1400" b="1">
                <a:latin typeface="Arial" panose="020B0604020202020204" pitchFamily="34" charset="0"/>
              </a:rPr>
              <a:t>序幕</a:t>
            </a:r>
          </a:p>
        </p:txBody>
      </p:sp>
      <p:sp>
        <p:nvSpPr>
          <p:cNvPr id="171013" name="AutoShape 5">
            <a:extLst>
              <a:ext uri="{FF2B5EF4-FFF2-40B4-BE49-F238E27FC236}">
                <a16:creationId xmlns:a16="http://schemas.microsoft.com/office/drawing/2014/main" id="{8A172700-12DF-4530-90DC-798480F9CEB1}"/>
              </a:ext>
            </a:extLst>
          </p:cNvPr>
          <p:cNvSpPr>
            <a:spLocks noChangeArrowheads="1"/>
          </p:cNvSpPr>
          <p:nvPr/>
        </p:nvSpPr>
        <p:spPr bwMode="auto">
          <a:xfrm>
            <a:off x="1979613" y="2051050"/>
            <a:ext cx="647700" cy="288925"/>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pPr algn="ctr"/>
            <a:r>
              <a:rPr lang="zh-CN" altLang="en-US" sz="1200">
                <a:latin typeface="Arial" panose="020B0604020202020204" pitchFamily="34" charset="0"/>
              </a:rPr>
              <a:t>巴洛斯</a:t>
            </a:r>
          </a:p>
        </p:txBody>
      </p:sp>
      <p:sp>
        <p:nvSpPr>
          <p:cNvPr id="171014" name="Text Box 6">
            <a:extLst>
              <a:ext uri="{FF2B5EF4-FFF2-40B4-BE49-F238E27FC236}">
                <a16:creationId xmlns:a16="http://schemas.microsoft.com/office/drawing/2014/main" id="{2CDC18BD-0896-4AE7-8A12-ACB4F1CB5C13}"/>
              </a:ext>
            </a:extLst>
          </p:cNvPr>
          <p:cNvSpPr txBox="1">
            <a:spLocks noChangeArrowheads="1"/>
          </p:cNvSpPr>
          <p:nvPr/>
        </p:nvSpPr>
        <p:spPr bwMode="auto">
          <a:xfrm>
            <a:off x="4283075" y="1344613"/>
            <a:ext cx="18716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400" b="1">
                <a:latin typeface="Arial" panose="020B0604020202020204" pitchFamily="34" charset="0"/>
              </a:rPr>
              <a:t>非期望结果（</a:t>
            </a:r>
            <a:r>
              <a:rPr lang="en-US" altLang="zh-CN" sz="1400" b="1">
                <a:latin typeface="Arial" panose="020B0604020202020204" pitchFamily="34" charset="0"/>
              </a:rPr>
              <a:t>R1</a:t>
            </a:r>
            <a:r>
              <a:rPr lang="zh-CN" altLang="en-US" sz="1400" b="1">
                <a:latin typeface="Arial" panose="020B0604020202020204" pitchFamily="34" charset="0"/>
              </a:rPr>
              <a:t>）</a:t>
            </a:r>
          </a:p>
        </p:txBody>
      </p:sp>
      <p:sp>
        <p:nvSpPr>
          <p:cNvPr id="171015" name="Text Box 7">
            <a:extLst>
              <a:ext uri="{FF2B5EF4-FFF2-40B4-BE49-F238E27FC236}">
                <a16:creationId xmlns:a16="http://schemas.microsoft.com/office/drawing/2014/main" id="{924A9BBC-25CC-4F19-85D7-AE35AD53C5D1}"/>
              </a:ext>
            </a:extLst>
          </p:cNvPr>
          <p:cNvSpPr txBox="1">
            <a:spLocks noChangeArrowheads="1"/>
          </p:cNvSpPr>
          <p:nvPr/>
        </p:nvSpPr>
        <p:spPr bwMode="auto">
          <a:xfrm>
            <a:off x="6156325" y="1341438"/>
            <a:ext cx="151288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400" b="1">
                <a:latin typeface="Arial" panose="020B0604020202020204" pitchFamily="34" charset="0"/>
              </a:rPr>
              <a:t>期望结果（</a:t>
            </a:r>
            <a:r>
              <a:rPr lang="en-US" altLang="zh-CN" sz="1400" b="1">
                <a:latin typeface="Arial" panose="020B0604020202020204" pitchFamily="34" charset="0"/>
              </a:rPr>
              <a:t>R2</a:t>
            </a:r>
            <a:r>
              <a:rPr lang="zh-CN" altLang="en-US" sz="1400" b="1">
                <a:latin typeface="Arial" panose="020B0604020202020204" pitchFamily="34" charset="0"/>
              </a:rPr>
              <a:t>）</a:t>
            </a:r>
          </a:p>
        </p:txBody>
      </p:sp>
      <p:sp>
        <p:nvSpPr>
          <p:cNvPr id="171016" name="AutoShape 8">
            <a:extLst>
              <a:ext uri="{FF2B5EF4-FFF2-40B4-BE49-F238E27FC236}">
                <a16:creationId xmlns:a16="http://schemas.microsoft.com/office/drawing/2014/main" id="{AB18D030-798C-46C1-90B6-C47797690AEE}"/>
              </a:ext>
            </a:extLst>
          </p:cNvPr>
          <p:cNvSpPr>
            <a:spLocks noChangeArrowheads="1"/>
          </p:cNvSpPr>
          <p:nvPr/>
        </p:nvSpPr>
        <p:spPr bwMode="auto">
          <a:xfrm>
            <a:off x="4138613" y="1557338"/>
            <a:ext cx="2089150" cy="914400"/>
          </a:xfrm>
          <a:prstGeom prst="flowChartAlternate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Char char="•"/>
            </a:pPr>
            <a:r>
              <a:rPr lang="zh-CN" altLang="en-US" sz="1000">
                <a:latin typeface="Arial" panose="020B0604020202020204" pitchFamily="34" charset="0"/>
              </a:rPr>
              <a:t> 担心不能应对增长机会</a:t>
            </a:r>
          </a:p>
          <a:p>
            <a:pPr>
              <a:buFontTx/>
              <a:buChar char="•"/>
            </a:pPr>
            <a:r>
              <a:rPr lang="zh-CN" altLang="en-US" sz="1000">
                <a:latin typeface="Arial" panose="020B0604020202020204" pitchFamily="34" charset="0"/>
              </a:rPr>
              <a:t> 担心不能很好地使用系统</a:t>
            </a:r>
          </a:p>
          <a:p>
            <a:pPr>
              <a:buFontTx/>
              <a:buChar char="•"/>
            </a:pPr>
            <a:r>
              <a:rPr lang="zh-CN" altLang="en-US" sz="1000">
                <a:latin typeface="Arial" panose="020B0604020202020204" pitchFamily="34" charset="0"/>
              </a:rPr>
              <a:t> 用户小组不了解系统</a:t>
            </a:r>
          </a:p>
          <a:p>
            <a:pPr>
              <a:buFontTx/>
              <a:buChar char="•"/>
            </a:pPr>
            <a:r>
              <a:rPr lang="zh-CN" altLang="en-US" sz="1000">
                <a:latin typeface="Arial" panose="020B0604020202020204" pitchFamily="34" charset="0"/>
              </a:rPr>
              <a:t> 怀疑支持小组的生产率</a:t>
            </a:r>
          </a:p>
          <a:p>
            <a:pPr>
              <a:buFontTx/>
              <a:buChar char="•"/>
            </a:pPr>
            <a:r>
              <a:rPr lang="zh-CN" altLang="en-US" sz="1000">
                <a:latin typeface="Arial" panose="020B0604020202020204" pitchFamily="34" charset="0"/>
              </a:rPr>
              <a:t> 无法判断那些地方效率低</a:t>
            </a:r>
          </a:p>
        </p:txBody>
      </p:sp>
      <p:sp>
        <p:nvSpPr>
          <p:cNvPr id="171017" name="AutoShape 9">
            <a:extLst>
              <a:ext uri="{FF2B5EF4-FFF2-40B4-BE49-F238E27FC236}">
                <a16:creationId xmlns:a16="http://schemas.microsoft.com/office/drawing/2014/main" id="{1C8FB899-7076-4B2B-9F64-540986BDE72E}"/>
              </a:ext>
            </a:extLst>
          </p:cNvPr>
          <p:cNvSpPr>
            <a:spLocks noChangeArrowheads="1"/>
          </p:cNvSpPr>
          <p:nvPr/>
        </p:nvSpPr>
        <p:spPr bwMode="auto">
          <a:xfrm>
            <a:off x="5986463" y="1597025"/>
            <a:ext cx="1831975" cy="828675"/>
          </a:xfrm>
          <a:prstGeom prst="flowChartAlternate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90000"/>
              </a:lnSpc>
              <a:buFontTx/>
              <a:buChar char="•"/>
            </a:pPr>
            <a:r>
              <a:rPr lang="zh-CN" altLang="en-US" sz="1000">
                <a:latin typeface="Arial" panose="020B0604020202020204" pitchFamily="34" charset="0"/>
              </a:rPr>
              <a:t> 生产能力足以满足于其增长</a:t>
            </a:r>
          </a:p>
          <a:p>
            <a:pPr>
              <a:lnSpc>
                <a:spcPct val="90000"/>
              </a:lnSpc>
              <a:buFontTx/>
              <a:buChar char="•"/>
            </a:pPr>
            <a:r>
              <a:rPr lang="zh-CN" altLang="en-US" sz="1000">
                <a:latin typeface="Arial" panose="020B0604020202020204" pitchFamily="34" charset="0"/>
              </a:rPr>
              <a:t> 支持小组提高效率和生产率</a:t>
            </a:r>
          </a:p>
          <a:p>
            <a:pPr>
              <a:lnSpc>
                <a:spcPct val="90000"/>
              </a:lnSpc>
              <a:buFontTx/>
              <a:buChar char="•"/>
            </a:pPr>
            <a:endParaRPr lang="zh-CN" altLang="en-US" sz="1000">
              <a:latin typeface="Arial" panose="020B0604020202020204" pitchFamily="34" charset="0"/>
            </a:endParaRPr>
          </a:p>
        </p:txBody>
      </p:sp>
      <p:sp>
        <p:nvSpPr>
          <p:cNvPr id="171018" name="Text Box 10">
            <a:extLst>
              <a:ext uri="{FF2B5EF4-FFF2-40B4-BE49-F238E27FC236}">
                <a16:creationId xmlns:a16="http://schemas.microsoft.com/office/drawing/2014/main" id="{E6F64F66-35A8-43AC-9043-825BA9DC5E3C}"/>
              </a:ext>
            </a:extLst>
          </p:cNvPr>
          <p:cNvSpPr txBox="1">
            <a:spLocks noChangeArrowheads="1"/>
          </p:cNvSpPr>
          <p:nvPr/>
        </p:nvSpPr>
        <p:spPr bwMode="auto">
          <a:xfrm>
            <a:off x="973138" y="4005263"/>
            <a:ext cx="1223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a:latin typeface="Arial" panose="020B0604020202020204" pitchFamily="34" charset="0"/>
              </a:rPr>
              <a:t>困扰事件</a:t>
            </a:r>
          </a:p>
        </p:txBody>
      </p:sp>
      <p:sp>
        <p:nvSpPr>
          <p:cNvPr id="171019" name="Text Box 11">
            <a:extLst>
              <a:ext uri="{FF2B5EF4-FFF2-40B4-BE49-F238E27FC236}">
                <a16:creationId xmlns:a16="http://schemas.microsoft.com/office/drawing/2014/main" id="{29653B28-9F3A-41AE-8B3C-A9B47E640A1F}"/>
              </a:ext>
            </a:extLst>
          </p:cNvPr>
          <p:cNvSpPr txBox="1">
            <a:spLocks noChangeArrowheads="1"/>
          </p:cNvSpPr>
          <p:nvPr/>
        </p:nvSpPr>
        <p:spPr bwMode="auto">
          <a:xfrm>
            <a:off x="973138" y="4341813"/>
            <a:ext cx="2735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缺少必要零部件，不能及时交货</a:t>
            </a:r>
          </a:p>
        </p:txBody>
      </p:sp>
      <p:sp>
        <p:nvSpPr>
          <p:cNvPr id="171020" name="AutoShape 12">
            <a:extLst>
              <a:ext uri="{FF2B5EF4-FFF2-40B4-BE49-F238E27FC236}">
                <a16:creationId xmlns:a16="http://schemas.microsoft.com/office/drawing/2014/main" id="{92690124-0174-4240-B65E-A35B794ABFAE}"/>
              </a:ext>
            </a:extLst>
          </p:cNvPr>
          <p:cNvSpPr>
            <a:spLocks noChangeArrowheads="1"/>
          </p:cNvSpPr>
          <p:nvPr/>
        </p:nvSpPr>
        <p:spPr bwMode="auto">
          <a:xfrm>
            <a:off x="4932363" y="2565400"/>
            <a:ext cx="2198687" cy="914400"/>
          </a:xfrm>
          <a:prstGeom prst="flowChartAlternate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Char char="•"/>
            </a:pPr>
            <a:r>
              <a:rPr lang="zh-CN" altLang="en-US" sz="1000">
                <a:latin typeface="Arial" panose="020B0604020202020204" pitchFamily="34" charset="0"/>
              </a:rPr>
              <a:t> 决定对信息有哪些需求</a:t>
            </a:r>
          </a:p>
          <a:p>
            <a:pPr>
              <a:buFontTx/>
              <a:buChar char="•"/>
            </a:pPr>
            <a:r>
              <a:rPr lang="zh-CN" altLang="en-US" sz="1000">
                <a:latin typeface="Arial" panose="020B0604020202020204" pitchFamily="34" charset="0"/>
              </a:rPr>
              <a:t> 评估现有系统和程序</a:t>
            </a:r>
          </a:p>
          <a:p>
            <a:pPr>
              <a:buFontTx/>
              <a:buChar char="•"/>
            </a:pPr>
            <a:r>
              <a:rPr lang="zh-CN" altLang="en-US" sz="1000">
                <a:latin typeface="Arial" panose="020B0604020202020204" pitchFamily="34" charset="0"/>
              </a:rPr>
              <a:t> 提出尽快改革的建议确定提高生产率的长期措施</a:t>
            </a:r>
          </a:p>
          <a:p>
            <a:pPr>
              <a:buFontTx/>
              <a:buChar char="•"/>
            </a:pPr>
            <a:r>
              <a:rPr lang="zh-CN" altLang="en-US" sz="1000">
                <a:latin typeface="Arial" panose="020B0604020202020204" pitchFamily="34" charset="0"/>
              </a:rPr>
              <a:t> 确定立即改进控制的措施</a:t>
            </a:r>
          </a:p>
        </p:txBody>
      </p:sp>
      <p:cxnSp>
        <p:nvCxnSpPr>
          <p:cNvPr id="171021" name="AutoShape 13">
            <a:extLst>
              <a:ext uri="{FF2B5EF4-FFF2-40B4-BE49-F238E27FC236}">
                <a16:creationId xmlns:a16="http://schemas.microsoft.com/office/drawing/2014/main" id="{5935E7F9-E4B4-48CF-8584-EBFA9251492E}"/>
              </a:ext>
            </a:extLst>
          </p:cNvPr>
          <p:cNvCxnSpPr>
            <a:cxnSpLocks noChangeShapeType="1"/>
            <a:stCxn id="171016" idx="2"/>
            <a:endCxn id="171020" idx="0"/>
          </p:cNvCxnSpPr>
          <p:nvPr/>
        </p:nvCxnSpPr>
        <p:spPr bwMode="auto">
          <a:xfrm>
            <a:off x="5183188" y="2471738"/>
            <a:ext cx="849312" cy="93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022" name="AutoShape 14">
            <a:extLst>
              <a:ext uri="{FF2B5EF4-FFF2-40B4-BE49-F238E27FC236}">
                <a16:creationId xmlns:a16="http://schemas.microsoft.com/office/drawing/2014/main" id="{7519D239-8933-40DF-9A71-37C7F46834EA}"/>
              </a:ext>
            </a:extLst>
          </p:cNvPr>
          <p:cNvCxnSpPr>
            <a:cxnSpLocks noChangeShapeType="1"/>
            <a:stCxn id="171017" idx="2"/>
            <a:endCxn id="171020" idx="0"/>
          </p:cNvCxnSpPr>
          <p:nvPr/>
        </p:nvCxnSpPr>
        <p:spPr bwMode="auto">
          <a:xfrm flipH="1">
            <a:off x="6032500" y="2425700"/>
            <a:ext cx="869950" cy="1397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1023" name="AutoShape 15">
            <a:extLst>
              <a:ext uri="{FF2B5EF4-FFF2-40B4-BE49-F238E27FC236}">
                <a16:creationId xmlns:a16="http://schemas.microsoft.com/office/drawing/2014/main" id="{1031F234-7A2E-4EF1-9CEC-2B486384F50E}"/>
              </a:ext>
            </a:extLst>
          </p:cNvPr>
          <p:cNvSpPr>
            <a:spLocks noChangeArrowheads="1"/>
          </p:cNvSpPr>
          <p:nvPr/>
        </p:nvSpPr>
        <p:spPr bwMode="auto">
          <a:xfrm>
            <a:off x="1077913" y="2546350"/>
            <a:ext cx="647700" cy="288925"/>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pPr algn="ctr"/>
            <a:endParaRPr lang="zh-CN" altLang="en-US" sz="1200">
              <a:latin typeface="Arial" panose="020B0604020202020204" pitchFamily="34" charset="0"/>
            </a:endParaRPr>
          </a:p>
        </p:txBody>
      </p:sp>
      <p:sp>
        <p:nvSpPr>
          <p:cNvPr id="171024" name="AutoShape 16">
            <a:extLst>
              <a:ext uri="{FF2B5EF4-FFF2-40B4-BE49-F238E27FC236}">
                <a16:creationId xmlns:a16="http://schemas.microsoft.com/office/drawing/2014/main" id="{DF1361D4-ED73-418A-8286-73D561AA970E}"/>
              </a:ext>
            </a:extLst>
          </p:cNvPr>
          <p:cNvSpPr>
            <a:spLocks noChangeArrowheads="1"/>
          </p:cNvSpPr>
          <p:nvPr/>
        </p:nvSpPr>
        <p:spPr bwMode="auto">
          <a:xfrm>
            <a:off x="1978025" y="2546350"/>
            <a:ext cx="647700" cy="288925"/>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pPr algn="ctr"/>
            <a:endParaRPr lang="zh-CN" altLang="en-US" sz="1200">
              <a:latin typeface="Arial" panose="020B0604020202020204" pitchFamily="34" charset="0"/>
            </a:endParaRPr>
          </a:p>
        </p:txBody>
      </p:sp>
      <p:sp>
        <p:nvSpPr>
          <p:cNvPr id="171025" name="AutoShape 17">
            <a:extLst>
              <a:ext uri="{FF2B5EF4-FFF2-40B4-BE49-F238E27FC236}">
                <a16:creationId xmlns:a16="http://schemas.microsoft.com/office/drawing/2014/main" id="{880A4FF0-B13B-4CC4-B1F3-E760AACECF25}"/>
              </a:ext>
            </a:extLst>
          </p:cNvPr>
          <p:cNvSpPr>
            <a:spLocks noChangeArrowheads="1"/>
          </p:cNvSpPr>
          <p:nvPr/>
        </p:nvSpPr>
        <p:spPr bwMode="auto">
          <a:xfrm>
            <a:off x="2878138" y="2546350"/>
            <a:ext cx="647700" cy="288925"/>
          </a:xfrm>
          <a:prstGeom prst="flowChartProcess">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pPr algn="ctr"/>
            <a:r>
              <a:rPr lang="en-US" altLang="zh-CN" sz="1200" b="1">
                <a:latin typeface="Arial" panose="020B0604020202020204" pitchFamily="34" charset="0"/>
              </a:rPr>
              <a:t>ISD</a:t>
            </a:r>
          </a:p>
        </p:txBody>
      </p:sp>
      <p:cxnSp>
        <p:nvCxnSpPr>
          <p:cNvPr id="171026" name="AutoShape 18">
            <a:extLst>
              <a:ext uri="{FF2B5EF4-FFF2-40B4-BE49-F238E27FC236}">
                <a16:creationId xmlns:a16="http://schemas.microsoft.com/office/drawing/2014/main" id="{E3120633-8D6E-4BC0-A39B-0D2B729BBD79}"/>
              </a:ext>
            </a:extLst>
          </p:cNvPr>
          <p:cNvCxnSpPr>
            <a:cxnSpLocks noChangeShapeType="1"/>
            <a:stCxn id="171013" idx="2"/>
            <a:endCxn id="171024" idx="0"/>
          </p:cNvCxnSpPr>
          <p:nvPr/>
        </p:nvCxnSpPr>
        <p:spPr bwMode="auto">
          <a:xfrm flipH="1">
            <a:off x="2301875" y="2339975"/>
            <a:ext cx="1588" cy="2063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027" name="AutoShape 19">
            <a:extLst>
              <a:ext uri="{FF2B5EF4-FFF2-40B4-BE49-F238E27FC236}">
                <a16:creationId xmlns:a16="http://schemas.microsoft.com/office/drawing/2014/main" id="{82348E6B-13C4-490C-8455-235C251A54D7}"/>
              </a:ext>
            </a:extLst>
          </p:cNvPr>
          <p:cNvCxnSpPr>
            <a:cxnSpLocks noChangeShapeType="1"/>
            <a:stCxn id="171013" idx="2"/>
            <a:endCxn id="171023" idx="0"/>
          </p:cNvCxnSpPr>
          <p:nvPr/>
        </p:nvCxnSpPr>
        <p:spPr bwMode="auto">
          <a:xfrm rot="5400000">
            <a:off x="1749425" y="1992313"/>
            <a:ext cx="206375" cy="9017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028" name="AutoShape 20">
            <a:extLst>
              <a:ext uri="{FF2B5EF4-FFF2-40B4-BE49-F238E27FC236}">
                <a16:creationId xmlns:a16="http://schemas.microsoft.com/office/drawing/2014/main" id="{4DB9E052-409E-4C0D-8207-7A21351FAF85}"/>
              </a:ext>
            </a:extLst>
          </p:cNvPr>
          <p:cNvCxnSpPr>
            <a:cxnSpLocks noChangeShapeType="1"/>
            <a:stCxn id="171013" idx="2"/>
            <a:endCxn id="171025" idx="0"/>
          </p:cNvCxnSpPr>
          <p:nvPr/>
        </p:nvCxnSpPr>
        <p:spPr bwMode="auto">
          <a:xfrm rot="16200000" flipH="1">
            <a:off x="2649538" y="1993900"/>
            <a:ext cx="206375" cy="8985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1029" name="Text Box 21">
            <a:extLst>
              <a:ext uri="{FF2B5EF4-FFF2-40B4-BE49-F238E27FC236}">
                <a16:creationId xmlns:a16="http://schemas.microsoft.com/office/drawing/2014/main" id="{B20A5435-9C5F-4579-A06B-0EA8370B7FE7}"/>
              </a:ext>
            </a:extLst>
          </p:cNvPr>
          <p:cNvSpPr txBox="1">
            <a:spLocks noChangeArrowheads="1"/>
          </p:cNvSpPr>
          <p:nvPr/>
        </p:nvSpPr>
        <p:spPr bwMode="auto">
          <a:xfrm>
            <a:off x="1044575" y="2878138"/>
            <a:ext cx="273526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buFontTx/>
              <a:buChar char="•"/>
            </a:pPr>
            <a:r>
              <a:rPr lang="zh-CN" altLang="en-US" sz="1000">
                <a:latin typeface="Arial" panose="020B0604020202020204" pitchFamily="34" charset="0"/>
              </a:rPr>
              <a:t> 新兴业务的增长比预期要快</a:t>
            </a:r>
          </a:p>
          <a:p>
            <a:pPr>
              <a:lnSpc>
                <a:spcPct val="60000"/>
              </a:lnSpc>
              <a:spcBef>
                <a:spcPct val="50000"/>
              </a:spcBef>
              <a:buFontTx/>
              <a:buChar char="•"/>
            </a:pPr>
            <a:r>
              <a:rPr lang="zh-CN" altLang="en-US" sz="1000">
                <a:latin typeface="Arial" panose="020B0604020202020204" pitchFamily="34" charset="0"/>
              </a:rPr>
              <a:t> 新系统的使用不尽如人意</a:t>
            </a:r>
          </a:p>
          <a:p>
            <a:pPr>
              <a:lnSpc>
                <a:spcPct val="60000"/>
              </a:lnSpc>
              <a:spcBef>
                <a:spcPct val="50000"/>
              </a:spcBef>
              <a:buFontTx/>
              <a:buChar char="•"/>
            </a:pPr>
            <a:r>
              <a:rPr lang="zh-CN" altLang="en-US" sz="1000">
                <a:latin typeface="Arial" panose="020B0604020202020204" pitchFamily="34" charset="0"/>
              </a:rPr>
              <a:t> 生产计划与安排主系统</a:t>
            </a:r>
          </a:p>
          <a:p>
            <a:pPr>
              <a:lnSpc>
                <a:spcPct val="60000"/>
              </a:lnSpc>
              <a:spcBef>
                <a:spcPct val="50000"/>
              </a:spcBef>
              <a:buFontTx/>
              <a:buChar char="•"/>
            </a:pPr>
            <a:r>
              <a:rPr lang="zh-CN" altLang="en-US" sz="1000">
                <a:latin typeface="Arial" panose="020B0604020202020204" pitchFamily="34" charset="0"/>
              </a:rPr>
              <a:t> 物料计划与控制</a:t>
            </a:r>
          </a:p>
          <a:p>
            <a:pPr>
              <a:lnSpc>
                <a:spcPct val="60000"/>
              </a:lnSpc>
              <a:spcBef>
                <a:spcPct val="50000"/>
              </a:spcBef>
              <a:buFontTx/>
              <a:buChar char="•"/>
            </a:pPr>
            <a:r>
              <a:rPr lang="zh-CN" altLang="en-US" sz="1000">
                <a:latin typeface="Arial" panose="020B0604020202020204" pitchFamily="34" charset="0"/>
              </a:rPr>
              <a:t> 赤岸日常记录和基层控制</a:t>
            </a:r>
          </a:p>
          <a:p>
            <a:pPr>
              <a:lnSpc>
                <a:spcPct val="60000"/>
              </a:lnSpc>
              <a:spcBef>
                <a:spcPct val="50000"/>
              </a:spcBef>
              <a:buFontTx/>
              <a:buChar char="•"/>
            </a:pPr>
            <a:r>
              <a:rPr lang="zh-CN" altLang="en-US" sz="1000">
                <a:latin typeface="Arial" panose="020B0604020202020204" pitchFamily="34" charset="0"/>
              </a:rPr>
              <a:t> 订单状态和未交订货报告</a:t>
            </a:r>
          </a:p>
        </p:txBody>
      </p:sp>
      <p:grpSp>
        <p:nvGrpSpPr>
          <p:cNvPr id="171030" name="Group 22">
            <a:extLst>
              <a:ext uri="{FF2B5EF4-FFF2-40B4-BE49-F238E27FC236}">
                <a16:creationId xmlns:a16="http://schemas.microsoft.com/office/drawing/2014/main" id="{BD7AC4B3-C375-4955-BD9A-30A62B6216D8}"/>
              </a:ext>
            </a:extLst>
          </p:cNvPr>
          <p:cNvGrpSpPr>
            <a:grpSpLocks/>
          </p:cNvGrpSpPr>
          <p:nvPr/>
        </p:nvGrpSpPr>
        <p:grpSpPr bwMode="auto">
          <a:xfrm>
            <a:off x="4370388" y="3513138"/>
            <a:ext cx="3514725" cy="2600325"/>
            <a:chOff x="2624" y="2213"/>
            <a:chExt cx="2214" cy="1638"/>
          </a:xfrm>
        </p:grpSpPr>
        <p:sp>
          <p:nvSpPr>
            <p:cNvPr id="171031" name="AutoShape 23">
              <a:extLst>
                <a:ext uri="{FF2B5EF4-FFF2-40B4-BE49-F238E27FC236}">
                  <a16:creationId xmlns:a16="http://schemas.microsoft.com/office/drawing/2014/main" id="{43F0A621-ADE8-45F3-92FB-80AF141A85FF}"/>
                </a:ext>
              </a:extLst>
            </p:cNvPr>
            <p:cNvSpPr>
              <a:spLocks noChangeArrowheads="1"/>
            </p:cNvSpPr>
            <p:nvPr/>
          </p:nvSpPr>
          <p:spPr bwMode="auto">
            <a:xfrm>
              <a:off x="2629" y="2446"/>
              <a:ext cx="2206" cy="1405"/>
            </a:xfrm>
            <a:prstGeom prst="foldedCorner">
              <a:avLst>
                <a:gd name="adj" fmla="val 11282"/>
              </a:avLst>
            </a:prstGeom>
            <a:solidFill>
              <a:schemeClr val="bg1"/>
            </a:solidFill>
            <a:ln w="12700">
              <a:solidFill>
                <a:schemeClr val="tx1"/>
              </a:solidFill>
              <a:round/>
              <a:headEnd/>
              <a:tailEnd/>
            </a:ln>
            <a:effectLst>
              <a:outerShdw dist="107763" dir="2700000" algn="ctr" rotWithShape="0">
                <a:schemeClr val="bg2"/>
              </a:outerShdw>
            </a:effectLst>
          </p:spPr>
          <p:txBody>
            <a:bodyPr anchor="ct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50000"/>
                </a:spcBef>
                <a:buFontTx/>
                <a:buChar char="•"/>
              </a:pPr>
              <a:r>
                <a:rPr lang="zh-CN" altLang="en-US" sz="1200">
                  <a:latin typeface="Arial" panose="020B0604020202020204" pitchFamily="34" charset="0"/>
                </a:rPr>
                <a:t> 增长预测</a:t>
              </a:r>
            </a:p>
            <a:p>
              <a:pPr>
                <a:lnSpc>
                  <a:spcPct val="80000"/>
                </a:lnSpc>
                <a:spcBef>
                  <a:spcPct val="50000"/>
                </a:spcBef>
                <a:buFontTx/>
                <a:buChar char="•"/>
              </a:pPr>
              <a:r>
                <a:rPr lang="zh-CN" altLang="en-US" sz="1200">
                  <a:latin typeface="Arial" panose="020B0604020202020204" pitchFamily="34" charset="0"/>
                </a:rPr>
                <a:t> 部门管理目标</a:t>
              </a:r>
            </a:p>
            <a:p>
              <a:pPr>
                <a:lnSpc>
                  <a:spcPct val="80000"/>
                </a:lnSpc>
                <a:spcBef>
                  <a:spcPct val="50000"/>
                </a:spcBef>
                <a:buFontTx/>
                <a:buChar char="•"/>
              </a:pPr>
              <a:r>
                <a:rPr lang="zh-CN" altLang="en-US" sz="1200">
                  <a:latin typeface="Arial" panose="020B0604020202020204" pitchFamily="34" charset="0"/>
                </a:rPr>
                <a:t> 商业信息和管理需求</a:t>
              </a:r>
            </a:p>
            <a:p>
              <a:pPr>
                <a:lnSpc>
                  <a:spcPct val="80000"/>
                </a:lnSpc>
                <a:spcBef>
                  <a:spcPct val="50000"/>
                </a:spcBef>
                <a:buFontTx/>
                <a:buChar char="•"/>
              </a:pPr>
              <a:r>
                <a:rPr lang="zh-CN" altLang="en-US" sz="1200">
                  <a:latin typeface="Arial" panose="020B0604020202020204" pitchFamily="34" charset="0"/>
                </a:rPr>
                <a:t> 现有系统和程序</a:t>
              </a:r>
            </a:p>
            <a:p>
              <a:pPr>
                <a:lnSpc>
                  <a:spcPct val="80000"/>
                </a:lnSpc>
                <a:spcBef>
                  <a:spcPct val="50000"/>
                </a:spcBef>
                <a:buFontTx/>
                <a:buChar char="•"/>
              </a:pPr>
              <a:r>
                <a:rPr lang="zh-CN" altLang="en-US" sz="1200">
                  <a:latin typeface="Arial" panose="020B0604020202020204" pitchFamily="34" charset="0"/>
                </a:rPr>
                <a:t> 效率低的领域，生产率低的原因</a:t>
              </a:r>
            </a:p>
            <a:p>
              <a:pPr>
                <a:lnSpc>
                  <a:spcPct val="80000"/>
                </a:lnSpc>
                <a:spcBef>
                  <a:spcPct val="50000"/>
                </a:spcBef>
                <a:buFontTx/>
                <a:buChar char="•"/>
              </a:pPr>
              <a:r>
                <a:rPr lang="zh-CN" altLang="en-US" sz="1200">
                  <a:latin typeface="Arial" panose="020B0604020202020204" pitchFamily="34" charset="0"/>
                </a:rPr>
                <a:t> 控制差的原因</a:t>
              </a:r>
            </a:p>
            <a:p>
              <a:pPr>
                <a:lnSpc>
                  <a:spcPct val="80000"/>
                </a:lnSpc>
                <a:spcBef>
                  <a:spcPct val="50000"/>
                </a:spcBef>
                <a:buFontTx/>
                <a:buChar char="•"/>
              </a:pPr>
              <a:r>
                <a:rPr lang="zh-CN" altLang="en-US" sz="1200">
                  <a:latin typeface="Arial" panose="020B0604020202020204" pitchFamily="34" charset="0"/>
                </a:rPr>
                <a:t> 确保库存准确的措施，账簿</a:t>
              </a:r>
              <a:r>
                <a:rPr lang="en-US" altLang="zh-CN" sz="1200">
                  <a:latin typeface="Arial" panose="020B0604020202020204" pitchFamily="34" charset="0"/>
                </a:rPr>
                <a:t>——</a:t>
              </a:r>
              <a:r>
                <a:rPr lang="zh-CN" altLang="en-US" sz="1200">
                  <a:latin typeface="Arial" panose="020B0604020202020204" pitchFamily="34" charset="0"/>
                </a:rPr>
                <a:t>库存差异的记录</a:t>
              </a:r>
            </a:p>
            <a:p>
              <a:pPr>
                <a:lnSpc>
                  <a:spcPct val="80000"/>
                </a:lnSpc>
                <a:spcBef>
                  <a:spcPct val="50000"/>
                </a:spcBef>
                <a:buFontTx/>
                <a:buChar char="•"/>
              </a:pPr>
              <a:r>
                <a:rPr lang="zh-CN" altLang="en-US" sz="1200">
                  <a:latin typeface="Arial" panose="020B0604020202020204" pitchFamily="34" charset="0"/>
                </a:rPr>
                <a:t> 现有资源，如何利用</a:t>
              </a:r>
              <a:endParaRPr lang="zh-CN" altLang="en-US" sz="1200">
                <a:latin typeface="宋体" panose="02010600030101010101" pitchFamily="2" charset="-122"/>
              </a:endParaRPr>
            </a:p>
          </p:txBody>
        </p:sp>
        <p:sp>
          <p:nvSpPr>
            <p:cNvPr id="171032" name="Rectangle 24">
              <a:extLst>
                <a:ext uri="{FF2B5EF4-FFF2-40B4-BE49-F238E27FC236}">
                  <a16:creationId xmlns:a16="http://schemas.microsoft.com/office/drawing/2014/main" id="{B606DEC3-1C96-4086-820F-354990564D4F}"/>
                </a:ext>
              </a:extLst>
            </p:cNvPr>
            <p:cNvSpPr>
              <a:spLocks noChangeArrowheads="1"/>
            </p:cNvSpPr>
            <p:nvPr/>
          </p:nvSpPr>
          <p:spPr bwMode="auto">
            <a:xfrm rot="5400000">
              <a:off x="3617" y="1220"/>
              <a:ext cx="227" cy="221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r>
                <a:rPr lang="zh-CN" altLang="en-GB" sz="1200" b="1"/>
                <a:t>所 需 资 料 清 单</a:t>
              </a:r>
            </a:p>
          </p:txBody>
        </p:sp>
      </p:grpSp>
      <p:sp>
        <p:nvSpPr>
          <p:cNvPr id="171033" name="Text Box 25">
            <a:extLst>
              <a:ext uri="{FF2B5EF4-FFF2-40B4-BE49-F238E27FC236}">
                <a16:creationId xmlns:a16="http://schemas.microsoft.com/office/drawing/2014/main" id="{D961DF95-ED39-4507-9C81-72CE4CE9A4C7}"/>
              </a:ext>
            </a:extLst>
          </p:cNvPr>
          <p:cNvSpPr txBox="1">
            <a:spLocks noChangeArrowheads="1"/>
          </p:cNvSpPr>
          <p:nvPr/>
        </p:nvSpPr>
        <p:spPr bwMode="auto">
          <a:xfrm>
            <a:off x="539750" y="6008688"/>
            <a:ext cx="4824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grpSp>
        <p:nvGrpSpPr>
          <p:cNvPr id="171034" name="Group 26">
            <a:extLst>
              <a:ext uri="{FF2B5EF4-FFF2-40B4-BE49-F238E27FC236}">
                <a16:creationId xmlns:a16="http://schemas.microsoft.com/office/drawing/2014/main" id="{855A3E3C-975C-43DA-980B-266A27B596E8}"/>
              </a:ext>
            </a:extLst>
          </p:cNvPr>
          <p:cNvGrpSpPr>
            <a:grpSpLocks/>
          </p:cNvGrpSpPr>
          <p:nvPr/>
        </p:nvGrpSpPr>
        <p:grpSpPr bwMode="auto">
          <a:xfrm>
            <a:off x="7380288" y="1125538"/>
            <a:ext cx="855662" cy="325437"/>
            <a:chOff x="5202" y="1127"/>
            <a:chExt cx="718" cy="173"/>
          </a:xfrm>
        </p:grpSpPr>
        <p:sp>
          <p:nvSpPr>
            <p:cNvPr id="171035" name="Text Box 27">
              <a:extLst>
                <a:ext uri="{FF2B5EF4-FFF2-40B4-BE49-F238E27FC236}">
                  <a16:creationId xmlns:a16="http://schemas.microsoft.com/office/drawing/2014/main" id="{AF41B708-20F1-48A4-842E-3E85F4B34358}"/>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71036" name="Line 28">
              <a:extLst>
                <a:ext uri="{FF2B5EF4-FFF2-40B4-BE49-F238E27FC236}">
                  <a16:creationId xmlns:a16="http://schemas.microsoft.com/office/drawing/2014/main" id="{0A2C3F42-2CAA-4B81-AB78-FFEE6EE639EE}"/>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7" name="Line 29">
              <a:extLst>
                <a:ext uri="{FF2B5EF4-FFF2-40B4-BE49-F238E27FC236}">
                  <a16:creationId xmlns:a16="http://schemas.microsoft.com/office/drawing/2014/main" id="{17053DF9-79BE-4811-973E-6D7372D1533C}"/>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a:extLst>
              <a:ext uri="{FF2B5EF4-FFF2-40B4-BE49-F238E27FC236}">
                <a16:creationId xmlns:a16="http://schemas.microsoft.com/office/drawing/2014/main" id="{7628082A-7390-4A43-BBD3-70145813F7CA}"/>
              </a:ext>
            </a:extLst>
          </p:cNvPr>
          <p:cNvSpPr>
            <a:spLocks noGrp="1"/>
          </p:cNvSpPr>
          <p:nvPr>
            <p:ph type="sldNum" sz="quarter" idx="12"/>
          </p:nvPr>
        </p:nvSpPr>
        <p:spPr/>
        <p:txBody>
          <a:bodyPr/>
          <a:lstStyle/>
          <a:p>
            <a:fld id="{72C590E9-DD01-4515-8D36-DB028E883067}" type="slidenum">
              <a:rPr lang="zh-CN" altLang="en-US"/>
              <a:pPr/>
              <a:t>88</a:t>
            </a:fld>
            <a:endParaRPr lang="en-US" altLang="zh-CN"/>
          </a:p>
        </p:txBody>
      </p:sp>
      <p:sp>
        <p:nvSpPr>
          <p:cNvPr id="172034" name="Rectangle 2">
            <a:extLst>
              <a:ext uri="{FF2B5EF4-FFF2-40B4-BE49-F238E27FC236}">
                <a16:creationId xmlns:a16="http://schemas.microsoft.com/office/drawing/2014/main" id="{4951D621-AA17-479B-B3C0-8E1A426B19F5}"/>
              </a:ext>
            </a:extLst>
          </p:cNvPr>
          <p:cNvSpPr>
            <a:spLocks noGrp="1" noChangeArrowheads="1"/>
          </p:cNvSpPr>
          <p:nvPr>
            <p:ph type="title"/>
          </p:nvPr>
        </p:nvSpPr>
        <p:spPr>
          <a:xfrm>
            <a:off x="684213" y="692150"/>
            <a:ext cx="7991475" cy="587375"/>
          </a:xfrm>
        </p:spPr>
        <p:txBody>
          <a:bodyPr/>
          <a:lstStyle/>
          <a:p>
            <a:r>
              <a:rPr lang="zh-CN" altLang="en-US" b="0">
                <a:ea typeface="黑体" panose="02010609060101010101" pitchFamily="49" charset="-122"/>
              </a:rPr>
              <a:t>在对公司问题界定清晰的基础上，需要提出假设，并找寻验证假设的资料</a:t>
            </a:r>
          </a:p>
        </p:txBody>
      </p:sp>
      <p:sp>
        <p:nvSpPr>
          <p:cNvPr id="172035" name="Rectangle 3">
            <a:extLst>
              <a:ext uri="{FF2B5EF4-FFF2-40B4-BE49-F238E27FC236}">
                <a16:creationId xmlns:a16="http://schemas.microsoft.com/office/drawing/2014/main" id="{B1A2EA43-7FFE-4966-BECA-58EACE07FEF9}"/>
              </a:ext>
            </a:extLst>
          </p:cNvPr>
          <p:cNvSpPr>
            <a:spLocks noChangeArrowheads="1"/>
          </p:cNvSpPr>
          <p:nvPr/>
        </p:nvSpPr>
        <p:spPr bwMode="auto">
          <a:xfrm>
            <a:off x="1403350" y="2849563"/>
            <a:ext cx="1008063"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sz="1200">
                <a:latin typeface="宋体" panose="02010600030101010101" pitchFamily="2" charset="-122"/>
              </a:rPr>
              <a:t> 订单和交货信息</a:t>
            </a:r>
          </a:p>
        </p:txBody>
      </p:sp>
      <p:sp>
        <p:nvSpPr>
          <p:cNvPr id="172036" name="Rectangle 4">
            <a:extLst>
              <a:ext uri="{FF2B5EF4-FFF2-40B4-BE49-F238E27FC236}">
                <a16:creationId xmlns:a16="http://schemas.microsoft.com/office/drawing/2014/main" id="{8B5A513D-CA0A-4B99-8728-152175BED8D1}"/>
              </a:ext>
            </a:extLst>
          </p:cNvPr>
          <p:cNvSpPr>
            <a:spLocks noChangeArrowheads="1"/>
          </p:cNvSpPr>
          <p:nvPr/>
        </p:nvSpPr>
        <p:spPr bwMode="auto">
          <a:xfrm>
            <a:off x="2527300" y="2849563"/>
            <a:ext cx="936625" cy="3651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sz="1200">
                <a:latin typeface="宋体" panose="02010600030101010101" pitchFamily="2" charset="-122"/>
              </a:rPr>
              <a:t> 物料单和日常记录</a:t>
            </a:r>
          </a:p>
        </p:txBody>
      </p:sp>
      <p:sp>
        <p:nvSpPr>
          <p:cNvPr id="172037" name="Rectangle 5">
            <a:extLst>
              <a:ext uri="{FF2B5EF4-FFF2-40B4-BE49-F238E27FC236}">
                <a16:creationId xmlns:a16="http://schemas.microsoft.com/office/drawing/2014/main" id="{A12B136A-EC42-4483-997F-C6236FD0D944}"/>
              </a:ext>
            </a:extLst>
          </p:cNvPr>
          <p:cNvSpPr>
            <a:spLocks noChangeArrowheads="1"/>
          </p:cNvSpPr>
          <p:nvPr/>
        </p:nvSpPr>
        <p:spPr bwMode="auto">
          <a:xfrm>
            <a:off x="3651250" y="2849563"/>
            <a:ext cx="1000125" cy="3651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sz="1200">
                <a:latin typeface="宋体" panose="02010600030101010101" pitchFamily="2" charset="-122"/>
              </a:rPr>
              <a:t> 库存和订货因素</a:t>
            </a:r>
          </a:p>
        </p:txBody>
      </p:sp>
      <p:sp>
        <p:nvSpPr>
          <p:cNvPr id="172038" name="Rectangle 6">
            <a:extLst>
              <a:ext uri="{FF2B5EF4-FFF2-40B4-BE49-F238E27FC236}">
                <a16:creationId xmlns:a16="http://schemas.microsoft.com/office/drawing/2014/main" id="{BE4E71D7-6313-42AE-9865-3F2D144F20DF}"/>
              </a:ext>
            </a:extLst>
          </p:cNvPr>
          <p:cNvSpPr>
            <a:spLocks noChangeArrowheads="1"/>
          </p:cNvSpPr>
          <p:nvPr/>
        </p:nvSpPr>
        <p:spPr bwMode="auto">
          <a:xfrm>
            <a:off x="4838700" y="2849563"/>
            <a:ext cx="947738" cy="3651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sz="1200">
                <a:latin typeface="宋体" panose="02010600030101010101" pitchFamily="2" charset="-122"/>
              </a:rPr>
              <a:t>运营和装载主程</a:t>
            </a:r>
          </a:p>
        </p:txBody>
      </p:sp>
      <p:sp>
        <p:nvSpPr>
          <p:cNvPr id="172039" name="Rectangle 7">
            <a:extLst>
              <a:ext uri="{FF2B5EF4-FFF2-40B4-BE49-F238E27FC236}">
                <a16:creationId xmlns:a16="http://schemas.microsoft.com/office/drawing/2014/main" id="{965B9C5D-2A6B-4001-BBA6-28A52D9B12AC}"/>
              </a:ext>
            </a:extLst>
          </p:cNvPr>
          <p:cNvSpPr>
            <a:spLocks noChangeArrowheads="1"/>
          </p:cNvSpPr>
          <p:nvPr/>
        </p:nvSpPr>
        <p:spPr bwMode="auto">
          <a:xfrm>
            <a:off x="5973763" y="2849563"/>
            <a:ext cx="885825" cy="3651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sz="1200">
                <a:latin typeface="宋体" panose="02010600030101010101" pitchFamily="2" charset="-122"/>
              </a:rPr>
              <a:t>车间调度和优先原则</a:t>
            </a:r>
          </a:p>
        </p:txBody>
      </p:sp>
      <p:grpSp>
        <p:nvGrpSpPr>
          <p:cNvPr id="172040" name="Group 8">
            <a:extLst>
              <a:ext uri="{FF2B5EF4-FFF2-40B4-BE49-F238E27FC236}">
                <a16:creationId xmlns:a16="http://schemas.microsoft.com/office/drawing/2014/main" id="{6F04687C-8ED3-40FD-8886-11ABCB5FB782}"/>
              </a:ext>
            </a:extLst>
          </p:cNvPr>
          <p:cNvGrpSpPr>
            <a:grpSpLocks/>
          </p:cNvGrpSpPr>
          <p:nvPr/>
        </p:nvGrpSpPr>
        <p:grpSpPr bwMode="auto">
          <a:xfrm>
            <a:off x="1403350" y="1868488"/>
            <a:ext cx="6840538" cy="577850"/>
            <a:chOff x="884" y="980"/>
            <a:chExt cx="4309" cy="454"/>
          </a:xfrm>
        </p:grpSpPr>
        <p:grpSp>
          <p:nvGrpSpPr>
            <p:cNvPr id="172041" name="Group 9">
              <a:extLst>
                <a:ext uri="{FF2B5EF4-FFF2-40B4-BE49-F238E27FC236}">
                  <a16:creationId xmlns:a16="http://schemas.microsoft.com/office/drawing/2014/main" id="{ED6631B7-6034-48D9-A2AC-A198CDDAC1E0}"/>
                </a:ext>
              </a:extLst>
            </p:cNvPr>
            <p:cNvGrpSpPr>
              <a:grpSpLocks/>
            </p:cNvGrpSpPr>
            <p:nvPr>
              <p:custDataLst>
                <p:tags r:id="rId1"/>
              </p:custDataLst>
            </p:nvPr>
          </p:nvGrpSpPr>
          <p:grpSpPr bwMode="auto">
            <a:xfrm>
              <a:off x="884" y="980"/>
              <a:ext cx="798" cy="454"/>
              <a:chOff x="484" y="719"/>
              <a:chExt cx="864" cy="576"/>
            </a:xfrm>
          </p:grpSpPr>
          <p:sp>
            <p:nvSpPr>
              <p:cNvPr id="172042" name="Freeform 10">
                <a:extLst>
                  <a:ext uri="{FF2B5EF4-FFF2-40B4-BE49-F238E27FC236}">
                    <a16:creationId xmlns:a16="http://schemas.microsoft.com/office/drawing/2014/main" id="{8514313D-2A10-44E9-A6B9-9D21AE8FF941}"/>
                  </a:ext>
                </a:extLst>
              </p:cNvPr>
              <p:cNvSpPr>
                <a:spLocks/>
              </p:cNvSpPr>
              <p:nvPr>
                <p:custDataLst>
                  <p:tags r:id="rId17"/>
                </p:custDataLst>
              </p:nvPr>
            </p:nvSpPr>
            <p:spPr bwMode="blackWhite">
              <a:xfrm>
                <a:off x="484" y="719"/>
                <a:ext cx="864" cy="576"/>
              </a:xfrm>
              <a:custGeom>
                <a:avLst/>
                <a:gdLst>
                  <a:gd name="T0" fmla="*/ 0 w 864"/>
                  <a:gd name="T1" fmla="*/ 0 h 576"/>
                  <a:gd name="T2" fmla="*/ 760 w 864"/>
                  <a:gd name="T3" fmla="*/ 0 h 576"/>
                  <a:gd name="T4" fmla="*/ 864 w 864"/>
                  <a:gd name="T5" fmla="*/ 288 h 576"/>
                  <a:gd name="T6" fmla="*/ 760 w 864"/>
                  <a:gd name="T7" fmla="*/ 576 h 576"/>
                  <a:gd name="T8" fmla="*/ 0 w 864"/>
                  <a:gd name="T9" fmla="*/ 576 h 576"/>
                  <a:gd name="T10" fmla="*/ 0 w 864"/>
                  <a:gd name="T11" fmla="*/ 288 h 576"/>
                  <a:gd name="T12" fmla="*/ 0 w 864"/>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864" h="576">
                    <a:moveTo>
                      <a:pt x="0" y="0"/>
                    </a:moveTo>
                    <a:lnTo>
                      <a:pt x="760" y="0"/>
                    </a:lnTo>
                    <a:lnTo>
                      <a:pt x="864" y="288"/>
                    </a:lnTo>
                    <a:lnTo>
                      <a:pt x="760" y="576"/>
                    </a:lnTo>
                    <a:lnTo>
                      <a:pt x="0" y="576"/>
                    </a:lnTo>
                    <a:lnTo>
                      <a:pt x="0" y="288"/>
                    </a:lnTo>
                    <a:lnTo>
                      <a:pt x="0" y="0"/>
                    </a:lnTo>
                    <a:close/>
                  </a:path>
                </a:pathLst>
              </a:custGeom>
              <a:solidFill>
                <a:srgbClr val="FFFF99"/>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72043" name="Rectangle 11">
                <a:extLst>
                  <a:ext uri="{FF2B5EF4-FFF2-40B4-BE49-F238E27FC236}">
                    <a16:creationId xmlns:a16="http://schemas.microsoft.com/office/drawing/2014/main" id="{77D993BA-56B5-4E70-B709-E8C37424A41E}"/>
                  </a:ext>
                </a:extLst>
              </p:cNvPr>
              <p:cNvSpPr>
                <a:spLocks noChangeArrowheads="1"/>
              </p:cNvSpPr>
              <p:nvPr>
                <p:custDataLst>
                  <p:tags r:id="rId18"/>
                </p:custDataLst>
              </p:nvPr>
            </p:nvSpPr>
            <p:spPr bwMode="blackWhite">
              <a:xfrm>
                <a:off x="516" y="751"/>
                <a:ext cx="728" cy="49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latin typeface="宋体" panose="02010600030101010101" pitchFamily="2" charset="-122"/>
                  </a:rPr>
                  <a:t>订单处理</a:t>
                </a:r>
              </a:p>
            </p:txBody>
          </p:sp>
        </p:grpSp>
        <p:grpSp>
          <p:nvGrpSpPr>
            <p:cNvPr id="172044" name="Group 12">
              <a:extLst>
                <a:ext uri="{FF2B5EF4-FFF2-40B4-BE49-F238E27FC236}">
                  <a16:creationId xmlns:a16="http://schemas.microsoft.com/office/drawing/2014/main" id="{25E79EC1-7725-4FF7-81E4-E9C05C4F43C1}"/>
                </a:ext>
              </a:extLst>
            </p:cNvPr>
            <p:cNvGrpSpPr>
              <a:grpSpLocks/>
            </p:cNvGrpSpPr>
            <p:nvPr>
              <p:custDataLst>
                <p:tags r:id="rId2"/>
              </p:custDataLst>
            </p:nvPr>
          </p:nvGrpSpPr>
          <p:grpSpPr bwMode="auto">
            <a:xfrm>
              <a:off x="1584" y="980"/>
              <a:ext cx="799" cy="454"/>
              <a:chOff x="1242" y="719"/>
              <a:chExt cx="865" cy="576"/>
            </a:xfrm>
          </p:grpSpPr>
          <p:sp>
            <p:nvSpPr>
              <p:cNvPr id="172045" name="Freeform 13">
                <a:extLst>
                  <a:ext uri="{FF2B5EF4-FFF2-40B4-BE49-F238E27FC236}">
                    <a16:creationId xmlns:a16="http://schemas.microsoft.com/office/drawing/2014/main" id="{A183C6EF-49C6-4036-97D8-3BD8218549AC}"/>
                  </a:ext>
                </a:extLst>
              </p:cNvPr>
              <p:cNvSpPr>
                <a:spLocks/>
              </p:cNvSpPr>
              <p:nvPr>
                <p:custDataLst>
                  <p:tags r:id="rId15"/>
                </p:custDataLst>
              </p:nvPr>
            </p:nvSpPr>
            <p:spPr bwMode="blackWhite">
              <a:xfrm>
                <a:off x="1242" y="719"/>
                <a:ext cx="865" cy="576"/>
              </a:xfrm>
              <a:custGeom>
                <a:avLst/>
                <a:gdLst>
                  <a:gd name="T0" fmla="*/ 0 w 865"/>
                  <a:gd name="T1" fmla="*/ 0 h 576"/>
                  <a:gd name="T2" fmla="*/ 761 w 865"/>
                  <a:gd name="T3" fmla="*/ 0 h 576"/>
                  <a:gd name="T4" fmla="*/ 865 w 865"/>
                  <a:gd name="T5" fmla="*/ 288 h 576"/>
                  <a:gd name="T6" fmla="*/ 761 w 865"/>
                  <a:gd name="T7" fmla="*/ 576 h 576"/>
                  <a:gd name="T8" fmla="*/ 0 w 865"/>
                  <a:gd name="T9" fmla="*/ 576 h 576"/>
                  <a:gd name="T10" fmla="*/ 104 w 865"/>
                  <a:gd name="T11" fmla="*/ 288 h 576"/>
                  <a:gd name="T12" fmla="*/ 0 w 865"/>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865" h="576">
                    <a:moveTo>
                      <a:pt x="0" y="0"/>
                    </a:moveTo>
                    <a:lnTo>
                      <a:pt x="761" y="0"/>
                    </a:lnTo>
                    <a:lnTo>
                      <a:pt x="865" y="288"/>
                    </a:lnTo>
                    <a:lnTo>
                      <a:pt x="761" y="576"/>
                    </a:lnTo>
                    <a:lnTo>
                      <a:pt x="0" y="576"/>
                    </a:lnTo>
                    <a:lnTo>
                      <a:pt x="104" y="288"/>
                    </a:lnTo>
                    <a:lnTo>
                      <a:pt x="0" y="0"/>
                    </a:lnTo>
                    <a:close/>
                  </a:path>
                </a:pathLst>
              </a:custGeom>
              <a:solidFill>
                <a:srgbClr val="FFFF99"/>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72046" name="Rectangle 14">
                <a:extLst>
                  <a:ext uri="{FF2B5EF4-FFF2-40B4-BE49-F238E27FC236}">
                    <a16:creationId xmlns:a16="http://schemas.microsoft.com/office/drawing/2014/main" id="{EF9E97CB-110F-42C0-9BF6-38C6D7966A55}"/>
                  </a:ext>
                </a:extLst>
              </p:cNvPr>
              <p:cNvSpPr>
                <a:spLocks noChangeArrowheads="1"/>
              </p:cNvSpPr>
              <p:nvPr>
                <p:custDataLst>
                  <p:tags r:id="rId16"/>
                </p:custDataLst>
              </p:nvPr>
            </p:nvSpPr>
            <p:spPr bwMode="blackWhite">
              <a:xfrm>
                <a:off x="1378" y="751"/>
                <a:ext cx="626" cy="49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latin typeface="宋体" panose="02010600030101010101" pitchFamily="2" charset="-122"/>
                  </a:rPr>
                  <a:t>生产管理</a:t>
                </a:r>
              </a:p>
            </p:txBody>
          </p:sp>
        </p:grpSp>
        <p:grpSp>
          <p:nvGrpSpPr>
            <p:cNvPr id="172047" name="Group 15">
              <a:extLst>
                <a:ext uri="{FF2B5EF4-FFF2-40B4-BE49-F238E27FC236}">
                  <a16:creationId xmlns:a16="http://schemas.microsoft.com/office/drawing/2014/main" id="{A4C8DE8C-52D2-419D-B6D3-D678857B50BF}"/>
                </a:ext>
              </a:extLst>
            </p:cNvPr>
            <p:cNvGrpSpPr>
              <a:grpSpLocks/>
            </p:cNvGrpSpPr>
            <p:nvPr>
              <p:custDataLst>
                <p:tags r:id="rId3"/>
              </p:custDataLst>
            </p:nvPr>
          </p:nvGrpSpPr>
          <p:grpSpPr bwMode="auto">
            <a:xfrm>
              <a:off x="2286" y="980"/>
              <a:ext cx="800" cy="454"/>
              <a:chOff x="2002" y="719"/>
              <a:chExt cx="866" cy="576"/>
            </a:xfrm>
          </p:grpSpPr>
          <p:sp>
            <p:nvSpPr>
              <p:cNvPr id="172048" name="Freeform 16">
                <a:extLst>
                  <a:ext uri="{FF2B5EF4-FFF2-40B4-BE49-F238E27FC236}">
                    <a16:creationId xmlns:a16="http://schemas.microsoft.com/office/drawing/2014/main" id="{073395CC-F79E-40EC-8CE8-41C372BC95E2}"/>
                  </a:ext>
                </a:extLst>
              </p:cNvPr>
              <p:cNvSpPr>
                <a:spLocks/>
              </p:cNvSpPr>
              <p:nvPr>
                <p:custDataLst>
                  <p:tags r:id="rId13"/>
                </p:custDataLst>
              </p:nvPr>
            </p:nvSpPr>
            <p:spPr bwMode="blackWhite">
              <a:xfrm>
                <a:off x="2002" y="719"/>
                <a:ext cx="866" cy="576"/>
              </a:xfrm>
              <a:custGeom>
                <a:avLst/>
                <a:gdLst>
                  <a:gd name="T0" fmla="*/ 0 w 866"/>
                  <a:gd name="T1" fmla="*/ 0 h 576"/>
                  <a:gd name="T2" fmla="*/ 762 w 866"/>
                  <a:gd name="T3" fmla="*/ 0 h 576"/>
                  <a:gd name="T4" fmla="*/ 866 w 866"/>
                  <a:gd name="T5" fmla="*/ 288 h 576"/>
                  <a:gd name="T6" fmla="*/ 762 w 866"/>
                  <a:gd name="T7" fmla="*/ 576 h 576"/>
                  <a:gd name="T8" fmla="*/ 0 w 866"/>
                  <a:gd name="T9" fmla="*/ 576 h 576"/>
                  <a:gd name="T10" fmla="*/ 104 w 866"/>
                  <a:gd name="T11" fmla="*/ 288 h 576"/>
                  <a:gd name="T12" fmla="*/ 0 w 866"/>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866" h="576">
                    <a:moveTo>
                      <a:pt x="0" y="0"/>
                    </a:moveTo>
                    <a:lnTo>
                      <a:pt x="762" y="0"/>
                    </a:lnTo>
                    <a:lnTo>
                      <a:pt x="866" y="288"/>
                    </a:lnTo>
                    <a:lnTo>
                      <a:pt x="762" y="576"/>
                    </a:lnTo>
                    <a:lnTo>
                      <a:pt x="0" y="576"/>
                    </a:lnTo>
                    <a:lnTo>
                      <a:pt x="104" y="288"/>
                    </a:lnTo>
                    <a:lnTo>
                      <a:pt x="0" y="0"/>
                    </a:lnTo>
                    <a:close/>
                  </a:path>
                </a:pathLst>
              </a:custGeom>
              <a:solidFill>
                <a:srgbClr val="FFFF99"/>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72049" name="Rectangle 17">
                <a:extLst>
                  <a:ext uri="{FF2B5EF4-FFF2-40B4-BE49-F238E27FC236}">
                    <a16:creationId xmlns:a16="http://schemas.microsoft.com/office/drawing/2014/main" id="{23BF8A97-987C-4487-8D46-88C5FD9DE7BF}"/>
                  </a:ext>
                </a:extLst>
              </p:cNvPr>
              <p:cNvSpPr>
                <a:spLocks noChangeArrowheads="1"/>
              </p:cNvSpPr>
              <p:nvPr>
                <p:custDataLst>
                  <p:tags r:id="rId14"/>
                </p:custDataLst>
              </p:nvPr>
            </p:nvSpPr>
            <p:spPr bwMode="blackWhite">
              <a:xfrm>
                <a:off x="2138" y="751"/>
                <a:ext cx="627" cy="49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latin typeface="宋体" panose="02010600030101010101" pitchFamily="2" charset="-122"/>
                  </a:rPr>
                  <a:t>物料控制</a:t>
                </a:r>
              </a:p>
            </p:txBody>
          </p:sp>
        </p:grpSp>
        <p:grpSp>
          <p:nvGrpSpPr>
            <p:cNvPr id="172050" name="Group 18">
              <a:extLst>
                <a:ext uri="{FF2B5EF4-FFF2-40B4-BE49-F238E27FC236}">
                  <a16:creationId xmlns:a16="http://schemas.microsoft.com/office/drawing/2014/main" id="{91216B7F-874B-4FF7-9E13-D870955D922B}"/>
                </a:ext>
              </a:extLst>
            </p:cNvPr>
            <p:cNvGrpSpPr>
              <a:grpSpLocks/>
            </p:cNvGrpSpPr>
            <p:nvPr>
              <p:custDataLst>
                <p:tags r:id="rId4"/>
              </p:custDataLst>
            </p:nvPr>
          </p:nvGrpSpPr>
          <p:grpSpPr bwMode="auto">
            <a:xfrm>
              <a:off x="2990" y="980"/>
              <a:ext cx="799" cy="454"/>
              <a:chOff x="2759" y="719"/>
              <a:chExt cx="865" cy="576"/>
            </a:xfrm>
          </p:grpSpPr>
          <p:sp>
            <p:nvSpPr>
              <p:cNvPr id="172051" name="Freeform 19">
                <a:extLst>
                  <a:ext uri="{FF2B5EF4-FFF2-40B4-BE49-F238E27FC236}">
                    <a16:creationId xmlns:a16="http://schemas.microsoft.com/office/drawing/2014/main" id="{22B155B2-4720-4BD7-B622-E6F046946B7E}"/>
                  </a:ext>
                </a:extLst>
              </p:cNvPr>
              <p:cNvSpPr>
                <a:spLocks/>
              </p:cNvSpPr>
              <p:nvPr>
                <p:custDataLst>
                  <p:tags r:id="rId11"/>
                </p:custDataLst>
              </p:nvPr>
            </p:nvSpPr>
            <p:spPr bwMode="blackWhite">
              <a:xfrm>
                <a:off x="2759" y="719"/>
                <a:ext cx="865" cy="576"/>
              </a:xfrm>
              <a:custGeom>
                <a:avLst/>
                <a:gdLst>
                  <a:gd name="T0" fmla="*/ 0 w 865"/>
                  <a:gd name="T1" fmla="*/ 0 h 576"/>
                  <a:gd name="T2" fmla="*/ 761 w 865"/>
                  <a:gd name="T3" fmla="*/ 0 h 576"/>
                  <a:gd name="T4" fmla="*/ 865 w 865"/>
                  <a:gd name="T5" fmla="*/ 288 h 576"/>
                  <a:gd name="T6" fmla="*/ 761 w 865"/>
                  <a:gd name="T7" fmla="*/ 576 h 576"/>
                  <a:gd name="T8" fmla="*/ 0 w 865"/>
                  <a:gd name="T9" fmla="*/ 576 h 576"/>
                  <a:gd name="T10" fmla="*/ 104 w 865"/>
                  <a:gd name="T11" fmla="*/ 288 h 576"/>
                  <a:gd name="T12" fmla="*/ 0 w 865"/>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865" h="576">
                    <a:moveTo>
                      <a:pt x="0" y="0"/>
                    </a:moveTo>
                    <a:lnTo>
                      <a:pt x="761" y="0"/>
                    </a:lnTo>
                    <a:lnTo>
                      <a:pt x="865" y="288"/>
                    </a:lnTo>
                    <a:lnTo>
                      <a:pt x="761" y="576"/>
                    </a:lnTo>
                    <a:lnTo>
                      <a:pt x="0" y="576"/>
                    </a:lnTo>
                    <a:lnTo>
                      <a:pt x="104" y="288"/>
                    </a:lnTo>
                    <a:lnTo>
                      <a:pt x="0" y="0"/>
                    </a:lnTo>
                    <a:close/>
                  </a:path>
                </a:pathLst>
              </a:custGeom>
              <a:solidFill>
                <a:srgbClr val="FFFF99"/>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72052" name="Rectangle 20">
                <a:extLst>
                  <a:ext uri="{FF2B5EF4-FFF2-40B4-BE49-F238E27FC236}">
                    <a16:creationId xmlns:a16="http://schemas.microsoft.com/office/drawing/2014/main" id="{FBC95660-8ACE-40EA-9398-F144D5A1602A}"/>
                  </a:ext>
                </a:extLst>
              </p:cNvPr>
              <p:cNvSpPr>
                <a:spLocks noChangeArrowheads="1"/>
              </p:cNvSpPr>
              <p:nvPr>
                <p:custDataLst>
                  <p:tags r:id="rId12"/>
                </p:custDataLst>
              </p:nvPr>
            </p:nvSpPr>
            <p:spPr bwMode="blackWhite">
              <a:xfrm>
                <a:off x="2895" y="751"/>
                <a:ext cx="626" cy="49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latin typeface="宋体" panose="02010600030101010101" pitchFamily="2" charset="-122"/>
                  </a:rPr>
                  <a:t>生产安排</a:t>
                </a:r>
              </a:p>
            </p:txBody>
          </p:sp>
        </p:grpSp>
        <p:grpSp>
          <p:nvGrpSpPr>
            <p:cNvPr id="172053" name="Group 21">
              <a:extLst>
                <a:ext uri="{FF2B5EF4-FFF2-40B4-BE49-F238E27FC236}">
                  <a16:creationId xmlns:a16="http://schemas.microsoft.com/office/drawing/2014/main" id="{C967269B-78CD-46E2-883E-4D451BDA2D77}"/>
                </a:ext>
              </a:extLst>
            </p:cNvPr>
            <p:cNvGrpSpPr>
              <a:grpSpLocks/>
            </p:cNvGrpSpPr>
            <p:nvPr>
              <p:custDataLst>
                <p:tags r:id="rId5"/>
              </p:custDataLst>
            </p:nvPr>
          </p:nvGrpSpPr>
          <p:grpSpPr bwMode="auto">
            <a:xfrm>
              <a:off x="3693" y="980"/>
              <a:ext cx="799" cy="454"/>
              <a:chOff x="3520" y="719"/>
              <a:chExt cx="865" cy="576"/>
            </a:xfrm>
          </p:grpSpPr>
          <p:sp>
            <p:nvSpPr>
              <p:cNvPr id="172054" name="Freeform 22">
                <a:extLst>
                  <a:ext uri="{FF2B5EF4-FFF2-40B4-BE49-F238E27FC236}">
                    <a16:creationId xmlns:a16="http://schemas.microsoft.com/office/drawing/2014/main" id="{756A6DFD-769A-4BA1-AABD-611F5737B363}"/>
                  </a:ext>
                </a:extLst>
              </p:cNvPr>
              <p:cNvSpPr>
                <a:spLocks/>
              </p:cNvSpPr>
              <p:nvPr>
                <p:custDataLst>
                  <p:tags r:id="rId9"/>
                </p:custDataLst>
              </p:nvPr>
            </p:nvSpPr>
            <p:spPr bwMode="blackWhite">
              <a:xfrm>
                <a:off x="3520" y="719"/>
                <a:ext cx="865" cy="576"/>
              </a:xfrm>
              <a:custGeom>
                <a:avLst/>
                <a:gdLst>
                  <a:gd name="T0" fmla="*/ 0 w 865"/>
                  <a:gd name="T1" fmla="*/ 0 h 576"/>
                  <a:gd name="T2" fmla="*/ 761 w 865"/>
                  <a:gd name="T3" fmla="*/ 0 h 576"/>
                  <a:gd name="T4" fmla="*/ 865 w 865"/>
                  <a:gd name="T5" fmla="*/ 288 h 576"/>
                  <a:gd name="T6" fmla="*/ 761 w 865"/>
                  <a:gd name="T7" fmla="*/ 576 h 576"/>
                  <a:gd name="T8" fmla="*/ 0 w 865"/>
                  <a:gd name="T9" fmla="*/ 576 h 576"/>
                  <a:gd name="T10" fmla="*/ 104 w 865"/>
                  <a:gd name="T11" fmla="*/ 288 h 576"/>
                  <a:gd name="T12" fmla="*/ 0 w 865"/>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865" h="576">
                    <a:moveTo>
                      <a:pt x="0" y="0"/>
                    </a:moveTo>
                    <a:lnTo>
                      <a:pt x="761" y="0"/>
                    </a:lnTo>
                    <a:lnTo>
                      <a:pt x="865" y="288"/>
                    </a:lnTo>
                    <a:lnTo>
                      <a:pt x="761" y="576"/>
                    </a:lnTo>
                    <a:lnTo>
                      <a:pt x="0" y="576"/>
                    </a:lnTo>
                    <a:lnTo>
                      <a:pt x="104" y="288"/>
                    </a:lnTo>
                    <a:lnTo>
                      <a:pt x="0" y="0"/>
                    </a:lnTo>
                    <a:close/>
                  </a:path>
                </a:pathLst>
              </a:custGeom>
              <a:solidFill>
                <a:srgbClr val="FFFF99"/>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72055" name="Rectangle 23">
                <a:extLst>
                  <a:ext uri="{FF2B5EF4-FFF2-40B4-BE49-F238E27FC236}">
                    <a16:creationId xmlns:a16="http://schemas.microsoft.com/office/drawing/2014/main" id="{2C3306CE-72AF-4E19-96C4-C7965C4E1360}"/>
                  </a:ext>
                </a:extLst>
              </p:cNvPr>
              <p:cNvSpPr>
                <a:spLocks noChangeArrowheads="1"/>
              </p:cNvSpPr>
              <p:nvPr>
                <p:custDataLst>
                  <p:tags r:id="rId10"/>
                </p:custDataLst>
              </p:nvPr>
            </p:nvSpPr>
            <p:spPr bwMode="blackWhite">
              <a:xfrm>
                <a:off x="3656" y="751"/>
                <a:ext cx="626" cy="49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latin typeface="宋体" panose="02010600030101010101" pitchFamily="2" charset="-122"/>
                  </a:rPr>
                  <a:t>生产调度</a:t>
                </a:r>
              </a:p>
            </p:txBody>
          </p:sp>
        </p:grpSp>
        <p:grpSp>
          <p:nvGrpSpPr>
            <p:cNvPr id="172056" name="Group 24">
              <a:extLst>
                <a:ext uri="{FF2B5EF4-FFF2-40B4-BE49-F238E27FC236}">
                  <a16:creationId xmlns:a16="http://schemas.microsoft.com/office/drawing/2014/main" id="{18CCAC50-F76C-4D03-A90F-D8B1277301D4}"/>
                </a:ext>
              </a:extLst>
            </p:cNvPr>
            <p:cNvGrpSpPr>
              <a:grpSpLocks/>
            </p:cNvGrpSpPr>
            <p:nvPr>
              <p:custDataLst>
                <p:tags r:id="rId6"/>
              </p:custDataLst>
            </p:nvPr>
          </p:nvGrpSpPr>
          <p:grpSpPr bwMode="auto">
            <a:xfrm>
              <a:off x="4395" y="980"/>
              <a:ext cx="798" cy="454"/>
              <a:chOff x="4275" y="719"/>
              <a:chExt cx="864" cy="576"/>
            </a:xfrm>
          </p:grpSpPr>
          <p:sp>
            <p:nvSpPr>
              <p:cNvPr id="172057" name="Freeform 25">
                <a:extLst>
                  <a:ext uri="{FF2B5EF4-FFF2-40B4-BE49-F238E27FC236}">
                    <a16:creationId xmlns:a16="http://schemas.microsoft.com/office/drawing/2014/main" id="{A9114A17-CDCA-46B2-BDFA-EA2604EBAEE2}"/>
                  </a:ext>
                </a:extLst>
              </p:cNvPr>
              <p:cNvSpPr>
                <a:spLocks/>
              </p:cNvSpPr>
              <p:nvPr>
                <p:custDataLst>
                  <p:tags r:id="rId7"/>
                </p:custDataLst>
              </p:nvPr>
            </p:nvSpPr>
            <p:spPr bwMode="blackWhite">
              <a:xfrm>
                <a:off x="4275" y="719"/>
                <a:ext cx="864" cy="576"/>
              </a:xfrm>
              <a:custGeom>
                <a:avLst/>
                <a:gdLst>
                  <a:gd name="T0" fmla="*/ 0 w 864"/>
                  <a:gd name="T1" fmla="*/ 0 h 576"/>
                  <a:gd name="T2" fmla="*/ 760 w 864"/>
                  <a:gd name="T3" fmla="*/ 0 h 576"/>
                  <a:gd name="T4" fmla="*/ 864 w 864"/>
                  <a:gd name="T5" fmla="*/ 288 h 576"/>
                  <a:gd name="T6" fmla="*/ 760 w 864"/>
                  <a:gd name="T7" fmla="*/ 576 h 576"/>
                  <a:gd name="T8" fmla="*/ 0 w 864"/>
                  <a:gd name="T9" fmla="*/ 576 h 576"/>
                  <a:gd name="T10" fmla="*/ 104 w 864"/>
                  <a:gd name="T11" fmla="*/ 288 h 576"/>
                  <a:gd name="T12" fmla="*/ 0 w 864"/>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864" h="576">
                    <a:moveTo>
                      <a:pt x="0" y="0"/>
                    </a:moveTo>
                    <a:lnTo>
                      <a:pt x="760" y="0"/>
                    </a:lnTo>
                    <a:lnTo>
                      <a:pt x="864" y="288"/>
                    </a:lnTo>
                    <a:lnTo>
                      <a:pt x="760" y="576"/>
                    </a:lnTo>
                    <a:lnTo>
                      <a:pt x="0" y="576"/>
                    </a:lnTo>
                    <a:lnTo>
                      <a:pt x="104" y="288"/>
                    </a:lnTo>
                    <a:lnTo>
                      <a:pt x="0" y="0"/>
                    </a:lnTo>
                    <a:close/>
                  </a:path>
                </a:pathLst>
              </a:custGeom>
              <a:solidFill>
                <a:srgbClr val="FFFF99"/>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nchor="ctr">
                <a:spAutoFit/>
              </a:bodyPr>
              <a:lstStyle/>
              <a:p>
                <a:endParaRPr lang="zh-CN" altLang="en-US"/>
              </a:p>
            </p:txBody>
          </p:sp>
          <p:sp>
            <p:nvSpPr>
              <p:cNvPr id="172058" name="Rectangle 26">
                <a:extLst>
                  <a:ext uri="{FF2B5EF4-FFF2-40B4-BE49-F238E27FC236}">
                    <a16:creationId xmlns:a16="http://schemas.microsoft.com/office/drawing/2014/main" id="{6CE74058-B51B-41CB-B7EA-B83CFB0D004A}"/>
                  </a:ext>
                </a:extLst>
              </p:cNvPr>
              <p:cNvSpPr>
                <a:spLocks noChangeArrowheads="1"/>
              </p:cNvSpPr>
              <p:nvPr>
                <p:custDataLst>
                  <p:tags r:id="rId8"/>
                </p:custDataLst>
              </p:nvPr>
            </p:nvSpPr>
            <p:spPr bwMode="blackWhite">
              <a:xfrm>
                <a:off x="4411" y="751"/>
                <a:ext cx="625" cy="49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nchor="ctr"/>
              <a:lstStyle>
                <a:lvl1pPr marL="342900" indent="-342900">
                  <a:spcBef>
                    <a:spcPct val="20000"/>
                  </a:spcBef>
                  <a:buChar char="•"/>
                  <a:defRPr>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buFontTx/>
                  <a:buNone/>
                </a:pPr>
                <a:r>
                  <a:rPr lang="zh-CN" altLang="en-US" sz="1400" b="1">
                    <a:latin typeface="宋体" panose="02010600030101010101" pitchFamily="2" charset="-122"/>
                  </a:rPr>
                  <a:t>运营评估</a:t>
                </a:r>
              </a:p>
            </p:txBody>
          </p:sp>
        </p:grpSp>
      </p:grpSp>
      <p:sp>
        <p:nvSpPr>
          <p:cNvPr id="172059" name="Rectangle 27">
            <a:extLst>
              <a:ext uri="{FF2B5EF4-FFF2-40B4-BE49-F238E27FC236}">
                <a16:creationId xmlns:a16="http://schemas.microsoft.com/office/drawing/2014/main" id="{ADAA2770-A171-4155-B5A8-6238E6AEAB21}"/>
              </a:ext>
            </a:extLst>
          </p:cNvPr>
          <p:cNvSpPr>
            <a:spLocks noChangeArrowheads="1"/>
          </p:cNvSpPr>
          <p:nvPr/>
        </p:nvSpPr>
        <p:spPr bwMode="auto">
          <a:xfrm>
            <a:off x="7119938" y="2849563"/>
            <a:ext cx="1052512" cy="3651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sz="1200">
                <a:latin typeface="宋体" panose="02010600030101010101" pitchFamily="2" charset="-122"/>
              </a:rPr>
              <a:t>用于管理决策的评估数据</a:t>
            </a:r>
          </a:p>
        </p:txBody>
      </p:sp>
      <p:sp>
        <p:nvSpPr>
          <p:cNvPr id="172060" name="Rectangle 28">
            <a:extLst>
              <a:ext uri="{FF2B5EF4-FFF2-40B4-BE49-F238E27FC236}">
                <a16:creationId xmlns:a16="http://schemas.microsoft.com/office/drawing/2014/main" id="{9F0CDBDE-5FF8-4842-A4D8-AC977A09A8F3}"/>
              </a:ext>
            </a:extLst>
          </p:cNvPr>
          <p:cNvSpPr>
            <a:spLocks noChangeArrowheads="1"/>
          </p:cNvSpPr>
          <p:nvPr/>
        </p:nvSpPr>
        <p:spPr bwMode="auto">
          <a:xfrm>
            <a:off x="679450" y="2085975"/>
            <a:ext cx="508000"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1400" b="1">
                <a:latin typeface="宋体" panose="02010600030101010101" pitchFamily="2" charset="-122"/>
              </a:rPr>
              <a:t>流程</a:t>
            </a:r>
          </a:p>
        </p:txBody>
      </p:sp>
      <p:sp>
        <p:nvSpPr>
          <p:cNvPr id="172061" name="Rectangle 29">
            <a:extLst>
              <a:ext uri="{FF2B5EF4-FFF2-40B4-BE49-F238E27FC236}">
                <a16:creationId xmlns:a16="http://schemas.microsoft.com/office/drawing/2014/main" id="{8922F2C9-F935-4A67-9053-2AA14A3B7969}"/>
              </a:ext>
            </a:extLst>
          </p:cNvPr>
          <p:cNvSpPr>
            <a:spLocks noChangeArrowheads="1"/>
          </p:cNvSpPr>
          <p:nvPr/>
        </p:nvSpPr>
        <p:spPr bwMode="auto">
          <a:xfrm>
            <a:off x="679450" y="2819400"/>
            <a:ext cx="508000" cy="42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1400" b="1">
                <a:latin typeface="宋体" panose="02010600030101010101" pitchFamily="2" charset="-122"/>
              </a:rPr>
              <a:t>所需资料</a:t>
            </a:r>
          </a:p>
        </p:txBody>
      </p:sp>
      <p:sp>
        <p:nvSpPr>
          <p:cNvPr id="172062" name="Rectangle 30">
            <a:extLst>
              <a:ext uri="{FF2B5EF4-FFF2-40B4-BE49-F238E27FC236}">
                <a16:creationId xmlns:a16="http://schemas.microsoft.com/office/drawing/2014/main" id="{7221BD62-E33B-415E-B9AC-C763CFD17BFD}"/>
              </a:ext>
            </a:extLst>
          </p:cNvPr>
          <p:cNvSpPr>
            <a:spLocks noChangeArrowheads="1"/>
          </p:cNvSpPr>
          <p:nvPr/>
        </p:nvSpPr>
        <p:spPr bwMode="auto">
          <a:xfrm>
            <a:off x="679450" y="3670300"/>
            <a:ext cx="508000" cy="42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1400" b="1">
                <a:latin typeface="宋体" panose="02010600030101010101" pitchFamily="2" charset="-122"/>
              </a:rPr>
              <a:t>假设问题</a:t>
            </a:r>
          </a:p>
        </p:txBody>
      </p:sp>
      <p:sp>
        <p:nvSpPr>
          <p:cNvPr id="172063" name="Rectangle 31">
            <a:extLst>
              <a:ext uri="{FF2B5EF4-FFF2-40B4-BE49-F238E27FC236}">
                <a16:creationId xmlns:a16="http://schemas.microsoft.com/office/drawing/2014/main" id="{1AC494A8-9C40-450F-A13C-5CE04637A114}"/>
              </a:ext>
            </a:extLst>
          </p:cNvPr>
          <p:cNvSpPr>
            <a:spLocks noChangeArrowheads="1"/>
          </p:cNvSpPr>
          <p:nvPr/>
        </p:nvSpPr>
        <p:spPr bwMode="auto">
          <a:xfrm>
            <a:off x="1403350" y="3454400"/>
            <a:ext cx="1008063" cy="14970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60000"/>
              </a:lnSpc>
            </a:pPr>
            <a:r>
              <a:rPr lang="zh-CN" altLang="en-US" sz="1200">
                <a:latin typeface="宋体" panose="02010600030101010101" pitchFamily="2" charset="-122"/>
              </a:rPr>
              <a:t> 是否承诺的交货时间没有竞争力？</a:t>
            </a:r>
          </a:p>
          <a:p>
            <a:pPr>
              <a:lnSpc>
                <a:spcPct val="160000"/>
              </a:lnSpc>
            </a:pPr>
            <a:r>
              <a:rPr lang="zh-CN" altLang="en-US" sz="1200">
                <a:latin typeface="宋体" panose="02010600030101010101" pitchFamily="2" charset="-122"/>
              </a:rPr>
              <a:t>是否按承诺的时间交货？</a:t>
            </a:r>
          </a:p>
        </p:txBody>
      </p:sp>
      <p:sp>
        <p:nvSpPr>
          <p:cNvPr id="172064" name="Rectangle 32">
            <a:extLst>
              <a:ext uri="{FF2B5EF4-FFF2-40B4-BE49-F238E27FC236}">
                <a16:creationId xmlns:a16="http://schemas.microsoft.com/office/drawing/2014/main" id="{06433EF3-9273-4424-9A99-39AE3D8D18FF}"/>
              </a:ext>
            </a:extLst>
          </p:cNvPr>
          <p:cNvSpPr>
            <a:spLocks noChangeArrowheads="1"/>
          </p:cNvSpPr>
          <p:nvPr/>
        </p:nvSpPr>
        <p:spPr bwMode="auto">
          <a:xfrm>
            <a:off x="2484438" y="3454400"/>
            <a:ext cx="1079500" cy="13906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90000"/>
              </a:lnSpc>
            </a:pPr>
            <a:r>
              <a:rPr lang="zh-CN" altLang="en-US" sz="1200">
                <a:latin typeface="宋体" panose="02010600030101010101" pitchFamily="2" charset="-122"/>
              </a:rPr>
              <a:t> 采购原材料、零部件和辅料有无延误或成本过高的情况？</a:t>
            </a:r>
          </a:p>
        </p:txBody>
      </p:sp>
      <p:sp>
        <p:nvSpPr>
          <p:cNvPr id="172065" name="Rectangle 33">
            <a:extLst>
              <a:ext uri="{FF2B5EF4-FFF2-40B4-BE49-F238E27FC236}">
                <a16:creationId xmlns:a16="http://schemas.microsoft.com/office/drawing/2014/main" id="{0759CD38-04FF-4180-99E2-24639DB6B0C7}"/>
              </a:ext>
            </a:extLst>
          </p:cNvPr>
          <p:cNvSpPr>
            <a:spLocks noChangeArrowheads="1"/>
          </p:cNvSpPr>
          <p:nvPr/>
        </p:nvSpPr>
        <p:spPr bwMode="auto">
          <a:xfrm>
            <a:off x="3651250" y="3454400"/>
            <a:ext cx="1079500" cy="1774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90000"/>
              </a:lnSpc>
            </a:pPr>
            <a:r>
              <a:rPr lang="zh-CN" altLang="en-US" sz="1200">
                <a:latin typeface="宋体" panose="02010600030101010101" pitchFamily="2" charset="-122"/>
              </a:rPr>
              <a:t> 是否因为短缺而影响销售？</a:t>
            </a:r>
          </a:p>
          <a:p>
            <a:pPr>
              <a:lnSpc>
                <a:spcPct val="190000"/>
              </a:lnSpc>
            </a:pPr>
            <a:r>
              <a:rPr lang="zh-CN" altLang="en-US" sz="1200">
                <a:latin typeface="宋体" panose="02010600030101010101" pitchFamily="2" charset="-122"/>
              </a:rPr>
              <a:t> 是否因为外部存放而增加成本？</a:t>
            </a:r>
          </a:p>
        </p:txBody>
      </p:sp>
      <p:sp>
        <p:nvSpPr>
          <p:cNvPr id="172066" name="Rectangle 34">
            <a:extLst>
              <a:ext uri="{FF2B5EF4-FFF2-40B4-BE49-F238E27FC236}">
                <a16:creationId xmlns:a16="http://schemas.microsoft.com/office/drawing/2014/main" id="{53337249-E7CA-458D-9A6E-139716F2BF41}"/>
              </a:ext>
            </a:extLst>
          </p:cNvPr>
          <p:cNvSpPr>
            <a:spLocks noChangeArrowheads="1"/>
          </p:cNvSpPr>
          <p:nvPr/>
        </p:nvSpPr>
        <p:spPr bwMode="auto">
          <a:xfrm>
            <a:off x="4859338" y="3454400"/>
            <a:ext cx="1008062" cy="1042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90000"/>
              </a:lnSpc>
            </a:pPr>
            <a:r>
              <a:rPr lang="zh-CN" altLang="en-US" sz="1200">
                <a:latin typeface="宋体" panose="02010600030101010101" pitchFamily="2" charset="-122"/>
              </a:rPr>
              <a:t> 生产能力能否满足预测的需求？</a:t>
            </a:r>
          </a:p>
        </p:txBody>
      </p:sp>
      <p:sp>
        <p:nvSpPr>
          <p:cNvPr id="172067" name="Rectangle 35">
            <a:extLst>
              <a:ext uri="{FF2B5EF4-FFF2-40B4-BE49-F238E27FC236}">
                <a16:creationId xmlns:a16="http://schemas.microsoft.com/office/drawing/2014/main" id="{646767D2-A0C2-4E1E-AED7-1AAFB9B9A976}"/>
              </a:ext>
            </a:extLst>
          </p:cNvPr>
          <p:cNvSpPr>
            <a:spLocks noChangeArrowheads="1"/>
          </p:cNvSpPr>
          <p:nvPr/>
        </p:nvSpPr>
        <p:spPr bwMode="auto">
          <a:xfrm>
            <a:off x="5935663" y="3454400"/>
            <a:ext cx="1079500" cy="17383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90000"/>
              </a:lnSpc>
            </a:pPr>
            <a:r>
              <a:rPr lang="zh-CN" altLang="en-US" sz="1200">
                <a:latin typeface="宋体" panose="02010600030101010101" pitchFamily="2" charset="-122"/>
              </a:rPr>
              <a:t> 局部的管理控制有没有造成整个系统的失衡并增加其他部分的成本？</a:t>
            </a:r>
          </a:p>
        </p:txBody>
      </p:sp>
      <p:sp>
        <p:nvSpPr>
          <p:cNvPr id="172068" name="Rectangle 36">
            <a:extLst>
              <a:ext uri="{FF2B5EF4-FFF2-40B4-BE49-F238E27FC236}">
                <a16:creationId xmlns:a16="http://schemas.microsoft.com/office/drawing/2014/main" id="{DB2F630E-0ED0-45B3-B73F-68E2E5273F27}"/>
              </a:ext>
            </a:extLst>
          </p:cNvPr>
          <p:cNvSpPr>
            <a:spLocks noChangeArrowheads="1"/>
          </p:cNvSpPr>
          <p:nvPr/>
        </p:nvSpPr>
        <p:spPr bwMode="auto">
          <a:xfrm>
            <a:off x="7126288" y="3454400"/>
            <a:ext cx="1079500" cy="13906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har char="•"/>
              <a:defRPr>
                <a:solidFill>
                  <a:schemeClr val="tx1"/>
                </a:solidFill>
                <a:latin typeface="Times New Roman" panose="02020603050405020304" pitchFamily="18" charset="0"/>
                <a:ea typeface="宋体" panose="02010600030101010101" pitchFamily="2" charset="-122"/>
              </a:defRPr>
            </a:lvl1pPr>
            <a:lvl2pPr marL="133350" indent="-131763" defTabSz="787400">
              <a:spcBef>
                <a:spcPct val="20000"/>
              </a:spcBef>
              <a:buChar char="–"/>
              <a:defRPr sz="1600">
                <a:solidFill>
                  <a:schemeClr val="tx1"/>
                </a:solidFill>
                <a:latin typeface="Times New Roman" panose="02020603050405020304" pitchFamily="18" charset="0"/>
                <a:ea typeface="宋体" panose="02010600030101010101" pitchFamily="2" charset="-122"/>
              </a:defRPr>
            </a:lvl2pPr>
            <a:lvl3pPr marL="301625" indent="-150813" defTabSz="787400">
              <a:spcBef>
                <a:spcPct val="20000"/>
              </a:spcBef>
              <a:buChar char="•"/>
              <a:defRPr sz="1400">
                <a:solidFill>
                  <a:schemeClr val="tx1"/>
                </a:solidFill>
                <a:latin typeface="Times New Roman" panose="02020603050405020304" pitchFamily="18" charset="0"/>
                <a:ea typeface="宋体" panose="02010600030101010101" pitchFamily="2" charset="-122"/>
              </a:defRPr>
            </a:lvl3pPr>
            <a:lvl4pPr marL="439738" indent="-13652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603250" indent="-142875" defTabSz="7874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10604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15176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19748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2432050" indent="-142875" defTabSz="7874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90000"/>
              </a:lnSpc>
            </a:pPr>
            <a:r>
              <a:rPr lang="zh-CN" altLang="en-US" sz="1200">
                <a:latin typeface="宋体" panose="02010600030101010101" pitchFamily="2" charset="-122"/>
              </a:rPr>
              <a:t> 订单状态和劳动效率报告能否起到必要的控制作用？</a:t>
            </a:r>
          </a:p>
        </p:txBody>
      </p:sp>
      <p:grpSp>
        <p:nvGrpSpPr>
          <p:cNvPr id="172069" name="Group 37">
            <a:extLst>
              <a:ext uri="{FF2B5EF4-FFF2-40B4-BE49-F238E27FC236}">
                <a16:creationId xmlns:a16="http://schemas.microsoft.com/office/drawing/2014/main" id="{656A69C6-FAFD-4262-8FC4-91BC0768419E}"/>
              </a:ext>
            </a:extLst>
          </p:cNvPr>
          <p:cNvGrpSpPr>
            <a:grpSpLocks/>
          </p:cNvGrpSpPr>
          <p:nvPr/>
        </p:nvGrpSpPr>
        <p:grpSpPr bwMode="auto">
          <a:xfrm rot="1851162">
            <a:off x="7380288" y="1735138"/>
            <a:ext cx="855662" cy="325437"/>
            <a:chOff x="5202" y="1127"/>
            <a:chExt cx="718" cy="173"/>
          </a:xfrm>
        </p:grpSpPr>
        <p:sp>
          <p:nvSpPr>
            <p:cNvPr id="172070" name="Text Box 38">
              <a:extLst>
                <a:ext uri="{FF2B5EF4-FFF2-40B4-BE49-F238E27FC236}">
                  <a16:creationId xmlns:a16="http://schemas.microsoft.com/office/drawing/2014/main" id="{791F9959-9257-4FC4-AD51-F43B7829BDBC}"/>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72071" name="Line 39">
              <a:extLst>
                <a:ext uri="{FF2B5EF4-FFF2-40B4-BE49-F238E27FC236}">
                  <a16:creationId xmlns:a16="http://schemas.microsoft.com/office/drawing/2014/main" id="{603BBDEB-E9CE-4676-AC4F-1656A42E8B4E}"/>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72" name="Line 40">
              <a:extLst>
                <a:ext uri="{FF2B5EF4-FFF2-40B4-BE49-F238E27FC236}">
                  <a16:creationId xmlns:a16="http://schemas.microsoft.com/office/drawing/2014/main" id="{AE632C13-DED5-440A-BF69-A1CB156A5D71}"/>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2073" name="Text Box 41">
            <a:extLst>
              <a:ext uri="{FF2B5EF4-FFF2-40B4-BE49-F238E27FC236}">
                <a16:creationId xmlns:a16="http://schemas.microsoft.com/office/drawing/2014/main" id="{EDD9889A-0ECA-4F77-869D-BBB3A84F64FF}"/>
              </a:ext>
            </a:extLst>
          </p:cNvPr>
          <p:cNvSpPr txBox="1">
            <a:spLocks noChangeArrowheads="1"/>
          </p:cNvSpPr>
          <p:nvPr/>
        </p:nvSpPr>
        <p:spPr bwMode="auto">
          <a:xfrm>
            <a:off x="539750" y="6008688"/>
            <a:ext cx="4824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a:extLst>
              <a:ext uri="{FF2B5EF4-FFF2-40B4-BE49-F238E27FC236}">
                <a16:creationId xmlns:a16="http://schemas.microsoft.com/office/drawing/2014/main" id="{AFA7A971-FCC7-4549-B3B0-2FE0F78EA678}"/>
              </a:ext>
            </a:extLst>
          </p:cNvPr>
          <p:cNvSpPr>
            <a:spLocks noGrp="1"/>
          </p:cNvSpPr>
          <p:nvPr>
            <p:ph type="sldNum" sz="quarter" idx="12"/>
          </p:nvPr>
        </p:nvSpPr>
        <p:spPr/>
        <p:txBody>
          <a:bodyPr/>
          <a:lstStyle/>
          <a:p>
            <a:fld id="{E4B02DD6-AB58-40D3-8236-DA594E93DF8B}" type="slidenum">
              <a:rPr lang="zh-CN" altLang="en-US"/>
              <a:pPr/>
              <a:t>89</a:t>
            </a:fld>
            <a:endParaRPr lang="en-US" altLang="zh-CN"/>
          </a:p>
        </p:txBody>
      </p:sp>
      <p:sp>
        <p:nvSpPr>
          <p:cNvPr id="173058" name="Rectangle 2">
            <a:extLst>
              <a:ext uri="{FF2B5EF4-FFF2-40B4-BE49-F238E27FC236}">
                <a16:creationId xmlns:a16="http://schemas.microsoft.com/office/drawing/2014/main" id="{4776D73C-0734-4ABA-B6DB-0BD912D311FC}"/>
              </a:ext>
            </a:extLst>
          </p:cNvPr>
          <p:cNvSpPr>
            <a:spLocks noGrp="1" noChangeArrowheads="1"/>
          </p:cNvSpPr>
          <p:nvPr>
            <p:ph type="title"/>
          </p:nvPr>
        </p:nvSpPr>
        <p:spPr>
          <a:xfrm>
            <a:off x="611188" y="681038"/>
            <a:ext cx="7991475" cy="587375"/>
          </a:xfrm>
        </p:spPr>
        <p:txBody>
          <a:bodyPr/>
          <a:lstStyle/>
          <a:p>
            <a:r>
              <a:rPr lang="zh-CN" altLang="en-US" b="0">
                <a:ea typeface="黑体" panose="02010609060101010101" pitchFamily="49" charset="-122"/>
              </a:rPr>
              <a:t>通过使用逻辑树可以得出可能的解决方案，解答</a:t>
            </a:r>
            <a:r>
              <a:rPr lang="zh-CN" altLang="en-US" b="0">
                <a:latin typeface="Arial" panose="020B0604020202020204" pitchFamily="34" charset="0"/>
                <a:ea typeface="黑体" panose="02010609060101010101" pitchFamily="49" charset="-122"/>
              </a:rPr>
              <a:t>“</a:t>
            </a:r>
            <a:r>
              <a:rPr lang="zh-CN" altLang="en-US" b="0">
                <a:ea typeface="黑体" panose="02010609060101010101" pitchFamily="49" charset="-122"/>
              </a:rPr>
              <a:t>我们能做什么</a:t>
            </a:r>
            <a:r>
              <a:rPr lang="zh-CN" altLang="en-US" b="0">
                <a:latin typeface="Arial" panose="020B0604020202020204" pitchFamily="34" charset="0"/>
                <a:ea typeface="黑体" panose="02010609060101010101" pitchFamily="49" charset="-122"/>
              </a:rPr>
              <a:t>”</a:t>
            </a:r>
            <a:r>
              <a:rPr lang="zh-CN" altLang="en-US" b="0">
                <a:ea typeface="黑体" panose="02010609060101010101" pitchFamily="49" charset="-122"/>
              </a:rPr>
              <a:t>和</a:t>
            </a:r>
            <a:r>
              <a:rPr lang="zh-CN" altLang="en-US" b="0">
                <a:latin typeface="Arial" panose="020B0604020202020204" pitchFamily="34" charset="0"/>
                <a:ea typeface="黑体" panose="02010609060101010101" pitchFamily="49" charset="-122"/>
              </a:rPr>
              <a:t>“</a:t>
            </a:r>
            <a:r>
              <a:rPr lang="zh-CN" altLang="en-US" b="0">
                <a:ea typeface="黑体" panose="02010609060101010101" pitchFamily="49" charset="-122"/>
              </a:rPr>
              <a:t>我们应该做什么</a:t>
            </a:r>
            <a:r>
              <a:rPr lang="zh-CN" altLang="en-US" b="0">
                <a:latin typeface="Arial" panose="020B0604020202020204" pitchFamily="34" charset="0"/>
                <a:ea typeface="黑体" panose="02010609060101010101" pitchFamily="49" charset="-122"/>
              </a:rPr>
              <a:t>”</a:t>
            </a:r>
            <a:r>
              <a:rPr lang="zh-CN" altLang="en-US" b="0">
                <a:ea typeface="黑体" panose="02010609060101010101" pitchFamily="49" charset="-122"/>
              </a:rPr>
              <a:t>的问题</a:t>
            </a:r>
          </a:p>
        </p:txBody>
      </p:sp>
      <p:grpSp>
        <p:nvGrpSpPr>
          <p:cNvPr id="173059" name="Group 3">
            <a:extLst>
              <a:ext uri="{FF2B5EF4-FFF2-40B4-BE49-F238E27FC236}">
                <a16:creationId xmlns:a16="http://schemas.microsoft.com/office/drawing/2014/main" id="{4E008AD9-404F-4BA2-8F58-850C165B4562}"/>
              </a:ext>
            </a:extLst>
          </p:cNvPr>
          <p:cNvGrpSpPr>
            <a:grpSpLocks/>
          </p:cNvGrpSpPr>
          <p:nvPr/>
        </p:nvGrpSpPr>
        <p:grpSpPr bwMode="auto">
          <a:xfrm>
            <a:off x="539750" y="1628775"/>
            <a:ext cx="5040313" cy="3027363"/>
            <a:chOff x="703" y="1029"/>
            <a:chExt cx="3312" cy="1907"/>
          </a:xfrm>
        </p:grpSpPr>
        <p:sp>
          <p:nvSpPr>
            <p:cNvPr id="173060" name="AutoShape 4">
              <a:extLst>
                <a:ext uri="{FF2B5EF4-FFF2-40B4-BE49-F238E27FC236}">
                  <a16:creationId xmlns:a16="http://schemas.microsoft.com/office/drawing/2014/main" id="{2DD5AECF-0B70-4681-A688-A0F11A884130}"/>
                </a:ext>
              </a:extLst>
            </p:cNvPr>
            <p:cNvSpPr>
              <a:spLocks noChangeArrowheads="1"/>
            </p:cNvSpPr>
            <p:nvPr/>
          </p:nvSpPr>
          <p:spPr bwMode="auto">
            <a:xfrm>
              <a:off x="3379" y="1029"/>
              <a:ext cx="590" cy="288"/>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200">
                  <a:latin typeface="Arial" panose="020B0604020202020204" pitchFamily="34" charset="0"/>
                </a:rPr>
                <a:t>尽量减少加班时间</a:t>
              </a:r>
            </a:p>
          </p:txBody>
        </p:sp>
        <p:sp>
          <p:nvSpPr>
            <p:cNvPr id="173061" name="AutoShape 5">
              <a:extLst>
                <a:ext uri="{FF2B5EF4-FFF2-40B4-BE49-F238E27FC236}">
                  <a16:creationId xmlns:a16="http://schemas.microsoft.com/office/drawing/2014/main" id="{1578EF47-70FD-4B04-96E7-479180B89044}"/>
                </a:ext>
              </a:extLst>
            </p:cNvPr>
            <p:cNvSpPr>
              <a:spLocks noChangeArrowheads="1"/>
            </p:cNvSpPr>
            <p:nvPr/>
          </p:nvSpPr>
          <p:spPr bwMode="auto">
            <a:xfrm>
              <a:off x="3379" y="1357"/>
              <a:ext cx="590" cy="288"/>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200">
                  <a:latin typeface="Arial" panose="020B0604020202020204" pitchFamily="34" charset="0"/>
                </a:rPr>
                <a:t>使用廉价劳动力</a:t>
              </a:r>
            </a:p>
          </p:txBody>
        </p:sp>
        <p:sp>
          <p:nvSpPr>
            <p:cNvPr id="173062" name="AutoShape 6">
              <a:extLst>
                <a:ext uri="{FF2B5EF4-FFF2-40B4-BE49-F238E27FC236}">
                  <a16:creationId xmlns:a16="http://schemas.microsoft.com/office/drawing/2014/main" id="{2BA010BD-E9D3-4AC4-AE4D-0FC8FC9CA1FB}"/>
                </a:ext>
              </a:extLst>
            </p:cNvPr>
            <p:cNvSpPr>
              <a:spLocks noChangeArrowheads="1"/>
            </p:cNvSpPr>
            <p:nvPr/>
          </p:nvSpPr>
          <p:spPr bwMode="auto">
            <a:xfrm>
              <a:off x="3379" y="1686"/>
              <a:ext cx="590" cy="288"/>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200">
                  <a:latin typeface="Arial" panose="020B0604020202020204" pitchFamily="34" charset="0"/>
                </a:rPr>
                <a:t>尽量减少工资支出</a:t>
              </a:r>
            </a:p>
          </p:txBody>
        </p:sp>
        <p:grpSp>
          <p:nvGrpSpPr>
            <p:cNvPr id="173063" name="Group 7">
              <a:extLst>
                <a:ext uri="{FF2B5EF4-FFF2-40B4-BE49-F238E27FC236}">
                  <a16:creationId xmlns:a16="http://schemas.microsoft.com/office/drawing/2014/main" id="{0095FAB4-9B6E-4032-B341-A7EA4D486BF1}"/>
                </a:ext>
              </a:extLst>
            </p:cNvPr>
            <p:cNvGrpSpPr>
              <a:grpSpLocks/>
            </p:cNvGrpSpPr>
            <p:nvPr/>
          </p:nvGrpSpPr>
          <p:grpSpPr bwMode="auto">
            <a:xfrm>
              <a:off x="703" y="1207"/>
              <a:ext cx="3312" cy="1729"/>
              <a:chOff x="702" y="1173"/>
              <a:chExt cx="3312" cy="1729"/>
            </a:xfrm>
          </p:grpSpPr>
          <p:sp>
            <p:nvSpPr>
              <p:cNvPr id="173064" name="AutoShape 8">
                <a:extLst>
                  <a:ext uri="{FF2B5EF4-FFF2-40B4-BE49-F238E27FC236}">
                    <a16:creationId xmlns:a16="http://schemas.microsoft.com/office/drawing/2014/main" id="{6B1025E1-9D04-4201-93BA-D25250AF2380}"/>
                  </a:ext>
                </a:extLst>
              </p:cNvPr>
              <p:cNvSpPr>
                <a:spLocks noChangeArrowheads="1"/>
              </p:cNvSpPr>
              <p:nvPr/>
            </p:nvSpPr>
            <p:spPr bwMode="auto">
              <a:xfrm>
                <a:off x="3379" y="2072"/>
                <a:ext cx="635" cy="288"/>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200">
                    <a:latin typeface="Arial" panose="020B0604020202020204" pitchFamily="34" charset="0"/>
                  </a:rPr>
                  <a:t>减少单位机器工人数</a:t>
                </a:r>
              </a:p>
            </p:txBody>
          </p:sp>
          <p:grpSp>
            <p:nvGrpSpPr>
              <p:cNvPr id="173065" name="Group 9">
                <a:extLst>
                  <a:ext uri="{FF2B5EF4-FFF2-40B4-BE49-F238E27FC236}">
                    <a16:creationId xmlns:a16="http://schemas.microsoft.com/office/drawing/2014/main" id="{3BCB5073-92E3-412C-BA00-2BB8F29D936C}"/>
                  </a:ext>
                </a:extLst>
              </p:cNvPr>
              <p:cNvGrpSpPr>
                <a:grpSpLocks/>
              </p:cNvGrpSpPr>
              <p:nvPr/>
            </p:nvGrpSpPr>
            <p:grpSpPr bwMode="auto">
              <a:xfrm>
                <a:off x="702" y="1173"/>
                <a:ext cx="3111" cy="1729"/>
                <a:chOff x="702" y="1173"/>
                <a:chExt cx="3111" cy="1729"/>
              </a:xfrm>
            </p:grpSpPr>
            <p:sp>
              <p:nvSpPr>
                <p:cNvPr id="173066" name="AutoShape 10">
                  <a:extLst>
                    <a:ext uri="{FF2B5EF4-FFF2-40B4-BE49-F238E27FC236}">
                      <a16:creationId xmlns:a16="http://schemas.microsoft.com/office/drawing/2014/main" id="{FC1BCE13-4AC6-40C4-A8D8-56E6A911DD0D}"/>
                    </a:ext>
                  </a:extLst>
                </p:cNvPr>
                <p:cNvSpPr>
                  <a:spLocks noChangeArrowheads="1"/>
                </p:cNvSpPr>
                <p:nvPr/>
              </p:nvSpPr>
              <p:spPr bwMode="auto">
                <a:xfrm>
                  <a:off x="702" y="1900"/>
                  <a:ext cx="564" cy="294"/>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1200">
                      <a:latin typeface="Arial" panose="020B0604020202020204" pitchFamily="34" charset="0"/>
                    </a:rPr>
                    <a:t>削减直接人工成本</a:t>
                  </a:r>
                </a:p>
              </p:txBody>
            </p:sp>
            <p:sp>
              <p:nvSpPr>
                <p:cNvPr id="173067" name="AutoShape 11">
                  <a:extLst>
                    <a:ext uri="{FF2B5EF4-FFF2-40B4-BE49-F238E27FC236}">
                      <a16:creationId xmlns:a16="http://schemas.microsoft.com/office/drawing/2014/main" id="{CCD157EE-6850-4854-A3F3-D03E0608F700}"/>
                    </a:ext>
                  </a:extLst>
                </p:cNvPr>
                <p:cNvSpPr>
                  <a:spLocks noChangeArrowheads="1"/>
                </p:cNvSpPr>
                <p:nvPr/>
              </p:nvSpPr>
              <p:spPr bwMode="auto">
                <a:xfrm>
                  <a:off x="1613" y="1384"/>
                  <a:ext cx="564" cy="288"/>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200">
                      <a:latin typeface="Arial" panose="020B0604020202020204" pitchFamily="34" charset="0"/>
                    </a:rPr>
                    <a:t>初始过程成本</a:t>
                  </a:r>
                </a:p>
              </p:txBody>
            </p:sp>
            <p:sp>
              <p:nvSpPr>
                <p:cNvPr id="173068" name="AutoShape 12">
                  <a:extLst>
                    <a:ext uri="{FF2B5EF4-FFF2-40B4-BE49-F238E27FC236}">
                      <a16:creationId xmlns:a16="http://schemas.microsoft.com/office/drawing/2014/main" id="{32D8D56E-0B98-4FF1-91D4-BD6E719B5505}"/>
                    </a:ext>
                  </a:extLst>
                </p:cNvPr>
                <p:cNvSpPr>
                  <a:spLocks noChangeArrowheads="1"/>
                </p:cNvSpPr>
                <p:nvPr/>
              </p:nvSpPr>
              <p:spPr bwMode="auto">
                <a:xfrm>
                  <a:off x="1613" y="1709"/>
                  <a:ext cx="564" cy="403"/>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200">
                      <a:latin typeface="Arial" panose="020B0604020202020204" pitchFamily="34" charset="0"/>
                    </a:rPr>
                    <a:t>生产部门单位香烟成本</a:t>
                  </a:r>
                </a:p>
              </p:txBody>
            </p:sp>
            <p:sp>
              <p:nvSpPr>
                <p:cNvPr id="173069" name="AutoShape 13">
                  <a:extLst>
                    <a:ext uri="{FF2B5EF4-FFF2-40B4-BE49-F238E27FC236}">
                      <a16:creationId xmlns:a16="http://schemas.microsoft.com/office/drawing/2014/main" id="{24C9DC7F-EBBD-42CE-9DAB-D96C89A0DBB9}"/>
                    </a:ext>
                  </a:extLst>
                </p:cNvPr>
                <p:cNvSpPr>
                  <a:spLocks noChangeArrowheads="1"/>
                </p:cNvSpPr>
                <p:nvPr/>
              </p:nvSpPr>
              <p:spPr bwMode="auto">
                <a:xfrm>
                  <a:off x="1613" y="2125"/>
                  <a:ext cx="564" cy="288"/>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200">
                      <a:latin typeface="Arial" panose="020B0604020202020204" pitchFamily="34" charset="0"/>
                    </a:rPr>
                    <a:t>包装部门成本</a:t>
                  </a:r>
                </a:p>
              </p:txBody>
            </p:sp>
            <p:sp>
              <p:nvSpPr>
                <p:cNvPr id="173070" name="AutoShape 14">
                  <a:extLst>
                    <a:ext uri="{FF2B5EF4-FFF2-40B4-BE49-F238E27FC236}">
                      <a16:creationId xmlns:a16="http://schemas.microsoft.com/office/drawing/2014/main" id="{ADA56684-41E5-4C42-A122-CE88A43EFB54}"/>
                    </a:ext>
                  </a:extLst>
                </p:cNvPr>
                <p:cNvSpPr>
                  <a:spLocks noChangeArrowheads="1"/>
                </p:cNvSpPr>
                <p:nvPr/>
              </p:nvSpPr>
              <p:spPr bwMode="auto">
                <a:xfrm>
                  <a:off x="1613" y="2457"/>
                  <a:ext cx="564" cy="173"/>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200">
                      <a:latin typeface="Arial" panose="020B0604020202020204" pitchFamily="34" charset="0"/>
                    </a:rPr>
                    <a:t>其他成本</a:t>
                  </a:r>
                </a:p>
              </p:txBody>
            </p:sp>
            <p:sp>
              <p:nvSpPr>
                <p:cNvPr id="173071" name="AutoShape 15">
                  <a:extLst>
                    <a:ext uri="{FF2B5EF4-FFF2-40B4-BE49-F238E27FC236}">
                      <a16:creationId xmlns:a16="http://schemas.microsoft.com/office/drawing/2014/main" id="{7B103BE5-2A53-4D7C-8D93-7FEDC90E2005}"/>
                    </a:ext>
                  </a:extLst>
                </p:cNvPr>
                <p:cNvSpPr>
                  <a:spLocks noChangeArrowheads="1"/>
                </p:cNvSpPr>
                <p:nvPr/>
              </p:nvSpPr>
              <p:spPr bwMode="auto">
                <a:xfrm>
                  <a:off x="2482" y="1291"/>
                  <a:ext cx="569" cy="553"/>
                </a:xfrm>
                <a:prstGeom prst="flowChartConnector">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1200">
                      <a:latin typeface="Arial" panose="020B0604020202020204" pitchFamily="34" charset="0"/>
                    </a:rPr>
                    <a:t>削减单位小时成本</a:t>
                  </a:r>
                </a:p>
              </p:txBody>
            </p:sp>
            <p:sp>
              <p:nvSpPr>
                <p:cNvPr id="173072" name="AutoShape 16">
                  <a:extLst>
                    <a:ext uri="{FF2B5EF4-FFF2-40B4-BE49-F238E27FC236}">
                      <a16:creationId xmlns:a16="http://schemas.microsoft.com/office/drawing/2014/main" id="{7B7EFC2F-0B55-463B-999A-3CF083376D4F}"/>
                    </a:ext>
                  </a:extLst>
                </p:cNvPr>
                <p:cNvSpPr>
                  <a:spLocks noChangeArrowheads="1"/>
                </p:cNvSpPr>
                <p:nvPr/>
              </p:nvSpPr>
              <p:spPr bwMode="auto">
                <a:xfrm>
                  <a:off x="2481" y="2138"/>
                  <a:ext cx="607" cy="528"/>
                </a:xfrm>
                <a:prstGeom prst="flowChartConnector">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削减每百万根香烟生产时间</a:t>
                  </a:r>
                </a:p>
              </p:txBody>
            </p:sp>
            <p:sp>
              <p:nvSpPr>
                <p:cNvPr id="173073" name="AutoShape 17">
                  <a:extLst>
                    <a:ext uri="{FF2B5EF4-FFF2-40B4-BE49-F238E27FC236}">
                      <a16:creationId xmlns:a16="http://schemas.microsoft.com/office/drawing/2014/main" id="{41160E5E-1226-4D15-A2FC-E6AABACAC3B5}"/>
                    </a:ext>
                  </a:extLst>
                </p:cNvPr>
                <p:cNvSpPr>
                  <a:spLocks noChangeArrowheads="1"/>
                </p:cNvSpPr>
                <p:nvPr/>
              </p:nvSpPr>
              <p:spPr bwMode="auto">
                <a:xfrm>
                  <a:off x="3379" y="2330"/>
                  <a:ext cx="434" cy="288"/>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200">
                      <a:latin typeface="Arial" panose="020B0604020202020204" pitchFamily="34" charset="0"/>
                    </a:rPr>
                    <a:t>提高机器速度</a:t>
                  </a:r>
                </a:p>
              </p:txBody>
            </p:sp>
            <p:sp>
              <p:nvSpPr>
                <p:cNvPr id="173074" name="AutoShape 18">
                  <a:extLst>
                    <a:ext uri="{FF2B5EF4-FFF2-40B4-BE49-F238E27FC236}">
                      <a16:creationId xmlns:a16="http://schemas.microsoft.com/office/drawing/2014/main" id="{02A7CB87-9D02-4E81-84A6-A2FFF32A6EA2}"/>
                    </a:ext>
                  </a:extLst>
                </p:cNvPr>
                <p:cNvSpPr>
                  <a:spLocks noChangeArrowheads="1"/>
                </p:cNvSpPr>
                <p:nvPr/>
              </p:nvSpPr>
              <p:spPr bwMode="auto">
                <a:xfrm>
                  <a:off x="3379" y="2613"/>
                  <a:ext cx="434" cy="289"/>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200">
                      <a:latin typeface="Arial" panose="020B0604020202020204" pitchFamily="34" charset="0"/>
                    </a:rPr>
                    <a:t>提高机器效率</a:t>
                  </a:r>
                </a:p>
              </p:txBody>
            </p:sp>
            <p:cxnSp>
              <p:nvCxnSpPr>
                <p:cNvPr id="173075" name="AutoShape 19">
                  <a:extLst>
                    <a:ext uri="{FF2B5EF4-FFF2-40B4-BE49-F238E27FC236}">
                      <a16:creationId xmlns:a16="http://schemas.microsoft.com/office/drawing/2014/main" id="{D93E8B30-ECDE-47E7-A215-78875B0D3A97}"/>
                    </a:ext>
                  </a:extLst>
                </p:cNvPr>
                <p:cNvCxnSpPr>
                  <a:cxnSpLocks noChangeShapeType="1"/>
                  <a:stCxn id="173066" idx="3"/>
                  <a:endCxn id="173067" idx="1"/>
                </p:cNvCxnSpPr>
                <p:nvPr/>
              </p:nvCxnSpPr>
              <p:spPr bwMode="auto">
                <a:xfrm flipV="1">
                  <a:off x="1266" y="1527"/>
                  <a:ext cx="347" cy="5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76" name="AutoShape 20">
                  <a:extLst>
                    <a:ext uri="{FF2B5EF4-FFF2-40B4-BE49-F238E27FC236}">
                      <a16:creationId xmlns:a16="http://schemas.microsoft.com/office/drawing/2014/main" id="{B7F86D56-23AF-4E98-AD19-CD3370FA9737}"/>
                    </a:ext>
                  </a:extLst>
                </p:cNvPr>
                <p:cNvCxnSpPr>
                  <a:cxnSpLocks noChangeShapeType="1"/>
                  <a:stCxn id="173066" idx="3"/>
                  <a:endCxn id="173068" idx="1"/>
                </p:cNvCxnSpPr>
                <p:nvPr/>
              </p:nvCxnSpPr>
              <p:spPr bwMode="auto">
                <a:xfrm flipV="1">
                  <a:off x="1266" y="1911"/>
                  <a:ext cx="347"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77" name="AutoShape 21">
                  <a:extLst>
                    <a:ext uri="{FF2B5EF4-FFF2-40B4-BE49-F238E27FC236}">
                      <a16:creationId xmlns:a16="http://schemas.microsoft.com/office/drawing/2014/main" id="{B62ACF50-DDD6-44D5-B5D5-A9F91D74BC6C}"/>
                    </a:ext>
                  </a:extLst>
                </p:cNvPr>
                <p:cNvCxnSpPr>
                  <a:cxnSpLocks noChangeShapeType="1"/>
                  <a:stCxn id="173066" idx="3"/>
                  <a:endCxn id="173069" idx="1"/>
                </p:cNvCxnSpPr>
                <p:nvPr/>
              </p:nvCxnSpPr>
              <p:spPr bwMode="auto">
                <a:xfrm>
                  <a:off x="1266" y="2046"/>
                  <a:ext cx="347" cy="2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78" name="AutoShape 22">
                  <a:extLst>
                    <a:ext uri="{FF2B5EF4-FFF2-40B4-BE49-F238E27FC236}">
                      <a16:creationId xmlns:a16="http://schemas.microsoft.com/office/drawing/2014/main" id="{BB1FA512-B93E-4C4C-A539-28887F35A02E}"/>
                    </a:ext>
                  </a:extLst>
                </p:cNvPr>
                <p:cNvCxnSpPr>
                  <a:cxnSpLocks noChangeShapeType="1"/>
                  <a:stCxn id="173066" idx="3"/>
                  <a:endCxn id="173070" idx="1"/>
                </p:cNvCxnSpPr>
                <p:nvPr/>
              </p:nvCxnSpPr>
              <p:spPr bwMode="auto">
                <a:xfrm>
                  <a:off x="1266" y="2046"/>
                  <a:ext cx="347" cy="4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79" name="AutoShape 23">
                  <a:extLst>
                    <a:ext uri="{FF2B5EF4-FFF2-40B4-BE49-F238E27FC236}">
                      <a16:creationId xmlns:a16="http://schemas.microsoft.com/office/drawing/2014/main" id="{EB71BF94-6598-4779-AC46-9A6D7E5D8A3F}"/>
                    </a:ext>
                  </a:extLst>
                </p:cNvPr>
                <p:cNvCxnSpPr>
                  <a:cxnSpLocks noChangeShapeType="1"/>
                  <a:endCxn id="173071" idx="2"/>
                </p:cNvCxnSpPr>
                <p:nvPr/>
              </p:nvCxnSpPr>
              <p:spPr bwMode="auto">
                <a:xfrm flipV="1">
                  <a:off x="2178" y="1568"/>
                  <a:ext cx="304" cy="34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80" name="AutoShape 24">
                  <a:extLst>
                    <a:ext uri="{FF2B5EF4-FFF2-40B4-BE49-F238E27FC236}">
                      <a16:creationId xmlns:a16="http://schemas.microsoft.com/office/drawing/2014/main" id="{219C5130-8860-405D-9CEF-E690276991A6}"/>
                    </a:ext>
                  </a:extLst>
                </p:cNvPr>
                <p:cNvCxnSpPr>
                  <a:cxnSpLocks noChangeShapeType="1"/>
                  <a:stCxn id="173068" idx="3"/>
                  <a:endCxn id="173072" idx="2"/>
                </p:cNvCxnSpPr>
                <p:nvPr/>
              </p:nvCxnSpPr>
              <p:spPr bwMode="auto">
                <a:xfrm>
                  <a:off x="2177" y="1911"/>
                  <a:ext cx="304" cy="4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81" name="AutoShape 25">
                  <a:extLst>
                    <a:ext uri="{FF2B5EF4-FFF2-40B4-BE49-F238E27FC236}">
                      <a16:creationId xmlns:a16="http://schemas.microsoft.com/office/drawing/2014/main" id="{AF4E6925-9FCD-4BAB-918E-5F5F9FE9BC97}"/>
                    </a:ext>
                  </a:extLst>
                </p:cNvPr>
                <p:cNvCxnSpPr>
                  <a:cxnSpLocks noChangeShapeType="1"/>
                  <a:stCxn id="173071" idx="6"/>
                  <a:endCxn id="173060" idx="1"/>
                </p:cNvCxnSpPr>
                <p:nvPr/>
              </p:nvCxnSpPr>
              <p:spPr bwMode="auto">
                <a:xfrm flipV="1">
                  <a:off x="3051" y="1173"/>
                  <a:ext cx="328" cy="3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82" name="AutoShape 26">
                  <a:extLst>
                    <a:ext uri="{FF2B5EF4-FFF2-40B4-BE49-F238E27FC236}">
                      <a16:creationId xmlns:a16="http://schemas.microsoft.com/office/drawing/2014/main" id="{1A33D471-B911-4A3E-88A1-1AC9E8B8F66E}"/>
                    </a:ext>
                  </a:extLst>
                </p:cNvPr>
                <p:cNvCxnSpPr>
                  <a:cxnSpLocks noChangeShapeType="1"/>
                  <a:stCxn id="173071" idx="6"/>
                  <a:endCxn id="173061" idx="1"/>
                </p:cNvCxnSpPr>
                <p:nvPr/>
              </p:nvCxnSpPr>
              <p:spPr bwMode="auto">
                <a:xfrm flipV="1">
                  <a:off x="3051" y="1501"/>
                  <a:ext cx="328" cy="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83" name="AutoShape 27">
                  <a:extLst>
                    <a:ext uri="{FF2B5EF4-FFF2-40B4-BE49-F238E27FC236}">
                      <a16:creationId xmlns:a16="http://schemas.microsoft.com/office/drawing/2014/main" id="{17AB0F7F-2346-4657-8A26-3AFE0D3A60F4}"/>
                    </a:ext>
                  </a:extLst>
                </p:cNvPr>
                <p:cNvCxnSpPr>
                  <a:cxnSpLocks noChangeShapeType="1"/>
                  <a:stCxn id="173071" idx="6"/>
                  <a:endCxn id="173062" idx="1"/>
                </p:cNvCxnSpPr>
                <p:nvPr/>
              </p:nvCxnSpPr>
              <p:spPr bwMode="auto">
                <a:xfrm>
                  <a:off x="3051" y="1568"/>
                  <a:ext cx="328" cy="2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84" name="AutoShape 28">
                  <a:extLst>
                    <a:ext uri="{FF2B5EF4-FFF2-40B4-BE49-F238E27FC236}">
                      <a16:creationId xmlns:a16="http://schemas.microsoft.com/office/drawing/2014/main" id="{28CB4778-C9B9-4BE1-805F-09EE382FE0DF}"/>
                    </a:ext>
                  </a:extLst>
                </p:cNvPr>
                <p:cNvCxnSpPr>
                  <a:cxnSpLocks noChangeShapeType="1"/>
                  <a:stCxn id="173072" idx="6"/>
                  <a:endCxn id="173064" idx="1"/>
                </p:cNvCxnSpPr>
                <p:nvPr/>
              </p:nvCxnSpPr>
              <p:spPr bwMode="auto">
                <a:xfrm flipV="1">
                  <a:off x="3088" y="2216"/>
                  <a:ext cx="291" cy="1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85" name="AutoShape 29">
                  <a:extLst>
                    <a:ext uri="{FF2B5EF4-FFF2-40B4-BE49-F238E27FC236}">
                      <a16:creationId xmlns:a16="http://schemas.microsoft.com/office/drawing/2014/main" id="{0D45B770-2EE1-4F52-A823-0D3B63CA27F3}"/>
                    </a:ext>
                  </a:extLst>
                </p:cNvPr>
                <p:cNvCxnSpPr>
                  <a:cxnSpLocks noChangeShapeType="1"/>
                  <a:stCxn id="173072" idx="6"/>
                  <a:endCxn id="173073" idx="1"/>
                </p:cNvCxnSpPr>
                <p:nvPr/>
              </p:nvCxnSpPr>
              <p:spPr bwMode="auto">
                <a:xfrm>
                  <a:off x="3088" y="2402"/>
                  <a:ext cx="291" cy="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086" name="AutoShape 30">
                  <a:extLst>
                    <a:ext uri="{FF2B5EF4-FFF2-40B4-BE49-F238E27FC236}">
                      <a16:creationId xmlns:a16="http://schemas.microsoft.com/office/drawing/2014/main" id="{86DA5227-30F8-4264-8C32-DC06FDF54DC0}"/>
                    </a:ext>
                  </a:extLst>
                </p:cNvPr>
                <p:cNvCxnSpPr>
                  <a:cxnSpLocks noChangeShapeType="1"/>
                  <a:stCxn id="173072" idx="6"/>
                  <a:endCxn id="173074" idx="1"/>
                </p:cNvCxnSpPr>
                <p:nvPr/>
              </p:nvCxnSpPr>
              <p:spPr bwMode="auto">
                <a:xfrm>
                  <a:off x="3088" y="2402"/>
                  <a:ext cx="291" cy="3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
        <p:nvSpPr>
          <p:cNvPr id="173087" name="Text Box 31">
            <a:extLst>
              <a:ext uri="{FF2B5EF4-FFF2-40B4-BE49-F238E27FC236}">
                <a16:creationId xmlns:a16="http://schemas.microsoft.com/office/drawing/2014/main" id="{C0201FD3-DCAD-4120-8035-8FB276885DA1}"/>
              </a:ext>
            </a:extLst>
          </p:cNvPr>
          <p:cNvSpPr txBox="1">
            <a:spLocks noChangeArrowheads="1"/>
          </p:cNvSpPr>
          <p:nvPr/>
        </p:nvSpPr>
        <p:spPr bwMode="auto">
          <a:xfrm>
            <a:off x="1331913" y="1557338"/>
            <a:ext cx="28305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latin typeface="Arial" panose="020B0604020202020204" pitchFamily="34" charset="0"/>
              </a:rPr>
              <a:t>削减成本方法示意图</a:t>
            </a:r>
          </a:p>
        </p:txBody>
      </p:sp>
      <p:grpSp>
        <p:nvGrpSpPr>
          <p:cNvPr id="173088" name="Group 32">
            <a:extLst>
              <a:ext uri="{FF2B5EF4-FFF2-40B4-BE49-F238E27FC236}">
                <a16:creationId xmlns:a16="http://schemas.microsoft.com/office/drawing/2014/main" id="{ADC94825-746B-4D98-819A-7B539A792CE0}"/>
              </a:ext>
            </a:extLst>
          </p:cNvPr>
          <p:cNvGrpSpPr>
            <a:grpSpLocks/>
          </p:cNvGrpSpPr>
          <p:nvPr/>
        </p:nvGrpSpPr>
        <p:grpSpPr bwMode="auto">
          <a:xfrm>
            <a:off x="539750" y="1557338"/>
            <a:ext cx="855663" cy="325437"/>
            <a:chOff x="5202" y="1127"/>
            <a:chExt cx="718" cy="173"/>
          </a:xfrm>
        </p:grpSpPr>
        <p:sp>
          <p:nvSpPr>
            <p:cNvPr id="173089" name="Text Box 33">
              <a:extLst>
                <a:ext uri="{FF2B5EF4-FFF2-40B4-BE49-F238E27FC236}">
                  <a16:creationId xmlns:a16="http://schemas.microsoft.com/office/drawing/2014/main" id="{C2F49025-CF7E-463F-909A-22260CFDCD55}"/>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73090" name="Line 34">
              <a:extLst>
                <a:ext uri="{FF2B5EF4-FFF2-40B4-BE49-F238E27FC236}">
                  <a16:creationId xmlns:a16="http://schemas.microsoft.com/office/drawing/2014/main" id="{955EF358-3963-4AC7-8CAE-C7669D8959B4}"/>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1" name="Line 35">
              <a:extLst>
                <a:ext uri="{FF2B5EF4-FFF2-40B4-BE49-F238E27FC236}">
                  <a16:creationId xmlns:a16="http://schemas.microsoft.com/office/drawing/2014/main" id="{1CAED4C4-3FB7-4EE6-A7A7-BF6F160590F7}"/>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3092" name="AutoShape 36">
            <a:extLst>
              <a:ext uri="{FF2B5EF4-FFF2-40B4-BE49-F238E27FC236}">
                <a16:creationId xmlns:a16="http://schemas.microsoft.com/office/drawing/2014/main" id="{2EFA8D09-C394-498D-B03D-0D8638697046}"/>
              </a:ext>
            </a:extLst>
          </p:cNvPr>
          <p:cNvSpPr>
            <a:spLocks noChangeArrowheads="1"/>
          </p:cNvSpPr>
          <p:nvPr/>
        </p:nvSpPr>
        <p:spPr bwMode="auto">
          <a:xfrm rot="16200000" flipV="1">
            <a:off x="4559301" y="3384550"/>
            <a:ext cx="2055812" cy="128587"/>
          </a:xfrm>
          <a:prstGeom prst="triangle">
            <a:avLst>
              <a:gd name="adj" fmla="val 49977"/>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3" name="Text Box 37">
            <a:extLst>
              <a:ext uri="{FF2B5EF4-FFF2-40B4-BE49-F238E27FC236}">
                <a16:creationId xmlns:a16="http://schemas.microsoft.com/office/drawing/2014/main" id="{1E2695B6-8D7A-489F-951E-BA894AE90DFA}"/>
              </a:ext>
            </a:extLst>
          </p:cNvPr>
          <p:cNvSpPr txBox="1">
            <a:spLocks noChangeArrowheads="1"/>
          </p:cNvSpPr>
          <p:nvPr/>
        </p:nvSpPr>
        <p:spPr bwMode="auto">
          <a:xfrm>
            <a:off x="5795963" y="1516063"/>
            <a:ext cx="2879725"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sz="1200">
                <a:latin typeface="Arial" panose="020B0604020202020204" pitchFamily="34" charset="0"/>
              </a:rPr>
              <a:t> 把直接成本细分为：</a:t>
            </a:r>
          </a:p>
          <a:p>
            <a:pPr lvl="1">
              <a:spcBef>
                <a:spcPct val="50000"/>
              </a:spcBef>
            </a:pPr>
            <a:r>
              <a:rPr lang="zh-CN" altLang="en-US" sz="1200">
                <a:latin typeface="Arial" panose="020B0604020202020204" pitchFamily="34" charset="0"/>
              </a:rPr>
              <a:t>初识准备过程</a:t>
            </a:r>
          </a:p>
          <a:p>
            <a:pPr lvl="1">
              <a:spcBef>
                <a:spcPct val="50000"/>
              </a:spcBef>
            </a:pPr>
            <a:r>
              <a:rPr lang="zh-CN" altLang="en-US" sz="1200">
                <a:latin typeface="Arial" panose="020B0604020202020204" pitchFamily="34" charset="0"/>
              </a:rPr>
              <a:t>香烟生产部门</a:t>
            </a:r>
          </a:p>
          <a:p>
            <a:pPr lvl="1">
              <a:spcBef>
                <a:spcPct val="50000"/>
              </a:spcBef>
            </a:pPr>
            <a:r>
              <a:rPr lang="zh-CN" altLang="en-US" sz="1200">
                <a:latin typeface="Arial" panose="020B0604020202020204" pitchFamily="34" charset="0"/>
              </a:rPr>
              <a:t>包装部门</a:t>
            </a:r>
          </a:p>
          <a:p>
            <a:pPr lvl="1">
              <a:spcBef>
                <a:spcPct val="50000"/>
              </a:spcBef>
            </a:pPr>
            <a:r>
              <a:rPr lang="zh-CN" altLang="en-US" sz="1200">
                <a:latin typeface="Arial" panose="020B0604020202020204" pitchFamily="34" charset="0"/>
              </a:rPr>
              <a:t>其他</a:t>
            </a:r>
          </a:p>
          <a:p>
            <a:pPr>
              <a:spcBef>
                <a:spcPct val="50000"/>
              </a:spcBef>
              <a:buFontTx/>
              <a:buChar char="•"/>
            </a:pPr>
            <a:r>
              <a:rPr lang="zh-CN" altLang="en-US" sz="1200">
                <a:latin typeface="Arial" panose="020B0604020202020204" pitchFamily="34" charset="0"/>
              </a:rPr>
              <a:t> 把单位香烟成本细分为单位小时成本和每生产百万根香烟的小时数，因为：</a:t>
            </a:r>
          </a:p>
          <a:p>
            <a:pPr lvl="1">
              <a:spcBef>
                <a:spcPct val="50000"/>
              </a:spcBef>
            </a:pPr>
            <a:r>
              <a:rPr lang="zh-CN" altLang="en-US" sz="1200">
                <a:latin typeface="Arial" panose="020B0604020202020204" pitchFamily="34" charset="0"/>
              </a:rPr>
              <a:t>成本</a:t>
            </a:r>
            <a:r>
              <a:rPr lang="en-US" altLang="zh-CN" sz="1200">
                <a:latin typeface="Arial" panose="020B0604020202020204" pitchFamily="34" charset="0"/>
              </a:rPr>
              <a:t>/</a:t>
            </a:r>
            <a:r>
              <a:rPr lang="zh-CN" altLang="en-US" sz="1200">
                <a:latin typeface="Arial" panose="020B0604020202020204" pitchFamily="34" charset="0"/>
              </a:rPr>
              <a:t>小时</a:t>
            </a:r>
            <a:r>
              <a:rPr lang="en-US" altLang="zh-CN" sz="1200">
                <a:latin typeface="Arial" panose="020B0604020202020204" pitchFamily="34" charset="0"/>
              </a:rPr>
              <a:t>x</a:t>
            </a:r>
            <a:r>
              <a:rPr lang="zh-CN" altLang="en-US" sz="1200">
                <a:latin typeface="Arial" panose="020B0604020202020204" pitchFamily="34" charset="0"/>
              </a:rPr>
              <a:t>小时</a:t>
            </a:r>
            <a:r>
              <a:rPr lang="en-US" altLang="zh-CN" sz="1200">
                <a:latin typeface="Arial" panose="020B0604020202020204" pitchFamily="34" charset="0"/>
              </a:rPr>
              <a:t>/</a:t>
            </a:r>
            <a:r>
              <a:rPr lang="zh-CN" altLang="en-US" sz="1200">
                <a:latin typeface="Arial" panose="020B0604020202020204" pitchFamily="34" charset="0"/>
              </a:rPr>
              <a:t>香烟</a:t>
            </a:r>
            <a:r>
              <a:rPr lang="en-US" altLang="zh-CN" sz="1200">
                <a:latin typeface="Arial" panose="020B0604020202020204" pitchFamily="34" charset="0"/>
              </a:rPr>
              <a:t>=</a:t>
            </a:r>
            <a:r>
              <a:rPr lang="zh-CN" altLang="en-US" sz="1200">
                <a:latin typeface="Arial" panose="020B0604020202020204" pitchFamily="34" charset="0"/>
              </a:rPr>
              <a:t>成本</a:t>
            </a:r>
            <a:r>
              <a:rPr lang="en-US" altLang="zh-CN" sz="1200">
                <a:latin typeface="Arial" panose="020B0604020202020204" pitchFamily="34" charset="0"/>
              </a:rPr>
              <a:t>/</a:t>
            </a:r>
            <a:r>
              <a:rPr lang="zh-CN" altLang="en-US" sz="1200">
                <a:latin typeface="Arial" panose="020B0604020202020204" pitchFamily="34" charset="0"/>
              </a:rPr>
              <a:t>香烟</a:t>
            </a:r>
          </a:p>
          <a:p>
            <a:pPr>
              <a:spcBef>
                <a:spcPct val="50000"/>
              </a:spcBef>
              <a:buFontTx/>
              <a:buChar char="•"/>
            </a:pPr>
            <a:r>
              <a:rPr lang="zh-CN" altLang="en-US" sz="1200">
                <a:latin typeface="Arial" panose="020B0604020202020204" pitchFamily="34" charset="0"/>
              </a:rPr>
              <a:t> 削减单位小时成本的方法：</a:t>
            </a:r>
          </a:p>
          <a:p>
            <a:pPr lvl="1">
              <a:spcBef>
                <a:spcPct val="50000"/>
              </a:spcBef>
            </a:pPr>
            <a:r>
              <a:rPr lang="zh-CN" altLang="en-US" sz="1200">
                <a:latin typeface="Arial" panose="020B0604020202020204" pitchFamily="34" charset="0"/>
              </a:rPr>
              <a:t>尽量减少加班时间</a:t>
            </a:r>
          </a:p>
          <a:p>
            <a:pPr lvl="1">
              <a:spcBef>
                <a:spcPct val="50000"/>
              </a:spcBef>
            </a:pPr>
            <a:r>
              <a:rPr lang="zh-CN" altLang="en-US" sz="1200">
                <a:latin typeface="Arial" panose="020B0604020202020204" pitchFamily="34" charset="0"/>
              </a:rPr>
              <a:t>使用廉价劳动力</a:t>
            </a:r>
          </a:p>
          <a:p>
            <a:pPr lvl="1">
              <a:spcBef>
                <a:spcPct val="50000"/>
              </a:spcBef>
            </a:pPr>
            <a:r>
              <a:rPr lang="zh-CN" altLang="en-US" sz="1200">
                <a:latin typeface="Arial" panose="020B0604020202020204" pitchFamily="34" charset="0"/>
              </a:rPr>
              <a:t>尽量减少工资支出</a:t>
            </a:r>
          </a:p>
          <a:p>
            <a:pPr>
              <a:spcBef>
                <a:spcPct val="50000"/>
              </a:spcBef>
              <a:buFontTx/>
              <a:buChar char="•"/>
            </a:pPr>
            <a:r>
              <a:rPr lang="zh-CN" altLang="en-US" sz="1200">
                <a:latin typeface="Arial" panose="020B0604020202020204" pitchFamily="34" charset="0"/>
              </a:rPr>
              <a:t> 削减每百万根香烟生产时间的方法：</a:t>
            </a:r>
          </a:p>
          <a:p>
            <a:pPr lvl="1">
              <a:spcBef>
                <a:spcPct val="50000"/>
              </a:spcBef>
            </a:pPr>
            <a:r>
              <a:rPr lang="zh-CN" altLang="en-US" sz="1200">
                <a:latin typeface="Arial" panose="020B0604020202020204" pitchFamily="34" charset="0"/>
              </a:rPr>
              <a:t>减少单位机器工人书</a:t>
            </a:r>
          </a:p>
          <a:p>
            <a:pPr lvl="1">
              <a:spcBef>
                <a:spcPct val="50000"/>
              </a:spcBef>
            </a:pPr>
            <a:r>
              <a:rPr lang="zh-CN" altLang="en-US" sz="1200">
                <a:latin typeface="Arial" panose="020B0604020202020204" pitchFamily="34" charset="0"/>
              </a:rPr>
              <a:t>提高机器速度</a:t>
            </a:r>
          </a:p>
          <a:p>
            <a:pPr lvl="1">
              <a:spcBef>
                <a:spcPct val="50000"/>
              </a:spcBef>
            </a:pPr>
            <a:r>
              <a:rPr lang="zh-CN" altLang="en-US" sz="1200">
                <a:latin typeface="Arial" panose="020B0604020202020204" pitchFamily="34" charset="0"/>
              </a:rPr>
              <a:t>提高机器效率</a:t>
            </a:r>
          </a:p>
          <a:p>
            <a:pPr>
              <a:spcBef>
                <a:spcPct val="50000"/>
              </a:spcBef>
              <a:buFontTx/>
              <a:buChar char="•"/>
            </a:pPr>
            <a:r>
              <a:rPr lang="zh-CN" altLang="en-US" sz="1200">
                <a:latin typeface="Arial" panose="020B0604020202020204" pitchFamily="34" charset="0"/>
              </a:rPr>
              <a:t> 继续进行到下一层次</a:t>
            </a:r>
          </a:p>
        </p:txBody>
      </p:sp>
      <p:sp>
        <p:nvSpPr>
          <p:cNvPr id="173094" name="AutoShape 38">
            <a:extLst>
              <a:ext uri="{FF2B5EF4-FFF2-40B4-BE49-F238E27FC236}">
                <a16:creationId xmlns:a16="http://schemas.microsoft.com/office/drawing/2014/main" id="{B12CB363-25DF-4A32-A07B-0DB7EFCBFFB5}"/>
              </a:ext>
            </a:extLst>
          </p:cNvPr>
          <p:cNvSpPr>
            <a:spLocks noChangeArrowheads="1"/>
          </p:cNvSpPr>
          <p:nvPr/>
        </p:nvSpPr>
        <p:spPr bwMode="auto">
          <a:xfrm flipV="1">
            <a:off x="2011363" y="4667250"/>
            <a:ext cx="2055812" cy="130175"/>
          </a:xfrm>
          <a:prstGeom prst="triangle">
            <a:avLst>
              <a:gd name="adj" fmla="val 49977"/>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5" name="Rectangle 39">
            <a:extLst>
              <a:ext uri="{FF2B5EF4-FFF2-40B4-BE49-F238E27FC236}">
                <a16:creationId xmlns:a16="http://schemas.microsoft.com/office/drawing/2014/main" id="{02DDC957-1E65-4E7E-8F82-5A09D19CE381}"/>
              </a:ext>
            </a:extLst>
          </p:cNvPr>
          <p:cNvSpPr>
            <a:spLocks noChangeArrowheads="1"/>
          </p:cNvSpPr>
          <p:nvPr/>
        </p:nvSpPr>
        <p:spPr bwMode="auto">
          <a:xfrm>
            <a:off x="971550" y="5021263"/>
            <a:ext cx="4549775" cy="495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10000"/>
              </a:lnSpc>
              <a:buFontTx/>
              <a:buChar char="•"/>
            </a:pPr>
            <a:r>
              <a:rPr lang="zh-CN" altLang="en-US" sz="1200"/>
              <a:t>将各种可能性从逻辑上加以展开后，就可以计算相关收益和评估每种行动方案的风险，以便确定一套最终行动方案</a:t>
            </a:r>
          </a:p>
        </p:txBody>
      </p:sp>
      <p:sp>
        <p:nvSpPr>
          <p:cNvPr id="173096" name="Text Box 40">
            <a:extLst>
              <a:ext uri="{FF2B5EF4-FFF2-40B4-BE49-F238E27FC236}">
                <a16:creationId xmlns:a16="http://schemas.microsoft.com/office/drawing/2014/main" id="{0FC08DAB-993C-447B-9AAE-7B1E7550B118}"/>
              </a:ext>
            </a:extLst>
          </p:cNvPr>
          <p:cNvSpPr txBox="1">
            <a:spLocks noChangeArrowheads="1"/>
          </p:cNvSpPr>
          <p:nvPr/>
        </p:nvSpPr>
        <p:spPr bwMode="auto">
          <a:xfrm>
            <a:off x="539750" y="6008688"/>
            <a:ext cx="4824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举例来源：</a:t>
            </a:r>
            <a:r>
              <a:rPr lang="en-US" altLang="zh-CN" sz="1200">
                <a:latin typeface="Arial" panose="020B0604020202020204" pitchFamily="34" charset="0"/>
              </a:rPr>
              <a:t>《</a:t>
            </a:r>
            <a:r>
              <a:rPr lang="zh-CN" altLang="en-US" sz="1200">
                <a:latin typeface="Arial" panose="020B0604020202020204" pitchFamily="34" charset="0"/>
              </a:rPr>
              <a:t>金字塔原理</a:t>
            </a:r>
            <a:r>
              <a:rPr lang="en-US" altLang="zh-CN" sz="1200">
                <a:latin typeface="Arial" panose="020B0604020202020204" pitchFamily="34" charset="0"/>
              </a:rPr>
              <a:t>》</a:t>
            </a:r>
            <a:r>
              <a:rPr lang="zh-CN" altLang="en-US" sz="1200">
                <a:latin typeface="Arial" panose="020B0604020202020204" pitchFamily="34" charset="0"/>
              </a:rPr>
              <a:t>第九章</a:t>
            </a:r>
            <a:r>
              <a:rPr lang="en-US" altLang="zh-CN" sz="1200">
                <a:latin typeface="Arial" panose="020B0604020202020204" pitchFamily="34" charset="0"/>
              </a:rPr>
              <a:t>——</a:t>
            </a:r>
            <a:r>
              <a:rPr lang="zh-CN" altLang="en-US" sz="1200">
                <a:latin typeface="Arial" panose="020B0604020202020204" pitchFamily="34" charset="0"/>
              </a:rPr>
              <a:t>结构性分析问题。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B19AB9CB-2C65-4607-A9A9-4909ABCF6A19}"/>
              </a:ext>
            </a:extLst>
          </p:cNvPr>
          <p:cNvSpPr>
            <a:spLocks noGrp="1"/>
          </p:cNvSpPr>
          <p:nvPr>
            <p:ph type="sldNum" sz="quarter" idx="12"/>
          </p:nvPr>
        </p:nvSpPr>
        <p:spPr/>
        <p:txBody>
          <a:bodyPr/>
          <a:lstStyle/>
          <a:p>
            <a:fld id="{541172E4-32BB-4801-9753-93B1C00D996F}" type="slidenum">
              <a:rPr lang="zh-CN" altLang="en-US"/>
              <a:pPr/>
              <a:t>9</a:t>
            </a:fld>
            <a:endParaRPr lang="en-US" altLang="zh-CN"/>
          </a:p>
        </p:txBody>
      </p:sp>
      <p:sp>
        <p:nvSpPr>
          <p:cNvPr id="33794" name="Rectangle 2">
            <a:extLst>
              <a:ext uri="{FF2B5EF4-FFF2-40B4-BE49-F238E27FC236}">
                <a16:creationId xmlns:a16="http://schemas.microsoft.com/office/drawing/2014/main" id="{1476394D-374D-4634-A8EA-BC04C59614B2}"/>
              </a:ext>
            </a:extLst>
          </p:cNvPr>
          <p:cNvSpPr>
            <a:spLocks noGrp="1" noChangeArrowheads="1"/>
          </p:cNvSpPr>
          <p:nvPr>
            <p:ph type="title"/>
          </p:nvPr>
        </p:nvSpPr>
        <p:spPr>
          <a:xfrm>
            <a:off x="684213" y="681038"/>
            <a:ext cx="7991475" cy="587375"/>
          </a:xfrm>
        </p:spPr>
        <p:txBody>
          <a:bodyPr/>
          <a:lstStyle/>
          <a:p>
            <a:r>
              <a:rPr lang="zh-CN" altLang="en-US"/>
              <a:t>大脑处理信息的特征：</a:t>
            </a:r>
          </a:p>
        </p:txBody>
      </p:sp>
      <p:sp>
        <p:nvSpPr>
          <p:cNvPr id="33823" name="Rectangle 31">
            <a:extLst>
              <a:ext uri="{FF2B5EF4-FFF2-40B4-BE49-F238E27FC236}">
                <a16:creationId xmlns:a16="http://schemas.microsoft.com/office/drawing/2014/main" id="{F82B1B97-6C32-43C2-9E05-D1326FB0586A}"/>
              </a:ext>
            </a:extLst>
          </p:cNvPr>
          <p:cNvSpPr>
            <a:spLocks noChangeArrowheads="1"/>
          </p:cNvSpPr>
          <p:nvPr/>
        </p:nvSpPr>
        <p:spPr bwMode="auto">
          <a:xfrm>
            <a:off x="2484438" y="2203450"/>
            <a:ext cx="4103687" cy="4333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大脑最多仅记忆</a:t>
            </a:r>
            <a:r>
              <a:rPr lang="en-US" altLang="zh-CN"/>
              <a:t>7</a:t>
            </a:r>
            <a:r>
              <a:rPr lang="zh-CN" altLang="en-US"/>
              <a:t>个思想</a:t>
            </a:r>
          </a:p>
        </p:txBody>
      </p:sp>
      <p:sp>
        <p:nvSpPr>
          <p:cNvPr id="33825" name="Rectangle 33">
            <a:extLst>
              <a:ext uri="{FF2B5EF4-FFF2-40B4-BE49-F238E27FC236}">
                <a16:creationId xmlns:a16="http://schemas.microsoft.com/office/drawing/2014/main" id="{C1FC487E-B46F-4ACC-9FA7-9B0B310051F0}"/>
              </a:ext>
            </a:extLst>
          </p:cNvPr>
          <p:cNvSpPr>
            <a:spLocks noChangeArrowheads="1"/>
          </p:cNvSpPr>
          <p:nvPr/>
        </p:nvSpPr>
        <p:spPr bwMode="auto">
          <a:xfrm>
            <a:off x="2484438" y="2951163"/>
            <a:ext cx="4103687" cy="433387"/>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因此需要将过多的思想分类和分组</a:t>
            </a:r>
          </a:p>
        </p:txBody>
      </p:sp>
      <p:sp>
        <p:nvSpPr>
          <p:cNvPr id="33826" name="Rectangle 34">
            <a:extLst>
              <a:ext uri="{FF2B5EF4-FFF2-40B4-BE49-F238E27FC236}">
                <a16:creationId xmlns:a16="http://schemas.microsoft.com/office/drawing/2014/main" id="{27848501-ADCF-450D-B526-4C1A73AC8BD6}"/>
              </a:ext>
            </a:extLst>
          </p:cNvPr>
          <p:cNvSpPr>
            <a:spLocks noChangeArrowheads="1"/>
          </p:cNvSpPr>
          <p:nvPr/>
        </p:nvSpPr>
        <p:spPr bwMode="auto">
          <a:xfrm>
            <a:off x="2484438" y="3716338"/>
            <a:ext cx="4103687" cy="433387"/>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经过分组的思想之间需要建立逻辑关系</a:t>
            </a:r>
          </a:p>
        </p:txBody>
      </p:sp>
      <p:sp>
        <p:nvSpPr>
          <p:cNvPr id="33827" name="Rectangle 35">
            <a:extLst>
              <a:ext uri="{FF2B5EF4-FFF2-40B4-BE49-F238E27FC236}">
                <a16:creationId xmlns:a16="http://schemas.microsoft.com/office/drawing/2014/main" id="{74D36B0C-43BF-4CA6-AE52-CDC563819A07}"/>
              </a:ext>
            </a:extLst>
          </p:cNvPr>
          <p:cNvSpPr>
            <a:spLocks noChangeArrowheads="1"/>
          </p:cNvSpPr>
          <p:nvPr/>
        </p:nvSpPr>
        <p:spPr bwMode="auto">
          <a:xfrm>
            <a:off x="2484438" y="4508500"/>
            <a:ext cx="4103687" cy="4333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可选择的逻辑关系有向上、向下和横向三种</a:t>
            </a:r>
          </a:p>
        </p:txBody>
      </p:sp>
      <p:cxnSp>
        <p:nvCxnSpPr>
          <p:cNvPr id="33828" name="AutoShape 36">
            <a:extLst>
              <a:ext uri="{FF2B5EF4-FFF2-40B4-BE49-F238E27FC236}">
                <a16:creationId xmlns:a16="http://schemas.microsoft.com/office/drawing/2014/main" id="{82E7FFB8-310C-4E6B-9760-C03FC3572113}"/>
              </a:ext>
            </a:extLst>
          </p:cNvPr>
          <p:cNvCxnSpPr>
            <a:cxnSpLocks noChangeShapeType="1"/>
            <a:stCxn id="33823" idx="2"/>
            <a:endCxn id="33825" idx="0"/>
          </p:cNvCxnSpPr>
          <p:nvPr/>
        </p:nvCxnSpPr>
        <p:spPr bwMode="auto">
          <a:xfrm>
            <a:off x="4537075" y="2636838"/>
            <a:ext cx="0"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29" name="AutoShape 37">
            <a:extLst>
              <a:ext uri="{FF2B5EF4-FFF2-40B4-BE49-F238E27FC236}">
                <a16:creationId xmlns:a16="http://schemas.microsoft.com/office/drawing/2014/main" id="{6934C92E-A86F-4285-BAA0-CE52A2A3EA08}"/>
              </a:ext>
            </a:extLst>
          </p:cNvPr>
          <p:cNvCxnSpPr>
            <a:cxnSpLocks noChangeShapeType="1"/>
            <a:stCxn id="33825" idx="2"/>
            <a:endCxn id="33826" idx="0"/>
          </p:cNvCxnSpPr>
          <p:nvPr/>
        </p:nvCxnSpPr>
        <p:spPr bwMode="auto">
          <a:xfrm>
            <a:off x="4537075" y="3384550"/>
            <a:ext cx="0" cy="331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30" name="AutoShape 38">
            <a:extLst>
              <a:ext uri="{FF2B5EF4-FFF2-40B4-BE49-F238E27FC236}">
                <a16:creationId xmlns:a16="http://schemas.microsoft.com/office/drawing/2014/main" id="{27922812-A45E-4627-AF0C-298DA1EFE01E}"/>
              </a:ext>
            </a:extLst>
          </p:cNvPr>
          <p:cNvCxnSpPr>
            <a:cxnSpLocks noChangeShapeType="1"/>
            <a:stCxn id="33826" idx="2"/>
            <a:endCxn id="33827" idx="0"/>
          </p:cNvCxnSpPr>
          <p:nvPr/>
        </p:nvCxnSpPr>
        <p:spPr bwMode="auto">
          <a:xfrm>
            <a:off x="4537075" y="4149725"/>
            <a:ext cx="0" cy="3587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23"/>
                                        </p:tgtEl>
                                        <p:attrNameLst>
                                          <p:attrName>style.visibility</p:attrName>
                                        </p:attrNameLst>
                                      </p:cBhvr>
                                      <p:to>
                                        <p:strVal val="visible"/>
                                      </p:to>
                                    </p:set>
                                    <p:anim calcmode="lin" valueType="num">
                                      <p:cBhvr additive="base">
                                        <p:cTn id="7" dur="500" fill="hold"/>
                                        <p:tgtEl>
                                          <p:spTgt spid="33823"/>
                                        </p:tgtEl>
                                        <p:attrNameLst>
                                          <p:attrName>ppt_x</p:attrName>
                                        </p:attrNameLst>
                                      </p:cBhvr>
                                      <p:tavLst>
                                        <p:tav tm="0">
                                          <p:val>
                                            <p:strVal val="#ppt_x"/>
                                          </p:val>
                                        </p:tav>
                                        <p:tav tm="100000">
                                          <p:val>
                                            <p:strVal val="#ppt_x"/>
                                          </p:val>
                                        </p:tav>
                                      </p:tavLst>
                                    </p:anim>
                                    <p:anim calcmode="lin" valueType="num">
                                      <p:cBhvr additive="base">
                                        <p:cTn id="8" dur="500" fill="hold"/>
                                        <p:tgtEl>
                                          <p:spTgt spid="338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825"/>
                                        </p:tgtEl>
                                        <p:attrNameLst>
                                          <p:attrName>style.visibility</p:attrName>
                                        </p:attrNameLst>
                                      </p:cBhvr>
                                      <p:to>
                                        <p:strVal val="visible"/>
                                      </p:to>
                                    </p:set>
                                    <p:anim calcmode="lin" valueType="num">
                                      <p:cBhvr additive="base">
                                        <p:cTn id="13" dur="500" fill="hold"/>
                                        <p:tgtEl>
                                          <p:spTgt spid="33825"/>
                                        </p:tgtEl>
                                        <p:attrNameLst>
                                          <p:attrName>ppt_x</p:attrName>
                                        </p:attrNameLst>
                                      </p:cBhvr>
                                      <p:tavLst>
                                        <p:tav tm="0">
                                          <p:val>
                                            <p:strVal val="#ppt_x"/>
                                          </p:val>
                                        </p:tav>
                                        <p:tav tm="100000">
                                          <p:val>
                                            <p:strVal val="#ppt_x"/>
                                          </p:val>
                                        </p:tav>
                                      </p:tavLst>
                                    </p:anim>
                                    <p:anim calcmode="lin" valueType="num">
                                      <p:cBhvr additive="base">
                                        <p:cTn id="14" dur="500" fill="hold"/>
                                        <p:tgtEl>
                                          <p:spTgt spid="338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828"/>
                                        </p:tgtEl>
                                        <p:attrNameLst>
                                          <p:attrName>style.visibility</p:attrName>
                                        </p:attrNameLst>
                                      </p:cBhvr>
                                      <p:to>
                                        <p:strVal val="visible"/>
                                      </p:to>
                                    </p:set>
                                    <p:anim calcmode="lin" valueType="num">
                                      <p:cBhvr additive="base">
                                        <p:cTn id="17" dur="500" fill="hold"/>
                                        <p:tgtEl>
                                          <p:spTgt spid="33828"/>
                                        </p:tgtEl>
                                        <p:attrNameLst>
                                          <p:attrName>ppt_x</p:attrName>
                                        </p:attrNameLst>
                                      </p:cBhvr>
                                      <p:tavLst>
                                        <p:tav tm="0">
                                          <p:val>
                                            <p:strVal val="#ppt_x"/>
                                          </p:val>
                                        </p:tav>
                                        <p:tav tm="100000">
                                          <p:val>
                                            <p:strVal val="#ppt_x"/>
                                          </p:val>
                                        </p:tav>
                                      </p:tavLst>
                                    </p:anim>
                                    <p:anim calcmode="lin" valueType="num">
                                      <p:cBhvr additive="base">
                                        <p:cTn id="18" dur="500" fill="hold"/>
                                        <p:tgtEl>
                                          <p:spTgt spid="3382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826"/>
                                        </p:tgtEl>
                                        <p:attrNameLst>
                                          <p:attrName>style.visibility</p:attrName>
                                        </p:attrNameLst>
                                      </p:cBhvr>
                                      <p:to>
                                        <p:strVal val="visible"/>
                                      </p:to>
                                    </p:set>
                                    <p:anim calcmode="lin" valueType="num">
                                      <p:cBhvr additive="base">
                                        <p:cTn id="23" dur="500" fill="hold"/>
                                        <p:tgtEl>
                                          <p:spTgt spid="33826"/>
                                        </p:tgtEl>
                                        <p:attrNameLst>
                                          <p:attrName>ppt_x</p:attrName>
                                        </p:attrNameLst>
                                      </p:cBhvr>
                                      <p:tavLst>
                                        <p:tav tm="0">
                                          <p:val>
                                            <p:strVal val="#ppt_x"/>
                                          </p:val>
                                        </p:tav>
                                        <p:tav tm="100000">
                                          <p:val>
                                            <p:strVal val="#ppt_x"/>
                                          </p:val>
                                        </p:tav>
                                      </p:tavLst>
                                    </p:anim>
                                    <p:anim calcmode="lin" valueType="num">
                                      <p:cBhvr additive="base">
                                        <p:cTn id="24" dur="500" fill="hold"/>
                                        <p:tgtEl>
                                          <p:spTgt spid="3382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3829"/>
                                        </p:tgtEl>
                                        <p:attrNameLst>
                                          <p:attrName>style.visibility</p:attrName>
                                        </p:attrNameLst>
                                      </p:cBhvr>
                                      <p:to>
                                        <p:strVal val="visible"/>
                                      </p:to>
                                    </p:set>
                                    <p:anim calcmode="lin" valueType="num">
                                      <p:cBhvr additive="base">
                                        <p:cTn id="27" dur="500" fill="hold"/>
                                        <p:tgtEl>
                                          <p:spTgt spid="33829"/>
                                        </p:tgtEl>
                                        <p:attrNameLst>
                                          <p:attrName>ppt_x</p:attrName>
                                        </p:attrNameLst>
                                      </p:cBhvr>
                                      <p:tavLst>
                                        <p:tav tm="0">
                                          <p:val>
                                            <p:strVal val="#ppt_x"/>
                                          </p:val>
                                        </p:tav>
                                        <p:tav tm="100000">
                                          <p:val>
                                            <p:strVal val="#ppt_x"/>
                                          </p:val>
                                        </p:tav>
                                      </p:tavLst>
                                    </p:anim>
                                    <p:anim calcmode="lin" valueType="num">
                                      <p:cBhvr additive="base">
                                        <p:cTn id="28" dur="500" fill="hold"/>
                                        <p:tgtEl>
                                          <p:spTgt spid="33829"/>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827"/>
                                        </p:tgtEl>
                                        <p:attrNameLst>
                                          <p:attrName>style.visibility</p:attrName>
                                        </p:attrNameLst>
                                      </p:cBhvr>
                                      <p:to>
                                        <p:strVal val="visible"/>
                                      </p:to>
                                    </p:set>
                                    <p:anim calcmode="lin" valueType="num">
                                      <p:cBhvr additive="base">
                                        <p:cTn id="33" dur="500" fill="hold"/>
                                        <p:tgtEl>
                                          <p:spTgt spid="33827"/>
                                        </p:tgtEl>
                                        <p:attrNameLst>
                                          <p:attrName>ppt_x</p:attrName>
                                        </p:attrNameLst>
                                      </p:cBhvr>
                                      <p:tavLst>
                                        <p:tav tm="0">
                                          <p:val>
                                            <p:strVal val="#ppt_x"/>
                                          </p:val>
                                        </p:tav>
                                        <p:tav tm="100000">
                                          <p:val>
                                            <p:strVal val="#ppt_x"/>
                                          </p:val>
                                        </p:tav>
                                      </p:tavLst>
                                    </p:anim>
                                    <p:anim calcmode="lin" valueType="num">
                                      <p:cBhvr additive="base">
                                        <p:cTn id="34" dur="500" fill="hold"/>
                                        <p:tgtEl>
                                          <p:spTgt spid="338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830"/>
                                        </p:tgtEl>
                                        <p:attrNameLst>
                                          <p:attrName>style.visibility</p:attrName>
                                        </p:attrNameLst>
                                      </p:cBhvr>
                                      <p:to>
                                        <p:strVal val="visible"/>
                                      </p:to>
                                    </p:set>
                                    <p:anim calcmode="lin" valueType="num">
                                      <p:cBhvr additive="base">
                                        <p:cTn id="37" dur="500" fill="hold"/>
                                        <p:tgtEl>
                                          <p:spTgt spid="33830"/>
                                        </p:tgtEl>
                                        <p:attrNameLst>
                                          <p:attrName>ppt_x</p:attrName>
                                        </p:attrNameLst>
                                      </p:cBhvr>
                                      <p:tavLst>
                                        <p:tav tm="0">
                                          <p:val>
                                            <p:strVal val="#ppt_x"/>
                                          </p:val>
                                        </p:tav>
                                        <p:tav tm="100000">
                                          <p:val>
                                            <p:strVal val="#ppt_x"/>
                                          </p:val>
                                        </p:tav>
                                      </p:tavLst>
                                    </p:anim>
                                    <p:anim calcmode="lin" valueType="num">
                                      <p:cBhvr additive="base">
                                        <p:cTn id="38" dur="500" fill="hold"/>
                                        <p:tgtEl>
                                          <p:spTgt spid="33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3" grpId="0" animBg="1"/>
      <p:bldP spid="33825" grpId="0" animBg="1"/>
      <p:bldP spid="33826" grpId="0" animBg="1"/>
      <p:bldP spid="3382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a:extLst>
              <a:ext uri="{FF2B5EF4-FFF2-40B4-BE49-F238E27FC236}">
                <a16:creationId xmlns:a16="http://schemas.microsoft.com/office/drawing/2014/main" id="{90275724-4618-420D-9E64-D204AD2A492D}"/>
              </a:ext>
            </a:extLst>
          </p:cNvPr>
          <p:cNvSpPr>
            <a:spLocks noGrp="1"/>
          </p:cNvSpPr>
          <p:nvPr>
            <p:ph type="sldNum" sz="quarter" idx="12"/>
          </p:nvPr>
        </p:nvSpPr>
        <p:spPr/>
        <p:txBody>
          <a:bodyPr/>
          <a:lstStyle/>
          <a:p>
            <a:fld id="{87DB0EDF-E05A-4C73-BF74-FA66C9C2149C}" type="slidenum">
              <a:rPr lang="zh-CN" altLang="en-US"/>
              <a:pPr/>
              <a:t>90</a:t>
            </a:fld>
            <a:endParaRPr lang="en-US" altLang="zh-CN"/>
          </a:p>
        </p:txBody>
      </p:sp>
      <p:sp>
        <p:nvSpPr>
          <p:cNvPr id="175106" name="Rectangle 2">
            <a:extLst>
              <a:ext uri="{FF2B5EF4-FFF2-40B4-BE49-F238E27FC236}">
                <a16:creationId xmlns:a16="http://schemas.microsoft.com/office/drawing/2014/main" id="{8A5A0609-310E-47E1-9403-E488E5DCAF72}"/>
              </a:ext>
            </a:extLst>
          </p:cNvPr>
          <p:cNvSpPr>
            <a:spLocks noGrp="1" noChangeArrowheads="1"/>
          </p:cNvSpPr>
          <p:nvPr>
            <p:ph type="title"/>
          </p:nvPr>
        </p:nvSpPr>
        <p:spPr/>
        <p:txBody>
          <a:bodyPr/>
          <a:lstStyle/>
          <a:p>
            <a:r>
              <a:rPr lang="zh-CN" altLang="en-US" b="0">
                <a:ea typeface="黑体" panose="02010609060101010101" pitchFamily="49" charset="-122"/>
              </a:rPr>
              <a:t>进行是非问题分析的关键是对主要决策变量的可行性方案评估</a:t>
            </a:r>
          </a:p>
        </p:txBody>
      </p:sp>
      <p:sp>
        <p:nvSpPr>
          <p:cNvPr id="175107" name="AutoShape 3">
            <a:extLst>
              <a:ext uri="{FF2B5EF4-FFF2-40B4-BE49-F238E27FC236}">
                <a16:creationId xmlns:a16="http://schemas.microsoft.com/office/drawing/2014/main" id="{D03C7B10-5743-4652-BC78-73A56035C761}"/>
              </a:ext>
            </a:extLst>
          </p:cNvPr>
          <p:cNvSpPr>
            <a:spLocks noChangeArrowheads="1"/>
          </p:cNvSpPr>
          <p:nvPr/>
        </p:nvSpPr>
        <p:spPr bwMode="auto">
          <a:xfrm>
            <a:off x="1260475" y="3975100"/>
            <a:ext cx="936625" cy="539750"/>
          </a:xfrm>
          <a:prstGeom prst="flowChartProcess">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a:latin typeface="Arial" panose="020B0604020202020204" pitchFamily="34" charset="0"/>
              </a:rPr>
              <a:t>开发商</a:t>
            </a:r>
          </a:p>
          <a:p>
            <a:r>
              <a:rPr lang="zh-CN" altLang="en-US" sz="1200">
                <a:latin typeface="Arial" panose="020B0604020202020204" pitchFamily="34" charset="0"/>
              </a:rPr>
              <a:t>鼓励措施</a:t>
            </a:r>
          </a:p>
        </p:txBody>
      </p:sp>
      <p:sp>
        <p:nvSpPr>
          <p:cNvPr id="175108" name="AutoShape 4">
            <a:extLst>
              <a:ext uri="{FF2B5EF4-FFF2-40B4-BE49-F238E27FC236}">
                <a16:creationId xmlns:a16="http://schemas.microsoft.com/office/drawing/2014/main" id="{9EA136D4-D361-4609-B5F4-07D992632A44}"/>
              </a:ext>
            </a:extLst>
          </p:cNvPr>
          <p:cNvSpPr>
            <a:spLocks noChangeArrowheads="1"/>
          </p:cNvSpPr>
          <p:nvPr/>
        </p:nvSpPr>
        <p:spPr bwMode="auto">
          <a:xfrm>
            <a:off x="1260475" y="2292350"/>
            <a:ext cx="719138" cy="539750"/>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a:latin typeface="Arial" panose="020B0604020202020204" pitchFamily="34" charset="0"/>
              </a:rPr>
              <a:t>可选择地点</a:t>
            </a:r>
          </a:p>
        </p:txBody>
      </p:sp>
      <p:sp>
        <p:nvSpPr>
          <p:cNvPr id="175109" name="AutoShape 5">
            <a:extLst>
              <a:ext uri="{FF2B5EF4-FFF2-40B4-BE49-F238E27FC236}">
                <a16:creationId xmlns:a16="http://schemas.microsoft.com/office/drawing/2014/main" id="{8F1B88DC-2D27-48D5-B437-EB1896882A4D}"/>
              </a:ext>
            </a:extLst>
          </p:cNvPr>
          <p:cNvSpPr>
            <a:spLocks noChangeArrowheads="1"/>
          </p:cNvSpPr>
          <p:nvPr/>
        </p:nvSpPr>
        <p:spPr bwMode="auto">
          <a:xfrm>
            <a:off x="1260475" y="1754188"/>
            <a:ext cx="647700" cy="538162"/>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400">
                <a:latin typeface="Arial" panose="020B0604020202020204" pitchFamily="34" charset="0"/>
              </a:rPr>
              <a:t>选址</a:t>
            </a:r>
          </a:p>
        </p:txBody>
      </p:sp>
      <p:sp>
        <p:nvSpPr>
          <p:cNvPr id="175110" name="AutoShape 6">
            <a:extLst>
              <a:ext uri="{FF2B5EF4-FFF2-40B4-BE49-F238E27FC236}">
                <a16:creationId xmlns:a16="http://schemas.microsoft.com/office/drawing/2014/main" id="{98FDD8BB-4734-4059-B7C7-0DB13629D6FB}"/>
              </a:ext>
            </a:extLst>
          </p:cNvPr>
          <p:cNvSpPr>
            <a:spLocks noChangeArrowheads="1"/>
          </p:cNvSpPr>
          <p:nvPr/>
        </p:nvSpPr>
        <p:spPr bwMode="auto">
          <a:xfrm>
            <a:off x="1260475" y="3503613"/>
            <a:ext cx="647700" cy="538162"/>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400">
                <a:latin typeface="Arial" panose="020B0604020202020204" pitchFamily="34" charset="0"/>
              </a:rPr>
              <a:t>赞助商</a:t>
            </a:r>
          </a:p>
        </p:txBody>
      </p:sp>
      <p:cxnSp>
        <p:nvCxnSpPr>
          <p:cNvPr id="175111" name="AutoShape 7">
            <a:extLst>
              <a:ext uri="{FF2B5EF4-FFF2-40B4-BE49-F238E27FC236}">
                <a16:creationId xmlns:a16="http://schemas.microsoft.com/office/drawing/2014/main" id="{8EC6CA26-0281-45DC-A218-5DFB521D5DCD}"/>
              </a:ext>
            </a:extLst>
          </p:cNvPr>
          <p:cNvCxnSpPr>
            <a:cxnSpLocks noChangeShapeType="1"/>
            <a:stCxn id="175109" idx="3"/>
            <a:endCxn id="175110" idx="3"/>
          </p:cNvCxnSpPr>
          <p:nvPr/>
        </p:nvCxnSpPr>
        <p:spPr bwMode="auto">
          <a:xfrm>
            <a:off x="1908175" y="2024063"/>
            <a:ext cx="1588" cy="1749425"/>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12" name="AutoShape 8">
            <a:extLst>
              <a:ext uri="{FF2B5EF4-FFF2-40B4-BE49-F238E27FC236}">
                <a16:creationId xmlns:a16="http://schemas.microsoft.com/office/drawing/2014/main" id="{7D1E5683-86A2-4FB2-B756-D403EB4F5449}"/>
              </a:ext>
            </a:extLst>
          </p:cNvPr>
          <p:cNvSpPr>
            <a:spLocks noChangeArrowheads="1"/>
          </p:cNvSpPr>
          <p:nvPr/>
        </p:nvSpPr>
        <p:spPr bwMode="auto">
          <a:xfrm>
            <a:off x="2628900" y="2359025"/>
            <a:ext cx="574675" cy="53975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批准程序</a:t>
            </a:r>
          </a:p>
        </p:txBody>
      </p:sp>
      <p:sp>
        <p:nvSpPr>
          <p:cNvPr id="175113" name="AutoShape 9">
            <a:extLst>
              <a:ext uri="{FF2B5EF4-FFF2-40B4-BE49-F238E27FC236}">
                <a16:creationId xmlns:a16="http://schemas.microsoft.com/office/drawing/2014/main" id="{BB6133BE-DCD5-4140-8C78-D85E4FA15E35}"/>
              </a:ext>
            </a:extLst>
          </p:cNvPr>
          <p:cNvSpPr>
            <a:spLocks noChangeArrowheads="1"/>
          </p:cNvSpPr>
          <p:nvPr/>
        </p:nvSpPr>
        <p:spPr bwMode="auto">
          <a:xfrm>
            <a:off x="3521075" y="2359025"/>
            <a:ext cx="574675" cy="53975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搬迁</a:t>
            </a:r>
          </a:p>
        </p:txBody>
      </p:sp>
      <p:sp>
        <p:nvSpPr>
          <p:cNvPr id="175114" name="AutoShape 10">
            <a:extLst>
              <a:ext uri="{FF2B5EF4-FFF2-40B4-BE49-F238E27FC236}">
                <a16:creationId xmlns:a16="http://schemas.microsoft.com/office/drawing/2014/main" id="{0F0F6992-CF84-433A-A3CD-51ECB0E1E7AB}"/>
              </a:ext>
            </a:extLst>
          </p:cNvPr>
          <p:cNvSpPr>
            <a:spLocks noChangeArrowheads="1"/>
          </p:cNvSpPr>
          <p:nvPr/>
        </p:nvSpPr>
        <p:spPr bwMode="auto">
          <a:xfrm>
            <a:off x="4413250" y="2359025"/>
            <a:ext cx="574675" cy="53975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施工准备</a:t>
            </a:r>
          </a:p>
        </p:txBody>
      </p:sp>
      <p:sp>
        <p:nvSpPr>
          <p:cNvPr id="175115" name="AutoShape 11">
            <a:extLst>
              <a:ext uri="{FF2B5EF4-FFF2-40B4-BE49-F238E27FC236}">
                <a16:creationId xmlns:a16="http://schemas.microsoft.com/office/drawing/2014/main" id="{BD415AFB-2CC2-451B-B56B-14851ED799B1}"/>
              </a:ext>
            </a:extLst>
          </p:cNvPr>
          <p:cNvSpPr>
            <a:spLocks noChangeArrowheads="1"/>
          </p:cNvSpPr>
          <p:nvPr/>
        </p:nvSpPr>
        <p:spPr bwMode="auto">
          <a:xfrm>
            <a:off x="5307013" y="2359025"/>
            <a:ext cx="574675" cy="53975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建筑</a:t>
            </a:r>
          </a:p>
        </p:txBody>
      </p:sp>
      <p:sp>
        <p:nvSpPr>
          <p:cNvPr id="175116" name="AutoShape 12">
            <a:extLst>
              <a:ext uri="{FF2B5EF4-FFF2-40B4-BE49-F238E27FC236}">
                <a16:creationId xmlns:a16="http://schemas.microsoft.com/office/drawing/2014/main" id="{0178B3AC-AF4F-46AA-B8FA-CDD3CFAC228F}"/>
              </a:ext>
            </a:extLst>
          </p:cNvPr>
          <p:cNvSpPr>
            <a:spLocks noChangeArrowheads="1"/>
          </p:cNvSpPr>
          <p:nvPr/>
        </p:nvSpPr>
        <p:spPr bwMode="auto">
          <a:xfrm>
            <a:off x="6199188" y="2359025"/>
            <a:ext cx="574675" cy="53975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营销</a:t>
            </a:r>
          </a:p>
        </p:txBody>
      </p:sp>
      <p:sp>
        <p:nvSpPr>
          <p:cNvPr id="175117" name="AutoShape 13">
            <a:extLst>
              <a:ext uri="{FF2B5EF4-FFF2-40B4-BE49-F238E27FC236}">
                <a16:creationId xmlns:a16="http://schemas.microsoft.com/office/drawing/2014/main" id="{0D5E30CD-5201-4F8F-9266-0084EA80A53B}"/>
              </a:ext>
            </a:extLst>
          </p:cNvPr>
          <p:cNvSpPr>
            <a:spLocks noChangeArrowheads="1"/>
          </p:cNvSpPr>
          <p:nvPr/>
        </p:nvSpPr>
        <p:spPr bwMode="auto">
          <a:xfrm>
            <a:off x="7092950" y="2359025"/>
            <a:ext cx="574675" cy="539750"/>
          </a:xfrm>
          <a:prstGeom prst="flowChart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a:latin typeface="Arial" panose="020B0604020202020204" pitchFamily="34" charset="0"/>
              </a:rPr>
              <a:t>居住</a:t>
            </a:r>
          </a:p>
        </p:txBody>
      </p:sp>
      <p:sp>
        <p:nvSpPr>
          <p:cNvPr id="175118" name="Text Box 14">
            <a:extLst>
              <a:ext uri="{FF2B5EF4-FFF2-40B4-BE49-F238E27FC236}">
                <a16:creationId xmlns:a16="http://schemas.microsoft.com/office/drawing/2014/main" id="{A39AE112-D82B-44C7-83CB-0874798DEE0F}"/>
              </a:ext>
            </a:extLst>
          </p:cNvPr>
          <p:cNvSpPr txBox="1">
            <a:spLocks noChangeArrowheads="1"/>
          </p:cNvSpPr>
          <p:nvPr/>
        </p:nvSpPr>
        <p:spPr bwMode="auto">
          <a:xfrm>
            <a:off x="2268538" y="3168650"/>
            <a:ext cx="1309687"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buFont typeface="Wingdings" panose="05000000000000000000" pitchFamily="2" charset="2"/>
              <a:buChar char="u"/>
            </a:pPr>
            <a:r>
              <a:rPr lang="zh-CN" altLang="en-US" sz="1200">
                <a:latin typeface="宋体" panose="02010600030101010101" pitchFamily="2" charset="-122"/>
              </a:rPr>
              <a:t>通过</a:t>
            </a:r>
            <a:r>
              <a:rPr lang="en-US" altLang="zh-CN" sz="1200">
                <a:latin typeface="宋体" panose="02010600030101010101" pitchFamily="2" charset="-122"/>
              </a:rPr>
              <a:t>/</a:t>
            </a:r>
            <a:r>
              <a:rPr lang="zh-CN" altLang="en-US" sz="1200">
                <a:latin typeface="宋体" panose="02010600030101010101" pitchFamily="2" charset="-122"/>
              </a:rPr>
              <a:t>否决</a:t>
            </a:r>
          </a:p>
          <a:p>
            <a:pPr>
              <a:lnSpc>
                <a:spcPct val="120000"/>
              </a:lnSpc>
              <a:spcBef>
                <a:spcPct val="50000"/>
              </a:spcBef>
              <a:buFont typeface="Wingdings" panose="05000000000000000000" pitchFamily="2" charset="2"/>
              <a:buChar char="u"/>
            </a:pPr>
            <a:r>
              <a:rPr lang="zh-CN" altLang="en-US" sz="1200">
                <a:latin typeface="宋体" panose="02010600030101010101" pitchFamily="2" charset="-122"/>
              </a:rPr>
              <a:t>税收减免水平</a:t>
            </a:r>
          </a:p>
          <a:p>
            <a:pPr>
              <a:lnSpc>
                <a:spcPct val="120000"/>
              </a:lnSpc>
              <a:spcBef>
                <a:spcPct val="50000"/>
              </a:spcBef>
              <a:buFont typeface="Wingdings" panose="05000000000000000000" pitchFamily="2" charset="2"/>
              <a:buChar char="u"/>
            </a:pPr>
            <a:r>
              <a:rPr lang="zh-CN" altLang="en-US" sz="1200">
                <a:latin typeface="宋体" panose="02010600030101010101" pitchFamily="2" charset="-122"/>
              </a:rPr>
              <a:t>其他补贴水平</a:t>
            </a:r>
          </a:p>
        </p:txBody>
      </p:sp>
      <p:sp>
        <p:nvSpPr>
          <p:cNvPr id="175119" name="Text Box 15">
            <a:extLst>
              <a:ext uri="{FF2B5EF4-FFF2-40B4-BE49-F238E27FC236}">
                <a16:creationId xmlns:a16="http://schemas.microsoft.com/office/drawing/2014/main" id="{D0619A54-D87A-47DB-B8C3-5166AA57AB2A}"/>
              </a:ext>
            </a:extLst>
          </p:cNvPr>
          <p:cNvSpPr txBox="1">
            <a:spLocks noChangeArrowheads="1"/>
          </p:cNvSpPr>
          <p:nvPr/>
        </p:nvSpPr>
        <p:spPr bwMode="auto">
          <a:xfrm>
            <a:off x="3563938" y="3168650"/>
            <a:ext cx="6477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户数</a:t>
            </a:r>
          </a:p>
          <a:p>
            <a:pPr>
              <a:spcBef>
                <a:spcPct val="50000"/>
              </a:spcBef>
            </a:pPr>
            <a:r>
              <a:rPr lang="zh-CN" altLang="en-US" sz="1200">
                <a:latin typeface="Arial" panose="020B0604020202020204" pitchFamily="34" charset="0"/>
              </a:rPr>
              <a:t>其他住房选择</a:t>
            </a:r>
          </a:p>
        </p:txBody>
      </p:sp>
      <p:sp>
        <p:nvSpPr>
          <p:cNvPr id="175120" name="Text Box 16">
            <a:extLst>
              <a:ext uri="{FF2B5EF4-FFF2-40B4-BE49-F238E27FC236}">
                <a16:creationId xmlns:a16="http://schemas.microsoft.com/office/drawing/2014/main" id="{6C9FED3A-BDDA-483C-B636-2FB4B1170E50}"/>
              </a:ext>
            </a:extLst>
          </p:cNvPr>
          <p:cNvSpPr txBox="1">
            <a:spLocks noChangeArrowheads="1"/>
          </p:cNvSpPr>
          <p:nvPr/>
        </p:nvSpPr>
        <p:spPr bwMode="auto">
          <a:xfrm>
            <a:off x="4356100" y="3168650"/>
            <a:ext cx="8651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工地特点</a:t>
            </a:r>
          </a:p>
          <a:p>
            <a:pPr>
              <a:spcBef>
                <a:spcPct val="50000"/>
              </a:spcBef>
            </a:pPr>
            <a:r>
              <a:rPr lang="zh-CN" altLang="en-US" sz="1200">
                <a:latin typeface="Arial" panose="020B0604020202020204" pitchFamily="34" charset="0"/>
              </a:rPr>
              <a:t>人工成本</a:t>
            </a:r>
          </a:p>
          <a:p>
            <a:pPr>
              <a:spcBef>
                <a:spcPct val="50000"/>
              </a:spcBef>
            </a:pPr>
            <a:r>
              <a:rPr lang="zh-CN" altLang="en-US" sz="1200">
                <a:latin typeface="Arial" panose="020B0604020202020204" pitchFamily="34" charset="0"/>
              </a:rPr>
              <a:t>材料及其它成本</a:t>
            </a:r>
          </a:p>
        </p:txBody>
      </p:sp>
      <p:sp>
        <p:nvSpPr>
          <p:cNvPr id="175121" name="Text Box 17">
            <a:extLst>
              <a:ext uri="{FF2B5EF4-FFF2-40B4-BE49-F238E27FC236}">
                <a16:creationId xmlns:a16="http://schemas.microsoft.com/office/drawing/2014/main" id="{B0579B51-CDFD-4E1F-A485-1AB05D76AA50}"/>
              </a:ext>
            </a:extLst>
          </p:cNvPr>
          <p:cNvSpPr txBox="1">
            <a:spLocks noChangeArrowheads="1"/>
          </p:cNvSpPr>
          <p:nvPr/>
        </p:nvSpPr>
        <p:spPr bwMode="auto">
          <a:xfrm>
            <a:off x="5219700" y="3168650"/>
            <a:ext cx="8651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Arial" panose="020B0604020202020204" pitchFamily="34" charset="0"/>
              </a:rPr>
              <a:t>工地特点</a:t>
            </a:r>
          </a:p>
          <a:p>
            <a:pPr>
              <a:spcBef>
                <a:spcPct val="50000"/>
              </a:spcBef>
            </a:pPr>
            <a:r>
              <a:rPr lang="zh-CN" altLang="en-US" sz="1200">
                <a:latin typeface="Arial" panose="020B0604020202020204" pitchFamily="34" charset="0"/>
              </a:rPr>
              <a:t>人工成本</a:t>
            </a:r>
          </a:p>
          <a:p>
            <a:pPr>
              <a:spcBef>
                <a:spcPct val="50000"/>
              </a:spcBef>
            </a:pPr>
            <a:r>
              <a:rPr lang="zh-CN" altLang="en-US" sz="1200">
                <a:latin typeface="Arial" panose="020B0604020202020204" pitchFamily="34" charset="0"/>
              </a:rPr>
              <a:t>材料及其它成本</a:t>
            </a:r>
          </a:p>
        </p:txBody>
      </p:sp>
      <p:sp>
        <p:nvSpPr>
          <p:cNvPr id="175122" name="Text Box 18">
            <a:extLst>
              <a:ext uri="{FF2B5EF4-FFF2-40B4-BE49-F238E27FC236}">
                <a16:creationId xmlns:a16="http://schemas.microsoft.com/office/drawing/2014/main" id="{6CD4F7EE-AECC-4FDE-BD66-B18B8C022DF7}"/>
              </a:ext>
            </a:extLst>
          </p:cNvPr>
          <p:cNvSpPr txBox="1">
            <a:spLocks noChangeArrowheads="1"/>
          </p:cNvSpPr>
          <p:nvPr/>
        </p:nvSpPr>
        <p:spPr bwMode="auto">
          <a:xfrm>
            <a:off x="6084888" y="3168650"/>
            <a:ext cx="1008062"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u"/>
            </a:pPr>
            <a:r>
              <a:rPr lang="zh-CN" altLang="en-US" sz="1200">
                <a:latin typeface="Arial" panose="020B0604020202020204" pitchFamily="34" charset="0"/>
              </a:rPr>
              <a:t> 出租</a:t>
            </a:r>
          </a:p>
          <a:p>
            <a:pPr>
              <a:spcBef>
                <a:spcPct val="50000"/>
              </a:spcBef>
              <a:buFont typeface="Wingdings" panose="05000000000000000000" pitchFamily="2" charset="2"/>
              <a:buChar char="u"/>
            </a:pPr>
            <a:r>
              <a:rPr lang="zh-CN" altLang="en-US" sz="1200">
                <a:latin typeface="Arial" panose="020B0604020202020204" pitchFamily="34" charset="0"/>
              </a:rPr>
              <a:t> 租金</a:t>
            </a:r>
          </a:p>
          <a:p>
            <a:pPr>
              <a:spcBef>
                <a:spcPct val="50000"/>
              </a:spcBef>
              <a:buFont typeface="Wingdings" panose="05000000000000000000" pitchFamily="2" charset="2"/>
              <a:buChar char="u"/>
            </a:pPr>
            <a:r>
              <a:rPr lang="zh-CN" altLang="en-US" sz="1200">
                <a:latin typeface="Arial" panose="020B0604020202020204" pitchFamily="34" charset="0"/>
              </a:rPr>
              <a:t> 营销工作</a:t>
            </a:r>
          </a:p>
          <a:p>
            <a:pPr>
              <a:spcBef>
                <a:spcPct val="50000"/>
              </a:spcBef>
              <a:buFont typeface="Wingdings" panose="05000000000000000000" pitchFamily="2" charset="2"/>
              <a:buNone/>
            </a:pPr>
            <a:r>
              <a:rPr lang="zh-CN" altLang="en-US" sz="1200">
                <a:latin typeface="Arial" panose="020B0604020202020204" pitchFamily="34" charset="0"/>
              </a:rPr>
              <a:t>    销售人员 </a:t>
            </a:r>
          </a:p>
        </p:txBody>
      </p:sp>
      <p:sp>
        <p:nvSpPr>
          <p:cNvPr id="175123" name="Text Box 19">
            <a:extLst>
              <a:ext uri="{FF2B5EF4-FFF2-40B4-BE49-F238E27FC236}">
                <a16:creationId xmlns:a16="http://schemas.microsoft.com/office/drawing/2014/main" id="{50C0C3FE-8D24-4595-8C8A-B820A5D9CF75}"/>
              </a:ext>
            </a:extLst>
          </p:cNvPr>
          <p:cNvSpPr txBox="1">
            <a:spLocks noChangeArrowheads="1"/>
          </p:cNvSpPr>
          <p:nvPr/>
        </p:nvSpPr>
        <p:spPr bwMode="auto">
          <a:xfrm>
            <a:off x="6948488" y="3168650"/>
            <a:ext cx="1008062"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u"/>
            </a:pPr>
            <a:r>
              <a:rPr lang="zh-CN" altLang="en-US" sz="1200">
                <a:latin typeface="Arial" panose="020B0604020202020204" pitchFamily="34" charset="0"/>
              </a:rPr>
              <a:t> 选择租房人政策</a:t>
            </a:r>
          </a:p>
          <a:p>
            <a:pPr>
              <a:spcBef>
                <a:spcPct val="50000"/>
              </a:spcBef>
              <a:buFont typeface="Wingdings" panose="05000000000000000000" pitchFamily="2" charset="2"/>
              <a:buNone/>
            </a:pPr>
            <a:r>
              <a:rPr lang="zh-CN" altLang="en-US" sz="1200">
                <a:latin typeface="Arial" panose="020B0604020202020204" pitchFamily="34" charset="0"/>
              </a:rPr>
              <a:t>    销售人员 </a:t>
            </a:r>
          </a:p>
        </p:txBody>
      </p:sp>
      <p:sp>
        <p:nvSpPr>
          <p:cNvPr id="175124" name="Text Box 20">
            <a:extLst>
              <a:ext uri="{FF2B5EF4-FFF2-40B4-BE49-F238E27FC236}">
                <a16:creationId xmlns:a16="http://schemas.microsoft.com/office/drawing/2014/main" id="{793C1466-0725-4D68-9896-4F86EE169139}"/>
              </a:ext>
            </a:extLst>
          </p:cNvPr>
          <p:cNvSpPr txBox="1">
            <a:spLocks noChangeArrowheads="1"/>
          </p:cNvSpPr>
          <p:nvPr/>
        </p:nvSpPr>
        <p:spPr bwMode="auto">
          <a:xfrm>
            <a:off x="1260475" y="4594225"/>
            <a:ext cx="14398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u"/>
            </a:pPr>
            <a:r>
              <a:rPr lang="zh-CN" altLang="en-US" sz="1200">
                <a:latin typeface="Arial" panose="020B0604020202020204" pitchFamily="34" charset="0"/>
              </a:rPr>
              <a:t> 主要决策变量</a:t>
            </a:r>
          </a:p>
        </p:txBody>
      </p:sp>
      <p:cxnSp>
        <p:nvCxnSpPr>
          <p:cNvPr id="175125" name="AutoShape 21">
            <a:extLst>
              <a:ext uri="{FF2B5EF4-FFF2-40B4-BE49-F238E27FC236}">
                <a16:creationId xmlns:a16="http://schemas.microsoft.com/office/drawing/2014/main" id="{38A20B47-EB94-49C4-B9DE-6FE30FD57442}"/>
              </a:ext>
            </a:extLst>
          </p:cNvPr>
          <p:cNvCxnSpPr>
            <a:cxnSpLocks noChangeShapeType="1"/>
            <a:stCxn id="175112" idx="3"/>
            <a:endCxn id="175113" idx="1"/>
          </p:cNvCxnSpPr>
          <p:nvPr/>
        </p:nvCxnSpPr>
        <p:spPr bwMode="auto">
          <a:xfrm>
            <a:off x="3203575" y="2628900"/>
            <a:ext cx="3175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6" name="AutoShape 22">
            <a:extLst>
              <a:ext uri="{FF2B5EF4-FFF2-40B4-BE49-F238E27FC236}">
                <a16:creationId xmlns:a16="http://schemas.microsoft.com/office/drawing/2014/main" id="{A0FAB239-00A3-4BCC-96FB-CA4C17786B73}"/>
              </a:ext>
            </a:extLst>
          </p:cNvPr>
          <p:cNvCxnSpPr>
            <a:cxnSpLocks noChangeShapeType="1"/>
            <a:stCxn id="175113" idx="3"/>
            <a:endCxn id="175114" idx="1"/>
          </p:cNvCxnSpPr>
          <p:nvPr/>
        </p:nvCxnSpPr>
        <p:spPr bwMode="auto">
          <a:xfrm>
            <a:off x="4095750" y="2628900"/>
            <a:ext cx="3175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7" name="AutoShape 23">
            <a:extLst>
              <a:ext uri="{FF2B5EF4-FFF2-40B4-BE49-F238E27FC236}">
                <a16:creationId xmlns:a16="http://schemas.microsoft.com/office/drawing/2014/main" id="{FCD8C918-FE9B-406B-8442-3137DD470CE4}"/>
              </a:ext>
            </a:extLst>
          </p:cNvPr>
          <p:cNvCxnSpPr>
            <a:cxnSpLocks noChangeShapeType="1"/>
            <a:stCxn id="175114" idx="3"/>
            <a:endCxn id="175115" idx="1"/>
          </p:cNvCxnSpPr>
          <p:nvPr/>
        </p:nvCxnSpPr>
        <p:spPr bwMode="auto">
          <a:xfrm>
            <a:off x="4987925" y="2628900"/>
            <a:ext cx="3190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8" name="AutoShape 24">
            <a:extLst>
              <a:ext uri="{FF2B5EF4-FFF2-40B4-BE49-F238E27FC236}">
                <a16:creationId xmlns:a16="http://schemas.microsoft.com/office/drawing/2014/main" id="{148C06F9-921A-4DF3-BE70-27136B674882}"/>
              </a:ext>
            </a:extLst>
          </p:cNvPr>
          <p:cNvCxnSpPr>
            <a:cxnSpLocks noChangeShapeType="1"/>
            <a:stCxn id="175115" idx="3"/>
            <a:endCxn id="175116" idx="1"/>
          </p:cNvCxnSpPr>
          <p:nvPr/>
        </p:nvCxnSpPr>
        <p:spPr bwMode="auto">
          <a:xfrm>
            <a:off x="5881688" y="2628900"/>
            <a:ext cx="3175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9" name="AutoShape 25">
            <a:extLst>
              <a:ext uri="{FF2B5EF4-FFF2-40B4-BE49-F238E27FC236}">
                <a16:creationId xmlns:a16="http://schemas.microsoft.com/office/drawing/2014/main" id="{27FA9386-4285-4D31-A585-019EAB997D2F}"/>
              </a:ext>
            </a:extLst>
          </p:cNvPr>
          <p:cNvCxnSpPr>
            <a:cxnSpLocks noChangeShapeType="1"/>
            <a:stCxn id="175116" idx="3"/>
            <a:endCxn id="175117" idx="1"/>
          </p:cNvCxnSpPr>
          <p:nvPr/>
        </p:nvCxnSpPr>
        <p:spPr bwMode="auto">
          <a:xfrm>
            <a:off x="6773863" y="2628900"/>
            <a:ext cx="3190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30" name="AutoShape 26">
            <a:extLst>
              <a:ext uri="{FF2B5EF4-FFF2-40B4-BE49-F238E27FC236}">
                <a16:creationId xmlns:a16="http://schemas.microsoft.com/office/drawing/2014/main" id="{14317D43-81CF-4FB4-BB7D-371B6D6DE6D7}"/>
              </a:ext>
            </a:extLst>
          </p:cNvPr>
          <p:cNvCxnSpPr>
            <a:cxnSpLocks noChangeShapeType="1"/>
            <a:endCxn id="175112" idx="1"/>
          </p:cNvCxnSpPr>
          <p:nvPr/>
        </p:nvCxnSpPr>
        <p:spPr bwMode="auto">
          <a:xfrm>
            <a:off x="2124075" y="2628900"/>
            <a:ext cx="5048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31" name="Text Box 27">
            <a:extLst>
              <a:ext uri="{FF2B5EF4-FFF2-40B4-BE49-F238E27FC236}">
                <a16:creationId xmlns:a16="http://schemas.microsoft.com/office/drawing/2014/main" id="{56C57C60-A0F0-43CC-AEA5-7FE8E5021D69}"/>
              </a:ext>
            </a:extLst>
          </p:cNvPr>
          <p:cNvSpPr txBox="1">
            <a:spLocks noChangeArrowheads="1"/>
          </p:cNvSpPr>
          <p:nvPr/>
        </p:nvSpPr>
        <p:spPr bwMode="auto">
          <a:xfrm>
            <a:off x="3419475" y="1833563"/>
            <a:ext cx="2952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latin typeface="Arial" panose="020B0604020202020204" pitchFamily="34" charset="0"/>
              </a:rPr>
              <a:t>实际系统决策图</a:t>
            </a:r>
          </a:p>
        </p:txBody>
      </p:sp>
      <p:sp>
        <p:nvSpPr>
          <p:cNvPr id="175132" name="AutoShape 28">
            <a:extLst>
              <a:ext uri="{FF2B5EF4-FFF2-40B4-BE49-F238E27FC236}">
                <a16:creationId xmlns:a16="http://schemas.microsoft.com/office/drawing/2014/main" id="{03A7D709-30EE-47D8-827D-1E8BF117F7A3}"/>
              </a:ext>
            </a:extLst>
          </p:cNvPr>
          <p:cNvSpPr>
            <a:spLocks noChangeArrowheads="1"/>
          </p:cNvSpPr>
          <p:nvPr/>
        </p:nvSpPr>
        <p:spPr bwMode="auto">
          <a:xfrm flipV="1">
            <a:off x="4067175" y="4437063"/>
            <a:ext cx="2055813" cy="130175"/>
          </a:xfrm>
          <a:prstGeom prst="triangle">
            <a:avLst>
              <a:gd name="adj" fmla="val 49977"/>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33" name="Rectangle 29">
            <a:extLst>
              <a:ext uri="{FF2B5EF4-FFF2-40B4-BE49-F238E27FC236}">
                <a16:creationId xmlns:a16="http://schemas.microsoft.com/office/drawing/2014/main" id="{F6009853-F0DA-45BC-B56E-9788A2C286C5}"/>
              </a:ext>
            </a:extLst>
          </p:cNvPr>
          <p:cNvSpPr>
            <a:spLocks noChangeArrowheads="1"/>
          </p:cNvSpPr>
          <p:nvPr/>
        </p:nvSpPr>
        <p:spPr bwMode="auto">
          <a:xfrm>
            <a:off x="3132138" y="4984750"/>
            <a:ext cx="4549775" cy="696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 indent="-1143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10000"/>
              </a:lnSpc>
              <a:buFontTx/>
              <a:buChar char="•"/>
            </a:pPr>
            <a:r>
              <a:rPr lang="zh-CN" altLang="en-US" sz="1200"/>
              <a:t>每一个主要决策变量在不同环节不同阶段对决策的影响程度大小不一</a:t>
            </a:r>
          </a:p>
          <a:p>
            <a:pPr eaLnBrk="0" hangingPunct="0">
              <a:lnSpc>
                <a:spcPct val="110000"/>
              </a:lnSpc>
              <a:buFontTx/>
              <a:buChar char="•"/>
            </a:pPr>
            <a:r>
              <a:rPr lang="zh-CN" altLang="en-US" sz="1200"/>
              <a:t>对涉及主要决策变量的环节要严格进行可行性方案评估程序</a:t>
            </a:r>
          </a:p>
        </p:txBody>
      </p:sp>
      <p:grpSp>
        <p:nvGrpSpPr>
          <p:cNvPr id="175134" name="Group 30">
            <a:extLst>
              <a:ext uri="{FF2B5EF4-FFF2-40B4-BE49-F238E27FC236}">
                <a16:creationId xmlns:a16="http://schemas.microsoft.com/office/drawing/2014/main" id="{AA41CF81-3E32-4273-AF77-80C088CE906C}"/>
              </a:ext>
            </a:extLst>
          </p:cNvPr>
          <p:cNvGrpSpPr>
            <a:grpSpLocks/>
          </p:cNvGrpSpPr>
          <p:nvPr/>
        </p:nvGrpSpPr>
        <p:grpSpPr bwMode="auto">
          <a:xfrm rot="1851162">
            <a:off x="7100888" y="2166938"/>
            <a:ext cx="855662" cy="325437"/>
            <a:chOff x="5202" y="1127"/>
            <a:chExt cx="718" cy="173"/>
          </a:xfrm>
        </p:grpSpPr>
        <p:sp>
          <p:nvSpPr>
            <p:cNvPr id="175135" name="Text Box 31">
              <a:extLst>
                <a:ext uri="{FF2B5EF4-FFF2-40B4-BE49-F238E27FC236}">
                  <a16:creationId xmlns:a16="http://schemas.microsoft.com/office/drawing/2014/main" id="{8B87FC71-AE5B-433C-A605-09406B123970}"/>
                </a:ext>
              </a:extLst>
            </p:cNvPr>
            <p:cNvSpPr txBox="1">
              <a:spLocks noChangeArrowheads="1"/>
            </p:cNvSpPr>
            <p:nvPr/>
          </p:nvSpPr>
          <p:spPr bwMode="auto">
            <a:xfrm rot="9053">
              <a:off x="5202" y="1127"/>
              <a:ext cx="718"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AU" altLang="zh-CN" sz="1400" b="1"/>
                <a:t>Example</a:t>
              </a:r>
            </a:p>
          </p:txBody>
        </p:sp>
        <p:sp>
          <p:nvSpPr>
            <p:cNvPr id="175136" name="Line 32">
              <a:extLst>
                <a:ext uri="{FF2B5EF4-FFF2-40B4-BE49-F238E27FC236}">
                  <a16:creationId xmlns:a16="http://schemas.microsoft.com/office/drawing/2014/main" id="{4918019F-B040-4386-812A-F54E48DAB27A}"/>
                </a:ext>
              </a:extLst>
            </p:cNvPr>
            <p:cNvSpPr>
              <a:spLocks noChangeShapeType="1"/>
            </p:cNvSpPr>
            <p:nvPr/>
          </p:nvSpPr>
          <p:spPr bwMode="auto">
            <a:xfrm>
              <a:off x="5256" y="1128"/>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37" name="Line 33">
              <a:extLst>
                <a:ext uri="{FF2B5EF4-FFF2-40B4-BE49-F238E27FC236}">
                  <a16:creationId xmlns:a16="http://schemas.microsoft.com/office/drawing/2014/main" id="{8D20BB75-0250-43C8-AAFD-1047BBA78090}"/>
                </a:ext>
              </a:extLst>
            </p:cNvPr>
            <p:cNvSpPr>
              <a:spLocks noChangeShapeType="1"/>
            </p:cNvSpPr>
            <p:nvPr/>
          </p:nvSpPr>
          <p:spPr bwMode="auto">
            <a:xfrm>
              <a:off x="5256" y="1300"/>
              <a:ext cx="5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C96A07F-8A72-4FB4-9F2E-7406DE6901EC}"/>
              </a:ext>
            </a:extLst>
          </p:cNvPr>
          <p:cNvSpPr>
            <a:spLocks noGrp="1"/>
          </p:cNvSpPr>
          <p:nvPr>
            <p:ph type="sldNum" sz="quarter" idx="12"/>
          </p:nvPr>
        </p:nvSpPr>
        <p:spPr/>
        <p:txBody>
          <a:bodyPr/>
          <a:lstStyle/>
          <a:p>
            <a:fld id="{DA12DB4A-D3E9-4B7E-95C4-FEBE3FA8E435}" type="slidenum">
              <a:rPr lang="zh-CN" altLang="en-US"/>
              <a:pPr/>
              <a:t>91</a:t>
            </a:fld>
            <a:endParaRPr lang="en-US" altLang="zh-CN"/>
          </a:p>
        </p:txBody>
      </p:sp>
      <p:sp>
        <p:nvSpPr>
          <p:cNvPr id="422914" name="Rectangle 2">
            <a:extLst>
              <a:ext uri="{FF2B5EF4-FFF2-40B4-BE49-F238E27FC236}">
                <a16:creationId xmlns:a16="http://schemas.microsoft.com/office/drawing/2014/main" id="{447F32E2-4525-41F1-ADDC-08A389B1D9F8}"/>
              </a:ext>
            </a:extLst>
          </p:cNvPr>
          <p:cNvSpPr>
            <a:spLocks noGrp="1" noChangeArrowheads="1"/>
          </p:cNvSpPr>
          <p:nvPr>
            <p:ph type="title"/>
          </p:nvPr>
        </p:nvSpPr>
        <p:spPr/>
        <p:txBody>
          <a:bodyPr/>
          <a:lstStyle/>
          <a:p>
            <a:r>
              <a:rPr lang="zh-CN" altLang="en-US"/>
              <a:t>第三篇的小结</a:t>
            </a:r>
          </a:p>
        </p:txBody>
      </p:sp>
      <p:sp>
        <p:nvSpPr>
          <p:cNvPr id="422915" name="Rectangle 3">
            <a:extLst>
              <a:ext uri="{FF2B5EF4-FFF2-40B4-BE49-F238E27FC236}">
                <a16:creationId xmlns:a16="http://schemas.microsoft.com/office/drawing/2014/main" id="{B8912538-4FC4-459B-B246-BA0442DC83BC}"/>
              </a:ext>
            </a:extLst>
          </p:cNvPr>
          <p:cNvSpPr>
            <a:spLocks noGrp="1" noChangeArrowheads="1"/>
          </p:cNvSpPr>
          <p:nvPr>
            <p:ph type="body" idx="1"/>
          </p:nvPr>
        </p:nvSpPr>
        <p:spPr>
          <a:xfrm>
            <a:off x="685800" y="1268413"/>
            <a:ext cx="7772400" cy="4827587"/>
          </a:xfrm>
        </p:spPr>
        <p:txBody>
          <a:bodyPr/>
          <a:lstStyle/>
          <a:p>
            <a:pPr>
              <a:lnSpc>
                <a:spcPct val="120000"/>
              </a:lnSpc>
            </a:pPr>
            <a:r>
              <a:rPr lang="zh-CN" altLang="en-US"/>
              <a:t>界定问题的思维方法</a:t>
            </a:r>
            <a:r>
              <a:rPr lang="en-US" altLang="zh-CN">
                <a:latin typeface="Arial" panose="020B0604020202020204" pitchFamily="34" charset="0"/>
              </a:rPr>
              <a:t>——</a:t>
            </a:r>
            <a:r>
              <a:rPr lang="zh-CN" altLang="en-US"/>
              <a:t>六部法</a:t>
            </a:r>
          </a:p>
          <a:p>
            <a:pPr>
              <a:lnSpc>
                <a:spcPct val="120000"/>
              </a:lnSpc>
            </a:pPr>
            <a:r>
              <a:rPr lang="zh-CN" altLang="en-US"/>
              <a:t>界定问题的组成部分</a:t>
            </a:r>
          </a:p>
          <a:p>
            <a:pPr lvl="1">
              <a:lnSpc>
                <a:spcPct val="120000"/>
              </a:lnSpc>
            </a:pPr>
            <a:r>
              <a:rPr lang="zh-CN" altLang="en-US" sz="1400"/>
              <a:t>切入点</a:t>
            </a:r>
            <a:r>
              <a:rPr lang="en-US" altLang="zh-CN" sz="1400"/>
              <a:t>/</a:t>
            </a:r>
            <a:r>
              <a:rPr lang="zh-CN" altLang="en-US" sz="1400"/>
              <a:t>序幕</a:t>
            </a:r>
          </a:p>
          <a:p>
            <a:pPr lvl="1">
              <a:lnSpc>
                <a:spcPct val="120000"/>
              </a:lnSpc>
            </a:pPr>
            <a:r>
              <a:rPr lang="zh-CN" altLang="en-US" sz="1400"/>
              <a:t>困扰时间</a:t>
            </a:r>
          </a:p>
          <a:p>
            <a:pPr lvl="1">
              <a:lnSpc>
                <a:spcPct val="120000"/>
              </a:lnSpc>
            </a:pPr>
            <a:r>
              <a:rPr lang="zh-CN" altLang="en-US" sz="1400"/>
              <a:t>非期望结果（</a:t>
            </a:r>
            <a:r>
              <a:rPr lang="en-US" altLang="zh-CN" sz="1400"/>
              <a:t>R1</a:t>
            </a:r>
            <a:r>
              <a:rPr lang="zh-CN" altLang="en-US" sz="1400"/>
              <a:t>）</a:t>
            </a:r>
          </a:p>
          <a:p>
            <a:pPr lvl="1">
              <a:lnSpc>
                <a:spcPct val="120000"/>
              </a:lnSpc>
            </a:pPr>
            <a:r>
              <a:rPr lang="zh-CN" altLang="en-US" sz="1400"/>
              <a:t>期望结果（</a:t>
            </a:r>
            <a:r>
              <a:rPr lang="en-US" altLang="zh-CN" sz="1400"/>
              <a:t>R2</a:t>
            </a:r>
            <a:r>
              <a:rPr lang="zh-CN" altLang="en-US" sz="1400"/>
              <a:t>）</a:t>
            </a:r>
          </a:p>
          <a:p>
            <a:pPr lvl="1">
              <a:lnSpc>
                <a:spcPct val="120000"/>
              </a:lnSpc>
            </a:pPr>
            <a:r>
              <a:rPr lang="zh-CN" altLang="en-US" sz="1400"/>
              <a:t>答案</a:t>
            </a:r>
          </a:p>
          <a:p>
            <a:pPr lvl="1">
              <a:lnSpc>
                <a:spcPct val="120000"/>
              </a:lnSpc>
            </a:pPr>
            <a:r>
              <a:rPr lang="zh-CN" altLang="en-US" sz="1400"/>
              <a:t>疑问</a:t>
            </a:r>
          </a:p>
          <a:p>
            <a:pPr>
              <a:lnSpc>
                <a:spcPct val="120000"/>
              </a:lnSpc>
            </a:pPr>
            <a:r>
              <a:rPr lang="zh-CN" altLang="en-US"/>
              <a:t>使用诊断框架来表现存在问题领域的结构</a:t>
            </a:r>
          </a:p>
          <a:p>
            <a:pPr lvl="1">
              <a:lnSpc>
                <a:spcPct val="120000"/>
              </a:lnSpc>
            </a:pPr>
            <a:r>
              <a:rPr lang="zh-CN" altLang="en-US" sz="1400"/>
              <a:t>划分系统内的结构</a:t>
            </a:r>
          </a:p>
          <a:p>
            <a:pPr lvl="1">
              <a:lnSpc>
                <a:spcPct val="120000"/>
              </a:lnSpc>
            </a:pPr>
            <a:r>
              <a:rPr lang="zh-CN" altLang="en-US" sz="1400"/>
              <a:t>查找因果关系</a:t>
            </a:r>
          </a:p>
          <a:p>
            <a:pPr lvl="1">
              <a:lnSpc>
                <a:spcPct val="120000"/>
              </a:lnSpc>
            </a:pPr>
            <a:r>
              <a:rPr lang="zh-CN" altLang="en-US" sz="1400"/>
              <a:t>对问题的可能原因分类</a:t>
            </a:r>
          </a:p>
          <a:p>
            <a:pPr>
              <a:lnSpc>
                <a:spcPct val="120000"/>
              </a:lnSpc>
            </a:pPr>
            <a:r>
              <a:rPr lang="zh-CN" altLang="en-US"/>
              <a:t>收集资料证明或排除假设</a:t>
            </a:r>
          </a:p>
          <a:p>
            <a:pPr>
              <a:lnSpc>
                <a:spcPct val="120000"/>
              </a:lnSpc>
            </a:pPr>
            <a:r>
              <a:rPr lang="zh-CN" altLang="en-US"/>
              <a:t>使用逻辑树寻求解决方案</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F8627566-F5A1-4534-A119-A230A53E8FA2}"/>
              </a:ext>
            </a:extLst>
          </p:cNvPr>
          <p:cNvSpPr>
            <a:spLocks noGrp="1"/>
          </p:cNvSpPr>
          <p:nvPr>
            <p:ph type="sldNum" sz="quarter" idx="12"/>
          </p:nvPr>
        </p:nvSpPr>
        <p:spPr/>
        <p:txBody>
          <a:bodyPr/>
          <a:lstStyle/>
          <a:p>
            <a:fld id="{3C6C0937-BF5C-460E-96BE-D56DFCD1945D}" type="slidenum">
              <a:rPr lang="zh-CN" altLang="en-US"/>
              <a:pPr/>
              <a:t>92</a:t>
            </a:fld>
            <a:endParaRPr lang="en-US" altLang="zh-CN"/>
          </a:p>
        </p:txBody>
      </p:sp>
      <p:sp>
        <p:nvSpPr>
          <p:cNvPr id="219138" name="Rectangle 2">
            <a:extLst>
              <a:ext uri="{FF2B5EF4-FFF2-40B4-BE49-F238E27FC236}">
                <a16:creationId xmlns:a16="http://schemas.microsoft.com/office/drawing/2014/main" id="{8EF83A9F-7CFE-424A-B81C-A458B02223A1}"/>
              </a:ext>
            </a:extLst>
          </p:cNvPr>
          <p:cNvSpPr>
            <a:spLocks noGrp="1" noChangeArrowheads="1"/>
          </p:cNvSpPr>
          <p:nvPr>
            <p:ph type="title"/>
          </p:nvPr>
        </p:nvSpPr>
        <p:spPr/>
        <p:txBody>
          <a:bodyPr/>
          <a:lstStyle/>
          <a:p>
            <a:r>
              <a:rPr lang="zh-CN" altLang="en-US"/>
              <a:t>目录</a:t>
            </a:r>
          </a:p>
        </p:txBody>
      </p:sp>
      <p:sp>
        <p:nvSpPr>
          <p:cNvPr id="219139" name="Rectangle 3">
            <a:extLst>
              <a:ext uri="{FF2B5EF4-FFF2-40B4-BE49-F238E27FC236}">
                <a16:creationId xmlns:a16="http://schemas.microsoft.com/office/drawing/2014/main" id="{76E20209-353A-4C71-B4E7-946CE5A4B0A5}"/>
              </a:ext>
            </a:extLst>
          </p:cNvPr>
          <p:cNvSpPr>
            <a:spLocks noGrp="1" noChangeArrowheads="1"/>
          </p:cNvSpPr>
          <p:nvPr>
            <p:ph type="body" idx="1"/>
          </p:nvPr>
        </p:nvSpPr>
        <p:spPr/>
        <p:txBody>
          <a:bodyPr/>
          <a:lstStyle/>
          <a:p>
            <a:r>
              <a:rPr lang="zh-CN" altLang="en-US"/>
              <a:t>第一篇 写作的逻辑</a:t>
            </a:r>
          </a:p>
          <a:p>
            <a:r>
              <a:rPr lang="zh-CN" altLang="en-US"/>
              <a:t>第二篇 思考的逻辑</a:t>
            </a:r>
          </a:p>
          <a:p>
            <a:r>
              <a:rPr lang="zh-CN" altLang="en-US"/>
              <a:t>第三篇 解决问题的逻辑</a:t>
            </a:r>
          </a:p>
          <a:p>
            <a:r>
              <a:rPr lang="zh-CN" altLang="en-US"/>
              <a:t>第四篇 演示的逻辑</a:t>
            </a:r>
          </a:p>
          <a:p>
            <a:pPr lvl="1"/>
            <a:r>
              <a:rPr lang="zh-CN" altLang="en-US"/>
              <a:t>第十章 在页面上反映金字塔</a:t>
            </a:r>
          </a:p>
          <a:p>
            <a:pPr lvl="1"/>
            <a:r>
              <a:rPr lang="zh-CN" altLang="en-US"/>
              <a:t>第十一章 在屏幕上反映金字塔</a:t>
            </a:r>
          </a:p>
          <a:p>
            <a:pPr lvl="1"/>
            <a:r>
              <a:rPr lang="zh-CN" altLang="en-US"/>
              <a:t>第十三章 在字里行间反映金字塔</a:t>
            </a:r>
          </a:p>
          <a:p>
            <a:r>
              <a:rPr lang="zh-CN" altLang="en-US"/>
              <a:t>附录一</a:t>
            </a:r>
          </a:p>
          <a:p>
            <a:r>
              <a:rPr lang="zh-CN" altLang="en-US"/>
              <a:t>附录二</a:t>
            </a:r>
          </a:p>
        </p:txBody>
      </p:sp>
      <p:pic>
        <p:nvPicPr>
          <p:cNvPr id="219140" name="Picture 4" descr="BArrow">
            <a:extLst>
              <a:ext uri="{FF2B5EF4-FFF2-40B4-BE49-F238E27FC236}">
                <a16:creationId xmlns:a16="http://schemas.microsoft.com/office/drawing/2014/main" id="{26809BE0-2850-4163-B367-08E376AE4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709863"/>
            <a:ext cx="503237" cy="50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a:extLst>
              <a:ext uri="{FF2B5EF4-FFF2-40B4-BE49-F238E27FC236}">
                <a16:creationId xmlns:a16="http://schemas.microsoft.com/office/drawing/2014/main" id="{3191B412-E594-49D1-BF92-C34F660CC64A}"/>
              </a:ext>
            </a:extLst>
          </p:cNvPr>
          <p:cNvSpPr>
            <a:spLocks noGrp="1"/>
          </p:cNvSpPr>
          <p:nvPr>
            <p:ph type="sldNum" sz="quarter" idx="12"/>
          </p:nvPr>
        </p:nvSpPr>
        <p:spPr/>
        <p:txBody>
          <a:bodyPr/>
          <a:lstStyle/>
          <a:p>
            <a:fld id="{1BC20032-003F-4113-8EC1-4A965D28EAB2}" type="slidenum">
              <a:rPr lang="zh-CN" altLang="en-US"/>
              <a:pPr/>
              <a:t>93</a:t>
            </a:fld>
            <a:endParaRPr lang="en-US" altLang="zh-CN"/>
          </a:p>
        </p:txBody>
      </p:sp>
      <p:sp>
        <p:nvSpPr>
          <p:cNvPr id="220162" name="Rectangle 2">
            <a:extLst>
              <a:ext uri="{FF2B5EF4-FFF2-40B4-BE49-F238E27FC236}">
                <a16:creationId xmlns:a16="http://schemas.microsoft.com/office/drawing/2014/main" id="{11AE1B09-FF21-47B6-B004-9909A93C23B4}"/>
              </a:ext>
            </a:extLst>
          </p:cNvPr>
          <p:cNvSpPr>
            <a:spLocks noGrp="1" noChangeArrowheads="1"/>
          </p:cNvSpPr>
          <p:nvPr>
            <p:ph type="title"/>
          </p:nvPr>
        </p:nvSpPr>
        <p:spPr/>
        <p:txBody>
          <a:bodyPr/>
          <a:lstStyle/>
          <a:p>
            <a:r>
              <a:rPr lang="zh-CN" altLang="en-US"/>
              <a:t>演示的逻辑</a:t>
            </a:r>
          </a:p>
        </p:txBody>
      </p:sp>
      <p:sp>
        <p:nvSpPr>
          <p:cNvPr id="220163" name="Rectangle 3">
            <a:extLst>
              <a:ext uri="{FF2B5EF4-FFF2-40B4-BE49-F238E27FC236}">
                <a16:creationId xmlns:a16="http://schemas.microsoft.com/office/drawing/2014/main" id="{BF53540A-3FB6-4978-A7AB-564FE9DFE917}"/>
              </a:ext>
            </a:extLst>
          </p:cNvPr>
          <p:cNvSpPr>
            <a:spLocks noChangeArrowheads="1"/>
          </p:cNvSpPr>
          <p:nvPr/>
        </p:nvSpPr>
        <p:spPr bwMode="auto">
          <a:xfrm>
            <a:off x="1447800" y="838200"/>
            <a:ext cx="129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64" name="Text Box 4">
            <a:extLst>
              <a:ext uri="{FF2B5EF4-FFF2-40B4-BE49-F238E27FC236}">
                <a16:creationId xmlns:a16="http://schemas.microsoft.com/office/drawing/2014/main" id="{9341E575-B6C6-4BB2-BF87-CB124DE42C00}"/>
              </a:ext>
            </a:extLst>
          </p:cNvPr>
          <p:cNvSpPr txBox="1">
            <a:spLocks noChangeArrowheads="1"/>
          </p:cNvSpPr>
          <p:nvPr/>
        </p:nvSpPr>
        <p:spPr bwMode="auto">
          <a:xfrm>
            <a:off x="4724400" y="1143000"/>
            <a:ext cx="3733800" cy="1371600"/>
          </a:xfrm>
          <a:prstGeom prst="rect">
            <a:avLst/>
          </a:prstGeom>
          <a:solidFill>
            <a:schemeClr val="bg1"/>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a:latin typeface="宋体" panose="02010600030101010101" pitchFamily="2" charset="-122"/>
              </a:rPr>
              <a:t>一旦找出了金字塔的逻辑关系，准备与人交流时，不论是口头、书面或幻灯片演示的形式，要确保思想间的逻辑性，使听者、读者能一目了然地抓住金字塔原理思想的不同层面。</a:t>
            </a:r>
          </a:p>
        </p:txBody>
      </p:sp>
      <p:sp>
        <p:nvSpPr>
          <p:cNvPr id="220165" name="Text Box 5">
            <a:extLst>
              <a:ext uri="{FF2B5EF4-FFF2-40B4-BE49-F238E27FC236}">
                <a16:creationId xmlns:a16="http://schemas.microsoft.com/office/drawing/2014/main" id="{AAF6BEC1-1226-4151-B788-C6717B666C1B}"/>
              </a:ext>
            </a:extLst>
          </p:cNvPr>
          <p:cNvSpPr txBox="1">
            <a:spLocks noChangeArrowheads="1"/>
          </p:cNvSpPr>
          <p:nvPr/>
        </p:nvSpPr>
        <p:spPr bwMode="auto">
          <a:xfrm>
            <a:off x="1050925" y="103981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endParaRPr lang="zh-CN" altLang="en-US">
              <a:latin typeface="宋体" panose="02010600030101010101" pitchFamily="2" charset="-122"/>
            </a:endParaRPr>
          </a:p>
        </p:txBody>
      </p:sp>
      <p:sp>
        <p:nvSpPr>
          <p:cNvPr id="220166" name="Text Box 6">
            <a:extLst>
              <a:ext uri="{FF2B5EF4-FFF2-40B4-BE49-F238E27FC236}">
                <a16:creationId xmlns:a16="http://schemas.microsoft.com/office/drawing/2014/main" id="{7558AE94-C9E5-4A94-82A7-10B20D985F09}"/>
              </a:ext>
            </a:extLst>
          </p:cNvPr>
          <p:cNvSpPr txBox="1">
            <a:spLocks noChangeArrowheads="1"/>
          </p:cNvSpPr>
          <p:nvPr/>
        </p:nvSpPr>
        <p:spPr bwMode="auto">
          <a:xfrm>
            <a:off x="0" y="1676400"/>
            <a:ext cx="320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latin typeface="宋体" panose="02010600030101010101" pitchFamily="2" charset="-122"/>
            </a:endParaRPr>
          </a:p>
        </p:txBody>
      </p:sp>
      <p:sp>
        <p:nvSpPr>
          <p:cNvPr id="220167" name="Text Box 7">
            <a:extLst>
              <a:ext uri="{FF2B5EF4-FFF2-40B4-BE49-F238E27FC236}">
                <a16:creationId xmlns:a16="http://schemas.microsoft.com/office/drawing/2014/main" id="{4A5E2209-33D7-46D4-BA31-DD71DC66679B}"/>
              </a:ext>
            </a:extLst>
          </p:cNvPr>
          <p:cNvSpPr txBox="1">
            <a:spLocks noChangeArrowheads="1"/>
          </p:cNvSpPr>
          <p:nvPr/>
        </p:nvSpPr>
        <p:spPr bwMode="auto">
          <a:xfrm>
            <a:off x="762000" y="1600200"/>
            <a:ext cx="266700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2000" b="1"/>
              <a:t> </a:t>
            </a:r>
            <a:r>
              <a:rPr lang="zh-CN" altLang="en-US" sz="2000"/>
              <a:t>在纸面上反映金字塔</a:t>
            </a:r>
            <a:endParaRPr lang="zh-CN" altLang="en-US" sz="1200">
              <a:latin typeface="宋体" panose="02010600030101010101" pitchFamily="2" charset="-122"/>
            </a:endParaRPr>
          </a:p>
        </p:txBody>
      </p:sp>
      <p:sp>
        <p:nvSpPr>
          <p:cNvPr id="220168" name="Text Box 8">
            <a:extLst>
              <a:ext uri="{FF2B5EF4-FFF2-40B4-BE49-F238E27FC236}">
                <a16:creationId xmlns:a16="http://schemas.microsoft.com/office/drawing/2014/main" id="{0563EA64-7C07-4F73-837D-C0F57B1A9B33}"/>
              </a:ext>
            </a:extLst>
          </p:cNvPr>
          <p:cNvSpPr txBox="1">
            <a:spLocks noChangeArrowheads="1"/>
          </p:cNvSpPr>
          <p:nvPr/>
        </p:nvSpPr>
        <p:spPr bwMode="auto">
          <a:xfrm>
            <a:off x="762000" y="2438400"/>
            <a:ext cx="304800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2000"/>
              <a:t> 幻灯片上反映金字塔</a:t>
            </a:r>
            <a:endParaRPr lang="zh-CN" altLang="en-US" sz="1200">
              <a:latin typeface="宋体" panose="02010600030101010101" pitchFamily="2" charset="-122"/>
            </a:endParaRPr>
          </a:p>
        </p:txBody>
      </p:sp>
      <p:sp>
        <p:nvSpPr>
          <p:cNvPr id="220169" name="Text Box 9">
            <a:extLst>
              <a:ext uri="{FF2B5EF4-FFF2-40B4-BE49-F238E27FC236}">
                <a16:creationId xmlns:a16="http://schemas.microsoft.com/office/drawing/2014/main" id="{CF851710-5FF5-4B26-9312-B1B93854407D}"/>
              </a:ext>
            </a:extLst>
          </p:cNvPr>
          <p:cNvSpPr txBox="1">
            <a:spLocks noChangeArrowheads="1"/>
          </p:cNvSpPr>
          <p:nvPr/>
        </p:nvSpPr>
        <p:spPr bwMode="auto">
          <a:xfrm>
            <a:off x="762000" y="3352800"/>
            <a:ext cx="297180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2000" b="1"/>
              <a:t> </a:t>
            </a:r>
            <a:r>
              <a:rPr lang="zh-CN" altLang="en-US" sz="2000"/>
              <a:t>在字里行间反映金字塔</a:t>
            </a:r>
            <a:endParaRPr lang="zh-CN" altLang="en-US" sz="1200">
              <a:latin typeface="宋体" panose="02010600030101010101" pitchFamily="2" charset="-122"/>
            </a:endParaRPr>
          </a:p>
        </p:txBody>
      </p:sp>
      <p:sp>
        <p:nvSpPr>
          <p:cNvPr id="220170" name="Text Box 10">
            <a:extLst>
              <a:ext uri="{FF2B5EF4-FFF2-40B4-BE49-F238E27FC236}">
                <a16:creationId xmlns:a16="http://schemas.microsoft.com/office/drawing/2014/main" id="{335CF232-4D49-4893-8CBA-D066E5AE3A30}"/>
              </a:ext>
            </a:extLst>
          </p:cNvPr>
          <p:cNvSpPr txBox="1">
            <a:spLocks noChangeArrowheads="1"/>
          </p:cNvSpPr>
          <p:nvPr/>
        </p:nvSpPr>
        <p:spPr bwMode="auto">
          <a:xfrm>
            <a:off x="4724400" y="3124200"/>
            <a:ext cx="3733800" cy="9144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a:latin typeface="宋体" panose="02010600030101010101" pitchFamily="2" charset="-122"/>
              </a:rPr>
              <a:t>听者或读者总是先看到逻辑关系的存在，才能理解它，你要用他们听到的、看到的，强化他们头脑接收的。</a:t>
            </a:r>
            <a:endParaRPr lang="zh-CN" altLang="en-US" sz="12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20166"/>
                                        </p:tgtEl>
                                        <p:attrNameLst>
                                          <p:attrName>style.visibility</p:attrName>
                                        </p:attrNameLst>
                                      </p:cBhvr>
                                      <p:to>
                                        <p:strVal val="visible"/>
                                      </p:to>
                                    </p:set>
                                    <p:anim calcmode="lin" valueType="num">
                                      <p:cBhvr additive="base">
                                        <p:cTn id="7" dur="500" fill="hold"/>
                                        <p:tgtEl>
                                          <p:spTgt spid="220166"/>
                                        </p:tgtEl>
                                        <p:attrNameLst>
                                          <p:attrName>ppt_x</p:attrName>
                                        </p:attrNameLst>
                                      </p:cBhvr>
                                      <p:tavLst>
                                        <p:tav tm="0">
                                          <p:val>
                                            <p:strVal val="#ppt_x"/>
                                          </p:val>
                                        </p:tav>
                                        <p:tav tm="100000">
                                          <p:val>
                                            <p:strVal val="#ppt_x"/>
                                          </p:val>
                                        </p:tav>
                                      </p:tavLst>
                                    </p:anim>
                                    <p:anim calcmode="lin" valueType="num">
                                      <p:cBhvr additive="base">
                                        <p:cTn id="8" dur="500" fill="hold"/>
                                        <p:tgtEl>
                                          <p:spTgt spid="2201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0167"/>
                                        </p:tgtEl>
                                        <p:attrNameLst>
                                          <p:attrName>style.visibility</p:attrName>
                                        </p:attrNameLst>
                                      </p:cBhvr>
                                      <p:to>
                                        <p:strVal val="visible"/>
                                      </p:to>
                                    </p:set>
                                    <p:anim calcmode="lin" valueType="num">
                                      <p:cBhvr additive="base">
                                        <p:cTn id="13" dur="500" fill="hold"/>
                                        <p:tgtEl>
                                          <p:spTgt spid="220167"/>
                                        </p:tgtEl>
                                        <p:attrNameLst>
                                          <p:attrName>ppt_x</p:attrName>
                                        </p:attrNameLst>
                                      </p:cBhvr>
                                      <p:tavLst>
                                        <p:tav tm="0">
                                          <p:val>
                                            <p:strVal val="1+#ppt_w/2"/>
                                          </p:val>
                                        </p:tav>
                                        <p:tav tm="100000">
                                          <p:val>
                                            <p:strVal val="#ppt_x"/>
                                          </p:val>
                                        </p:tav>
                                      </p:tavLst>
                                    </p:anim>
                                    <p:anim calcmode="lin" valueType="num">
                                      <p:cBhvr additive="base">
                                        <p:cTn id="14" dur="500" fill="hold"/>
                                        <p:tgtEl>
                                          <p:spTgt spid="2201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0168"/>
                                        </p:tgtEl>
                                        <p:attrNameLst>
                                          <p:attrName>style.visibility</p:attrName>
                                        </p:attrNameLst>
                                      </p:cBhvr>
                                      <p:to>
                                        <p:strVal val="visible"/>
                                      </p:to>
                                    </p:set>
                                    <p:anim calcmode="lin" valueType="num">
                                      <p:cBhvr additive="base">
                                        <p:cTn id="19" dur="500" fill="hold"/>
                                        <p:tgtEl>
                                          <p:spTgt spid="220168"/>
                                        </p:tgtEl>
                                        <p:attrNameLst>
                                          <p:attrName>ppt_x</p:attrName>
                                        </p:attrNameLst>
                                      </p:cBhvr>
                                      <p:tavLst>
                                        <p:tav tm="0">
                                          <p:val>
                                            <p:strVal val="1+#ppt_w/2"/>
                                          </p:val>
                                        </p:tav>
                                        <p:tav tm="100000">
                                          <p:val>
                                            <p:strVal val="#ppt_x"/>
                                          </p:val>
                                        </p:tav>
                                      </p:tavLst>
                                    </p:anim>
                                    <p:anim calcmode="lin" valueType="num">
                                      <p:cBhvr additive="base">
                                        <p:cTn id="20" dur="500" fill="hold"/>
                                        <p:tgtEl>
                                          <p:spTgt spid="22016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0169"/>
                                        </p:tgtEl>
                                        <p:attrNameLst>
                                          <p:attrName>style.visibility</p:attrName>
                                        </p:attrNameLst>
                                      </p:cBhvr>
                                      <p:to>
                                        <p:strVal val="visible"/>
                                      </p:to>
                                    </p:set>
                                    <p:anim calcmode="lin" valueType="num">
                                      <p:cBhvr additive="base">
                                        <p:cTn id="25" dur="500" fill="hold"/>
                                        <p:tgtEl>
                                          <p:spTgt spid="220169"/>
                                        </p:tgtEl>
                                        <p:attrNameLst>
                                          <p:attrName>ppt_x</p:attrName>
                                        </p:attrNameLst>
                                      </p:cBhvr>
                                      <p:tavLst>
                                        <p:tav tm="0">
                                          <p:val>
                                            <p:strVal val="1+#ppt_w/2"/>
                                          </p:val>
                                        </p:tav>
                                        <p:tav tm="100000">
                                          <p:val>
                                            <p:strVal val="#ppt_x"/>
                                          </p:val>
                                        </p:tav>
                                      </p:tavLst>
                                    </p:anim>
                                    <p:anim calcmode="lin" valueType="num">
                                      <p:cBhvr additive="base">
                                        <p:cTn id="26" dur="500" fill="hold"/>
                                        <p:tgtEl>
                                          <p:spTgt spid="2201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utoUpdateAnimBg="0"/>
      <p:bldP spid="220167" grpId="0" autoUpdateAnimBg="0"/>
      <p:bldP spid="220168" grpId="0" autoUpdateAnimBg="0"/>
      <p:bldP spid="220169"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877B029C-68DD-43FA-B1D1-E77C78B0E318}"/>
              </a:ext>
            </a:extLst>
          </p:cNvPr>
          <p:cNvSpPr>
            <a:spLocks noGrp="1"/>
          </p:cNvSpPr>
          <p:nvPr>
            <p:ph type="sldNum" sz="quarter" idx="12"/>
          </p:nvPr>
        </p:nvSpPr>
        <p:spPr/>
        <p:txBody>
          <a:bodyPr/>
          <a:lstStyle/>
          <a:p>
            <a:fld id="{13FDE44C-4F16-4AD5-9CAA-1704972BD8C4}" type="slidenum">
              <a:rPr lang="zh-CN" altLang="en-US"/>
              <a:pPr/>
              <a:t>94</a:t>
            </a:fld>
            <a:endParaRPr lang="en-US" altLang="zh-CN"/>
          </a:p>
        </p:txBody>
      </p:sp>
      <p:sp>
        <p:nvSpPr>
          <p:cNvPr id="221186" name="Rectangle 2">
            <a:extLst>
              <a:ext uri="{FF2B5EF4-FFF2-40B4-BE49-F238E27FC236}">
                <a16:creationId xmlns:a16="http://schemas.microsoft.com/office/drawing/2014/main" id="{4C165F47-64F4-42B1-B6FD-F43216A47FC4}"/>
              </a:ext>
            </a:extLst>
          </p:cNvPr>
          <p:cNvSpPr>
            <a:spLocks noGrp="1" noChangeArrowheads="1"/>
          </p:cNvSpPr>
          <p:nvPr>
            <p:ph type="title"/>
          </p:nvPr>
        </p:nvSpPr>
        <p:spPr/>
        <p:txBody>
          <a:bodyPr/>
          <a:lstStyle/>
          <a:p>
            <a:r>
              <a:rPr lang="zh-CN" altLang="en-US"/>
              <a:t>在纸面上反映金字塔</a:t>
            </a:r>
          </a:p>
        </p:txBody>
      </p:sp>
      <p:sp>
        <p:nvSpPr>
          <p:cNvPr id="221187" name="Rectangle 3">
            <a:extLst>
              <a:ext uri="{FF2B5EF4-FFF2-40B4-BE49-F238E27FC236}">
                <a16:creationId xmlns:a16="http://schemas.microsoft.com/office/drawing/2014/main" id="{1E704041-B91F-4010-B922-F95545658D02}"/>
              </a:ext>
            </a:extLst>
          </p:cNvPr>
          <p:cNvSpPr>
            <a:spLocks noChangeArrowheads="1"/>
          </p:cNvSpPr>
          <p:nvPr/>
        </p:nvSpPr>
        <p:spPr bwMode="auto">
          <a:xfrm>
            <a:off x="6324600" y="1524000"/>
            <a:ext cx="2057400" cy="835025"/>
          </a:xfrm>
          <a:prstGeom prst="rect">
            <a:avLst/>
          </a:prstGeom>
          <a:solidFill>
            <a:schemeClr val="bg1"/>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宋体" panose="02010600030101010101" pitchFamily="2" charset="-122"/>
              </a:rPr>
              <a:t>让读者30秒内理解整体思想框架及各组思想间的关系。</a:t>
            </a:r>
          </a:p>
        </p:txBody>
      </p:sp>
      <p:sp>
        <p:nvSpPr>
          <p:cNvPr id="221188" name="Rectangle 4">
            <a:extLst>
              <a:ext uri="{FF2B5EF4-FFF2-40B4-BE49-F238E27FC236}">
                <a16:creationId xmlns:a16="http://schemas.microsoft.com/office/drawing/2014/main" id="{FDC1E74D-023E-4606-B1CA-C1E6F709F2E3}"/>
              </a:ext>
            </a:extLst>
          </p:cNvPr>
          <p:cNvSpPr>
            <a:spLocks noChangeArrowheads="1"/>
          </p:cNvSpPr>
          <p:nvPr/>
        </p:nvSpPr>
        <p:spPr bwMode="auto">
          <a:xfrm>
            <a:off x="6324600" y="2590800"/>
            <a:ext cx="2057400" cy="1079500"/>
          </a:xfrm>
          <a:prstGeom prst="rect">
            <a:avLst/>
          </a:prstGeom>
          <a:solidFill>
            <a:schemeClr val="bg1"/>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无论哪种格式应符合论述的层次，便于读者理解主要思想和支持性思想。</a:t>
            </a:r>
          </a:p>
        </p:txBody>
      </p:sp>
      <p:sp>
        <p:nvSpPr>
          <p:cNvPr id="221189" name="Text Box 5">
            <a:extLst>
              <a:ext uri="{FF2B5EF4-FFF2-40B4-BE49-F238E27FC236}">
                <a16:creationId xmlns:a16="http://schemas.microsoft.com/office/drawing/2014/main" id="{42CE41A3-46C3-4B5F-97E9-AE7F1C2359EE}"/>
              </a:ext>
            </a:extLst>
          </p:cNvPr>
          <p:cNvSpPr txBox="1">
            <a:spLocks noChangeArrowheads="1"/>
          </p:cNvSpPr>
          <p:nvPr/>
        </p:nvSpPr>
        <p:spPr bwMode="auto">
          <a:xfrm>
            <a:off x="762000" y="1219200"/>
            <a:ext cx="42672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宋体" panose="02010600030101010101" pitchFamily="2" charset="-122"/>
              </a:rPr>
              <a:t>在纸面上反映金字塔思想层次的形式</a:t>
            </a:r>
          </a:p>
        </p:txBody>
      </p:sp>
      <p:sp>
        <p:nvSpPr>
          <p:cNvPr id="221190" name="Text Box 6">
            <a:extLst>
              <a:ext uri="{FF2B5EF4-FFF2-40B4-BE49-F238E27FC236}">
                <a16:creationId xmlns:a16="http://schemas.microsoft.com/office/drawing/2014/main" id="{464F75EC-2280-4236-8ED2-90DD20C3DDDB}"/>
              </a:ext>
            </a:extLst>
          </p:cNvPr>
          <p:cNvSpPr txBox="1">
            <a:spLocks noChangeArrowheads="1"/>
          </p:cNvSpPr>
          <p:nvPr/>
        </p:nvSpPr>
        <p:spPr bwMode="auto">
          <a:xfrm>
            <a:off x="762000" y="1828800"/>
            <a:ext cx="30480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1800">
                <a:latin typeface="宋体" panose="02010600030101010101" pitchFamily="2" charset="-122"/>
              </a:rPr>
              <a:t>要突出结构</a:t>
            </a:r>
            <a:endParaRPr lang="zh-CN" altLang="en-US" sz="1200">
              <a:latin typeface="宋体" panose="02010600030101010101" pitchFamily="2" charset="-122"/>
            </a:endParaRPr>
          </a:p>
        </p:txBody>
      </p:sp>
      <p:sp>
        <p:nvSpPr>
          <p:cNvPr id="221191" name="Text Box 7">
            <a:extLst>
              <a:ext uri="{FF2B5EF4-FFF2-40B4-BE49-F238E27FC236}">
                <a16:creationId xmlns:a16="http://schemas.microsoft.com/office/drawing/2014/main" id="{9AD63E0F-76BC-4FE8-AF20-0609E5D931CD}"/>
              </a:ext>
            </a:extLst>
          </p:cNvPr>
          <p:cNvSpPr txBox="1">
            <a:spLocks noChangeArrowheads="1"/>
          </p:cNvSpPr>
          <p:nvPr/>
        </p:nvSpPr>
        <p:spPr bwMode="auto">
          <a:xfrm>
            <a:off x="762000" y="2286000"/>
            <a:ext cx="28194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1800">
                <a:latin typeface="宋体" panose="02010600030101010101" pitchFamily="2" charset="-122"/>
              </a:rPr>
              <a:t> 多级标题法</a:t>
            </a:r>
            <a:endParaRPr lang="zh-CN" altLang="en-US" sz="1200">
              <a:latin typeface="宋体" panose="02010600030101010101" pitchFamily="2" charset="-122"/>
            </a:endParaRPr>
          </a:p>
        </p:txBody>
      </p:sp>
      <p:sp>
        <p:nvSpPr>
          <p:cNvPr id="221192" name="Text Box 8">
            <a:extLst>
              <a:ext uri="{FF2B5EF4-FFF2-40B4-BE49-F238E27FC236}">
                <a16:creationId xmlns:a16="http://schemas.microsoft.com/office/drawing/2014/main" id="{377846B6-4C53-4E3C-858D-17CB62C98270}"/>
              </a:ext>
            </a:extLst>
          </p:cNvPr>
          <p:cNvSpPr txBox="1">
            <a:spLocks noChangeArrowheads="1"/>
          </p:cNvSpPr>
          <p:nvPr/>
        </p:nvSpPr>
        <p:spPr bwMode="auto">
          <a:xfrm>
            <a:off x="762000" y="2743200"/>
            <a:ext cx="16764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1800">
                <a:latin typeface="宋体" panose="02010600030101010101" pitchFamily="2" charset="-122"/>
              </a:rPr>
              <a:t> 下划线法</a:t>
            </a:r>
            <a:endParaRPr lang="zh-CN" altLang="en-US" sz="1200">
              <a:latin typeface="宋体" panose="02010600030101010101" pitchFamily="2" charset="-122"/>
            </a:endParaRPr>
          </a:p>
        </p:txBody>
      </p:sp>
      <p:sp>
        <p:nvSpPr>
          <p:cNvPr id="221193" name="Text Box 9">
            <a:extLst>
              <a:ext uri="{FF2B5EF4-FFF2-40B4-BE49-F238E27FC236}">
                <a16:creationId xmlns:a16="http://schemas.microsoft.com/office/drawing/2014/main" id="{2945DBD4-9BF1-4105-AC56-2E5D3A3F7AFC}"/>
              </a:ext>
            </a:extLst>
          </p:cNvPr>
          <p:cNvSpPr txBox="1">
            <a:spLocks noChangeArrowheads="1"/>
          </p:cNvSpPr>
          <p:nvPr/>
        </p:nvSpPr>
        <p:spPr bwMode="auto">
          <a:xfrm>
            <a:off x="762000" y="3200400"/>
            <a:ext cx="20574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1800">
                <a:latin typeface="宋体" panose="02010600030101010101" pitchFamily="2" charset="-122"/>
              </a:rPr>
              <a:t> 小数编号法</a:t>
            </a:r>
            <a:endParaRPr lang="zh-CN" altLang="en-US" sz="1200">
              <a:latin typeface="宋体" panose="02010600030101010101" pitchFamily="2" charset="-122"/>
            </a:endParaRPr>
          </a:p>
        </p:txBody>
      </p:sp>
      <p:sp>
        <p:nvSpPr>
          <p:cNvPr id="221194" name="Text Box 10">
            <a:extLst>
              <a:ext uri="{FF2B5EF4-FFF2-40B4-BE49-F238E27FC236}">
                <a16:creationId xmlns:a16="http://schemas.microsoft.com/office/drawing/2014/main" id="{22C04A73-1DCD-4697-B555-F262D4607165}"/>
              </a:ext>
            </a:extLst>
          </p:cNvPr>
          <p:cNvSpPr txBox="1">
            <a:spLocks noChangeArrowheads="1"/>
          </p:cNvSpPr>
          <p:nvPr/>
        </p:nvSpPr>
        <p:spPr bwMode="auto">
          <a:xfrm>
            <a:off x="762000" y="3657600"/>
            <a:ext cx="23622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1800">
                <a:latin typeface="宋体" panose="02010600030101010101" pitchFamily="2" charset="-122"/>
              </a:rPr>
              <a:t> 行首缩进法</a:t>
            </a:r>
            <a:endParaRPr lang="zh-CN" altLang="en-US" sz="1200">
              <a:latin typeface="宋体" panose="02010600030101010101" pitchFamily="2" charset="-122"/>
            </a:endParaRPr>
          </a:p>
        </p:txBody>
      </p:sp>
      <p:sp>
        <p:nvSpPr>
          <p:cNvPr id="221195" name="Text Box 11">
            <a:extLst>
              <a:ext uri="{FF2B5EF4-FFF2-40B4-BE49-F238E27FC236}">
                <a16:creationId xmlns:a16="http://schemas.microsoft.com/office/drawing/2014/main" id="{43B7BF05-A819-4E4E-9151-17A766AC94C4}"/>
              </a:ext>
            </a:extLst>
          </p:cNvPr>
          <p:cNvSpPr txBox="1">
            <a:spLocks noChangeArrowheads="1"/>
          </p:cNvSpPr>
          <p:nvPr/>
        </p:nvSpPr>
        <p:spPr bwMode="auto">
          <a:xfrm>
            <a:off x="762000" y="4114800"/>
            <a:ext cx="16002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1800">
                <a:latin typeface="宋体" panose="02010600030101010101" pitchFamily="2" charset="-122"/>
              </a:rPr>
              <a:t> 项目符号法</a:t>
            </a:r>
            <a:endParaRPr lang="zh-CN" altLang="en-US" sz="1200">
              <a:latin typeface="宋体" panose="02010600030101010101" pitchFamily="2" charset="-122"/>
            </a:endParaRPr>
          </a:p>
        </p:txBody>
      </p:sp>
      <p:sp>
        <p:nvSpPr>
          <p:cNvPr id="221196" name="Text Box 12">
            <a:extLst>
              <a:ext uri="{FF2B5EF4-FFF2-40B4-BE49-F238E27FC236}">
                <a16:creationId xmlns:a16="http://schemas.microsoft.com/office/drawing/2014/main" id="{21DE0C7C-BE84-4448-B0CD-335013252D17}"/>
              </a:ext>
            </a:extLst>
          </p:cNvPr>
          <p:cNvSpPr txBox="1">
            <a:spLocks noChangeArrowheads="1"/>
          </p:cNvSpPr>
          <p:nvPr/>
        </p:nvSpPr>
        <p:spPr bwMode="auto">
          <a:xfrm>
            <a:off x="3657600" y="1828800"/>
            <a:ext cx="23622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宋体" panose="02010600030101010101" pitchFamily="2" charset="-122"/>
              </a:rPr>
              <a:t>组与组之间要有过渡</a:t>
            </a:r>
          </a:p>
        </p:txBody>
      </p:sp>
      <p:sp>
        <p:nvSpPr>
          <p:cNvPr id="221197" name="Text Box 13">
            <a:extLst>
              <a:ext uri="{FF2B5EF4-FFF2-40B4-BE49-F238E27FC236}">
                <a16:creationId xmlns:a16="http://schemas.microsoft.com/office/drawing/2014/main" id="{A2F50C04-AFF0-40AF-9BD5-0B0BF6DC6C9E}"/>
              </a:ext>
            </a:extLst>
          </p:cNvPr>
          <p:cNvSpPr txBox="1">
            <a:spLocks noChangeArrowheads="1"/>
          </p:cNvSpPr>
          <p:nvPr/>
        </p:nvSpPr>
        <p:spPr bwMode="auto">
          <a:xfrm>
            <a:off x="3657600" y="2286000"/>
            <a:ext cx="19050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1800">
                <a:latin typeface="宋体" panose="02010600030101010101" pitchFamily="2" charset="-122"/>
              </a:rPr>
              <a:t> 讲故事</a:t>
            </a:r>
            <a:endParaRPr lang="zh-CN" altLang="en-US" sz="1200">
              <a:latin typeface="宋体" panose="02010600030101010101" pitchFamily="2" charset="-122"/>
            </a:endParaRPr>
          </a:p>
        </p:txBody>
      </p:sp>
      <p:sp>
        <p:nvSpPr>
          <p:cNvPr id="221198" name="Text Box 14">
            <a:extLst>
              <a:ext uri="{FF2B5EF4-FFF2-40B4-BE49-F238E27FC236}">
                <a16:creationId xmlns:a16="http://schemas.microsoft.com/office/drawing/2014/main" id="{A7C84629-02FA-40D4-ABE1-09680C8DDC38}"/>
              </a:ext>
            </a:extLst>
          </p:cNvPr>
          <p:cNvSpPr txBox="1">
            <a:spLocks noChangeArrowheads="1"/>
          </p:cNvSpPr>
          <p:nvPr/>
        </p:nvSpPr>
        <p:spPr bwMode="auto">
          <a:xfrm>
            <a:off x="3657600" y="2743200"/>
            <a:ext cx="1524000" cy="366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1800">
                <a:latin typeface="宋体" panose="02010600030101010101" pitchFamily="2" charset="-122"/>
              </a:rPr>
              <a:t> 承上启下</a:t>
            </a:r>
            <a:endParaRPr lang="zh-CN" altLang="en-US" sz="1200">
              <a:latin typeface="宋体" panose="02010600030101010101" pitchFamily="2" charset="-122"/>
            </a:endParaRPr>
          </a:p>
        </p:txBody>
      </p:sp>
      <p:sp>
        <p:nvSpPr>
          <p:cNvPr id="221199" name="Text Box 15">
            <a:extLst>
              <a:ext uri="{FF2B5EF4-FFF2-40B4-BE49-F238E27FC236}">
                <a16:creationId xmlns:a16="http://schemas.microsoft.com/office/drawing/2014/main" id="{0FF38E4A-40CE-4140-9048-7CC1784EBC17}"/>
              </a:ext>
            </a:extLst>
          </p:cNvPr>
          <p:cNvSpPr txBox="1">
            <a:spLocks noChangeArrowheads="1"/>
          </p:cNvSpPr>
          <p:nvPr/>
        </p:nvSpPr>
        <p:spPr bwMode="auto">
          <a:xfrm>
            <a:off x="6324600" y="3886200"/>
            <a:ext cx="2057400" cy="6096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一组转换另一组时，</a:t>
            </a:r>
          </a:p>
          <a:p>
            <a:r>
              <a:rPr lang="zh-CN" altLang="en-US"/>
              <a:t>要写过渡性段落。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90"/>
                                        </p:tgtEl>
                                        <p:attrNameLst>
                                          <p:attrName>style.visibility</p:attrName>
                                        </p:attrNameLst>
                                      </p:cBhvr>
                                      <p:to>
                                        <p:strVal val="visible"/>
                                      </p:to>
                                    </p:set>
                                    <p:animEffect transition="in" filter="blinds(horizontal)">
                                      <p:cBhvr>
                                        <p:cTn id="7" dur="500"/>
                                        <p:tgtEl>
                                          <p:spTgt spid="221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1191"/>
                                        </p:tgtEl>
                                        <p:attrNameLst>
                                          <p:attrName>style.visibility</p:attrName>
                                        </p:attrNameLst>
                                      </p:cBhvr>
                                      <p:to>
                                        <p:strVal val="visible"/>
                                      </p:to>
                                    </p:set>
                                    <p:animEffect transition="in" filter="blinds(horizontal)">
                                      <p:cBhvr>
                                        <p:cTn id="12" dur="500"/>
                                        <p:tgtEl>
                                          <p:spTgt spid="2211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1192"/>
                                        </p:tgtEl>
                                        <p:attrNameLst>
                                          <p:attrName>style.visibility</p:attrName>
                                        </p:attrNameLst>
                                      </p:cBhvr>
                                      <p:to>
                                        <p:strVal val="visible"/>
                                      </p:to>
                                    </p:set>
                                    <p:animEffect transition="in" filter="blinds(horizontal)">
                                      <p:cBhvr>
                                        <p:cTn id="17" dur="500"/>
                                        <p:tgtEl>
                                          <p:spTgt spid="2211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1193"/>
                                        </p:tgtEl>
                                        <p:attrNameLst>
                                          <p:attrName>style.visibility</p:attrName>
                                        </p:attrNameLst>
                                      </p:cBhvr>
                                      <p:to>
                                        <p:strVal val="visible"/>
                                      </p:to>
                                    </p:set>
                                    <p:animEffect transition="in" filter="blinds(horizontal)">
                                      <p:cBhvr>
                                        <p:cTn id="22" dur="500"/>
                                        <p:tgtEl>
                                          <p:spTgt spid="2211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1194"/>
                                        </p:tgtEl>
                                        <p:attrNameLst>
                                          <p:attrName>style.visibility</p:attrName>
                                        </p:attrNameLst>
                                      </p:cBhvr>
                                      <p:to>
                                        <p:strVal val="visible"/>
                                      </p:to>
                                    </p:set>
                                    <p:animEffect transition="in" filter="blinds(horizontal)">
                                      <p:cBhvr>
                                        <p:cTn id="27" dur="500"/>
                                        <p:tgtEl>
                                          <p:spTgt spid="2211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1195"/>
                                        </p:tgtEl>
                                        <p:attrNameLst>
                                          <p:attrName>style.visibility</p:attrName>
                                        </p:attrNameLst>
                                      </p:cBhvr>
                                      <p:to>
                                        <p:strVal val="visible"/>
                                      </p:to>
                                    </p:set>
                                    <p:animEffect transition="in" filter="blinds(horizontal)">
                                      <p:cBhvr>
                                        <p:cTn id="32" dur="500"/>
                                        <p:tgtEl>
                                          <p:spTgt spid="2211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1196"/>
                                        </p:tgtEl>
                                        <p:attrNameLst>
                                          <p:attrName>style.visibility</p:attrName>
                                        </p:attrNameLst>
                                      </p:cBhvr>
                                      <p:to>
                                        <p:strVal val="visible"/>
                                      </p:to>
                                    </p:set>
                                    <p:animEffect transition="in" filter="blinds(horizontal)">
                                      <p:cBhvr>
                                        <p:cTn id="37" dur="500"/>
                                        <p:tgtEl>
                                          <p:spTgt spid="2211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1197"/>
                                        </p:tgtEl>
                                        <p:attrNameLst>
                                          <p:attrName>style.visibility</p:attrName>
                                        </p:attrNameLst>
                                      </p:cBhvr>
                                      <p:to>
                                        <p:strVal val="visible"/>
                                      </p:to>
                                    </p:set>
                                    <p:animEffect transition="in" filter="blinds(horizontal)">
                                      <p:cBhvr>
                                        <p:cTn id="42" dur="500"/>
                                        <p:tgtEl>
                                          <p:spTgt spid="2211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1198"/>
                                        </p:tgtEl>
                                        <p:attrNameLst>
                                          <p:attrName>style.visibility</p:attrName>
                                        </p:attrNameLst>
                                      </p:cBhvr>
                                      <p:to>
                                        <p:strVal val="visible"/>
                                      </p:to>
                                    </p:set>
                                    <p:animEffect transition="in" filter="blinds(horizontal)">
                                      <p:cBhvr>
                                        <p:cTn id="47" dur="500"/>
                                        <p:tgtEl>
                                          <p:spTgt spid="22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autoUpdateAnimBg="0"/>
      <p:bldP spid="221191" grpId="0" autoUpdateAnimBg="0"/>
      <p:bldP spid="221192" grpId="0" autoUpdateAnimBg="0"/>
      <p:bldP spid="221193" grpId="0" autoUpdateAnimBg="0"/>
      <p:bldP spid="221194" grpId="0" autoUpdateAnimBg="0"/>
      <p:bldP spid="221195" grpId="0" autoUpdateAnimBg="0"/>
      <p:bldP spid="221196" grpId="0" autoUpdateAnimBg="0"/>
      <p:bldP spid="221197" grpId="0" autoUpdateAnimBg="0"/>
      <p:bldP spid="221198"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5">
            <a:extLst>
              <a:ext uri="{FF2B5EF4-FFF2-40B4-BE49-F238E27FC236}">
                <a16:creationId xmlns:a16="http://schemas.microsoft.com/office/drawing/2014/main" id="{1DB3CFD0-F34C-4A84-B52C-9F47BB3794F8}"/>
              </a:ext>
            </a:extLst>
          </p:cNvPr>
          <p:cNvSpPr>
            <a:spLocks noGrp="1"/>
          </p:cNvSpPr>
          <p:nvPr>
            <p:ph type="sldNum" sz="quarter" idx="12"/>
          </p:nvPr>
        </p:nvSpPr>
        <p:spPr/>
        <p:txBody>
          <a:bodyPr/>
          <a:lstStyle/>
          <a:p>
            <a:fld id="{B408A8E6-231C-466D-B506-BD3602ED0FD7}" type="slidenum">
              <a:rPr lang="zh-CN" altLang="en-US"/>
              <a:pPr/>
              <a:t>95</a:t>
            </a:fld>
            <a:endParaRPr lang="en-US" altLang="zh-CN"/>
          </a:p>
        </p:txBody>
      </p:sp>
      <p:sp>
        <p:nvSpPr>
          <p:cNvPr id="222210" name="Rectangle 2">
            <a:extLst>
              <a:ext uri="{FF2B5EF4-FFF2-40B4-BE49-F238E27FC236}">
                <a16:creationId xmlns:a16="http://schemas.microsoft.com/office/drawing/2014/main" id="{981D236F-FF24-476E-A7E7-1EDEBB2C5444}"/>
              </a:ext>
            </a:extLst>
          </p:cNvPr>
          <p:cNvSpPr>
            <a:spLocks noGrp="1" noChangeArrowheads="1"/>
          </p:cNvSpPr>
          <p:nvPr>
            <p:ph type="title"/>
          </p:nvPr>
        </p:nvSpPr>
        <p:spPr/>
        <p:txBody>
          <a:bodyPr/>
          <a:lstStyle/>
          <a:p>
            <a:r>
              <a:rPr lang="zh-CN" altLang="en-US"/>
              <a:t>标题应反映金字塔思想的分组</a:t>
            </a:r>
          </a:p>
        </p:txBody>
      </p:sp>
      <p:sp>
        <p:nvSpPr>
          <p:cNvPr id="222211" name="Line 3">
            <a:extLst>
              <a:ext uri="{FF2B5EF4-FFF2-40B4-BE49-F238E27FC236}">
                <a16:creationId xmlns:a16="http://schemas.microsoft.com/office/drawing/2014/main" id="{6150FE13-A19F-487F-A706-EDAAE6ABE2FD}"/>
              </a:ext>
            </a:extLst>
          </p:cNvPr>
          <p:cNvSpPr>
            <a:spLocks noChangeShapeType="1"/>
          </p:cNvSpPr>
          <p:nvPr/>
        </p:nvSpPr>
        <p:spPr bwMode="auto">
          <a:xfrm>
            <a:off x="3522663" y="258445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2212" name="Group 4">
            <a:extLst>
              <a:ext uri="{FF2B5EF4-FFF2-40B4-BE49-F238E27FC236}">
                <a16:creationId xmlns:a16="http://schemas.microsoft.com/office/drawing/2014/main" id="{70C1BFC1-B0D3-432B-9665-90F7C6066B0F}"/>
              </a:ext>
            </a:extLst>
          </p:cNvPr>
          <p:cNvGrpSpPr>
            <a:grpSpLocks/>
          </p:cNvGrpSpPr>
          <p:nvPr/>
        </p:nvGrpSpPr>
        <p:grpSpPr bwMode="auto">
          <a:xfrm>
            <a:off x="1143000" y="1524000"/>
            <a:ext cx="3097213" cy="482600"/>
            <a:chOff x="720" y="960"/>
            <a:chExt cx="1951" cy="304"/>
          </a:xfrm>
        </p:grpSpPr>
        <p:sp>
          <p:nvSpPr>
            <p:cNvPr id="222213" name="Rectangle 5">
              <a:extLst>
                <a:ext uri="{FF2B5EF4-FFF2-40B4-BE49-F238E27FC236}">
                  <a16:creationId xmlns:a16="http://schemas.microsoft.com/office/drawing/2014/main" id="{8E229BCC-CB4D-4228-8F82-EEE357844DF6}"/>
                </a:ext>
              </a:extLst>
            </p:cNvPr>
            <p:cNvSpPr>
              <a:spLocks noChangeArrowheads="1"/>
            </p:cNvSpPr>
            <p:nvPr/>
          </p:nvSpPr>
          <p:spPr bwMode="auto">
            <a:xfrm>
              <a:off x="2050" y="960"/>
              <a:ext cx="621" cy="30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a:t>主要思想</a:t>
              </a:r>
            </a:p>
          </p:txBody>
        </p:sp>
        <p:sp>
          <p:nvSpPr>
            <p:cNvPr id="222214" name="Text Box 6">
              <a:extLst>
                <a:ext uri="{FF2B5EF4-FFF2-40B4-BE49-F238E27FC236}">
                  <a16:creationId xmlns:a16="http://schemas.microsoft.com/office/drawing/2014/main" id="{BA5F37E9-D5E7-41CB-A020-ECD5FF5E7277}"/>
                </a:ext>
              </a:extLst>
            </p:cNvPr>
            <p:cNvSpPr txBox="1">
              <a:spLocks noChangeArrowheads="1"/>
            </p:cNvSpPr>
            <p:nvPr/>
          </p:nvSpPr>
          <p:spPr bwMode="auto">
            <a:xfrm>
              <a:off x="720" y="960"/>
              <a:ext cx="1056"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a:t>题目或章的标题</a:t>
              </a:r>
              <a:endParaRPr lang="zh-CN" altLang="en-US">
                <a:latin typeface="宋体" panose="02010600030101010101" pitchFamily="2" charset="-122"/>
              </a:endParaRPr>
            </a:p>
          </p:txBody>
        </p:sp>
      </p:grpSp>
      <p:grpSp>
        <p:nvGrpSpPr>
          <p:cNvPr id="222215" name="Group 7">
            <a:extLst>
              <a:ext uri="{FF2B5EF4-FFF2-40B4-BE49-F238E27FC236}">
                <a16:creationId xmlns:a16="http://schemas.microsoft.com/office/drawing/2014/main" id="{19884B19-1C40-4E2C-9DE2-755E35D68166}"/>
              </a:ext>
            </a:extLst>
          </p:cNvPr>
          <p:cNvGrpSpPr>
            <a:grpSpLocks/>
          </p:cNvGrpSpPr>
          <p:nvPr/>
        </p:nvGrpSpPr>
        <p:grpSpPr bwMode="auto">
          <a:xfrm>
            <a:off x="1143000" y="2009775"/>
            <a:ext cx="4513263" cy="766763"/>
            <a:chOff x="720" y="1266"/>
            <a:chExt cx="2843" cy="483"/>
          </a:xfrm>
        </p:grpSpPr>
        <p:sp>
          <p:nvSpPr>
            <p:cNvPr id="222216" name="Rectangle 8">
              <a:extLst>
                <a:ext uri="{FF2B5EF4-FFF2-40B4-BE49-F238E27FC236}">
                  <a16:creationId xmlns:a16="http://schemas.microsoft.com/office/drawing/2014/main" id="{B6A8F140-23EB-4575-B2A7-185DECED1DFD}"/>
                </a:ext>
              </a:extLst>
            </p:cNvPr>
            <p:cNvSpPr>
              <a:spLocks noChangeArrowheads="1"/>
            </p:cNvSpPr>
            <p:nvPr/>
          </p:nvSpPr>
          <p:spPr bwMode="auto">
            <a:xfrm>
              <a:off x="1824" y="1446"/>
              <a:ext cx="395" cy="303"/>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7" name="Rectangle 9">
              <a:extLst>
                <a:ext uri="{FF2B5EF4-FFF2-40B4-BE49-F238E27FC236}">
                  <a16:creationId xmlns:a16="http://schemas.microsoft.com/office/drawing/2014/main" id="{2141CE83-60F6-42DB-9BB3-B0D2F9E2E599}"/>
                </a:ext>
              </a:extLst>
            </p:cNvPr>
            <p:cNvSpPr>
              <a:spLocks noChangeArrowheads="1"/>
            </p:cNvSpPr>
            <p:nvPr/>
          </p:nvSpPr>
          <p:spPr bwMode="auto">
            <a:xfrm>
              <a:off x="2496" y="1446"/>
              <a:ext cx="396" cy="303"/>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8" name="Rectangle 10">
              <a:extLst>
                <a:ext uri="{FF2B5EF4-FFF2-40B4-BE49-F238E27FC236}">
                  <a16:creationId xmlns:a16="http://schemas.microsoft.com/office/drawing/2014/main" id="{B376F1F4-DE12-4BD4-9D2D-A14AE5F28EDE}"/>
                </a:ext>
              </a:extLst>
            </p:cNvPr>
            <p:cNvSpPr>
              <a:spLocks noChangeArrowheads="1"/>
            </p:cNvSpPr>
            <p:nvPr/>
          </p:nvSpPr>
          <p:spPr bwMode="auto">
            <a:xfrm>
              <a:off x="3168" y="1446"/>
              <a:ext cx="395" cy="303"/>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9" name="Text Box 11">
              <a:extLst>
                <a:ext uri="{FF2B5EF4-FFF2-40B4-BE49-F238E27FC236}">
                  <a16:creationId xmlns:a16="http://schemas.microsoft.com/office/drawing/2014/main" id="{C8C12F77-9510-4399-8A29-CD3AC22A4E5B}"/>
                </a:ext>
              </a:extLst>
            </p:cNvPr>
            <p:cNvSpPr txBox="1">
              <a:spLocks noChangeArrowheads="1"/>
            </p:cNvSpPr>
            <p:nvPr/>
          </p:nvSpPr>
          <p:spPr bwMode="auto">
            <a:xfrm>
              <a:off x="720" y="1440"/>
              <a:ext cx="720"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a:t>节的标题</a:t>
              </a:r>
              <a:endParaRPr lang="zh-CN" altLang="en-US">
                <a:latin typeface="宋体" panose="02010600030101010101" pitchFamily="2" charset="-122"/>
              </a:endParaRPr>
            </a:p>
          </p:txBody>
        </p:sp>
        <p:sp>
          <p:nvSpPr>
            <p:cNvPr id="222220" name="Line 12">
              <a:extLst>
                <a:ext uri="{FF2B5EF4-FFF2-40B4-BE49-F238E27FC236}">
                  <a16:creationId xmlns:a16="http://schemas.microsoft.com/office/drawing/2014/main" id="{6DC3CABB-B23C-4D86-818C-2E2D0D7B9C7C}"/>
                </a:ext>
              </a:extLst>
            </p:cNvPr>
            <p:cNvSpPr>
              <a:spLocks noChangeShapeType="1"/>
            </p:cNvSpPr>
            <p:nvPr/>
          </p:nvSpPr>
          <p:spPr bwMode="auto">
            <a:xfrm flipH="1">
              <a:off x="2016" y="1266"/>
              <a:ext cx="348" cy="18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21" name="Line 13">
              <a:extLst>
                <a:ext uri="{FF2B5EF4-FFF2-40B4-BE49-F238E27FC236}">
                  <a16:creationId xmlns:a16="http://schemas.microsoft.com/office/drawing/2014/main" id="{B03A776D-A217-41E0-BDC4-E1389CEFA3EC}"/>
                </a:ext>
              </a:extLst>
            </p:cNvPr>
            <p:cNvSpPr>
              <a:spLocks noChangeShapeType="1"/>
            </p:cNvSpPr>
            <p:nvPr/>
          </p:nvSpPr>
          <p:spPr bwMode="auto">
            <a:xfrm>
              <a:off x="2364" y="1266"/>
              <a:ext cx="324" cy="18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22" name="Line 14">
              <a:extLst>
                <a:ext uri="{FF2B5EF4-FFF2-40B4-BE49-F238E27FC236}">
                  <a16:creationId xmlns:a16="http://schemas.microsoft.com/office/drawing/2014/main" id="{449D2C84-C32C-418A-AE74-E920D228B5D7}"/>
                </a:ext>
              </a:extLst>
            </p:cNvPr>
            <p:cNvSpPr>
              <a:spLocks noChangeShapeType="1"/>
            </p:cNvSpPr>
            <p:nvPr/>
          </p:nvSpPr>
          <p:spPr bwMode="auto">
            <a:xfrm>
              <a:off x="2364" y="1266"/>
              <a:ext cx="1002" cy="18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2223" name="Group 15">
            <a:extLst>
              <a:ext uri="{FF2B5EF4-FFF2-40B4-BE49-F238E27FC236}">
                <a16:creationId xmlns:a16="http://schemas.microsoft.com/office/drawing/2014/main" id="{6A067D27-16CD-48EB-AABD-7789C415DCD9}"/>
              </a:ext>
            </a:extLst>
          </p:cNvPr>
          <p:cNvGrpSpPr>
            <a:grpSpLocks/>
          </p:cNvGrpSpPr>
          <p:nvPr/>
        </p:nvGrpSpPr>
        <p:grpSpPr bwMode="auto">
          <a:xfrm>
            <a:off x="1143000" y="2781300"/>
            <a:ext cx="5324475" cy="749300"/>
            <a:chOff x="720" y="1752"/>
            <a:chExt cx="3354" cy="472"/>
          </a:xfrm>
        </p:grpSpPr>
        <p:sp>
          <p:nvSpPr>
            <p:cNvPr id="222224" name="Rectangle 16">
              <a:extLst>
                <a:ext uri="{FF2B5EF4-FFF2-40B4-BE49-F238E27FC236}">
                  <a16:creationId xmlns:a16="http://schemas.microsoft.com/office/drawing/2014/main" id="{8055014B-6C94-48B9-ABDF-9681CCA5FEFA}"/>
                </a:ext>
              </a:extLst>
            </p:cNvPr>
            <p:cNvSpPr>
              <a:spLocks noChangeArrowheads="1"/>
            </p:cNvSpPr>
            <p:nvPr/>
          </p:nvSpPr>
          <p:spPr bwMode="auto">
            <a:xfrm>
              <a:off x="2112" y="1920"/>
              <a:ext cx="282" cy="30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5" name="Rectangle 17">
              <a:extLst>
                <a:ext uri="{FF2B5EF4-FFF2-40B4-BE49-F238E27FC236}">
                  <a16:creationId xmlns:a16="http://schemas.microsoft.com/office/drawing/2014/main" id="{7D3834D1-4501-40E2-A694-8171EAAC9909}"/>
                </a:ext>
              </a:extLst>
            </p:cNvPr>
            <p:cNvSpPr>
              <a:spLocks noChangeArrowheads="1"/>
            </p:cNvSpPr>
            <p:nvPr/>
          </p:nvSpPr>
          <p:spPr bwMode="auto">
            <a:xfrm>
              <a:off x="2448" y="1920"/>
              <a:ext cx="282" cy="30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6" name="Rectangle 18">
              <a:extLst>
                <a:ext uri="{FF2B5EF4-FFF2-40B4-BE49-F238E27FC236}">
                  <a16:creationId xmlns:a16="http://schemas.microsoft.com/office/drawing/2014/main" id="{BBC84235-16DA-4680-AC6C-ED7249A93EA5}"/>
                </a:ext>
              </a:extLst>
            </p:cNvPr>
            <p:cNvSpPr>
              <a:spLocks noChangeArrowheads="1"/>
            </p:cNvSpPr>
            <p:nvPr/>
          </p:nvSpPr>
          <p:spPr bwMode="auto">
            <a:xfrm>
              <a:off x="2784" y="1920"/>
              <a:ext cx="283" cy="30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7" name="Rectangle 19">
              <a:extLst>
                <a:ext uri="{FF2B5EF4-FFF2-40B4-BE49-F238E27FC236}">
                  <a16:creationId xmlns:a16="http://schemas.microsoft.com/office/drawing/2014/main" id="{8D6DFC7D-0A6F-47C1-98DF-E052C48E28AA}"/>
                </a:ext>
              </a:extLst>
            </p:cNvPr>
            <p:cNvSpPr>
              <a:spLocks noChangeArrowheads="1"/>
            </p:cNvSpPr>
            <p:nvPr/>
          </p:nvSpPr>
          <p:spPr bwMode="auto">
            <a:xfrm>
              <a:off x="3120" y="1920"/>
              <a:ext cx="283" cy="30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8" name="Rectangle 20">
              <a:extLst>
                <a:ext uri="{FF2B5EF4-FFF2-40B4-BE49-F238E27FC236}">
                  <a16:creationId xmlns:a16="http://schemas.microsoft.com/office/drawing/2014/main" id="{CB35CC21-2A53-4EBB-A490-C09B4A14E3F9}"/>
                </a:ext>
              </a:extLst>
            </p:cNvPr>
            <p:cNvSpPr>
              <a:spLocks noChangeArrowheads="1"/>
            </p:cNvSpPr>
            <p:nvPr/>
          </p:nvSpPr>
          <p:spPr bwMode="auto">
            <a:xfrm>
              <a:off x="3456" y="1920"/>
              <a:ext cx="282" cy="30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9" name="Rectangle 21">
              <a:extLst>
                <a:ext uri="{FF2B5EF4-FFF2-40B4-BE49-F238E27FC236}">
                  <a16:creationId xmlns:a16="http://schemas.microsoft.com/office/drawing/2014/main" id="{BABC6BDF-1EE2-4C98-A0AD-9D3A3AB136CF}"/>
                </a:ext>
              </a:extLst>
            </p:cNvPr>
            <p:cNvSpPr>
              <a:spLocks noChangeArrowheads="1"/>
            </p:cNvSpPr>
            <p:nvPr/>
          </p:nvSpPr>
          <p:spPr bwMode="auto">
            <a:xfrm>
              <a:off x="3792" y="1920"/>
              <a:ext cx="282" cy="304"/>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0" name="Text Box 22">
              <a:extLst>
                <a:ext uri="{FF2B5EF4-FFF2-40B4-BE49-F238E27FC236}">
                  <a16:creationId xmlns:a16="http://schemas.microsoft.com/office/drawing/2014/main" id="{13D71F1F-335D-44A9-B85E-B9E5D8F98EED}"/>
                </a:ext>
              </a:extLst>
            </p:cNvPr>
            <p:cNvSpPr txBox="1">
              <a:spLocks noChangeArrowheads="1"/>
            </p:cNvSpPr>
            <p:nvPr/>
          </p:nvSpPr>
          <p:spPr bwMode="auto">
            <a:xfrm>
              <a:off x="720" y="1920"/>
              <a:ext cx="1200"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pPr>
              <a:r>
                <a:rPr lang="zh-CN" altLang="en-US"/>
                <a:t>小节的标题 1.</a:t>
              </a:r>
              <a:endParaRPr lang="zh-CN" altLang="en-US">
                <a:latin typeface="宋体" panose="02010600030101010101" pitchFamily="2" charset="-122"/>
              </a:endParaRPr>
            </a:p>
          </p:txBody>
        </p:sp>
        <p:sp>
          <p:nvSpPr>
            <p:cNvPr id="222231" name="Line 23">
              <a:extLst>
                <a:ext uri="{FF2B5EF4-FFF2-40B4-BE49-F238E27FC236}">
                  <a16:creationId xmlns:a16="http://schemas.microsoft.com/office/drawing/2014/main" id="{2A20A1B6-EBA0-4D9C-8BDC-FED5A409132D}"/>
                </a:ext>
              </a:extLst>
            </p:cNvPr>
            <p:cNvSpPr>
              <a:spLocks noChangeShapeType="1"/>
            </p:cNvSpPr>
            <p:nvPr/>
          </p:nvSpPr>
          <p:spPr bwMode="auto">
            <a:xfrm flipH="1">
              <a:off x="2256" y="1752"/>
              <a:ext cx="450" cy="16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32" name="Line 24">
              <a:extLst>
                <a:ext uri="{FF2B5EF4-FFF2-40B4-BE49-F238E27FC236}">
                  <a16:creationId xmlns:a16="http://schemas.microsoft.com/office/drawing/2014/main" id="{24BDFC69-5267-486B-8E58-3EF3DB328555}"/>
                </a:ext>
              </a:extLst>
            </p:cNvPr>
            <p:cNvSpPr>
              <a:spLocks noChangeShapeType="1"/>
            </p:cNvSpPr>
            <p:nvPr/>
          </p:nvSpPr>
          <p:spPr bwMode="auto">
            <a:xfrm flipH="1">
              <a:off x="2586" y="1752"/>
              <a:ext cx="108" cy="16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33" name="Line 25">
              <a:extLst>
                <a:ext uri="{FF2B5EF4-FFF2-40B4-BE49-F238E27FC236}">
                  <a16:creationId xmlns:a16="http://schemas.microsoft.com/office/drawing/2014/main" id="{ECADD5E9-355F-4A55-9FC7-5D0AA6FEF4B1}"/>
                </a:ext>
              </a:extLst>
            </p:cNvPr>
            <p:cNvSpPr>
              <a:spLocks noChangeShapeType="1"/>
            </p:cNvSpPr>
            <p:nvPr/>
          </p:nvSpPr>
          <p:spPr bwMode="auto">
            <a:xfrm>
              <a:off x="2694" y="1752"/>
              <a:ext cx="234" cy="16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34" name="Line 26">
              <a:extLst>
                <a:ext uri="{FF2B5EF4-FFF2-40B4-BE49-F238E27FC236}">
                  <a16:creationId xmlns:a16="http://schemas.microsoft.com/office/drawing/2014/main" id="{F9B89F25-4D5B-4BF5-A533-1864689535D2}"/>
                </a:ext>
              </a:extLst>
            </p:cNvPr>
            <p:cNvSpPr>
              <a:spLocks noChangeShapeType="1"/>
            </p:cNvSpPr>
            <p:nvPr/>
          </p:nvSpPr>
          <p:spPr bwMode="auto">
            <a:xfrm flipH="1">
              <a:off x="3258" y="1752"/>
              <a:ext cx="108" cy="16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35" name="Line 27">
              <a:extLst>
                <a:ext uri="{FF2B5EF4-FFF2-40B4-BE49-F238E27FC236}">
                  <a16:creationId xmlns:a16="http://schemas.microsoft.com/office/drawing/2014/main" id="{06021617-738F-4E06-9C99-EA59E66E54B4}"/>
                </a:ext>
              </a:extLst>
            </p:cNvPr>
            <p:cNvSpPr>
              <a:spLocks noChangeShapeType="1"/>
            </p:cNvSpPr>
            <p:nvPr/>
          </p:nvSpPr>
          <p:spPr bwMode="auto">
            <a:xfrm>
              <a:off x="3372" y="1752"/>
              <a:ext cx="228" cy="16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36" name="Line 28">
              <a:extLst>
                <a:ext uri="{FF2B5EF4-FFF2-40B4-BE49-F238E27FC236}">
                  <a16:creationId xmlns:a16="http://schemas.microsoft.com/office/drawing/2014/main" id="{937B7968-9F7F-4B35-9385-439921394CD4}"/>
                </a:ext>
              </a:extLst>
            </p:cNvPr>
            <p:cNvSpPr>
              <a:spLocks noChangeShapeType="1"/>
            </p:cNvSpPr>
            <p:nvPr/>
          </p:nvSpPr>
          <p:spPr bwMode="auto">
            <a:xfrm>
              <a:off x="3372" y="1752"/>
              <a:ext cx="564" cy="16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2237" name="Group 29">
            <a:extLst>
              <a:ext uri="{FF2B5EF4-FFF2-40B4-BE49-F238E27FC236}">
                <a16:creationId xmlns:a16="http://schemas.microsoft.com/office/drawing/2014/main" id="{D542F2EE-8D6C-429B-AEA4-DC24364F6F7C}"/>
              </a:ext>
            </a:extLst>
          </p:cNvPr>
          <p:cNvGrpSpPr>
            <a:grpSpLocks/>
          </p:cNvGrpSpPr>
          <p:nvPr/>
        </p:nvGrpSpPr>
        <p:grpSpPr bwMode="auto">
          <a:xfrm>
            <a:off x="1143000" y="3533775"/>
            <a:ext cx="3101975" cy="685800"/>
            <a:chOff x="720" y="2226"/>
            <a:chExt cx="1954" cy="432"/>
          </a:xfrm>
        </p:grpSpPr>
        <p:sp>
          <p:nvSpPr>
            <p:cNvPr id="222238" name="Rectangle 30">
              <a:extLst>
                <a:ext uri="{FF2B5EF4-FFF2-40B4-BE49-F238E27FC236}">
                  <a16:creationId xmlns:a16="http://schemas.microsoft.com/office/drawing/2014/main" id="{F4D685DB-CCF5-4711-B843-5B47EC6AA7F4}"/>
                </a:ext>
              </a:extLst>
            </p:cNvPr>
            <p:cNvSpPr>
              <a:spLocks noChangeArrowheads="1"/>
            </p:cNvSpPr>
            <p:nvPr/>
          </p:nvSpPr>
          <p:spPr bwMode="auto">
            <a:xfrm>
              <a:off x="1872" y="2400"/>
              <a:ext cx="226" cy="243"/>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9" name="Rectangle 31">
              <a:extLst>
                <a:ext uri="{FF2B5EF4-FFF2-40B4-BE49-F238E27FC236}">
                  <a16:creationId xmlns:a16="http://schemas.microsoft.com/office/drawing/2014/main" id="{869CA828-CB3B-4E04-9719-9A89A3ADDA6E}"/>
                </a:ext>
              </a:extLst>
            </p:cNvPr>
            <p:cNvSpPr>
              <a:spLocks noChangeArrowheads="1"/>
            </p:cNvSpPr>
            <p:nvPr/>
          </p:nvSpPr>
          <p:spPr bwMode="auto">
            <a:xfrm>
              <a:off x="2160" y="2400"/>
              <a:ext cx="226" cy="243"/>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0" name="Rectangle 32">
              <a:extLst>
                <a:ext uri="{FF2B5EF4-FFF2-40B4-BE49-F238E27FC236}">
                  <a16:creationId xmlns:a16="http://schemas.microsoft.com/office/drawing/2014/main" id="{9924BA93-9B80-4C3A-8465-B79E1F73E2CF}"/>
                </a:ext>
              </a:extLst>
            </p:cNvPr>
            <p:cNvSpPr>
              <a:spLocks noChangeArrowheads="1"/>
            </p:cNvSpPr>
            <p:nvPr/>
          </p:nvSpPr>
          <p:spPr bwMode="auto">
            <a:xfrm>
              <a:off x="2448" y="2400"/>
              <a:ext cx="226" cy="243"/>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1" name="Text Box 33">
              <a:extLst>
                <a:ext uri="{FF2B5EF4-FFF2-40B4-BE49-F238E27FC236}">
                  <a16:creationId xmlns:a16="http://schemas.microsoft.com/office/drawing/2014/main" id="{E06F83BB-E2D1-4D3F-A952-FE0E1A48808D}"/>
                </a:ext>
              </a:extLst>
            </p:cNvPr>
            <p:cNvSpPr txBox="1">
              <a:spLocks noChangeArrowheads="1"/>
            </p:cNvSpPr>
            <p:nvPr/>
          </p:nvSpPr>
          <p:spPr bwMode="auto">
            <a:xfrm>
              <a:off x="720" y="2400"/>
              <a:ext cx="960"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pPr>
              <a:r>
                <a:rPr lang="zh-CN" altLang="en-US"/>
                <a:t>编号段落1.1</a:t>
              </a:r>
              <a:endParaRPr lang="zh-CN" altLang="en-US" sz="1200">
                <a:latin typeface="宋体" panose="02010600030101010101" pitchFamily="2" charset="-122"/>
              </a:endParaRPr>
            </a:p>
          </p:txBody>
        </p:sp>
        <p:sp>
          <p:nvSpPr>
            <p:cNvPr id="222242" name="Line 34">
              <a:extLst>
                <a:ext uri="{FF2B5EF4-FFF2-40B4-BE49-F238E27FC236}">
                  <a16:creationId xmlns:a16="http://schemas.microsoft.com/office/drawing/2014/main" id="{60A7000E-755C-4C4B-82DC-EF4DB5F43EA4}"/>
                </a:ext>
              </a:extLst>
            </p:cNvPr>
            <p:cNvSpPr>
              <a:spLocks noChangeShapeType="1"/>
            </p:cNvSpPr>
            <p:nvPr/>
          </p:nvSpPr>
          <p:spPr bwMode="auto">
            <a:xfrm flipH="1">
              <a:off x="1980" y="2226"/>
              <a:ext cx="606" cy="17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43" name="Line 35">
              <a:extLst>
                <a:ext uri="{FF2B5EF4-FFF2-40B4-BE49-F238E27FC236}">
                  <a16:creationId xmlns:a16="http://schemas.microsoft.com/office/drawing/2014/main" id="{741073C7-1700-4FD0-B989-3096409E303E}"/>
                </a:ext>
              </a:extLst>
            </p:cNvPr>
            <p:cNvSpPr>
              <a:spLocks noChangeShapeType="1"/>
            </p:cNvSpPr>
            <p:nvPr/>
          </p:nvSpPr>
          <p:spPr bwMode="auto">
            <a:xfrm flipH="1">
              <a:off x="2274" y="2226"/>
              <a:ext cx="312" cy="17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44" name="Line 36">
              <a:extLst>
                <a:ext uri="{FF2B5EF4-FFF2-40B4-BE49-F238E27FC236}">
                  <a16:creationId xmlns:a16="http://schemas.microsoft.com/office/drawing/2014/main" id="{E721FECD-C454-4CBD-9E43-0A422E74D289}"/>
                </a:ext>
              </a:extLst>
            </p:cNvPr>
            <p:cNvSpPr>
              <a:spLocks noChangeShapeType="1"/>
            </p:cNvSpPr>
            <p:nvPr/>
          </p:nvSpPr>
          <p:spPr bwMode="auto">
            <a:xfrm flipH="1">
              <a:off x="2562" y="2226"/>
              <a:ext cx="18" cy="17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2245" name="Group 37">
            <a:extLst>
              <a:ext uri="{FF2B5EF4-FFF2-40B4-BE49-F238E27FC236}">
                <a16:creationId xmlns:a16="http://schemas.microsoft.com/office/drawing/2014/main" id="{C91A3B74-2900-4F3E-9E34-C5F837165E5A}"/>
              </a:ext>
            </a:extLst>
          </p:cNvPr>
          <p:cNvGrpSpPr>
            <a:grpSpLocks/>
          </p:cNvGrpSpPr>
          <p:nvPr/>
        </p:nvGrpSpPr>
        <p:grpSpPr bwMode="auto">
          <a:xfrm>
            <a:off x="1143000" y="4200525"/>
            <a:ext cx="2541588" cy="704850"/>
            <a:chOff x="720" y="2646"/>
            <a:chExt cx="1601" cy="444"/>
          </a:xfrm>
        </p:grpSpPr>
        <p:sp>
          <p:nvSpPr>
            <p:cNvPr id="222246" name="Rectangle 38">
              <a:extLst>
                <a:ext uri="{FF2B5EF4-FFF2-40B4-BE49-F238E27FC236}">
                  <a16:creationId xmlns:a16="http://schemas.microsoft.com/office/drawing/2014/main" id="{15525393-79F0-4ED8-9C28-17A903146ED5}"/>
                </a:ext>
              </a:extLst>
            </p:cNvPr>
            <p:cNvSpPr>
              <a:spLocks noChangeArrowheads="1"/>
            </p:cNvSpPr>
            <p:nvPr/>
          </p:nvSpPr>
          <p:spPr bwMode="auto">
            <a:xfrm>
              <a:off x="2016" y="2903"/>
              <a:ext cx="113" cy="121"/>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7" name="Rectangle 39">
              <a:extLst>
                <a:ext uri="{FF2B5EF4-FFF2-40B4-BE49-F238E27FC236}">
                  <a16:creationId xmlns:a16="http://schemas.microsoft.com/office/drawing/2014/main" id="{8CC0033F-73DA-402A-917C-346780F2910A}"/>
                </a:ext>
              </a:extLst>
            </p:cNvPr>
            <p:cNvSpPr>
              <a:spLocks noChangeArrowheads="1"/>
            </p:cNvSpPr>
            <p:nvPr/>
          </p:nvSpPr>
          <p:spPr bwMode="auto">
            <a:xfrm>
              <a:off x="1824" y="2903"/>
              <a:ext cx="113" cy="121"/>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8" name="Rectangle 40">
              <a:extLst>
                <a:ext uri="{FF2B5EF4-FFF2-40B4-BE49-F238E27FC236}">
                  <a16:creationId xmlns:a16="http://schemas.microsoft.com/office/drawing/2014/main" id="{5D5ABE69-0ADA-4E10-899F-269C655D536E}"/>
                </a:ext>
              </a:extLst>
            </p:cNvPr>
            <p:cNvSpPr>
              <a:spLocks noChangeArrowheads="1"/>
            </p:cNvSpPr>
            <p:nvPr/>
          </p:nvSpPr>
          <p:spPr bwMode="auto">
            <a:xfrm>
              <a:off x="2208" y="2903"/>
              <a:ext cx="113" cy="121"/>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9" name="Text Box 41">
              <a:extLst>
                <a:ext uri="{FF2B5EF4-FFF2-40B4-BE49-F238E27FC236}">
                  <a16:creationId xmlns:a16="http://schemas.microsoft.com/office/drawing/2014/main" id="{6CD42697-44C0-49C5-AA5E-E5B7B8599A01}"/>
                </a:ext>
              </a:extLst>
            </p:cNvPr>
            <p:cNvSpPr txBox="1">
              <a:spLocks noChangeArrowheads="1"/>
            </p:cNvSpPr>
            <p:nvPr/>
          </p:nvSpPr>
          <p:spPr bwMode="auto">
            <a:xfrm>
              <a:off x="720" y="2832"/>
              <a:ext cx="1056"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pPr>
              <a:r>
                <a:rPr lang="zh-CN" altLang="en-US"/>
                <a:t>项目符号1.1.1</a:t>
              </a:r>
              <a:endParaRPr lang="zh-CN" altLang="en-US">
                <a:latin typeface="宋体" panose="02010600030101010101" pitchFamily="2" charset="-122"/>
              </a:endParaRPr>
            </a:p>
          </p:txBody>
        </p:sp>
        <p:sp>
          <p:nvSpPr>
            <p:cNvPr id="222250" name="Line 42">
              <a:extLst>
                <a:ext uri="{FF2B5EF4-FFF2-40B4-BE49-F238E27FC236}">
                  <a16:creationId xmlns:a16="http://schemas.microsoft.com/office/drawing/2014/main" id="{A6A34EA9-81F1-4A83-B9BD-783AF1A4D6E4}"/>
                </a:ext>
              </a:extLst>
            </p:cNvPr>
            <p:cNvSpPr>
              <a:spLocks noChangeShapeType="1"/>
            </p:cNvSpPr>
            <p:nvPr/>
          </p:nvSpPr>
          <p:spPr bwMode="auto">
            <a:xfrm flipH="1">
              <a:off x="1878" y="2646"/>
              <a:ext cx="390" cy="25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51" name="Line 43">
              <a:extLst>
                <a:ext uri="{FF2B5EF4-FFF2-40B4-BE49-F238E27FC236}">
                  <a16:creationId xmlns:a16="http://schemas.microsoft.com/office/drawing/2014/main" id="{A1CD1481-55C1-4D19-959D-BF73815263D3}"/>
                </a:ext>
              </a:extLst>
            </p:cNvPr>
            <p:cNvSpPr>
              <a:spLocks noChangeShapeType="1"/>
            </p:cNvSpPr>
            <p:nvPr/>
          </p:nvSpPr>
          <p:spPr bwMode="auto">
            <a:xfrm flipH="1">
              <a:off x="2070" y="2646"/>
              <a:ext cx="198" cy="25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52" name="Line 44">
              <a:extLst>
                <a:ext uri="{FF2B5EF4-FFF2-40B4-BE49-F238E27FC236}">
                  <a16:creationId xmlns:a16="http://schemas.microsoft.com/office/drawing/2014/main" id="{652ABE51-71F5-4A2E-9C87-109A41B022CC}"/>
                </a:ext>
              </a:extLst>
            </p:cNvPr>
            <p:cNvSpPr>
              <a:spLocks noChangeShapeType="1"/>
            </p:cNvSpPr>
            <p:nvPr/>
          </p:nvSpPr>
          <p:spPr bwMode="auto">
            <a:xfrm flipH="1">
              <a:off x="2262" y="2646"/>
              <a:ext cx="6" cy="25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22212"/>
                                        </p:tgtEl>
                                        <p:attrNameLst>
                                          <p:attrName>style.visibility</p:attrName>
                                        </p:attrNameLst>
                                      </p:cBhvr>
                                      <p:to>
                                        <p:strVal val="visible"/>
                                      </p:to>
                                    </p:set>
                                    <p:anim calcmode="lin" valueType="num">
                                      <p:cBhvr additive="base">
                                        <p:cTn id="7" dur="500" fill="hold"/>
                                        <p:tgtEl>
                                          <p:spTgt spid="222212"/>
                                        </p:tgtEl>
                                        <p:attrNameLst>
                                          <p:attrName>ppt_x</p:attrName>
                                        </p:attrNameLst>
                                      </p:cBhvr>
                                      <p:tavLst>
                                        <p:tav tm="0">
                                          <p:val>
                                            <p:strVal val="#ppt_x"/>
                                          </p:val>
                                        </p:tav>
                                        <p:tav tm="100000">
                                          <p:val>
                                            <p:strVal val="#ppt_x"/>
                                          </p:val>
                                        </p:tav>
                                      </p:tavLst>
                                    </p:anim>
                                    <p:anim calcmode="lin" valueType="num">
                                      <p:cBhvr additive="base">
                                        <p:cTn id="8" dur="500" fill="hold"/>
                                        <p:tgtEl>
                                          <p:spTgt spid="22221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22215"/>
                                        </p:tgtEl>
                                        <p:attrNameLst>
                                          <p:attrName>style.visibility</p:attrName>
                                        </p:attrNameLst>
                                      </p:cBhvr>
                                      <p:to>
                                        <p:strVal val="visible"/>
                                      </p:to>
                                    </p:set>
                                    <p:anim calcmode="lin" valueType="num">
                                      <p:cBhvr additive="base">
                                        <p:cTn id="13" dur="500" fill="hold"/>
                                        <p:tgtEl>
                                          <p:spTgt spid="222215"/>
                                        </p:tgtEl>
                                        <p:attrNameLst>
                                          <p:attrName>ppt_x</p:attrName>
                                        </p:attrNameLst>
                                      </p:cBhvr>
                                      <p:tavLst>
                                        <p:tav tm="0">
                                          <p:val>
                                            <p:strVal val="#ppt_x"/>
                                          </p:val>
                                        </p:tav>
                                        <p:tav tm="100000">
                                          <p:val>
                                            <p:strVal val="#ppt_x"/>
                                          </p:val>
                                        </p:tav>
                                      </p:tavLst>
                                    </p:anim>
                                    <p:anim calcmode="lin" valueType="num">
                                      <p:cBhvr additive="base">
                                        <p:cTn id="14" dur="500" fill="hold"/>
                                        <p:tgtEl>
                                          <p:spTgt spid="22221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22223"/>
                                        </p:tgtEl>
                                        <p:attrNameLst>
                                          <p:attrName>style.visibility</p:attrName>
                                        </p:attrNameLst>
                                      </p:cBhvr>
                                      <p:to>
                                        <p:strVal val="visible"/>
                                      </p:to>
                                    </p:set>
                                    <p:anim calcmode="lin" valueType="num">
                                      <p:cBhvr additive="base">
                                        <p:cTn id="19" dur="500" fill="hold"/>
                                        <p:tgtEl>
                                          <p:spTgt spid="222223"/>
                                        </p:tgtEl>
                                        <p:attrNameLst>
                                          <p:attrName>ppt_x</p:attrName>
                                        </p:attrNameLst>
                                      </p:cBhvr>
                                      <p:tavLst>
                                        <p:tav tm="0">
                                          <p:val>
                                            <p:strVal val="#ppt_x"/>
                                          </p:val>
                                        </p:tav>
                                        <p:tav tm="100000">
                                          <p:val>
                                            <p:strVal val="#ppt_x"/>
                                          </p:val>
                                        </p:tav>
                                      </p:tavLst>
                                    </p:anim>
                                    <p:anim calcmode="lin" valueType="num">
                                      <p:cBhvr additive="base">
                                        <p:cTn id="20" dur="500" fill="hold"/>
                                        <p:tgtEl>
                                          <p:spTgt spid="222223"/>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22237"/>
                                        </p:tgtEl>
                                        <p:attrNameLst>
                                          <p:attrName>style.visibility</p:attrName>
                                        </p:attrNameLst>
                                      </p:cBhvr>
                                      <p:to>
                                        <p:strVal val="visible"/>
                                      </p:to>
                                    </p:set>
                                    <p:anim calcmode="lin" valueType="num">
                                      <p:cBhvr additive="base">
                                        <p:cTn id="25" dur="500" fill="hold"/>
                                        <p:tgtEl>
                                          <p:spTgt spid="222237"/>
                                        </p:tgtEl>
                                        <p:attrNameLst>
                                          <p:attrName>ppt_x</p:attrName>
                                        </p:attrNameLst>
                                      </p:cBhvr>
                                      <p:tavLst>
                                        <p:tav tm="0">
                                          <p:val>
                                            <p:strVal val="#ppt_x"/>
                                          </p:val>
                                        </p:tav>
                                        <p:tav tm="100000">
                                          <p:val>
                                            <p:strVal val="#ppt_x"/>
                                          </p:val>
                                        </p:tav>
                                      </p:tavLst>
                                    </p:anim>
                                    <p:anim calcmode="lin" valueType="num">
                                      <p:cBhvr additive="base">
                                        <p:cTn id="26" dur="500" fill="hold"/>
                                        <p:tgtEl>
                                          <p:spTgt spid="222237"/>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222245"/>
                                        </p:tgtEl>
                                        <p:attrNameLst>
                                          <p:attrName>style.visibility</p:attrName>
                                        </p:attrNameLst>
                                      </p:cBhvr>
                                      <p:to>
                                        <p:strVal val="visible"/>
                                      </p:to>
                                    </p:set>
                                    <p:anim calcmode="lin" valueType="num">
                                      <p:cBhvr additive="base">
                                        <p:cTn id="31" dur="500" fill="hold"/>
                                        <p:tgtEl>
                                          <p:spTgt spid="222245"/>
                                        </p:tgtEl>
                                        <p:attrNameLst>
                                          <p:attrName>ppt_x</p:attrName>
                                        </p:attrNameLst>
                                      </p:cBhvr>
                                      <p:tavLst>
                                        <p:tav tm="0">
                                          <p:val>
                                            <p:strVal val="#ppt_x"/>
                                          </p:val>
                                        </p:tav>
                                        <p:tav tm="100000">
                                          <p:val>
                                            <p:strVal val="#ppt_x"/>
                                          </p:val>
                                        </p:tav>
                                      </p:tavLst>
                                    </p:anim>
                                    <p:anim calcmode="lin" valueType="num">
                                      <p:cBhvr additive="base">
                                        <p:cTn id="32" dur="500" fill="hold"/>
                                        <p:tgtEl>
                                          <p:spTgt spid="22224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51D0F542-1AEC-49B2-A04F-C78E5D886B6D}"/>
              </a:ext>
            </a:extLst>
          </p:cNvPr>
          <p:cNvSpPr>
            <a:spLocks noGrp="1"/>
          </p:cNvSpPr>
          <p:nvPr>
            <p:ph type="sldNum" sz="quarter" idx="12"/>
          </p:nvPr>
        </p:nvSpPr>
        <p:spPr/>
        <p:txBody>
          <a:bodyPr/>
          <a:lstStyle/>
          <a:p>
            <a:fld id="{782B8EC5-8A8A-41C8-81EB-893B721B85E5}" type="slidenum">
              <a:rPr lang="zh-CN" altLang="en-US"/>
              <a:pPr/>
              <a:t>96</a:t>
            </a:fld>
            <a:endParaRPr lang="en-US" altLang="zh-CN"/>
          </a:p>
        </p:txBody>
      </p:sp>
      <p:sp>
        <p:nvSpPr>
          <p:cNvPr id="223234" name="Rectangle 2">
            <a:extLst>
              <a:ext uri="{FF2B5EF4-FFF2-40B4-BE49-F238E27FC236}">
                <a16:creationId xmlns:a16="http://schemas.microsoft.com/office/drawing/2014/main" id="{88AF6680-F806-43BB-8826-E0A0A5EABE25}"/>
              </a:ext>
            </a:extLst>
          </p:cNvPr>
          <p:cNvSpPr>
            <a:spLocks noGrp="1" noChangeArrowheads="1"/>
          </p:cNvSpPr>
          <p:nvPr>
            <p:ph type="title"/>
          </p:nvPr>
        </p:nvSpPr>
        <p:spPr>
          <a:noFill/>
          <a:ln/>
        </p:spPr>
        <p:txBody>
          <a:bodyPr/>
          <a:lstStyle/>
          <a:p>
            <a:r>
              <a:rPr lang="zh-CN" altLang="en-US"/>
              <a:t>标题应反映金字塔中的思想分组</a:t>
            </a:r>
          </a:p>
        </p:txBody>
      </p:sp>
      <p:sp>
        <p:nvSpPr>
          <p:cNvPr id="223235" name="Text Box 3">
            <a:extLst>
              <a:ext uri="{FF2B5EF4-FFF2-40B4-BE49-F238E27FC236}">
                <a16:creationId xmlns:a16="http://schemas.microsoft.com/office/drawing/2014/main" id="{07A8AF79-D143-477B-B5F5-FFAC18CF786B}"/>
              </a:ext>
            </a:extLst>
          </p:cNvPr>
          <p:cNvSpPr txBox="1">
            <a:spLocks noChangeArrowheads="1"/>
          </p:cNvSpPr>
          <p:nvPr/>
        </p:nvSpPr>
        <p:spPr bwMode="auto">
          <a:xfrm>
            <a:off x="838200" y="1371600"/>
            <a:ext cx="4724400" cy="5492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200000"/>
              </a:lnSpc>
              <a:spcBef>
                <a:spcPct val="20000"/>
              </a:spcBef>
            </a:pPr>
            <a:r>
              <a:rPr lang="zh-CN" altLang="en-US" sz="1800">
                <a:latin typeface="宋体" panose="02010600030101010101" pitchFamily="2" charset="-122"/>
              </a:rPr>
              <a:t>表达原则：用相同的语法形式</a:t>
            </a:r>
          </a:p>
        </p:txBody>
      </p:sp>
      <p:sp>
        <p:nvSpPr>
          <p:cNvPr id="223236" name="Text Box 4">
            <a:extLst>
              <a:ext uri="{FF2B5EF4-FFF2-40B4-BE49-F238E27FC236}">
                <a16:creationId xmlns:a16="http://schemas.microsoft.com/office/drawing/2014/main" id="{095C1278-AC80-45E6-B37A-67358A41CD2A}"/>
              </a:ext>
            </a:extLst>
          </p:cNvPr>
          <p:cNvSpPr txBox="1">
            <a:spLocks noChangeArrowheads="1"/>
          </p:cNvSpPr>
          <p:nvPr/>
        </p:nvSpPr>
        <p:spPr bwMode="auto">
          <a:xfrm>
            <a:off x="914400" y="1905000"/>
            <a:ext cx="243840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200000"/>
              </a:lnSpc>
              <a:spcBef>
                <a:spcPct val="20000"/>
              </a:spcBef>
              <a:buFontTx/>
              <a:buChar char="•"/>
            </a:pPr>
            <a:r>
              <a:rPr lang="zh-CN" altLang="en-US" sz="1800">
                <a:latin typeface="宋体" panose="02010600030101010101" pitchFamily="2" charset="-122"/>
              </a:rPr>
              <a:t> 节省用词</a:t>
            </a:r>
            <a:endParaRPr lang="zh-CN" altLang="en-US" sz="1200">
              <a:latin typeface="宋体" panose="02010600030101010101" pitchFamily="2" charset="-122"/>
            </a:endParaRPr>
          </a:p>
        </p:txBody>
      </p:sp>
      <p:sp>
        <p:nvSpPr>
          <p:cNvPr id="223237" name="Text Box 5">
            <a:extLst>
              <a:ext uri="{FF2B5EF4-FFF2-40B4-BE49-F238E27FC236}">
                <a16:creationId xmlns:a16="http://schemas.microsoft.com/office/drawing/2014/main" id="{98D6152A-9B70-46AC-A0B4-5A7583982679}"/>
              </a:ext>
            </a:extLst>
          </p:cNvPr>
          <p:cNvSpPr txBox="1">
            <a:spLocks noChangeArrowheads="1"/>
          </p:cNvSpPr>
          <p:nvPr/>
        </p:nvSpPr>
        <p:spPr bwMode="auto">
          <a:xfrm>
            <a:off x="914400" y="2514600"/>
            <a:ext cx="312420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200000"/>
              </a:lnSpc>
              <a:spcBef>
                <a:spcPct val="20000"/>
              </a:spcBef>
              <a:buFontTx/>
              <a:buChar char="•"/>
            </a:pPr>
            <a:r>
              <a:rPr lang="zh-CN" altLang="en-US" sz="1800">
                <a:latin typeface="宋体" panose="02010600030101010101" pitchFamily="2" charset="-122"/>
              </a:rPr>
              <a:t> 读者更易理解思想</a:t>
            </a:r>
            <a:endParaRPr lang="zh-CN" altLang="en-US" sz="1200">
              <a:latin typeface="宋体" panose="02010600030101010101" pitchFamily="2" charset="-122"/>
            </a:endParaRPr>
          </a:p>
        </p:txBody>
      </p:sp>
      <p:sp>
        <p:nvSpPr>
          <p:cNvPr id="223238" name="Text Box 6">
            <a:extLst>
              <a:ext uri="{FF2B5EF4-FFF2-40B4-BE49-F238E27FC236}">
                <a16:creationId xmlns:a16="http://schemas.microsoft.com/office/drawing/2014/main" id="{A7E3331D-BEBD-493F-A7E4-65B77406806C}"/>
              </a:ext>
            </a:extLst>
          </p:cNvPr>
          <p:cNvSpPr txBox="1">
            <a:spLocks noChangeArrowheads="1"/>
          </p:cNvSpPr>
          <p:nvPr/>
        </p:nvSpPr>
        <p:spPr bwMode="auto">
          <a:xfrm>
            <a:off x="914400" y="3200400"/>
            <a:ext cx="3352800" cy="641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200000"/>
              </a:lnSpc>
              <a:spcBef>
                <a:spcPct val="20000"/>
              </a:spcBef>
              <a:buFontTx/>
              <a:buChar char="•"/>
            </a:pPr>
            <a:r>
              <a:rPr lang="zh-CN" altLang="en-US" sz="1800">
                <a:latin typeface="宋体" panose="02010600030101010101" pitchFamily="2" charset="-122"/>
              </a:rPr>
              <a:t> 作者检查是否说清楚</a:t>
            </a:r>
            <a:endParaRPr lang="zh-CN" altLang="en-US" sz="12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barn(outVertical)">
                                      <p:cBhvr>
                                        <p:cTn id="7" dur="500"/>
                                        <p:tgtEl>
                                          <p:spTgt spid="223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23236"/>
                                        </p:tgtEl>
                                        <p:attrNameLst>
                                          <p:attrName>style.visibility</p:attrName>
                                        </p:attrNameLst>
                                      </p:cBhvr>
                                      <p:to>
                                        <p:strVal val="visible"/>
                                      </p:to>
                                    </p:set>
                                    <p:animEffect transition="in" filter="barn(outVertical)">
                                      <p:cBhvr>
                                        <p:cTn id="12" dur="500"/>
                                        <p:tgtEl>
                                          <p:spTgt spid="223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23237"/>
                                        </p:tgtEl>
                                        <p:attrNameLst>
                                          <p:attrName>style.visibility</p:attrName>
                                        </p:attrNameLst>
                                      </p:cBhvr>
                                      <p:to>
                                        <p:strVal val="visible"/>
                                      </p:to>
                                    </p:set>
                                    <p:animEffect transition="in" filter="barn(outVertical)">
                                      <p:cBhvr>
                                        <p:cTn id="17" dur="500"/>
                                        <p:tgtEl>
                                          <p:spTgt spid="223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23238"/>
                                        </p:tgtEl>
                                        <p:attrNameLst>
                                          <p:attrName>style.visibility</p:attrName>
                                        </p:attrNameLst>
                                      </p:cBhvr>
                                      <p:to>
                                        <p:strVal val="visible"/>
                                      </p:to>
                                    </p:set>
                                    <p:animEffect transition="in" filter="barn(outVertical)">
                                      <p:cBhvr>
                                        <p:cTn id="22" dur="500"/>
                                        <p:tgtEl>
                                          <p:spTgt spid="22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autoUpdateAnimBg="0"/>
      <p:bldP spid="223236" grpId="0" autoUpdateAnimBg="0"/>
      <p:bldP spid="223237" grpId="0" autoUpdateAnimBg="0"/>
      <p:bldP spid="223238"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a:extLst>
              <a:ext uri="{FF2B5EF4-FFF2-40B4-BE49-F238E27FC236}">
                <a16:creationId xmlns:a16="http://schemas.microsoft.com/office/drawing/2014/main" id="{B474A3D7-C139-4D7B-8CBF-40A7063B069D}"/>
              </a:ext>
            </a:extLst>
          </p:cNvPr>
          <p:cNvSpPr>
            <a:spLocks noGrp="1"/>
          </p:cNvSpPr>
          <p:nvPr>
            <p:ph type="sldNum" sz="quarter" idx="12"/>
          </p:nvPr>
        </p:nvSpPr>
        <p:spPr/>
        <p:txBody>
          <a:bodyPr/>
          <a:lstStyle/>
          <a:p>
            <a:fld id="{A2BEBA1D-5292-4BA3-9E4C-C00A6028D1A1}" type="slidenum">
              <a:rPr lang="zh-CN" altLang="en-US"/>
              <a:pPr/>
              <a:t>97</a:t>
            </a:fld>
            <a:endParaRPr lang="en-US" altLang="zh-CN"/>
          </a:p>
        </p:txBody>
      </p:sp>
      <p:sp>
        <p:nvSpPr>
          <p:cNvPr id="224258" name="Rectangle 2">
            <a:extLst>
              <a:ext uri="{FF2B5EF4-FFF2-40B4-BE49-F238E27FC236}">
                <a16:creationId xmlns:a16="http://schemas.microsoft.com/office/drawing/2014/main" id="{EB7DA6C2-BD9C-4155-8700-B1AAC941F18A}"/>
              </a:ext>
            </a:extLst>
          </p:cNvPr>
          <p:cNvSpPr>
            <a:spLocks noGrp="1" noChangeArrowheads="1"/>
          </p:cNvSpPr>
          <p:nvPr>
            <p:ph type="title"/>
          </p:nvPr>
        </p:nvSpPr>
        <p:spPr>
          <a:xfrm>
            <a:off x="685800" y="914400"/>
            <a:ext cx="7991475" cy="587375"/>
          </a:xfrm>
        </p:spPr>
        <p:txBody>
          <a:bodyPr/>
          <a:lstStyle/>
          <a:p>
            <a:r>
              <a:rPr lang="zh-CN" altLang="en-US"/>
              <a:t>突出显示关键句思想</a:t>
            </a:r>
            <a:br>
              <a:rPr lang="zh-CN" altLang="en-US"/>
            </a:br>
            <a:br>
              <a:rPr lang="zh-CN" altLang="en-US"/>
            </a:br>
            <a:endParaRPr lang="zh-CN" altLang="en-US" sz="1600" b="0"/>
          </a:p>
        </p:txBody>
      </p:sp>
      <p:sp>
        <p:nvSpPr>
          <p:cNvPr id="224259" name="Rectangle 3">
            <a:extLst>
              <a:ext uri="{FF2B5EF4-FFF2-40B4-BE49-F238E27FC236}">
                <a16:creationId xmlns:a16="http://schemas.microsoft.com/office/drawing/2014/main" id="{4B65B473-F55D-4D11-A2AA-73A7011E90AA}"/>
              </a:ext>
            </a:extLst>
          </p:cNvPr>
          <p:cNvSpPr>
            <a:spLocks noGrp="1" noChangeArrowheads="1"/>
          </p:cNvSpPr>
          <p:nvPr>
            <p:ph type="body" idx="1"/>
          </p:nvPr>
        </p:nvSpPr>
        <p:spPr>
          <a:xfrm>
            <a:off x="685800" y="1752600"/>
            <a:ext cx="7391400" cy="4322763"/>
          </a:xfrm>
        </p:spPr>
        <p:txBody>
          <a:bodyPr/>
          <a:lstStyle/>
          <a:p>
            <a:pPr>
              <a:buFontTx/>
              <a:buNone/>
            </a:pPr>
            <a:r>
              <a:rPr lang="zh-CN" altLang="en-US" sz="1400"/>
              <a:t>        收件人：		日期</a:t>
            </a:r>
          </a:p>
          <a:p>
            <a:pPr>
              <a:buFontTx/>
              <a:buNone/>
            </a:pPr>
            <a:r>
              <a:rPr lang="zh-CN" altLang="en-US" sz="1400"/>
              <a:t>        发件人：		关于：全明星有奖竞猜</a:t>
            </a:r>
          </a:p>
          <a:p>
            <a:pPr>
              <a:lnSpc>
                <a:spcPct val="150000"/>
              </a:lnSpc>
              <a:buFontTx/>
              <a:buNone/>
            </a:pPr>
            <a:r>
              <a:rPr lang="zh-CN" altLang="en-US" sz="1400"/>
              <a:t>        我已经收到电视观众有奖竞猜规则的草案。我关注以下三方面：</a:t>
            </a:r>
          </a:p>
          <a:p>
            <a:pPr>
              <a:lnSpc>
                <a:spcPct val="150000"/>
              </a:lnSpc>
              <a:buFontTx/>
              <a:buNone/>
            </a:pPr>
            <a:r>
              <a:rPr lang="zh-CN" altLang="en-US" sz="1400"/>
              <a:t>        1.观众如何了解规则？按我的理解，观众通过收看电视广告就能参加竞猜，这意味着他 </a:t>
            </a:r>
          </a:p>
          <a:p>
            <a:pPr>
              <a:lnSpc>
                <a:spcPct val="150000"/>
              </a:lnSpc>
              <a:buFontTx/>
              <a:buNone/>
            </a:pPr>
            <a:r>
              <a:rPr lang="zh-CN" altLang="en-US" sz="1400"/>
              <a:t>           们无法直接了解 正式规则。如果不使用彩票，只能手写结果进行投票。由于规则只在 </a:t>
            </a:r>
          </a:p>
          <a:p>
            <a:pPr>
              <a:lnSpc>
                <a:spcPct val="150000"/>
              </a:lnSpc>
              <a:buFontTx/>
              <a:buNone/>
            </a:pPr>
            <a:r>
              <a:rPr lang="zh-CN" altLang="en-US" sz="1400"/>
              <a:t>           报纸上刊登，观众就得购买报纸，还可能产生抽奖的问题。</a:t>
            </a:r>
          </a:p>
          <a:p>
            <a:pPr>
              <a:lnSpc>
                <a:spcPct val="150000"/>
              </a:lnSpc>
              <a:buFontTx/>
              <a:buNone/>
            </a:pPr>
            <a:r>
              <a:rPr lang="zh-CN" altLang="en-US" sz="1400"/>
              <a:t>        2.有没有必要参加竞猜？规则草案中说随机抽取中奖者，但并没有提及只有竞猜正确者   </a:t>
            </a:r>
          </a:p>
          <a:p>
            <a:pPr>
              <a:lnSpc>
                <a:spcPct val="150000"/>
              </a:lnSpc>
              <a:buFontTx/>
              <a:buNone/>
            </a:pPr>
            <a:r>
              <a:rPr lang="zh-CN" altLang="en-US" sz="1400"/>
              <a:t>           才能参加抽奖。如果这样，还有必要竞猜吗？</a:t>
            </a:r>
          </a:p>
          <a:p>
            <a:pPr>
              <a:lnSpc>
                <a:spcPct val="150000"/>
              </a:lnSpc>
              <a:buFontTx/>
              <a:buNone/>
            </a:pPr>
            <a:r>
              <a:rPr lang="zh-CN" altLang="en-US" sz="1400"/>
              <a:t>        3.广告是否明白无误？有奖竞猜的结果应该明白无误地告诉观众。沿用上季度用广告的 </a:t>
            </a:r>
          </a:p>
          <a:p>
            <a:pPr>
              <a:lnSpc>
                <a:spcPct val="150000"/>
              </a:lnSpc>
              <a:buFontTx/>
              <a:buNone/>
            </a:pPr>
            <a:r>
              <a:rPr lang="zh-CN" altLang="en-US" sz="1400"/>
              <a:t>           告知办法，可能会带来一些麻烦。</a:t>
            </a:r>
          </a:p>
          <a:p>
            <a:pPr>
              <a:lnSpc>
                <a:spcPct val="150000"/>
              </a:lnSpc>
              <a:buFontTx/>
              <a:buNone/>
            </a:pPr>
            <a:r>
              <a:rPr lang="zh-CN" altLang="en-US" sz="1400"/>
              <a:t>        期待您的答复。多谢。</a:t>
            </a:r>
          </a:p>
          <a:p>
            <a:endParaRPr lang="zh-CN" altLang="en-US" sz="1400"/>
          </a:p>
        </p:txBody>
      </p:sp>
      <p:grpSp>
        <p:nvGrpSpPr>
          <p:cNvPr id="224260" name="Group 4">
            <a:extLst>
              <a:ext uri="{FF2B5EF4-FFF2-40B4-BE49-F238E27FC236}">
                <a16:creationId xmlns:a16="http://schemas.microsoft.com/office/drawing/2014/main" id="{3949C4FC-0432-4219-95BE-AA21F1ABBFA2}"/>
              </a:ext>
            </a:extLst>
          </p:cNvPr>
          <p:cNvGrpSpPr>
            <a:grpSpLocks/>
          </p:cNvGrpSpPr>
          <p:nvPr/>
        </p:nvGrpSpPr>
        <p:grpSpPr bwMode="auto">
          <a:xfrm>
            <a:off x="914400" y="1752600"/>
            <a:ext cx="7010400" cy="3810000"/>
            <a:chOff x="576" y="1104"/>
            <a:chExt cx="4416" cy="2400"/>
          </a:xfrm>
        </p:grpSpPr>
        <p:sp>
          <p:nvSpPr>
            <p:cNvPr id="224261" name="Line 5">
              <a:extLst>
                <a:ext uri="{FF2B5EF4-FFF2-40B4-BE49-F238E27FC236}">
                  <a16:creationId xmlns:a16="http://schemas.microsoft.com/office/drawing/2014/main" id="{BD94EA66-C1DB-4808-8F75-E0F0263A3746}"/>
                </a:ext>
              </a:extLst>
            </p:cNvPr>
            <p:cNvSpPr>
              <a:spLocks noChangeShapeType="1"/>
            </p:cNvSpPr>
            <p:nvPr/>
          </p:nvSpPr>
          <p:spPr bwMode="auto">
            <a:xfrm>
              <a:off x="576" y="1104"/>
              <a:ext cx="441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62" name="Line 6">
              <a:extLst>
                <a:ext uri="{FF2B5EF4-FFF2-40B4-BE49-F238E27FC236}">
                  <a16:creationId xmlns:a16="http://schemas.microsoft.com/office/drawing/2014/main" id="{597F1C32-BC46-4916-897C-3773CBB11546}"/>
                </a:ext>
              </a:extLst>
            </p:cNvPr>
            <p:cNvSpPr>
              <a:spLocks noChangeShapeType="1"/>
            </p:cNvSpPr>
            <p:nvPr/>
          </p:nvSpPr>
          <p:spPr bwMode="auto">
            <a:xfrm>
              <a:off x="576" y="1440"/>
              <a:ext cx="441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63" name="Line 7">
              <a:extLst>
                <a:ext uri="{FF2B5EF4-FFF2-40B4-BE49-F238E27FC236}">
                  <a16:creationId xmlns:a16="http://schemas.microsoft.com/office/drawing/2014/main" id="{B2D054D5-17CF-4473-9483-015BDC88D3B6}"/>
                </a:ext>
              </a:extLst>
            </p:cNvPr>
            <p:cNvSpPr>
              <a:spLocks noChangeShapeType="1"/>
            </p:cNvSpPr>
            <p:nvPr/>
          </p:nvSpPr>
          <p:spPr bwMode="auto">
            <a:xfrm>
              <a:off x="576" y="3504"/>
              <a:ext cx="441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4264" name="Text Box 8">
            <a:extLst>
              <a:ext uri="{FF2B5EF4-FFF2-40B4-BE49-F238E27FC236}">
                <a16:creationId xmlns:a16="http://schemas.microsoft.com/office/drawing/2014/main" id="{243F47C2-AA69-49D0-96A4-1671BAA25FDC}"/>
              </a:ext>
            </a:extLst>
          </p:cNvPr>
          <p:cNvSpPr txBox="1">
            <a:spLocks noChangeArrowheads="1"/>
          </p:cNvSpPr>
          <p:nvPr/>
        </p:nvSpPr>
        <p:spPr bwMode="auto">
          <a:xfrm>
            <a:off x="762000" y="12954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sz="1800">
                <a:solidFill>
                  <a:schemeClr val="tx2"/>
                </a:solidFill>
              </a:rPr>
              <a:t>  用下划线</a:t>
            </a:r>
            <a:endParaRPr lang="zh-CN" altLang="en-US">
              <a:solidFill>
                <a:schemeClr val="tx2"/>
              </a:solidFill>
            </a:endParaRPr>
          </a:p>
        </p:txBody>
      </p:sp>
      <p:sp>
        <p:nvSpPr>
          <p:cNvPr id="224265" name="Line 9">
            <a:extLst>
              <a:ext uri="{FF2B5EF4-FFF2-40B4-BE49-F238E27FC236}">
                <a16:creationId xmlns:a16="http://schemas.microsoft.com/office/drawing/2014/main" id="{BF037BE1-DE89-4803-B29A-B04DDDB3FB97}"/>
              </a:ext>
            </a:extLst>
          </p:cNvPr>
          <p:cNvSpPr>
            <a:spLocks noChangeShapeType="1"/>
          </p:cNvSpPr>
          <p:nvPr/>
        </p:nvSpPr>
        <p:spPr bwMode="auto">
          <a:xfrm>
            <a:off x="1219200" y="3048000"/>
            <a:ext cx="15240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66" name="Line 10">
            <a:extLst>
              <a:ext uri="{FF2B5EF4-FFF2-40B4-BE49-F238E27FC236}">
                <a16:creationId xmlns:a16="http://schemas.microsoft.com/office/drawing/2014/main" id="{158CAF2B-527E-4707-9CE0-38E54166D791}"/>
              </a:ext>
            </a:extLst>
          </p:cNvPr>
          <p:cNvSpPr>
            <a:spLocks noChangeShapeType="1"/>
          </p:cNvSpPr>
          <p:nvPr/>
        </p:nvSpPr>
        <p:spPr bwMode="auto">
          <a:xfrm>
            <a:off x="1219200" y="4114800"/>
            <a:ext cx="16764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67" name="Line 11">
            <a:extLst>
              <a:ext uri="{FF2B5EF4-FFF2-40B4-BE49-F238E27FC236}">
                <a16:creationId xmlns:a16="http://schemas.microsoft.com/office/drawing/2014/main" id="{53BABBE7-6C72-4004-8CFA-3323AF3A40E5}"/>
              </a:ext>
            </a:extLst>
          </p:cNvPr>
          <p:cNvSpPr>
            <a:spLocks noChangeShapeType="1"/>
          </p:cNvSpPr>
          <p:nvPr/>
        </p:nvSpPr>
        <p:spPr bwMode="auto">
          <a:xfrm>
            <a:off x="1219200" y="4876800"/>
            <a:ext cx="15240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4260"/>
                                        </p:tgtEl>
                                        <p:attrNameLst>
                                          <p:attrName>style.visibility</p:attrName>
                                        </p:attrNameLst>
                                      </p:cBhvr>
                                      <p:to>
                                        <p:strVal val="visible"/>
                                      </p:to>
                                    </p:set>
                                  </p:childTnLst>
                                </p:cTn>
                              </p:par>
                            </p:childTnLst>
                          </p:cTn>
                        </p:par>
                        <p:par>
                          <p:cTn id="7" fill="hold" nodeType="afterGroup">
                            <p:stCondLst>
                              <p:cond delay="500"/>
                            </p:stCondLst>
                            <p:childTnLst>
                              <p:par>
                                <p:cTn id="8" presetID="16" presetClass="entr" presetSubtype="42" fill="hold" grpId="0" nodeType="afterEffect">
                                  <p:stCondLst>
                                    <p:cond delay="0"/>
                                  </p:stCondLst>
                                  <p:childTnLst>
                                    <p:set>
                                      <p:cBhvr>
                                        <p:cTn id="9" dur="1" fill="hold">
                                          <p:stCondLst>
                                            <p:cond delay="0"/>
                                          </p:stCondLst>
                                        </p:cTn>
                                        <p:tgtEl>
                                          <p:spTgt spid="224259"/>
                                        </p:tgtEl>
                                        <p:attrNameLst>
                                          <p:attrName>style.visibility</p:attrName>
                                        </p:attrNameLst>
                                      </p:cBhvr>
                                      <p:to>
                                        <p:strVal val="visible"/>
                                      </p:to>
                                    </p:set>
                                    <p:animEffect transition="in" filter="barn(outHorizontal)">
                                      <p:cBhvr>
                                        <p:cTn id="10" dur="500"/>
                                        <p:tgtEl>
                                          <p:spTgt spid="2242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224265"/>
                                        </p:tgtEl>
                                        <p:attrNameLst>
                                          <p:attrName>style.visibility</p:attrName>
                                        </p:attrNameLst>
                                      </p:cBhvr>
                                      <p:to>
                                        <p:strVal val="visible"/>
                                      </p:to>
                                    </p:set>
                                    <p:anim calcmode="lin" valueType="num">
                                      <p:cBhvr additive="base">
                                        <p:cTn id="15" dur="500" fill="hold"/>
                                        <p:tgtEl>
                                          <p:spTgt spid="224265"/>
                                        </p:tgtEl>
                                        <p:attrNameLst>
                                          <p:attrName>ppt_x</p:attrName>
                                        </p:attrNameLst>
                                      </p:cBhvr>
                                      <p:tavLst>
                                        <p:tav tm="0">
                                          <p:val>
                                            <p:strVal val="1+#ppt_w/2"/>
                                          </p:val>
                                        </p:tav>
                                        <p:tav tm="100000">
                                          <p:val>
                                            <p:strVal val="#ppt_x"/>
                                          </p:val>
                                        </p:tav>
                                      </p:tavLst>
                                    </p:anim>
                                    <p:anim calcmode="lin" valueType="num">
                                      <p:cBhvr additive="base">
                                        <p:cTn id="16" dur="500" fill="hold"/>
                                        <p:tgtEl>
                                          <p:spTgt spid="22426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224266"/>
                                        </p:tgtEl>
                                        <p:attrNameLst>
                                          <p:attrName>style.visibility</p:attrName>
                                        </p:attrNameLst>
                                      </p:cBhvr>
                                      <p:to>
                                        <p:strVal val="visible"/>
                                      </p:to>
                                    </p:set>
                                    <p:anim calcmode="lin" valueType="num">
                                      <p:cBhvr additive="base">
                                        <p:cTn id="21" dur="500" fill="hold"/>
                                        <p:tgtEl>
                                          <p:spTgt spid="224266"/>
                                        </p:tgtEl>
                                        <p:attrNameLst>
                                          <p:attrName>ppt_x</p:attrName>
                                        </p:attrNameLst>
                                      </p:cBhvr>
                                      <p:tavLst>
                                        <p:tav tm="0">
                                          <p:val>
                                            <p:strVal val="1+#ppt_w/2"/>
                                          </p:val>
                                        </p:tav>
                                        <p:tav tm="100000">
                                          <p:val>
                                            <p:strVal val="#ppt_x"/>
                                          </p:val>
                                        </p:tav>
                                      </p:tavLst>
                                    </p:anim>
                                    <p:anim calcmode="lin" valueType="num">
                                      <p:cBhvr additive="base">
                                        <p:cTn id="22" dur="500" fill="hold"/>
                                        <p:tgtEl>
                                          <p:spTgt spid="22426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24267"/>
                                        </p:tgtEl>
                                        <p:attrNameLst>
                                          <p:attrName>style.visibility</p:attrName>
                                        </p:attrNameLst>
                                      </p:cBhvr>
                                      <p:to>
                                        <p:strVal val="visible"/>
                                      </p:to>
                                    </p:set>
                                    <p:anim calcmode="lin" valueType="num">
                                      <p:cBhvr additive="base">
                                        <p:cTn id="27" dur="500" fill="hold"/>
                                        <p:tgtEl>
                                          <p:spTgt spid="224267"/>
                                        </p:tgtEl>
                                        <p:attrNameLst>
                                          <p:attrName>ppt_x</p:attrName>
                                        </p:attrNameLst>
                                      </p:cBhvr>
                                      <p:tavLst>
                                        <p:tav tm="0">
                                          <p:val>
                                            <p:strVal val="1+#ppt_w/2"/>
                                          </p:val>
                                        </p:tav>
                                        <p:tav tm="100000">
                                          <p:val>
                                            <p:strVal val="#ppt_x"/>
                                          </p:val>
                                        </p:tav>
                                      </p:tavLst>
                                    </p:anim>
                                    <p:anim calcmode="lin" valueType="num">
                                      <p:cBhvr additive="base">
                                        <p:cTn id="28" dur="500" fill="hold"/>
                                        <p:tgtEl>
                                          <p:spTgt spid="2242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a:extLst>
              <a:ext uri="{FF2B5EF4-FFF2-40B4-BE49-F238E27FC236}">
                <a16:creationId xmlns:a16="http://schemas.microsoft.com/office/drawing/2014/main" id="{5C6A2583-2C67-4B4C-820C-7BA528D9FFEB}"/>
              </a:ext>
            </a:extLst>
          </p:cNvPr>
          <p:cNvSpPr>
            <a:spLocks noGrp="1"/>
          </p:cNvSpPr>
          <p:nvPr>
            <p:ph type="sldNum" sz="quarter" idx="12"/>
          </p:nvPr>
        </p:nvSpPr>
        <p:spPr/>
        <p:txBody>
          <a:bodyPr/>
          <a:lstStyle/>
          <a:p>
            <a:fld id="{6CE6236D-80A4-469E-999E-937C219B4506}" type="slidenum">
              <a:rPr lang="zh-CN" altLang="en-US"/>
              <a:pPr/>
              <a:t>98</a:t>
            </a:fld>
            <a:endParaRPr lang="en-US" altLang="zh-CN"/>
          </a:p>
        </p:txBody>
      </p:sp>
      <p:sp>
        <p:nvSpPr>
          <p:cNvPr id="225282" name="Rectangle 2">
            <a:extLst>
              <a:ext uri="{FF2B5EF4-FFF2-40B4-BE49-F238E27FC236}">
                <a16:creationId xmlns:a16="http://schemas.microsoft.com/office/drawing/2014/main" id="{51E48B7A-9DBE-4D96-B8C1-BECA9D8C8C75}"/>
              </a:ext>
            </a:extLst>
          </p:cNvPr>
          <p:cNvSpPr>
            <a:spLocks noGrp="1" noChangeArrowheads="1"/>
          </p:cNvSpPr>
          <p:nvPr>
            <p:ph type="title"/>
          </p:nvPr>
        </p:nvSpPr>
        <p:spPr/>
        <p:txBody>
          <a:bodyPr/>
          <a:lstStyle/>
          <a:p>
            <a:r>
              <a:rPr lang="zh-CN" altLang="en-US"/>
              <a:t>突出显示关键句思想</a:t>
            </a:r>
          </a:p>
        </p:txBody>
      </p:sp>
      <p:sp>
        <p:nvSpPr>
          <p:cNvPr id="225283" name="Rectangle 3">
            <a:extLst>
              <a:ext uri="{FF2B5EF4-FFF2-40B4-BE49-F238E27FC236}">
                <a16:creationId xmlns:a16="http://schemas.microsoft.com/office/drawing/2014/main" id="{A7939BBF-0A29-4602-B636-3B34DF0D2E40}"/>
              </a:ext>
            </a:extLst>
          </p:cNvPr>
          <p:cNvSpPr>
            <a:spLocks noGrp="1" noChangeArrowheads="1"/>
          </p:cNvSpPr>
          <p:nvPr>
            <p:ph type="body" idx="1"/>
          </p:nvPr>
        </p:nvSpPr>
        <p:spPr>
          <a:xfrm>
            <a:off x="1143000" y="1600200"/>
            <a:ext cx="6324600" cy="4495800"/>
          </a:xfrm>
        </p:spPr>
        <p:txBody>
          <a:bodyPr/>
          <a:lstStyle/>
          <a:p>
            <a:pPr>
              <a:buFontTx/>
              <a:buNone/>
            </a:pPr>
            <a:endParaRPr lang="zh-CN" altLang="en-US" b="1"/>
          </a:p>
          <a:p>
            <a:pPr>
              <a:buFontTx/>
              <a:buNone/>
            </a:pPr>
            <a:r>
              <a:rPr lang="zh-CN" altLang="en-US"/>
              <a:t>            </a:t>
            </a:r>
            <a:r>
              <a:rPr lang="zh-CN" altLang="en-US" sz="1400">
                <a:latin typeface="宋体" panose="02010600030101010101" pitchFamily="2" charset="-122"/>
              </a:rPr>
              <a:t>收件人：		日期：</a:t>
            </a:r>
          </a:p>
          <a:p>
            <a:pPr>
              <a:buFontTx/>
              <a:buNone/>
            </a:pPr>
            <a:r>
              <a:rPr lang="zh-CN" altLang="en-US" sz="1400">
                <a:latin typeface="宋体" panose="02010600030101010101" pitchFamily="2" charset="-122"/>
              </a:rPr>
              <a:t>        发件人：		关于：8月25日现场销售会</a:t>
            </a:r>
          </a:p>
          <a:p>
            <a:pPr>
              <a:buFontTx/>
              <a:buNone/>
            </a:pPr>
            <a:r>
              <a:rPr lang="zh-CN" altLang="en-US" sz="1400">
                <a:latin typeface="宋体" panose="02010600030101010101" pitchFamily="2" charset="-122"/>
              </a:rPr>
              <a:t>	 </a:t>
            </a:r>
          </a:p>
          <a:p>
            <a:pPr>
              <a:lnSpc>
                <a:spcPct val="120000"/>
              </a:lnSpc>
              <a:buFontTx/>
              <a:buNone/>
            </a:pPr>
            <a:r>
              <a:rPr lang="zh-CN" altLang="en-US" sz="1400">
                <a:latin typeface="宋体" panose="02010600030101010101" pitchFamily="2" charset="-122"/>
              </a:rPr>
              <a:t>        在8月25日举行的现场销售会上，我们计划讲授如何为连锁店设计有盈利潜力的饮料销售区，并将设计提交连锁店管理层。为了进行练习，需要每个区域各一家存在问题连锁店的概况。我们的要求是：</a:t>
            </a:r>
          </a:p>
          <a:p>
            <a:pPr>
              <a:lnSpc>
                <a:spcPct val="120000"/>
              </a:lnSpc>
              <a:buFontTx/>
              <a:buNone/>
            </a:pPr>
            <a:r>
              <a:rPr lang="zh-CN" altLang="en-US" sz="1400">
                <a:latin typeface="宋体" panose="02010600030101010101" pitchFamily="2" charset="-122"/>
              </a:rPr>
              <a:t>	  </a:t>
            </a:r>
          </a:p>
          <a:p>
            <a:pPr>
              <a:lnSpc>
                <a:spcPct val="120000"/>
              </a:lnSpc>
              <a:buFontTx/>
              <a:buNone/>
            </a:pPr>
            <a:r>
              <a:rPr lang="zh-CN" altLang="en-US" sz="1400">
                <a:latin typeface="宋体" panose="02010600030101010101" pitchFamily="2" charset="-122"/>
              </a:rPr>
              <a:t>	  </a:t>
            </a:r>
          </a:p>
          <a:p>
            <a:pPr>
              <a:lnSpc>
                <a:spcPct val="120000"/>
              </a:lnSpc>
              <a:buFontTx/>
              <a:buNone/>
            </a:pPr>
            <a:endParaRPr lang="zh-CN" altLang="en-US" sz="1400">
              <a:latin typeface="宋体" panose="02010600030101010101" pitchFamily="2" charset="-122"/>
            </a:endParaRPr>
          </a:p>
          <a:p>
            <a:pPr>
              <a:lnSpc>
                <a:spcPct val="120000"/>
              </a:lnSpc>
              <a:buFontTx/>
              <a:buNone/>
            </a:pPr>
            <a:r>
              <a:rPr lang="zh-CN" altLang="en-US" sz="1400">
                <a:latin typeface="宋体" panose="02010600030101010101" pitchFamily="2" charset="-122"/>
              </a:rPr>
              <a:t>     </a:t>
            </a:r>
          </a:p>
          <a:p>
            <a:pPr>
              <a:lnSpc>
                <a:spcPct val="120000"/>
              </a:lnSpc>
              <a:buFontTx/>
              <a:buNone/>
            </a:pPr>
            <a:r>
              <a:rPr lang="zh-CN" altLang="en-US" sz="1400">
                <a:latin typeface="宋体" panose="02010600030101010101" pitchFamily="2" charset="-122"/>
              </a:rPr>
              <a:t>	     如何选择连锁店</a:t>
            </a:r>
          </a:p>
          <a:p>
            <a:pPr>
              <a:lnSpc>
                <a:spcPct val="120000"/>
              </a:lnSpc>
              <a:buFontTx/>
              <a:buNone/>
            </a:pPr>
            <a:r>
              <a:rPr lang="zh-CN" altLang="en-US" sz="1400">
                <a:latin typeface="宋体" panose="02010600030101010101" pitchFamily="2" charset="-122"/>
              </a:rPr>
              <a:t>	     为适合我们的目的，你选择的连锁店应该是</a:t>
            </a:r>
            <a:r>
              <a:rPr lang="zh-CN" altLang="en-US" sz="1400">
                <a:latin typeface="Arial" panose="020B0604020202020204" pitchFamily="34" charset="0"/>
              </a:rPr>
              <a:t>······</a:t>
            </a:r>
            <a:endParaRPr lang="zh-CN" altLang="en-US" sz="1400">
              <a:latin typeface="宋体" panose="02010600030101010101" pitchFamily="2" charset="-122"/>
            </a:endParaRPr>
          </a:p>
          <a:p>
            <a:pPr>
              <a:lnSpc>
                <a:spcPct val="120000"/>
              </a:lnSpc>
              <a:buFontTx/>
              <a:buNone/>
            </a:pPr>
            <a:endParaRPr lang="zh-CN" altLang="en-US" sz="1400">
              <a:latin typeface="宋体" panose="02010600030101010101" pitchFamily="2" charset="-122"/>
            </a:endParaRPr>
          </a:p>
          <a:p>
            <a:pPr>
              <a:buFontTx/>
              <a:buNone/>
            </a:pPr>
            <a:endParaRPr lang="zh-CN" altLang="en-US"/>
          </a:p>
          <a:p>
            <a:pPr>
              <a:buFontTx/>
              <a:buNone/>
            </a:pPr>
            <a:endParaRPr lang="zh-CN" altLang="en-US"/>
          </a:p>
          <a:p>
            <a:pPr>
              <a:buFontTx/>
              <a:buNone/>
            </a:pPr>
            <a:endParaRPr lang="zh-CN" altLang="en-US"/>
          </a:p>
        </p:txBody>
      </p:sp>
      <p:sp>
        <p:nvSpPr>
          <p:cNvPr id="225284" name="Line 4">
            <a:extLst>
              <a:ext uri="{FF2B5EF4-FFF2-40B4-BE49-F238E27FC236}">
                <a16:creationId xmlns:a16="http://schemas.microsoft.com/office/drawing/2014/main" id="{25649459-B892-4AB8-8D1C-42A280F0FEB6}"/>
              </a:ext>
            </a:extLst>
          </p:cNvPr>
          <p:cNvSpPr>
            <a:spLocks noChangeShapeType="1"/>
          </p:cNvSpPr>
          <p:nvPr/>
        </p:nvSpPr>
        <p:spPr bwMode="auto">
          <a:xfrm>
            <a:off x="1066800" y="5638800"/>
            <a:ext cx="7391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85" name="Line 5">
            <a:extLst>
              <a:ext uri="{FF2B5EF4-FFF2-40B4-BE49-F238E27FC236}">
                <a16:creationId xmlns:a16="http://schemas.microsoft.com/office/drawing/2014/main" id="{9673C093-9B8C-42D1-8451-F97C924FD89F}"/>
              </a:ext>
            </a:extLst>
          </p:cNvPr>
          <p:cNvSpPr>
            <a:spLocks noChangeShapeType="1"/>
          </p:cNvSpPr>
          <p:nvPr/>
        </p:nvSpPr>
        <p:spPr bwMode="auto">
          <a:xfrm>
            <a:off x="1447800" y="1295400"/>
            <a:ext cx="1981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86" name="Rectangle 6">
            <a:extLst>
              <a:ext uri="{FF2B5EF4-FFF2-40B4-BE49-F238E27FC236}">
                <a16:creationId xmlns:a16="http://schemas.microsoft.com/office/drawing/2014/main" id="{06FC1F0D-BA17-4E92-A286-DF4F836DC493}"/>
              </a:ext>
            </a:extLst>
          </p:cNvPr>
          <p:cNvSpPr>
            <a:spLocks noChangeArrowheads="1"/>
          </p:cNvSpPr>
          <p:nvPr/>
        </p:nvSpPr>
        <p:spPr bwMode="auto">
          <a:xfrm>
            <a:off x="838200" y="1447800"/>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a:t>    </a:t>
            </a:r>
            <a:r>
              <a:rPr lang="zh-CN" altLang="en-US" sz="1800"/>
              <a:t>系统罗列关键句思想</a:t>
            </a:r>
          </a:p>
        </p:txBody>
      </p:sp>
      <p:sp>
        <p:nvSpPr>
          <p:cNvPr id="225287" name="Line 7">
            <a:extLst>
              <a:ext uri="{FF2B5EF4-FFF2-40B4-BE49-F238E27FC236}">
                <a16:creationId xmlns:a16="http://schemas.microsoft.com/office/drawing/2014/main" id="{08E38ACE-4352-47DA-B6C2-6DAFFE3F49CD}"/>
              </a:ext>
            </a:extLst>
          </p:cNvPr>
          <p:cNvSpPr>
            <a:spLocks noChangeShapeType="1"/>
          </p:cNvSpPr>
          <p:nvPr/>
        </p:nvSpPr>
        <p:spPr bwMode="auto">
          <a:xfrm>
            <a:off x="1371600" y="1905000"/>
            <a:ext cx="64008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88" name="Line 8">
            <a:extLst>
              <a:ext uri="{FF2B5EF4-FFF2-40B4-BE49-F238E27FC236}">
                <a16:creationId xmlns:a16="http://schemas.microsoft.com/office/drawing/2014/main" id="{EACB6928-7322-40F0-81D5-A25FDA308145}"/>
              </a:ext>
            </a:extLst>
          </p:cNvPr>
          <p:cNvSpPr>
            <a:spLocks noChangeShapeType="1"/>
          </p:cNvSpPr>
          <p:nvPr/>
        </p:nvSpPr>
        <p:spPr bwMode="auto">
          <a:xfrm>
            <a:off x="1371600" y="5638800"/>
            <a:ext cx="64008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89" name="Line 9">
            <a:extLst>
              <a:ext uri="{FF2B5EF4-FFF2-40B4-BE49-F238E27FC236}">
                <a16:creationId xmlns:a16="http://schemas.microsoft.com/office/drawing/2014/main" id="{222319C8-432E-41A7-AF6D-B62B336B5CC0}"/>
              </a:ext>
            </a:extLst>
          </p:cNvPr>
          <p:cNvSpPr>
            <a:spLocks noChangeShapeType="1"/>
          </p:cNvSpPr>
          <p:nvPr/>
        </p:nvSpPr>
        <p:spPr bwMode="auto">
          <a:xfrm>
            <a:off x="1371600" y="2667000"/>
            <a:ext cx="64008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0" name="Text Box 10">
            <a:extLst>
              <a:ext uri="{FF2B5EF4-FFF2-40B4-BE49-F238E27FC236}">
                <a16:creationId xmlns:a16="http://schemas.microsoft.com/office/drawing/2014/main" id="{A3583E22-5275-4521-9BBC-E51B2B968CD7}"/>
              </a:ext>
            </a:extLst>
          </p:cNvPr>
          <p:cNvSpPr txBox="1">
            <a:spLocks noChangeArrowheads="1"/>
          </p:cNvSpPr>
          <p:nvPr/>
        </p:nvSpPr>
        <p:spPr bwMode="auto">
          <a:xfrm>
            <a:off x="2590800" y="3886200"/>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endParaRPr lang="zh-CN" altLang="en-US">
              <a:latin typeface="宋体" panose="02010600030101010101" pitchFamily="2" charset="-122"/>
            </a:endParaRPr>
          </a:p>
        </p:txBody>
      </p:sp>
      <p:sp>
        <p:nvSpPr>
          <p:cNvPr id="225291" name="Text Box 11">
            <a:extLst>
              <a:ext uri="{FF2B5EF4-FFF2-40B4-BE49-F238E27FC236}">
                <a16:creationId xmlns:a16="http://schemas.microsoft.com/office/drawing/2014/main" id="{AED691CE-B790-43F6-B823-DF3B6204B339}"/>
              </a:ext>
            </a:extLst>
          </p:cNvPr>
          <p:cNvSpPr txBox="1">
            <a:spLocks noChangeArrowheads="1"/>
          </p:cNvSpPr>
          <p:nvPr/>
        </p:nvSpPr>
        <p:spPr bwMode="auto">
          <a:xfrm>
            <a:off x="2438400" y="3733800"/>
            <a:ext cx="403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zh-CN" altLang="en-US" sz="1400">
                <a:latin typeface="宋体" panose="02010600030101010101" pitchFamily="2" charset="-122"/>
              </a:rPr>
              <a:t> </a:t>
            </a:r>
            <a:r>
              <a:rPr lang="zh-CN" altLang="en-US" sz="1400">
                <a:latin typeface="Arial" panose="020B0604020202020204" pitchFamily="34" charset="0"/>
              </a:rPr>
              <a:t>•</a:t>
            </a:r>
            <a:r>
              <a:rPr lang="zh-CN" altLang="en-US" sz="1400">
                <a:latin typeface="宋体" panose="02010600030101010101" pitchFamily="2" charset="-122"/>
              </a:rPr>
              <a:t>  在7月11日前选出一家符合我们要求的连锁店</a:t>
            </a:r>
          </a:p>
          <a:p>
            <a:pPr>
              <a:lnSpc>
                <a:spcPct val="120000"/>
              </a:lnSpc>
              <a:spcBef>
                <a:spcPct val="20000"/>
              </a:spcBef>
            </a:pPr>
            <a:r>
              <a:rPr lang="zh-CN" altLang="en-US" sz="1400">
                <a:latin typeface="宋体" panose="02010600030101010101" pitchFamily="2" charset="-122"/>
              </a:rPr>
              <a:t> </a:t>
            </a:r>
            <a:r>
              <a:rPr lang="zh-CN" altLang="en-US" sz="1400">
                <a:latin typeface="Arial" panose="020B0604020202020204" pitchFamily="34" charset="0"/>
              </a:rPr>
              <a:t>•</a:t>
            </a:r>
            <a:r>
              <a:rPr lang="zh-CN" altLang="en-US" sz="1400">
                <a:latin typeface="宋体" panose="02010600030101010101" pitchFamily="2" charset="-122"/>
              </a:rPr>
              <a:t>  在8月10日前收集所有资料</a:t>
            </a:r>
          </a:p>
          <a:p>
            <a:pPr>
              <a:lnSpc>
                <a:spcPct val="120000"/>
              </a:lnSpc>
              <a:spcBef>
                <a:spcPct val="20000"/>
              </a:spcBef>
            </a:pPr>
            <a:r>
              <a:rPr lang="zh-CN" altLang="en-US" sz="1400">
                <a:latin typeface="宋体" panose="02010600030101010101" pitchFamily="2" charset="-122"/>
              </a:rPr>
              <a:t> </a:t>
            </a:r>
            <a:r>
              <a:rPr lang="zh-CN" altLang="en-US" sz="1400">
                <a:latin typeface="Arial" panose="020B0604020202020204" pitchFamily="34" charset="0"/>
              </a:rPr>
              <a:t>•</a:t>
            </a:r>
            <a:r>
              <a:rPr lang="zh-CN" altLang="en-US" sz="1400">
                <a:latin typeface="宋体" panose="02010600030101010101" pitchFamily="2" charset="-122"/>
              </a:rPr>
              <a:t>  在8月15日前整理并返回资料</a:t>
            </a:r>
          </a:p>
          <a:p>
            <a:pPr>
              <a:spcBef>
                <a:spcPct val="50000"/>
              </a:spcBef>
            </a:pPr>
            <a:endParaRPr lang="zh-CN" altLang="en-US">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25283"/>
                                        </p:tgtEl>
                                        <p:attrNameLst>
                                          <p:attrName>style.visibility</p:attrName>
                                        </p:attrNameLst>
                                      </p:cBhvr>
                                      <p:to>
                                        <p:strVal val="visible"/>
                                      </p:to>
                                    </p:set>
                                    <p:animEffect transition="in" filter="barn(outHorizontal)">
                                      <p:cBhvr>
                                        <p:cTn id="7" dur="500"/>
                                        <p:tgtEl>
                                          <p:spTgt spid="225283"/>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252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225291"/>
                                        </p:tgtEl>
                                        <p:attrNameLst>
                                          <p:attrName>style.visibility</p:attrName>
                                        </p:attrNameLst>
                                      </p:cBhvr>
                                      <p:to>
                                        <p:strVal val="visible"/>
                                      </p:to>
                                    </p:set>
                                    <p:anim calcmode="lin" valueType="num">
                                      <p:cBhvr>
                                        <p:cTn id="15" dur="500" fill="hold"/>
                                        <p:tgtEl>
                                          <p:spTgt spid="225291"/>
                                        </p:tgtEl>
                                        <p:attrNameLst>
                                          <p:attrName>ppt_w</p:attrName>
                                        </p:attrNameLst>
                                      </p:cBhvr>
                                      <p:tavLst>
                                        <p:tav tm="0">
                                          <p:val>
                                            <p:fltVal val="0"/>
                                          </p:val>
                                        </p:tav>
                                        <p:tav tm="100000">
                                          <p:val>
                                            <p:strVal val="#ppt_w"/>
                                          </p:val>
                                        </p:tav>
                                      </p:tavLst>
                                    </p:anim>
                                    <p:anim calcmode="lin" valueType="num">
                                      <p:cBhvr>
                                        <p:cTn id="16" dur="500" fill="hold"/>
                                        <p:tgtEl>
                                          <p:spTgt spid="2252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autoUpdateAnimBg="0"/>
      <p:bldP spid="225291"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46988AAA-76C6-4FE6-9268-F3CDDE67C38E}"/>
              </a:ext>
            </a:extLst>
          </p:cNvPr>
          <p:cNvSpPr>
            <a:spLocks noGrp="1"/>
          </p:cNvSpPr>
          <p:nvPr>
            <p:ph type="sldNum" sz="quarter" idx="12"/>
          </p:nvPr>
        </p:nvSpPr>
        <p:spPr/>
        <p:txBody>
          <a:bodyPr/>
          <a:lstStyle/>
          <a:p>
            <a:fld id="{F3B5B2E7-EADE-4332-BB71-03487EF05253}" type="slidenum">
              <a:rPr lang="zh-CN" altLang="en-US"/>
              <a:pPr/>
              <a:t>99</a:t>
            </a:fld>
            <a:endParaRPr lang="en-US" altLang="zh-CN"/>
          </a:p>
        </p:txBody>
      </p:sp>
      <p:sp>
        <p:nvSpPr>
          <p:cNvPr id="226306" name="Rectangle 2">
            <a:extLst>
              <a:ext uri="{FF2B5EF4-FFF2-40B4-BE49-F238E27FC236}">
                <a16:creationId xmlns:a16="http://schemas.microsoft.com/office/drawing/2014/main" id="{737A32A1-265E-4B2B-B40E-D89673473939}"/>
              </a:ext>
            </a:extLst>
          </p:cNvPr>
          <p:cNvSpPr>
            <a:spLocks noGrp="1" noChangeArrowheads="1"/>
          </p:cNvSpPr>
          <p:nvPr>
            <p:ph type="title"/>
          </p:nvPr>
        </p:nvSpPr>
        <p:spPr/>
        <p:txBody>
          <a:bodyPr/>
          <a:lstStyle/>
          <a:p>
            <a:r>
              <a:rPr lang="zh-CN" altLang="en-US"/>
              <a:t>多级标题法</a:t>
            </a:r>
          </a:p>
        </p:txBody>
      </p:sp>
      <p:sp>
        <p:nvSpPr>
          <p:cNvPr id="226307" name="Rectangle 3">
            <a:extLst>
              <a:ext uri="{FF2B5EF4-FFF2-40B4-BE49-F238E27FC236}">
                <a16:creationId xmlns:a16="http://schemas.microsoft.com/office/drawing/2014/main" id="{968B45E4-B86C-4459-AC4E-141F28497DFA}"/>
              </a:ext>
            </a:extLst>
          </p:cNvPr>
          <p:cNvSpPr>
            <a:spLocks noGrp="1" noChangeArrowheads="1"/>
          </p:cNvSpPr>
          <p:nvPr>
            <p:ph type="body" idx="1"/>
          </p:nvPr>
        </p:nvSpPr>
        <p:spPr>
          <a:xfrm>
            <a:off x="762000" y="1524000"/>
            <a:ext cx="6400800" cy="2590800"/>
          </a:xfrm>
        </p:spPr>
        <p:txBody>
          <a:bodyPr/>
          <a:lstStyle/>
          <a:p>
            <a:pPr algn="ctr">
              <a:lnSpc>
                <a:spcPct val="150000"/>
              </a:lnSpc>
              <a:buFontTx/>
              <a:buNone/>
            </a:pPr>
            <a:r>
              <a:rPr lang="zh-CN" altLang="en-US" sz="1600" b="1">
                <a:latin typeface="黑体" panose="02010609060101010101" pitchFamily="49" charset="-122"/>
                <a:ea typeface="黑体" panose="02010609060101010101" pitchFamily="49" charset="-122"/>
              </a:rPr>
              <a:t>1.这是每章的标题</a:t>
            </a:r>
          </a:p>
          <a:p>
            <a:pPr>
              <a:lnSpc>
                <a:spcPct val="150000"/>
              </a:lnSpc>
              <a:buFontTx/>
              <a:buNone/>
            </a:pPr>
            <a:r>
              <a:rPr lang="zh-CN" altLang="en-US" sz="1600"/>
              <a:t>                编号和居中排列，并反映中心思想。紧接标题的段落应该清楚地表达主要概念，并提供读者需要的一切信息，以保证在提出论点以及论证方法之前你和读者</a:t>
            </a:r>
            <a:r>
              <a:rPr lang="zh-CN" altLang="en-US" sz="1600">
                <a:latin typeface="Arial" panose="020B0604020202020204" pitchFamily="34" charset="0"/>
              </a:rPr>
              <a:t>“</a:t>
            </a:r>
            <a:r>
              <a:rPr lang="zh-CN" altLang="en-US" sz="1600"/>
              <a:t>处于同样的位置</a:t>
            </a:r>
            <a:r>
              <a:rPr lang="zh-CN" altLang="en-US" sz="1600">
                <a:latin typeface="Arial" panose="020B0604020202020204" pitchFamily="34" charset="0"/>
              </a:rPr>
              <a:t>”</a:t>
            </a:r>
            <a:r>
              <a:rPr lang="zh-CN" altLang="en-US" sz="1600"/>
              <a:t>。</a:t>
            </a:r>
          </a:p>
          <a:p>
            <a:pPr>
              <a:lnSpc>
                <a:spcPct val="150000"/>
              </a:lnSpc>
              <a:buFontTx/>
              <a:buNone/>
            </a:pPr>
            <a:r>
              <a:rPr lang="zh-CN" altLang="en-US" sz="1600"/>
              <a:t>                思想的不同层面，用明显标记区分</a:t>
            </a:r>
          </a:p>
          <a:p>
            <a:pPr lvl="2">
              <a:lnSpc>
                <a:spcPct val="150000"/>
              </a:lnSpc>
              <a:buFont typeface="Wingdings" panose="05000000000000000000" pitchFamily="2" charset="2"/>
              <a:buChar char="Ø"/>
            </a:pPr>
            <a:r>
              <a:rPr lang="zh-CN" altLang="en-US" sz="1600"/>
              <a:t>第一主要思想</a:t>
            </a:r>
          </a:p>
          <a:p>
            <a:pPr lvl="2">
              <a:lnSpc>
                <a:spcPct val="150000"/>
              </a:lnSpc>
              <a:buFont typeface="Wingdings" panose="05000000000000000000" pitchFamily="2" charset="2"/>
              <a:buChar char="Ø"/>
            </a:pPr>
            <a:r>
              <a:rPr lang="zh-CN" altLang="en-US" sz="1600"/>
              <a:t>第二主要思想</a:t>
            </a:r>
          </a:p>
          <a:p>
            <a:pPr>
              <a:lnSpc>
                <a:spcPct val="90000"/>
              </a:lnSpc>
              <a:buFontTx/>
              <a:buNone/>
            </a:pPr>
            <a:r>
              <a:rPr lang="zh-CN" altLang="en-US" sz="1400" b="1"/>
              <a:t>                </a:t>
            </a:r>
            <a:endParaRPr lang="zh-CN" altLang="en-US" sz="1400"/>
          </a:p>
          <a:p>
            <a:pPr>
              <a:lnSpc>
                <a:spcPct val="90000"/>
              </a:lnSpc>
              <a:buFontTx/>
              <a:buNone/>
            </a:pPr>
            <a:r>
              <a:rPr lang="zh-CN" altLang="en-US" sz="1200"/>
              <a:t>                 </a:t>
            </a:r>
          </a:p>
        </p:txBody>
      </p:sp>
      <p:sp>
        <p:nvSpPr>
          <p:cNvPr id="226308" name="Rectangle 4">
            <a:extLst>
              <a:ext uri="{FF2B5EF4-FFF2-40B4-BE49-F238E27FC236}">
                <a16:creationId xmlns:a16="http://schemas.microsoft.com/office/drawing/2014/main" id="{1D833B54-1DCF-4C5F-8BC0-D54F92BF6104}"/>
              </a:ext>
            </a:extLst>
          </p:cNvPr>
          <p:cNvSpPr>
            <a:spLocks noChangeArrowheads="1"/>
          </p:cNvSpPr>
          <p:nvPr/>
        </p:nvSpPr>
        <p:spPr bwMode="auto">
          <a:xfrm>
            <a:off x="6934200" y="990600"/>
            <a:ext cx="1524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09" name="Text Box 5">
            <a:extLst>
              <a:ext uri="{FF2B5EF4-FFF2-40B4-BE49-F238E27FC236}">
                <a16:creationId xmlns:a16="http://schemas.microsoft.com/office/drawing/2014/main" id="{2D0F96C7-66C8-43D0-A34D-27A7A8F7877B}"/>
              </a:ext>
            </a:extLst>
          </p:cNvPr>
          <p:cNvSpPr txBox="1">
            <a:spLocks noChangeArrowheads="1"/>
          </p:cNvSpPr>
          <p:nvPr/>
        </p:nvSpPr>
        <p:spPr bwMode="auto">
          <a:xfrm>
            <a:off x="5181600" y="4038600"/>
            <a:ext cx="3241675" cy="712788"/>
          </a:xfrm>
          <a:prstGeom prst="rect">
            <a:avLst/>
          </a:prstGeom>
          <a:solidFill>
            <a:schemeClr val="bg1"/>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a:latin typeface="宋体" panose="02010600030101010101" pitchFamily="2" charset="-122"/>
              </a:rPr>
              <a:t>不同层次的思想用不同的标记符号</a:t>
            </a:r>
          </a:p>
          <a:p>
            <a:pPr>
              <a:spcBef>
                <a:spcPct val="50000"/>
              </a:spcBef>
            </a:pPr>
            <a:r>
              <a:rPr lang="zh-CN" altLang="en-US">
                <a:latin typeface="宋体" panose="02010600030101010101" pitchFamily="2" charset="-122"/>
              </a:rPr>
              <a:t>同一层次思想用同一视觉形式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Effect transition="in" filter="slide(fromBottom)">
                                      <p:cBhvr>
                                        <p:cTn id="7" dur="500"/>
                                        <p:tgtEl>
                                          <p:spTgt spid="226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NAME" val="SingleBoatShape"/>
</p:tagLst>
</file>

<file path=ppt/tags/tag10.xml><?xml version="1.0" encoding="utf-8"?>
<p:tagLst xmlns:a="http://schemas.openxmlformats.org/drawingml/2006/main" xmlns:r="http://schemas.openxmlformats.org/officeDocument/2006/relationships" xmlns:p="http://schemas.openxmlformats.org/presentationml/2006/main">
  <p:tag name="NAME" val="SingleBoat"/>
</p:tagLst>
</file>

<file path=ppt/tags/tag11.xml><?xml version="1.0" encoding="utf-8"?>
<p:tagLst xmlns:a="http://schemas.openxmlformats.org/drawingml/2006/main" xmlns:r="http://schemas.openxmlformats.org/officeDocument/2006/relationships" xmlns:p="http://schemas.openxmlformats.org/presentationml/2006/main">
  <p:tag name="NAME" val="SingleBoat"/>
</p:tagLst>
</file>

<file path=ppt/tags/tag12.xml><?xml version="1.0" encoding="utf-8"?>
<p:tagLst xmlns:a="http://schemas.openxmlformats.org/drawingml/2006/main" xmlns:r="http://schemas.openxmlformats.org/officeDocument/2006/relationships" xmlns:p="http://schemas.openxmlformats.org/presentationml/2006/main">
  <p:tag name="NAME" val="SingleBoatShape"/>
</p:tagLst>
</file>

<file path=ppt/tags/tag13.xml><?xml version="1.0" encoding="utf-8"?>
<p:tagLst xmlns:a="http://schemas.openxmlformats.org/drawingml/2006/main" xmlns:r="http://schemas.openxmlformats.org/officeDocument/2006/relationships" xmlns:p="http://schemas.openxmlformats.org/presentationml/2006/main">
  <p:tag name="NAME" val="SingleBoatText"/>
</p:tagLst>
</file>

<file path=ppt/tags/tag14.xml><?xml version="1.0" encoding="utf-8"?>
<p:tagLst xmlns:a="http://schemas.openxmlformats.org/drawingml/2006/main" xmlns:r="http://schemas.openxmlformats.org/officeDocument/2006/relationships" xmlns:p="http://schemas.openxmlformats.org/presentationml/2006/main">
  <p:tag name="NAME" val="SingleBoatShape"/>
</p:tagLst>
</file>

<file path=ppt/tags/tag15.xml><?xml version="1.0" encoding="utf-8"?>
<p:tagLst xmlns:a="http://schemas.openxmlformats.org/drawingml/2006/main" xmlns:r="http://schemas.openxmlformats.org/officeDocument/2006/relationships" xmlns:p="http://schemas.openxmlformats.org/presentationml/2006/main">
  <p:tag name="NAME" val="SingleBoatText"/>
</p:tagLst>
</file>

<file path=ppt/tags/tag16.xml><?xml version="1.0" encoding="utf-8"?>
<p:tagLst xmlns:a="http://schemas.openxmlformats.org/drawingml/2006/main" xmlns:r="http://schemas.openxmlformats.org/officeDocument/2006/relationships" xmlns:p="http://schemas.openxmlformats.org/presentationml/2006/main">
  <p:tag name="NAME" val="SingleBoatShape"/>
</p:tagLst>
</file>

<file path=ppt/tags/tag17.xml><?xml version="1.0" encoding="utf-8"?>
<p:tagLst xmlns:a="http://schemas.openxmlformats.org/drawingml/2006/main" xmlns:r="http://schemas.openxmlformats.org/officeDocument/2006/relationships" xmlns:p="http://schemas.openxmlformats.org/presentationml/2006/main">
  <p:tag name="NAME" val="SingleBoatText"/>
</p:tagLst>
</file>

<file path=ppt/tags/tag18.xml><?xml version="1.0" encoding="utf-8"?>
<p:tagLst xmlns:a="http://schemas.openxmlformats.org/drawingml/2006/main" xmlns:r="http://schemas.openxmlformats.org/officeDocument/2006/relationships" xmlns:p="http://schemas.openxmlformats.org/presentationml/2006/main">
  <p:tag name="NAME" val="SingleBoat"/>
</p:tagLst>
</file>

<file path=ppt/tags/tag19.xml><?xml version="1.0" encoding="utf-8"?>
<p:tagLst xmlns:a="http://schemas.openxmlformats.org/drawingml/2006/main" xmlns:r="http://schemas.openxmlformats.org/officeDocument/2006/relationships" xmlns:p="http://schemas.openxmlformats.org/presentationml/2006/main">
  <p:tag name="NAME" val="SingleBoat"/>
</p:tagLst>
</file>

<file path=ppt/tags/tag2.xml><?xml version="1.0" encoding="utf-8"?>
<p:tagLst xmlns:a="http://schemas.openxmlformats.org/drawingml/2006/main" xmlns:r="http://schemas.openxmlformats.org/officeDocument/2006/relationships" xmlns:p="http://schemas.openxmlformats.org/presentationml/2006/main">
  <p:tag name="NAME" val="SingleBoatText"/>
</p:tagLst>
</file>

<file path=ppt/tags/tag20.xml><?xml version="1.0" encoding="utf-8"?>
<p:tagLst xmlns:a="http://schemas.openxmlformats.org/drawingml/2006/main" xmlns:r="http://schemas.openxmlformats.org/officeDocument/2006/relationships" xmlns:p="http://schemas.openxmlformats.org/presentationml/2006/main">
  <p:tag name="NAME" val="SingleBoat"/>
</p:tagLst>
</file>

<file path=ppt/tags/tag21.xml><?xml version="1.0" encoding="utf-8"?>
<p:tagLst xmlns:a="http://schemas.openxmlformats.org/drawingml/2006/main" xmlns:r="http://schemas.openxmlformats.org/officeDocument/2006/relationships" xmlns:p="http://schemas.openxmlformats.org/presentationml/2006/main">
  <p:tag name="NAME" val="SingleBoat"/>
</p:tagLst>
</file>

<file path=ppt/tags/tag22.xml><?xml version="1.0" encoding="utf-8"?>
<p:tagLst xmlns:a="http://schemas.openxmlformats.org/drawingml/2006/main" xmlns:r="http://schemas.openxmlformats.org/officeDocument/2006/relationships" xmlns:p="http://schemas.openxmlformats.org/presentationml/2006/main">
  <p:tag name="NAME" val="SingleBoat"/>
</p:tagLst>
</file>

<file path=ppt/tags/tag23.xml><?xml version="1.0" encoding="utf-8"?>
<p:tagLst xmlns:a="http://schemas.openxmlformats.org/drawingml/2006/main" xmlns:r="http://schemas.openxmlformats.org/officeDocument/2006/relationships" xmlns:p="http://schemas.openxmlformats.org/presentationml/2006/main">
  <p:tag name="NAME" val="SingleBoat"/>
</p:tagLst>
</file>

<file path=ppt/tags/tag24.xml><?xml version="1.0" encoding="utf-8"?>
<p:tagLst xmlns:a="http://schemas.openxmlformats.org/drawingml/2006/main" xmlns:r="http://schemas.openxmlformats.org/officeDocument/2006/relationships" xmlns:p="http://schemas.openxmlformats.org/presentationml/2006/main">
  <p:tag name="NAME" val="SingleBoatShape"/>
</p:tagLst>
</file>

<file path=ppt/tags/tag25.xml><?xml version="1.0" encoding="utf-8"?>
<p:tagLst xmlns:a="http://schemas.openxmlformats.org/drawingml/2006/main" xmlns:r="http://schemas.openxmlformats.org/officeDocument/2006/relationships" xmlns:p="http://schemas.openxmlformats.org/presentationml/2006/main">
  <p:tag name="NAME" val="SingleBoatText"/>
</p:tagLst>
</file>

<file path=ppt/tags/tag26.xml><?xml version="1.0" encoding="utf-8"?>
<p:tagLst xmlns:a="http://schemas.openxmlformats.org/drawingml/2006/main" xmlns:r="http://schemas.openxmlformats.org/officeDocument/2006/relationships" xmlns:p="http://schemas.openxmlformats.org/presentationml/2006/main">
  <p:tag name="NAME" val="SingleBoatShape"/>
</p:tagLst>
</file>

<file path=ppt/tags/tag27.xml><?xml version="1.0" encoding="utf-8"?>
<p:tagLst xmlns:a="http://schemas.openxmlformats.org/drawingml/2006/main" xmlns:r="http://schemas.openxmlformats.org/officeDocument/2006/relationships" xmlns:p="http://schemas.openxmlformats.org/presentationml/2006/main">
  <p:tag name="NAME" val="SingleBoatText"/>
</p:tagLst>
</file>

<file path=ppt/tags/tag28.xml><?xml version="1.0" encoding="utf-8"?>
<p:tagLst xmlns:a="http://schemas.openxmlformats.org/drawingml/2006/main" xmlns:r="http://schemas.openxmlformats.org/officeDocument/2006/relationships" xmlns:p="http://schemas.openxmlformats.org/presentationml/2006/main">
  <p:tag name="NAME" val="SingleBoatShape"/>
</p:tagLst>
</file>

<file path=ppt/tags/tag29.xml><?xml version="1.0" encoding="utf-8"?>
<p:tagLst xmlns:a="http://schemas.openxmlformats.org/drawingml/2006/main" xmlns:r="http://schemas.openxmlformats.org/officeDocument/2006/relationships" xmlns:p="http://schemas.openxmlformats.org/presentationml/2006/main">
  <p:tag name="NAME" val="SingleBoatText"/>
</p:tagLst>
</file>

<file path=ppt/tags/tag3.xml><?xml version="1.0" encoding="utf-8"?>
<p:tagLst xmlns:a="http://schemas.openxmlformats.org/drawingml/2006/main" xmlns:r="http://schemas.openxmlformats.org/officeDocument/2006/relationships" xmlns:p="http://schemas.openxmlformats.org/presentationml/2006/main">
  <p:tag name="NAME" val="SingleBoatShape"/>
</p:tagLst>
</file>

<file path=ppt/tags/tag30.xml><?xml version="1.0" encoding="utf-8"?>
<p:tagLst xmlns:a="http://schemas.openxmlformats.org/drawingml/2006/main" xmlns:r="http://schemas.openxmlformats.org/officeDocument/2006/relationships" xmlns:p="http://schemas.openxmlformats.org/presentationml/2006/main">
  <p:tag name="NAME" val="SingleBoatShape"/>
</p:tagLst>
</file>

<file path=ppt/tags/tag31.xml><?xml version="1.0" encoding="utf-8"?>
<p:tagLst xmlns:a="http://schemas.openxmlformats.org/drawingml/2006/main" xmlns:r="http://schemas.openxmlformats.org/officeDocument/2006/relationships" xmlns:p="http://schemas.openxmlformats.org/presentationml/2006/main">
  <p:tag name="NAME" val="SingleBoatText"/>
</p:tagLst>
</file>

<file path=ppt/tags/tag32.xml><?xml version="1.0" encoding="utf-8"?>
<p:tagLst xmlns:a="http://schemas.openxmlformats.org/drawingml/2006/main" xmlns:r="http://schemas.openxmlformats.org/officeDocument/2006/relationships" xmlns:p="http://schemas.openxmlformats.org/presentationml/2006/main">
  <p:tag name="NAME" val="SingleBoatShape"/>
</p:tagLst>
</file>

<file path=ppt/tags/tag33.xml><?xml version="1.0" encoding="utf-8"?>
<p:tagLst xmlns:a="http://schemas.openxmlformats.org/drawingml/2006/main" xmlns:r="http://schemas.openxmlformats.org/officeDocument/2006/relationships" xmlns:p="http://schemas.openxmlformats.org/presentationml/2006/main">
  <p:tag name="NAME" val="SingleBoatText"/>
</p:tagLst>
</file>

<file path=ppt/tags/tag34.xml><?xml version="1.0" encoding="utf-8"?>
<p:tagLst xmlns:a="http://schemas.openxmlformats.org/drawingml/2006/main" xmlns:r="http://schemas.openxmlformats.org/officeDocument/2006/relationships" xmlns:p="http://schemas.openxmlformats.org/presentationml/2006/main">
  <p:tag name="NAME" val="SingleBoatShape"/>
</p:tagLst>
</file>

<file path=ppt/tags/tag35.xml><?xml version="1.0" encoding="utf-8"?>
<p:tagLst xmlns:a="http://schemas.openxmlformats.org/drawingml/2006/main" xmlns:r="http://schemas.openxmlformats.org/officeDocument/2006/relationships" xmlns:p="http://schemas.openxmlformats.org/presentationml/2006/main">
  <p:tag name="NAME" val="SingleBoatText"/>
</p:tagLst>
</file>

<file path=ppt/tags/tag4.xml><?xml version="1.0" encoding="utf-8"?>
<p:tagLst xmlns:a="http://schemas.openxmlformats.org/drawingml/2006/main" xmlns:r="http://schemas.openxmlformats.org/officeDocument/2006/relationships" xmlns:p="http://schemas.openxmlformats.org/presentationml/2006/main">
  <p:tag name="NAME" val="SingleBoatText"/>
</p:tagLst>
</file>

<file path=ppt/tags/tag5.xml><?xml version="1.0" encoding="utf-8"?>
<p:tagLst xmlns:a="http://schemas.openxmlformats.org/drawingml/2006/main" xmlns:r="http://schemas.openxmlformats.org/officeDocument/2006/relationships" xmlns:p="http://schemas.openxmlformats.org/presentationml/2006/main">
  <p:tag name="NAME" val="SingleBoatShape"/>
</p:tagLst>
</file>

<file path=ppt/tags/tag6.xml><?xml version="1.0" encoding="utf-8"?>
<p:tagLst xmlns:a="http://schemas.openxmlformats.org/drawingml/2006/main" xmlns:r="http://schemas.openxmlformats.org/officeDocument/2006/relationships" xmlns:p="http://schemas.openxmlformats.org/presentationml/2006/main">
  <p:tag name="NAME" val="SingleBoatText"/>
</p:tagLst>
</file>

<file path=ppt/tags/tag7.xml><?xml version="1.0" encoding="utf-8"?>
<p:tagLst xmlns:a="http://schemas.openxmlformats.org/drawingml/2006/main" xmlns:r="http://schemas.openxmlformats.org/officeDocument/2006/relationships" xmlns:p="http://schemas.openxmlformats.org/presentationml/2006/main">
  <p:tag name="NAME" val="SingleBoatShape"/>
</p:tagLst>
</file>

<file path=ppt/tags/tag8.xml><?xml version="1.0" encoding="utf-8"?>
<p:tagLst xmlns:a="http://schemas.openxmlformats.org/drawingml/2006/main" xmlns:r="http://schemas.openxmlformats.org/officeDocument/2006/relationships" xmlns:p="http://schemas.openxmlformats.org/presentationml/2006/main">
  <p:tag name="NAME" val="SingleBoatText"/>
</p:tagLst>
</file>

<file path=ppt/tags/tag9.xml><?xml version="1.0" encoding="utf-8"?>
<p:tagLst xmlns:a="http://schemas.openxmlformats.org/drawingml/2006/main" xmlns:r="http://schemas.openxmlformats.org/officeDocument/2006/relationships" xmlns:p="http://schemas.openxmlformats.org/presentationml/2006/main">
  <p:tag name="NAME" val="SingleBoa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3837</TotalTime>
  <Words>9953</Words>
  <Application>Microsoft Office PowerPoint</Application>
  <PresentationFormat>全屏显示(4:3)</PresentationFormat>
  <Paragraphs>1976</Paragraphs>
  <Slides>118</Slides>
  <Notes>17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118</vt:i4>
      </vt:variant>
    </vt:vector>
  </HeadingPairs>
  <TitlesOfParts>
    <vt:vector size="128" baseType="lpstr">
      <vt:lpstr>仿宋_GB2312</vt:lpstr>
      <vt:lpstr>黑体</vt:lpstr>
      <vt:lpstr>宋体</vt:lpstr>
      <vt:lpstr>新宋体</vt:lpstr>
      <vt:lpstr>Arial</vt:lpstr>
      <vt:lpstr>Times New Roman</vt:lpstr>
      <vt:lpstr>Wingdings</vt:lpstr>
      <vt:lpstr>Default Design</vt:lpstr>
      <vt:lpstr>图表</vt:lpstr>
      <vt:lpstr>Chart</vt:lpstr>
      <vt:lpstr>金字塔原理 — 思考、写作和解决问题的逻辑</vt:lpstr>
      <vt:lpstr>巴巴拉 · 明托（Barbara Minto）</vt:lpstr>
      <vt:lpstr>目录</vt:lpstr>
      <vt:lpstr>在写作过程中，我们经常面临三种困境，语句组织是其中之一。</vt:lpstr>
      <vt:lpstr>选择金字塔的原因是只有它才能清楚地表达思想之间的复杂关系。</vt:lpstr>
      <vt:lpstr>练习1：神奇的数字7</vt:lpstr>
      <vt:lpstr>练习2：分组练习</vt:lpstr>
      <vt:lpstr>练习3：分组练习</vt:lpstr>
      <vt:lpstr>大脑处理信息的特征：</vt:lpstr>
      <vt:lpstr>为什么要告诉读者清晰的文章结构？</vt:lpstr>
      <vt:lpstr>示例：</vt:lpstr>
      <vt:lpstr>PowerPoint 演示文稿</vt:lpstr>
      <vt:lpstr>我们向读者展示的这种结构应该具有金字塔的四个基本特征。</vt:lpstr>
      <vt:lpstr>目录</vt:lpstr>
      <vt:lpstr>我们可以利用金字塔包含的三种子结构加快发现思想的过程。</vt:lpstr>
      <vt:lpstr>纵向关系可以帮助我们建立一种疑问/回答式的对话，从而使读者带着极大的兴趣了解我们的思维脉络。</vt:lpstr>
      <vt:lpstr>横向关系主要是确定同一级别的思想之间的逻辑关系，这种关系或者是演绎推理或者归纳推理，我们将在后面对此作专题讨论。</vt:lpstr>
      <vt:lpstr>序言的讲故事结构的目的是引发与读者相关联的问题，保证正文中纵向疑问/回答式的对话获得读者足够的兴趣。</vt:lpstr>
      <vt:lpstr>目录</vt:lpstr>
      <vt:lpstr>通过自上而下的方法建立金字塔结构</vt:lpstr>
      <vt:lpstr>通过自下而上的方法建立金字塔结构</vt:lpstr>
      <vt:lpstr>初学者注意事项</vt:lpstr>
      <vt:lpstr>目录</vt:lpstr>
      <vt:lpstr>同一组中的思想相互之间的逻辑关系，主要是演绎关系和归纳关系。</vt:lpstr>
      <vt:lpstr>演绎关系通常表现为由大前提、小前提推导出一个结论的形式。</vt:lpstr>
      <vt:lpstr>演绎关系举例</vt:lpstr>
      <vt:lpstr>将两个演绎过程连接起来时，为避免推理过程过于呆板，在保证读者理解的情况下，可以省略一个推理步骤，成为连环式演绎推理。</vt:lpstr>
      <vt:lpstr>归纳关系通常表现为由若干具有相同属性的思想推导出一个上层思想的过程。</vt:lpstr>
      <vt:lpstr>归纳推理举例</vt:lpstr>
      <vt:lpstr>演绎推理先提出“为什么”，然后阐述“如何进行”将使读者在整个推理过程中不断反复，造成读者理解的障碍</vt:lpstr>
      <vt:lpstr>归纳法先提出“如何进行”，再提出“为什么”，直接回答了读者的主要疑问，思路清楚，所有关于某一主题的信息都集中在一起，不同主题之间的界限非常清楚。</vt:lpstr>
      <vt:lpstr>演绎与归纳的推理过程的对比</vt:lpstr>
      <vt:lpstr>目录</vt:lpstr>
      <vt:lpstr>思考的逻辑，介绍了如何深入细致地把握思维的细节，以保证你使用的语句能够真实地反映你希望表达的思想要点</vt:lpstr>
      <vt:lpstr>下面是思考缺乏逻辑性的例子，一般的读者很难在30秒内对问题有一个清晰完整的认识</vt:lpstr>
      <vt:lpstr>思考的逻辑，其重点在于帮助读者在思想的不同层面上进行思考和记忆</vt:lpstr>
      <vt:lpstr>从保障信息传递完整的角度讲，思考的逻辑是读者的，而不是作者的</vt:lpstr>
      <vt:lpstr>对刚才的例子进行修改后，正常的读者一定会在30秒内抓住要点，甚至记住</vt:lpstr>
      <vt:lpstr>目录</vt:lpstr>
      <vt:lpstr>所有列入同一组的思想都必须具有某种逻辑顺序</vt:lpstr>
      <vt:lpstr>1、时间顺序——行动的先后顺序，是人们最习惯的阅读顺序，最易被接受</vt:lpstr>
      <vt:lpstr>2、结构顺序——思维框架的搭建顺序，往往以结构图的形象在大脑中呈现</vt:lpstr>
      <vt:lpstr>创建逻辑结构要做到“无交叉，无空白”</vt:lpstr>
      <vt:lpstr>结构顺序混乱的情况极易在日常写作中发生</vt:lpstr>
      <vt:lpstr>3、重要性顺序——重要性程度取决于你要回答的问题</vt:lpstr>
      <vt:lpstr>根据重要性顺序，对不适当的分组思想进行修改，一般先要归类，然后是排序</vt:lpstr>
      <vt:lpstr>回顾本篇引言部分的例子，先对其进行归类</vt:lpstr>
      <vt:lpstr>目录</vt:lpstr>
      <vt:lpstr>对一组思想进行概括是一任令人头疼的事情，很多人以一些“缺乏思想”的句子应付了事</vt:lpstr>
      <vt:lpstr>要避免使用“缺乏思想”的句子，因为其会导致相当严重的后果</vt:lpstr>
      <vt:lpstr>对一组思想进行严谨的概括总结，必然能推动思维的发展，主要有演绎和归纳两种方式</vt:lpstr>
      <vt:lpstr>“缺乏思想”的句子掩盖了思想不完整的事实</vt:lpstr>
      <vt:lpstr>文章结构中任一层次上的思想都必须是对其下面一个层次思想的概括</vt:lpstr>
      <vt:lpstr>行动性思想与描述性思想在表述上和内在联系上都是有所不同的</vt:lpstr>
      <vt:lpstr>由大量行动性思想组成的过程可能包括一系列在不同层次上的独特的封闭体系，但实际上这些句子从形式上看起来很相似</vt:lpstr>
      <vt:lpstr>1、在处理行动性思想时，理顺自己思路的最简单方法，就是想象自己确定采取了这些行动，然后根据完成这些行动将导致的明确结果，修改行动步骤的语言，使之更加明确</vt:lpstr>
      <vt:lpstr>2、对于不同的行动性思想，要有意地区分其层次，以便将每一个层次上的行动步骤控制在五个以内</vt:lpstr>
      <vt:lpstr>行动性思想被归于一组，完全是因为它们能够共同产生某一特定的结果，这也是对其进行组织的唯一合理依据，否则必定会造成重复</vt:lpstr>
      <vt:lpstr>将例子中的修饰成分砍去，然后再找出重复的部分</vt:lpstr>
      <vt:lpstr>现在根据行动产生的结果重新建立一个金字塔结构</vt:lpstr>
      <vt:lpstr>3、概括性思想必须说明完成行动步骤后导致的直接结果，且措辞必须明确具体</vt:lpstr>
      <vt:lpstr>概括行动性思想时易犯的错误，是以更高层的“目的”代替“概括”</vt:lpstr>
      <vt:lpstr>从找出共性到归纳出一个新的思想是一次思维过程的飞跃</vt:lpstr>
      <vt:lpstr>1、如果思想组中的句子较少，可以寻找结构上的共性</vt:lpstr>
      <vt:lpstr>2、如果思想组中的句子较多，就要寻找更密切的联系</vt:lpstr>
      <vt:lpstr>3、如果一些具有共性的句子所隐含的意义难以被揭示出来，就需要进行所谓的“归纳跃进”，以便将隐含意义明确化</vt:lpstr>
      <vt:lpstr>第七章概括分组思想告诉我们：不能简单地把一系列思想堆放在一起，并假定读者能够看出其中的意义</vt:lpstr>
      <vt:lpstr>总结第二篇：语言表达是人们的基本需求，而思考的逻辑正是帮助人们进行更好的表达</vt:lpstr>
      <vt:lpstr>目录</vt:lpstr>
      <vt:lpstr>PowerPoint 演示文稿</vt:lpstr>
      <vt:lpstr>与传统解决问题的步骤相比较，“金字塔”原理更突出“界定问题”与“结构性分析”的重要性</vt:lpstr>
      <vt:lpstr>用序列分析法对R1（非期望结果）和R2（期望结果）的比较分析产生的答案，是界定问题和解决问题的基础</vt:lpstr>
      <vt:lpstr>界定问题的框架</vt:lpstr>
      <vt:lpstr>展开问题——切入点/序幕</vt:lpstr>
      <vt:lpstr>案例说明界定问题的框架和关键问题</vt:lpstr>
      <vt:lpstr>案例说明界定问题的框架和关键问题</vt:lpstr>
      <vt:lpstr>根据寻求解决方案切入点的不同，通常会面临三种情形和七种疑问</vt:lpstr>
      <vt:lpstr>目录</vt:lpstr>
      <vt:lpstr>通过设计合适的诊断框架可以帮助找寻问题产生的可能原因，MECE（相互独立/完全穷尽）法则是设计诊断框架的思考基础</vt:lpstr>
      <vt:lpstr>方法一：通过划分结构建立诊断框架，寻找可能的问题</vt:lpstr>
      <vt:lpstr>方法一（续） ：通过划分结构建立诊断框架，寻找可能的问题</vt:lpstr>
      <vt:lpstr>方法二：通过寻找因果关系（财务结构）建立诊断框架，寻找可能的问题</vt:lpstr>
      <vt:lpstr>方法二（续） ：通过寻找因果关系（任务结构）建立诊断框架，寻找可能的问题</vt:lpstr>
      <vt:lpstr>方法二（续） ：通过寻找因果关系（活动结构）建立诊断框架，寻找可能的问题</vt:lpstr>
      <vt:lpstr>方法三：将可能的原因分类建立诊断框架，进行问题的结构性分析</vt:lpstr>
      <vt:lpstr>方法三（续）：通过将可能的原因分类建立诊断框架，寻找可能的问题</vt:lpstr>
      <vt:lpstr>运用诊断框架分析客户的问题，并有目的收集相关资料，提出假设</vt:lpstr>
      <vt:lpstr>在对公司问题界定清晰的基础上，需要提出假设，并找寻验证假设的资料</vt:lpstr>
      <vt:lpstr>通过使用逻辑树可以得出可能的解决方案，解答“我们能做什么”和“我们应该做什么”的问题</vt:lpstr>
      <vt:lpstr>进行是非问题分析的关键是对主要决策变量的可行性方案评估</vt:lpstr>
      <vt:lpstr>第三篇的小结</vt:lpstr>
      <vt:lpstr>目录</vt:lpstr>
      <vt:lpstr>演示的逻辑</vt:lpstr>
      <vt:lpstr>在纸面上反映金字塔</vt:lpstr>
      <vt:lpstr>标题应反映金字塔思想的分组</vt:lpstr>
      <vt:lpstr>标题应反映金字塔中的思想分组</vt:lpstr>
      <vt:lpstr>突出显示关键句思想  </vt:lpstr>
      <vt:lpstr>突出显示关键句思想</vt:lpstr>
      <vt:lpstr>多级标题法</vt:lpstr>
      <vt:lpstr>多级标题法</vt:lpstr>
      <vt:lpstr>多级标题法</vt:lpstr>
      <vt:lpstr>多级标题法</vt:lpstr>
      <vt:lpstr>下划线法</vt:lpstr>
      <vt:lpstr>小数编号法</vt:lpstr>
      <vt:lpstr>项目符号法</vt:lpstr>
      <vt:lpstr>组与组之间要有过渡</vt:lpstr>
      <vt:lpstr>组与组之间有过渡</vt:lpstr>
      <vt:lpstr>组与组之间要有过渡</vt:lpstr>
      <vt:lpstr>组与组之间要有过渡</vt:lpstr>
      <vt:lpstr>从页面反映金字塔层次的方法</vt:lpstr>
      <vt:lpstr>制作文本幻灯片应简明扼要</vt:lpstr>
      <vt:lpstr>制作图表幻灯片</vt:lpstr>
      <vt:lpstr>数量之间如何比较(图例)</vt:lpstr>
      <vt:lpstr>有何变化/如何变化？（图例）</vt:lpstr>
      <vt:lpstr>科学性外展推理举例：推翻亚里斯多德力量产生速度结论</vt:lpstr>
      <vt:lpstr>序言通常回答四个问题          W-W-H-W</vt:lpstr>
      <vt:lpstr>谢谢大家！</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R720</dc:creator>
  <cp:lastModifiedBy>林 彦君</cp:lastModifiedBy>
  <cp:revision>220</cp:revision>
  <dcterms:created xsi:type="dcterms:W3CDTF">1601-01-01T00:00:00Z</dcterms:created>
  <dcterms:modified xsi:type="dcterms:W3CDTF">2018-05-31T07:57:48Z</dcterms:modified>
</cp:coreProperties>
</file>