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ommentAuthors.xml" ContentType="application/vnd.openxmlformats-officedocument.presentationml.commentAuthors+xml"/>
  <Override PartName="/ppt/comments/comment10.xml" ContentType="application/vnd.openxmlformats-officedocument.presentationml.comment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24384000" cy="13716000"/>
  <p:notesSz cx="7772400" cy="10058400"/>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commentAuthors" Target="commentAuthors.xml"/>
</Relationships>
</file>

<file path=ppt/comments/comment10.xml><?xml version="1.0" encoding="utf-8"?>
<p:cmLst xmlns:p="http://schemas.openxmlformats.org/presentationml/2006/main">
  <p:cm authorId="0" dt="2021-07-30T00:48:00.000000000" idx="1">
    <p:pos x="0" y="0"/>
    <p:text>Re: Electronics – 19K LMMultiple attempts at getting better accuracy with the 19K LM resulted in lower accuracy than with the 4K. However, in restrospect, this experiment was done before we learned about the learning rate finder, and might just illustrate the importance of having the right learning rate. I am still considering using larger finedtuned Lms in the future, and possibly, with better results.</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ithub.com/postprandial/fastai-amazonreview/blob/main/Books/amazon-reviews-books-on-train.ipynb" TargetMode="External"/><Relationship Id="rId2" Type="http://schemas.openxmlformats.org/officeDocument/2006/relationships/hyperlink" Target="https://github.com/postprandial/fastai-amazonreview/blob/main/Electronics/Electronics%20-%20Model(4).ipynb" TargetMode="External"/><Relationship Id="rId3" Type="http://schemas.openxmlformats.org/officeDocument/2006/relationships/hyperlink" Target="https://github.com/postprandial/fastai-amazonreview/blob/main/Electronics/Electronics%20-%20Model-LM-v2.ipynb" TargetMode="External"/><Relationship Id="rId4" Type="http://schemas.openxmlformats.org/officeDocument/2006/relationships/slideLayout" Target="../slideLayouts/slideLayout13.xml"/><Relationship Id="rId5"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hyperlink" Target="https://github.com/postprandial/fastai-amazonreview/blob/main/Electronics/Electronics%20-%20Model-LM-v5.ipynb" TargetMode="External"/><Relationship Id="rId2" Type="http://schemas.openxmlformats.org/officeDocument/2006/relationships/hyperlink" Target="https://github.com/postprandial/fastai-amazonreview/tree/main/Groceries_and_Gourmet_Food"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iopscience.iop.org/article/10.1088/1757-899X/428/1/012022" TargetMode="External"/><Relationship Id="rId2" Type="http://schemas.openxmlformats.org/officeDocument/2006/relationships/hyperlink" Target="https://dzlab.github.io/dltips/en/pytorch/text-augmentation/" TargetMode="External"/><Relationship Id="rId3" Type="http://schemas.openxmlformats.org/officeDocument/2006/relationships/hyperlink" Target="https://pair-code.github.io/lit/" TargetMode="External"/><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jmcauley.ucsd.edu/data/amazon/"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206360" y="584640"/>
            <a:ext cx="21969360" cy="4646520"/>
          </a:xfrm>
          <a:prstGeom prst="rect">
            <a:avLst/>
          </a:prstGeom>
          <a:noFill/>
          <a:ln w="12600">
            <a:noFill/>
          </a:ln>
        </p:spPr>
        <p:style>
          <a:lnRef idx="0"/>
          <a:fillRef idx="0"/>
          <a:effectRef idx="0"/>
          <a:fontRef idx="minor"/>
        </p:style>
        <p:txBody>
          <a:bodyPr lIns="50760" rIns="50760" tIns="50760" bIns="50760"/>
          <a:p>
            <a:pPr>
              <a:lnSpc>
                <a:spcPct val="80000"/>
              </a:lnSpc>
            </a:pPr>
            <a:r>
              <a:rPr b="1" lang="en-US" sz="8500" spc="-157" strike="noStrike">
                <a:solidFill>
                  <a:srgbClr val="000000"/>
                </a:solidFill>
                <a:latin typeface="Helvetica Neue"/>
                <a:ea typeface="Helvetica Neue"/>
              </a:rPr>
              <a:t>HELPFULNESS IN AMAZON REVIEWS</a:t>
            </a:r>
            <a:endParaRPr b="0" lang="en-US" sz="8500" spc="-1" strike="noStrike">
              <a:latin typeface="Arial"/>
            </a:endParaRPr>
          </a:p>
        </p:txBody>
      </p:sp>
      <p:sp>
        <p:nvSpPr>
          <p:cNvPr id="77" name="CustomShape 2"/>
          <p:cNvSpPr/>
          <p:nvPr/>
        </p:nvSpPr>
        <p:spPr>
          <a:xfrm>
            <a:off x="1035360" y="10982880"/>
            <a:ext cx="7466040" cy="1903320"/>
          </a:xfrm>
          <a:prstGeom prst="rect">
            <a:avLst/>
          </a:prstGeom>
          <a:noFill/>
          <a:ln w="12600">
            <a:noFill/>
          </a:ln>
        </p:spPr>
        <p:style>
          <a:lnRef idx="0"/>
          <a:fillRef idx="0"/>
          <a:effectRef idx="0"/>
          <a:fontRef idx="minor"/>
        </p:style>
        <p:txBody>
          <a:bodyPr lIns="50760" rIns="50760" tIns="50760" bIns="50760"/>
          <a:p>
            <a:pPr marL="609480" indent="-607680">
              <a:lnSpc>
                <a:spcPct val="90000"/>
              </a:lnSpc>
              <a:spcBef>
                <a:spcPts val="4501"/>
              </a:spcBef>
              <a:buClr>
                <a:srgbClr val="000000"/>
              </a:buClr>
              <a:buSzPct val="123000"/>
              <a:buFont typeface="Symbol"/>
              <a:buChar char=""/>
            </a:pPr>
            <a:r>
              <a:rPr b="0" lang="en-US" sz="3509" spc="-1" strike="noStrike">
                <a:solidFill>
                  <a:srgbClr val="000000"/>
                </a:solidFill>
                <a:latin typeface="Helvetica Neue"/>
                <a:ea typeface="Helvetica Neue"/>
              </a:rPr>
              <a:t>Fast.ai Course</a:t>
            </a:r>
            <a:endParaRPr b="0" lang="en-US" sz="3509" spc="-1" strike="noStrike">
              <a:latin typeface="Arial"/>
            </a:endParaRPr>
          </a:p>
          <a:p>
            <a:pPr>
              <a:lnSpc>
                <a:spcPct val="90000"/>
              </a:lnSpc>
              <a:spcBef>
                <a:spcPts val="4501"/>
              </a:spcBef>
            </a:pPr>
            <a:endParaRPr b="0" lang="en-US" sz="3509" spc="-1" strike="noStrike">
              <a:latin typeface="Arial"/>
            </a:endParaRPr>
          </a:p>
          <a:p>
            <a:pPr>
              <a:lnSpc>
                <a:spcPct val="90000"/>
              </a:lnSpc>
              <a:spcBef>
                <a:spcPts val="4501"/>
              </a:spcBef>
            </a:pPr>
            <a:endParaRPr b="0" lang="en-US" sz="3509" spc="-1" strike="noStrike">
              <a:latin typeface="Arial"/>
            </a:endParaRPr>
          </a:p>
        </p:txBody>
      </p:sp>
      <p:pic>
        <p:nvPicPr>
          <p:cNvPr id="78" name="WV9EARuIvFVLP2E5ouYaGxEZUEqKDJ__YnBtT03mqKspC2DBUG_1FJdJupXdXzB4pgkbBJvfBGRJxL05xgHP2atlLB4qFkQgowcv38B6vlOGUODkoPqG6HHHFSSLpH0tYqe1D4BmnIY.png" descr=""/>
          <p:cNvPicPr/>
          <p:nvPr/>
        </p:nvPicPr>
        <p:blipFill>
          <a:blip r:embed="rId1"/>
          <a:stretch/>
        </p:blipFill>
        <p:spPr>
          <a:xfrm>
            <a:off x="669960" y="11184480"/>
            <a:ext cx="4726800" cy="1944720"/>
          </a:xfrm>
          <a:prstGeom prst="rect">
            <a:avLst/>
          </a:prstGeom>
          <a:ln w="25560">
            <a:noFill/>
          </a:ln>
          <a:effectLst>
            <a:outerShdw blurRad="254000" dir="5400000" dist="127000" rotWithShape="0">
              <a:srgbClr val="000000">
                <a:alpha val="70000"/>
              </a:srgbClr>
            </a:outerShdw>
          </a:effectLst>
        </p:spPr>
      </p:pic>
      <p:sp>
        <p:nvSpPr>
          <p:cNvPr id="79" name="CustomShape 3"/>
          <p:cNvSpPr/>
          <p:nvPr/>
        </p:nvSpPr>
        <p:spPr>
          <a:xfrm>
            <a:off x="860400" y="6001200"/>
            <a:ext cx="6662160" cy="134856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4100" spc="-1" strike="noStrike">
                <a:solidFill>
                  <a:srgbClr val="000000"/>
                </a:solidFill>
                <a:latin typeface="Helvetica Neue"/>
                <a:ea typeface="Helvetica Neue"/>
              </a:rPr>
              <a:t>Nlp-1-online </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Gaurav, Maria</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Tamara, Dewsy</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Kenny, Vu</a:t>
            </a:r>
            <a:endParaRPr b="0" lang="en-US" sz="4100" spc="-1" strike="noStrike">
              <a:latin typeface="Arial"/>
            </a:endParaRPr>
          </a:p>
        </p:txBody>
      </p:sp>
      <p:pic>
        <p:nvPicPr>
          <p:cNvPr id="80" name="1*7gQySejtY8SBIPmH1ZeBnQ.png" descr=""/>
          <p:cNvPicPr/>
          <p:nvPr/>
        </p:nvPicPr>
        <p:blipFill>
          <a:blip r:embed="rId2"/>
          <a:stretch/>
        </p:blipFill>
        <p:spPr>
          <a:xfrm rot="20760000">
            <a:off x="10089720" y="4786560"/>
            <a:ext cx="13269600" cy="6721200"/>
          </a:xfrm>
          <a:prstGeom prst="rect">
            <a:avLst/>
          </a:prstGeom>
          <a:ln w="12600">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737360" y="691560"/>
            <a:ext cx="21943440" cy="228852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5. Results – Unbalanced Data</a:t>
            </a:r>
            <a:endParaRPr b="0" lang="en-US" sz="4800" spc="-1" strike="noStrike">
              <a:latin typeface="Arial"/>
            </a:endParaRPr>
          </a:p>
        </p:txBody>
      </p:sp>
      <p:graphicFrame>
        <p:nvGraphicFramePr>
          <p:cNvPr id="99" name="Table 2"/>
          <p:cNvGraphicFramePr/>
          <p:nvPr/>
        </p:nvGraphicFramePr>
        <p:xfrm>
          <a:off x="1737360" y="4315320"/>
          <a:ext cx="21225600" cy="6931440"/>
        </p:xfrm>
        <a:graphic>
          <a:graphicData uri="http://schemas.openxmlformats.org/drawingml/2006/table">
            <a:tbl>
              <a:tblPr/>
              <a:tblGrid>
                <a:gridCol w="4245480"/>
                <a:gridCol w="4245480"/>
                <a:gridCol w="4245480"/>
                <a:gridCol w="4244760"/>
                <a:gridCol w="4244760"/>
              </a:tblGrid>
              <a:tr h="1733040">
                <a:tc>
                  <a:txBody>
                    <a:bodyPr lIns="90000" rIns="90000"/>
                    <a:p>
                      <a:pPr>
                        <a:lnSpc>
                          <a:spcPct val="100000"/>
                        </a:lnSpc>
                      </a:pPr>
                      <a:r>
                        <a:rPr b="1" lang="en-US" sz="4000" spc="-1" strike="noStrike">
                          <a:solidFill>
                            <a:srgbClr val="000000"/>
                          </a:solidFill>
                          <a:latin typeface="Arial"/>
                          <a:ea typeface="DejaVu Sans"/>
                        </a:rPr>
                        <a:t>Domain</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Training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Validation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Accuracy</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Workbook</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733040">
                <a:tc>
                  <a:txBody>
                    <a:bodyPr lIns="90000" rIns="90000"/>
                    <a:p>
                      <a:pPr>
                        <a:lnSpc>
                          <a:spcPct val="100000"/>
                        </a:lnSpc>
                      </a:pPr>
                      <a:r>
                        <a:rPr b="0" lang="en-US" sz="3600" spc="-1" strike="noStrike">
                          <a:solidFill>
                            <a:srgbClr val="000000"/>
                          </a:solidFill>
                          <a:latin typeface="Arial"/>
                          <a:ea typeface="DejaVu Sans"/>
                        </a:rPr>
                        <a:t>Books – 86K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0.3675</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0.3591</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0.8484</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u="sng">
                          <a:solidFill>
                            <a:srgbClr val="0000ff"/>
                          </a:solidFill>
                          <a:uFillTx/>
                          <a:latin typeface="Arial"/>
                          <a:ea typeface="DejaVu Sans"/>
                          <a:hlinkClick r:id="rId1"/>
                        </a:rPr>
                        <a:t>Link to Notebook</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733040">
                <a:tc>
                  <a:txBody>
                    <a:bodyPr lIns="90000" rIns="90000"/>
                    <a:p>
                      <a:pPr>
                        <a:lnSpc>
                          <a:spcPct val="100000"/>
                        </a:lnSpc>
                      </a:pPr>
                      <a:r>
                        <a:rPr b="0" lang="en-US" sz="3600" spc="-1" strike="noStrike">
                          <a:solidFill>
                            <a:srgbClr val="000000"/>
                          </a:solidFill>
                          <a:latin typeface="Arial"/>
                          <a:ea typeface="DejaVu Sans"/>
                        </a:rPr>
                        <a:t>Electronics – 4K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0.4679</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0.4732</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0.7886</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800" spc="-1" strike="noStrike">
                          <a:latin typeface="Arial"/>
                          <a:hlinkClick r:id="rId2"/>
                        </a:rPr>
                        <a:t>https://github.com/postprandial/fastai-amazonreview/blob/main/Electronics/Electronics%20-%20Model(4).ipynb</a:t>
                      </a:r>
                      <a:r>
                        <a:rPr b="0" lang="en-US" sz="1800" spc="-1" strike="noStrike">
                          <a:latin typeface="Arial"/>
                        </a:rPr>
                        <a:t> </a:t>
                      </a:r>
                      <a:endParaRPr b="0" lang="en-US" sz="1800" spc="-1" strike="noStrike">
                        <a:latin typeface="Arial"/>
                      </a:endParaRPr>
                    </a:p>
                    <a:p>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732680">
                <a:tc>
                  <a:txBody>
                    <a:bodyPr lIns="90000" rIns="90000"/>
                    <a:p>
                      <a:pPr>
                        <a:lnSpc>
                          <a:spcPct val="100000"/>
                        </a:lnSpc>
                      </a:pPr>
                      <a:r>
                        <a:rPr b="0" lang="en-US" sz="3600" spc="-1" strike="noStrike">
                          <a:solidFill>
                            <a:srgbClr val="000000"/>
                          </a:solidFill>
                          <a:latin typeface="Arial"/>
                          <a:ea typeface="DejaVu Sans"/>
                        </a:rPr>
                        <a:t>Electronics – 19K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0.5229</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0.5242</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0.7512</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hlinkClick r:id="rId3"/>
                        </a:rPr>
                        <a:t>https://github.com/postprandial/fastai-amazonreview/blob/main/Electronics/Electronics%20-%20Model-LM-v2.ipynb</a:t>
                      </a:r>
                      <a:endParaRPr b="0" lang="en-US" sz="1800" spc="-1" strike="noStrike">
                        <a:latin typeface="Arial"/>
                      </a:endParaRPr>
                    </a:p>
                    <a:p>
                      <a:endParaRPr b="0" lang="en-US" sz="1800" spc="-1" strike="noStrike">
                        <a:latin typeface="Arial"/>
                      </a:endParaRPr>
                    </a:p>
                    <a:p>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320920" y="1461600"/>
            <a:ext cx="21943440" cy="228852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5. Results – Balanced Data</a:t>
            </a:r>
            <a:endParaRPr b="0" lang="en-US" sz="4800" spc="-1" strike="noStrike">
              <a:latin typeface="Arial"/>
            </a:endParaRPr>
          </a:p>
        </p:txBody>
      </p:sp>
      <p:graphicFrame>
        <p:nvGraphicFramePr>
          <p:cNvPr id="101" name="Table 2"/>
          <p:cNvGraphicFramePr/>
          <p:nvPr/>
        </p:nvGraphicFramePr>
        <p:xfrm>
          <a:off x="2320920" y="4716360"/>
          <a:ext cx="19575720" cy="5088240"/>
        </p:xfrm>
        <a:graphic>
          <a:graphicData uri="http://schemas.openxmlformats.org/drawingml/2006/table">
            <a:tbl>
              <a:tblPr/>
              <a:tblGrid>
                <a:gridCol w="4501800"/>
                <a:gridCol w="4029480"/>
                <a:gridCol w="4282920"/>
                <a:gridCol w="3272400"/>
                <a:gridCol w="3489480"/>
              </a:tblGrid>
              <a:tr h="1696320">
                <a:tc>
                  <a:txBody>
                    <a:bodyPr lIns="90000" rIns="90000"/>
                    <a:p>
                      <a:pPr>
                        <a:lnSpc>
                          <a:spcPct val="100000"/>
                        </a:lnSpc>
                      </a:pPr>
                      <a:r>
                        <a:rPr b="1" lang="en-US" sz="4000" spc="-1" strike="noStrike">
                          <a:solidFill>
                            <a:srgbClr val="000000"/>
                          </a:solidFill>
                          <a:latin typeface="Arial"/>
                          <a:ea typeface="DejaVu Sans"/>
                        </a:rPr>
                        <a:t>Domain</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Training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Validation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Accuracy</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Workbook</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696320">
                <a:tc>
                  <a:txBody>
                    <a:bodyPr lIns="90000" rIns="90000"/>
                    <a:p>
                      <a:pPr>
                        <a:lnSpc>
                          <a:spcPct val="100000"/>
                        </a:lnSpc>
                      </a:pPr>
                      <a:r>
                        <a:rPr b="0" lang="en-US" sz="3600" spc="-1" strike="noStrike">
                          <a:solidFill>
                            <a:srgbClr val="000000"/>
                          </a:solidFill>
                          <a:latin typeface="Arial"/>
                          <a:ea typeface="DejaVu Sans"/>
                        </a:rPr>
                        <a:t>Electronics</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0.2017</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0.2455</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0.9157</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u="sng">
                          <a:solidFill>
                            <a:srgbClr val="0000ff"/>
                          </a:solidFill>
                          <a:uFillTx/>
                          <a:latin typeface="Arial"/>
                          <a:ea typeface="DejaVu Sans"/>
                          <a:hlinkClick r:id="rId1"/>
                        </a:rPr>
                        <a:t>Link to Notebook</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695960">
                <a:tc>
                  <a:txBody>
                    <a:bodyPr lIns="90000" rIns="90000"/>
                    <a:p>
                      <a:pPr>
                        <a:lnSpc>
                          <a:spcPct val="100000"/>
                        </a:lnSpc>
                      </a:pPr>
                      <a:r>
                        <a:rPr b="0" lang="en-US" sz="3600" spc="-1" strike="noStrike">
                          <a:solidFill>
                            <a:srgbClr val="000000"/>
                          </a:solidFill>
                          <a:latin typeface="Arial"/>
                          <a:ea typeface="DejaVu Sans"/>
                        </a:rPr>
                        <a:t>Grocery&amp;Gourmet</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0.3241</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0.6425</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0.8000</a:t>
                      </a:r>
                      <a:endParaRPr b="0" lang="en-US" sz="3200" spc="-1" strike="noStrike">
                        <a:latin typeface="Arial"/>
                      </a:endParaRPr>
                    </a:p>
                    <a:p>
                      <a:pPr>
                        <a:lnSpc>
                          <a:spcPct val="100000"/>
                        </a:lnSpc>
                      </a:pPr>
                      <a:b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800" spc="-1" strike="noStrike">
                          <a:latin typeface="Arial"/>
                          <a:hlinkClick r:id="rId2"/>
                        </a:rPr>
                        <a:t>https://github.com/postprandial/fastai-amazonreview/tree/main/Groceries_and_Gourmet_Food</a:t>
                      </a:r>
                      <a:r>
                        <a:rPr b="0" lang="en-US" sz="1800" spc="-1" strike="noStrike">
                          <a:latin typeface="Arial"/>
                        </a:rPr>
                        <a:t> </a:t>
                      </a:r>
                      <a:endParaRPr b="0" lang="en-US" sz="1800" spc="-1" strike="noStrike">
                        <a:latin typeface="Arial"/>
                      </a:endParaRPr>
                    </a:p>
                    <a:p>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439720" y="309600"/>
            <a:ext cx="21943440" cy="228852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6. Future Scope</a:t>
            </a:r>
            <a:endParaRPr b="0" lang="en-US" sz="4800" spc="-1" strike="noStrike">
              <a:latin typeface="Arial"/>
            </a:endParaRPr>
          </a:p>
        </p:txBody>
      </p:sp>
      <p:sp>
        <p:nvSpPr>
          <p:cNvPr id="103" name="CustomShape 2"/>
          <p:cNvSpPr/>
          <p:nvPr/>
        </p:nvSpPr>
        <p:spPr>
          <a:xfrm>
            <a:off x="2468880" y="2598840"/>
            <a:ext cx="19796400" cy="102499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Arial"/>
                <a:ea typeface="DejaVu Sans"/>
              </a:rPr>
              <a:t>Different Loss Functions</a:t>
            </a:r>
            <a:endParaRPr b="0" lang="en-US" sz="4000" spc="-1" strike="noStrike">
              <a:latin typeface="Arial"/>
            </a:endParaRPr>
          </a:p>
          <a:p>
            <a:pPr>
              <a:lnSpc>
                <a:spcPct val="100000"/>
              </a:lnSpc>
            </a:pPr>
            <a:r>
              <a:rPr b="0" lang="en-US" sz="4000" spc="-1" strike="noStrike">
                <a:solidFill>
                  <a:srgbClr val="000000"/>
                </a:solidFill>
                <a:latin typeface="Arial"/>
                <a:ea typeface="DejaVu Sans"/>
              </a:rPr>
              <a:t>- Experiment with different loss functions, especially the ones that are known to work well with unbalanced datasets (e.g. </a:t>
            </a:r>
            <a:r>
              <a:rPr b="0" lang="en-US" sz="4000" spc="-1" strike="noStrike" u="sng">
                <a:solidFill>
                  <a:srgbClr val="0000ff"/>
                </a:solidFill>
                <a:uFillTx/>
                <a:latin typeface="Arial"/>
                <a:ea typeface="DejaVu Sans"/>
                <a:hlinkClick r:id="rId1"/>
              </a:rPr>
              <a:t>Weighted Focal Loss</a:t>
            </a:r>
            <a:r>
              <a:rPr b="0" lang="en-US" sz="4000" spc="-1" strike="noStrike">
                <a:solidFill>
                  <a:srgbClr val="000000"/>
                </a:solidFill>
                <a:latin typeface="Arial"/>
                <a:ea typeface="DejaVu Sans"/>
              </a:rPr>
              <a:t>)</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Cross domain model applicability</a:t>
            </a:r>
            <a:endParaRPr b="0" lang="en-US" sz="4000" spc="-1" strike="noStrike">
              <a:latin typeface="Arial"/>
            </a:endParaRPr>
          </a:p>
          <a:p>
            <a:pPr>
              <a:lnSpc>
                <a:spcPct val="100000"/>
              </a:lnSpc>
            </a:pPr>
            <a:r>
              <a:rPr b="0" lang="en-US" sz="4000" spc="-1" strike="noStrike">
                <a:solidFill>
                  <a:srgbClr val="000000"/>
                </a:solidFill>
                <a:latin typeface="Arial"/>
                <a:ea typeface="DejaVu Sans"/>
              </a:rPr>
              <a:t>- Test how the language models &amp; the classification models work across domains, like Books &amp; Electronics (e.g. Are they effective if we use them across domains to identify helpful reviews?)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Data Augmentation </a:t>
            </a:r>
            <a:endParaRPr b="0" lang="en-US" sz="4000" spc="-1" strike="noStrike">
              <a:latin typeface="Arial"/>
            </a:endParaRPr>
          </a:p>
          <a:p>
            <a:pPr>
              <a:lnSpc>
                <a:spcPct val="100000"/>
              </a:lnSpc>
            </a:pPr>
            <a:r>
              <a:rPr b="0" lang="en-US" sz="4000" spc="-1" strike="noStrike">
                <a:solidFill>
                  <a:srgbClr val="000000"/>
                </a:solidFill>
                <a:latin typeface="Arial"/>
                <a:ea typeface="DejaVu Sans"/>
              </a:rPr>
              <a:t>- Use techniques such as </a:t>
            </a:r>
            <a:r>
              <a:rPr b="0" lang="en-US" sz="4000" spc="-1" strike="noStrike" u="sng">
                <a:solidFill>
                  <a:srgbClr val="0000ff"/>
                </a:solidFill>
                <a:uFillTx/>
                <a:latin typeface="Arial"/>
                <a:ea typeface="DejaVu Sans"/>
                <a:hlinkClick r:id="rId2"/>
              </a:rPr>
              <a:t>Back Translation</a:t>
            </a:r>
            <a:r>
              <a:rPr b="0" lang="en-US" sz="4000" spc="-1" strike="noStrike">
                <a:solidFill>
                  <a:srgbClr val="000000"/>
                </a:solidFill>
                <a:latin typeface="Arial"/>
                <a:ea typeface="DejaVu Sans"/>
              </a:rPr>
              <a:t> to study its effects on model predictability</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Model Interpretability</a:t>
            </a:r>
            <a:endParaRPr b="0" lang="en-US" sz="4000" spc="-1" strike="noStrike">
              <a:latin typeface="Arial"/>
            </a:endParaRPr>
          </a:p>
          <a:p>
            <a:pPr marL="571680" indent="-570600">
              <a:lnSpc>
                <a:spcPct val="100000"/>
              </a:lnSpc>
              <a:buClr>
                <a:srgbClr val="000000"/>
              </a:buClr>
              <a:buFont typeface="StarSymbol"/>
              <a:buChar char="-"/>
            </a:pPr>
            <a:r>
              <a:rPr b="0" lang="en-US" sz="4000" spc="-1" strike="noStrike">
                <a:solidFill>
                  <a:srgbClr val="000000"/>
                </a:solidFill>
                <a:latin typeface="Arial"/>
                <a:ea typeface="DejaVu Sans"/>
              </a:rPr>
              <a:t>Understand how &amp; why the text classifier model is making the predictions that it does</a:t>
            </a:r>
            <a:endParaRPr b="0" lang="en-US" sz="4000" spc="-1" strike="noStrike">
              <a:latin typeface="Arial"/>
            </a:endParaRPr>
          </a:p>
          <a:p>
            <a:pPr lvl="1" marL="1028880" indent="-570600">
              <a:lnSpc>
                <a:spcPct val="100000"/>
              </a:lnSpc>
              <a:buClr>
                <a:srgbClr val="000000"/>
              </a:buClr>
              <a:buFont typeface="StarSymbol"/>
              <a:buChar char="-"/>
            </a:pPr>
            <a:r>
              <a:rPr b="0" lang="en-US" sz="4000" spc="-1" strike="noStrike">
                <a:solidFill>
                  <a:srgbClr val="000000"/>
                </a:solidFill>
                <a:latin typeface="Arial"/>
                <a:ea typeface="DejaVu Sans"/>
              </a:rPr>
              <a:t>Use toolkits like </a:t>
            </a:r>
            <a:r>
              <a:rPr b="0" lang="en-US" sz="4000" spc="-1" strike="noStrike" u="sng">
                <a:solidFill>
                  <a:srgbClr val="0000ff"/>
                </a:solidFill>
                <a:uFillTx/>
                <a:latin typeface="Arial"/>
                <a:ea typeface="DejaVu Sans"/>
                <a:hlinkClick r:id="rId3"/>
              </a:rPr>
              <a:t>Language Interpretability Tool</a:t>
            </a:r>
            <a:endParaRPr b="0" lang="en-US" sz="4000" spc="-1" strike="noStrike">
              <a:latin typeface="Arial"/>
            </a:endParaRPr>
          </a:p>
          <a:p>
            <a:pPr lvl="1" marL="1028880" indent="-570600">
              <a:lnSpc>
                <a:spcPct val="100000"/>
              </a:lnSpc>
              <a:buClr>
                <a:srgbClr val="000000"/>
              </a:buClr>
              <a:buFont typeface="StarSymbol"/>
              <a:buChar char="-"/>
            </a:pPr>
            <a:r>
              <a:rPr b="0" lang="en-US" sz="4000" spc="-1" strike="noStrike">
                <a:solidFill>
                  <a:srgbClr val="000000"/>
                </a:solidFill>
                <a:latin typeface="Arial"/>
                <a:ea typeface="DejaVu Sans"/>
              </a:rPr>
              <a:t>E.g. Negative reviews appear more likely to be tagged as unhelpful</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446200" y="3720600"/>
            <a:ext cx="19588320" cy="929700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Abdalraheem Alsmadi, Mahmoud Al-Ayyoub, Shadi AlZu’bi, Yaser Jararweh.</a:t>
            </a:r>
            <a:endParaRPr b="0" lang="en-US" sz="4400" spc="-1" strike="noStrike">
              <a:latin typeface="Arial"/>
            </a:endParaRPr>
          </a:p>
          <a:p>
            <a:pPr>
              <a:lnSpc>
                <a:spcPct val="100000"/>
              </a:lnSpc>
            </a:pPr>
            <a:r>
              <a:rPr b="0" lang="en-US" sz="4400" spc="-1" strike="noStrike">
                <a:solidFill>
                  <a:srgbClr val="000000"/>
                </a:solidFill>
                <a:latin typeface="Arial"/>
                <a:ea typeface="DejaVu Sans"/>
              </a:rPr>
              <a:t>Predicting Helpfulness of Online Reviews (2020). Jordan University of Science</a:t>
            </a:r>
            <a:endParaRPr b="0" lang="en-US" sz="4400" spc="-1" strike="noStrike">
              <a:latin typeface="Arial"/>
            </a:endParaRPr>
          </a:p>
          <a:p>
            <a:pPr>
              <a:lnSpc>
                <a:spcPct val="100000"/>
              </a:lnSpc>
            </a:pPr>
            <a:r>
              <a:rPr b="0" lang="en-US" sz="4400" spc="-1" strike="noStrike">
                <a:solidFill>
                  <a:srgbClr val="000000"/>
                </a:solidFill>
                <a:latin typeface="Arial"/>
                <a:ea typeface="DejaVu Sans"/>
              </a:rPr>
              <a:t>And Technology  &amp; Al Zaytoonah University of Jordan</a:t>
            </a:r>
            <a:endParaRPr b="0" lang="en-US" sz="4400" spc="-1" strike="noStrike">
              <a:latin typeface="Arial"/>
            </a:endParaRPr>
          </a:p>
          <a:p>
            <a:pPr>
              <a:lnSpc>
                <a:spcPct val="100000"/>
              </a:lnSpc>
            </a:pPr>
            <a:endParaRPr b="0" lang="en-US" sz="4400" spc="-1" strike="noStrike">
              <a:latin typeface="Arial"/>
            </a:endParaRPr>
          </a:p>
          <a:p>
            <a:pPr>
              <a:lnSpc>
                <a:spcPct val="100000"/>
              </a:lnSpc>
            </a:pPr>
            <a:r>
              <a:rPr b="0" lang="en-US" sz="4400" spc="-1" strike="noStrike">
                <a:solidFill>
                  <a:srgbClr val="000000"/>
                </a:solidFill>
                <a:latin typeface="Arial"/>
                <a:ea typeface="DejaVu Sans"/>
              </a:rPr>
              <a:t>Jeremy Howard, Sylvain Gugger. Deep Learning for Coders with fastai &amp; </a:t>
            </a:r>
            <a:endParaRPr b="0" lang="en-US" sz="4400" spc="-1" strike="noStrike">
              <a:latin typeface="Arial"/>
            </a:endParaRPr>
          </a:p>
          <a:p>
            <a:pPr>
              <a:lnSpc>
                <a:spcPct val="100000"/>
              </a:lnSpc>
            </a:pPr>
            <a:r>
              <a:rPr b="0" lang="en-US" sz="4400" spc="-1" strike="noStrike">
                <a:solidFill>
                  <a:srgbClr val="000000"/>
                </a:solidFill>
                <a:latin typeface="Arial"/>
                <a:ea typeface="DejaVu Sans"/>
              </a:rPr>
              <a:t>PyTorch (2020). O’Reilly.</a:t>
            </a:r>
            <a:endParaRPr b="0" lang="en-US" sz="4400" spc="-1" strike="noStrike">
              <a:latin typeface="Arial"/>
            </a:endParaRPr>
          </a:p>
          <a:p>
            <a:pPr>
              <a:lnSpc>
                <a:spcPct val="100000"/>
              </a:lnSpc>
            </a:pPr>
            <a:endParaRPr b="0" lang="en-US" sz="4400" spc="-1" strike="noStrike">
              <a:latin typeface="Arial"/>
            </a:endParaRPr>
          </a:p>
          <a:p>
            <a:pPr>
              <a:lnSpc>
                <a:spcPct val="100000"/>
              </a:lnSpc>
            </a:pPr>
            <a:r>
              <a:rPr b="0" lang="en-US" sz="4400" spc="-1" strike="noStrike">
                <a:solidFill>
                  <a:srgbClr val="000000"/>
                </a:solidFill>
                <a:latin typeface="Arial"/>
                <a:ea typeface="DejaVu Sans"/>
              </a:rPr>
              <a:t>R. He, J. McAuley. Ups and downs: Modeling the visual evolution of fashion trends with one-class collaborative filtering (2016). WWW.</a:t>
            </a:r>
            <a:endParaRPr b="0" lang="en-US" sz="4400" spc="-1" strike="noStrike">
              <a:latin typeface="Arial"/>
            </a:endParaRPr>
          </a:p>
          <a:p>
            <a:pPr>
              <a:lnSpc>
                <a:spcPct val="100000"/>
              </a:lnSpc>
            </a:pPr>
            <a:endParaRPr b="0" lang="en-US" sz="4400" spc="-1" strike="noStrike">
              <a:latin typeface="Arial"/>
            </a:endParaRPr>
          </a:p>
          <a:p>
            <a:pPr>
              <a:lnSpc>
                <a:spcPct val="100000"/>
              </a:lnSpc>
            </a:pPr>
            <a:r>
              <a:rPr b="0" lang="en-US" sz="4400" spc="-1" strike="noStrike">
                <a:solidFill>
                  <a:srgbClr val="000000"/>
                </a:solidFill>
                <a:latin typeface="Arial"/>
                <a:ea typeface="DejaVu Sans"/>
              </a:rPr>
              <a:t>Xianshan Qu, Xiaopeng Li, Csilla Farkas, John Rose. An Attention Model</a:t>
            </a:r>
            <a:endParaRPr b="0" lang="en-US" sz="4400" spc="-1" strike="noStrike">
              <a:latin typeface="Arial"/>
            </a:endParaRPr>
          </a:p>
          <a:p>
            <a:pPr>
              <a:lnSpc>
                <a:spcPct val="100000"/>
              </a:lnSpc>
            </a:pPr>
            <a:r>
              <a:rPr b="0" lang="en-US" sz="4400" spc="-1" strike="noStrike">
                <a:solidFill>
                  <a:srgbClr val="000000"/>
                </a:solidFill>
                <a:latin typeface="Arial"/>
                <a:ea typeface="Noto Sans CJK SC"/>
              </a:rPr>
              <a:t> </a:t>
            </a:r>
            <a:r>
              <a:rPr b="0" lang="en-US" sz="4400" spc="-1" strike="noStrike">
                <a:solidFill>
                  <a:srgbClr val="000000"/>
                </a:solidFill>
                <a:latin typeface="Arial"/>
                <a:ea typeface="Noto Sans CJK SC"/>
              </a:rPr>
              <a:t>of Customer Expectation to Improve Review Helpfulness Prediction (2020). </a:t>
            </a:r>
            <a:endParaRPr b="0" lang="en-US" sz="4400" spc="-1" strike="noStrike">
              <a:latin typeface="Arial"/>
            </a:endParaRPr>
          </a:p>
          <a:p>
            <a:pPr>
              <a:lnSpc>
                <a:spcPct val="100000"/>
              </a:lnSpc>
            </a:pPr>
            <a:r>
              <a:rPr b="0" lang="en-US" sz="4400" spc="-1" strike="noStrike">
                <a:solidFill>
                  <a:srgbClr val="000000"/>
                </a:solidFill>
                <a:latin typeface="Arial"/>
                <a:ea typeface="Noto Sans CJK SC"/>
              </a:rPr>
              <a:t>CSE Department, University of South Carolina, Columbia</a:t>
            </a:r>
            <a:endParaRPr b="0" lang="en-US" sz="4400" spc="-1" strike="noStrike">
              <a:latin typeface="Arial"/>
            </a:endParaRPr>
          </a:p>
        </p:txBody>
      </p:sp>
      <p:sp>
        <p:nvSpPr>
          <p:cNvPr id="105" name="CustomShape 2"/>
          <p:cNvSpPr/>
          <p:nvPr/>
        </p:nvSpPr>
        <p:spPr>
          <a:xfrm>
            <a:off x="2446200" y="1838520"/>
            <a:ext cx="6477120" cy="854640"/>
          </a:xfrm>
          <a:prstGeom prst="rect">
            <a:avLst/>
          </a:prstGeom>
          <a:noFill/>
          <a:ln>
            <a:noFill/>
          </a:ln>
        </p:spPr>
        <p:style>
          <a:lnRef idx="0"/>
          <a:fillRef idx="0"/>
          <a:effectRef idx="0"/>
          <a:fontRef idx="minor"/>
        </p:style>
        <p:txBody>
          <a:bodyPr lIns="90000" rIns="90000" tIns="45000" bIns="45000"/>
          <a:p>
            <a:pPr>
              <a:lnSpc>
                <a:spcPct val="100000"/>
              </a:lnSpc>
            </a:pPr>
            <a:r>
              <a:rPr b="1" lang="en-US" sz="4800" spc="-1" strike="noStrike">
                <a:solidFill>
                  <a:srgbClr val="000000"/>
                </a:solidFill>
                <a:latin typeface="Helvetica Neue"/>
                <a:ea typeface="Helvetica Neue"/>
              </a:rPr>
              <a:t>7. Bibliography</a:t>
            </a:r>
            <a:endParaRPr b="0" lang="en-US" sz="4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205400" y="3435120"/>
            <a:ext cx="9389880" cy="570636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4800" spc="-1" strike="noStrike">
                <a:solidFill>
                  <a:srgbClr val="000000"/>
                </a:solidFill>
                <a:latin typeface="Helvetica Neue"/>
                <a:ea typeface="Helvetica Neue"/>
              </a:rPr>
              <a:t>OUTLINE</a:t>
            </a:r>
            <a:endParaRPr b="0" lang="en-US" sz="4800" spc="-1" strike="noStrike">
              <a:latin typeface="Arial"/>
            </a:endParaRPr>
          </a:p>
          <a:p>
            <a:pPr>
              <a:lnSpc>
                <a:spcPct val="100000"/>
              </a:lnSpc>
            </a:pPr>
            <a:endParaRPr b="0" lang="en-US" sz="4800" spc="-1" strike="noStrike">
              <a:latin typeface="Arial"/>
            </a:endParaRPr>
          </a:p>
          <a:p>
            <a:pPr marL="740880" indent="-739080">
              <a:lnSpc>
                <a:spcPct val="100000"/>
              </a:lnSpc>
              <a:buClr>
                <a:srgbClr val="000000"/>
              </a:buClr>
              <a:buFont typeface="StarSymbol"/>
              <a:buAutoNum type="arabicPeriod"/>
            </a:pPr>
            <a:r>
              <a:rPr b="0" lang="en-US" sz="4000" spc="-1" strike="noStrike">
                <a:solidFill>
                  <a:srgbClr val="000000"/>
                </a:solidFill>
                <a:latin typeface="Helvetica Neue"/>
                <a:ea typeface="Helvetica Neue"/>
              </a:rPr>
              <a:t>What is this project about?</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2. Data Preparation</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3. Difficulties and Caveats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4. Experiments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5. Results and Conclusions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6. Future Scope</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7. Bibliography</a:t>
            </a:r>
            <a:endParaRPr b="0" lang="en-US"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183680" y="1497600"/>
            <a:ext cx="10533240" cy="861120"/>
          </a:xfrm>
          <a:prstGeom prst="rect">
            <a:avLst/>
          </a:prstGeom>
          <a:noFill/>
          <a:ln w="12600">
            <a:noFill/>
          </a:ln>
        </p:spPr>
        <p:style>
          <a:lnRef idx="0"/>
          <a:fillRef idx="0"/>
          <a:effectRef idx="0"/>
          <a:fontRef idx="minor"/>
        </p:style>
        <p:txBody>
          <a:bodyPr wrap="none" lIns="50760" rIns="50760" tIns="50760" bIns="50760" anchor="ctr"/>
          <a:p>
            <a:pPr marL="1080">
              <a:lnSpc>
                <a:spcPct val="100000"/>
              </a:lnSpc>
            </a:pPr>
            <a:r>
              <a:rPr b="1" lang="en-US" sz="5000" spc="-1" strike="noStrike">
                <a:solidFill>
                  <a:srgbClr val="000000"/>
                </a:solidFill>
                <a:latin typeface="Helvetica Neue"/>
                <a:ea typeface="Helvetica Neue"/>
              </a:rPr>
              <a:t>1. What is this project about?</a:t>
            </a:r>
            <a:endParaRPr b="0" lang="en-US" sz="5000" spc="-1" strike="noStrike">
              <a:latin typeface="Arial"/>
            </a:endParaRPr>
          </a:p>
        </p:txBody>
      </p:sp>
      <p:sp>
        <p:nvSpPr>
          <p:cNvPr id="83" name="CustomShape 2"/>
          <p:cNvSpPr/>
          <p:nvPr/>
        </p:nvSpPr>
        <p:spPr>
          <a:xfrm>
            <a:off x="1846080" y="3637440"/>
            <a:ext cx="19453680" cy="558612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4000" spc="-1" strike="noStrike">
                <a:solidFill>
                  <a:srgbClr val="000000"/>
                </a:solidFill>
                <a:latin typeface="Helvetica Neue"/>
                <a:ea typeface="Helvetica Neue"/>
              </a:rPr>
              <a:t>The aim of this project is to train a LM that predicts if a given Amazon review is </a:t>
            </a:r>
            <a:r>
              <a:rPr b="1" lang="en-US" sz="4000" spc="-1" strike="noStrike">
                <a:solidFill>
                  <a:srgbClr val="000000"/>
                </a:solidFill>
                <a:latin typeface="Helvetica Neue"/>
                <a:ea typeface="Helvetica Neue"/>
              </a:rPr>
              <a:t>helpful</a:t>
            </a:r>
            <a:r>
              <a:rPr b="0" lang="en-US" sz="4000" spc="-1" strike="noStrike">
                <a:solidFill>
                  <a:srgbClr val="000000"/>
                </a:solidFill>
                <a:latin typeface="Helvetica Neue"/>
                <a:ea typeface="Helvetica Neue"/>
              </a:rPr>
              <a:t>/ </a:t>
            </a:r>
            <a:r>
              <a:rPr b="1" lang="en-US" sz="4000" spc="-1" strike="noStrike">
                <a:solidFill>
                  <a:srgbClr val="000000"/>
                </a:solidFill>
                <a:latin typeface="Helvetica Neue"/>
                <a:ea typeface="Helvetica Neue"/>
              </a:rPr>
              <a:t>not helpful</a:t>
            </a:r>
            <a:r>
              <a:rPr b="0" lang="en-US" sz="4000" spc="-1" strike="noStrike">
                <a:solidFill>
                  <a:srgbClr val="000000"/>
                </a:solidFill>
                <a:latin typeface="Helvetica Neue"/>
                <a:ea typeface="Helvetica Neue"/>
              </a:rPr>
              <a:t>.</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Helvetica Neue"/>
                <a:ea typeface="Helvetica Neue"/>
              </a:rPr>
              <a:t>Product categories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Each of us experimented with one of the following Amazon product categories from </a:t>
            </a:r>
            <a:r>
              <a:rPr b="0" lang="en-US" sz="4000" spc="-1" strike="noStrike" u="sng">
                <a:solidFill>
                  <a:srgbClr val="0000ff"/>
                </a:solidFill>
                <a:uFillTx/>
                <a:latin typeface="Helvetica Neue"/>
                <a:ea typeface="Helvetica Neue"/>
                <a:hlinkClick r:id="rId1"/>
              </a:rPr>
              <a:t>http://jmcauley.ucsd.edu/data/amazon/</a:t>
            </a:r>
            <a:r>
              <a:rPr b="0" lang="en-US" sz="4000" spc="-1" strike="noStrike">
                <a:solidFill>
                  <a:srgbClr val="000000"/>
                </a:solidFill>
                <a:latin typeface="Helvetica Neue"/>
                <a:ea typeface="Helvetica Neue"/>
              </a:rPr>
              <a:t> :</a:t>
            </a:r>
            <a:endParaRPr b="0" lang="en-US" sz="4000" spc="-1" strike="noStrike">
              <a:latin typeface="Arial"/>
            </a:endParaRPr>
          </a:p>
          <a:p>
            <a:pPr>
              <a:lnSpc>
                <a:spcPct val="100000"/>
              </a:lnSpc>
            </a:pPr>
            <a:endParaRPr b="0" lang="en-US" sz="4000" spc="-1" strike="noStrike">
              <a:latin typeface="Arial"/>
            </a:endParaRPr>
          </a:p>
        </p:txBody>
      </p:sp>
      <p:sp>
        <p:nvSpPr>
          <p:cNvPr id="84" name="CustomShape 3"/>
          <p:cNvSpPr/>
          <p:nvPr/>
        </p:nvSpPr>
        <p:spPr>
          <a:xfrm>
            <a:off x="11696760" y="4402440"/>
            <a:ext cx="8312760" cy="3392640"/>
          </a:xfrm>
          <a:prstGeom prst="rect">
            <a:avLst/>
          </a:prstGeom>
          <a:noFill/>
          <a:ln w="12600">
            <a:noFill/>
          </a:ln>
        </p:spPr>
        <p:style>
          <a:lnRef idx="0"/>
          <a:fillRef idx="0"/>
          <a:effectRef idx="0"/>
          <a:fontRef idx="minor"/>
        </p:style>
        <p:txBody>
          <a:bodyPr lIns="50760" rIns="50760" tIns="50760" bIns="5076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5" name="CustomShape 4"/>
          <p:cNvSpPr/>
          <p:nvPr/>
        </p:nvSpPr>
        <p:spPr>
          <a:xfrm>
            <a:off x="11549160" y="8565120"/>
            <a:ext cx="7299000" cy="37576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1eb001"/>
                </a:solidFill>
                <a:latin typeface="Helvetica Neue"/>
                <a:ea typeface="Helvetica Neue"/>
              </a:rPr>
              <a:t>Home and Kitchen</a:t>
            </a:r>
            <a:endParaRPr b="0" lang="en-US" sz="4000" spc="-1" strike="noStrike">
              <a:latin typeface="Arial"/>
            </a:endParaRPr>
          </a:p>
          <a:p>
            <a:pPr>
              <a:lnSpc>
                <a:spcPct val="100000"/>
              </a:lnSpc>
            </a:pPr>
            <a:r>
              <a:rPr b="0" lang="en-US" sz="4000" spc="-1" strike="noStrike">
                <a:solidFill>
                  <a:srgbClr val="ee230c"/>
                </a:solidFill>
                <a:latin typeface="Helvetica Neue"/>
                <a:ea typeface="Helvetica Neue"/>
              </a:rPr>
              <a:t>Electronics</a:t>
            </a:r>
            <a:endParaRPr b="0" lang="en-US" sz="4000" spc="-1" strike="noStrike">
              <a:latin typeface="Arial"/>
            </a:endParaRPr>
          </a:p>
          <a:p>
            <a:pPr>
              <a:lnSpc>
                <a:spcPct val="100000"/>
              </a:lnSpc>
            </a:pPr>
            <a:r>
              <a:rPr b="0" lang="en-US" sz="4000" spc="-1" strike="noStrike">
                <a:solidFill>
                  <a:srgbClr val="00ab8e"/>
                </a:solidFill>
                <a:latin typeface="Helvetica Neue"/>
                <a:ea typeface="Helvetica Neue"/>
              </a:rPr>
              <a:t>Cell Phones and Accessories</a:t>
            </a:r>
            <a:endParaRPr b="0" lang="en-US" sz="4000" spc="-1" strike="noStrike">
              <a:latin typeface="Arial"/>
            </a:endParaRPr>
          </a:p>
          <a:p>
            <a:pPr>
              <a:lnSpc>
                <a:spcPct val="100000"/>
              </a:lnSpc>
            </a:pPr>
            <a:r>
              <a:rPr b="0" lang="en-US" sz="4000" spc="-1" strike="noStrike">
                <a:solidFill>
                  <a:srgbClr val="ffd932"/>
                </a:solidFill>
                <a:latin typeface="Helvetica Neue"/>
                <a:ea typeface="Helvetica Neue"/>
              </a:rPr>
              <a:t>Beauty</a:t>
            </a:r>
            <a:endParaRPr b="0" lang="en-US" sz="4000" spc="-1" strike="noStrike">
              <a:latin typeface="Arial"/>
            </a:endParaRPr>
          </a:p>
          <a:p>
            <a:pPr>
              <a:lnSpc>
                <a:spcPct val="100000"/>
              </a:lnSpc>
            </a:pPr>
            <a:r>
              <a:rPr b="0" lang="en-US" sz="4000" spc="-1" strike="noStrike">
                <a:solidFill>
                  <a:srgbClr val="56c1ff"/>
                </a:solidFill>
                <a:latin typeface="Helvetica Neue"/>
                <a:ea typeface="Helvetica Neue"/>
              </a:rPr>
              <a:t>Grocery and Gourmet </a:t>
            </a:r>
            <a:endParaRPr b="0" lang="en-US" sz="4000" spc="-1" strike="noStrike">
              <a:latin typeface="Arial"/>
            </a:endParaRPr>
          </a:p>
          <a:p>
            <a:pPr>
              <a:lnSpc>
                <a:spcPct val="100000"/>
              </a:lnSpc>
            </a:pPr>
            <a:r>
              <a:rPr b="0" lang="en-US" sz="4000" spc="-1" strike="noStrike">
                <a:solidFill>
                  <a:srgbClr val="ff94ca"/>
                </a:solidFill>
                <a:latin typeface="Helvetica Neue"/>
                <a:ea typeface="Helvetica Neue"/>
              </a:rPr>
              <a:t>Movies and TV</a:t>
            </a:r>
            <a:endParaRPr b="0" lang="en-US" sz="4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158120" y="896760"/>
            <a:ext cx="6860160" cy="8305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4800" spc="-1" strike="noStrike">
                <a:solidFill>
                  <a:srgbClr val="000000"/>
                </a:solidFill>
                <a:latin typeface="Helvetica Neue"/>
                <a:ea typeface="Helvetica Neue"/>
              </a:rPr>
              <a:t>2. Data Preparation: The shape of our data</a:t>
            </a:r>
            <a:endParaRPr b="0" lang="en-US" sz="4800" spc="-1" strike="noStrike">
              <a:latin typeface="Arial"/>
            </a:endParaRPr>
          </a:p>
        </p:txBody>
      </p:sp>
      <p:sp>
        <p:nvSpPr>
          <p:cNvPr id="87" name="CustomShape 2"/>
          <p:cNvSpPr/>
          <p:nvPr/>
        </p:nvSpPr>
        <p:spPr>
          <a:xfrm>
            <a:off x="1158120" y="3598920"/>
            <a:ext cx="21754440" cy="860256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600" spc="-1" strike="noStrike">
                <a:solidFill>
                  <a:srgbClr val="000000"/>
                </a:solidFill>
                <a:latin typeface="Helvetica Neue"/>
                <a:ea typeface="Helvetica Neue"/>
              </a:rPr>
              <a:t>Amazon review schema</a:t>
            </a: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3600" spc="-1" strike="noStrike">
                <a:solidFill>
                  <a:srgbClr val="ee230c"/>
                </a:solidFill>
                <a:latin typeface="Helvetica Neue"/>
                <a:ea typeface="Helvetica Neue"/>
              </a:rPr>
              <a:t>{</a:t>
            </a: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reviewerID</a:t>
            </a:r>
            <a:r>
              <a:rPr b="0" lang="en-US" sz="3600" spc="-1" strike="noStrike">
                <a:solidFill>
                  <a:srgbClr val="000000"/>
                </a:solidFill>
                <a:latin typeface="Helvetica Neue"/>
                <a:ea typeface="Helvetica Neue"/>
              </a:rPr>
              <a:t>": "A27IQHDZFQFNGG",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asin</a:t>
            </a:r>
            <a:r>
              <a:rPr b="0" lang="en-US" sz="3600" spc="-1" strike="noStrike">
                <a:solidFill>
                  <a:srgbClr val="000000"/>
                </a:solidFill>
                <a:latin typeface="Helvetica Neue"/>
                <a:ea typeface="Helvetica Neue"/>
              </a:rPr>
              <a:t>": "616719923X",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reviewerName</a:t>
            </a:r>
            <a:r>
              <a:rPr b="0" lang="en-US" sz="3600" spc="-1" strike="noStrike">
                <a:solidFill>
                  <a:srgbClr val="000000"/>
                </a:solidFill>
                <a:latin typeface="Helvetica Neue"/>
                <a:ea typeface="Helvetica Neue"/>
              </a:rPr>
              <a:t>": "Caitlin",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helpful</a:t>
            </a:r>
            <a:r>
              <a:rPr b="0" lang="en-US" sz="3600" spc="-1" strike="noStrike">
                <a:solidFill>
                  <a:srgbClr val="000000"/>
                </a:solidFill>
                <a:latin typeface="Helvetica Neue"/>
                <a:ea typeface="Helvetica Neue"/>
              </a:rPr>
              <a:t>": </a:t>
            </a:r>
            <a:r>
              <a:rPr b="0" lang="en-US" sz="3600" spc="-1" strike="noStrike">
                <a:solidFill>
                  <a:srgbClr val="16e7cf"/>
                </a:solidFill>
                <a:latin typeface="Helvetica Neue"/>
                <a:ea typeface="Helvetica Neue"/>
              </a:rPr>
              <a:t>[3, 4]</a:t>
            </a:r>
            <a:r>
              <a:rPr b="0" lang="en-US" sz="3600" spc="-1" strike="noStrike">
                <a:solidFill>
                  <a:srgbClr val="000000"/>
                </a:solidFill>
                <a:latin typeface="Helvetica Neue"/>
                <a:ea typeface="Helvetica Neue"/>
              </a:rPr>
              <a:t>,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reviewText</a:t>
            </a:r>
            <a:r>
              <a:rPr b="0" lang="en-US" sz="3600" spc="-1" strike="noStrike">
                <a:solidFill>
                  <a:srgbClr val="000000"/>
                </a:solidFill>
                <a:latin typeface="Helvetica Neue"/>
                <a:ea typeface="Helvetica Neue"/>
              </a:rPr>
              <a:t>": "</a:t>
            </a:r>
            <a:r>
              <a:rPr b="0" lang="en-US" sz="3600" spc="-1" strike="noStrike">
                <a:solidFill>
                  <a:srgbClr val="16e7cf"/>
                </a:solidFill>
                <a:latin typeface="Helvetica Neue"/>
                <a:ea typeface="Helvetica Neue"/>
              </a:rPr>
              <a:t>Really good. Great gift for any fan of green tea! Just so expensive to purchase candy from across the sea.</a:t>
            </a:r>
            <a:r>
              <a:rPr b="0" lang="en-US" sz="3600" spc="-1" strike="noStrike">
                <a:solidFill>
                  <a:srgbClr val="000000"/>
                </a:solidFill>
                <a:latin typeface="Helvetica Neue"/>
                <a:ea typeface="Helvetica Neue"/>
              </a:rPr>
              <a:t>",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overall</a:t>
            </a:r>
            <a:r>
              <a:rPr b="0" lang="en-US" sz="3600" spc="-1" strike="noStrike">
                <a:solidFill>
                  <a:srgbClr val="000000"/>
                </a:solidFill>
                <a:latin typeface="Helvetica Neue"/>
                <a:ea typeface="Helvetica Neue"/>
              </a:rPr>
              <a:t>": 4.0, "summary": "Yum!",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unixReviewTime</a:t>
            </a:r>
            <a:r>
              <a:rPr b="0" lang="en-US" sz="3600" spc="-1" strike="noStrike">
                <a:solidFill>
                  <a:srgbClr val="000000"/>
                </a:solidFill>
                <a:latin typeface="Helvetica Neue"/>
                <a:ea typeface="Helvetica Neue"/>
              </a:rPr>
              <a:t>": 1381190400,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reviewTime</a:t>
            </a:r>
            <a:r>
              <a:rPr b="0" lang="en-US" sz="3600" spc="-1" strike="noStrike">
                <a:solidFill>
                  <a:srgbClr val="000000"/>
                </a:solidFill>
                <a:latin typeface="Helvetica Neue"/>
                <a:ea typeface="Helvetica Neue"/>
              </a:rPr>
              <a:t>": "10 8, 2013"</a:t>
            </a:r>
            <a:r>
              <a:rPr b="0" lang="en-US" sz="3600" spc="-1" strike="noStrike">
                <a:solidFill>
                  <a:srgbClr val="b51600"/>
                </a:solidFill>
                <a:latin typeface="Helvetica Neue"/>
                <a:ea typeface="Helvetica Neue"/>
              </a:rPr>
              <a:t>} </a:t>
            </a: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 We are mainly interested in the “</a:t>
            </a:r>
            <a:r>
              <a:rPr b="1" lang="en-US" sz="3600" spc="-1" strike="noStrike">
                <a:solidFill>
                  <a:srgbClr val="000000"/>
                </a:solidFill>
                <a:latin typeface="Helvetica Neue"/>
                <a:ea typeface="Helvetica Neue"/>
              </a:rPr>
              <a:t>helpful</a:t>
            </a:r>
            <a:r>
              <a:rPr b="0" lang="en-US" sz="3600" spc="-1" strike="noStrike">
                <a:solidFill>
                  <a:srgbClr val="000000"/>
                </a:solidFill>
                <a:latin typeface="Helvetica Neue"/>
                <a:ea typeface="Helvetica Neue"/>
              </a:rPr>
              <a:t>” and “</a:t>
            </a:r>
            <a:r>
              <a:rPr b="1" lang="en-US" sz="3600" spc="-1" strike="noStrike">
                <a:solidFill>
                  <a:srgbClr val="000000"/>
                </a:solidFill>
                <a:latin typeface="Helvetica Neue"/>
                <a:ea typeface="Helvetica Neue"/>
              </a:rPr>
              <a:t>reviewText</a:t>
            </a:r>
            <a:r>
              <a:rPr b="0" lang="en-US" sz="3600" spc="-1" strike="noStrike">
                <a:solidFill>
                  <a:srgbClr val="000000"/>
                </a:solidFill>
                <a:latin typeface="Helvetica Neue"/>
                <a:ea typeface="Helvetica Neue"/>
              </a:rPr>
              <a:t>” fields. The “helpful” field contains two values: the first number indicates the users that voted the review to be helpful/non-helpful, while the second number indicates the total of votes the review received.</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218960" y="547200"/>
            <a:ext cx="21943440" cy="228852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DejaVu Sans"/>
              </a:rPr>
              <a:t>3. Difficulties and Caveats</a:t>
            </a:r>
            <a:endParaRPr b="0" lang="en-US" sz="4800" spc="-1" strike="noStrike">
              <a:latin typeface="Arial"/>
            </a:endParaRPr>
          </a:p>
        </p:txBody>
      </p:sp>
      <p:sp>
        <p:nvSpPr>
          <p:cNvPr id="89" name="CustomShape 2"/>
          <p:cNvSpPr/>
          <p:nvPr/>
        </p:nvSpPr>
        <p:spPr>
          <a:xfrm>
            <a:off x="1218960" y="3209400"/>
            <a:ext cx="21943440" cy="975996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3600" spc="-1" strike="noStrike">
                <a:solidFill>
                  <a:srgbClr val="000000"/>
                </a:solidFill>
                <a:latin typeface="Helvetica Neue"/>
                <a:ea typeface="Helvetica Neue"/>
              </a:rPr>
              <a:t>Only older data tracks helpful and non-helpful votes as a ratio; Amazon changed this functionality in recent years and now only allows for an absolute “count” of users who considered a review helpful.</a:t>
            </a:r>
            <a:br/>
            <a:r>
              <a:rPr b="0" lang="en-US" sz="3600" spc="-1" strike="noStrike">
                <a:solidFill>
                  <a:srgbClr val="000000"/>
                </a:solidFill>
                <a:latin typeface="Helvetica Neue"/>
                <a:ea typeface="DejaVu Sans"/>
              </a:rPr>
              <a:t> </a:t>
            </a:r>
            <a:endParaRPr b="0" lang="en-US" sz="3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600" spc="-1" strike="noStrike">
                <a:solidFill>
                  <a:srgbClr val="000000"/>
                </a:solidFill>
                <a:latin typeface="Helvetica Neue"/>
                <a:ea typeface="Helvetica Neue"/>
              </a:rPr>
              <a:t>Data Size: Even the “smaller” data sets took time to load, and the 8 mil reviews large “Books” data set required the use of Dask/Parquet file instead of Pandas for loading and initial processing.</a:t>
            </a:r>
            <a:br/>
            <a:r>
              <a:rPr b="0" lang="en-US" sz="3600" spc="-1" strike="noStrike">
                <a:solidFill>
                  <a:srgbClr val="000000"/>
                </a:solidFill>
                <a:latin typeface="Helvetica Neue"/>
                <a:ea typeface="DejaVu Sans"/>
              </a:rPr>
              <a:t> </a:t>
            </a:r>
            <a:endParaRPr b="0" lang="en-US" sz="3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600" spc="-1" strike="noStrike">
                <a:solidFill>
                  <a:srgbClr val="000000"/>
                </a:solidFill>
                <a:latin typeface="Helvetica Neue"/>
                <a:ea typeface="Helvetica Neue"/>
              </a:rPr>
              <a:t>What if spammers upvote their own content using their various “personas”? For illustration, the Cell Phone dataset contained a flagrant example: 8 identical reviews by 8 different users in 8 different products, each with exactly 8 “helpful” votes. </a:t>
            </a:r>
            <a:br/>
            <a:r>
              <a:rPr b="0" lang="en-US" sz="3600" spc="-1" strike="noStrike">
                <a:solidFill>
                  <a:srgbClr val="000000"/>
                </a:solidFill>
                <a:latin typeface="Helvetica Neue"/>
                <a:ea typeface="DejaVu Sans"/>
              </a:rPr>
              <a:t> </a:t>
            </a:r>
            <a:endParaRPr b="0" lang="en-US" sz="3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600" spc="-1" strike="noStrike">
                <a:solidFill>
                  <a:srgbClr val="000000"/>
                </a:solidFill>
                <a:latin typeface="Helvetica Neue"/>
                <a:ea typeface="Helvetica Neue"/>
              </a:rPr>
              <a:t>Data is unbalanced: There are more “helpful” reviews than “unhelpful” reviews in all domains we looked at. </a:t>
            </a:r>
            <a:endParaRPr b="0" lang="en-US" sz="3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218960" y="547200"/>
            <a:ext cx="21943440" cy="228852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000000"/>
                </a:solidFill>
                <a:latin typeface="Helvetica Neue"/>
                <a:ea typeface="Helvetica Neue"/>
              </a:rPr>
              <a:t>4. References, Data preparation and clean-up process</a:t>
            </a:r>
            <a:endParaRPr b="0" lang="en-US" sz="4400" spc="-1" strike="noStrike">
              <a:latin typeface="Arial"/>
            </a:endParaRPr>
          </a:p>
        </p:txBody>
      </p:sp>
      <p:sp>
        <p:nvSpPr>
          <p:cNvPr id="91" name="CustomShape 2"/>
          <p:cNvSpPr/>
          <p:nvPr/>
        </p:nvSpPr>
        <p:spPr>
          <a:xfrm>
            <a:off x="1218960" y="3209400"/>
            <a:ext cx="21943440" cy="9185040"/>
          </a:xfrm>
          <a:prstGeom prst="rect">
            <a:avLst/>
          </a:prstGeom>
          <a:noFill/>
          <a:ln>
            <a:noFill/>
          </a:ln>
        </p:spPr>
        <p:style>
          <a:lnRef idx="0"/>
          <a:fillRef idx="0"/>
          <a:effectRef idx="0"/>
          <a:fontRef idx="minor"/>
        </p:style>
        <p:txBody>
          <a:bodyPr lIns="0" rIns="0" tIns="0" bIns="0">
            <a:normAutofit/>
          </a:bodyPr>
          <a:p>
            <a:pPr marL="432000" indent="-32256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We oriented ourselves on Chapter 10 (Howard, Gugger, 2020) for training NLP models</a:t>
            </a:r>
            <a:endParaRPr b="0" lang="en-US" sz="3600" spc="-1" strike="noStrike">
              <a:latin typeface="Arial"/>
            </a:endParaRPr>
          </a:p>
          <a:p>
            <a:pPr>
              <a:lnSpc>
                <a:spcPct val="100000"/>
              </a:lnSpc>
            </a:pPr>
            <a:endParaRPr b="0" lang="en-US" sz="3600" spc="-1" strike="noStrike">
              <a:latin typeface="Arial"/>
            </a:endParaRPr>
          </a:p>
          <a:p>
            <a:pPr marL="432000" indent="-32256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 </a:t>
            </a:r>
            <a:r>
              <a:rPr b="0" lang="en-US" sz="3600" spc="-1" strike="noStrike">
                <a:solidFill>
                  <a:srgbClr val="000000"/>
                </a:solidFill>
                <a:latin typeface="Helvetica Neue"/>
                <a:ea typeface="Helvetica Neue"/>
              </a:rPr>
              <a:t>For perspective on how others had approached predicting helpfulness from Amazon reviews,  we consulted Qu et al. And Alsmadi et al.  </a:t>
            </a:r>
            <a:endParaRPr b="0" lang="en-US" sz="3600" spc="-1" strike="noStrike">
              <a:latin typeface="Arial"/>
            </a:endParaRPr>
          </a:p>
          <a:p>
            <a:pPr>
              <a:lnSpc>
                <a:spcPct val="100000"/>
              </a:lnSpc>
            </a:pPr>
            <a:endParaRPr b="0" lang="en-US" sz="3600" spc="-1" strike="noStrike">
              <a:latin typeface="Arial"/>
            </a:endParaRPr>
          </a:p>
          <a:p>
            <a:pPr marL="432000" indent="-32256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Following both (Qu et al.2016) And Alsmadi et al.(2020), we:</a:t>
            </a:r>
            <a:endParaRPr b="0" lang="en-US" sz="3600" spc="-1" strike="noStrike">
              <a:latin typeface="Arial"/>
            </a:endParaRPr>
          </a:p>
          <a:p>
            <a:pPr lvl="1" marL="864000" indent="-322560">
              <a:lnSpc>
                <a:spcPct val="100000"/>
              </a:lnSpc>
              <a:spcBef>
                <a:spcPts val="1134"/>
              </a:spcBef>
              <a:buClr>
                <a:srgbClr val="000000"/>
              </a:buClr>
              <a:buSzPct val="75000"/>
              <a:buFont typeface="Symbol"/>
              <a:buChar char=""/>
            </a:pPr>
            <a:r>
              <a:rPr b="0" lang="en-US" sz="3600" spc="-1" strike="noStrike">
                <a:solidFill>
                  <a:srgbClr val="000000"/>
                </a:solidFill>
                <a:latin typeface="Helvetica Neue"/>
                <a:ea typeface="Helvetica Neue"/>
              </a:rPr>
              <a:t>only kept product reviews with </a:t>
            </a:r>
            <a:r>
              <a:rPr b="1" lang="en-US" sz="3600" spc="-1" strike="noStrike">
                <a:solidFill>
                  <a:srgbClr val="000000"/>
                </a:solidFill>
                <a:latin typeface="Helvetica Neue"/>
                <a:ea typeface="Helvetica Neue"/>
              </a:rPr>
              <a:t>&gt; 50 votes </a:t>
            </a:r>
            <a:endParaRPr b="0" lang="en-US" sz="3600" spc="-1" strike="noStrike">
              <a:latin typeface="Arial"/>
            </a:endParaRPr>
          </a:p>
          <a:p>
            <a:pPr lvl="1" marL="864000" indent="-322560">
              <a:lnSpc>
                <a:spcPct val="100000"/>
              </a:lnSpc>
              <a:spcBef>
                <a:spcPts val="1134"/>
              </a:spcBef>
              <a:buClr>
                <a:srgbClr val="000000"/>
              </a:buClr>
              <a:buSzPct val="75000"/>
              <a:buFont typeface="Symbol"/>
              <a:buChar char=""/>
            </a:pPr>
            <a:r>
              <a:rPr b="0" lang="en-US" sz="3600" spc="-1" strike="noStrike">
                <a:solidFill>
                  <a:srgbClr val="000000"/>
                </a:solidFill>
                <a:latin typeface="Helvetica Neue"/>
                <a:ea typeface="Helvetica Neue"/>
              </a:rPr>
              <a:t>Categorized a review as helpful when it is marked as </a:t>
            </a:r>
            <a:r>
              <a:rPr b="1" lang="en-US" sz="3600" spc="-1" strike="noStrike">
                <a:solidFill>
                  <a:srgbClr val="000000"/>
                </a:solidFill>
                <a:latin typeface="Helvetica Neue"/>
                <a:ea typeface="Helvetica Neue"/>
              </a:rPr>
              <a:t>helpful</a:t>
            </a:r>
            <a:r>
              <a:rPr b="0" lang="en-US" sz="3600" spc="-1" strike="noStrike">
                <a:solidFill>
                  <a:srgbClr val="000000"/>
                </a:solidFill>
                <a:latin typeface="Helvetica Neue"/>
                <a:ea typeface="Helvetica Neue"/>
              </a:rPr>
              <a:t> by </a:t>
            </a:r>
            <a:r>
              <a:rPr b="1" lang="en-US" sz="3600" spc="-1" strike="noStrike">
                <a:solidFill>
                  <a:srgbClr val="000000"/>
                </a:solidFill>
                <a:latin typeface="Helvetica Neue"/>
                <a:ea typeface="Helvetica Neue"/>
              </a:rPr>
              <a:t>&gt; 75%</a:t>
            </a:r>
            <a:r>
              <a:rPr b="0" lang="en-US" sz="3600" spc="-1" strike="noStrike">
                <a:solidFill>
                  <a:srgbClr val="000000"/>
                </a:solidFill>
                <a:latin typeface="Helvetica Neue"/>
                <a:ea typeface="Helvetica Neue"/>
              </a:rPr>
              <a:t> of users</a:t>
            </a:r>
            <a:endParaRPr b="0" lang="en-US" sz="3600" spc="-1" strike="noStrike">
              <a:latin typeface="Arial"/>
            </a:endParaRPr>
          </a:p>
          <a:p>
            <a:pPr>
              <a:lnSpc>
                <a:spcPct val="100000"/>
              </a:lnSpc>
              <a:spcBef>
                <a:spcPts val="1134"/>
              </a:spcBef>
            </a:pPr>
            <a:endParaRPr b="0" lang="en-US" sz="3600" spc="-1" strike="noStrike">
              <a:latin typeface="Arial"/>
            </a:endParaRPr>
          </a:p>
          <a:p>
            <a:pPr marL="432000" indent="-32256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Only kept the first instance of duplicate reviews</a:t>
            </a:r>
            <a:endParaRPr b="0" lang="en-US" sz="3600" spc="-1" strike="noStrike">
              <a:latin typeface="Arial"/>
            </a:endParaRPr>
          </a:p>
          <a:p>
            <a:pPr>
              <a:lnSpc>
                <a:spcPct val="100000"/>
              </a:lnSpc>
            </a:pPr>
            <a:endParaRPr b="0" lang="en-US" sz="3600" spc="-1" strike="noStrike">
              <a:latin typeface="Arial"/>
            </a:endParaRPr>
          </a:p>
          <a:p>
            <a:pPr marL="432000" indent="-32256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The 50 vote barrier ensures that reviews have been rated by enough viewers to make the categorization somewhat meaningful and hopefully raises the difficulty for spammers upvoting their other personas in the event that they manage to differentiate their reviews enough to sneak through the “uniquing” process</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011680" y="691560"/>
            <a:ext cx="21943440" cy="228852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4. Experiments</a:t>
            </a:r>
            <a:endParaRPr b="0" lang="en-US" sz="4800" spc="-1" strike="noStrike">
              <a:latin typeface="Arial"/>
            </a:endParaRPr>
          </a:p>
        </p:txBody>
      </p:sp>
      <p:sp>
        <p:nvSpPr>
          <p:cNvPr id="93" name="CustomShape 2"/>
          <p:cNvSpPr/>
          <p:nvPr/>
        </p:nvSpPr>
        <p:spPr>
          <a:xfrm>
            <a:off x="2011680" y="3657600"/>
            <a:ext cx="14483520" cy="60386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Symbol"/>
              <a:buChar char=""/>
            </a:pPr>
            <a:r>
              <a:rPr b="0" lang="en-US" sz="4000" spc="-1" strike="noStrike">
                <a:solidFill>
                  <a:srgbClr val="000000"/>
                </a:solidFill>
                <a:latin typeface="Helvetica Neue"/>
                <a:ea typeface="Helvetica Neue"/>
              </a:rPr>
              <a:t>Balanced versus Unbalanced Data</a:t>
            </a:r>
            <a:endParaRPr b="0" lang="en-US" sz="4000" spc="-1" strike="noStrike">
              <a:latin typeface="Arial"/>
            </a:endParaRPr>
          </a:p>
          <a:p>
            <a:pPr>
              <a:lnSpc>
                <a:spcPct val="100000"/>
              </a:lnSpc>
            </a:pPr>
            <a:endParaRPr b="0" lang="en-US" sz="4000" spc="-1" strike="noStrike">
              <a:latin typeface="Arial"/>
            </a:endParaRPr>
          </a:p>
          <a:p>
            <a:pPr marL="216000" indent="-214920">
              <a:lnSpc>
                <a:spcPct val="100000"/>
              </a:lnSpc>
              <a:buClr>
                <a:srgbClr val="000000"/>
              </a:buClr>
              <a:buSzPct val="45000"/>
              <a:buFont typeface="Symbol"/>
              <a:buChar char=""/>
            </a:pPr>
            <a:r>
              <a:rPr b="0" lang="en-US" sz="4000" spc="-1" strike="noStrike">
                <a:solidFill>
                  <a:srgbClr val="000000"/>
                </a:solidFill>
                <a:latin typeface="Helvetica Neue"/>
                <a:ea typeface="Helvetica Neue"/>
              </a:rPr>
              <a:t>LM Finetuning</a:t>
            </a:r>
            <a:endParaRPr b="0" lang="en-US" sz="4000" spc="-1" strike="noStrike">
              <a:latin typeface="Arial"/>
            </a:endParaRPr>
          </a:p>
          <a:p>
            <a:pPr>
              <a:lnSpc>
                <a:spcPct val="100000"/>
              </a:lnSpc>
            </a:pPr>
            <a:endParaRPr b="0" lang="en-US" sz="4000" spc="-1" strike="noStrike">
              <a:latin typeface="Arial"/>
            </a:endParaRPr>
          </a:p>
          <a:p>
            <a:pPr marL="216000" indent="-214920">
              <a:lnSpc>
                <a:spcPct val="100000"/>
              </a:lnSpc>
              <a:buClr>
                <a:srgbClr val="000000"/>
              </a:buClr>
              <a:buSzPct val="45000"/>
              <a:buFont typeface="Symbol"/>
              <a:buChar char=""/>
            </a:pPr>
            <a:r>
              <a:rPr b="0" lang="en-US" sz="4000" spc="-1" strike="noStrike">
                <a:solidFill>
                  <a:srgbClr val="000000"/>
                </a:solidFill>
                <a:latin typeface="Helvetica Neue"/>
                <a:ea typeface="Helvetica Neue"/>
              </a:rPr>
              <a:t>Learning Rate Finder</a:t>
            </a:r>
            <a:endParaRPr b="0" lang="en-US" sz="4000" spc="-1" strike="noStrike">
              <a:latin typeface="Arial"/>
            </a:endParaRPr>
          </a:p>
          <a:p>
            <a:pPr>
              <a:lnSpc>
                <a:spcPct val="100000"/>
              </a:lnSpc>
            </a:pPr>
            <a:endParaRPr b="0" lang="en-US" sz="4000" spc="-1" strike="noStrike">
              <a:latin typeface="Arial"/>
            </a:endParaRPr>
          </a:p>
          <a:p>
            <a:pPr marL="216000" indent="-214920">
              <a:lnSpc>
                <a:spcPct val="100000"/>
              </a:lnSpc>
              <a:buClr>
                <a:srgbClr val="000000"/>
              </a:buClr>
              <a:buSzPct val="45000"/>
              <a:buFont typeface="Symbol"/>
              <a:buChar char=""/>
            </a:pPr>
            <a:r>
              <a:rPr b="0" lang="en-US" sz="4000" spc="-1" strike="noStrike">
                <a:solidFill>
                  <a:srgbClr val="000000"/>
                </a:solidFill>
                <a:latin typeface="Helvetica Neue"/>
                <a:ea typeface="Helvetica Neue"/>
              </a:rPr>
              <a:t>Further Techniques</a:t>
            </a:r>
            <a:endParaRPr b="0" lang="en-US" sz="4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346400" y="595440"/>
            <a:ext cx="21943440" cy="228852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4. Experiments</a:t>
            </a:r>
            <a:endParaRPr b="0" lang="en-US" sz="4800" spc="-1" strike="noStrike">
              <a:latin typeface="Arial"/>
            </a:endParaRPr>
          </a:p>
        </p:txBody>
      </p:sp>
      <p:sp>
        <p:nvSpPr>
          <p:cNvPr id="95" name="CustomShape 2"/>
          <p:cNvSpPr/>
          <p:nvPr/>
        </p:nvSpPr>
        <p:spPr>
          <a:xfrm>
            <a:off x="1346400" y="3401640"/>
            <a:ext cx="20963880" cy="80272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Helvetica Neue"/>
                <a:ea typeface="Helvetica Neue"/>
              </a:rPr>
              <a:t>Unbalanced versus Balanced</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One category (“Helpful”) represents majority of the data . For example, 85% of cleaned</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Electronics data consists of “helpful” reviews. </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To avoid training the classifier to simply recognize the more frequently occurring category, </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we trained on both “balanced” (50% helpful, 50% unhelpful) and “unbalanced” (maintaining original ratio by doing stratified splits) data for comparison.</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Helvetica Neue"/>
                <a:ea typeface="Helvetica Neue"/>
              </a:rPr>
              <a:t>Language Model Fine Tuning</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To increase accuracy, we tried fine-tuning the LM (using the same pre-trained model as </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in Chapter 10) first with smaller, then larger amounts of data.</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  </a:t>
            </a:r>
            <a:endParaRPr b="0" lang="en-US" sz="4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468880" y="4114800"/>
            <a:ext cx="19796400" cy="76752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Helvetica Neue"/>
                <a:ea typeface="Helvetica Neue"/>
              </a:rPr>
              <a:t>Learning Rate Finder</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We started our experiments before the introduction of the learning rate finder </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in the book – further experimentation with the learning rate finder helped avoid</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overfitting.</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Helvetica Neue"/>
                <a:ea typeface="Helvetica Neue"/>
              </a:rPr>
              <a:t>Further Experiments</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Gaurav further finetuned performance by expanding to the largest of the “small” dataset (+8 mil. Reviews) and backwards-trained the classifier.</a:t>
            </a:r>
            <a:endParaRPr b="0" lang="en-US" sz="4000" spc="-1" strike="noStrike">
              <a:latin typeface="Arial"/>
            </a:endParaRPr>
          </a:p>
        </p:txBody>
      </p:sp>
      <p:sp>
        <p:nvSpPr>
          <p:cNvPr id="97" name="CustomShape 2"/>
          <p:cNvSpPr/>
          <p:nvPr/>
        </p:nvSpPr>
        <p:spPr>
          <a:xfrm>
            <a:off x="2067480" y="1884600"/>
            <a:ext cx="5350320" cy="8211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4800" spc="-1" strike="noStrike">
                <a:solidFill>
                  <a:srgbClr val="000000"/>
                </a:solidFill>
                <a:latin typeface="Helvetica Neue"/>
                <a:ea typeface="Helvetica Neue"/>
              </a:rPr>
              <a:t>4. Experiments</a:t>
            </a:r>
            <a:endParaRPr b="0" lang="en-US" sz="4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TotalTime>
  <Application>LibreOffice/6.0.7.3$Linux_X86_64 LibreOffice_project/00m0$Build-3</Application>
  <Words>1077</Words>
  <Paragraphs>168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2021-07-30T00:54:55Z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Personalizado</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