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24384000" cy="13716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53" d="100"/>
          <a:sy n="53" d="100"/>
        </p:scale>
        <p:origin x="7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1218960" y="3209400"/>
            <a:ext cx="21944520" cy="37940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1218960" y="7364160"/>
            <a:ext cx="219445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12189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124635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1218960" y="7364160"/>
            <a:ext cx="10708920" cy="37940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12463560" y="7364160"/>
            <a:ext cx="107089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1218960" y="3209400"/>
            <a:ext cx="7065720" cy="37940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8638200" y="3209400"/>
            <a:ext cx="7065720" cy="37940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16057800" y="3209400"/>
            <a:ext cx="7065720" cy="37940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1218960" y="7364160"/>
            <a:ext cx="7065720" cy="37940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8638200" y="7364160"/>
            <a:ext cx="7065720" cy="37940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16057800" y="7364160"/>
            <a:ext cx="70657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1218960" y="3209400"/>
            <a:ext cx="21944520" cy="7954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1218960" y="3209400"/>
            <a:ext cx="21944520" cy="7954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1218960" y="3209400"/>
            <a:ext cx="10708920" cy="79545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12463560" y="3209400"/>
            <a:ext cx="10708920" cy="7954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218960" y="547200"/>
            <a:ext cx="21944520" cy="10614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12189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12463560" y="3209400"/>
            <a:ext cx="10708920" cy="79545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1218960" y="7364160"/>
            <a:ext cx="107089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1218960" y="3209400"/>
            <a:ext cx="21944520" cy="7954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1218960" y="3209400"/>
            <a:ext cx="10708920" cy="79545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124635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12463560" y="7364160"/>
            <a:ext cx="107089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12189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124635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1218960" y="7364160"/>
            <a:ext cx="219445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1218960" y="3209400"/>
            <a:ext cx="21944520" cy="37940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1218960" y="7364160"/>
            <a:ext cx="219445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12189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124635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1218960" y="7364160"/>
            <a:ext cx="10708920" cy="37940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12463560" y="7364160"/>
            <a:ext cx="107089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1218960" y="3209400"/>
            <a:ext cx="7065720" cy="37940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8638200" y="3209400"/>
            <a:ext cx="7065720" cy="37940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16057800" y="3209400"/>
            <a:ext cx="7065720" cy="37940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1218960" y="7364160"/>
            <a:ext cx="7065720" cy="37940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8638200" y="7364160"/>
            <a:ext cx="7065720" cy="37940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16057800" y="7364160"/>
            <a:ext cx="70657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1218960" y="3209400"/>
            <a:ext cx="21944520" cy="7954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1218960" y="3209400"/>
            <a:ext cx="10708920" cy="79545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12463560" y="3209400"/>
            <a:ext cx="10708920" cy="7954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8960" y="547200"/>
            <a:ext cx="21944520" cy="10614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12189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12463560" y="3209400"/>
            <a:ext cx="10708920" cy="79545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1218960" y="7364160"/>
            <a:ext cx="107089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1218960" y="3209400"/>
            <a:ext cx="10708920" cy="79545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124635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12463560" y="7364160"/>
            <a:ext cx="107089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520" cy="2289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12189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12463560" y="3209400"/>
            <a:ext cx="10708920" cy="37940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1218960" y="7364160"/>
            <a:ext cx="21944520" cy="3794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520" cy="228960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547200"/>
            <a:ext cx="21944520" cy="2289600"/>
          </a:xfrm>
          <a:prstGeom prst="rect">
            <a:avLst/>
          </a:prstGeom>
        </p:spPr>
        <p:txBody>
          <a:bodyPr lIns="0" tIns="0" rIns="0" bIns="0" anchor="ctr"/>
          <a:lstStyle/>
          <a:p>
            <a:r>
              <a:rPr lang="en-US" sz="1800" b="0" strike="noStrike" spc="-1">
                <a:latin typeface="Arial"/>
              </a:rPr>
              <a:t>Click to edit the title text format</a:t>
            </a:r>
          </a:p>
        </p:txBody>
      </p:sp>
      <p:sp>
        <p:nvSpPr>
          <p:cNvPr id="39" name="PlaceHolder 2"/>
          <p:cNvSpPr>
            <a:spLocks noGrp="1"/>
          </p:cNvSpPr>
          <p:nvPr>
            <p:ph type="body"/>
          </p:nvPr>
        </p:nvSpPr>
        <p:spPr>
          <a:xfrm>
            <a:off x="1218960" y="3209400"/>
            <a:ext cx="21944520" cy="79545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dzlab.github.io/dltips/en/pytorch/text-augmentation/" TargetMode="External"/><Relationship Id="rId2" Type="http://schemas.openxmlformats.org/officeDocument/2006/relationships/hyperlink" Target="https://iopscience.iop.org/article/10.1088/1757-899X/428/1/012022" TargetMode="External"/><Relationship Id="rId1" Type="http://schemas.openxmlformats.org/officeDocument/2006/relationships/slideLayout" Target="../slideLayouts/slideLayout13.xml"/><Relationship Id="rId4" Type="http://schemas.openxmlformats.org/officeDocument/2006/relationships/hyperlink" Target="https://pair-code.github.io/l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jmcauley.ucsd.edu/data/amazon/"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206360" y="584640"/>
            <a:ext cx="21970440" cy="464760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lstStyle/>
          <a:p>
            <a:pPr>
              <a:lnSpc>
                <a:spcPct val="80000"/>
              </a:lnSpc>
            </a:pPr>
            <a:r>
              <a:rPr lang="en-US" sz="8500" b="1" strike="noStrike" spc="-165">
                <a:solidFill>
                  <a:srgbClr val="000000"/>
                </a:solidFill>
                <a:latin typeface="Helvetica Neue"/>
                <a:ea typeface="Helvetica Neue"/>
              </a:rPr>
              <a:t>HELPFULNESS IN AMAZON REVIEWS</a:t>
            </a:r>
            <a:endParaRPr lang="en-US" sz="8500" b="0" strike="noStrike" spc="-1">
              <a:latin typeface="Arial"/>
            </a:endParaRPr>
          </a:p>
        </p:txBody>
      </p:sp>
      <p:sp>
        <p:nvSpPr>
          <p:cNvPr id="77" name="CustomShape 2"/>
          <p:cNvSpPr/>
          <p:nvPr/>
        </p:nvSpPr>
        <p:spPr>
          <a:xfrm>
            <a:off x="1035360" y="10982880"/>
            <a:ext cx="7467120" cy="190440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lstStyle/>
          <a:p>
            <a:pPr marL="609480" indent="-608760">
              <a:lnSpc>
                <a:spcPct val="90000"/>
              </a:lnSpc>
              <a:spcBef>
                <a:spcPts val="4501"/>
              </a:spcBef>
              <a:buClr>
                <a:srgbClr val="000000"/>
              </a:buClr>
              <a:buSzPct val="123000"/>
              <a:buFont typeface="Symbol"/>
              <a:buChar char=""/>
            </a:pPr>
            <a:r>
              <a:rPr lang="en-US" sz="3509" b="0" strike="noStrike" spc="-1">
                <a:solidFill>
                  <a:srgbClr val="000000"/>
                </a:solidFill>
                <a:latin typeface="Helvetica Neue"/>
                <a:ea typeface="Helvetica Neue"/>
              </a:rPr>
              <a:t>Fast.ai Course</a:t>
            </a:r>
            <a:endParaRPr lang="en-US" sz="3509" b="0" strike="noStrike" spc="-1">
              <a:latin typeface="Arial"/>
            </a:endParaRPr>
          </a:p>
          <a:p>
            <a:pPr>
              <a:lnSpc>
                <a:spcPct val="90000"/>
              </a:lnSpc>
              <a:spcBef>
                <a:spcPts val="4501"/>
              </a:spcBef>
            </a:pPr>
            <a:endParaRPr lang="en-US" sz="3509" b="0" strike="noStrike" spc="-1">
              <a:latin typeface="Arial"/>
            </a:endParaRPr>
          </a:p>
          <a:p>
            <a:pPr>
              <a:lnSpc>
                <a:spcPct val="90000"/>
              </a:lnSpc>
              <a:spcBef>
                <a:spcPts val="4501"/>
              </a:spcBef>
            </a:pPr>
            <a:endParaRPr lang="en-US" sz="3509" b="0" strike="noStrike" spc="-1">
              <a:latin typeface="Arial"/>
            </a:endParaRPr>
          </a:p>
        </p:txBody>
      </p:sp>
      <p:pic>
        <p:nvPicPr>
          <p:cNvPr id="78" name="WV9EARuIvFVLP2E5ouYaGxEZUEqKDJ__YnBtT03mqKspC2DBUG_1FJdJupXdXzB4pgkbBJvfBGRJxL05xgHP2atlLB4qFkQgowcv38B6vlOGUODkoPqG6HHHFSSLpH0tYqe1D4BmnIY.png"/>
          <p:cNvPicPr/>
          <p:nvPr/>
        </p:nvPicPr>
        <p:blipFill>
          <a:blip r:embed="rId2"/>
          <a:stretch/>
        </p:blipFill>
        <p:spPr>
          <a:xfrm>
            <a:off x="669960" y="11184480"/>
            <a:ext cx="4727880" cy="1945800"/>
          </a:xfrm>
          <a:prstGeom prst="rect">
            <a:avLst/>
          </a:prstGeom>
          <a:ln w="25560">
            <a:noFill/>
          </a:ln>
          <a:effectLst>
            <a:outerShdw blurRad="254000" dist="127000" dir="5400000" rotWithShape="0">
              <a:srgbClr val="000000">
                <a:alpha val="70000"/>
              </a:srgbClr>
            </a:outerShdw>
          </a:effectLst>
        </p:spPr>
      </p:pic>
      <p:sp>
        <p:nvSpPr>
          <p:cNvPr id="79" name="CustomShape 3"/>
          <p:cNvSpPr/>
          <p:nvPr/>
        </p:nvSpPr>
        <p:spPr>
          <a:xfrm>
            <a:off x="860400" y="6001200"/>
            <a:ext cx="6663240" cy="13496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nSpc>
                <a:spcPct val="100000"/>
              </a:lnSpc>
            </a:pPr>
            <a:r>
              <a:rPr lang="en-US" sz="4100" b="1" strike="noStrike" spc="-1">
                <a:solidFill>
                  <a:srgbClr val="000000"/>
                </a:solidFill>
                <a:latin typeface="Helvetica Neue"/>
                <a:ea typeface="Helvetica Neue"/>
              </a:rPr>
              <a:t>Nlp-1-online </a:t>
            </a:r>
            <a:endParaRPr lang="en-US" sz="4100" b="0" strike="noStrike" spc="-1">
              <a:latin typeface="Arial"/>
            </a:endParaRPr>
          </a:p>
          <a:p>
            <a:pPr>
              <a:lnSpc>
                <a:spcPct val="100000"/>
              </a:lnSpc>
            </a:pPr>
            <a:r>
              <a:rPr lang="en-US" sz="4100" b="0" strike="noStrike" spc="-1">
                <a:solidFill>
                  <a:srgbClr val="000000"/>
                </a:solidFill>
                <a:latin typeface="Helvetica Neue"/>
                <a:ea typeface="Helvetica Neue"/>
              </a:rPr>
              <a:t>Gaurav, Maria</a:t>
            </a:r>
            <a:endParaRPr lang="en-US" sz="4100" b="0" strike="noStrike" spc="-1">
              <a:latin typeface="Arial"/>
            </a:endParaRPr>
          </a:p>
          <a:p>
            <a:pPr>
              <a:lnSpc>
                <a:spcPct val="100000"/>
              </a:lnSpc>
            </a:pPr>
            <a:r>
              <a:rPr lang="en-US" sz="4100" b="0" strike="noStrike" spc="-1">
                <a:solidFill>
                  <a:srgbClr val="000000"/>
                </a:solidFill>
                <a:latin typeface="Helvetica Neue"/>
                <a:ea typeface="Helvetica Neue"/>
              </a:rPr>
              <a:t>Tamara, Dewsy</a:t>
            </a:r>
            <a:endParaRPr lang="en-US" sz="4100" b="0" strike="noStrike" spc="-1">
              <a:latin typeface="Arial"/>
            </a:endParaRPr>
          </a:p>
          <a:p>
            <a:pPr>
              <a:lnSpc>
                <a:spcPct val="100000"/>
              </a:lnSpc>
            </a:pPr>
            <a:r>
              <a:rPr lang="en-US" sz="4100" b="0" strike="noStrike" spc="-1">
                <a:solidFill>
                  <a:srgbClr val="000000"/>
                </a:solidFill>
                <a:latin typeface="Helvetica Neue"/>
                <a:ea typeface="Helvetica Neue"/>
              </a:rPr>
              <a:t>Kenny, Vu</a:t>
            </a:r>
            <a:endParaRPr lang="en-US" sz="4100" b="0" strike="noStrike" spc="-1">
              <a:latin typeface="Arial"/>
            </a:endParaRPr>
          </a:p>
        </p:txBody>
      </p:sp>
      <p:pic>
        <p:nvPicPr>
          <p:cNvPr id="80" name="1*7gQySejtY8SBIPmH1ZeBnQ.png"/>
          <p:cNvPicPr/>
          <p:nvPr/>
        </p:nvPicPr>
        <p:blipFill>
          <a:blip r:embed="rId3"/>
          <a:stretch/>
        </p:blipFill>
        <p:spPr>
          <a:xfrm rot="20760000">
            <a:off x="10090440" y="4787280"/>
            <a:ext cx="13270680" cy="6722280"/>
          </a:xfrm>
          <a:prstGeom prst="rect">
            <a:avLst/>
          </a:prstGeom>
          <a:ln w="1260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218960" y="547200"/>
            <a:ext cx="21944520" cy="2289600"/>
          </a:xfrm>
          <a:prstGeom prst="rect">
            <a:avLst/>
          </a:prstGeom>
          <a:noFill/>
          <a:ln>
            <a:noFill/>
          </a:ln>
        </p:spPr>
        <p:txBody>
          <a:bodyPr lIns="0" tIns="0" rIns="0" bIns="0" anchor="ctr"/>
          <a:lstStyle/>
          <a:p>
            <a:pPr algn="ctr"/>
            <a:r>
              <a:rPr lang="en-US" sz="4800" b="1" strike="noStrike" spc="-1">
                <a:solidFill>
                  <a:srgbClr val="000000"/>
                </a:solidFill>
                <a:latin typeface="Helvetica Neue"/>
                <a:ea typeface="Helvetica Neue"/>
              </a:rPr>
              <a:t>Results – Unbalanced Data</a:t>
            </a:r>
            <a:endParaRPr lang="en-US" sz="4800" b="0" strike="noStrike" spc="-1">
              <a:latin typeface="Arial"/>
            </a:endParaRPr>
          </a:p>
        </p:txBody>
      </p:sp>
      <p:graphicFrame>
        <p:nvGraphicFramePr>
          <p:cNvPr id="99" name="Table 2"/>
          <p:cNvGraphicFramePr/>
          <p:nvPr>
            <p:extLst>
              <p:ext uri="{D42A27DB-BD31-4B8C-83A1-F6EECF244321}">
                <p14:modId xmlns:p14="http://schemas.microsoft.com/office/powerpoint/2010/main" val="3588878475"/>
              </p:ext>
            </p:extLst>
          </p:nvPr>
        </p:nvGraphicFramePr>
        <p:xfrm>
          <a:off x="1737360" y="4315320"/>
          <a:ext cx="21226320" cy="6931800"/>
        </p:xfrm>
        <a:graphic>
          <a:graphicData uri="http://schemas.openxmlformats.org/drawingml/2006/table">
            <a:tbl>
              <a:tblPr/>
              <a:tblGrid>
                <a:gridCol w="5306760">
                  <a:extLst>
                    <a:ext uri="{9D8B030D-6E8A-4147-A177-3AD203B41FA5}">
                      <a16:colId xmlns:a16="http://schemas.microsoft.com/office/drawing/2014/main" val="20000"/>
                    </a:ext>
                  </a:extLst>
                </a:gridCol>
                <a:gridCol w="5306760">
                  <a:extLst>
                    <a:ext uri="{9D8B030D-6E8A-4147-A177-3AD203B41FA5}">
                      <a16:colId xmlns:a16="http://schemas.microsoft.com/office/drawing/2014/main" val="20001"/>
                    </a:ext>
                  </a:extLst>
                </a:gridCol>
                <a:gridCol w="5306760">
                  <a:extLst>
                    <a:ext uri="{9D8B030D-6E8A-4147-A177-3AD203B41FA5}">
                      <a16:colId xmlns:a16="http://schemas.microsoft.com/office/drawing/2014/main" val="20002"/>
                    </a:ext>
                  </a:extLst>
                </a:gridCol>
                <a:gridCol w="5306040">
                  <a:extLst>
                    <a:ext uri="{9D8B030D-6E8A-4147-A177-3AD203B41FA5}">
                      <a16:colId xmlns:a16="http://schemas.microsoft.com/office/drawing/2014/main" val="20003"/>
                    </a:ext>
                  </a:extLst>
                </a:gridCol>
              </a:tblGrid>
              <a:tr h="1733040">
                <a:tc>
                  <a:txBody>
                    <a:bodyPr/>
                    <a:lstStyle/>
                    <a:p>
                      <a:r>
                        <a:rPr lang="en-US" sz="4000" b="0" strike="noStrike" spc="-1">
                          <a:latin typeface="Arial"/>
                        </a:rPr>
                        <a:t>Domain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4000" b="0" strike="noStrike" spc="-1">
                          <a:latin typeface="Arial"/>
                        </a:rPr>
                        <a:t>Training Loss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4000" b="0" strike="noStrike" spc="-1">
                          <a:latin typeface="Arial"/>
                        </a:rPr>
                        <a:t>Validation Loss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4000" b="0" strike="noStrike" spc="-1">
                          <a:latin typeface="Arial"/>
                        </a:rPr>
                        <a:t>Accuracy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1733040">
                <a:tc>
                  <a:txBody>
                    <a:bodyPr/>
                    <a:lstStyle/>
                    <a:p>
                      <a:r>
                        <a:rPr lang="en-US" sz="3600" b="0" strike="noStrike" spc="-1" dirty="0">
                          <a:latin typeface="Arial"/>
                        </a:rPr>
                        <a:t>Books – 86K LM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 normalizeH="0" baseline="0" noProof="0" dirty="0">
                          <a:ln>
                            <a:noFill/>
                          </a:ln>
                          <a:solidFill>
                            <a:prstClr val="black"/>
                          </a:solidFill>
                          <a:effectLst/>
                          <a:uLnTx/>
                          <a:uFillTx/>
                          <a:latin typeface="+mn-lt"/>
                        </a:rPr>
                        <a:t>0.3654</a:t>
                      </a:r>
                    </a:p>
                    <a:p>
                      <a:endParaRPr lang="en-US"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 normalizeH="0" baseline="0" noProof="0" dirty="0">
                          <a:ln>
                            <a:noFill/>
                          </a:ln>
                          <a:solidFill>
                            <a:prstClr val="black"/>
                          </a:solidFill>
                          <a:effectLst/>
                          <a:uLnTx/>
                          <a:uFillTx/>
                          <a:latin typeface="+mn-lt"/>
                        </a:rPr>
                        <a:t>0.3790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 normalizeH="0" baseline="0" noProof="0" dirty="0">
                          <a:ln>
                            <a:noFill/>
                          </a:ln>
                          <a:solidFill>
                            <a:prstClr val="black"/>
                          </a:solidFill>
                          <a:effectLst/>
                          <a:uLnTx/>
                          <a:uFillTx/>
                          <a:latin typeface="+mn-lt"/>
                        </a:rPr>
                        <a:t>0.8391</a:t>
                      </a:r>
                    </a:p>
                    <a:p>
                      <a:endParaRPr lang="en-US"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733040">
                <a:tc>
                  <a:txBody>
                    <a:bodyPr/>
                    <a:lstStyle/>
                    <a:p>
                      <a:r>
                        <a:rPr lang="en-US" sz="3600" b="0" strike="noStrike" spc="-1">
                          <a:latin typeface="Arial"/>
                        </a:rPr>
                        <a:t>Electronics – 4K LM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4400" b="0" strike="noStrike" spc="-1">
                          <a:latin typeface="Arial"/>
                        </a:rPr>
                        <a:t>0.4679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3200" b="0" strike="noStrike" spc="-1">
                          <a:latin typeface="Arial"/>
                        </a:rPr>
                        <a:t>0.4732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3200" b="0" strike="noStrike" spc="-1" dirty="0">
                          <a:latin typeface="Arial"/>
                        </a:rPr>
                        <a:t>0.7886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1732680">
                <a:tc>
                  <a:txBody>
                    <a:bodyPr/>
                    <a:lstStyle/>
                    <a:p>
                      <a:r>
                        <a:rPr lang="en-US" sz="3600" b="0" strike="noStrike" spc="-1">
                          <a:latin typeface="Arial"/>
                        </a:rPr>
                        <a:t>Electronics – 19K LM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3600" b="0" strike="noStrike" spc="-1">
                          <a:latin typeface="Arial"/>
                        </a:rPr>
                        <a:t>0.5000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3600" b="0" strike="noStrike" spc="-1">
                          <a:latin typeface="Arial"/>
                        </a:rPr>
                        <a:t>0.4978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3200" b="0" strike="noStrike" spc="-1" dirty="0">
                          <a:latin typeface="Arial"/>
                        </a:rPr>
                        <a:t>0.7724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218960" y="547200"/>
            <a:ext cx="21944520" cy="2289600"/>
          </a:xfrm>
          <a:prstGeom prst="rect">
            <a:avLst/>
          </a:prstGeom>
          <a:noFill/>
          <a:ln>
            <a:noFill/>
          </a:ln>
        </p:spPr>
        <p:txBody>
          <a:bodyPr lIns="0" tIns="0" rIns="0" bIns="0" anchor="ctr"/>
          <a:lstStyle/>
          <a:p>
            <a:pPr algn="ctr"/>
            <a:r>
              <a:rPr lang="en-US" sz="4800" b="1" strike="noStrike" spc="-1">
                <a:solidFill>
                  <a:srgbClr val="000000"/>
                </a:solidFill>
                <a:latin typeface="Helvetica Neue"/>
                <a:ea typeface="Helvetica Neue"/>
              </a:rPr>
              <a:t>Results – Balanced Data</a:t>
            </a:r>
            <a:endParaRPr lang="en-US" sz="4800" b="0" strike="noStrike" spc="-1">
              <a:latin typeface="Arial"/>
            </a:endParaRPr>
          </a:p>
        </p:txBody>
      </p:sp>
      <p:graphicFrame>
        <p:nvGraphicFramePr>
          <p:cNvPr id="101" name="Table 2"/>
          <p:cNvGraphicFramePr/>
          <p:nvPr>
            <p:extLst>
              <p:ext uri="{D42A27DB-BD31-4B8C-83A1-F6EECF244321}">
                <p14:modId xmlns:p14="http://schemas.microsoft.com/office/powerpoint/2010/main" val="3237073032"/>
              </p:ext>
            </p:extLst>
          </p:nvPr>
        </p:nvGraphicFramePr>
        <p:xfrm>
          <a:off x="1218960" y="3209400"/>
          <a:ext cx="21641040" cy="5959800"/>
        </p:xfrm>
        <a:graphic>
          <a:graphicData uri="http://schemas.openxmlformats.org/drawingml/2006/table">
            <a:tbl>
              <a:tblPr/>
              <a:tblGrid>
                <a:gridCol w="5410440">
                  <a:extLst>
                    <a:ext uri="{9D8B030D-6E8A-4147-A177-3AD203B41FA5}">
                      <a16:colId xmlns:a16="http://schemas.microsoft.com/office/drawing/2014/main" val="20000"/>
                    </a:ext>
                  </a:extLst>
                </a:gridCol>
                <a:gridCol w="5410440">
                  <a:extLst>
                    <a:ext uri="{9D8B030D-6E8A-4147-A177-3AD203B41FA5}">
                      <a16:colId xmlns:a16="http://schemas.microsoft.com/office/drawing/2014/main" val="20001"/>
                    </a:ext>
                  </a:extLst>
                </a:gridCol>
                <a:gridCol w="5410440">
                  <a:extLst>
                    <a:ext uri="{9D8B030D-6E8A-4147-A177-3AD203B41FA5}">
                      <a16:colId xmlns:a16="http://schemas.microsoft.com/office/drawing/2014/main" val="20002"/>
                    </a:ext>
                  </a:extLst>
                </a:gridCol>
                <a:gridCol w="5409720">
                  <a:extLst>
                    <a:ext uri="{9D8B030D-6E8A-4147-A177-3AD203B41FA5}">
                      <a16:colId xmlns:a16="http://schemas.microsoft.com/office/drawing/2014/main" val="20003"/>
                    </a:ext>
                  </a:extLst>
                </a:gridCol>
              </a:tblGrid>
              <a:tr h="1986480">
                <a:tc>
                  <a:txBody>
                    <a:bodyPr/>
                    <a:lstStyle/>
                    <a:p>
                      <a:r>
                        <a:rPr lang="en-US" sz="4000" b="0" strike="noStrike" spc="-1">
                          <a:latin typeface="Arial"/>
                        </a:rPr>
                        <a:t>Domain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4000" b="0" strike="noStrike" spc="-1">
                          <a:latin typeface="Arial"/>
                        </a:rPr>
                        <a:t>Training Loss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4000" b="0" strike="noStrike" spc="-1">
                          <a:latin typeface="Arial"/>
                        </a:rPr>
                        <a:t>Validation Loss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4000" b="0" strike="noStrike" spc="-1">
                          <a:latin typeface="Arial"/>
                        </a:rPr>
                        <a:t>Accuracy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1986480">
                <a:tc>
                  <a:txBody>
                    <a:bodyPr/>
                    <a:lstStyle/>
                    <a:p>
                      <a:r>
                        <a:rPr lang="en-US" sz="3600" b="0" strike="noStrike" spc="-1" dirty="0">
                          <a:latin typeface="Arial"/>
                        </a:rPr>
                        <a:t>Electronics</a:t>
                      </a:r>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rgbClr val="E6E6E6"/>
                    </a:solidFill>
                  </a:tcPr>
                </a:tc>
                <a:tc>
                  <a:txBody>
                    <a:bodyPr/>
                    <a:lstStyle/>
                    <a:p>
                      <a:r>
                        <a:rPr lang="en-US" sz="3200" b="0" strike="noStrike" spc="-1">
                          <a:latin typeface="Arial"/>
                        </a:rPr>
                        <a:t>0.2017</a:t>
                      </a:r>
                    </a:p>
                  </a:txBody>
                  <a:tcPr marL="90000" marR="90000">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rgbClr val="E6E6E6"/>
                    </a:solidFill>
                  </a:tcPr>
                </a:tc>
                <a:tc>
                  <a:txBody>
                    <a:bodyPr/>
                    <a:lstStyle/>
                    <a:p>
                      <a:r>
                        <a:rPr lang="en-US" sz="3200" b="0" strike="noStrike" spc="-1">
                          <a:latin typeface="Arial"/>
                        </a:rPr>
                        <a:t>0.2455</a:t>
                      </a:r>
                    </a:p>
                  </a:txBody>
                  <a:tcPr marL="90000" marR="90000">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rgbClr val="E6E6E6"/>
                    </a:solidFill>
                  </a:tcPr>
                </a:tc>
                <a:tc>
                  <a:txBody>
                    <a:bodyPr/>
                    <a:lstStyle/>
                    <a:p>
                      <a:r>
                        <a:rPr lang="en-US" sz="3200" b="0" strike="noStrike" spc="-1" dirty="0">
                          <a:latin typeface="Arial"/>
                        </a:rPr>
                        <a:t>0.9157</a:t>
                      </a:r>
                    </a:p>
                  </a:txBody>
                  <a:tcPr marL="90000" marR="90000">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E6E6E6"/>
                    </a:solidFill>
                  </a:tcPr>
                </a:tc>
                <a:extLst>
                  <a:ext uri="{0D108BD9-81ED-4DB2-BD59-A6C34878D82A}">
                    <a16:rowId xmlns:a16="http://schemas.microsoft.com/office/drawing/2014/main" val="10002"/>
                  </a:ext>
                </a:extLst>
              </a:tr>
              <a:tr h="198684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218960" y="547200"/>
            <a:ext cx="21944520" cy="2289600"/>
          </a:xfrm>
          <a:prstGeom prst="rect">
            <a:avLst/>
          </a:prstGeom>
          <a:noFill/>
          <a:ln>
            <a:noFill/>
          </a:ln>
        </p:spPr>
        <p:txBody>
          <a:bodyPr lIns="0" tIns="0" rIns="0" bIns="0" anchor="ctr"/>
          <a:lstStyle/>
          <a:p>
            <a:pPr algn="ctr"/>
            <a:r>
              <a:rPr lang="en-US" sz="6600" b="0" strike="noStrike" spc="-1" dirty="0">
                <a:latin typeface="Arial"/>
              </a:rPr>
              <a:t>Future Scope</a:t>
            </a:r>
          </a:p>
        </p:txBody>
      </p:sp>
      <p:sp>
        <p:nvSpPr>
          <p:cNvPr id="97" name="TextShape 2"/>
          <p:cNvSpPr txBox="1"/>
          <p:nvPr/>
        </p:nvSpPr>
        <p:spPr>
          <a:xfrm>
            <a:off x="2468880" y="2598820"/>
            <a:ext cx="19797480" cy="10250905"/>
          </a:xfrm>
          <a:prstGeom prst="rect">
            <a:avLst/>
          </a:prstGeom>
          <a:noFill/>
          <a:ln>
            <a:noFill/>
          </a:ln>
        </p:spPr>
        <p:txBody>
          <a:bodyPr lIns="90000" tIns="45000" rIns="90000" bIns="45000"/>
          <a:lstStyle/>
          <a:p>
            <a:r>
              <a:rPr lang="en-US" sz="4000" b="1" spc="-1" dirty="0">
                <a:latin typeface="Arial"/>
              </a:rPr>
              <a:t>Different Loss Functions</a:t>
            </a:r>
          </a:p>
          <a:p>
            <a:r>
              <a:rPr lang="en-US" sz="4000" spc="-1" dirty="0">
                <a:latin typeface="Arial"/>
              </a:rPr>
              <a:t>- Experiment with different loss functions, especially the ones that are known to work well with unbalanced datasets (e.g. </a:t>
            </a:r>
            <a:r>
              <a:rPr lang="en-US" sz="4000" spc="-1" dirty="0">
                <a:latin typeface="Arial"/>
                <a:hlinkClick r:id="rId2"/>
              </a:rPr>
              <a:t>Weighted Focal Loss</a:t>
            </a:r>
            <a:r>
              <a:rPr lang="en-US" sz="4000" spc="-1" dirty="0">
                <a:latin typeface="Arial"/>
              </a:rPr>
              <a:t>)</a:t>
            </a:r>
            <a:endParaRPr lang="en-US" sz="4000" strike="noStrike" spc="-1" dirty="0">
              <a:latin typeface="Arial"/>
            </a:endParaRPr>
          </a:p>
          <a:p>
            <a:endParaRPr lang="en-US" sz="4000" b="0" strike="noStrike" spc="-1" dirty="0">
              <a:latin typeface="Arial"/>
            </a:endParaRPr>
          </a:p>
          <a:p>
            <a:r>
              <a:rPr lang="en-US" sz="4000" b="1" spc="-1" dirty="0"/>
              <a:t>Cross domain model applicability</a:t>
            </a:r>
          </a:p>
          <a:p>
            <a:r>
              <a:rPr lang="en-US" sz="4000" spc="-1" dirty="0">
                <a:latin typeface="Arial"/>
              </a:rPr>
              <a:t>- Test how the language models &amp; the classification models work across domains, like Books &amp; Electronics (e.g. Are they effective if we use them across domains to identify helpful reviews?)</a:t>
            </a:r>
            <a:endParaRPr lang="en-US" sz="4000" strike="noStrike" spc="-1" dirty="0">
              <a:latin typeface="Arial"/>
            </a:endParaRPr>
          </a:p>
          <a:p>
            <a:endParaRPr lang="en-US" sz="4000" b="1" strike="noStrike" spc="-1" dirty="0">
              <a:latin typeface="Arial"/>
            </a:endParaRPr>
          </a:p>
          <a:p>
            <a:r>
              <a:rPr lang="en-US" sz="4000" b="1" spc="-1" dirty="0"/>
              <a:t>Data Augmentation </a:t>
            </a:r>
          </a:p>
          <a:p>
            <a:r>
              <a:rPr lang="en-US" sz="4000" strike="noStrike" spc="-1" dirty="0">
                <a:latin typeface="Arial"/>
              </a:rPr>
              <a:t>- Use techniques such as </a:t>
            </a:r>
            <a:r>
              <a:rPr lang="en-US" sz="4000" strike="noStrike" spc="-1" dirty="0">
                <a:latin typeface="Arial"/>
                <a:hlinkClick r:id="rId3"/>
              </a:rPr>
              <a:t>Back Translation</a:t>
            </a:r>
            <a:r>
              <a:rPr lang="en-US" sz="4000" strike="noStrike" spc="-1" dirty="0">
                <a:latin typeface="Arial"/>
              </a:rPr>
              <a:t> to study its effects on model predictability</a:t>
            </a:r>
          </a:p>
          <a:p>
            <a:endParaRPr lang="en-US" sz="4000" b="1" spc="-1" dirty="0">
              <a:latin typeface="Arial"/>
            </a:endParaRPr>
          </a:p>
          <a:p>
            <a:r>
              <a:rPr lang="en-US" sz="4000" b="1" strike="noStrike" spc="-1" dirty="0">
                <a:latin typeface="Arial"/>
              </a:rPr>
              <a:t>Model Interpretability</a:t>
            </a:r>
          </a:p>
          <a:p>
            <a:pPr marL="571500" indent="-571500">
              <a:buFontTx/>
              <a:buChar char="-"/>
            </a:pPr>
            <a:r>
              <a:rPr lang="en-US" sz="4000" b="0" strike="noStrike" spc="-1" dirty="0">
                <a:latin typeface="Arial"/>
              </a:rPr>
              <a:t>Understand how &amp; why the text classifier model is making the predictions that it does</a:t>
            </a:r>
          </a:p>
          <a:p>
            <a:pPr marL="1028700" lvl="1" indent="-571500">
              <a:buFontTx/>
              <a:buChar char="-"/>
            </a:pPr>
            <a:r>
              <a:rPr lang="en-US" sz="4000" spc="-1" dirty="0">
                <a:latin typeface="Arial"/>
              </a:rPr>
              <a:t>Use toolkits like </a:t>
            </a:r>
            <a:r>
              <a:rPr lang="en-US" sz="4000" spc="-1" dirty="0">
                <a:latin typeface="Arial"/>
                <a:hlinkClick r:id="rId4"/>
              </a:rPr>
              <a:t>Language Interpretability Tool</a:t>
            </a:r>
            <a:endParaRPr lang="en-US" sz="4000" b="0" strike="noStrike" spc="-1" dirty="0">
              <a:latin typeface="Arial"/>
            </a:endParaRPr>
          </a:p>
          <a:p>
            <a:pPr marL="1028700" lvl="1" indent="-571500">
              <a:buFontTx/>
              <a:buChar char="-"/>
            </a:pPr>
            <a:r>
              <a:rPr lang="en-US" sz="4000" b="0" strike="noStrike" spc="-1" dirty="0">
                <a:latin typeface="Arial"/>
              </a:rPr>
              <a:t>E.g.</a:t>
            </a:r>
            <a:r>
              <a:rPr lang="en-US" sz="4000" spc="-1" dirty="0"/>
              <a:t> Negative reviews appear to be more likely to be tagged as unhelpful</a:t>
            </a:r>
          </a:p>
          <a:p>
            <a:pPr marL="571500" indent="-571500">
              <a:buFontTx/>
              <a:buChar char="-"/>
            </a:pPr>
            <a:endParaRPr lang="en-US" sz="4000" spc="-1" dirty="0">
              <a:latin typeface="Arial"/>
            </a:endParaRPr>
          </a:p>
          <a:p>
            <a:endParaRPr lang="en-US" sz="4000" b="1" spc="-1" dirty="0"/>
          </a:p>
          <a:p>
            <a:endParaRPr lang="en-US" sz="4000" b="0" strike="noStrike" spc="-1" dirty="0">
              <a:latin typeface="Arial"/>
            </a:endParaRPr>
          </a:p>
        </p:txBody>
      </p:sp>
    </p:spTree>
    <p:extLst>
      <p:ext uri="{BB962C8B-B14F-4D97-AF65-F5344CB8AC3E}">
        <p14:creationId xmlns:p14="http://schemas.microsoft.com/office/powerpoint/2010/main" val="27775661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7205400" y="3435120"/>
            <a:ext cx="9390960" cy="57074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4800" b="1" strike="noStrike" spc="-1">
                <a:solidFill>
                  <a:srgbClr val="000000"/>
                </a:solidFill>
                <a:latin typeface="Helvetica Neue"/>
                <a:ea typeface="Helvetica Neue"/>
              </a:rPr>
              <a:t>OUTLINE</a:t>
            </a:r>
            <a:endParaRPr lang="en-US" sz="4800" b="0" strike="noStrike" spc="-1">
              <a:latin typeface="Arial"/>
            </a:endParaRPr>
          </a:p>
          <a:p>
            <a:pPr>
              <a:lnSpc>
                <a:spcPct val="100000"/>
              </a:lnSpc>
            </a:pPr>
            <a:endParaRPr lang="en-US" sz="4800" b="0" strike="noStrike" spc="-1">
              <a:latin typeface="Arial"/>
            </a:endParaRPr>
          </a:p>
          <a:p>
            <a:pPr marL="740880" indent="-740160">
              <a:lnSpc>
                <a:spcPct val="100000"/>
              </a:lnSpc>
              <a:buClr>
                <a:srgbClr val="000000"/>
              </a:buClr>
              <a:buFont typeface="StarSymbol"/>
              <a:buAutoNum type="arabicPeriod"/>
            </a:pPr>
            <a:r>
              <a:rPr lang="en-US" sz="4000" b="0" strike="noStrike" spc="-1">
                <a:solidFill>
                  <a:srgbClr val="000000"/>
                </a:solidFill>
                <a:latin typeface="Helvetica Neue"/>
                <a:ea typeface="Helvetica Neue"/>
              </a:rPr>
              <a:t>What is this project about?</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2. Data Preparation</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3. Difficulties and Caveats</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4. Experiments</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5. Results and Conclusions</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6. Future Steps &amp; References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1183680" y="1497600"/>
            <a:ext cx="10534320" cy="86220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marL="740880" indent="-740160">
              <a:lnSpc>
                <a:spcPct val="100000"/>
              </a:lnSpc>
              <a:buClr>
                <a:srgbClr val="000000"/>
              </a:buClr>
              <a:buFont typeface="StarSymbol"/>
              <a:buAutoNum type="arabicPeriod"/>
            </a:pPr>
            <a:r>
              <a:rPr lang="en-US" sz="5000" b="1" strike="noStrike" spc="-1">
                <a:solidFill>
                  <a:srgbClr val="000000"/>
                </a:solidFill>
                <a:latin typeface="Helvetica Neue"/>
                <a:ea typeface="Helvetica Neue"/>
              </a:rPr>
              <a:t>What is this project about?</a:t>
            </a:r>
            <a:endParaRPr lang="en-US" sz="5000" b="0" strike="noStrike" spc="-1">
              <a:latin typeface="Arial"/>
            </a:endParaRPr>
          </a:p>
        </p:txBody>
      </p:sp>
      <p:sp>
        <p:nvSpPr>
          <p:cNvPr id="83" name="CustomShape 2"/>
          <p:cNvSpPr/>
          <p:nvPr/>
        </p:nvSpPr>
        <p:spPr>
          <a:xfrm>
            <a:off x="1846080" y="3637440"/>
            <a:ext cx="19454760" cy="558720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4000" b="0" strike="noStrike" spc="-1">
                <a:solidFill>
                  <a:srgbClr val="000000"/>
                </a:solidFill>
                <a:latin typeface="Helvetica Neue"/>
                <a:ea typeface="Helvetica Neue"/>
              </a:rPr>
              <a:t>The aim of this project is to train a LM that predicts if a given Amazon review is </a:t>
            </a:r>
            <a:r>
              <a:rPr lang="en-US" sz="4000" b="1" strike="noStrike" spc="-1">
                <a:solidFill>
                  <a:srgbClr val="000000"/>
                </a:solidFill>
                <a:latin typeface="Helvetica Neue"/>
                <a:ea typeface="Helvetica Neue"/>
              </a:rPr>
              <a:t>helpful</a:t>
            </a:r>
            <a:r>
              <a:rPr lang="en-US" sz="4000" b="0" strike="noStrike" spc="-1">
                <a:solidFill>
                  <a:srgbClr val="000000"/>
                </a:solidFill>
                <a:latin typeface="Helvetica Neue"/>
                <a:ea typeface="Helvetica Neue"/>
              </a:rPr>
              <a:t>/ </a:t>
            </a:r>
            <a:r>
              <a:rPr lang="en-US" sz="4000" b="1" strike="noStrike" spc="-1">
                <a:solidFill>
                  <a:srgbClr val="000000"/>
                </a:solidFill>
                <a:latin typeface="Helvetica Neue"/>
                <a:ea typeface="Helvetica Neue"/>
              </a:rPr>
              <a:t>not helpful</a:t>
            </a:r>
            <a:r>
              <a:rPr lang="en-US" sz="4000" b="0" strike="noStrike" spc="-1">
                <a:solidFill>
                  <a:srgbClr val="000000"/>
                </a:solidFill>
                <a:latin typeface="Helvetica Neue"/>
                <a:ea typeface="Helvetica Neue"/>
              </a:rPr>
              <a:t>.</a:t>
            </a:r>
            <a:endParaRPr lang="en-US" sz="4000" b="0" strike="noStrike" spc="-1">
              <a:latin typeface="Arial"/>
            </a:endParaRPr>
          </a:p>
          <a:p>
            <a:pPr>
              <a:lnSpc>
                <a:spcPct val="100000"/>
              </a:lnSpc>
            </a:pP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1" strike="noStrike" spc="-1">
                <a:solidFill>
                  <a:srgbClr val="000000"/>
                </a:solidFill>
                <a:latin typeface="Helvetica Neue"/>
                <a:ea typeface="Helvetica Neue"/>
              </a:rPr>
              <a:t>Product categories</a:t>
            </a:r>
            <a:endParaRPr lang="en-US" sz="4000" b="0" strike="noStrike" spc="-1">
              <a:latin typeface="Arial"/>
            </a:endParaRPr>
          </a:p>
          <a:p>
            <a:pPr>
              <a:lnSpc>
                <a:spcPct val="100000"/>
              </a:lnSpc>
            </a:pPr>
            <a:endParaRPr lang="en-US" sz="4000" b="0" strike="noStrike" spc="-1">
              <a:latin typeface="Arial"/>
            </a:endParaRPr>
          </a:p>
          <a:p>
            <a:pPr>
              <a:lnSpc>
                <a:spcPct val="100000"/>
              </a:lnSpc>
            </a:pPr>
            <a:r>
              <a:rPr lang="en-US" sz="4000" b="0" strike="noStrike" spc="-1">
                <a:solidFill>
                  <a:srgbClr val="000000"/>
                </a:solidFill>
                <a:latin typeface="Helvetica Neue"/>
                <a:ea typeface="Helvetica Neue"/>
              </a:rPr>
              <a:t>Each of us experimented with one of the following Amazon product categories from </a:t>
            </a:r>
            <a:r>
              <a:rPr lang="en-US" sz="4000" b="0" u="sng" strike="noStrike" spc="-1">
                <a:solidFill>
                  <a:srgbClr val="0000FF"/>
                </a:solidFill>
                <a:uFillTx/>
                <a:latin typeface="Helvetica Neue"/>
                <a:ea typeface="Helvetica Neue"/>
                <a:hlinkClick r:id="rId2"/>
              </a:rPr>
              <a:t>http://jmcauley.ucsd.edu/data/amazon/</a:t>
            </a:r>
            <a:r>
              <a:rPr lang="en-US" sz="4000" b="0" strike="noStrike" spc="-1">
                <a:solidFill>
                  <a:srgbClr val="000000"/>
                </a:solidFill>
                <a:latin typeface="Helvetica Neue"/>
                <a:ea typeface="Helvetica Neue"/>
              </a:rPr>
              <a:t> :</a:t>
            </a:r>
            <a:endParaRPr lang="en-US" sz="4000" b="0" strike="noStrike" spc="-1">
              <a:latin typeface="Arial"/>
            </a:endParaRPr>
          </a:p>
          <a:p>
            <a:pPr>
              <a:lnSpc>
                <a:spcPct val="100000"/>
              </a:lnSpc>
            </a:pPr>
            <a:endParaRPr lang="en-US" sz="4000" b="0" strike="noStrike" spc="-1">
              <a:latin typeface="Arial"/>
            </a:endParaRPr>
          </a:p>
        </p:txBody>
      </p:sp>
      <p:sp>
        <p:nvSpPr>
          <p:cNvPr id="84" name="CustomShape 3"/>
          <p:cNvSpPr/>
          <p:nvPr/>
        </p:nvSpPr>
        <p:spPr>
          <a:xfrm>
            <a:off x="11696760" y="4402440"/>
            <a:ext cx="8313840" cy="339372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85" name="CustomShape 4"/>
          <p:cNvSpPr/>
          <p:nvPr/>
        </p:nvSpPr>
        <p:spPr>
          <a:xfrm>
            <a:off x="11549160" y="8565120"/>
            <a:ext cx="7300080" cy="375876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nSpc>
                <a:spcPct val="100000"/>
              </a:lnSpc>
            </a:pPr>
            <a:r>
              <a:rPr lang="en-US" sz="4000" b="0" strike="noStrike" spc="-1">
                <a:solidFill>
                  <a:srgbClr val="1EB001"/>
                </a:solidFill>
                <a:latin typeface="Helvetica Neue"/>
                <a:ea typeface="Helvetica Neue"/>
              </a:rPr>
              <a:t>Home and Kitchen</a:t>
            </a:r>
            <a:endParaRPr lang="en-US" sz="4000" b="0" strike="noStrike" spc="-1">
              <a:latin typeface="Arial"/>
            </a:endParaRPr>
          </a:p>
          <a:p>
            <a:pPr>
              <a:lnSpc>
                <a:spcPct val="100000"/>
              </a:lnSpc>
            </a:pPr>
            <a:r>
              <a:rPr lang="en-US" sz="4000" b="0" strike="noStrike" spc="-1">
                <a:solidFill>
                  <a:srgbClr val="EE230C"/>
                </a:solidFill>
                <a:latin typeface="Helvetica Neue"/>
                <a:ea typeface="Helvetica Neue"/>
              </a:rPr>
              <a:t>Electronics</a:t>
            </a:r>
            <a:endParaRPr lang="en-US" sz="4000" b="0" strike="noStrike" spc="-1">
              <a:latin typeface="Arial"/>
            </a:endParaRPr>
          </a:p>
          <a:p>
            <a:pPr>
              <a:lnSpc>
                <a:spcPct val="100000"/>
              </a:lnSpc>
            </a:pPr>
            <a:r>
              <a:rPr lang="en-US" sz="4000" b="0" strike="noStrike" spc="-1">
                <a:solidFill>
                  <a:srgbClr val="00AB8E"/>
                </a:solidFill>
                <a:latin typeface="Helvetica Neue"/>
                <a:ea typeface="Helvetica Neue"/>
              </a:rPr>
              <a:t>Cell Phones and Accessories</a:t>
            </a:r>
            <a:endParaRPr lang="en-US" sz="4000" b="0" strike="noStrike" spc="-1">
              <a:latin typeface="Arial"/>
            </a:endParaRPr>
          </a:p>
          <a:p>
            <a:pPr>
              <a:lnSpc>
                <a:spcPct val="100000"/>
              </a:lnSpc>
            </a:pPr>
            <a:r>
              <a:rPr lang="en-US" sz="4000" b="0" strike="noStrike" spc="-1">
                <a:solidFill>
                  <a:srgbClr val="FFD932"/>
                </a:solidFill>
                <a:latin typeface="Helvetica Neue"/>
                <a:ea typeface="Helvetica Neue"/>
              </a:rPr>
              <a:t>Beauty</a:t>
            </a:r>
            <a:endParaRPr lang="en-US" sz="4000" b="0" strike="noStrike" spc="-1">
              <a:latin typeface="Arial"/>
            </a:endParaRPr>
          </a:p>
          <a:p>
            <a:pPr>
              <a:lnSpc>
                <a:spcPct val="100000"/>
              </a:lnSpc>
            </a:pPr>
            <a:r>
              <a:rPr lang="en-US" sz="4000" b="0" strike="noStrike" spc="-1">
                <a:solidFill>
                  <a:srgbClr val="56C1FF"/>
                </a:solidFill>
                <a:latin typeface="Helvetica Neue"/>
                <a:ea typeface="Helvetica Neue"/>
              </a:rPr>
              <a:t>Grocery and Gourmet </a:t>
            </a:r>
            <a:endParaRPr lang="en-US" sz="4000" b="0" strike="noStrike" spc="-1">
              <a:latin typeface="Arial"/>
            </a:endParaRPr>
          </a:p>
          <a:p>
            <a:pPr>
              <a:lnSpc>
                <a:spcPct val="100000"/>
              </a:lnSpc>
            </a:pPr>
            <a:r>
              <a:rPr lang="en-US" sz="4000" b="0" strike="noStrike" spc="-1">
                <a:solidFill>
                  <a:srgbClr val="FF94CA"/>
                </a:solidFill>
                <a:latin typeface="Helvetica Neue"/>
                <a:ea typeface="Helvetica Neue"/>
              </a:rPr>
              <a:t>Movies and TV</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158120" y="896760"/>
            <a:ext cx="6861240" cy="83160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nSpc>
                <a:spcPct val="100000"/>
              </a:lnSpc>
            </a:pPr>
            <a:r>
              <a:rPr lang="en-US" sz="4800" b="1" strike="noStrike" spc="-1">
                <a:solidFill>
                  <a:srgbClr val="000000"/>
                </a:solidFill>
                <a:latin typeface="Helvetica Neue"/>
                <a:ea typeface="Helvetica Neue"/>
              </a:rPr>
              <a:t>2. Data Preparation: The shape of our data</a:t>
            </a:r>
            <a:endParaRPr lang="en-US" sz="4800" b="0" strike="noStrike" spc="-1">
              <a:latin typeface="Arial"/>
            </a:endParaRPr>
          </a:p>
        </p:txBody>
      </p:sp>
      <p:sp>
        <p:nvSpPr>
          <p:cNvPr id="87" name="CustomShape 2"/>
          <p:cNvSpPr/>
          <p:nvPr/>
        </p:nvSpPr>
        <p:spPr>
          <a:xfrm>
            <a:off x="1574640" y="3574800"/>
            <a:ext cx="21755520" cy="86036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pPr>
            <a:r>
              <a:rPr lang="en-US" sz="3100" b="1" strike="noStrike" spc="-1">
                <a:solidFill>
                  <a:srgbClr val="000000"/>
                </a:solidFill>
                <a:latin typeface="Helvetica Neue"/>
                <a:ea typeface="Helvetica Neue"/>
              </a:rPr>
              <a:t>Amazon review schema</a:t>
            </a:r>
            <a:endParaRPr lang="en-US" sz="3100" b="0" strike="noStrike" spc="-1">
              <a:latin typeface="Arial"/>
            </a:endParaRPr>
          </a:p>
          <a:p>
            <a:pPr>
              <a:lnSpc>
                <a:spcPct val="100000"/>
              </a:lnSpc>
            </a:pPr>
            <a:endParaRPr lang="en-US" sz="3100" b="0" strike="noStrike" spc="-1">
              <a:latin typeface="Arial"/>
            </a:endParaRPr>
          </a:p>
          <a:p>
            <a:pPr>
              <a:lnSpc>
                <a:spcPct val="100000"/>
              </a:lnSpc>
            </a:pPr>
            <a:r>
              <a:rPr lang="en-US" sz="3100" b="0" strike="noStrike" spc="-1">
                <a:solidFill>
                  <a:srgbClr val="EE230C"/>
                </a:solidFill>
                <a:latin typeface="Helvetica Neue"/>
                <a:ea typeface="Helvetica Neue"/>
              </a:rPr>
              <a:t>{</a:t>
            </a: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reviewerID</a:t>
            </a:r>
            <a:r>
              <a:rPr lang="en-US" sz="3100" b="0" strike="noStrike" spc="-1">
                <a:solidFill>
                  <a:srgbClr val="000000"/>
                </a:solidFill>
                <a:latin typeface="Helvetica Neue"/>
                <a:ea typeface="Helvetica Neue"/>
              </a:rPr>
              <a:t>": "A27IQHDZFQFNGG",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asin</a:t>
            </a:r>
            <a:r>
              <a:rPr lang="en-US" sz="3100" b="0" strike="noStrike" spc="-1">
                <a:solidFill>
                  <a:srgbClr val="000000"/>
                </a:solidFill>
                <a:latin typeface="Helvetica Neue"/>
                <a:ea typeface="Helvetica Neue"/>
              </a:rPr>
              <a:t>": "616719923X",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reviewerName</a:t>
            </a:r>
            <a:r>
              <a:rPr lang="en-US" sz="3100" b="0" strike="noStrike" spc="-1">
                <a:solidFill>
                  <a:srgbClr val="000000"/>
                </a:solidFill>
                <a:latin typeface="Helvetica Neue"/>
                <a:ea typeface="Helvetica Neue"/>
              </a:rPr>
              <a:t>": "Caitlin",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helpful</a:t>
            </a:r>
            <a:r>
              <a:rPr lang="en-US" sz="3100" b="0" strike="noStrike" spc="-1">
                <a:solidFill>
                  <a:srgbClr val="000000"/>
                </a:solidFill>
                <a:latin typeface="Helvetica Neue"/>
                <a:ea typeface="Helvetica Neue"/>
              </a:rPr>
              <a:t>": </a:t>
            </a:r>
            <a:r>
              <a:rPr lang="en-US" sz="3100" b="0" strike="noStrike" spc="-1">
                <a:solidFill>
                  <a:srgbClr val="16E7CF"/>
                </a:solidFill>
                <a:latin typeface="Helvetica Neue"/>
                <a:ea typeface="Helvetica Neue"/>
              </a:rPr>
              <a:t>[3, 4]</a:t>
            </a:r>
            <a:r>
              <a:rPr lang="en-US" sz="3100" b="0" strike="noStrike" spc="-1">
                <a:solidFill>
                  <a:srgbClr val="000000"/>
                </a:solidFill>
                <a:latin typeface="Helvetica Neue"/>
                <a:ea typeface="Helvetica Neue"/>
              </a:rPr>
              <a:t>,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reviewText</a:t>
            </a:r>
            <a:r>
              <a:rPr lang="en-US" sz="3100" b="0" strike="noStrike" spc="-1">
                <a:solidFill>
                  <a:srgbClr val="000000"/>
                </a:solidFill>
                <a:latin typeface="Helvetica Neue"/>
                <a:ea typeface="Helvetica Neue"/>
              </a:rPr>
              <a:t>": "</a:t>
            </a:r>
            <a:r>
              <a:rPr lang="en-US" sz="3100" b="0" strike="noStrike" spc="-1">
                <a:solidFill>
                  <a:srgbClr val="16E7CF"/>
                </a:solidFill>
                <a:latin typeface="Helvetica Neue"/>
                <a:ea typeface="Helvetica Neue"/>
              </a:rPr>
              <a:t>Really good. Great gift for any fan of green tea! Just so expensive to purchase candy from across the sea.</a:t>
            </a:r>
            <a:r>
              <a:rPr lang="en-US" sz="3100" b="0" strike="noStrike" spc="-1">
                <a:solidFill>
                  <a:srgbClr val="000000"/>
                </a:solidFill>
                <a:latin typeface="Helvetica Neue"/>
                <a:ea typeface="Helvetica Neue"/>
              </a:rPr>
              <a:t>",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overall</a:t>
            </a:r>
            <a:r>
              <a:rPr lang="en-US" sz="3100" b="0" strike="noStrike" spc="-1">
                <a:solidFill>
                  <a:srgbClr val="000000"/>
                </a:solidFill>
                <a:latin typeface="Helvetica Neue"/>
                <a:ea typeface="Helvetica Neue"/>
              </a:rPr>
              <a:t>": 4.0, "summary": "Yum!",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unixReviewTime</a:t>
            </a:r>
            <a:r>
              <a:rPr lang="en-US" sz="3100" b="0" strike="noStrike" spc="-1">
                <a:solidFill>
                  <a:srgbClr val="000000"/>
                </a:solidFill>
                <a:latin typeface="Helvetica Neue"/>
                <a:ea typeface="Helvetica Neue"/>
              </a:rPr>
              <a:t>": 1381190400, </a:t>
            </a: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a:t>
            </a:r>
            <a:r>
              <a:rPr lang="en-US" sz="3100" b="1" strike="noStrike" spc="-1">
                <a:solidFill>
                  <a:srgbClr val="000000"/>
                </a:solidFill>
                <a:latin typeface="Helvetica Neue"/>
                <a:ea typeface="Helvetica Neue"/>
              </a:rPr>
              <a:t>reviewTime</a:t>
            </a:r>
            <a:r>
              <a:rPr lang="en-US" sz="3100" b="0" strike="noStrike" spc="-1">
                <a:solidFill>
                  <a:srgbClr val="000000"/>
                </a:solidFill>
                <a:latin typeface="Helvetica Neue"/>
                <a:ea typeface="Helvetica Neue"/>
              </a:rPr>
              <a:t>": "10 8, 2013"</a:t>
            </a:r>
            <a:r>
              <a:rPr lang="en-US" sz="3100" b="0" strike="noStrike" spc="-1">
                <a:solidFill>
                  <a:srgbClr val="B51600"/>
                </a:solidFill>
                <a:latin typeface="Helvetica Neue"/>
                <a:ea typeface="Helvetica Neue"/>
              </a:rPr>
              <a:t>} </a:t>
            </a:r>
            <a:endParaRPr lang="en-US" sz="3100" b="0" strike="noStrike" spc="-1">
              <a:latin typeface="Arial"/>
            </a:endParaRPr>
          </a:p>
          <a:p>
            <a:pPr>
              <a:lnSpc>
                <a:spcPct val="100000"/>
              </a:lnSpc>
            </a:pPr>
            <a:endParaRPr lang="en-US" sz="3100" b="0" strike="noStrike" spc="-1">
              <a:latin typeface="Arial"/>
            </a:endParaRPr>
          </a:p>
          <a:p>
            <a:pPr>
              <a:lnSpc>
                <a:spcPct val="100000"/>
              </a:lnSpc>
            </a:pPr>
            <a:r>
              <a:rPr lang="en-US" sz="3100" b="0" strike="noStrike" spc="-1">
                <a:solidFill>
                  <a:srgbClr val="000000"/>
                </a:solidFill>
                <a:latin typeface="Helvetica Neue"/>
                <a:ea typeface="Helvetica Neue"/>
              </a:rPr>
              <a:t>** We are mainly interested in the “</a:t>
            </a:r>
            <a:r>
              <a:rPr lang="en-US" sz="3100" b="1" strike="noStrike" spc="-1">
                <a:solidFill>
                  <a:srgbClr val="000000"/>
                </a:solidFill>
                <a:latin typeface="Helvetica Neue"/>
                <a:ea typeface="Helvetica Neue"/>
              </a:rPr>
              <a:t>helpful</a:t>
            </a:r>
            <a:r>
              <a:rPr lang="en-US" sz="3100" b="0" strike="noStrike" spc="-1">
                <a:solidFill>
                  <a:srgbClr val="000000"/>
                </a:solidFill>
                <a:latin typeface="Helvetica Neue"/>
                <a:ea typeface="Helvetica Neue"/>
              </a:rPr>
              <a:t>” and “</a:t>
            </a:r>
            <a:r>
              <a:rPr lang="en-US" sz="3100" b="1" strike="noStrike" spc="-1">
                <a:solidFill>
                  <a:srgbClr val="000000"/>
                </a:solidFill>
                <a:latin typeface="Helvetica Neue"/>
                <a:ea typeface="Helvetica Neue"/>
              </a:rPr>
              <a:t>reviewText</a:t>
            </a:r>
            <a:r>
              <a:rPr lang="en-US" sz="3100" b="0" strike="noStrike" spc="-1">
                <a:solidFill>
                  <a:srgbClr val="000000"/>
                </a:solidFill>
                <a:latin typeface="Helvetica Neue"/>
                <a:ea typeface="Helvetica Neue"/>
              </a:rPr>
              <a:t>” fields. The “helpful” field contains two values: the first number indicates the users that voted the review to be helpful/non-helpful, while the second number indicates the total of votes the review received.</a:t>
            </a:r>
            <a:endParaRPr lang="en-US" sz="3100" b="0" strike="noStrike" spc="-1">
              <a:latin typeface="Arial"/>
            </a:endParaRPr>
          </a:p>
          <a:p>
            <a:pPr>
              <a:lnSpc>
                <a:spcPct val="100000"/>
              </a:lnSpc>
            </a:pPr>
            <a:endParaRPr lang="en-US" sz="3100" b="0" strike="noStrike" spc="-1">
              <a:latin typeface="Arial"/>
            </a:endParaRPr>
          </a:p>
          <a:p>
            <a:pPr>
              <a:lnSpc>
                <a:spcPct val="100000"/>
              </a:lnSpc>
            </a:pPr>
            <a:endParaRPr lang="en-US" sz="3100" b="0" strike="noStrike" spc="-1">
              <a:latin typeface="Arial"/>
            </a:endParaRPr>
          </a:p>
          <a:p>
            <a:pPr>
              <a:lnSpc>
                <a:spcPct val="100000"/>
              </a:lnSpc>
            </a:pPr>
            <a:endParaRPr lang="en-US" sz="3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218960" y="547200"/>
            <a:ext cx="21944520" cy="228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0" strike="noStrike" spc="-1">
                <a:solidFill>
                  <a:srgbClr val="5E5E5E"/>
                </a:solidFill>
                <a:latin typeface="Helvetica Neue"/>
              </a:rPr>
              <a:t>Difficulties and Caveats</a:t>
            </a:r>
            <a:endParaRPr lang="en-US" sz="4800" b="0" strike="noStrike" spc="-1">
              <a:latin typeface="Arial"/>
            </a:endParaRPr>
          </a:p>
        </p:txBody>
      </p:sp>
      <p:sp>
        <p:nvSpPr>
          <p:cNvPr id="89" name="CustomShape 2"/>
          <p:cNvSpPr/>
          <p:nvPr/>
        </p:nvSpPr>
        <p:spPr>
          <a:xfrm>
            <a:off x="1218960" y="3209400"/>
            <a:ext cx="21944520" cy="7954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a:bodyPr>
          <a:lstStyle/>
          <a:p>
            <a:pPr marL="432000" indent="-323640">
              <a:lnSpc>
                <a:spcPct val="100000"/>
              </a:lnSpc>
              <a:spcBef>
                <a:spcPts val="1417"/>
              </a:spcBef>
              <a:buClr>
                <a:srgbClr val="000000"/>
              </a:buClr>
              <a:buSzPct val="45000"/>
              <a:buFont typeface="Wingdings" charset="2"/>
              <a:buChar char=""/>
            </a:pPr>
            <a:r>
              <a:rPr lang="en-US" sz="4800" b="0" strike="noStrike" spc="-1">
                <a:solidFill>
                  <a:srgbClr val="000000"/>
                </a:solidFill>
                <a:latin typeface="Helvetica Neue"/>
              </a:rPr>
              <a:t>Only older data tracks helpful and non-helpful votes as a ratio; Amazon changed this functionality in recent years and now only allows for an absolute “count” of users who considered a review helpful.</a:t>
            </a:r>
            <a:endParaRPr lang="en-US" sz="48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4800" b="0" strike="noStrike" spc="-1">
                <a:solidFill>
                  <a:srgbClr val="000000"/>
                </a:solidFill>
                <a:latin typeface="Helvetica Neue"/>
              </a:rPr>
              <a:t>Data Size: Even the “smaller” data sets took time to load, and the 8 mil reviews large “Books” data set required the use of Dask/Paquet file instead of Pandas for loading and initial processing.</a:t>
            </a:r>
            <a:endParaRPr lang="en-US" sz="48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4800" b="0" strike="noStrike" spc="-1">
                <a:solidFill>
                  <a:srgbClr val="000000"/>
                </a:solidFill>
                <a:latin typeface="Helvetica Neue"/>
              </a:rPr>
              <a:t>What if spammers upvote their own content using their various “personas”? For illustration, the Cell Phone dataset contained a flagrant example: 8 identical reviews by 8 different users in 8 different products, each with exactly 8 “helpful” votes. </a:t>
            </a:r>
            <a:endParaRPr lang="en-US" sz="48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4800" b="0" strike="noStrike" spc="-1">
                <a:solidFill>
                  <a:srgbClr val="000000"/>
                </a:solidFill>
                <a:latin typeface="Helvetica Neue"/>
              </a:rPr>
              <a:t>Data is unbalanced: There are more “helpful” reviews than “unhelpful” reviews in all domains we looked at. </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1218960" y="547200"/>
            <a:ext cx="21944520" cy="228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1" strike="noStrike" spc="-1">
                <a:solidFill>
                  <a:srgbClr val="000000"/>
                </a:solidFill>
                <a:latin typeface="Helvetica Neue"/>
                <a:ea typeface="Helvetica Neue"/>
              </a:rPr>
              <a:t>References, Data preparation and clean-up process</a:t>
            </a:r>
            <a:endParaRPr lang="en-US" sz="4400" b="0" strike="noStrike" spc="-1">
              <a:latin typeface="Arial"/>
            </a:endParaRPr>
          </a:p>
        </p:txBody>
      </p:sp>
      <p:sp>
        <p:nvSpPr>
          <p:cNvPr id="91" name="CustomShape 2"/>
          <p:cNvSpPr/>
          <p:nvPr/>
        </p:nvSpPr>
        <p:spPr>
          <a:xfrm>
            <a:off x="1218960" y="3209400"/>
            <a:ext cx="21944520" cy="7954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buClr>
                <a:srgbClr val="000000"/>
              </a:buClr>
              <a:buSzPct val="45000"/>
              <a:buFont typeface="Wingdings" charset="2"/>
              <a:buChar char=""/>
            </a:pPr>
            <a:r>
              <a:rPr lang="en-US" sz="3100" b="0" strike="noStrike" spc="-1">
                <a:solidFill>
                  <a:srgbClr val="000000"/>
                </a:solidFill>
                <a:latin typeface="Helvetica Neue"/>
                <a:ea typeface="Helvetica Neue"/>
              </a:rPr>
              <a:t>We oriented ourselves on Chapter 10 for training NLP models</a:t>
            </a:r>
            <a:endParaRPr lang="en-US" sz="3100" b="0" strike="noStrike" spc="-1">
              <a:latin typeface="Arial"/>
            </a:endParaRPr>
          </a:p>
          <a:p>
            <a:pPr marL="432000" indent="-323640">
              <a:lnSpc>
                <a:spcPct val="100000"/>
              </a:lnSpc>
              <a:buClr>
                <a:srgbClr val="000000"/>
              </a:buClr>
              <a:buSzPct val="45000"/>
              <a:buFont typeface="Wingdings" charset="2"/>
              <a:buChar char=""/>
            </a:pPr>
            <a:r>
              <a:rPr lang="en-US" sz="3100" b="0" strike="noStrike" spc="-1">
                <a:solidFill>
                  <a:srgbClr val="000000"/>
                </a:solidFill>
                <a:latin typeface="Helvetica Neue"/>
                <a:ea typeface="Helvetica Neue"/>
              </a:rPr>
              <a:t> For perspective on how others had approached predicting helpfulness from Amazon reviews,  we consulted Qu et al. And Alsmadi et al.  </a:t>
            </a:r>
            <a:endParaRPr lang="en-US" sz="3100" b="0" strike="noStrike" spc="-1">
              <a:latin typeface="Arial"/>
            </a:endParaRPr>
          </a:p>
          <a:p>
            <a:pPr>
              <a:lnSpc>
                <a:spcPct val="100000"/>
              </a:lnSpc>
            </a:pPr>
            <a:endParaRPr lang="en-US" sz="3100" b="0" strike="noStrike" spc="-1">
              <a:latin typeface="Arial"/>
            </a:endParaRPr>
          </a:p>
          <a:p>
            <a:pPr marL="432000" indent="-323640">
              <a:lnSpc>
                <a:spcPct val="100000"/>
              </a:lnSpc>
              <a:buClr>
                <a:srgbClr val="000000"/>
              </a:buClr>
              <a:buSzPct val="45000"/>
              <a:buFont typeface="Wingdings" charset="2"/>
              <a:buChar char=""/>
            </a:pPr>
            <a:r>
              <a:rPr lang="en-US" sz="3100" b="0" strike="noStrike" spc="-1">
                <a:solidFill>
                  <a:srgbClr val="000000"/>
                </a:solidFill>
                <a:latin typeface="Helvetica Neue"/>
                <a:ea typeface="Helvetica Neue"/>
              </a:rPr>
              <a:t>Following both (Qu et al.2016) And Alsmadi et al.(2020), we:</a:t>
            </a:r>
            <a:endParaRPr lang="en-US" sz="3100" b="0" strike="noStrike" spc="-1">
              <a:latin typeface="Arial"/>
            </a:endParaRPr>
          </a:p>
          <a:p>
            <a:pPr marL="864000" lvl="1" indent="-323640">
              <a:lnSpc>
                <a:spcPct val="100000"/>
              </a:lnSpc>
              <a:spcBef>
                <a:spcPts val="1134"/>
              </a:spcBef>
              <a:buClr>
                <a:srgbClr val="000000"/>
              </a:buClr>
              <a:buSzPct val="75000"/>
              <a:buFont typeface="Symbol"/>
              <a:buChar char=""/>
            </a:pPr>
            <a:r>
              <a:rPr lang="en-US" sz="3100" b="0" strike="noStrike" spc="-1">
                <a:solidFill>
                  <a:srgbClr val="000000"/>
                </a:solidFill>
                <a:latin typeface="Helvetica Neue"/>
                <a:ea typeface="Helvetica Neue"/>
              </a:rPr>
              <a:t>only kept product reviews with </a:t>
            </a:r>
            <a:r>
              <a:rPr lang="en-US" sz="3100" b="1" strike="noStrike" spc="-1">
                <a:solidFill>
                  <a:srgbClr val="000000"/>
                </a:solidFill>
                <a:latin typeface="Helvetica Neue"/>
                <a:ea typeface="Helvetica Neue"/>
              </a:rPr>
              <a:t>&gt; 50 votes </a:t>
            </a:r>
            <a:endParaRPr lang="en-US" sz="3100" b="0" strike="noStrike" spc="-1">
              <a:latin typeface="Arial"/>
            </a:endParaRPr>
          </a:p>
          <a:p>
            <a:pPr marL="864000" lvl="1" indent="-323640">
              <a:lnSpc>
                <a:spcPct val="100000"/>
              </a:lnSpc>
              <a:spcBef>
                <a:spcPts val="1134"/>
              </a:spcBef>
              <a:buClr>
                <a:srgbClr val="000000"/>
              </a:buClr>
              <a:buSzPct val="75000"/>
              <a:buFont typeface="Symbol"/>
              <a:buChar char=""/>
            </a:pPr>
            <a:r>
              <a:rPr lang="en-US" sz="3100" b="0" strike="noStrike" spc="-1">
                <a:solidFill>
                  <a:srgbClr val="000000"/>
                </a:solidFill>
                <a:latin typeface="Helvetica Neue"/>
                <a:ea typeface="Helvetica Neue"/>
              </a:rPr>
              <a:t>Categorized a review as helpful when it is marked as </a:t>
            </a:r>
            <a:r>
              <a:rPr lang="en-US" sz="3100" b="1" strike="noStrike" spc="-1">
                <a:solidFill>
                  <a:srgbClr val="000000"/>
                </a:solidFill>
                <a:latin typeface="Helvetica Neue"/>
                <a:ea typeface="Helvetica Neue"/>
              </a:rPr>
              <a:t>helpful</a:t>
            </a:r>
            <a:r>
              <a:rPr lang="en-US" sz="3100" b="0" strike="noStrike" spc="-1">
                <a:solidFill>
                  <a:srgbClr val="000000"/>
                </a:solidFill>
                <a:latin typeface="Helvetica Neue"/>
                <a:ea typeface="Helvetica Neue"/>
              </a:rPr>
              <a:t> by </a:t>
            </a:r>
            <a:r>
              <a:rPr lang="en-US" sz="3100" b="1" strike="noStrike" spc="-1">
                <a:solidFill>
                  <a:srgbClr val="000000"/>
                </a:solidFill>
                <a:latin typeface="Helvetica Neue"/>
                <a:ea typeface="Helvetica Neue"/>
              </a:rPr>
              <a:t>&gt; 75%</a:t>
            </a:r>
            <a:r>
              <a:rPr lang="en-US" sz="3100" b="0" strike="noStrike" spc="-1">
                <a:solidFill>
                  <a:srgbClr val="000000"/>
                </a:solidFill>
                <a:latin typeface="Helvetica Neue"/>
                <a:ea typeface="Helvetica Neue"/>
              </a:rPr>
              <a:t> of users</a:t>
            </a:r>
            <a:endParaRPr lang="en-US" sz="3100" b="0" strike="noStrike" spc="-1">
              <a:latin typeface="Arial"/>
            </a:endParaRPr>
          </a:p>
          <a:p>
            <a:pPr>
              <a:lnSpc>
                <a:spcPct val="100000"/>
              </a:lnSpc>
              <a:spcBef>
                <a:spcPts val="1134"/>
              </a:spcBef>
            </a:pPr>
            <a:endParaRPr lang="en-US" sz="3100" b="0" strike="noStrike" spc="-1">
              <a:latin typeface="Arial"/>
            </a:endParaRPr>
          </a:p>
          <a:p>
            <a:pPr marL="432000" indent="-323640">
              <a:lnSpc>
                <a:spcPct val="100000"/>
              </a:lnSpc>
              <a:buClr>
                <a:srgbClr val="000000"/>
              </a:buClr>
              <a:buSzPct val="45000"/>
              <a:buFont typeface="Wingdings" charset="2"/>
              <a:buChar char=""/>
            </a:pPr>
            <a:r>
              <a:rPr lang="en-US" sz="3100" b="0" strike="noStrike" spc="-1">
                <a:solidFill>
                  <a:srgbClr val="000000"/>
                </a:solidFill>
                <a:latin typeface="Helvetica Neue"/>
                <a:ea typeface="Helvetica Neue"/>
              </a:rPr>
              <a:t>Only kept the first instance of duplicate reviews</a:t>
            </a:r>
            <a:endParaRPr lang="en-US" sz="3100" b="0" strike="noStrike" spc="-1">
              <a:latin typeface="Arial"/>
            </a:endParaRPr>
          </a:p>
          <a:p>
            <a:pPr>
              <a:lnSpc>
                <a:spcPct val="100000"/>
              </a:lnSpc>
            </a:pPr>
            <a:endParaRPr lang="en-US" sz="3100" b="0" strike="noStrike" spc="-1">
              <a:latin typeface="Arial"/>
            </a:endParaRPr>
          </a:p>
          <a:p>
            <a:pPr marL="432000" indent="-323640">
              <a:lnSpc>
                <a:spcPct val="100000"/>
              </a:lnSpc>
              <a:buClr>
                <a:srgbClr val="000000"/>
              </a:buClr>
              <a:buSzPct val="45000"/>
              <a:buFont typeface="Wingdings" charset="2"/>
              <a:buChar char=""/>
            </a:pPr>
            <a:r>
              <a:rPr lang="en-US" sz="3100" b="0" strike="noStrike" spc="-1">
                <a:solidFill>
                  <a:srgbClr val="000000"/>
                </a:solidFill>
                <a:latin typeface="Helvetica Neue"/>
                <a:ea typeface="Helvetica Neue"/>
              </a:rPr>
              <a:t>The 50 vote barrier ensures that reviews have been rated by enough viewers to make the categorization somewhat meaningful and hopefully raises the difficulty for spammers upvoting their other personas in the event that they manage to differentiate their reviews enough to sneak through the “uniquing” process</a:t>
            </a:r>
            <a:endParaRPr lang="en-US" sz="3100" b="0" strike="noStrike" spc="-1">
              <a:latin typeface="Arial"/>
            </a:endParaRPr>
          </a:p>
          <a:p>
            <a:pPr marL="432000" indent="-323640">
              <a:lnSpc>
                <a:spcPct val="100000"/>
              </a:lnSpc>
              <a:buClr>
                <a:srgbClr val="000000"/>
              </a:buClr>
              <a:buSzPct val="45000"/>
              <a:buFont typeface="Wingdings" charset="2"/>
              <a:buChar char=""/>
            </a:pPr>
            <a:endParaRPr lang="en-US" sz="3100" b="0" strike="noStrike" spc="-1">
              <a:latin typeface="Arial"/>
            </a:endParaRPr>
          </a:p>
          <a:p>
            <a:pPr>
              <a:lnSpc>
                <a:spcPct val="100000"/>
              </a:lnSpc>
            </a:pPr>
            <a:endParaRPr lang="en-US" sz="3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218960" y="547200"/>
            <a:ext cx="21944520" cy="2289600"/>
          </a:xfrm>
          <a:prstGeom prst="rect">
            <a:avLst/>
          </a:prstGeom>
          <a:noFill/>
          <a:ln>
            <a:noFill/>
          </a:ln>
        </p:spPr>
        <p:txBody>
          <a:bodyPr lIns="0" tIns="0" rIns="0" bIns="0" anchor="ctr"/>
          <a:lstStyle/>
          <a:p>
            <a:pPr algn="ctr"/>
            <a:r>
              <a:rPr lang="en-US" sz="7200" b="0" strike="noStrike" spc="-1">
                <a:latin typeface="Arial"/>
              </a:rPr>
              <a:t>Experiments</a:t>
            </a:r>
          </a:p>
        </p:txBody>
      </p:sp>
      <p:sp>
        <p:nvSpPr>
          <p:cNvPr id="93" name="TextShape 2"/>
          <p:cNvSpPr txBox="1"/>
          <p:nvPr/>
        </p:nvSpPr>
        <p:spPr>
          <a:xfrm>
            <a:off x="2011680" y="3657599"/>
            <a:ext cx="14484600" cy="6039853"/>
          </a:xfrm>
          <a:prstGeom prst="rect">
            <a:avLst/>
          </a:prstGeom>
          <a:noFill/>
          <a:ln>
            <a:noFill/>
          </a:ln>
        </p:spPr>
        <p:txBody>
          <a:bodyPr lIns="90000" tIns="45000" rIns="90000" bIns="45000"/>
          <a:lstStyle/>
          <a:p>
            <a:pPr marL="216000" indent="-216000">
              <a:buClr>
                <a:srgbClr val="000000"/>
              </a:buClr>
              <a:buSzPct val="45000"/>
              <a:buFont typeface="Symbol" charset="2"/>
              <a:buChar char=""/>
            </a:pPr>
            <a:r>
              <a:rPr lang="en-US" sz="7200" b="0" strike="noStrike" spc="-1" dirty="0">
                <a:latin typeface="Arial"/>
              </a:rPr>
              <a:t>Balanced versus Unbalanced Data</a:t>
            </a:r>
          </a:p>
          <a:p>
            <a:pPr marL="216000" indent="-216000">
              <a:buClr>
                <a:srgbClr val="000000"/>
              </a:buClr>
              <a:buSzPct val="45000"/>
              <a:buFont typeface="Symbol" charset="2"/>
              <a:buChar char=""/>
            </a:pPr>
            <a:r>
              <a:rPr lang="en-US" sz="7200" b="0" strike="noStrike" spc="-1" dirty="0">
                <a:latin typeface="Arial"/>
              </a:rPr>
              <a:t>LM Finetuning</a:t>
            </a:r>
          </a:p>
          <a:p>
            <a:pPr marL="216000" indent="-216000">
              <a:buClr>
                <a:srgbClr val="000000"/>
              </a:buClr>
              <a:buSzPct val="45000"/>
              <a:buFont typeface="Symbol" charset="2"/>
              <a:buChar char=""/>
            </a:pPr>
            <a:r>
              <a:rPr lang="en-US" sz="7200" b="0" strike="noStrike" spc="-1" dirty="0">
                <a:latin typeface="Arial"/>
              </a:rPr>
              <a:t>Learning Rate Finder</a:t>
            </a:r>
          </a:p>
          <a:p>
            <a:pPr marL="216000" indent="-216000">
              <a:buClr>
                <a:srgbClr val="000000"/>
              </a:buClr>
              <a:buSzPct val="45000"/>
              <a:buFont typeface="Symbol" charset="2"/>
              <a:buChar char=""/>
            </a:pPr>
            <a:r>
              <a:rPr lang="en-US" sz="7200" b="0" strike="noStrike" spc="-1" dirty="0">
                <a:latin typeface="Arial"/>
              </a:rPr>
              <a:t>Further Techniques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1218960" y="547200"/>
            <a:ext cx="21944520" cy="2289600"/>
          </a:xfrm>
          <a:prstGeom prst="rect">
            <a:avLst/>
          </a:prstGeom>
          <a:noFill/>
          <a:ln>
            <a:noFill/>
          </a:ln>
        </p:spPr>
        <p:txBody>
          <a:bodyPr lIns="0" tIns="0" rIns="0" bIns="0" anchor="ctr"/>
          <a:lstStyle/>
          <a:p>
            <a:pPr algn="ctr"/>
            <a:r>
              <a:rPr lang="en-US" sz="7200" b="0" strike="noStrike" spc="-1">
                <a:latin typeface="Arial"/>
              </a:rPr>
              <a:t>Experiments</a:t>
            </a:r>
          </a:p>
        </p:txBody>
      </p:sp>
      <p:sp>
        <p:nvSpPr>
          <p:cNvPr id="95" name="TextShape 2"/>
          <p:cNvSpPr txBox="1"/>
          <p:nvPr/>
        </p:nvSpPr>
        <p:spPr>
          <a:xfrm>
            <a:off x="1346400" y="3401640"/>
            <a:ext cx="20964960" cy="8028360"/>
          </a:xfrm>
          <a:prstGeom prst="rect">
            <a:avLst/>
          </a:prstGeom>
          <a:noFill/>
          <a:ln>
            <a:noFill/>
          </a:ln>
        </p:spPr>
        <p:txBody>
          <a:bodyPr lIns="90000" tIns="45000" rIns="90000" bIns="45000"/>
          <a:lstStyle/>
          <a:p>
            <a:r>
              <a:rPr lang="en-US" sz="4000" b="1" strike="noStrike" spc="-1" dirty="0">
                <a:latin typeface="Arial"/>
              </a:rPr>
              <a:t>Unbalanced versus Balanced</a:t>
            </a:r>
            <a:endParaRPr lang="en-US" sz="4000" b="0" strike="noStrike" spc="-1" dirty="0">
              <a:latin typeface="Arial"/>
            </a:endParaRPr>
          </a:p>
          <a:p>
            <a:r>
              <a:rPr lang="en-US" sz="4000" b="0" strike="noStrike" spc="-1" dirty="0">
                <a:latin typeface="Arial"/>
              </a:rPr>
              <a:t>One category (“Helpful”) represents the majority of the data . For example, 85% of cleaned</a:t>
            </a:r>
          </a:p>
          <a:p>
            <a:r>
              <a:rPr lang="en-US" sz="4000" b="0" strike="noStrike" spc="-1" dirty="0">
                <a:latin typeface="Arial"/>
              </a:rPr>
              <a:t>Electronics data consists of “helpful” reviews. </a:t>
            </a:r>
          </a:p>
          <a:p>
            <a:endParaRPr lang="en-US" sz="4000" b="0" strike="noStrike" spc="-1" dirty="0">
              <a:latin typeface="Arial"/>
            </a:endParaRPr>
          </a:p>
          <a:p>
            <a:r>
              <a:rPr lang="en-US" sz="4000" b="0" strike="noStrike" spc="-1" dirty="0">
                <a:latin typeface="Arial"/>
              </a:rPr>
              <a:t>To avoid training the classifier to simply recognize the more frequently occurring category, </a:t>
            </a:r>
          </a:p>
          <a:p>
            <a:r>
              <a:rPr lang="en-US" sz="4000" b="0" strike="noStrike" spc="-1" dirty="0">
                <a:latin typeface="Arial"/>
              </a:rPr>
              <a:t>We trained on both “balanced” (50% helpful, 50% unhelpful) and “unbalanced” (maintaining original ratio by doing stratified splits) data for comparison.</a:t>
            </a:r>
          </a:p>
          <a:p>
            <a:endParaRPr lang="en-US" sz="4000" b="0" strike="noStrike" spc="-1" dirty="0">
              <a:latin typeface="Arial"/>
            </a:endParaRPr>
          </a:p>
          <a:p>
            <a:r>
              <a:rPr lang="en-US" sz="4000" b="1" strike="noStrike" spc="-1" dirty="0">
                <a:latin typeface="Arial"/>
              </a:rPr>
              <a:t>Language Model Fine Tuning</a:t>
            </a:r>
            <a:endParaRPr lang="en-US" sz="4000" b="0" strike="noStrike" spc="-1" dirty="0">
              <a:latin typeface="Arial"/>
            </a:endParaRPr>
          </a:p>
          <a:p>
            <a:r>
              <a:rPr lang="en-US" sz="4000" b="0" strike="noStrike" spc="-1" dirty="0">
                <a:latin typeface="Arial"/>
              </a:rPr>
              <a:t>To increase accuracy, we tried fine-tuning the LM (using the same pre-trained model as </a:t>
            </a:r>
          </a:p>
          <a:p>
            <a:r>
              <a:rPr lang="en-US" sz="4000" b="0" strike="noStrike" spc="-1" dirty="0">
                <a:latin typeface="Arial"/>
              </a:rPr>
              <a:t>in Chapter 10) first with smaller, then larger amounts of data.</a:t>
            </a:r>
          </a:p>
          <a:p>
            <a:endParaRPr lang="en-US" sz="4000" b="0" strike="noStrike" spc="-1" dirty="0">
              <a:latin typeface="Arial"/>
            </a:endParaRPr>
          </a:p>
          <a:p>
            <a:endParaRPr lang="en-US" sz="4000" b="0" strike="noStrike" spc="-1" dirty="0">
              <a:latin typeface="Arial"/>
            </a:endParaRPr>
          </a:p>
          <a:p>
            <a:r>
              <a:rPr lang="en-US" sz="4000" b="0" strike="noStrike" spc="-1" dirty="0">
                <a:latin typeface="Arial"/>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218960" y="547200"/>
            <a:ext cx="21944520" cy="2289600"/>
          </a:xfrm>
          <a:prstGeom prst="rect">
            <a:avLst/>
          </a:prstGeom>
          <a:noFill/>
          <a:ln>
            <a:noFill/>
          </a:ln>
        </p:spPr>
        <p:txBody>
          <a:bodyPr lIns="0" tIns="0" rIns="0" bIns="0" anchor="ctr"/>
          <a:lstStyle/>
          <a:p>
            <a:pPr algn="ctr"/>
            <a:r>
              <a:rPr lang="en-US" sz="6600" b="0" strike="noStrike" spc="-1">
                <a:latin typeface="Arial"/>
              </a:rPr>
              <a:t>Experiments</a:t>
            </a:r>
          </a:p>
        </p:txBody>
      </p:sp>
      <p:sp>
        <p:nvSpPr>
          <p:cNvPr id="97" name="TextShape 2"/>
          <p:cNvSpPr txBox="1"/>
          <p:nvPr/>
        </p:nvSpPr>
        <p:spPr>
          <a:xfrm>
            <a:off x="2468880" y="4114799"/>
            <a:ext cx="19797480" cy="7676147"/>
          </a:xfrm>
          <a:prstGeom prst="rect">
            <a:avLst/>
          </a:prstGeom>
          <a:noFill/>
          <a:ln>
            <a:noFill/>
          </a:ln>
        </p:spPr>
        <p:txBody>
          <a:bodyPr lIns="90000" tIns="45000" rIns="90000" bIns="45000"/>
          <a:lstStyle/>
          <a:p>
            <a:r>
              <a:rPr lang="en-US" sz="4000" b="1" strike="noStrike" spc="-1" dirty="0">
                <a:latin typeface="Arial"/>
              </a:rPr>
              <a:t>Learning Rate Finder</a:t>
            </a:r>
            <a:endParaRPr lang="en-US" sz="4000" b="0" strike="noStrike" spc="-1" dirty="0">
              <a:latin typeface="Arial"/>
            </a:endParaRPr>
          </a:p>
          <a:p>
            <a:r>
              <a:rPr lang="en-US" sz="4000" b="0" strike="noStrike" spc="-1" dirty="0">
                <a:latin typeface="Arial"/>
              </a:rPr>
              <a:t>We started our experiments before the introduction of the learning rate finder </a:t>
            </a:r>
          </a:p>
          <a:p>
            <a:r>
              <a:rPr lang="en-US" sz="4000" b="0" strike="noStrike" spc="-1" dirty="0">
                <a:latin typeface="Arial"/>
              </a:rPr>
              <a:t>in the book – further experimentation with the learning rate finder helped avoid</a:t>
            </a:r>
          </a:p>
          <a:p>
            <a:r>
              <a:rPr lang="en-US" sz="4000" b="0" strike="noStrike" spc="-1" dirty="0">
                <a:latin typeface="Arial"/>
              </a:rPr>
              <a:t>Overfitting.</a:t>
            </a:r>
          </a:p>
          <a:p>
            <a:endParaRPr lang="en-US" sz="4000" b="0" strike="noStrike" spc="-1" dirty="0">
              <a:latin typeface="Arial"/>
            </a:endParaRPr>
          </a:p>
          <a:p>
            <a:r>
              <a:rPr lang="en-US" sz="4000" b="1" strike="noStrike" spc="-1" dirty="0">
                <a:latin typeface="Arial"/>
              </a:rPr>
              <a:t>Further Experiments</a:t>
            </a:r>
            <a:endParaRPr lang="en-US" sz="4000" b="0" strike="noStrike" spc="-1" dirty="0">
              <a:latin typeface="Arial"/>
            </a:endParaRPr>
          </a:p>
          <a:p>
            <a:r>
              <a:rPr lang="en-US" sz="4000" b="0" strike="noStrike" spc="-1" dirty="0">
                <a:latin typeface="Arial"/>
              </a:rPr>
              <a:t>Gaurav further finetuned performance by expanding to the largest of the “small” dataset</a:t>
            </a:r>
          </a:p>
          <a:p>
            <a:r>
              <a:rPr lang="en-US" sz="4000" b="0" strike="noStrike" spc="-1" dirty="0">
                <a:latin typeface="Arial"/>
              </a:rPr>
              <a:t>(+8 mil. Reviews) and also backwards-trained the classifier.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919</Words>
  <Application>Microsoft Macintosh PowerPoint</Application>
  <PresentationFormat>Custom</PresentationFormat>
  <Paragraphs>138</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Helvetica Neue</vt:lpstr>
      <vt:lpstr>StarSymbol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Gaurav Singh</cp:lastModifiedBy>
  <cp:revision>15</cp:revision>
  <dcterms:modified xsi:type="dcterms:W3CDTF">2021-07-30T06:05:33Z</dcterms:modified>
  <dc:language>en-US</dc:language>
</cp:coreProperties>
</file>