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24384000" cy="13716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p:scale>
          <a:sx n="51" d="100"/>
          <a:sy n="51" d="100"/>
        </p:scale>
        <p:origin x="10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1218960" y="3209400"/>
            <a:ext cx="21944880" cy="7954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880" cy="106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1218960" y="3209400"/>
            <a:ext cx="21944880" cy="7954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880" cy="106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160" cy="228924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1218960" y="3209400"/>
            <a:ext cx="21944160" cy="79542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880" cy="228996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ostprandial/fastai-amazonreview/blob/main/Books/amazon-reviews-books-on-train.ipynb"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ostprandial/fastai-amazonreview/blob/main/Electronics/Electronics%20-%20Model-LM-v5.ipynb"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dzlab.github.io/dltips/en/pytorch/text-augmentation/" TargetMode="External"/><Relationship Id="rId2" Type="http://schemas.openxmlformats.org/officeDocument/2006/relationships/hyperlink" Target="https://iopscience.iop.org/article/10.1088/1757-899X/428/1/012022" TargetMode="External"/><Relationship Id="rId1" Type="http://schemas.openxmlformats.org/officeDocument/2006/relationships/slideLayout" Target="../slideLayouts/slideLayout13.xml"/><Relationship Id="rId4" Type="http://schemas.openxmlformats.org/officeDocument/2006/relationships/hyperlink" Target="https://pair-code.github.io/l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jmcauley.ucsd.edu/data/amazon/"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206360" y="584640"/>
            <a:ext cx="21970080" cy="4647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lstStyle/>
          <a:p>
            <a:pPr>
              <a:lnSpc>
                <a:spcPct val="80000"/>
              </a:lnSpc>
            </a:pPr>
            <a:r>
              <a:rPr lang="en-US" sz="8500" b="1" strike="noStrike" spc="-162">
                <a:solidFill>
                  <a:srgbClr val="000000"/>
                </a:solidFill>
                <a:latin typeface="Helvetica Neue"/>
                <a:ea typeface="Helvetica Neue"/>
              </a:rPr>
              <a:t>HELPFULNESS IN AMAZON REVIEWS</a:t>
            </a:r>
            <a:endParaRPr lang="en-US" sz="8500" b="0" strike="noStrike" spc="-1">
              <a:latin typeface="Arial"/>
            </a:endParaRPr>
          </a:p>
        </p:txBody>
      </p:sp>
      <p:sp>
        <p:nvSpPr>
          <p:cNvPr id="77" name="CustomShape 2"/>
          <p:cNvSpPr/>
          <p:nvPr/>
        </p:nvSpPr>
        <p:spPr>
          <a:xfrm>
            <a:off x="1035360" y="10982880"/>
            <a:ext cx="7466760" cy="19040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lstStyle/>
          <a:p>
            <a:pPr marL="609480" indent="-608400">
              <a:lnSpc>
                <a:spcPct val="90000"/>
              </a:lnSpc>
              <a:spcBef>
                <a:spcPts val="4501"/>
              </a:spcBef>
              <a:buClr>
                <a:srgbClr val="000000"/>
              </a:buClr>
              <a:buSzPct val="123000"/>
              <a:buFont typeface="Symbol"/>
              <a:buChar char=""/>
            </a:pPr>
            <a:r>
              <a:rPr lang="en-US" sz="3509" b="0" strike="noStrike" spc="-1">
                <a:solidFill>
                  <a:srgbClr val="000000"/>
                </a:solidFill>
                <a:latin typeface="Helvetica Neue"/>
                <a:ea typeface="Helvetica Neue"/>
              </a:rPr>
              <a:t>Fast.ai Course</a:t>
            </a:r>
            <a:endParaRPr lang="en-US" sz="3509" b="0" strike="noStrike" spc="-1">
              <a:latin typeface="Arial"/>
            </a:endParaRPr>
          </a:p>
          <a:p>
            <a:pPr>
              <a:lnSpc>
                <a:spcPct val="90000"/>
              </a:lnSpc>
              <a:spcBef>
                <a:spcPts val="4501"/>
              </a:spcBef>
            </a:pPr>
            <a:endParaRPr lang="en-US" sz="3509" b="0" strike="noStrike" spc="-1">
              <a:latin typeface="Arial"/>
            </a:endParaRPr>
          </a:p>
          <a:p>
            <a:pPr>
              <a:lnSpc>
                <a:spcPct val="90000"/>
              </a:lnSpc>
              <a:spcBef>
                <a:spcPts val="4501"/>
              </a:spcBef>
            </a:pPr>
            <a:endParaRPr lang="en-US" sz="3509" b="0" strike="noStrike" spc="-1">
              <a:latin typeface="Arial"/>
            </a:endParaRPr>
          </a:p>
        </p:txBody>
      </p:sp>
      <p:pic>
        <p:nvPicPr>
          <p:cNvPr id="78" name="WV9EARuIvFVLP2E5ouYaGxEZUEqKDJ__YnBtT03mqKspC2DBUG_1FJdJupXdXzB4pgkbBJvfBGRJxL05xgHP2atlLB4qFkQgowcv38B6vlOGUODkoPqG6HHHFSSLpH0tYqe1D4BmnIY.png"/>
          <p:cNvPicPr/>
          <p:nvPr/>
        </p:nvPicPr>
        <p:blipFill>
          <a:blip r:embed="rId2"/>
          <a:stretch/>
        </p:blipFill>
        <p:spPr>
          <a:xfrm>
            <a:off x="669960" y="11184480"/>
            <a:ext cx="4727520" cy="1945440"/>
          </a:xfrm>
          <a:prstGeom prst="rect">
            <a:avLst/>
          </a:prstGeom>
          <a:ln w="25560">
            <a:noFill/>
          </a:ln>
          <a:effectLst>
            <a:outerShdw blurRad="254000" dist="127000" dir="5400000" rotWithShape="0">
              <a:srgbClr val="000000">
                <a:alpha val="70000"/>
              </a:srgbClr>
            </a:outerShdw>
          </a:effectLst>
        </p:spPr>
      </p:pic>
      <p:sp>
        <p:nvSpPr>
          <p:cNvPr id="79" name="CustomShape 3"/>
          <p:cNvSpPr/>
          <p:nvPr/>
        </p:nvSpPr>
        <p:spPr>
          <a:xfrm>
            <a:off x="860400" y="6001200"/>
            <a:ext cx="6662880" cy="134928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nSpc>
                <a:spcPct val="100000"/>
              </a:lnSpc>
            </a:pPr>
            <a:r>
              <a:rPr lang="en-US" sz="4100" b="1" strike="noStrike" spc="-1">
                <a:solidFill>
                  <a:srgbClr val="000000"/>
                </a:solidFill>
                <a:latin typeface="Helvetica Neue"/>
                <a:ea typeface="Helvetica Neue"/>
              </a:rPr>
              <a:t>Nlp-1-online </a:t>
            </a:r>
            <a:endParaRPr lang="en-US" sz="4100" b="0" strike="noStrike" spc="-1">
              <a:latin typeface="Arial"/>
            </a:endParaRPr>
          </a:p>
          <a:p>
            <a:pPr>
              <a:lnSpc>
                <a:spcPct val="100000"/>
              </a:lnSpc>
            </a:pPr>
            <a:r>
              <a:rPr lang="en-US" sz="4100" b="0" strike="noStrike" spc="-1">
                <a:solidFill>
                  <a:srgbClr val="000000"/>
                </a:solidFill>
                <a:latin typeface="Helvetica Neue"/>
                <a:ea typeface="Helvetica Neue"/>
              </a:rPr>
              <a:t>Gaurav, Maria</a:t>
            </a:r>
            <a:endParaRPr lang="en-US" sz="4100" b="0" strike="noStrike" spc="-1">
              <a:latin typeface="Arial"/>
            </a:endParaRPr>
          </a:p>
          <a:p>
            <a:pPr>
              <a:lnSpc>
                <a:spcPct val="100000"/>
              </a:lnSpc>
            </a:pPr>
            <a:r>
              <a:rPr lang="en-US" sz="4100" b="0" strike="noStrike" spc="-1">
                <a:solidFill>
                  <a:srgbClr val="000000"/>
                </a:solidFill>
                <a:latin typeface="Helvetica Neue"/>
                <a:ea typeface="Helvetica Neue"/>
              </a:rPr>
              <a:t>Tamara, Dewsy</a:t>
            </a:r>
            <a:endParaRPr lang="en-US" sz="4100" b="0" strike="noStrike" spc="-1">
              <a:latin typeface="Arial"/>
            </a:endParaRPr>
          </a:p>
          <a:p>
            <a:pPr>
              <a:lnSpc>
                <a:spcPct val="100000"/>
              </a:lnSpc>
            </a:pPr>
            <a:r>
              <a:rPr lang="en-US" sz="4100" b="0" strike="noStrike" spc="-1">
                <a:solidFill>
                  <a:srgbClr val="000000"/>
                </a:solidFill>
                <a:latin typeface="Helvetica Neue"/>
                <a:ea typeface="Helvetica Neue"/>
              </a:rPr>
              <a:t>Kenny, Vu</a:t>
            </a:r>
            <a:endParaRPr lang="en-US" sz="4100" b="0" strike="noStrike" spc="-1">
              <a:latin typeface="Arial"/>
            </a:endParaRPr>
          </a:p>
        </p:txBody>
      </p:sp>
      <p:pic>
        <p:nvPicPr>
          <p:cNvPr id="80" name="1*7gQySejtY8SBIPmH1ZeBnQ.png"/>
          <p:cNvPicPr/>
          <p:nvPr/>
        </p:nvPicPr>
        <p:blipFill>
          <a:blip r:embed="rId3"/>
          <a:stretch/>
        </p:blipFill>
        <p:spPr>
          <a:xfrm rot="20760000">
            <a:off x="10090440" y="4786920"/>
            <a:ext cx="13270320" cy="6721920"/>
          </a:xfrm>
          <a:prstGeom prst="rect">
            <a:avLst/>
          </a:prstGeom>
          <a:ln w="1260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218960" y="547200"/>
            <a:ext cx="21944160" cy="228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1" strike="noStrike" spc="-1">
                <a:solidFill>
                  <a:srgbClr val="000000"/>
                </a:solidFill>
                <a:latin typeface="Helvetica Neue"/>
                <a:ea typeface="Helvetica Neue"/>
              </a:rPr>
              <a:t>Results – Unbalanced Data</a:t>
            </a:r>
            <a:endParaRPr lang="en-US" sz="4800" b="0" strike="noStrike" spc="-1">
              <a:latin typeface="Arial"/>
            </a:endParaRPr>
          </a:p>
        </p:txBody>
      </p:sp>
      <p:graphicFrame>
        <p:nvGraphicFramePr>
          <p:cNvPr id="99" name="Table 2"/>
          <p:cNvGraphicFramePr/>
          <p:nvPr>
            <p:extLst>
              <p:ext uri="{D42A27DB-BD31-4B8C-83A1-F6EECF244321}">
                <p14:modId xmlns:p14="http://schemas.microsoft.com/office/powerpoint/2010/main" val="1008529234"/>
              </p:ext>
            </p:extLst>
          </p:nvPr>
        </p:nvGraphicFramePr>
        <p:xfrm>
          <a:off x="1737360" y="4315320"/>
          <a:ext cx="21226318" cy="6931800"/>
        </p:xfrm>
        <a:graphic>
          <a:graphicData uri="http://schemas.openxmlformats.org/drawingml/2006/table">
            <a:tbl>
              <a:tblPr/>
              <a:tblGrid>
                <a:gridCol w="4245494">
                  <a:extLst>
                    <a:ext uri="{9D8B030D-6E8A-4147-A177-3AD203B41FA5}">
                      <a16:colId xmlns:a16="http://schemas.microsoft.com/office/drawing/2014/main" val="20000"/>
                    </a:ext>
                  </a:extLst>
                </a:gridCol>
                <a:gridCol w="4245494">
                  <a:extLst>
                    <a:ext uri="{9D8B030D-6E8A-4147-A177-3AD203B41FA5}">
                      <a16:colId xmlns:a16="http://schemas.microsoft.com/office/drawing/2014/main" val="20001"/>
                    </a:ext>
                  </a:extLst>
                </a:gridCol>
                <a:gridCol w="4245494">
                  <a:extLst>
                    <a:ext uri="{9D8B030D-6E8A-4147-A177-3AD203B41FA5}">
                      <a16:colId xmlns:a16="http://schemas.microsoft.com/office/drawing/2014/main" val="20002"/>
                    </a:ext>
                  </a:extLst>
                </a:gridCol>
                <a:gridCol w="4244918">
                  <a:extLst>
                    <a:ext uri="{9D8B030D-6E8A-4147-A177-3AD203B41FA5}">
                      <a16:colId xmlns:a16="http://schemas.microsoft.com/office/drawing/2014/main" val="20003"/>
                    </a:ext>
                  </a:extLst>
                </a:gridCol>
                <a:gridCol w="4244918">
                  <a:extLst>
                    <a:ext uri="{9D8B030D-6E8A-4147-A177-3AD203B41FA5}">
                      <a16:colId xmlns:a16="http://schemas.microsoft.com/office/drawing/2014/main" val="2272067107"/>
                    </a:ext>
                  </a:extLst>
                </a:gridCol>
              </a:tblGrid>
              <a:tr h="1733040">
                <a:tc>
                  <a:txBody>
                    <a:bodyPr/>
                    <a:lstStyle/>
                    <a:p>
                      <a:pPr>
                        <a:lnSpc>
                          <a:spcPct val="100000"/>
                        </a:lnSpc>
                      </a:pPr>
                      <a:r>
                        <a:rPr lang="en-US" sz="4000" b="0" strike="noStrike" spc="-1">
                          <a:solidFill>
                            <a:srgbClr val="000000"/>
                          </a:solidFill>
                          <a:latin typeface="Arial"/>
                          <a:ea typeface="DejaVu Sans"/>
                        </a:rPr>
                        <a:t>Domain</a:t>
                      </a:r>
                      <a:endParaRPr lang="en-US" sz="4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4000" b="0" strike="noStrike" spc="-1">
                          <a:solidFill>
                            <a:srgbClr val="000000"/>
                          </a:solidFill>
                          <a:latin typeface="Arial"/>
                          <a:ea typeface="DejaVu Sans"/>
                        </a:rPr>
                        <a:t>Training Loss</a:t>
                      </a:r>
                      <a:endParaRPr lang="en-US" sz="4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4000" b="0" strike="noStrike" spc="-1">
                          <a:solidFill>
                            <a:srgbClr val="000000"/>
                          </a:solidFill>
                          <a:latin typeface="Arial"/>
                          <a:ea typeface="DejaVu Sans"/>
                        </a:rPr>
                        <a:t>Validation Loss</a:t>
                      </a:r>
                      <a:endParaRPr lang="en-US" sz="4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4000" b="0" strike="noStrike" spc="-1" dirty="0">
                          <a:solidFill>
                            <a:srgbClr val="000000"/>
                          </a:solidFill>
                          <a:latin typeface="Arial"/>
                          <a:ea typeface="DejaVu Sans"/>
                        </a:rPr>
                        <a:t>Accuracy</a:t>
                      </a:r>
                      <a:endParaRPr lang="en-US" sz="4000" b="0" strike="noStrike" spc="-1" dirty="0">
                        <a:latin typeface="Arial"/>
                      </a:endParaRPr>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pPr>
                        <a:lnSpc>
                          <a:spcPct val="100000"/>
                        </a:lnSpc>
                      </a:pPr>
                      <a:r>
                        <a:rPr lang="en-US" sz="4000" b="0" strike="noStrike" spc="-1" dirty="0">
                          <a:latin typeface="Arial"/>
                        </a:rPr>
                        <a:t>Workbook</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extLst>
                  <a:ext uri="{0D108BD9-81ED-4DB2-BD59-A6C34878D82A}">
                    <a16:rowId xmlns:a16="http://schemas.microsoft.com/office/drawing/2014/main" val="10000"/>
                  </a:ext>
                </a:extLst>
              </a:tr>
              <a:tr h="1733040">
                <a:tc>
                  <a:txBody>
                    <a:bodyPr/>
                    <a:lstStyle/>
                    <a:p>
                      <a:pPr>
                        <a:lnSpc>
                          <a:spcPct val="100000"/>
                        </a:lnSpc>
                      </a:pPr>
                      <a:r>
                        <a:rPr lang="en-US" sz="3600" b="0" strike="noStrike" spc="-1">
                          <a:solidFill>
                            <a:srgbClr val="000000"/>
                          </a:solidFill>
                          <a:latin typeface="Arial"/>
                          <a:ea typeface="DejaVu Sans"/>
                        </a:rPr>
                        <a:t>Books – 86K LM</a:t>
                      </a:r>
                      <a:endParaRPr lang="en-US" sz="3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3200" b="0" strike="noStrike" spc="-1" dirty="0">
                          <a:solidFill>
                            <a:srgbClr val="000000"/>
                          </a:solidFill>
                          <a:latin typeface="Arial"/>
                          <a:ea typeface="DejaVu Sans"/>
                        </a:rPr>
                        <a:t>0.3675</a:t>
                      </a:r>
                      <a:endParaRPr lang="en-US" sz="3200" b="0" strike="noStrike" spc="-1" dirty="0">
                        <a:latin typeface="Arial"/>
                      </a:endParaRPr>
                    </a:p>
                    <a:p>
                      <a:pPr>
                        <a:lnSpc>
                          <a:spcPct val="100000"/>
                        </a:lnSpc>
                      </a:pPr>
                      <a:endParaRPr lang="en-US" sz="3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3200" b="0" strike="noStrike" spc="-1" dirty="0">
                          <a:solidFill>
                            <a:srgbClr val="000000"/>
                          </a:solidFill>
                          <a:latin typeface="Arial"/>
                          <a:ea typeface="DejaVu Sans"/>
                        </a:rPr>
                        <a:t>0.3591</a:t>
                      </a:r>
                      <a:endParaRPr lang="en-US" sz="3200" b="0" strike="noStrike" spc="-1" dirty="0">
                        <a:latin typeface="Arial"/>
                      </a:endParaRPr>
                    </a:p>
                    <a:p>
                      <a:pPr>
                        <a:lnSpc>
                          <a:spcPct val="100000"/>
                        </a:lnSpc>
                      </a:pPr>
                      <a:endParaRPr lang="en-US" sz="3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3200" b="0" strike="noStrike" spc="-1">
                          <a:solidFill>
                            <a:srgbClr val="000000"/>
                          </a:solidFill>
                          <a:latin typeface="Arial"/>
                          <a:ea typeface="DejaVu Sans"/>
                        </a:rPr>
                        <a:t>0.8484</a:t>
                      </a:r>
                      <a:endParaRPr lang="en-US" sz="3200" b="0" strike="noStrike" spc="-1">
                        <a:latin typeface="Arial"/>
                      </a:endParaRPr>
                    </a:p>
                    <a:p>
                      <a:pPr>
                        <a:lnSpc>
                          <a:spcPct val="100000"/>
                        </a:lnSpc>
                      </a:pPr>
                      <a:endParaRPr lang="en-US" sz="3200" b="0" strike="noStrike" spc="-1">
                        <a:latin typeface="Arial"/>
                      </a:endParaRPr>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nSpc>
                          <a:spcPct val="100000"/>
                        </a:lnSpc>
                      </a:pPr>
                      <a:r>
                        <a:rPr lang="en-US" sz="3200" b="0" strike="noStrike" spc="-1" dirty="0">
                          <a:latin typeface="Arial"/>
                          <a:hlinkClick r:id="rId2"/>
                        </a:rPr>
                        <a:t>Link to Notebook</a:t>
                      </a:r>
                      <a:endParaRPr lang="en-US" sz="3200" b="0" strike="noStrike" spc="-1" dirty="0">
                        <a:latin typeface="Arial"/>
                      </a:endParaRPr>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1733040">
                <a:tc>
                  <a:txBody>
                    <a:bodyPr/>
                    <a:lstStyle/>
                    <a:p>
                      <a:pPr>
                        <a:lnSpc>
                          <a:spcPct val="100000"/>
                        </a:lnSpc>
                      </a:pPr>
                      <a:r>
                        <a:rPr lang="en-US" sz="3600" b="0" strike="noStrike" spc="-1">
                          <a:solidFill>
                            <a:srgbClr val="000000"/>
                          </a:solidFill>
                          <a:latin typeface="Arial"/>
                          <a:ea typeface="DejaVu Sans"/>
                        </a:rPr>
                        <a:t>Electronics – 4K LM</a:t>
                      </a:r>
                      <a:endParaRPr lang="en-US" sz="3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3200" b="0" strike="noStrike" spc="-1">
                          <a:solidFill>
                            <a:srgbClr val="000000"/>
                          </a:solidFill>
                          <a:latin typeface="Arial"/>
                          <a:ea typeface="DejaVu Sans"/>
                        </a:rPr>
                        <a:t>0.4679</a:t>
                      </a:r>
                      <a:endParaRPr lang="en-US" sz="3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3200" b="0" strike="noStrike" spc="-1">
                          <a:solidFill>
                            <a:srgbClr val="000000"/>
                          </a:solidFill>
                          <a:latin typeface="Arial"/>
                          <a:ea typeface="DejaVu Sans"/>
                        </a:rPr>
                        <a:t>0.4732</a:t>
                      </a:r>
                      <a:endParaRPr lang="en-US" sz="3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3200" b="0" strike="noStrike" spc="-1">
                          <a:solidFill>
                            <a:srgbClr val="000000"/>
                          </a:solidFill>
                          <a:latin typeface="Arial"/>
                          <a:ea typeface="DejaVu Sans"/>
                        </a:rPr>
                        <a:t>0.7886</a:t>
                      </a:r>
                      <a:endParaRPr lang="en-US" sz="3200" b="0" strike="noStrike" spc="-1">
                        <a:latin typeface="Arial"/>
                      </a:endParaRPr>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nSpc>
                          <a:spcPct val="100000"/>
                        </a:lnSpc>
                      </a:pPr>
                      <a:endParaRPr lang="en-US" sz="3200" b="0" strike="noStrike" spc="-1" dirty="0">
                        <a:latin typeface="Arial"/>
                      </a:endParaRPr>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1732680">
                <a:tc>
                  <a:txBody>
                    <a:bodyPr/>
                    <a:lstStyle/>
                    <a:p>
                      <a:pPr>
                        <a:lnSpc>
                          <a:spcPct val="100000"/>
                        </a:lnSpc>
                      </a:pPr>
                      <a:r>
                        <a:rPr lang="en-US" sz="3600" b="0" strike="noStrike" spc="-1">
                          <a:solidFill>
                            <a:srgbClr val="000000"/>
                          </a:solidFill>
                          <a:latin typeface="Arial"/>
                          <a:ea typeface="DejaVu Sans"/>
                        </a:rPr>
                        <a:t>Electronics – 19K LM</a:t>
                      </a:r>
                      <a:endParaRPr lang="en-US" sz="3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3200" b="0" strike="noStrike" spc="-1">
                          <a:solidFill>
                            <a:srgbClr val="000000"/>
                          </a:solidFill>
                          <a:latin typeface="Arial"/>
                          <a:ea typeface="DejaVu Sans"/>
                        </a:rPr>
                        <a:t>0.5000</a:t>
                      </a:r>
                      <a:endParaRPr lang="en-US" sz="3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3200" b="0" strike="noStrike" spc="-1">
                          <a:solidFill>
                            <a:srgbClr val="000000"/>
                          </a:solidFill>
                          <a:latin typeface="Arial"/>
                          <a:ea typeface="DejaVu Sans"/>
                        </a:rPr>
                        <a:t>0.4978</a:t>
                      </a:r>
                      <a:endParaRPr lang="en-US" sz="3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3200" b="0" strike="noStrike" spc="-1" dirty="0">
                          <a:solidFill>
                            <a:srgbClr val="000000"/>
                          </a:solidFill>
                          <a:latin typeface="Arial"/>
                          <a:ea typeface="DejaVu Sans"/>
                        </a:rPr>
                        <a:t>0.7724</a:t>
                      </a:r>
                      <a:endParaRPr lang="en-US" sz="3200" b="0" strike="noStrike" spc="-1" dirty="0">
                        <a:latin typeface="Arial"/>
                      </a:endParaRPr>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nSpc>
                          <a:spcPct val="100000"/>
                        </a:lnSpc>
                      </a:pPr>
                      <a:endParaRPr lang="en-US" sz="3200" b="0" strike="noStrike" spc="-1" dirty="0">
                        <a:latin typeface="Arial"/>
                      </a:endParaRPr>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218960" y="547200"/>
            <a:ext cx="21944160" cy="228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1" strike="noStrike" spc="-1">
                <a:solidFill>
                  <a:srgbClr val="000000"/>
                </a:solidFill>
                <a:latin typeface="Helvetica Neue"/>
                <a:ea typeface="Helvetica Neue"/>
              </a:rPr>
              <a:t>Results – Balanced Data</a:t>
            </a:r>
            <a:endParaRPr lang="en-US" sz="4800" b="0" strike="noStrike" spc="-1">
              <a:latin typeface="Arial"/>
            </a:endParaRPr>
          </a:p>
        </p:txBody>
      </p:sp>
      <p:graphicFrame>
        <p:nvGraphicFramePr>
          <p:cNvPr id="101" name="Table 2"/>
          <p:cNvGraphicFramePr/>
          <p:nvPr>
            <p:extLst>
              <p:ext uri="{D42A27DB-BD31-4B8C-83A1-F6EECF244321}">
                <p14:modId xmlns:p14="http://schemas.microsoft.com/office/powerpoint/2010/main" val="4082619823"/>
              </p:ext>
            </p:extLst>
          </p:nvPr>
        </p:nvGraphicFramePr>
        <p:xfrm>
          <a:off x="2296800" y="2908080"/>
          <a:ext cx="18264960" cy="5020200"/>
        </p:xfrm>
        <a:graphic>
          <a:graphicData uri="http://schemas.openxmlformats.org/drawingml/2006/table">
            <a:tbl>
              <a:tblPr/>
              <a:tblGrid>
                <a:gridCol w="3097080">
                  <a:extLst>
                    <a:ext uri="{9D8B030D-6E8A-4147-A177-3AD203B41FA5}">
                      <a16:colId xmlns:a16="http://schemas.microsoft.com/office/drawing/2014/main" val="20000"/>
                    </a:ext>
                  </a:extLst>
                </a:gridCol>
                <a:gridCol w="4376160">
                  <a:extLst>
                    <a:ext uri="{9D8B030D-6E8A-4147-A177-3AD203B41FA5}">
                      <a16:colId xmlns:a16="http://schemas.microsoft.com/office/drawing/2014/main" val="20001"/>
                    </a:ext>
                  </a:extLst>
                </a:gridCol>
                <a:gridCol w="3573720">
                  <a:extLst>
                    <a:ext uri="{9D8B030D-6E8A-4147-A177-3AD203B41FA5}">
                      <a16:colId xmlns:a16="http://schemas.microsoft.com/office/drawing/2014/main" val="20002"/>
                    </a:ext>
                  </a:extLst>
                </a:gridCol>
                <a:gridCol w="3627720">
                  <a:extLst>
                    <a:ext uri="{9D8B030D-6E8A-4147-A177-3AD203B41FA5}">
                      <a16:colId xmlns:a16="http://schemas.microsoft.com/office/drawing/2014/main" val="20003"/>
                    </a:ext>
                  </a:extLst>
                </a:gridCol>
                <a:gridCol w="3590280">
                  <a:extLst>
                    <a:ext uri="{9D8B030D-6E8A-4147-A177-3AD203B41FA5}">
                      <a16:colId xmlns:a16="http://schemas.microsoft.com/office/drawing/2014/main" val="20004"/>
                    </a:ext>
                  </a:extLst>
                </a:gridCol>
              </a:tblGrid>
              <a:tr h="1673640">
                <a:tc>
                  <a:txBody>
                    <a:bodyPr/>
                    <a:lstStyle/>
                    <a:p>
                      <a:pPr>
                        <a:lnSpc>
                          <a:spcPct val="100000"/>
                        </a:lnSpc>
                      </a:pPr>
                      <a:r>
                        <a:rPr lang="en-US" sz="4000" b="0" strike="noStrike" spc="-1">
                          <a:solidFill>
                            <a:srgbClr val="000000"/>
                          </a:solidFill>
                          <a:latin typeface="Arial"/>
                          <a:ea typeface="DejaVu Sans"/>
                        </a:rPr>
                        <a:t>Domain</a:t>
                      </a:r>
                      <a:endParaRPr lang="en-US" sz="4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4000" b="0" strike="noStrike" spc="-1">
                          <a:solidFill>
                            <a:srgbClr val="000000"/>
                          </a:solidFill>
                          <a:latin typeface="Arial"/>
                          <a:ea typeface="DejaVu Sans"/>
                        </a:rPr>
                        <a:t>Training Loss</a:t>
                      </a:r>
                      <a:endParaRPr lang="en-US" sz="4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4000" b="0" strike="noStrike" spc="-1">
                          <a:solidFill>
                            <a:srgbClr val="000000"/>
                          </a:solidFill>
                          <a:latin typeface="Arial"/>
                          <a:ea typeface="DejaVu Sans"/>
                        </a:rPr>
                        <a:t>Validation Loss</a:t>
                      </a:r>
                      <a:endParaRPr lang="en-US" sz="4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4000" b="0" strike="noStrike" spc="-1">
                          <a:solidFill>
                            <a:srgbClr val="000000"/>
                          </a:solidFill>
                          <a:latin typeface="Arial"/>
                          <a:ea typeface="DejaVu Sans"/>
                        </a:rPr>
                        <a:t>Accuracy</a:t>
                      </a:r>
                      <a:endParaRPr lang="en-US" sz="4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4000" b="0" strike="noStrike" spc="-1" dirty="0">
                          <a:solidFill>
                            <a:srgbClr val="000000"/>
                          </a:solidFill>
                          <a:latin typeface="Arial"/>
                          <a:ea typeface="DejaVu Sans"/>
                        </a:rPr>
                        <a:t>Workbook</a:t>
                      </a:r>
                      <a:endParaRPr lang="en-US" sz="40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1673640">
                <a:tc>
                  <a:txBody>
                    <a:bodyPr/>
                    <a:lstStyle/>
                    <a:p>
                      <a:pPr>
                        <a:lnSpc>
                          <a:spcPct val="100000"/>
                        </a:lnSpc>
                      </a:pPr>
                      <a:r>
                        <a:rPr lang="en-US" sz="3600" b="0" strike="noStrike" spc="-1">
                          <a:solidFill>
                            <a:srgbClr val="000000"/>
                          </a:solidFill>
                          <a:latin typeface="Arial"/>
                          <a:ea typeface="DejaVu Sans"/>
                        </a:rPr>
                        <a:t>Electronics</a:t>
                      </a:r>
                      <a:endParaRPr lang="en-US" sz="3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3200" b="0" strike="noStrike" spc="-1">
                          <a:solidFill>
                            <a:srgbClr val="000000"/>
                          </a:solidFill>
                          <a:latin typeface="Arial"/>
                          <a:ea typeface="DejaVu Sans"/>
                        </a:rPr>
                        <a:t>0.2017</a:t>
                      </a:r>
                      <a:endParaRPr lang="en-US" sz="3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3200" b="0" strike="noStrike" spc="-1">
                          <a:solidFill>
                            <a:srgbClr val="000000"/>
                          </a:solidFill>
                          <a:latin typeface="Arial"/>
                          <a:ea typeface="DejaVu Sans"/>
                        </a:rPr>
                        <a:t>0.2455</a:t>
                      </a:r>
                      <a:endParaRPr lang="en-US" sz="3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3200" b="0" strike="noStrike" spc="-1">
                          <a:solidFill>
                            <a:srgbClr val="000000"/>
                          </a:solidFill>
                          <a:latin typeface="Arial"/>
                          <a:ea typeface="DejaVu Sans"/>
                        </a:rPr>
                        <a:t>0.9157</a:t>
                      </a:r>
                      <a:endParaRPr lang="en-US" sz="3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3200" b="0" strike="noStrike" spc="-1" dirty="0">
                          <a:latin typeface="Arial"/>
                          <a:hlinkClick r:id="rId2"/>
                        </a:rPr>
                        <a:t>Link to Notebook</a:t>
                      </a:r>
                      <a:endParaRPr lang="en-US" sz="3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1"/>
                  </a:ext>
                </a:extLst>
              </a:tr>
              <a:tr h="16729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218960" y="547200"/>
            <a:ext cx="21944160" cy="228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6600" b="0" strike="noStrike" spc="-1">
                <a:solidFill>
                  <a:srgbClr val="000000"/>
                </a:solidFill>
                <a:latin typeface="Arial"/>
                <a:ea typeface="DejaVu Sans"/>
              </a:rPr>
              <a:t>Future Scope</a:t>
            </a:r>
            <a:endParaRPr lang="en-US" sz="6600" b="0" strike="noStrike" spc="-1">
              <a:latin typeface="Arial"/>
            </a:endParaRPr>
          </a:p>
        </p:txBody>
      </p:sp>
      <p:sp>
        <p:nvSpPr>
          <p:cNvPr id="103" name="CustomShape 2"/>
          <p:cNvSpPr/>
          <p:nvPr/>
        </p:nvSpPr>
        <p:spPr>
          <a:xfrm>
            <a:off x="2468880" y="2598840"/>
            <a:ext cx="19797120" cy="102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1" strike="noStrike" spc="-1" dirty="0">
                <a:solidFill>
                  <a:srgbClr val="000000"/>
                </a:solidFill>
                <a:latin typeface="Arial"/>
                <a:ea typeface="DejaVu Sans"/>
              </a:rPr>
              <a:t>Different Loss Functions</a:t>
            </a:r>
            <a:endParaRPr lang="en-US" sz="4000" b="0" strike="noStrike" spc="-1" dirty="0">
              <a:latin typeface="Arial"/>
            </a:endParaRPr>
          </a:p>
          <a:p>
            <a:pPr>
              <a:lnSpc>
                <a:spcPct val="100000"/>
              </a:lnSpc>
            </a:pPr>
            <a:r>
              <a:rPr lang="en-US" sz="4000" b="0" strike="noStrike" spc="-1" dirty="0">
                <a:solidFill>
                  <a:srgbClr val="000000"/>
                </a:solidFill>
                <a:latin typeface="Arial"/>
                <a:ea typeface="DejaVu Sans"/>
              </a:rPr>
              <a:t>- Experiment with different loss functions, especially the ones that are known to work well with unbalanced datasets (e.g. </a:t>
            </a:r>
            <a:r>
              <a:rPr lang="en-US" sz="4000" b="0" u="sng" strike="noStrike" spc="-1" dirty="0">
                <a:solidFill>
                  <a:srgbClr val="0000FF"/>
                </a:solidFill>
                <a:uFillTx/>
                <a:latin typeface="Arial"/>
                <a:ea typeface="DejaVu Sans"/>
                <a:hlinkClick r:id="rId2"/>
              </a:rPr>
              <a:t>Weighted Focal Loss</a:t>
            </a:r>
            <a:r>
              <a:rPr lang="en-US" sz="4000" b="0" strike="noStrike" spc="-1" dirty="0">
                <a:solidFill>
                  <a:srgbClr val="000000"/>
                </a:solidFill>
                <a:latin typeface="Arial"/>
                <a:ea typeface="DejaVu Sans"/>
              </a:rPr>
              <a:t>)</a:t>
            </a: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r>
              <a:rPr lang="en-US" sz="4000" b="1" strike="noStrike" spc="-1" dirty="0">
                <a:solidFill>
                  <a:srgbClr val="000000"/>
                </a:solidFill>
                <a:latin typeface="Arial"/>
                <a:ea typeface="DejaVu Sans"/>
              </a:rPr>
              <a:t>Cross domain model applicability</a:t>
            </a:r>
            <a:endParaRPr lang="en-US" sz="4000" b="0" strike="noStrike" spc="-1" dirty="0">
              <a:latin typeface="Arial"/>
            </a:endParaRPr>
          </a:p>
          <a:p>
            <a:pPr>
              <a:lnSpc>
                <a:spcPct val="100000"/>
              </a:lnSpc>
            </a:pPr>
            <a:r>
              <a:rPr lang="en-US" sz="4000" b="0" strike="noStrike" spc="-1" dirty="0">
                <a:solidFill>
                  <a:srgbClr val="000000"/>
                </a:solidFill>
                <a:latin typeface="Arial"/>
                <a:ea typeface="DejaVu Sans"/>
              </a:rPr>
              <a:t>- Test how the language models &amp; the classification models work across domains, like Books &amp; Electronics (e.g. Are they effective if we use them across domains to identify helpful reviews?)</a:t>
            </a: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r>
              <a:rPr lang="en-US" sz="4000" b="1" strike="noStrike" spc="-1" dirty="0">
                <a:solidFill>
                  <a:srgbClr val="000000"/>
                </a:solidFill>
                <a:latin typeface="Arial"/>
                <a:ea typeface="DejaVu Sans"/>
              </a:rPr>
              <a:t>Data Augmentation </a:t>
            </a:r>
            <a:endParaRPr lang="en-US" sz="4000" b="0" strike="noStrike" spc="-1" dirty="0">
              <a:latin typeface="Arial"/>
            </a:endParaRPr>
          </a:p>
          <a:p>
            <a:pPr>
              <a:lnSpc>
                <a:spcPct val="100000"/>
              </a:lnSpc>
            </a:pPr>
            <a:r>
              <a:rPr lang="en-US" sz="4000" b="0" strike="noStrike" spc="-1" dirty="0">
                <a:solidFill>
                  <a:srgbClr val="000000"/>
                </a:solidFill>
                <a:latin typeface="Arial"/>
                <a:ea typeface="DejaVu Sans"/>
              </a:rPr>
              <a:t>- Use techniques such as </a:t>
            </a:r>
            <a:r>
              <a:rPr lang="en-US" sz="4000" b="0" u="sng" strike="noStrike" spc="-1" dirty="0">
                <a:solidFill>
                  <a:srgbClr val="0000FF"/>
                </a:solidFill>
                <a:uFillTx/>
                <a:latin typeface="Arial"/>
                <a:ea typeface="DejaVu Sans"/>
                <a:hlinkClick r:id="rId3"/>
              </a:rPr>
              <a:t>Back Translation</a:t>
            </a:r>
            <a:r>
              <a:rPr lang="en-US" sz="4000" b="0" strike="noStrike" spc="-1" dirty="0">
                <a:solidFill>
                  <a:srgbClr val="000000"/>
                </a:solidFill>
                <a:latin typeface="Arial"/>
                <a:ea typeface="DejaVu Sans"/>
              </a:rPr>
              <a:t> to study its effects on model predictability</a:t>
            </a: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r>
              <a:rPr lang="en-US" sz="4000" b="1" strike="noStrike" spc="-1" dirty="0">
                <a:solidFill>
                  <a:srgbClr val="000000"/>
                </a:solidFill>
                <a:latin typeface="Arial"/>
                <a:ea typeface="DejaVu Sans"/>
              </a:rPr>
              <a:t>Model Interpretability</a:t>
            </a:r>
            <a:endParaRPr lang="en-US" sz="4000" b="0" strike="noStrike" spc="-1" dirty="0">
              <a:latin typeface="Arial"/>
            </a:endParaRPr>
          </a:p>
          <a:p>
            <a:pPr marL="571680" indent="-571320">
              <a:lnSpc>
                <a:spcPct val="100000"/>
              </a:lnSpc>
              <a:buClr>
                <a:srgbClr val="000000"/>
              </a:buClr>
              <a:buFont typeface="StarSymbol"/>
              <a:buChar char="-"/>
            </a:pPr>
            <a:r>
              <a:rPr lang="en-US" sz="4000" b="0" strike="noStrike" spc="-1" dirty="0">
                <a:solidFill>
                  <a:srgbClr val="000000"/>
                </a:solidFill>
                <a:latin typeface="Arial"/>
                <a:ea typeface="DejaVu Sans"/>
              </a:rPr>
              <a:t>Understand how &amp; why the text classifier model is making the predictions that it does</a:t>
            </a:r>
            <a:endParaRPr lang="en-US" sz="4000" b="0" strike="noStrike" spc="-1" dirty="0">
              <a:latin typeface="Arial"/>
            </a:endParaRPr>
          </a:p>
          <a:p>
            <a:pPr marL="1028880" lvl="1" indent="-571320">
              <a:lnSpc>
                <a:spcPct val="100000"/>
              </a:lnSpc>
              <a:buClr>
                <a:srgbClr val="000000"/>
              </a:buClr>
              <a:buFont typeface="StarSymbol"/>
              <a:buChar char="-"/>
            </a:pPr>
            <a:r>
              <a:rPr lang="en-US" sz="4000" b="0" strike="noStrike" spc="-1" dirty="0">
                <a:solidFill>
                  <a:srgbClr val="000000"/>
                </a:solidFill>
                <a:latin typeface="Arial"/>
                <a:ea typeface="DejaVu Sans"/>
              </a:rPr>
              <a:t>Use toolkits like </a:t>
            </a:r>
            <a:r>
              <a:rPr lang="en-US" sz="4000" b="0" u="sng" strike="noStrike" spc="-1" dirty="0">
                <a:solidFill>
                  <a:srgbClr val="0000FF"/>
                </a:solidFill>
                <a:uFillTx/>
                <a:latin typeface="Arial"/>
                <a:ea typeface="DejaVu Sans"/>
                <a:hlinkClick r:id="rId4"/>
              </a:rPr>
              <a:t>Language Interpretability Tool</a:t>
            </a:r>
            <a:endParaRPr lang="en-US" sz="4000" b="0" strike="noStrike" spc="-1" dirty="0">
              <a:latin typeface="Arial"/>
            </a:endParaRPr>
          </a:p>
          <a:p>
            <a:pPr marL="1028880" lvl="1" indent="-571320">
              <a:lnSpc>
                <a:spcPct val="100000"/>
              </a:lnSpc>
              <a:buClr>
                <a:srgbClr val="000000"/>
              </a:buClr>
              <a:buFont typeface="StarSymbol"/>
              <a:buChar char="-"/>
            </a:pPr>
            <a:r>
              <a:rPr lang="en-US" sz="4000" b="0" strike="noStrike" spc="-1" dirty="0">
                <a:solidFill>
                  <a:srgbClr val="000000"/>
                </a:solidFill>
                <a:latin typeface="Arial"/>
                <a:ea typeface="DejaVu Sans"/>
              </a:rPr>
              <a:t>E.g. Negative reviews appear more likely to be tagged as unhelpful</a:t>
            </a: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2446200" y="3720600"/>
            <a:ext cx="19589040" cy="9297568"/>
          </a:xfrm>
          <a:prstGeom prst="rect">
            <a:avLst/>
          </a:prstGeom>
          <a:noFill/>
          <a:ln>
            <a:noFill/>
          </a:ln>
        </p:spPr>
        <p:txBody>
          <a:bodyPr lIns="90000" tIns="45000" rIns="90000" bIns="45000"/>
          <a:lstStyle/>
          <a:p>
            <a:r>
              <a:rPr lang="en-US" sz="4400" b="0" strike="noStrike" spc="-1" dirty="0" err="1">
                <a:latin typeface="Arial"/>
              </a:rPr>
              <a:t>Abdalraheem</a:t>
            </a:r>
            <a:r>
              <a:rPr lang="en-US" sz="4400" b="0" strike="noStrike" spc="-1" dirty="0">
                <a:latin typeface="Arial"/>
              </a:rPr>
              <a:t> </a:t>
            </a:r>
            <a:r>
              <a:rPr lang="en-US" sz="4400" b="0" strike="noStrike" spc="-1" dirty="0" err="1">
                <a:latin typeface="Arial"/>
              </a:rPr>
              <a:t>Alsmadi</a:t>
            </a:r>
            <a:r>
              <a:rPr lang="en-US" sz="4400" b="0" strike="noStrike" spc="-1" dirty="0">
                <a:latin typeface="Arial"/>
              </a:rPr>
              <a:t>, Mahmoud Al-</a:t>
            </a:r>
            <a:r>
              <a:rPr lang="en-US" sz="4400" b="0" strike="noStrike" spc="-1" dirty="0" err="1">
                <a:latin typeface="Arial"/>
              </a:rPr>
              <a:t>Ayyoub</a:t>
            </a:r>
            <a:r>
              <a:rPr lang="en-US" sz="4400" b="0" strike="noStrike" spc="-1" dirty="0">
                <a:latin typeface="Arial"/>
              </a:rPr>
              <a:t>, </a:t>
            </a:r>
            <a:r>
              <a:rPr lang="en-US" sz="4400" b="0" strike="noStrike" spc="-1" dirty="0" err="1">
                <a:latin typeface="Arial"/>
              </a:rPr>
              <a:t>Shadi</a:t>
            </a:r>
            <a:r>
              <a:rPr lang="en-US" sz="4400" b="0" strike="noStrike" spc="-1" dirty="0">
                <a:latin typeface="Arial"/>
              </a:rPr>
              <a:t> </a:t>
            </a:r>
            <a:r>
              <a:rPr lang="en-US" sz="4400" b="0" strike="noStrike" spc="-1" dirty="0" err="1">
                <a:latin typeface="Arial"/>
              </a:rPr>
              <a:t>AlZu’bi</a:t>
            </a:r>
            <a:r>
              <a:rPr lang="en-US" sz="4400" b="0" strike="noStrike" spc="-1" dirty="0">
                <a:latin typeface="Arial"/>
              </a:rPr>
              <a:t>, </a:t>
            </a:r>
            <a:r>
              <a:rPr lang="en-US" sz="4400" b="0" strike="noStrike" spc="-1" dirty="0" err="1">
                <a:latin typeface="Arial"/>
              </a:rPr>
              <a:t>Yaser</a:t>
            </a:r>
            <a:r>
              <a:rPr lang="en-US" sz="4400" b="0" strike="noStrike" spc="-1" dirty="0">
                <a:latin typeface="Arial"/>
              </a:rPr>
              <a:t> </a:t>
            </a:r>
            <a:r>
              <a:rPr lang="en-US" sz="4400" b="0" strike="noStrike" spc="-1" dirty="0" err="1">
                <a:latin typeface="Arial"/>
              </a:rPr>
              <a:t>Jararweh</a:t>
            </a:r>
            <a:r>
              <a:rPr lang="en-US" sz="4400" b="0" strike="noStrike" spc="-1" dirty="0">
                <a:latin typeface="Arial"/>
              </a:rPr>
              <a:t>.</a:t>
            </a:r>
          </a:p>
          <a:p>
            <a:r>
              <a:rPr lang="en-US" sz="4400" b="0" strike="noStrike" spc="-1" dirty="0">
                <a:latin typeface="Arial"/>
              </a:rPr>
              <a:t>Predicting Helpfulness of Online Reviews (2020). Jordan University of Science</a:t>
            </a:r>
          </a:p>
          <a:p>
            <a:r>
              <a:rPr lang="en-US" sz="4400" b="0" strike="noStrike" spc="-1" dirty="0">
                <a:latin typeface="Arial"/>
              </a:rPr>
              <a:t>And Technology  &amp; Al </a:t>
            </a:r>
            <a:r>
              <a:rPr lang="en-US" sz="4400" b="0" strike="noStrike" spc="-1" dirty="0" err="1">
                <a:latin typeface="Arial"/>
              </a:rPr>
              <a:t>Zaytoonah</a:t>
            </a:r>
            <a:r>
              <a:rPr lang="en-US" sz="4400" b="0" strike="noStrike" spc="-1" dirty="0">
                <a:latin typeface="Arial"/>
              </a:rPr>
              <a:t> University of Jordan</a:t>
            </a:r>
          </a:p>
          <a:p>
            <a:endParaRPr lang="en-US" sz="4400" b="0" strike="noStrike" spc="-1" dirty="0">
              <a:latin typeface="Arial"/>
            </a:endParaRPr>
          </a:p>
          <a:p>
            <a:r>
              <a:rPr lang="en-US" sz="4400" b="0" strike="noStrike" spc="-1" dirty="0">
                <a:latin typeface="Arial"/>
              </a:rPr>
              <a:t>Jeremy Howard, Sylvain </a:t>
            </a:r>
            <a:r>
              <a:rPr lang="en-US" sz="4400" b="0" strike="noStrike" spc="-1" dirty="0" err="1">
                <a:latin typeface="Arial"/>
              </a:rPr>
              <a:t>Gugger</a:t>
            </a:r>
            <a:r>
              <a:rPr lang="en-US" sz="4400" b="0" strike="noStrike" spc="-1" dirty="0">
                <a:latin typeface="Arial"/>
              </a:rPr>
              <a:t>. Deep Learning for Coders with </a:t>
            </a:r>
            <a:r>
              <a:rPr lang="en-US" sz="4400" b="0" strike="noStrike" spc="-1" dirty="0" err="1">
                <a:latin typeface="Arial"/>
              </a:rPr>
              <a:t>fastai</a:t>
            </a:r>
            <a:r>
              <a:rPr lang="en-US" sz="4400" b="0" strike="noStrike" spc="-1" dirty="0">
                <a:latin typeface="Arial"/>
              </a:rPr>
              <a:t> &amp; </a:t>
            </a:r>
          </a:p>
          <a:p>
            <a:r>
              <a:rPr lang="en-US" sz="4400" b="0" strike="noStrike" spc="-1" dirty="0" err="1">
                <a:latin typeface="Arial"/>
              </a:rPr>
              <a:t>PyTorch</a:t>
            </a:r>
            <a:r>
              <a:rPr lang="en-US" sz="4400" b="0" strike="noStrike" spc="-1" dirty="0">
                <a:latin typeface="Arial"/>
              </a:rPr>
              <a:t> (2020). O’Reilly.</a:t>
            </a:r>
          </a:p>
          <a:p>
            <a:endParaRPr lang="en-US" sz="4400" b="0" strike="noStrike" spc="-1" dirty="0">
              <a:latin typeface="Arial"/>
            </a:endParaRPr>
          </a:p>
          <a:p>
            <a:r>
              <a:rPr lang="en-US" sz="4400" spc="-1" dirty="0"/>
              <a:t>R. He, J. McAuley. Ups and downs: Modeling the visual evolution of fashion trends with one-class collaborative filtering (2016). WWW.</a:t>
            </a:r>
          </a:p>
          <a:p>
            <a:endParaRPr lang="en-US" sz="4400" spc="-1" dirty="0"/>
          </a:p>
          <a:p>
            <a:r>
              <a:rPr lang="en-US" sz="4400" b="0" strike="noStrike" spc="-1" dirty="0" err="1">
                <a:latin typeface="Arial"/>
              </a:rPr>
              <a:t>Xianshan</a:t>
            </a:r>
            <a:r>
              <a:rPr lang="en-US" sz="4400" b="0" strike="noStrike" spc="-1" dirty="0">
                <a:latin typeface="Arial"/>
              </a:rPr>
              <a:t> Qu, </a:t>
            </a:r>
            <a:r>
              <a:rPr lang="en-US" sz="4400" b="0" strike="noStrike" spc="-1" dirty="0" err="1">
                <a:latin typeface="Arial"/>
              </a:rPr>
              <a:t>Xiaopeng</a:t>
            </a:r>
            <a:r>
              <a:rPr lang="en-US" sz="4400" b="0" strike="noStrike" spc="-1" dirty="0">
                <a:latin typeface="Arial"/>
              </a:rPr>
              <a:t> Li, </a:t>
            </a:r>
            <a:r>
              <a:rPr lang="en-US" sz="4400" b="0" strike="noStrike" spc="-1" dirty="0" err="1">
                <a:latin typeface="Arial"/>
              </a:rPr>
              <a:t>Csilla</a:t>
            </a:r>
            <a:r>
              <a:rPr lang="en-US" sz="4400" b="0" strike="noStrike" spc="-1" dirty="0">
                <a:latin typeface="Arial"/>
              </a:rPr>
              <a:t> Farkas, John Rose. An Attention Model</a:t>
            </a:r>
          </a:p>
          <a:p>
            <a:r>
              <a:rPr lang="en-US" sz="4400" b="0" strike="noStrike" spc="-1" dirty="0">
                <a:latin typeface="Arial"/>
                <a:ea typeface="Noto Sans CJK SC"/>
              </a:rPr>
              <a:t> of Customer Expectation to Improve Review Helpfulness Prediction (2020). </a:t>
            </a:r>
            <a:endParaRPr lang="en-US" sz="4400" b="0" strike="noStrike" spc="-1" dirty="0">
              <a:latin typeface="Arial"/>
            </a:endParaRPr>
          </a:p>
          <a:p>
            <a:r>
              <a:rPr lang="en-US" sz="4400" b="0" strike="noStrike" spc="-1" dirty="0">
                <a:latin typeface="Arial"/>
                <a:ea typeface="Noto Sans CJK SC"/>
              </a:rPr>
              <a:t>CSE Department, University of South Carolina, Columbia</a:t>
            </a:r>
            <a:endParaRPr lang="en-US" sz="4400" b="0" strike="noStrike" spc="-1" dirty="0">
              <a:latin typeface="Arial"/>
            </a:endParaRPr>
          </a:p>
        </p:txBody>
      </p:sp>
      <p:sp>
        <p:nvSpPr>
          <p:cNvPr id="105" name="TextShape 2"/>
          <p:cNvSpPr txBox="1"/>
          <p:nvPr/>
        </p:nvSpPr>
        <p:spPr>
          <a:xfrm>
            <a:off x="8778240" y="2103120"/>
            <a:ext cx="4663440" cy="855360"/>
          </a:xfrm>
          <a:prstGeom prst="rect">
            <a:avLst/>
          </a:prstGeom>
          <a:noFill/>
          <a:ln>
            <a:noFill/>
          </a:ln>
        </p:spPr>
        <p:txBody>
          <a:bodyPr lIns="90000" tIns="45000" rIns="90000" bIns="45000"/>
          <a:lstStyle/>
          <a:p>
            <a:r>
              <a:rPr lang="en-US" sz="5400" b="1" strike="noStrike" spc="-1">
                <a:latin typeface="Arial"/>
              </a:rPr>
              <a:t>Bibliography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7205400" y="3435120"/>
            <a:ext cx="9390600" cy="57070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4800" b="1" strike="noStrike" spc="-1">
                <a:solidFill>
                  <a:srgbClr val="000000"/>
                </a:solidFill>
                <a:latin typeface="Helvetica Neue"/>
                <a:ea typeface="Helvetica Neue"/>
              </a:rPr>
              <a:t>OUTLINE</a:t>
            </a:r>
            <a:endParaRPr lang="en-US" sz="4800" b="0" strike="noStrike" spc="-1">
              <a:latin typeface="Arial"/>
            </a:endParaRPr>
          </a:p>
          <a:p>
            <a:pPr>
              <a:lnSpc>
                <a:spcPct val="100000"/>
              </a:lnSpc>
            </a:pPr>
            <a:endParaRPr lang="en-US" sz="4800" b="0" strike="noStrike" spc="-1">
              <a:latin typeface="Arial"/>
            </a:endParaRPr>
          </a:p>
          <a:p>
            <a:pPr marL="740880" indent="-739800">
              <a:lnSpc>
                <a:spcPct val="100000"/>
              </a:lnSpc>
              <a:buClr>
                <a:srgbClr val="000000"/>
              </a:buClr>
              <a:buFont typeface="StarSymbol"/>
              <a:buAutoNum type="arabicPeriod"/>
            </a:pPr>
            <a:r>
              <a:rPr lang="en-US" sz="4000" b="0" strike="noStrike" spc="-1">
                <a:solidFill>
                  <a:srgbClr val="000000"/>
                </a:solidFill>
                <a:latin typeface="Helvetica Neue"/>
                <a:ea typeface="Helvetica Neue"/>
              </a:rPr>
              <a:t>What is this project about?</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2. Data Preparation</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3. Difficulties and Caveats</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4. Experiments</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5. Results and Conclusions</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6. Future Steps &amp; References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1183680" y="1497600"/>
            <a:ext cx="10533960" cy="861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marL="740880" indent="-739800">
              <a:lnSpc>
                <a:spcPct val="100000"/>
              </a:lnSpc>
              <a:buClr>
                <a:srgbClr val="000000"/>
              </a:buClr>
              <a:buFont typeface="StarSymbol"/>
              <a:buAutoNum type="arabicPeriod"/>
            </a:pPr>
            <a:r>
              <a:rPr lang="en-US" sz="5000" b="1" strike="noStrike" spc="-1">
                <a:solidFill>
                  <a:srgbClr val="000000"/>
                </a:solidFill>
                <a:latin typeface="Helvetica Neue"/>
                <a:ea typeface="Helvetica Neue"/>
              </a:rPr>
              <a:t>What is this project about?</a:t>
            </a:r>
            <a:endParaRPr lang="en-US" sz="5000" b="0" strike="noStrike" spc="-1">
              <a:latin typeface="Arial"/>
            </a:endParaRPr>
          </a:p>
        </p:txBody>
      </p:sp>
      <p:sp>
        <p:nvSpPr>
          <p:cNvPr id="83" name="CustomShape 2"/>
          <p:cNvSpPr/>
          <p:nvPr/>
        </p:nvSpPr>
        <p:spPr>
          <a:xfrm>
            <a:off x="1846080" y="3637440"/>
            <a:ext cx="19454400" cy="5586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4000" b="0" strike="noStrike" spc="-1">
                <a:solidFill>
                  <a:srgbClr val="000000"/>
                </a:solidFill>
                <a:latin typeface="Helvetica Neue"/>
                <a:ea typeface="Helvetica Neue"/>
              </a:rPr>
              <a:t>The aim of this project is to train a LM that predicts if a given Amazon review is </a:t>
            </a:r>
            <a:r>
              <a:rPr lang="en-US" sz="4000" b="1" strike="noStrike" spc="-1">
                <a:solidFill>
                  <a:srgbClr val="000000"/>
                </a:solidFill>
                <a:latin typeface="Helvetica Neue"/>
                <a:ea typeface="Helvetica Neue"/>
              </a:rPr>
              <a:t>helpful</a:t>
            </a:r>
            <a:r>
              <a:rPr lang="en-US" sz="4000" b="0" strike="noStrike" spc="-1">
                <a:solidFill>
                  <a:srgbClr val="000000"/>
                </a:solidFill>
                <a:latin typeface="Helvetica Neue"/>
                <a:ea typeface="Helvetica Neue"/>
              </a:rPr>
              <a:t>/ </a:t>
            </a:r>
            <a:r>
              <a:rPr lang="en-US" sz="4000" b="1" strike="noStrike" spc="-1">
                <a:solidFill>
                  <a:srgbClr val="000000"/>
                </a:solidFill>
                <a:latin typeface="Helvetica Neue"/>
                <a:ea typeface="Helvetica Neue"/>
              </a:rPr>
              <a:t>not helpful</a:t>
            </a:r>
            <a:r>
              <a:rPr lang="en-US" sz="4000" b="0" strike="noStrike" spc="-1">
                <a:solidFill>
                  <a:srgbClr val="000000"/>
                </a:solidFill>
                <a:latin typeface="Helvetica Neue"/>
                <a:ea typeface="Helvetica Neue"/>
              </a:rPr>
              <a:t>.</a:t>
            </a:r>
            <a:endParaRPr lang="en-US" sz="4000" b="0" strike="noStrike" spc="-1">
              <a:latin typeface="Arial"/>
            </a:endParaRPr>
          </a:p>
          <a:p>
            <a:pPr>
              <a:lnSpc>
                <a:spcPct val="100000"/>
              </a:lnSpc>
            </a:pP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1" strike="noStrike" spc="-1">
                <a:solidFill>
                  <a:srgbClr val="000000"/>
                </a:solidFill>
                <a:latin typeface="Helvetica Neue"/>
                <a:ea typeface="Helvetica Neue"/>
              </a:rPr>
              <a:t>Product categories</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Each of us experimented with one of the following Amazon product categories from </a:t>
            </a:r>
            <a:r>
              <a:rPr lang="en-US" sz="4000" b="0" u="sng" strike="noStrike" spc="-1">
                <a:solidFill>
                  <a:srgbClr val="0000FF"/>
                </a:solidFill>
                <a:uFillTx/>
                <a:latin typeface="Helvetica Neue"/>
                <a:ea typeface="Helvetica Neue"/>
                <a:hlinkClick r:id="rId2"/>
              </a:rPr>
              <a:t>http://jmcauley.ucsd.edu/data/amazon/</a:t>
            </a:r>
            <a:r>
              <a:rPr lang="en-US" sz="4000" b="0" strike="noStrike" spc="-1">
                <a:solidFill>
                  <a:srgbClr val="000000"/>
                </a:solidFill>
                <a:latin typeface="Helvetica Neue"/>
                <a:ea typeface="Helvetica Neue"/>
              </a:rPr>
              <a:t> :</a:t>
            </a:r>
            <a:endParaRPr lang="en-US" sz="4000" b="0" strike="noStrike" spc="-1">
              <a:latin typeface="Arial"/>
            </a:endParaRPr>
          </a:p>
          <a:p>
            <a:pPr>
              <a:lnSpc>
                <a:spcPct val="100000"/>
              </a:lnSpc>
            </a:pPr>
            <a:endParaRPr lang="en-US" sz="4000" b="0" strike="noStrike" spc="-1">
              <a:latin typeface="Arial"/>
            </a:endParaRPr>
          </a:p>
        </p:txBody>
      </p:sp>
      <p:sp>
        <p:nvSpPr>
          <p:cNvPr id="84" name="CustomShape 3"/>
          <p:cNvSpPr/>
          <p:nvPr/>
        </p:nvSpPr>
        <p:spPr>
          <a:xfrm>
            <a:off x="11696760" y="4402440"/>
            <a:ext cx="8313480" cy="33933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85" name="CustomShape 4"/>
          <p:cNvSpPr/>
          <p:nvPr/>
        </p:nvSpPr>
        <p:spPr>
          <a:xfrm>
            <a:off x="11549160" y="8565120"/>
            <a:ext cx="7299720" cy="375840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nSpc>
                <a:spcPct val="100000"/>
              </a:lnSpc>
            </a:pPr>
            <a:r>
              <a:rPr lang="en-US" sz="4000" b="0" strike="noStrike" spc="-1">
                <a:solidFill>
                  <a:srgbClr val="1EB001"/>
                </a:solidFill>
                <a:latin typeface="Helvetica Neue"/>
                <a:ea typeface="Helvetica Neue"/>
              </a:rPr>
              <a:t>Home and Kitchen</a:t>
            </a:r>
            <a:endParaRPr lang="en-US" sz="4000" b="0" strike="noStrike" spc="-1">
              <a:latin typeface="Arial"/>
            </a:endParaRPr>
          </a:p>
          <a:p>
            <a:pPr>
              <a:lnSpc>
                <a:spcPct val="100000"/>
              </a:lnSpc>
            </a:pPr>
            <a:r>
              <a:rPr lang="en-US" sz="4000" b="0" strike="noStrike" spc="-1">
                <a:solidFill>
                  <a:srgbClr val="EE230C"/>
                </a:solidFill>
                <a:latin typeface="Helvetica Neue"/>
                <a:ea typeface="Helvetica Neue"/>
              </a:rPr>
              <a:t>Electronics</a:t>
            </a:r>
            <a:endParaRPr lang="en-US" sz="4000" b="0" strike="noStrike" spc="-1">
              <a:latin typeface="Arial"/>
            </a:endParaRPr>
          </a:p>
          <a:p>
            <a:pPr>
              <a:lnSpc>
                <a:spcPct val="100000"/>
              </a:lnSpc>
            </a:pPr>
            <a:r>
              <a:rPr lang="en-US" sz="4000" b="0" strike="noStrike" spc="-1">
                <a:solidFill>
                  <a:srgbClr val="00AB8E"/>
                </a:solidFill>
                <a:latin typeface="Helvetica Neue"/>
                <a:ea typeface="Helvetica Neue"/>
              </a:rPr>
              <a:t>Cell Phones and Accessories</a:t>
            </a:r>
            <a:endParaRPr lang="en-US" sz="4000" b="0" strike="noStrike" spc="-1">
              <a:latin typeface="Arial"/>
            </a:endParaRPr>
          </a:p>
          <a:p>
            <a:pPr>
              <a:lnSpc>
                <a:spcPct val="100000"/>
              </a:lnSpc>
            </a:pPr>
            <a:r>
              <a:rPr lang="en-US" sz="4000" b="0" strike="noStrike" spc="-1">
                <a:solidFill>
                  <a:srgbClr val="FFD932"/>
                </a:solidFill>
                <a:latin typeface="Helvetica Neue"/>
                <a:ea typeface="Helvetica Neue"/>
              </a:rPr>
              <a:t>Beauty</a:t>
            </a:r>
            <a:endParaRPr lang="en-US" sz="4000" b="0" strike="noStrike" spc="-1">
              <a:latin typeface="Arial"/>
            </a:endParaRPr>
          </a:p>
          <a:p>
            <a:pPr>
              <a:lnSpc>
                <a:spcPct val="100000"/>
              </a:lnSpc>
            </a:pPr>
            <a:r>
              <a:rPr lang="en-US" sz="4000" b="0" strike="noStrike" spc="-1">
                <a:solidFill>
                  <a:srgbClr val="56C1FF"/>
                </a:solidFill>
                <a:latin typeface="Helvetica Neue"/>
                <a:ea typeface="Helvetica Neue"/>
              </a:rPr>
              <a:t>Grocery and Gourmet </a:t>
            </a:r>
            <a:endParaRPr lang="en-US" sz="4000" b="0" strike="noStrike" spc="-1">
              <a:latin typeface="Arial"/>
            </a:endParaRPr>
          </a:p>
          <a:p>
            <a:pPr>
              <a:lnSpc>
                <a:spcPct val="100000"/>
              </a:lnSpc>
            </a:pPr>
            <a:r>
              <a:rPr lang="en-US" sz="4000" b="0" strike="noStrike" spc="-1">
                <a:solidFill>
                  <a:srgbClr val="FF94CA"/>
                </a:solidFill>
                <a:latin typeface="Helvetica Neue"/>
                <a:ea typeface="Helvetica Neue"/>
              </a:rPr>
              <a:t>Movies and TV</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158120" y="896760"/>
            <a:ext cx="6860880" cy="8312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nSpc>
                <a:spcPct val="100000"/>
              </a:lnSpc>
            </a:pPr>
            <a:r>
              <a:rPr lang="en-US" sz="4800" b="1" strike="noStrike" spc="-1">
                <a:solidFill>
                  <a:srgbClr val="000000"/>
                </a:solidFill>
                <a:latin typeface="Helvetica Neue"/>
                <a:ea typeface="Helvetica Neue"/>
              </a:rPr>
              <a:t>2. Data Preparation: The shape of our data</a:t>
            </a:r>
            <a:endParaRPr lang="en-US" sz="4800" b="0" strike="noStrike" spc="-1">
              <a:latin typeface="Arial"/>
            </a:endParaRPr>
          </a:p>
        </p:txBody>
      </p:sp>
      <p:sp>
        <p:nvSpPr>
          <p:cNvPr id="87" name="CustomShape 2"/>
          <p:cNvSpPr/>
          <p:nvPr/>
        </p:nvSpPr>
        <p:spPr>
          <a:xfrm>
            <a:off x="1574640" y="3574800"/>
            <a:ext cx="21755160" cy="86032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3100" b="1" strike="noStrike" spc="-1">
                <a:solidFill>
                  <a:srgbClr val="000000"/>
                </a:solidFill>
                <a:latin typeface="Helvetica Neue"/>
                <a:ea typeface="Helvetica Neue"/>
              </a:rPr>
              <a:t>Amazon review schema</a:t>
            </a:r>
            <a:endParaRPr lang="en-US" sz="3100" b="0" strike="noStrike" spc="-1">
              <a:latin typeface="Arial"/>
            </a:endParaRPr>
          </a:p>
          <a:p>
            <a:pPr>
              <a:lnSpc>
                <a:spcPct val="100000"/>
              </a:lnSpc>
            </a:pPr>
            <a:endParaRPr lang="en-US" sz="3100" b="0" strike="noStrike" spc="-1">
              <a:latin typeface="Arial"/>
            </a:endParaRPr>
          </a:p>
          <a:p>
            <a:pPr>
              <a:lnSpc>
                <a:spcPct val="100000"/>
              </a:lnSpc>
            </a:pPr>
            <a:r>
              <a:rPr lang="en-US" sz="3100" b="0" strike="noStrike" spc="-1">
                <a:solidFill>
                  <a:srgbClr val="EE230C"/>
                </a:solidFill>
                <a:latin typeface="Helvetica Neue"/>
                <a:ea typeface="Helvetica Neue"/>
              </a:rPr>
              <a:t>{</a:t>
            </a: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reviewerID</a:t>
            </a:r>
            <a:r>
              <a:rPr lang="en-US" sz="3100" b="0" strike="noStrike" spc="-1">
                <a:solidFill>
                  <a:srgbClr val="000000"/>
                </a:solidFill>
                <a:latin typeface="Helvetica Neue"/>
                <a:ea typeface="Helvetica Neue"/>
              </a:rPr>
              <a:t>": "A27IQHDZFQFNGG",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asin</a:t>
            </a:r>
            <a:r>
              <a:rPr lang="en-US" sz="3100" b="0" strike="noStrike" spc="-1">
                <a:solidFill>
                  <a:srgbClr val="000000"/>
                </a:solidFill>
                <a:latin typeface="Helvetica Neue"/>
                <a:ea typeface="Helvetica Neue"/>
              </a:rPr>
              <a:t>": "616719923X",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reviewerName</a:t>
            </a:r>
            <a:r>
              <a:rPr lang="en-US" sz="3100" b="0" strike="noStrike" spc="-1">
                <a:solidFill>
                  <a:srgbClr val="000000"/>
                </a:solidFill>
                <a:latin typeface="Helvetica Neue"/>
                <a:ea typeface="Helvetica Neue"/>
              </a:rPr>
              <a:t>": "Caitlin",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helpful</a:t>
            </a:r>
            <a:r>
              <a:rPr lang="en-US" sz="3100" b="0" strike="noStrike" spc="-1">
                <a:solidFill>
                  <a:srgbClr val="000000"/>
                </a:solidFill>
                <a:latin typeface="Helvetica Neue"/>
                <a:ea typeface="Helvetica Neue"/>
              </a:rPr>
              <a:t>": </a:t>
            </a:r>
            <a:r>
              <a:rPr lang="en-US" sz="3100" b="0" strike="noStrike" spc="-1">
                <a:solidFill>
                  <a:srgbClr val="16E7CF"/>
                </a:solidFill>
                <a:latin typeface="Helvetica Neue"/>
                <a:ea typeface="Helvetica Neue"/>
              </a:rPr>
              <a:t>[3, 4]</a:t>
            </a:r>
            <a:r>
              <a:rPr lang="en-US" sz="3100" b="0" strike="noStrike" spc="-1">
                <a:solidFill>
                  <a:srgbClr val="000000"/>
                </a:solidFill>
                <a:latin typeface="Helvetica Neue"/>
                <a:ea typeface="Helvetica Neue"/>
              </a:rPr>
              <a:t>,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reviewText</a:t>
            </a:r>
            <a:r>
              <a:rPr lang="en-US" sz="3100" b="0" strike="noStrike" spc="-1">
                <a:solidFill>
                  <a:srgbClr val="000000"/>
                </a:solidFill>
                <a:latin typeface="Helvetica Neue"/>
                <a:ea typeface="Helvetica Neue"/>
              </a:rPr>
              <a:t>": "</a:t>
            </a:r>
            <a:r>
              <a:rPr lang="en-US" sz="3100" b="0" strike="noStrike" spc="-1">
                <a:solidFill>
                  <a:srgbClr val="16E7CF"/>
                </a:solidFill>
                <a:latin typeface="Helvetica Neue"/>
                <a:ea typeface="Helvetica Neue"/>
              </a:rPr>
              <a:t>Really good. Great gift for any fan of green tea! Just so expensive to purchase candy from across the sea.</a:t>
            </a:r>
            <a:r>
              <a:rPr lang="en-US" sz="3100" b="0" strike="noStrike" spc="-1">
                <a:solidFill>
                  <a:srgbClr val="000000"/>
                </a:solidFill>
                <a:latin typeface="Helvetica Neue"/>
                <a:ea typeface="Helvetica Neue"/>
              </a:rPr>
              <a:t>",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overall</a:t>
            </a:r>
            <a:r>
              <a:rPr lang="en-US" sz="3100" b="0" strike="noStrike" spc="-1">
                <a:solidFill>
                  <a:srgbClr val="000000"/>
                </a:solidFill>
                <a:latin typeface="Helvetica Neue"/>
                <a:ea typeface="Helvetica Neue"/>
              </a:rPr>
              <a:t>": 4.0, "summary": "Yum!",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unixReviewTime</a:t>
            </a:r>
            <a:r>
              <a:rPr lang="en-US" sz="3100" b="0" strike="noStrike" spc="-1">
                <a:solidFill>
                  <a:srgbClr val="000000"/>
                </a:solidFill>
                <a:latin typeface="Helvetica Neue"/>
                <a:ea typeface="Helvetica Neue"/>
              </a:rPr>
              <a:t>": 1381190400,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reviewTime</a:t>
            </a:r>
            <a:r>
              <a:rPr lang="en-US" sz="3100" b="0" strike="noStrike" spc="-1">
                <a:solidFill>
                  <a:srgbClr val="000000"/>
                </a:solidFill>
                <a:latin typeface="Helvetica Neue"/>
                <a:ea typeface="Helvetica Neue"/>
              </a:rPr>
              <a:t>": "10 8, 2013"</a:t>
            </a:r>
            <a:r>
              <a:rPr lang="en-US" sz="3100" b="0" strike="noStrike" spc="-1">
                <a:solidFill>
                  <a:srgbClr val="B51600"/>
                </a:solidFill>
                <a:latin typeface="Helvetica Neue"/>
                <a:ea typeface="Helvetica Neue"/>
              </a:rPr>
              <a:t>} </a:t>
            </a:r>
            <a:endParaRPr lang="en-US" sz="3100" b="0" strike="noStrike" spc="-1">
              <a:latin typeface="Arial"/>
            </a:endParaRPr>
          </a:p>
          <a:p>
            <a:pPr>
              <a:lnSpc>
                <a:spcPct val="100000"/>
              </a:lnSpc>
            </a:pP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 We are mainly interested in the “</a:t>
            </a:r>
            <a:r>
              <a:rPr lang="en-US" sz="3100" b="1" strike="noStrike" spc="-1">
                <a:solidFill>
                  <a:srgbClr val="000000"/>
                </a:solidFill>
                <a:latin typeface="Helvetica Neue"/>
                <a:ea typeface="Helvetica Neue"/>
              </a:rPr>
              <a:t>helpful</a:t>
            </a:r>
            <a:r>
              <a:rPr lang="en-US" sz="3100" b="0" strike="noStrike" spc="-1">
                <a:solidFill>
                  <a:srgbClr val="000000"/>
                </a:solidFill>
                <a:latin typeface="Helvetica Neue"/>
                <a:ea typeface="Helvetica Neue"/>
              </a:rPr>
              <a:t>” and “</a:t>
            </a:r>
            <a:r>
              <a:rPr lang="en-US" sz="3100" b="1" strike="noStrike" spc="-1">
                <a:solidFill>
                  <a:srgbClr val="000000"/>
                </a:solidFill>
                <a:latin typeface="Helvetica Neue"/>
                <a:ea typeface="Helvetica Neue"/>
              </a:rPr>
              <a:t>reviewText</a:t>
            </a:r>
            <a:r>
              <a:rPr lang="en-US" sz="3100" b="0" strike="noStrike" spc="-1">
                <a:solidFill>
                  <a:srgbClr val="000000"/>
                </a:solidFill>
                <a:latin typeface="Helvetica Neue"/>
                <a:ea typeface="Helvetica Neue"/>
              </a:rPr>
              <a:t>” fields. The “helpful” field contains two values: the first number indicates the users that voted the review to be helpful/non-helpful, while the second number indicates the total of votes the review received.</a:t>
            </a:r>
            <a:endParaRPr lang="en-US" sz="3100" b="0" strike="noStrike" spc="-1">
              <a:latin typeface="Arial"/>
            </a:endParaRPr>
          </a:p>
          <a:p>
            <a:pPr>
              <a:lnSpc>
                <a:spcPct val="100000"/>
              </a:lnSpc>
            </a:pPr>
            <a:endParaRPr lang="en-US" sz="3100" b="0" strike="noStrike" spc="-1">
              <a:latin typeface="Arial"/>
            </a:endParaRPr>
          </a:p>
          <a:p>
            <a:pPr>
              <a:lnSpc>
                <a:spcPct val="100000"/>
              </a:lnSpc>
            </a:pPr>
            <a:endParaRPr lang="en-US" sz="3100" b="0" strike="noStrike" spc="-1">
              <a:latin typeface="Arial"/>
            </a:endParaRPr>
          </a:p>
          <a:p>
            <a:pPr>
              <a:lnSpc>
                <a:spcPct val="100000"/>
              </a:lnSpc>
            </a:pPr>
            <a:endParaRPr lang="en-US" sz="3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218960" y="547200"/>
            <a:ext cx="21944160" cy="228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5E5E5E"/>
                </a:solidFill>
                <a:latin typeface="Helvetica Neue"/>
                <a:ea typeface="DejaVu Sans"/>
              </a:rPr>
              <a:t>Difficulties and Caveats</a:t>
            </a:r>
            <a:endParaRPr lang="en-US" sz="4800" b="0" strike="noStrike" spc="-1">
              <a:latin typeface="Arial"/>
            </a:endParaRPr>
          </a:p>
        </p:txBody>
      </p:sp>
      <p:sp>
        <p:nvSpPr>
          <p:cNvPr id="89" name="CustomShape 2"/>
          <p:cNvSpPr/>
          <p:nvPr/>
        </p:nvSpPr>
        <p:spPr>
          <a:xfrm>
            <a:off x="1218960" y="3209400"/>
            <a:ext cx="21944160" cy="976064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432000" indent="-323280">
              <a:lnSpc>
                <a:spcPct val="100000"/>
              </a:lnSpc>
              <a:spcBef>
                <a:spcPts val="1417"/>
              </a:spcBef>
              <a:buClr>
                <a:srgbClr val="000000"/>
              </a:buClr>
              <a:buSzPct val="45000"/>
              <a:buFont typeface="Wingdings" charset="2"/>
              <a:buChar char=""/>
            </a:pPr>
            <a:r>
              <a:rPr lang="en-US" sz="4800" b="0" strike="noStrike" spc="-1" dirty="0">
                <a:solidFill>
                  <a:srgbClr val="000000"/>
                </a:solidFill>
                <a:latin typeface="Helvetica Neue"/>
                <a:ea typeface="DejaVu Sans"/>
              </a:rPr>
              <a:t>Only older data tracks helpful and non-helpful votes as a ratio; Amazon changed this functionality in recent years and now only allows for an absolute “count” of users who considered a review helpful.</a:t>
            </a:r>
            <a:br>
              <a:rPr lang="en-US" sz="4800" b="0" strike="noStrike" spc="-1" dirty="0">
                <a:solidFill>
                  <a:srgbClr val="000000"/>
                </a:solidFill>
                <a:latin typeface="Helvetica Neue"/>
                <a:ea typeface="DejaVu Sans"/>
              </a:rPr>
            </a:br>
            <a:endParaRPr lang="en-US" sz="48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4800" b="0" strike="noStrike" spc="-1" dirty="0">
                <a:solidFill>
                  <a:srgbClr val="000000"/>
                </a:solidFill>
                <a:latin typeface="Helvetica Neue"/>
                <a:ea typeface="DejaVu Sans"/>
              </a:rPr>
              <a:t>Data Size: Even the “smaller” data sets took time to load, and the 8 mil reviews large “Books” data set required the use of </a:t>
            </a:r>
            <a:r>
              <a:rPr lang="en-US" sz="4800" b="0" strike="noStrike" spc="-1" dirty="0" err="1">
                <a:solidFill>
                  <a:srgbClr val="000000"/>
                </a:solidFill>
                <a:latin typeface="Helvetica Neue"/>
                <a:ea typeface="DejaVu Sans"/>
              </a:rPr>
              <a:t>Dask</a:t>
            </a:r>
            <a:r>
              <a:rPr lang="en-US" sz="4800" b="0" strike="noStrike" spc="-1" dirty="0">
                <a:solidFill>
                  <a:srgbClr val="000000"/>
                </a:solidFill>
                <a:latin typeface="Helvetica Neue"/>
                <a:ea typeface="DejaVu Sans"/>
              </a:rPr>
              <a:t>/Parquet file instead of Pandas for loading and initial processing.</a:t>
            </a:r>
            <a:br>
              <a:rPr lang="en-US" sz="4800" b="0" strike="noStrike" spc="-1" dirty="0">
                <a:solidFill>
                  <a:srgbClr val="000000"/>
                </a:solidFill>
                <a:latin typeface="Helvetica Neue"/>
                <a:ea typeface="DejaVu Sans"/>
              </a:rPr>
            </a:br>
            <a:endParaRPr lang="en-US" sz="48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4800" b="0" strike="noStrike" spc="-1" dirty="0">
                <a:solidFill>
                  <a:srgbClr val="000000"/>
                </a:solidFill>
                <a:latin typeface="Helvetica Neue"/>
                <a:ea typeface="DejaVu Sans"/>
              </a:rPr>
              <a:t>What if spammers upvote their own content using their various “personas”? For illustration, the Cell Phone dataset contained a flagrant example: 8 identical reviews by 8 different users in 8 different products, each with exactly 8 “helpful” votes. </a:t>
            </a:r>
            <a:br>
              <a:rPr lang="en-US" sz="4800" b="0" strike="noStrike" spc="-1" dirty="0">
                <a:solidFill>
                  <a:srgbClr val="000000"/>
                </a:solidFill>
                <a:latin typeface="Helvetica Neue"/>
                <a:ea typeface="DejaVu Sans"/>
              </a:rPr>
            </a:br>
            <a:endParaRPr lang="en-US" sz="48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4800" b="0" strike="noStrike" spc="-1" dirty="0">
                <a:solidFill>
                  <a:srgbClr val="000000"/>
                </a:solidFill>
                <a:latin typeface="Helvetica Neue"/>
                <a:ea typeface="DejaVu Sans"/>
              </a:rPr>
              <a:t>Data is unbalanced: There are more “helpful” reviews than “unhelpful” reviews in all domains we looked at. </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1218960" y="547200"/>
            <a:ext cx="21944160" cy="228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1" strike="noStrike" spc="-1">
                <a:solidFill>
                  <a:srgbClr val="000000"/>
                </a:solidFill>
                <a:latin typeface="Helvetica Neue"/>
                <a:ea typeface="Helvetica Neue"/>
              </a:rPr>
              <a:t>References, Data preparation and clean-up process</a:t>
            </a:r>
            <a:endParaRPr lang="en-US" sz="4400" b="0" strike="noStrike" spc="-1">
              <a:latin typeface="Arial"/>
            </a:endParaRPr>
          </a:p>
        </p:txBody>
      </p:sp>
      <p:sp>
        <p:nvSpPr>
          <p:cNvPr id="91" name="CustomShape 2"/>
          <p:cNvSpPr/>
          <p:nvPr/>
        </p:nvSpPr>
        <p:spPr>
          <a:xfrm>
            <a:off x="1218960" y="3209400"/>
            <a:ext cx="21944160" cy="91858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buClr>
                <a:srgbClr val="000000"/>
              </a:buClr>
              <a:buSzPct val="45000"/>
              <a:buFont typeface="Wingdings" charset="2"/>
              <a:buChar char=""/>
            </a:pPr>
            <a:r>
              <a:rPr lang="en-US" sz="3600" b="0" strike="noStrike" spc="-1" dirty="0">
                <a:solidFill>
                  <a:srgbClr val="000000"/>
                </a:solidFill>
                <a:latin typeface="Helvetica Neue"/>
                <a:ea typeface="Helvetica Neue"/>
              </a:rPr>
              <a:t>We oriented ourselves on Chapter 10 (Howard, </a:t>
            </a:r>
            <a:r>
              <a:rPr lang="en-US" sz="3600" b="0" strike="noStrike" spc="-1" dirty="0" err="1">
                <a:solidFill>
                  <a:srgbClr val="000000"/>
                </a:solidFill>
                <a:latin typeface="Helvetica Neue"/>
                <a:ea typeface="Helvetica Neue"/>
              </a:rPr>
              <a:t>Gugger</a:t>
            </a:r>
            <a:r>
              <a:rPr lang="en-US" sz="3600" b="0" strike="noStrike" spc="-1" dirty="0">
                <a:solidFill>
                  <a:srgbClr val="000000"/>
                </a:solidFill>
                <a:latin typeface="Helvetica Neue"/>
                <a:ea typeface="Helvetica Neue"/>
              </a:rPr>
              <a:t>, 2020) for training NLP models</a:t>
            </a:r>
          </a:p>
          <a:p>
            <a:pPr marL="432000" indent="-323280">
              <a:lnSpc>
                <a:spcPct val="100000"/>
              </a:lnSpc>
              <a:buClr>
                <a:srgbClr val="000000"/>
              </a:buClr>
              <a:buSzPct val="45000"/>
              <a:buFont typeface="Wingdings" charset="2"/>
              <a:buChar char=""/>
            </a:pPr>
            <a:endParaRPr lang="en-US" sz="3600" b="0" strike="noStrike" spc="-1" dirty="0">
              <a:latin typeface="Arial"/>
            </a:endParaRPr>
          </a:p>
          <a:p>
            <a:pPr marL="432000" indent="-323280">
              <a:lnSpc>
                <a:spcPct val="100000"/>
              </a:lnSpc>
              <a:buClr>
                <a:srgbClr val="000000"/>
              </a:buClr>
              <a:buSzPct val="45000"/>
              <a:buFont typeface="Wingdings" charset="2"/>
              <a:buChar char=""/>
            </a:pPr>
            <a:r>
              <a:rPr lang="en-US" sz="3600" b="0" strike="noStrike" spc="-1" dirty="0">
                <a:solidFill>
                  <a:srgbClr val="000000"/>
                </a:solidFill>
                <a:latin typeface="Helvetica Neue"/>
                <a:ea typeface="Helvetica Neue"/>
              </a:rPr>
              <a:t> For perspective on how others had approached predicting helpfulness from Amazon reviews,  we consulted Qu et al. And </a:t>
            </a:r>
            <a:r>
              <a:rPr lang="en-US" sz="3600" b="0" strike="noStrike" spc="-1" dirty="0" err="1">
                <a:solidFill>
                  <a:srgbClr val="000000"/>
                </a:solidFill>
                <a:latin typeface="Helvetica Neue"/>
                <a:ea typeface="Helvetica Neue"/>
              </a:rPr>
              <a:t>Alsmadi</a:t>
            </a:r>
            <a:r>
              <a:rPr lang="en-US" sz="3600" b="0" strike="noStrike" spc="-1" dirty="0">
                <a:solidFill>
                  <a:srgbClr val="000000"/>
                </a:solidFill>
                <a:latin typeface="Helvetica Neue"/>
                <a:ea typeface="Helvetica Neue"/>
              </a:rPr>
              <a:t> et al.  </a:t>
            </a:r>
            <a:endParaRPr lang="en-US" sz="3600" b="0" strike="noStrike" spc="-1" dirty="0">
              <a:latin typeface="Arial"/>
            </a:endParaRPr>
          </a:p>
          <a:p>
            <a:pPr>
              <a:lnSpc>
                <a:spcPct val="100000"/>
              </a:lnSpc>
            </a:pPr>
            <a:endParaRPr lang="en-US" sz="3600" b="0" strike="noStrike" spc="-1" dirty="0">
              <a:latin typeface="Arial"/>
            </a:endParaRPr>
          </a:p>
          <a:p>
            <a:pPr marL="432000" indent="-323280">
              <a:lnSpc>
                <a:spcPct val="100000"/>
              </a:lnSpc>
              <a:buClr>
                <a:srgbClr val="000000"/>
              </a:buClr>
              <a:buSzPct val="45000"/>
              <a:buFont typeface="Wingdings" charset="2"/>
              <a:buChar char=""/>
            </a:pPr>
            <a:r>
              <a:rPr lang="en-US" sz="3600" b="0" strike="noStrike" spc="-1" dirty="0">
                <a:solidFill>
                  <a:srgbClr val="000000"/>
                </a:solidFill>
                <a:latin typeface="Helvetica Neue"/>
                <a:ea typeface="Helvetica Neue"/>
              </a:rPr>
              <a:t>Following both (Qu et al.2016) And </a:t>
            </a:r>
            <a:r>
              <a:rPr lang="en-US" sz="3600" b="0" strike="noStrike" spc="-1" dirty="0" err="1">
                <a:solidFill>
                  <a:srgbClr val="000000"/>
                </a:solidFill>
                <a:latin typeface="Helvetica Neue"/>
                <a:ea typeface="Helvetica Neue"/>
              </a:rPr>
              <a:t>Alsmadi</a:t>
            </a:r>
            <a:r>
              <a:rPr lang="en-US" sz="3600" b="0" strike="noStrike" spc="-1" dirty="0">
                <a:solidFill>
                  <a:srgbClr val="000000"/>
                </a:solidFill>
                <a:latin typeface="Helvetica Neue"/>
                <a:ea typeface="Helvetica Neue"/>
              </a:rPr>
              <a:t> et al.(2020), we:</a:t>
            </a:r>
            <a:endParaRPr lang="en-US" sz="36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3600" b="0" strike="noStrike" spc="-1" dirty="0">
                <a:solidFill>
                  <a:srgbClr val="000000"/>
                </a:solidFill>
                <a:latin typeface="Helvetica Neue"/>
                <a:ea typeface="Helvetica Neue"/>
              </a:rPr>
              <a:t>only kept product reviews with </a:t>
            </a:r>
            <a:r>
              <a:rPr lang="en-US" sz="3600" b="1" strike="noStrike" spc="-1" dirty="0">
                <a:solidFill>
                  <a:srgbClr val="000000"/>
                </a:solidFill>
                <a:latin typeface="Helvetica Neue"/>
                <a:ea typeface="Helvetica Neue"/>
              </a:rPr>
              <a:t>&gt; 50 votes </a:t>
            </a:r>
            <a:endParaRPr lang="en-US" sz="36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3600" b="0" strike="noStrike" spc="-1" dirty="0">
                <a:solidFill>
                  <a:srgbClr val="000000"/>
                </a:solidFill>
                <a:latin typeface="Helvetica Neue"/>
                <a:ea typeface="Helvetica Neue"/>
              </a:rPr>
              <a:t>Categorized a review as helpful when it is marked as </a:t>
            </a:r>
            <a:r>
              <a:rPr lang="en-US" sz="3600" b="1" strike="noStrike" spc="-1" dirty="0">
                <a:solidFill>
                  <a:srgbClr val="000000"/>
                </a:solidFill>
                <a:latin typeface="Helvetica Neue"/>
                <a:ea typeface="Helvetica Neue"/>
              </a:rPr>
              <a:t>helpful</a:t>
            </a:r>
            <a:r>
              <a:rPr lang="en-US" sz="3600" b="0" strike="noStrike" spc="-1" dirty="0">
                <a:solidFill>
                  <a:srgbClr val="000000"/>
                </a:solidFill>
                <a:latin typeface="Helvetica Neue"/>
                <a:ea typeface="Helvetica Neue"/>
              </a:rPr>
              <a:t> by </a:t>
            </a:r>
            <a:r>
              <a:rPr lang="en-US" sz="3600" b="1" strike="noStrike" spc="-1" dirty="0">
                <a:solidFill>
                  <a:srgbClr val="000000"/>
                </a:solidFill>
                <a:latin typeface="Helvetica Neue"/>
                <a:ea typeface="Helvetica Neue"/>
              </a:rPr>
              <a:t>&gt; 75%</a:t>
            </a:r>
            <a:r>
              <a:rPr lang="en-US" sz="3600" b="0" strike="noStrike" spc="-1" dirty="0">
                <a:solidFill>
                  <a:srgbClr val="000000"/>
                </a:solidFill>
                <a:latin typeface="Helvetica Neue"/>
                <a:ea typeface="Helvetica Neue"/>
              </a:rPr>
              <a:t> of users</a:t>
            </a:r>
            <a:endParaRPr lang="en-US" sz="3600" b="0" strike="noStrike" spc="-1" dirty="0">
              <a:latin typeface="Arial"/>
            </a:endParaRPr>
          </a:p>
          <a:p>
            <a:pPr>
              <a:lnSpc>
                <a:spcPct val="100000"/>
              </a:lnSpc>
              <a:spcBef>
                <a:spcPts val="1134"/>
              </a:spcBef>
            </a:pPr>
            <a:endParaRPr lang="en-US" sz="3600" b="0" strike="noStrike" spc="-1" dirty="0">
              <a:latin typeface="Arial"/>
            </a:endParaRPr>
          </a:p>
          <a:p>
            <a:pPr marL="432000" indent="-323280">
              <a:lnSpc>
                <a:spcPct val="100000"/>
              </a:lnSpc>
              <a:buClr>
                <a:srgbClr val="000000"/>
              </a:buClr>
              <a:buSzPct val="45000"/>
              <a:buFont typeface="Wingdings" charset="2"/>
              <a:buChar char=""/>
            </a:pPr>
            <a:r>
              <a:rPr lang="en-US" sz="3600" b="0" strike="noStrike" spc="-1" dirty="0">
                <a:solidFill>
                  <a:srgbClr val="000000"/>
                </a:solidFill>
                <a:latin typeface="Helvetica Neue"/>
                <a:ea typeface="Helvetica Neue"/>
              </a:rPr>
              <a:t>Only kept the first instance of duplicate reviews</a:t>
            </a:r>
            <a:endParaRPr lang="en-US" sz="3600" b="0" strike="noStrike" spc="-1" dirty="0">
              <a:latin typeface="Arial"/>
            </a:endParaRPr>
          </a:p>
          <a:p>
            <a:pPr>
              <a:lnSpc>
                <a:spcPct val="100000"/>
              </a:lnSpc>
            </a:pPr>
            <a:endParaRPr lang="en-US" sz="3600" b="0" strike="noStrike" spc="-1" dirty="0">
              <a:latin typeface="Arial"/>
            </a:endParaRPr>
          </a:p>
          <a:p>
            <a:pPr marL="432000" indent="-323280">
              <a:lnSpc>
                <a:spcPct val="100000"/>
              </a:lnSpc>
              <a:buClr>
                <a:srgbClr val="000000"/>
              </a:buClr>
              <a:buSzPct val="45000"/>
              <a:buFont typeface="Wingdings" charset="2"/>
              <a:buChar char=""/>
            </a:pPr>
            <a:r>
              <a:rPr lang="en-US" sz="3600" b="0" strike="noStrike" spc="-1" dirty="0">
                <a:solidFill>
                  <a:srgbClr val="000000"/>
                </a:solidFill>
                <a:latin typeface="Helvetica Neue"/>
                <a:ea typeface="Helvetica Neue"/>
              </a:rPr>
              <a:t>The 50 vote barrier ensures that reviews have been rated by enough viewers to make the categorization somewhat meaningful and hopefully raises the difficulty for spammers upvoting their other personas in the event that they manage to differentiate their reviews enough to sneak through the “</a:t>
            </a:r>
            <a:r>
              <a:rPr lang="en-US" sz="3600" b="0" strike="noStrike" spc="-1" dirty="0" err="1">
                <a:solidFill>
                  <a:srgbClr val="000000"/>
                </a:solidFill>
                <a:latin typeface="Helvetica Neue"/>
                <a:ea typeface="Helvetica Neue"/>
              </a:rPr>
              <a:t>uniquing</a:t>
            </a:r>
            <a:r>
              <a:rPr lang="en-US" sz="3600" b="0" strike="noStrike" spc="-1" dirty="0">
                <a:solidFill>
                  <a:srgbClr val="000000"/>
                </a:solidFill>
                <a:latin typeface="Helvetica Neue"/>
                <a:ea typeface="Helvetica Neue"/>
              </a:rPr>
              <a:t>” process</a:t>
            </a: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endParaRPr lang="en-US"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218960" y="547200"/>
            <a:ext cx="21944160" cy="228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7200" b="0" strike="noStrike" spc="-1">
                <a:solidFill>
                  <a:srgbClr val="000000"/>
                </a:solidFill>
                <a:latin typeface="Arial"/>
                <a:ea typeface="DejaVu Sans"/>
              </a:rPr>
              <a:t>Experiments</a:t>
            </a:r>
            <a:endParaRPr lang="en-US" sz="7200" b="0" strike="noStrike" spc="-1">
              <a:latin typeface="Arial"/>
            </a:endParaRPr>
          </a:p>
        </p:txBody>
      </p:sp>
      <p:sp>
        <p:nvSpPr>
          <p:cNvPr id="93" name="CustomShape 2"/>
          <p:cNvSpPr/>
          <p:nvPr/>
        </p:nvSpPr>
        <p:spPr>
          <a:xfrm>
            <a:off x="2011680" y="3657600"/>
            <a:ext cx="14484240" cy="603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Symbol"/>
              <a:buChar char=""/>
            </a:pPr>
            <a:r>
              <a:rPr lang="en-US" sz="7200" b="0" strike="noStrike" spc="-1" dirty="0">
                <a:solidFill>
                  <a:srgbClr val="000000"/>
                </a:solidFill>
                <a:latin typeface="Arial"/>
                <a:ea typeface="DejaVu Sans"/>
              </a:rPr>
              <a:t>Balanced versus Unbalanced Data</a:t>
            </a:r>
          </a:p>
          <a:p>
            <a:pPr marL="216000" indent="-215640">
              <a:lnSpc>
                <a:spcPct val="100000"/>
              </a:lnSpc>
              <a:buClr>
                <a:srgbClr val="000000"/>
              </a:buClr>
              <a:buSzPct val="45000"/>
              <a:buFont typeface="Symbol"/>
              <a:buChar char=""/>
            </a:pPr>
            <a:endParaRPr lang="en-US" sz="7200" b="0" strike="noStrike" spc="-1" dirty="0">
              <a:latin typeface="Arial"/>
            </a:endParaRPr>
          </a:p>
          <a:p>
            <a:pPr marL="216000" indent="-215640">
              <a:lnSpc>
                <a:spcPct val="100000"/>
              </a:lnSpc>
              <a:buClr>
                <a:srgbClr val="000000"/>
              </a:buClr>
              <a:buSzPct val="45000"/>
              <a:buFont typeface="Symbol"/>
              <a:buChar char=""/>
            </a:pPr>
            <a:r>
              <a:rPr lang="en-US" sz="7200" b="0" strike="noStrike" spc="-1" dirty="0">
                <a:solidFill>
                  <a:srgbClr val="000000"/>
                </a:solidFill>
                <a:latin typeface="Arial"/>
                <a:ea typeface="DejaVu Sans"/>
              </a:rPr>
              <a:t>LM Finetuning</a:t>
            </a:r>
            <a:endParaRPr lang="en-US" sz="7200" b="0" strike="noStrike" spc="-1" dirty="0">
              <a:latin typeface="Arial"/>
            </a:endParaRPr>
          </a:p>
          <a:p>
            <a:pPr marL="216000" indent="-215640">
              <a:lnSpc>
                <a:spcPct val="100000"/>
              </a:lnSpc>
              <a:buClr>
                <a:srgbClr val="000000"/>
              </a:buClr>
              <a:buSzPct val="45000"/>
              <a:buFont typeface="Symbol"/>
              <a:buChar char=""/>
            </a:pPr>
            <a:endParaRPr lang="en-US" sz="7200" b="0" strike="noStrike" spc="-1" dirty="0">
              <a:solidFill>
                <a:srgbClr val="000000"/>
              </a:solidFill>
              <a:latin typeface="Arial"/>
              <a:ea typeface="DejaVu Sans"/>
            </a:endParaRPr>
          </a:p>
          <a:p>
            <a:pPr marL="216000" indent="-215640">
              <a:lnSpc>
                <a:spcPct val="100000"/>
              </a:lnSpc>
              <a:buClr>
                <a:srgbClr val="000000"/>
              </a:buClr>
              <a:buSzPct val="45000"/>
              <a:buFont typeface="Symbol"/>
              <a:buChar char=""/>
            </a:pPr>
            <a:r>
              <a:rPr lang="en-US" sz="7200" b="0" strike="noStrike" spc="-1" dirty="0">
                <a:solidFill>
                  <a:srgbClr val="000000"/>
                </a:solidFill>
                <a:latin typeface="Arial"/>
                <a:ea typeface="DejaVu Sans"/>
              </a:rPr>
              <a:t>Learning Rate Finder</a:t>
            </a:r>
            <a:endParaRPr lang="en-US" sz="7200" b="0" strike="noStrike" spc="-1" dirty="0">
              <a:latin typeface="Arial"/>
            </a:endParaRPr>
          </a:p>
          <a:p>
            <a:pPr marL="216000" indent="-215640">
              <a:lnSpc>
                <a:spcPct val="100000"/>
              </a:lnSpc>
              <a:buClr>
                <a:srgbClr val="000000"/>
              </a:buClr>
              <a:buSzPct val="45000"/>
              <a:buFont typeface="Symbol"/>
              <a:buChar char=""/>
            </a:pPr>
            <a:endParaRPr lang="en-US" sz="7200" b="0" strike="noStrike" spc="-1" dirty="0">
              <a:solidFill>
                <a:srgbClr val="000000"/>
              </a:solidFill>
              <a:latin typeface="Arial"/>
              <a:ea typeface="DejaVu Sans"/>
            </a:endParaRPr>
          </a:p>
          <a:p>
            <a:pPr marL="216000" indent="-215640">
              <a:lnSpc>
                <a:spcPct val="100000"/>
              </a:lnSpc>
              <a:buClr>
                <a:srgbClr val="000000"/>
              </a:buClr>
              <a:buSzPct val="45000"/>
              <a:buFont typeface="Symbol"/>
              <a:buChar char=""/>
            </a:pPr>
            <a:r>
              <a:rPr lang="en-US" sz="7200" b="0" strike="noStrike" spc="-1" dirty="0">
                <a:solidFill>
                  <a:srgbClr val="000000"/>
                </a:solidFill>
                <a:latin typeface="Arial"/>
                <a:ea typeface="DejaVu Sans"/>
              </a:rPr>
              <a:t>Further Techniques</a:t>
            </a:r>
            <a:endParaRPr lang="en-US" sz="7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1218960" y="547200"/>
            <a:ext cx="21944160" cy="228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7200" b="0" strike="noStrike" spc="-1">
                <a:solidFill>
                  <a:srgbClr val="000000"/>
                </a:solidFill>
                <a:latin typeface="Arial"/>
                <a:ea typeface="DejaVu Sans"/>
              </a:rPr>
              <a:t>Experiments</a:t>
            </a:r>
            <a:endParaRPr lang="en-US" sz="7200" b="0" strike="noStrike" spc="-1">
              <a:latin typeface="Arial"/>
            </a:endParaRPr>
          </a:p>
        </p:txBody>
      </p:sp>
      <p:sp>
        <p:nvSpPr>
          <p:cNvPr id="95" name="CustomShape 2"/>
          <p:cNvSpPr/>
          <p:nvPr/>
        </p:nvSpPr>
        <p:spPr>
          <a:xfrm>
            <a:off x="1346400" y="3401640"/>
            <a:ext cx="20964600" cy="802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1" strike="noStrike" spc="-1" dirty="0">
                <a:solidFill>
                  <a:srgbClr val="000000"/>
                </a:solidFill>
                <a:latin typeface="Arial"/>
                <a:ea typeface="DejaVu Sans"/>
              </a:rPr>
              <a:t>Unbalanced versus Balanced</a:t>
            </a:r>
            <a:endParaRPr lang="en-US" sz="3600" b="0" strike="noStrike" spc="-1" dirty="0">
              <a:latin typeface="Arial"/>
            </a:endParaRPr>
          </a:p>
          <a:p>
            <a:pPr>
              <a:lnSpc>
                <a:spcPct val="100000"/>
              </a:lnSpc>
            </a:pPr>
            <a:r>
              <a:rPr lang="en-US" sz="3600" b="0" strike="noStrike" spc="-1" dirty="0">
                <a:solidFill>
                  <a:srgbClr val="000000"/>
                </a:solidFill>
                <a:latin typeface="Arial"/>
                <a:ea typeface="DejaVu Sans"/>
              </a:rPr>
              <a:t>One category (“Helpful”) represents majority of the data . For example, 85% of cleaned</a:t>
            </a:r>
            <a:endParaRPr lang="en-US" sz="3600" b="0" strike="noStrike" spc="-1" dirty="0">
              <a:latin typeface="Arial"/>
            </a:endParaRPr>
          </a:p>
          <a:p>
            <a:pPr>
              <a:lnSpc>
                <a:spcPct val="100000"/>
              </a:lnSpc>
            </a:pPr>
            <a:r>
              <a:rPr lang="en-US" sz="3600" b="0" strike="noStrike" spc="-1" dirty="0">
                <a:solidFill>
                  <a:srgbClr val="000000"/>
                </a:solidFill>
                <a:latin typeface="Arial"/>
                <a:ea typeface="DejaVu Sans"/>
              </a:rPr>
              <a:t>Electronics data consists of “helpful” reviews. </a:t>
            </a: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r>
              <a:rPr lang="en-US" sz="3600" b="0" strike="noStrike" spc="-1" dirty="0">
                <a:solidFill>
                  <a:srgbClr val="000000"/>
                </a:solidFill>
                <a:latin typeface="Arial"/>
                <a:ea typeface="DejaVu Sans"/>
              </a:rPr>
              <a:t>To avoid training the classifier to simply recognize the more frequently occurring category, </a:t>
            </a:r>
            <a:endParaRPr lang="en-US" sz="3600" b="0" strike="noStrike" spc="-1" dirty="0">
              <a:latin typeface="Arial"/>
            </a:endParaRPr>
          </a:p>
          <a:p>
            <a:pPr>
              <a:lnSpc>
                <a:spcPct val="100000"/>
              </a:lnSpc>
            </a:pPr>
            <a:r>
              <a:rPr lang="en-US" sz="3600" b="0" strike="noStrike" spc="-1" dirty="0">
                <a:solidFill>
                  <a:srgbClr val="000000"/>
                </a:solidFill>
                <a:latin typeface="Arial"/>
                <a:ea typeface="DejaVu Sans"/>
              </a:rPr>
              <a:t>we trained on both “balanced” (50% helpful, 50% unhelpful) and “unbalanced” (maintaining original ratio by doing stratified splits) data for comparison.</a:t>
            </a: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r>
              <a:rPr lang="en-US" sz="3600" b="1" strike="noStrike" spc="-1" dirty="0">
                <a:solidFill>
                  <a:srgbClr val="000000"/>
                </a:solidFill>
                <a:latin typeface="Arial"/>
                <a:ea typeface="DejaVu Sans"/>
              </a:rPr>
              <a:t>Language Model Fine Tuning</a:t>
            </a:r>
            <a:endParaRPr lang="en-US" sz="3600" b="0" strike="noStrike" spc="-1" dirty="0">
              <a:latin typeface="Arial"/>
            </a:endParaRPr>
          </a:p>
          <a:p>
            <a:pPr>
              <a:lnSpc>
                <a:spcPct val="100000"/>
              </a:lnSpc>
            </a:pPr>
            <a:r>
              <a:rPr lang="en-US" sz="3600" b="0" strike="noStrike" spc="-1" dirty="0">
                <a:solidFill>
                  <a:srgbClr val="000000"/>
                </a:solidFill>
                <a:latin typeface="Arial"/>
                <a:ea typeface="DejaVu Sans"/>
              </a:rPr>
              <a:t>To increase accuracy, we tried fine-tuning the LM (using the same pre-trained model as </a:t>
            </a:r>
            <a:endParaRPr lang="en-US" sz="3600" b="0" strike="noStrike" spc="-1" dirty="0">
              <a:latin typeface="Arial"/>
            </a:endParaRPr>
          </a:p>
          <a:p>
            <a:pPr>
              <a:lnSpc>
                <a:spcPct val="100000"/>
              </a:lnSpc>
            </a:pPr>
            <a:r>
              <a:rPr lang="en-US" sz="3600" b="0" strike="noStrike" spc="-1" dirty="0">
                <a:solidFill>
                  <a:srgbClr val="000000"/>
                </a:solidFill>
                <a:latin typeface="Arial"/>
                <a:ea typeface="DejaVu Sans"/>
              </a:rPr>
              <a:t>in Chapter 10) first with smaller, then larger amounts of data.</a:t>
            </a: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r>
              <a:rPr lang="en-US" sz="4000" b="0" strike="noStrike" spc="-1" dirty="0">
                <a:solidFill>
                  <a:srgbClr val="000000"/>
                </a:solidFill>
                <a:latin typeface="Arial"/>
                <a:ea typeface="DejaVu Sans"/>
              </a:rPr>
              <a:t>  </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218960" y="547200"/>
            <a:ext cx="21944160" cy="228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6600" b="0" strike="noStrike" spc="-1">
                <a:solidFill>
                  <a:srgbClr val="000000"/>
                </a:solidFill>
                <a:latin typeface="Arial"/>
                <a:ea typeface="DejaVu Sans"/>
              </a:rPr>
              <a:t>Experiments</a:t>
            </a:r>
            <a:endParaRPr lang="en-US" sz="6600" b="0" strike="noStrike" spc="-1">
              <a:latin typeface="Arial"/>
            </a:endParaRPr>
          </a:p>
        </p:txBody>
      </p:sp>
      <p:sp>
        <p:nvSpPr>
          <p:cNvPr id="97" name="CustomShape 2"/>
          <p:cNvSpPr/>
          <p:nvPr/>
        </p:nvSpPr>
        <p:spPr>
          <a:xfrm>
            <a:off x="2468880" y="4114800"/>
            <a:ext cx="19797120" cy="76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1" strike="noStrike" spc="-1" dirty="0">
                <a:solidFill>
                  <a:srgbClr val="000000"/>
                </a:solidFill>
                <a:latin typeface="Arial"/>
                <a:ea typeface="DejaVu Sans"/>
              </a:rPr>
              <a:t>Learning Rate Finder</a:t>
            </a:r>
            <a:endParaRPr lang="en-US" sz="4000" b="0" strike="noStrike" spc="-1" dirty="0">
              <a:latin typeface="Arial"/>
            </a:endParaRPr>
          </a:p>
          <a:p>
            <a:pPr>
              <a:lnSpc>
                <a:spcPct val="100000"/>
              </a:lnSpc>
            </a:pPr>
            <a:r>
              <a:rPr lang="en-US" sz="4000" b="0" strike="noStrike" spc="-1" dirty="0">
                <a:solidFill>
                  <a:srgbClr val="000000"/>
                </a:solidFill>
                <a:latin typeface="Arial"/>
                <a:ea typeface="DejaVu Sans"/>
              </a:rPr>
              <a:t>We started our experiments before the introduction of the learning rate finder </a:t>
            </a:r>
            <a:endParaRPr lang="en-US" sz="4000" b="0" strike="noStrike" spc="-1" dirty="0">
              <a:latin typeface="Arial"/>
            </a:endParaRPr>
          </a:p>
          <a:p>
            <a:pPr>
              <a:lnSpc>
                <a:spcPct val="100000"/>
              </a:lnSpc>
            </a:pPr>
            <a:r>
              <a:rPr lang="en-US" sz="4000" b="0" strike="noStrike" spc="-1" dirty="0">
                <a:solidFill>
                  <a:srgbClr val="000000"/>
                </a:solidFill>
                <a:latin typeface="Arial"/>
                <a:ea typeface="DejaVu Sans"/>
              </a:rPr>
              <a:t>in the book – further experimentation with the learning rate finder helped avoid</a:t>
            </a:r>
            <a:endParaRPr lang="en-US" sz="4000" b="0" strike="noStrike" spc="-1" dirty="0">
              <a:latin typeface="Arial"/>
            </a:endParaRPr>
          </a:p>
          <a:p>
            <a:pPr>
              <a:lnSpc>
                <a:spcPct val="100000"/>
              </a:lnSpc>
            </a:pPr>
            <a:r>
              <a:rPr lang="en-US" sz="4000" spc="-1" dirty="0">
                <a:solidFill>
                  <a:srgbClr val="000000"/>
                </a:solidFill>
                <a:latin typeface="Arial"/>
                <a:ea typeface="DejaVu Sans"/>
              </a:rPr>
              <a:t>o</a:t>
            </a:r>
            <a:r>
              <a:rPr lang="en-US" sz="4000" b="0" strike="noStrike" spc="-1" dirty="0">
                <a:solidFill>
                  <a:srgbClr val="000000"/>
                </a:solidFill>
                <a:latin typeface="Arial"/>
                <a:ea typeface="DejaVu Sans"/>
              </a:rPr>
              <a:t>verfitting.</a:t>
            </a: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r>
              <a:rPr lang="en-US" sz="4000" b="1" strike="noStrike" spc="-1" dirty="0">
                <a:solidFill>
                  <a:srgbClr val="000000"/>
                </a:solidFill>
                <a:latin typeface="Arial"/>
                <a:ea typeface="DejaVu Sans"/>
              </a:rPr>
              <a:t>Further Experiments</a:t>
            </a:r>
            <a:endParaRPr lang="en-US" sz="4000" b="0" strike="noStrike" spc="-1" dirty="0">
              <a:latin typeface="Arial"/>
            </a:endParaRPr>
          </a:p>
          <a:p>
            <a:pPr>
              <a:lnSpc>
                <a:spcPct val="100000"/>
              </a:lnSpc>
            </a:pPr>
            <a:r>
              <a:rPr lang="en-US" sz="4000" b="0" strike="noStrike" spc="-1" dirty="0">
                <a:solidFill>
                  <a:srgbClr val="000000"/>
                </a:solidFill>
                <a:latin typeface="Arial"/>
                <a:ea typeface="DejaVu Sans"/>
              </a:rPr>
              <a:t>Gaurav further finetuned performance by expanding to the largest of the “small” dataset</a:t>
            </a:r>
            <a:r>
              <a:rPr lang="en-US" sz="4000" spc="-1" dirty="0">
                <a:latin typeface="Arial"/>
              </a:rPr>
              <a:t> </a:t>
            </a:r>
            <a:r>
              <a:rPr lang="en-US" sz="4000" b="0" strike="noStrike" spc="-1" dirty="0">
                <a:solidFill>
                  <a:srgbClr val="000000"/>
                </a:solidFill>
                <a:latin typeface="Arial"/>
                <a:ea typeface="DejaVu Sans"/>
              </a:rPr>
              <a:t>(+8 mil. Reviews) and backwards-trained the classifier.</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1049</Words>
  <Application>Microsoft Macintosh PowerPoint</Application>
  <PresentationFormat>Custom</PresentationFormat>
  <Paragraphs>161</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Helvetica Neue</vt:lpstr>
      <vt:lpstr>StarSymbol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Gaurav Singh</cp:lastModifiedBy>
  <cp:revision>22</cp:revision>
  <dcterms:modified xsi:type="dcterms:W3CDTF">2021-07-30T06:56:04Z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