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2" r:id="rId7"/>
    <p:sldId id="4784" r:id="rId8"/>
    <p:sldId id="4785" r:id="rId9"/>
    <p:sldId id="4787" r:id="rId10"/>
    <p:sldId id="4788" r:id="rId11"/>
    <p:sldId id="275" r:id="rId12"/>
  </p:sldIdLst>
  <p:sldSz cx="12192000" cy="6858000"/>
  <p:notesSz cx="6858000" cy="9144000"/>
  <p:embeddedFontLst>
    <p:embeddedFont>
      <p:font typeface="Roboto" panose="02000000000000000000" pitchFamily="2" charset="0"/>
      <p:regular r:id="rId14"/>
      <p:bold r:id="rId15"/>
      <p:italic r:id="rId16"/>
      <p:boldItalic r:id="rId17"/>
    </p:embeddedFont>
    <p:embeddedFont>
      <p:font typeface="Roboto Light" panose="02000000000000000000" pitchFamily="2" charset="0"/>
      <p:regular r:id="rId18"/>
      <p:italic r:id="rId19"/>
    </p:embeddedFont>
    <p:embeddedFont>
      <p:font typeface="Roboto Medium" panose="02000000000000000000" pitchFamily="2" charset="0"/>
      <p:regular r:id="rId20"/>
      <p: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4"/>
            <p14:sldId id="4785"/>
            <p14:sldId id="4787"/>
            <p14:sldId id="4788"/>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94" autoAdjust="0"/>
    <p:restoredTop sz="91283" autoAdjust="0"/>
  </p:normalViewPr>
  <p:slideViewPr>
    <p:cSldViewPr snapToGrid="0" showGuides="1">
      <p:cViewPr>
        <p:scale>
          <a:sx n="79" d="100"/>
          <a:sy n="79" d="100"/>
        </p:scale>
        <p:origin x="1138" y="43"/>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18/03/2025</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754A1E-976D-386B-2C36-3ECFAD598B1C}"/>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A6001AA4-29F1-7FAD-991B-A1BE265FC54F}"/>
              </a:ext>
            </a:extLst>
          </p:cNvPr>
          <p:cNvSpPr>
            <a:spLocks noGrp="1"/>
          </p:cNvSpPr>
          <p:nvPr>
            <p:ph type="body" sz="quarter" idx="10"/>
          </p:nvPr>
        </p:nvSpPr>
        <p:spPr/>
        <p:txBody>
          <a:bodyPr/>
          <a:lstStyle/>
          <a:p>
            <a:pPr algn="ctr"/>
            <a:r>
              <a:rPr lang="en-AU" dirty="0"/>
              <a:t>Control store vs Store 88</a:t>
            </a:r>
          </a:p>
        </p:txBody>
      </p:sp>
      <p:pic>
        <p:nvPicPr>
          <p:cNvPr id="2" name="Picture 1">
            <a:extLst>
              <a:ext uri="{FF2B5EF4-FFF2-40B4-BE49-F238E27FC236}">
                <a16:creationId xmlns:a16="http://schemas.microsoft.com/office/drawing/2014/main" id="{ECB20DD3-8809-F5CA-D270-9E1BB823F60D}"/>
              </a:ext>
            </a:extLst>
          </p:cNvPr>
          <p:cNvPicPr>
            <a:picLocks noChangeAspect="1"/>
          </p:cNvPicPr>
          <p:nvPr/>
        </p:nvPicPr>
        <p:blipFill>
          <a:blip r:embed="rId2"/>
          <a:stretch>
            <a:fillRect/>
          </a:stretch>
        </p:blipFill>
        <p:spPr>
          <a:xfrm>
            <a:off x="12305402" y="0"/>
            <a:ext cx="1993565" cy="1822862"/>
          </a:xfrm>
          <a:prstGeom prst="rect">
            <a:avLst/>
          </a:prstGeom>
        </p:spPr>
      </p:pic>
      <p:pic>
        <p:nvPicPr>
          <p:cNvPr id="9" name="Picture 8">
            <a:extLst>
              <a:ext uri="{FF2B5EF4-FFF2-40B4-BE49-F238E27FC236}">
                <a16:creationId xmlns:a16="http://schemas.microsoft.com/office/drawing/2014/main" id="{DE437469-B1FE-AA67-763E-D52F19CC8089}"/>
              </a:ext>
            </a:extLst>
          </p:cNvPr>
          <p:cNvPicPr>
            <a:picLocks/>
          </p:cNvPicPr>
          <p:nvPr/>
        </p:nvPicPr>
        <p:blipFill>
          <a:blip r:embed="rId3"/>
          <a:stretch>
            <a:fillRect/>
          </a:stretch>
        </p:blipFill>
        <p:spPr>
          <a:xfrm>
            <a:off x="3323243" y="955548"/>
            <a:ext cx="6227064" cy="4946904"/>
          </a:xfrm>
          <a:prstGeom prst="rect">
            <a:avLst/>
          </a:prstGeom>
        </p:spPr>
      </p:pic>
    </p:spTree>
    <p:extLst>
      <p:ext uri="{BB962C8B-B14F-4D97-AF65-F5344CB8AC3E}">
        <p14:creationId xmlns:p14="http://schemas.microsoft.com/office/powerpoint/2010/main" val="36807690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5" y="1986839"/>
            <a:ext cx="1896185" cy="322095"/>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Chips Category Review</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5" y="4259259"/>
            <a:ext cx="1896185" cy="322095"/>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Trial Store Analysis</a:t>
            </a: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algn="l"/>
            <a:r>
              <a:rPr lang="en-AU" sz="1200" dirty="0">
                <a:latin typeface="Roboto Light" panose="02000000000000000000" pitchFamily="2" charset="0"/>
                <a:ea typeface="Roboto Light" panose="02000000000000000000" pitchFamily="2" charset="0"/>
              </a:rPr>
              <a:t>Chips produced by Doritos and Kettle-branded chips were the top 2 most bought chips with the highest volumes bought</a:t>
            </a: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r>
              <a:rPr lang="en-AU" sz="1200" dirty="0">
                <a:latin typeface="Roboto Light" panose="02000000000000000000" pitchFamily="2" charset="0"/>
                <a:ea typeface="Roboto Light" panose="02000000000000000000" pitchFamily="2" charset="0"/>
              </a:rPr>
              <a:t>During the trial period, 2 out of 3 trial stores experienced a statistically significant increase in total Sales and number of customers</a:t>
            </a: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Top Chips</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The primary observed group was Mid-Age Singles and Couples</a:t>
            </a:r>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6" name="Picture 5" descr="A graph with different colored squares&#10;&#10;Description automatically generated">
            <a:extLst>
              <a:ext uri="{FF2B5EF4-FFF2-40B4-BE49-F238E27FC236}">
                <a16:creationId xmlns:a16="http://schemas.microsoft.com/office/drawing/2014/main" id="{2D55EAB7-1B38-2F2F-6F3C-CA773A1F23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3852" y="1639966"/>
            <a:ext cx="5715495" cy="3810330"/>
          </a:xfrm>
          <a:prstGeom prst="rect">
            <a:avLst/>
          </a:prstGeom>
        </p:spPr>
      </p:pic>
      <p:sp>
        <p:nvSpPr>
          <p:cNvPr id="7" name="Oval 6">
            <a:extLst>
              <a:ext uri="{FF2B5EF4-FFF2-40B4-BE49-F238E27FC236}">
                <a16:creationId xmlns:a16="http://schemas.microsoft.com/office/drawing/2014/main" id="{B88B66B3-DD38-E499-7688-FA6725489B5B}"/>
              </a:ext>
            </a:extLst>
          </p:cNvPr>
          <p:cNvSpPr/>
          <p:nvPr/>
        </p:nvSpPr>
        <p:spPr>
          <a:xfrm>
            <a:off x="5181599" y="4328160"/>
            <a:ext cx="650240" cy="6096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ln>
                <a:solidFill>
                  <a:schemeClr val="tx1"/>
                </a:solidFill>
              </a:ln>
              <a:solidFill>
                <a:srgbClr val="000005"/>
              </a:solidFill>
              <a:latin typeface="Roboto Light" panose="02000000000000000000" pitchFamily="2" charset="0"/>
              <a:ea typeface="Roboto Light" panose="02000000000000000000" pitchFamily="2" charset="0"/>
            </a:endParaRPr>
          </a:p>
        </p:txBody>
      </p:sp>
      <p:sp>
        <p:nvSpPr>
          <p:cNvPr id="8" name="Oval 7">
            <a:extLst>
              <a:ext uri="{FF2B5EF4-FFF2-40B4-BE49-F238E27FC236}">
                <a16:creationId xmlns:a16="http://schemas.microsoft.com/office/drawing/2014/main" id="{A807E783-1383-5792-C445-B5CDC8FAB80F}"/>
              </a:ext>
            </a:extLst>
          </p:cNvPr>
          <p:cNvSpPr/>
          <p:nvPr/>
        </p:nvSpPr>
        <p:spPr>
          <a:xfrm>
            <a:off x="2611120" y="1802147"/>
            <a:ext cx="1361440" cy="313561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ln>
                <a:solidFill>
                  <a:schemeClr val="tx1"/>
                </a:solidFill>
              </a:ln>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268095" y="1457070"/>
            <a:ext cx="10479600" cy="3722389"/>
          </a:xfrm>
        </p:spPr>
        <p:txBody>
          <a:bodyPr/>
          <a:lstStyle/>
          <a:p>
            <a:pPr marL="342900" indent="-342900">
              <a:buFont typeface="Arial" panose="020B0604020202020204" pitchFamily="34" charset="0"/>
              <a:buChar char="•"/>
            </a:pPr>
            <a:r>
              <a:rPr lang="en-US" sz="2000" dirty="0"/>
              <a:t>Mainstream Mid-age and young singles and couples are more willing to pay more per packet of chips compared to their budget and premium counterparts. </a:t>
            </a:r>
          </a:p>
          <a:p>
            <a:endParaRPr lang="en-US" sz="2000" dirty="0"/>
          </a:p>
          <a:p>
            <a:pPr marL="342900" indent="-342900">
              <a:buFont typeface="Arial" panose="020B0604020202020204" pitchFamily="34" charset="0"/>
              <a:buChar char="•"/>
            </a:pPr>
            <a:r>
              <a:rPr lang="en-US" sz="2000" dirty="0"/>
              <a:t>This may be due to premium shoppers being more likely to buy healthy snacks and when they buy chips, this is mainly for entertainment purposes rather than their own consumption.</a:t>
            </a:r>
          </a:p>
          <a:p>
            <a:endParaRPr lang="en-US" sz="2000" dirty="0"/>
          </a:p>
          <a:p>
            <a:pPr marL="342900" indent="-342900">
              <a:buFont typeface="Arial" panose="020B0604020202020204" pitchFamily="34" charset="0"/>
              <a:buChar char="•"/>
            </a:pPr>
            <a:r>
              <a:rPr lang="en-US" sz="2000" dirty="0"/>
              <a:t>This is also supported by there being fewer premium Mid-age and young singles and couples buying chips compared to their mainstream counterparts.</a:t>
            </a:r>
            <a:endParaRPr lang="en-AU" sz="2000" dirty="0"/>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pPr algn="ctr"/>
            <a:r>
              <a:rPr lang="en-AU" dirty="0"/>
              <a:t>Control store vs Store 77</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5" name="Picture 4">
            <a:extLst>
              <a:ext uri="{FF2B5EF4-FFF2-40B4-BE49-F238E27FC236}">
                <a16:creationId xmlns:a16="http://schemas.microsoft.com/office/drawing/2014/main" id="{84ADE80C-3D09-AE33-0ECC-5729F6501C98}"/>
              </a:ext>
            </a:extLst>
          </p:cNvPr>
          <p:cNvPicPr>
            <a:picLocks noChangeAspect="1"/>
          </p:cNvPicPr>
          <p:nvPr/>
        </p:nvPicPr>
        <p:blipFill>
          <a:blip r:embed="rId3"/>
          <a:stretch>
            <a:fillRect/>
          </a:stretch>
        </p:blipFill>
        <p:spPr>
          <a:xfrm>
            <a:off x="2981896" y="954674"/>
            <a:ext cx="6228208" cy="4948652"/>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B8C013-F454-582E-31BF-A6BC1F590ADE}"/>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F00EFD8F-F1F3-E1F5-4B54-8163BBB018ED}"/>
              </a:ext>
            </a:extLst>
          </p:cNvPr>
          <p:cNvSpPr>
            <a:spLocks noGrp="1"/>
          </p:cNvSpPr>
          <p:nvPr>
            <p:ph type="body" sz="quarter" idx="10"/>
          </p:nvPr>
        </p:nvSpPr>
        <p:spPr/>
        <p:txBody>
          <a:bodyPr/>
          <a:lstStyle/>
          <a:p>
            <a:pPr algn="ctr"/>
            <a:r>
              <a:rPr lang="en-AU" dirty="0"/>
              <a:t>Control store vs Store 86</a:t>
            </a:r>
          </a:p>
        </p:txBody>
      </p:sp>
      <p:pic>
        <p:nvPicPr>
          <p:cNvPr id="2" name="Picture 1">
            <a:extLst>
              <a:ext uri="{FF2B5EF4-FFF2-40B4-BE49-F238E27FC236}">
                <a16:creationId xmlns:a16="http://schemas.microsoft.com/office/drawing/2014/main" id="{CE0FA6E5-A774-FA56-74B1-FB5D0F6A765F}"/>
              </a:ext>
            </a:extLst>
          </p:cNvPr>
          <p:cNvPicPr>
            <a:picLocks noChangeAspect="1"/>
          </p:cNvPicPr>
          <p:nvPr/>
        </p:nvPicPr>
        <p:blipFill>
          <a:blip r:embed="rId2"/>
          <a:stretch>
            <a:fillRect/>
          </a:stretch>
        </p:blipFill>
        <p:spPr>
          <a:xfrm>
            <a:off x="12305402" y="0"/>
            <a:ext cx="1993565" cy="1822862"/>
          </a:xfrm>
          <a:prstGeom prst="rect">
            <a:avLst/>
          </a:prstGeom>
        </p:spPr>
      </p:pic>
      <p:pic>
        <p:nvPicPr>
          <p:cNvPr id="7" name="Picture 6">
            <a:extLst>
              <a:ext uri="{FF2B5EF4-FFF2-40B4-BE49-F238E27FC236}">
                <a16:creationId xmlns:a16="http://schemas.microsoft.com/office/drawing/2014/main" id="{C0EC11A1-4F11-8086-528E-0CB88865C3BE}"/>
              </a:ext>
            </a:extLst>
          </p:cNvPr>
          <p:cNvPicPr>
            <a:picLocks/>
          </p:cNvPicPr>
          <p:nvPr/>
        </p:nvPicPr>
        <p:blipFill>
          <a:blip r:embed="rId3"/>
          <a:stretch>
            <a:fillRect/>
          </a:stretch>
        </p:blipFill>
        <p:spPr>
          <a:xfrm>
            <a:off x="3323243" y="955548"/>
            <a:ext cx="6227064" cy="4946904"/>
          </a:xfrm>
          <a:prstGeom prst="rect">
            <a:avLst/>
          </a:prstGeom>
        </p:spPr>
      </p:pic>
    </p:spTree>
    <p:extLst>
      <p:ext uri="{BB962C8B-B14F-4D97-AF65-F5344CB8AC3E}">
        <p14:creationId xmlns:p14="http://schemas.microsoft.com/office/powerpoint/2010/main" val="27838224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6373</TotalTime>
  <Words>419</Words>
  <Application>Microsoft Office PowerPoint</Application>
  <PresentationFormat>Widescreen</PresentationFormat>
  <Paragraphs>39</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Roboto Light</vt:lpstr>
      <vt:lpstr>Arial</vt:lpstr>
      <vt:lpstr>Roboto Medium</vt:lpstr>
      <vt:lpstr>Calibri</vt:lpstr>
      <vt:lpstr>Roboto</vt:lpstr>
      <vt:lpstr>Office Theme</vt:lpstr>
      <vt:lpstr>Category review: Chips</vt:lpstr>
      <vt:lpstr>PowerPoint Presentation</vt:lpstr>
      <vt:lpstr>PowerPoint Presentation</vt:lpstr>
      <vt:lpstr>01</vt:lpstr>
      <vt:lpstr>PowerPoint Presentation</vt:lpstr>
      <vt:lpstr>PowerPoint Presentation</vt:lpstr>
      <vt:lpstr>02</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Parth Desai</cp:lastModifiedBy>
  <cp:revision>466</cp:revision>
  <dcterms:created xsi:type="dcterms:W3CDTF">2018-02-07T23:23:24Z</dcterms:created>
  <dcterms:modified xsi:type="dcterms:W3CDTF">2025-03-18T19:11:15Z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