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2" r:id="rId4"/>
    <p:sldId id="257" r:id="rId5"/>
    <p:sldId id="258" r:id="rId6"/>
    <p:sldId id="260" r:id="rId7"/>
    <p:sldId id="264" r:id="rId8"/>
    <p:sldId id="266" r:id="rId9"/>
    <p:sldId id="259" r:id="rId10"/>
    <p:sldId id="267" r:id="rId11"/>
    <p:sldId id="261" r:id="rId12"/>
    <p:sldId id="265" r:id="rId13"/>
    <p:sldId id="272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70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39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5C960-377D-44B9-9D77-BBCD58DB41F1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7925-674F-4572-80FE-9D07CDD0D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5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42671-63F1-4863-8598-FE9D50E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CB5ABC-CE27-46E1-81C9-1F8EB9438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51DB1-3D83-4F36-8680-D2DC8DB6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F557D-0575-4F11-BDBD-1AD0D4FB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F55FB-FB85-4138-ABCB-8EFE8E94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65D5-7CA4-4708-881C-DCEC67C3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86C58-EFAC-4A7A-A9D8-0C1847F3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3126C-5A6D-4D29-B7A4-ACDDDEE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74921-E852-418B-8645-4C5D0AF5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F3087-903C-4954-9225-C4A51AE0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4DA62-60A4-4C65-AD56-C5AE00CD8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DFA84-B88B-45C4-9E87-358F1F8D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D11AF-4200-457C-8EA3-00EB2CDF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89C79-0595-4A16-AC0D-959680E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C336E-92FB-4851-A746-DC513AD4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8C0B-0E2C-489C-80C6-A69448F8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B417-0EE2-4E06-B405-E96AED86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14998-E09D-43DA-A5C6-7C3FF11F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199E3-1BEC-403F-9D7B-2EC0606A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BCC9F-F7B6-4E6C-BCAB-70F4053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F7BDB-B1DC-4DEC-A3CD-683D52D6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83A18-A980-42E3-A51E-DF186447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026EC-E512-4349-9A82-D6B2DC0E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BF332-ABC5-4335-B586-DFC70A8C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0B643-A2A0-4DD8-B6C7-F7DEF5B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6B696-22CE-4549-851E-696B8E7C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D06C8-7790-4EF6-AD14-618B8A8E8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75519-C783-45E4-89D4-F0E8E6A0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30329-5823-4864-90E7-AF8EC3F4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4E01D-97C7-4A9C-A158-F171B92D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04152-FB52-45B4-80AD-27E06ECE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8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6555-8819-4F47-99BD-372FE6D8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337AA-5224-4BB7-B6A0-D17F0A9A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F0559-C179-4C79-B476-08FC6DA7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E92A5-4FE8-4EBF-A4C5-A1538A42E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0B630D-6CDF-4C2A-8BDD-F12345430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FEAA4-D8F9-4509-82EB-311D313E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854E2-B023-4E6D-81FB-6C3F2157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638DE5-1754-45A4-8BE0-214746C6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FF471-196D-46F6-9230-DC69F675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E71E7-7DD5-476D-85CB-A7320AC0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566AA-8FE4-4E5A-B7A1-DA84CECE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2A9DE1-A99B-4E85-95D2-96A20F0E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1855F6-1073-405E-B24A-FBBCB491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5EBF6-25A7-419D-A3C9-AF39042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12A3A-F63C-489D-8FC6-0F9E688C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C9776-2812-49DE-BCF3-2D46511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EF4E6-2B1A-47C4-AF0B-015DB856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91BDF-6ED8-4C0B-9A63-8053E921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7FA46-6564-47B6-AFF2-1EA38D54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0544B-C9F5-48B1-B866-36CE7D65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51788-D493-4752-8C3C-21589D23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6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582F-E84F-461D-ABA7-28F0623D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73BA46-DDA5-42A3-84D2-77369C54B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5AF03A-7F33-4563-8F64-D486337D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575F8-CAA0-4FFF-B27E-459C505A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8248C-0577-4CAE-AC45-CBDFC0EB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D7BB9-2B2B-4E55-9460-7EFD88DC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4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DD23AF-80A9-46C8-8DFE-205BA2CA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37C79-9AB0-4B1F-B946-4A58E271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ABA50-67E7-4C55-8B46-3E8EB2D5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B439F-F2AC-4AC5-9AEB-6098D4E5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1ED2F-780A-404B-8E6A-75BE6BEF9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5346-6974-436A-BC7A-AAE53EA77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9.wmf"/><Relationship Id="rId3" Type="http://schemas.openxmlformats.org/officeDocument/2006/relationships/image" Target="../media/image2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6.wmf"/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lab.host.dartmouth.edu/nirfast/tutorials/Head%20Model%20Tutoria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lab.host.dartmouth.edu/nirfast/tutorials/NIRFAST-Intro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DF1393EF-817A-4D66-980E-DA7BAD65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60" y="2854098"/>
            <a:ext cx="7628279" cy="10355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 Project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4618960" y="136525"/>
            <a:ext cx="2954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File Analysis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CD8B5F-0C92-4727-B94D-2F525CA7E05B}"/>
              </a:ext>
            </a:extLst>
          </p:cNvPr>
          <p:cNvSpPr txBox="1"/>
          <p:nvPr/>
        </p:nvSpPr>
        <p:spPr>
          <a:xfrm>
            <a:off x="43342" y="978591"/>
            <a:ext cx="12105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	you generate a mesh (model), you are creating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.node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coordinates of the mesh nodes (with x, y, z coordinates)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.source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coordinates of the sources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coordinates of the detectors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.link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linking of each source and detector (Default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sources are connected with all detectors)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element connectivity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.param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optical properties of the mesh nodes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.region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region label of each node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excoef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extinction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coeff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parameters at each wavelength</a:t>
            </a:r>
          </a:p>
        </p:txBody>
      </p:sp>
    </p:spTree>
    <p:extLst>
      <p:ext uri="{BB962C8B-B14F-4D97-AF65-F5344CB8AC3E}">
        <p14:creationId xmlns:p14="http://schemas.microsoft.com/office/powerpoint/2010/main" val="234901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1E41913-BD8F-49A7-86CC-1A8B0F19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5018ACA-C4E0-4308-8223-DD0F8A42F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Method of the Sensitivity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3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陈文尧（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Wenyao Chen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Record Slides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35346-6974-436A-BC7A-AAE53EA77E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324809-5033-46B6-846C-CFD251A9A150}"/>
              </a:ext>
            </a:extLst>
          </p:cNvPr>
          <p:cNvSpPr txBox="1"/>
          <p:nvPr/>
        </p:nvSpPr>
        <p:spPr>
          <a:xfrm>
            <a:off x="5207776" y="136525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References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6F443E-0DE0-4AAA-AD95-DBEF7387FE58}"/>
              </a:ext>
            </a:extLst>
          </p:cNvPr>
          <p:cNvSpPr txBox="1"/>
          <p:nvPr/>
        </p:nvSpPr>
        <p:spPr>
          <a:xfrm>
            <a:off x="902322" y="1102178"/>
            <a:ext cx="10387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Dehghani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H, Eames M E,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Yalavarthy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 K, et al. Near infrared optical tomography using NIRFAST: Algorithm for numerical model and image reconstruction[J]. Communications in numerical methods in engineering, 2009, 25(6): 711-732.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Doulgerakis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Eggebrecht A T,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Dehghani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H. High-density functional diffuse optical tomography based on frequency-domain measurements improves image quality and spatial resolution[J]. Neurophotonics, 2019, 6(3): 035007.</a:t>
            </a:r>
          </a:p>
        </p:txBody>
      </p:sp>
    </p:spTree>
    <p:extLst>
      <p:ext uri="{BB962C8B-B14F-4D97-AF65-F5344CB8AC3E}">
        <p14:creationId xmlns:p14="http://schemas.microsoft.com/office/powerpoint/2010/main" val="122886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379D3A7-A99A-46DA-86B0-50C9251B2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030" y="1257473"/>
          <a:ext cx="9405939" cy="364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Formula" r:id="rId4" imgW="4587480" imgH="1497600" progId="Equation.Ribbit">
                  <p:embed/>
                </p:oleObj>
              </mc:Choice>
              <mc:Fallback>
                <p:oleObj name="Formula" r:id="rId4" imgW="4587480" imgH="1497600" progId="Equation.Ribbit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379D3A7-A99A-46DA-86B0-50C9251B2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3030" y="1257473"/>
                        <a:ext cx="9405939" cy="3642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3773088" y="136525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the Jacobian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D2D5C51-17A4-4BBB-830D-B6C1C4AF0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694365"/>
              </p:ext>
            </p:extLst>
          </p:nvPr>
        </p:nvGraphicFramePr>
        <p:xfrm>
          <a:off x="3103747" y="5084956"/>
          <a:ext cx="5953475" cy="41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Formula" r:id="rId6" imgW="2693880" imgH="186840" progId="Equation.Ribbit">
                  <p:embed/>
                </p:oleObj>
              </mc:Choice>
              <mc:Fallback>
                <p:oleObj name="Formula" r:id="rId6" imgW="2693880" imgH="186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3747" y="5084956"/>
                        <a:ext cx="5953475" cy="412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F663969-D9BB-461F-8093-AFFC1DF80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70984"/>
              </p:ext>
            </p:extLst>
          </p:nvPr>
        </p:nvGraphicFramePr>
        <p:xfrm>
          <a:off x="3103747" y="5682611"/>
          <a:ext cx="5984503" cy="41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Formula" r:id="rId8" imgW="2707920" imgH="186840" progId="Equation.Ribbit">
                  <p:embed/>
                </p:oleObj>
              </mc:Choice>
              <mc:Fallback>
                <p:oleObj name="Formula" r:id="rId8" imgW="2707920" imgH="186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03747" y="5682611"/>
                        <a:ext cx="5984503" cy="412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934907A-D113-4614-9575-F159C03BDA54}"/>
              </a:ext>
            </a:extLst>
          </p:cNvPr>
          <p:cNvSpPr/>
          <p:nvPr/>
        </p:nvSpPr>
        <p:spPr>
          <a:xfrm>
            <a:off x="3103747" y="1147864"/>
            <a:ext cx="3559700" cy="3752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045F17-BF95-4A67-A771-E52966353DF4}"/>
              </a:ext>
            </a:extLst>
          </p:cNvPr>
          <p:cNvSpPr/>
          <p:nvPr/>
        </p:nvSpPr>
        <p:spPr>
          <a:xfrm>
            <a:off x="7034043" y="1147864"/>
            <a:ext cx="3559700" cy="3752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5B3712-0A04-47FC-80F5-EC2E71B4A3CC}"/>
              </a:ext>
            </a:extLst>
          </p:cNvPr>
          <p:cNvCxnSpPr>
            <a:stCxn id="3" idx="1"/>
          </p:cNvCxnSpPr>
          <p:nvPr/>
        </p:nvCxnSpPr>
        <p:spPr>
          <a:xfrm flipH="1">
            <a:off x="2013626" y="3024004"/>
            <a:ext cx="1090121" cy="12367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64CD51-8E54-4A9D-96EF-38039E19B9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593743" y="3024004"/>
            <a:ext cx="690342" cy="13339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E897053-921A-404C-901E-15E3FFBA0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07175"/>
              </p:ext>
            </p:extLst>
          </p:nvPr>
        </p:nvGraphicFramePr>
        <p:xfrm>
          <a:off x="1669606" y="4204815"/>
          <a:ext cx="317444" cy="34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Formula" r:id="rId10" imgW="143640" imgH="156240" progId="Equation.Ribbit">
                  <p:embed/>
                </p:oleObj>
              </mc:Choice>
              <mc:Fallback>
                <p:oleObj name="Formula" r:id="rId10" imgW="14364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69606" y="4204815"/>
                        <a:ext cx="317444" cy="34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2316850-D442-4691-9C7C-442BFB152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486891"/>
              </p:ext>
            </p:extLst>
          </p:nvPr>
        </p:nvGraphicFramePr>
        <p:xfrm>
          <a:off x="11284085" y="4285034"/>
          <a:ext cx="432806" cy="37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Formula" r:id="rId12" imgW="195840" imgH="170280" progId="Equation.Ribbit">
                  <p:embed/>
                </p:oleObj>
              </mc:Choice>
              <mc:Fallback>
                <p:oleObj name="Formula" r:id="rId12" imgW="195840" imgH="170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284085" y="4285034"/>
                        <a:ext cx="432806" cy="376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49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379D3A7-A99A-46DA-86B0-50C9251B2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66376"/>
              </p:ext>
            </p:extLst>
          </p:nvPr>
        </p:nvGraphicFramePr>
        <p:xfrm>
          <a:off x="1393030" y="1257473"/>
          <a:ext cx="9405939" cy="364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Formula" r:id="rId4" imgW="4587480" imgH="1497600" progId="Equation.Ribbit">
                  <p:embed/>
                </p:oleObj>
              </mc:Choice>
              <mc:Fallback>
                <p:oleObj name="Formula" r:id="rId4" imgW="4587480" imgH="1497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3030" y="1257473"/>
                        <a:ext cx="9405939" cy="3642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3773088" y="136525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the Jacobian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CDCE9F-95F1-480C-88CB-81C5510CE408}"/>
              </a:ext>
            </a:extLst>
          </p:cNvPr>
          <p:cNvSpPr/>
          <p:nvPr/>
        </p:nvSpPr>
        <p:spPr>
          <a:xfrm>
            <a:off x="5768502" y="3803520"/>
            <a:ext cx="875489" cy="1096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D47B18-7A24-4451-8FCB-7A5109A99DC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155660" y="4900144"/>
            <a:ext cx="1050587" cy="3041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2A9A425-0AB5-4527-9BC7-AEADB2BC986A}"/>
              </a:ext>
            </a:extLst>
          </p:cNvPr>
          <p:cNvSpPr txBox="1"/>
          <p:nvPr/>
        </p:nvSpPr>
        <p:spPr>
          <a:xfrm>
            <a:off x="233464" y="5204303"/>
            <a:ext cx="544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change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 of amplitude/phase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the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measurement arising from a small change in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node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71D9A8-9FC4-42A8-8991-F419DBC4F1F0}"/>
              </a:ext>
            </a:extLst>
          </p:cNvPr>
          <p:cNvSpPr txBox="1"/>
          <p:nvPr/>
        </p:nvSpPr>
        <p:spPr>
          <a:xfrm>
            <a:off x="6511049" y="5204303"/>
            <a:ext cx="544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change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 of amplitude/phase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the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measurement arising from a small change in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node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F6414A-2066-46CA-B018-334C8FB43DC7}"/>
              </a:ext>
            </a:extLst>
          </p:cNvPr>
          <p:cNvSpPr/>
          <p:nvPr/>
        </p:nvSpPr>
        <p:spPr>
          <a:xfrm>
            <a:off x="9704608" y="3803520"/>
            <a:ext cx="875489" cy="1096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230BFC-0F37-43AF-94A2-2F059B60695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091765" y="4900144"/>
            <a:ext cx="1050588" cy="3174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0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24F5B-8D7F-40C4-8DEE-00430D888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55347"/>
              </p:ext>
            </p:extLst>
          </p:nvPr>
        </p:nvGraphicFramePr>
        <p:xfrm>
          <a:off x="3133725" y="1374775"/>
          <a:ext cx="5926138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Formula" r:id="rId4" imgW="2681280" imgH="840960" progId="Equation.Ribbit">
                  <p:embed/>
                </p:oleObj>
              </mc:Choice>
              <mc:Fallback>
                <p:oleObj name="Formula" r:id="rId4" imgW="2681280" imgH="840960" progId="Equation.Ribbit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D2D5C51-17A4-4BBB-830D-B6C1C4AF0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3725" y="1374775"/>
                        <a:ext cx="5926138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4719660" y="136525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Caculate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7ED081-8435-4032-9DA1-B16617DDE799}"/>
              </a:ext>
            </a:extLst>
          </p:cNvPr>
          <p:cNvSpPr txBox="1"/>
          <p:nvPr/>
        </p:nvSpPr>
        <p:spPr>
          <a:xfrm>
            <a:off x="43342" y="978591"/>
            <a:ext cx="121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Transfer the parameters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69DFB6A-2650-4E63-AAD0-3F2CFED58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94428"/>
              </p:ext>
            </p:extLst>
          </p:nvPr>
        </p:nvGraphicFramePr>
        <p:xfrm>
          <a:off x="5379958" y="4202872"/>
          <a:ext cx="1432080" cy="43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Formula" r:id="rId6" imgW="648000" imgH="196920" progId="Equation.Ribbit">
                  <p:embed/>
                </p:oleObj>
              </mc:Choice>
              <mc:Fallback>
                <p:oleObj name="Formula" r:id="rId6" imgW="648000" imgH="19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9958" y="4202872"/>
                        <a:ext cx="1432080" cy="43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FD051EB-0B86-45A8-A551-BA38F6D052D9}"/>
              </a:ext>
            </a:extLst>
          </p:cNvPr>
          <p:cNvSpPr/>
          <p:nvPr/>
        </p:nvSpPr>
        <p:spPr>
          <a:xfrm>
            <a:off x="8434012" y="1466797"/>
            <a:ext cx="478186" cy="1722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719EFCE-A0B4-4FEB-BBEC-D6A2A506743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673105" y="3189689"/>
            <a:ext cx="576409" cy="453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6B9A6F9-CA8A-4A97-A2C1-A3381B3CC5EE}"/>
              </a:ext>
            </a:extLst>
          </p:cNvPr>
          <p:cNvSpPr txBox="1"/>
          <p:nvPr/>
        </p:nvSpPr>
        <p:spPr>
          <a:xfrm>
            <a:off x="8673105" y="3597063"/>
            <a:ext cx="3311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chromophore 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oncentrations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19FA1F-E8F6-4E0F-9DCF-831E95B62B7E}"/>
              </a:ext>
            </a:extLst>
          </p:cNvPr>
          <p:cNvSpPr/>
          <p:nvPr/>
        </p:nvSpPr>
        <p:spPr>
          <a:xfrm>
            <a:off x="5495925" y="2003897"/>
            <a:ext cx="2266315" cy="528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0BD343-7B66-4476-B348-A33A0DB34A5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095998" y="2532362"/>
            <a:ext cx="533085" cy="670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E1F70FC-49F7-49A2-89F6-1EE949580B1D}"/>
              </a:ext>
            </a:extLst>
          </p:cNvPr>
          <p:cNvSpPr txBox="1"/>
          <p:nvPr/>
        </p:nvSpPr>
        <p:spPr>
          <a:xfrm>
            <a:off x="4331928" y="3273898"/>
            <a:ext cx="362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molar absorption spectra of the tissue’s absorbing chromophores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D4071BD-D4A5-41AB-96F4-8D071F023A19}"/>
              </a:ext>
            </a:extLst>
          </p:cNvPr>
          <p:cNvSpPr/>
          <p:nvPr/>
        </p:nvSpPr>
        <p:spPr>
          <a:xfrm>
            <a:off x="6120764" y="4320539"/>
            <a:ext cx="211455" cy="245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DC7FC04-0485-4BC4-92DA-DAE58F089A9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226492" y="4566284"/>
            <a:ext cx="204788" cy="714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DEB6411-9A70-4C82-946D-23BB94CC245A}"/>
              </a:ext>
            </a:extLst>
          </p:cNvPr>
          <p:cNvSpPr txBox="1"/>
          <p:nvPr/>
        </p:nvSpPr>
        <p:spPr>
          <a:xfrm>
            <a:off x="5495925" y="5233078"/>
            <a:ext cx="1870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Scatter Amplitude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35C5FE6-19B5-41E2-AA60-8EDD99648422}"/>
              </a:ext>
            </a:extLst>
          </p:cNvPr>
          <p:cNvSpPr txBox="1"/>
          <p:nvPr/>
        </p:nvSpPr>
        <p:spPr>
          <a:xfrm>
            <a:off x="7277814" y="4121191"/>
            <a:ext cx="1473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Scatter Power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2012BA4-D0F3-485A-A602-330EC1BFE6A4}"/>
              </a:ext>
            </a:extLst>
          </p:cNvPr>
          <p:cNvSpPr/>
          <p:nvPr/>
        </p:nvSpPr>
        <p:spPr>
          <a:xfrm>
            <a:off x="6644738" y="4197666"/>
            <a:ext cx="211455" cy="245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45F48C-EBB0-4290-AEE5-4364149D6A25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6856193" y="4312027"/>
            <a:ext cx="421621" cy="85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4719660" y="136525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Caculate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808C47-B87A-4F97-A309-7590666E7702}"/>
              </a:ext>
            </a:extLst>
          </p:cNvPr>
          <p:cNvSpPr txBox="1"/>
          <p:nvPr/>
        </p:nvSpPr>
        <p:spPr>
          <a:xfrm>
            <a:off x="43342" y="978591"/>
            <a:ext cx="121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Caculate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new Jacobian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F72FBB6-C71F-4080-A241-1B4712370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659646"/>
              </p:ext>
            </p:extLst>
          </p:nvPr>
        </p:nvGraphicFramePr>
        <p:xfrm>
          <a:off x="5016498" y="1466744"/>
          <a:ext cx="2159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Formula" r:id="rId4" imgW="975600" imgH="180360" progId="Equation.Ribbit">
                  <p:embed/>
                </p:oleObj>
              </mc:Choice>
              <mc:Fallback>
                <p:oleObj name="Formula" r:id="rId4" imgW="975600" imgH="180360" progId="Equation.Ribbit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69DFB6A-2650-4E63-AAD0-3F2CFED587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6498" y="1466744"/>
                        <a:ext cx="21590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4B45E90-58DA-4BCB-BBB9-4097227E3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338127"/>
              </p:ext>
            </p:extLst>
          </p:nvPr>
        </p:nvGraphicFramePr>
        <p:xfrm>
          <a:off x="4847653" y="2633294"/>
          <a:ext cx="2624684" cy="39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Formula" r:id="rId6" imgW="1187640" imgH="177840" progId="Equation.Ribbit">
                  <p:embed/>
                </p:oleObj>
              </mc:Choice>
              <mc:Fallback>
                <p:oleObj name="Formula" r:id="rId6" imgW="11876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7653" y="2633294"/>
                        <a:ext cx="2624684" cy="393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1DF79A64-BB60-4181-BAB8-5BB462492439}"/>
              </a:ext>
            </a:extLst>
          </p:cNvPr>
          <p:cNvSpPr/>
          <p:nvPr/>
        </p:nvSpPr>
        <p:spPr>
          <a:xfrm rot="5400000">
            <a:off x="5737121" y="2127564"/>
            <a:ext cx="691580" cy="244960"/>
          </a:xfrm>
          <a:prstGeom prst="rightArrow">
            <a:avLst>
              <a:gd name="adj1" fmla="val 50000"/>
              <a:gd name="adj2" fmla="val 803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816025-42EE-40E3-B18B-B2D4171903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012174"/>
              </p:ext>
            </p:extLst>
          </p:nvPr>
        </p:nvGraphicFramePr>
        <p:xfrm>
          <a:off x="273693" y="3137063"/>
          <a:ext cx="6615414" cy="81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Formula" r:id="rId8" imgW="2993400" imgH="368640" progId="Equation.Ribbit">
                  <p:embed/>
                </p:oleObj>
              </mc:Choice>
              <mc:Fallback>
                <p:oleObj name="Formula" r:id="rId8" imgW="2993400" imgH="368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693" y="3137063"/>
                        <a:ext cx="6615414" cy="814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36CBE27-658A-4F01-8968-B2CBC9220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72999"/>
              </p:ext>
            </p:extLst>
          </p:nvPr>
        </p:nvGraphicFramePr>
        <p:xfrm>
          <a:off x="273693" y="4065224"/>
          <a:ext cx="7305995" cy="84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Formula" r:id="rId10" imgW="3305880" imgH="381240" progId="Equation.Ribbit">
                  <p:embed/>
                </p:oleObj>
              </mc:Choice>
              <mc:Fallback>
                <p:oleObj name="Formula" r:id="rId10" imgW="3305880" imgH="381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693" y="4065224"/>
                        <a:ext cx="7305995" cy="84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B5F402B-C68E-4C9D-8B8C-2AB9E77E7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29430"/>
              </p:ext>
            </p:extLst>
          </p:nvPr>
        </p:nvGraphicFramePr>
        <p:xfrm>
          <a:off x="273693" y="5036869"/>
          <a:ext cx="7769034" cy="84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Formula" r:id="rId12" imgW="3515400" imgH="381240" progId="Equation.Ribbit">
                  <p:embed/>
                </p:oleObj>
              </mc:Choice>
              <mc:Fallback>
                <p:oleObj name="Formula" r:id="rId12" imgW="3515400" imgH="381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3693" y="5036869"/>
                        <a:ext cx="7769034" cy="84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01D5FEB4-5E55-4F1A-9D62-CC6D99D89C14}"/>
              </a:ext>
            </a:extLst>
          </p:cNvPr>
          <p:cNvSpPr/>
          <p:nvPr/>
        </p:nvSpPr>
        <p:spPr>
          <a:xfrm>
            <a:off x="4347210" y="3352799"/>
            <a:ext cx="295910" cy="381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23DEF3-BA05-4E6E-B4FB-F4EE4C186EF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878580" y="2633294"/>
            <a:ext cx="616585" cy="719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6045B-013A-441A-BAAB-2E5D90760878}"/>
              </a:ext>
            </a:extLst>
          </p:cNvPr>
          <p:cNvSpPr txBox="1"/>
          <p:nvPr/>
        </p:nvSpPr>
        <p:spPr>
          <a:xfrm>
            <a:off x="2918127" y="2262001"/>
            <a:ext cx="1929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FF0000"/>
                </a:solidFill>
                <a:effectLst/>
                <a:latin typeface="Times-Roman"/>
              </a:rPr>
              <a:t>Kronecker Product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E62F45-0DF5-464E-9F01-29A9B5505B86}"/>
              </a:ext>
            </a:extLst>
          </p:cNvPr>
          <p:cNvSpPr txBox="1"/>
          <p:nvPr/>
        </p:nvSpPr>
        <p:spPr>
          <a:xfrm>
            <a:off x="8452540" y="2633294"/>
            <a:ext cx="380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calculations are done at a specific wavelength,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the multi-wavelength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BD6A13E-7010-448F-96E5-82AF242EF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876136"/>
              </p:ext>
            </p:extLst>
          </p:nvPr>
        </p:nvGraphicFramePr>
        <p:xfrm>
          <a:off x="7970372" y="3429000"/>
          <a:ext cx="4145872" cy="185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Formula" r:id="rId14" imgW="1875960" imgH="840960" progId="Equation.Ribbit">
                  <p:embed/>
                </p:oleObj>
              </mc:Choice>
              <mc:Fallback>
                <p:oleObj name="Formula" r:id="rId14" imgW="1875960" imgH="84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70372" y="3429000"/>
                        <a:ext cx="4145872" cy="1858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69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5101977" y="13652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173F66-7B2D-4055-957B-070A39535070}"/>
              </a:ext>
            </a:extLst>
          </p:cNvPr>
          <p:cNvSpPr txBox="1"/>
          <p:nvPr/>
        </p:nvSpPr>
        <p:spPr>
          <a:xfrm>
            <a:off x="43342" y="978591"/>
            <a:ext cx="1210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settings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source and 1 detector, FD-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three-layered model (skin-5mm, skull-8mm, brain-27mm)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 mesh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Single wavelength of 830nm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Modulation frequency of 140MHz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optical properties in different regions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DCED06-642E-42D7-AD44-9B498ACCF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10" y="4534822"/>
            <a:ext cx="5966977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5101977" y="13652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173F66-7B2D-4055-957B-070A39535070}"/>
              </a:ext>
            </a:extLst>
          </p:cNvPr>
          <p:cNvSpPr txBox="1"/>
          <p:nvPr/>
        </p:nvSpPr>
        <p:spPr>
          <a:xfrm>
            <a:off x="43342" y="978591"/>
            <a:ext cx="121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448194-FA5C-4895-BE5C-9055B4601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9" y="2010636"/>
            <a:ext cx="5280000" cy="39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96FC3A-57E2-460F-BA58-B11250013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23" y="2010636"/>
            <a:ext cx="5280000" cy="396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7246B1-0FB6-4247-93D9-05A3A4ABB133}"/>
              </a:ext>
            </a:extLst>
          </p:cNvPr>
          <p:cNvSpPr txBox="1"/>
          <p:nvPr/>
        </p:nvSpPr>
        <p:spPr>
          <a:xfrm>
            <a:off x="4795985" y="1254745"/>
            <a:ext cx="26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10mm (source to detector)</a:t>
            </a:r>
          </a:p>
        </p:txBody>
      </p:sp>
    </p:spTree>
    <p:extLst>
      <p:ext uri="{BB962C8B-B14F-4D97-AF65-F5344CB8AC3E}">
        <p14:creationId xmlns:p14="http://schemas.microsoft.com/office/powerpoint/2010/main" val="313043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5101977" y="13652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173F66-7B2D-4055-957B-070A39535070}"/>
              </a:ext>
            </a:extLst>
          </p:cNvPr>
          <p:cNvSpPr txBox="1"/>
          <p:nvPr/>
        </p:nvSpPr>
        <p:spPr>
          <a:xfrm>
            <a:off x="43342" y="978591"/>
            <a:ext cx="121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7246B1-0FB6-4247-93D9-05A3A4ABB133}"/>
              </a:ext>
            </a:extLst>
          </p:cNvPr>
          <p:cNvSpPr txBox="1"/>
          <p:nvPr/>
        </p:nvSpPr>
        <p:spPr>
          <a:xfrm>
            <a:off x="4795985" y="1254745"/>
            <a:ext cx="26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20mm (source to detector)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284DDA-978D-45EC-ACC6-55AFEBE58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" y="2012400"/>
            <a:ext cx="5280000" cy="39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302A75-66DB-4F1D-BF29-CB9F79CEE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12400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BDCED-D7EA-4F04-A36F-122ACB9AFA7A}"/>
              </a:ext>
            </a:extLst>
          </p:cNvPr>
          <p:cNvSpPr txBox="1"/>
          <p:nvPr/>
        </p:nvSpPr>
        <p:spPr>
          <a:xfrm>
            <a:off x="5585283" y="13652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A03C6B-0B1F-451A-9CE9-D6A211C13951}"/>
              </a:ext>
            </a:extLst>
          </p:cNvPr>
          <p:cNvSpPr txBox="1"/>
          <p:nvPr/>
        </p:nvSpPr>
        <p:spPr>
          <a:xfrm>
            <a:off x="43342" y="978591"/>
            <a:ext cx="1210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探究光吸收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光衰减、光飞行时间（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）两类测量模态在脑组织中的传播规律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 Separation Channel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，结合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光吸收、光飞行时间两类测量模态实现脑功能信号与非功能信号的分离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5101977" y="13652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173F66-7B2D-4055-957B-070A39535070}"/>
              </a:ext>
            </a:extLst>
          </p:cNvPr>
          <p:cNvSpPr txBox="1"/>
          <p:nvPr/>
        </p:nvSpPr>
        <p:spPr>
          <a:xfrm>
            <a:off x="43342" y="978591"/>
            <a:ext cx="121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7246B1-0FB6-4247-93D9-05A3A4ABB133}"/>
              </a:ext>
            </a:extLst>
          </p:cNvPr>
          <p:cNvSpPr txBox="1"/>
          <p:nvPr/>
        </p:nvSpPr>
        <p:spPr>
          <a:xfrm>
            <a:off x="4795985" y="1254745"/>
            <a:ext cx="26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30mm (source to detector)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6C8E0-C2BA-476A-B744-0EEF1E98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" y="2012400"/>
            <a:ext cx="5280000" cy="39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0B7FE7-1398-4785-954B-659E1EC1C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8027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5101977" y="13652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173F66-7B2D-4055-957B-070A39535070}"/>
              </a:ext>
            </a:extLst>
          </p:cNvPr>
          <p:cNvSpPr txBox="1"/>
          <p:nvPr/>
        </p:nvSpPr>
        <p:spPr>
          <a:xfrm>
            <a:off x="43342" y="978591"/>
            <a:ext cx="121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7246B1-0FB6-4247-93D9-05A3A4ABB133}"/>
              </a:ext>
            </a:extLst>
          </p:cNvPr>
          <p:cNvSpPr txBox="1"/>
          <p:nvPr/>
        </p:nvSpPr>
        <p:spPr>
          <a:xfrm>
            <a:off x="4795985" y="1254745"/>
            <a:ext cx="26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40mm (source to detector)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7EEDC-7216-4411-BB1F-1F9B74462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" y="2012400"/>
            <a:ext cx="5280000" cy="39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B5ACC4-723C-4009-9E0F-72FEE717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8027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DF1393EF-817A-4D66-980E-DA7BAD65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510" y="2911248"/>
            <a:ext cx="6980979" cy="103550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 Weekly Summary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7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3127014" y="136525"/>
            <a:ext cx="5937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Summary (2023/1/8-2023/1/18)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173F66-7B2D-4055-957B-070A39535070}"/>
              </a:ext>
            </a:extLst>
          </p:cNvPr>
          <p:cNvSpPr txBox="1"/>
          <p:nvPr/>
        </p:nvSpPr>
        <p:spPr>
          <a:xfrm>
            <a:off x="43342" y="978591"/>
            <a:ext cx="12105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 the paper of FD-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 the basic operation of NIRFAST Toolbox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Try to generate a sensitivity matrix by using NIRFAST Toolbox (Base on [1])</a:t>
            </a:r>
          </a:p>
          <a:p>
            <a:pPr lvl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5291132" y="13652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173F66-7B2D-4055-957B-070A39535070}"/>
              </a:ext>
            </a:extLst>
          </p:cNvPr>
          <p:cNvSpPr txBox="1"/>
          <p:nvPr/>
        </p:nvSpPr>
        <p:spPr>
          <a:xfrm>
            <a:off x="43342" y="978591"/>
            <a:ext cx="12105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 the paper of FD-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 the paper of SSC tech.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 the source codes of NIRFAST Toolbox and try to fix some bugs</a:t>
            </a:r>
          </a:p>
        </p:txBody>
      </p:sp>
    </p:spTree>
    <p:extLst>
      <p:ext uri="{BB962C8B-B14F-4D97-AF65-F5344CB8AC3E}">
        <p14:creationId xmlns:p14="http://schemas.microsoft.com/office/powerpoint/2010/main" val="21316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BEC47C-6364-4364-A462-035E4DE4C594}"/>
              </a:ext>
            </a:extLst>
          </p:cNvPr>
          <p:cNvSpPr txBox="1"/>
          <p:nvPr/>
        </p:nvSpPr>
        <p:spPr>
          <a:xfrm>
            <a:off x="0" y="3429000"/>
            <a:ext cx="12105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Categories of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CW-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(Continuous Wave)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(Frequency Domain)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TD-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fNIRS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 Domain)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Record Slides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BDCED-D7EA-4F04-A36F-122ACB9AFA7A}"/>
              </a:ext>
            </a:extLst>
          </p:cNvPr>
          <p:cNvSpPr txBox="1"/>
          <p:nvPr/>
        </p:nvSpPr>
        <p:spPr>
          <a:xfrm>
            <a:off x="4843894" y="136525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6822D7-7ACD-494C-ACC2-B4948835E33D}"/>
              </a:ext>
            </a:extLst>
          </p:cNvPr>
          <p:cNvSpPr txBox="1"/>
          <p:nvPr/>
        </p:nvSpPr>
        <p:spPr>
          <a:xfrm>
            <a:off x="43342" y="978591"/>
            <a:ext cx="121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Boltzmann Transport Equation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，用于描述光在组织中的传播）：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A66039-6C34-4F55-8B53-69E1FFFFF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20644"/>
              </p:ext>
            </p:extLst>
          </p:nvPr>
        </p:nvGraphicFramePr>
        <p:xfrm>
          <a:off x="2151062" y="1382399"/>
          <a:ext cx="788987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Formula" r:id="rId4" imgW="3572640" imgH="581760" progId="Equation.Ribbit">
                  <p:embed/>
                </p:oleObj>
              </mc:Choice>
              <mc:Fallback>
                <p:oleObj name="Formula" r:id="rId4" imgW="3572640" imgH="581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1062" y="1382399"/>
                        <a:ext cx="7889875" cy="1284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FF210F5-D8AA-448C-9DD2-122D711B35A7}"/>
              </a:ext>
            </a:extLst>
          </p:cNvPr>
          <p:cNvSpPr txBox="1"/>
          <p:nvPr/>
        </p:nvSpPr>
        <p:spPr>
          <a:xfrm>
            <a:off x="0" y="2701163"/>
            <a:ext cx="121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Times-Roman"/>
              </a:rPr>
              <a:t>B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oundary 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ondition (Type III) 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BTE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282C0FC-5A0A-49CE-B74D-9FAA435BF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85680"/>
              </p:ext>
            </p:extLst>
          </p:nvPr>
        </p:nvGraphicFramePr>
        <p:xfrm>
          <a:off x="833438" y="4090988"/>
          <a:ext cx="5018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Formula" r:id="rId6" imgW="2269800" imgH="177840" progId="Equation.Ribbit">
                  <p:embed/>
                </p:oleObj>
              </mc:Choice>
              <mc:Fallback>
                <p:oleObj name="Formula" r:id="rId6" imgW="22698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438" y="4090988"/>
                        <a:ext cx="50180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EA06B66-BE9D-4351-AA6C-4D5850B32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2742"/>
              </p:ext>
            </p:extLst>
          </p:nvPr>
        </p:nvGraphicFramePr>
        <p:xfrm>
          <a:off x="4110038" y="3230563"/>
          <a:ext cx="397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Formula" r:id="rId8" imgW="3971816" imgH="393494" progId="Equation.Ribbit">
                  <p:embed/>
                </p:oleObj>
              </mc:Choice>
              <mc:Fallback>
                <p:oleObj name="Formula" r:id="rId8" imgW="3971816" imgH="393494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0038" y="3230563"/>
                        <a:ext cx="3971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B335991-5FF4-47CC-A92C-CDA704F43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10564"/>
              </p:ext>
            </p:extLst>
          </p:nvPr>
        </p:nvGraphicFramePr>
        <p:xfrm>
          <a:off x="833438" y="4951413"/>
          <a:ext cx="8534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Formula" r:id="rId10" imgW="3862080" imgH="193320" progId="Equation.Ribbit">
                  <p:embed/>
                </p:oleObj>
              </mc:Choice>
              <mc:Fallback>
                <p:oleObj name="Formula" r:id="rId10" imgW="3862080" imgH="193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3438" y="4951413"/>
                        <a:ext cx="8534400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B6E7904-8852-4A3C-9ED1-82CD2B30E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622153"/>
              </p:ext>
            </p:extLst>
          </p:nvPr>
        </p:nvGraphicFramePr>
        <p:xfrm>
          <a:off x="833438" y="5773025"/>
          <a:ext cx="3264347" cy="39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Formula" r:id="rId12" imgW="1477080" imgH="177840" progId="Equation.Ribbit">
                  <p:embed/>
                </p:oleObj>
              </mc:Choice>
              <mc:Fallback>
                <p:oleObj name="Formula" r:id="rId12" imgW="14770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3438" y="5773025"/>
                        <a:ext cx="3264347" cy="393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6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324809-5033-46B6-846C-CFD251A9A150}"/>
              </a:ext>
            </a:extLst>
          </p:cNvPr>
          <p:cNvSpPr txBox="1"/>
          <p:nvPr/>
        </p:nvSpPr>
        <p:spPr>
          <a:xfrm>
            <a:off x="5207776" y="136525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6F443E-0DE0-4AAA-AD95-DBEF7387FE58}"/>
              </a:ext>
            </a:extLst>
          </p:cNvPr>
          <p:cNvSpPr txBox="1"/>
          <p:nvPr/>
        </p:nvSpPr>
        <p:spPr>
          <a:xfrm>
            <a:off x="902322" y="1102178"/>
            <a:ext cx="10387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Doulgerakis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Eggebrecht A T,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Dehghani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H. High-density functional diffuse optical tomography based on frequency-domain measurements improves image quality and spatial resolution[J]. Neurophotonics, 2019, 6(3): 035007.</a:t>
            </a:r>
          </a:p>
          <a:p>
            <a:endParaRPr lang="en-US" altLang="zh-CN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Wheelock M D, Culver J P, Eggebrecht A T. High-density diffuse optical tomography for imaging human brain function[J]. Review of Scientific Instruments, 2019, 90(5): 051101.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Brigadoi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Cooper R J. How short is short? Optimum source–detector distance for short-separation channels in functional near-infrared spectroscopy[J]. Neurophotonics, 2015, 2(2): 025005.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Gagnon L, Cooper R J,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Yücel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A, et al. Short separation channel location impacts the performance of short channel regression in NIRS[J]. Neuroimage, 2012, 59(3): 2518-2528.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Dehghani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H, Eames M E,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Yalavarthy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K, et al. Near infrared optical tomography using NIRFAST: Algorithm for numerical model and image reconstruction[J]. Communications in numerical methods in engineering, 2009, 25(6): 711-732.</a:t>
            </a:r>
          </a:p>
        </p:txBody>
      </p:sp>
    </p:spTree>
    <p:extLst>
      <p:ext uri="{BB962C8B-B14F-4D97-AF65-F5344CB8AC3E}">
        <p14:creationId xmlns:p14="http://schemas.microsoft.com/office/powerpoint/2010/main" val="329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DF1393EF-817A-4D66-980E-DA7BAD65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558" y="2911248"/>
            <a:ext cx="6600883" cy="10355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4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1E41913-BD8F-49A7-86CC-1A8B0F19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5018ACA-C4E0-4308-8223-DD0F8A42F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 of the NIRFAST Toolbox (I) —— Forward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2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324809-5033-46B6-846C-CFD251A9A150}"/>
              </a:ext>
            </a:extLst>
          </p:cNvPr>
          <p:cNvSpPr txBox="1"/>
          <p:nvPr/>
        </p:nvSpPr>
        <p:spPr>
          <a:xfrm>
            <a:off x="5207776" y="136525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6F443E-0DE0-4AAA-AD95-DBEF7387FE58}"/>
              </a:ext>
            </a:extLst>
          </p:cNvPr>
          <p:cNvSpPr txBox="1"/>
          <p:nvPr/>
        </p:nvSpPr>
        <p:spPr>
          <a:xfrm>
            <a:off x="902322" y="1102178"/>
            <a:ext cx="10387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Dehghani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H, Eames M E,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Yalavarthy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K, et al. Near infrared optical tomography using NIRFAST: Algorithm for numerical model and image reconstruction[J]. Communications in numerical methods in engineering, 2009, 25(6): 711-732.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https://milab.host.dartmouth.edu/nirfast/tutorials/Head%20Model%20Tutorial.pdf</a:t>
            </a:r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https://milab.host.dartmouth.edu/nirfast/tutorials/NIRFAST-Intro.pdf</a:t>
            </a:r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9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4679586" y="136525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Mesh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F8D35F-D33D-4D43-B837-7FC64BD37202}"/>
              </a:ext>
            </a:extLst>
          </p:cNvPr>
          <p:cNvSpPr txBox="1"/>
          <p:nvPr/>
        </p:nvSpPr>
        <p:spPr>
          <a:xfrm>
            <a:off x="43342" y="978591"/>
            <a:ext cx="121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Way 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the mesh by yourself (typing </a:t>
            </a:r>
            <a:r>
              <a:rPr lang="en-US" altLang="zh-CN" dirty="0" err="1"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nirfast</a:t>
            </a:r>
            <a:r>
              <a:rPr lang="en-US" altLang="zh-CN" dirty="0"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open the NIRFAST GUI)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8A51E3-1113-444B-BB7C-0CF434A0F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9" y="1347923"/>
            <a:ext cx="3114386" cy="25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DAE20E-1AA1-45A4-8835-E2C4F12D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46" y="1347923"/>
            <a:ext cx="2920909" cy="25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25C9DC-C0F5-4C6B-BFEA-0B87B8690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96" y="1347923"/>
            <a:ext cx="3444197" cy="25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7D1126-407B-4383-8233-F7A5FDA57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30" y="4403131"/>
            <a:ext cx="3886537" cy="1638442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E4BFDDD-A258-4638-9ED8-2006601FCA13}"/>
              </a:ext>
            </a:extLst>
          </p:cNvPr>
          <p:cNvSpPr/>
          <p:nvPr/>
        </p:nvSpPr>
        <p:spPr>
          <a:xfrm>
            <a:off x="3722914" y="2506436"/>
            <a:ext cx="832757" cy="269421"/>
          </a:xfrm>
          <a:prstGeom prst="rightArrow">
            <a:avLst>
              <a:gd name="adj1" fmla="val 50000"/>
              <a:gd name="adj2" fmla="val 803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A36E59D-0169-4C2D-B8FF-51C57B1288F6}"/>
              </a:ext>
            </a:extLst>
          </p:cNvPr>
          <p:cNvSpPr/>
          <p:nvPr/>
        </p:nvSpPr>
        <p:spPr>
          <a:xfrm>
            <a:off x="7636330" y="2524125"/>
            <a:ext cx="832757" cy="269421"/>
          </a:xfrm>
          <a:prstGeom prst="rightArrow">
            <a:avLst>
              <a:gd name="adj1" fmla="val 50000"/>
              <a:gd name="adj2" fmla="val 803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C84E171-B50B-4773-AE7F-CABA0C000D38}"/>
              </a:ext>
            </a:extLst>
          </p:cNvPr>
          <p:cNvSpPr/>
          <p:nvPr/>
        </p:nvSpPr>
        <p:spPr>
          <a:xfrm rot="8880786">
            <a:off x="7885809" y="4631835"/>
            <a:ext cx="2961408" cy="269421"/>
          </a:xfrm>
          <a:prstGeom prst="rightArrow">
            <a:avLst>
              <a:gd name="adj1" fmla="val 50000"/>
              <a:gd name="adj2" fmla="val 803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8065B3-D1CC-48FC-BE9C-D49DDC94D628}"/>
              </a:ext>
            </a:extLst>
          </p:cNvPr>
          <p:cNvSpPr txBox="1"/>
          <p:nvPr/>
        </p:nvSpPr>
        <p:spPr>
          <a:xfrm>
            <a:off x="838200" y="3859705"/>
            <a:ext cx="253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the mesh type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8BD7FB-2BB0-4B81-AD5C-449E9C6E0CB4}"/>
              </a:ext>
            </a:extLst>
          </p:cNvPr>
          <p:cNvSpPr txBox="1"/>
          <p:nvPr/>
        </p:nvSpPr>
        <p:spPr>
          <a:xfrm>
            <a:off x="5120839" y="3858322"/>
            <a:ext cx="226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parameters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750822-8B4D-48C0-88A4-F261232D4809}"/>
              </a:ext>
            </a:extLst>
          </p:cNvPr>
          <p:cNvSpPr txBox="1"/>
          <p:nvPr/>
        </p:nvSpPr>
        <p:spPr>
          <a:xfrm>
            <a:off x="8554895" y="959120"/>
            <a:ext cx="34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 the sources and detectors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F2BC8B-61DA-4964-B34D-9AFB67AEA8E0}"/>
              </a:ext>
            </a:extLst>
          </p:cNvPr>
          <p:cNvSpPr txBox="1"/>
          <p:nvPr/>
        </p:nvSpPr>
        <p:spPr>
          <a:xfrm>
            <a:off x="2079912" y="5108027"/>
            <a:ext cx="21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chromophores</a:t>
            </a:r>
          </a:p>
        </p:txBody>
      </p:sp>
    </p:spTree>
    <p:extLst>
      <p:ext uri="{BB962C8B-B14F-4D97-AF65-F5344CB8AC3E}">
        <p14:creationId xmlns:p14="http://schemas.microsoft.com/office/powerpoint/2010/main" val="329060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D66B0-42D7-4D7D-8054-BBE609C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陈文尧（</a:t>
            </a:r>
            <a:r>
              <a:rPr lang="en-US" altLang="zh-CN"/>
              <a:t>Wenyao Chen</a:t>
            </a:r>
            <a:r>
              <a:rPr lang="zh-CN" altLang="en-US"/>
              <a:t>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5017-ED50-43CB-A4BB-BB64E17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Record Slides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C44-1A4A-4DC6-A2D8-716F28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5346-6974-436A-BC7A-AAE53EA77E2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BE547-62A2-4AD7-9130-9BFABC86BB99}"/>
              </a:ext>
            </a:extLst>
          </p:cNvPr>
          <p:cNvSpPr txBox="1"/>
          <p:nvPr/>
        </p:nvSpPr>
        <p:spPr>
          <a:xfrm>
            <a:off x="4679586" y="136525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Mesh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F8D35F-D33D-4D43-B837-7FC64BD37202}"/>
              </a:ext>
            </a:extLst>
          </p:cNvPr>
          <p:cNvSpPr txBox="1"/>
          <p:nvPr/>
        </p:nvSpPr>
        <p:spPr>
          <a:xfrm>
            <a:off x="43342" y="978591"/>
            <a:ext cx="121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Way 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Construct the mesh by using .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mha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 (typing </a:t>
            </a:r>
            <a:r>
              <a:rPr lang="en-US" altLang="zh-CN" dirty="0"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image2mesh_gui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open the Image2Mesh GUI)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B13EB19-4672-43F3-A79A-85B73760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9" y="1431989"/>
            <a:ext cx="3242446" cy="25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58C8E59-4989-40CE-A173-29F8E458E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95" y="1431989"/>
            <a:ext cx="4121105" cy="252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FBF55FB-3DE7-402A-86B0-70EC361B0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31989"/>
            <a:ext cx="3454215" cy="252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E801528-36B1-417D-9734-6AD9DB312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30" y="4403131"/>
            <a:ext cx="3886537" cy="1638442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FBC0D09F-9F2E-404A-93E5-D58F68B5706A}"/>
              </a:ext>
            </a:extLst>
          </p:cNvPr>
          <p:cNvSpPr/>
          <p:nvPr/>
        </p:nvSpPr>
        <p:spPr>
          <a:xfrm>
            <a:off x="3622076" y="2546945"/>
            <a:ext cx="363237" cy="290088"/>
          </a:xfrm>
          <a:prstGeom prst="rightArrow">
            <a:avLst>
              <a:gd name="adj1" fmla="val 50000"/>
              <a:gd name="adj2" fmla="val 803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89ED0846-8A66-49C2-A559-5B362907A199}"/>
              </a:ext>
            </a:extLst>
          </p:cNvPr>
          <p:cNvSpPr/>
          <p:nvPr/>
        </p:nvSpPr>
        <p:spPr>
          <a:xfrm>
            <a:off x="8200381" y="2546945"/>
            <a:ext cx="363237" cy="290088"/>
          </a:xfrm>
          <a:prstGeom prst="rightArrow">
            <a:avLst>
              <a:gd name="adj1" fmla="val 50000"/>
              <a:gd name="adj2" fmla="val 803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1E66815-E07F-47D7-8D85-4E4D5DA2ABC7}"/>
              </a:ext>
            </a:extLst>
          </p:cNvPr>
          <p:cNvSpPr/>
          <p:nvPr/>
        </p:nvSpPr>
        <p:spPr>
          <a:xfrm rot="9389418">
            <a:off x="7970095" y="4840701"/>
            <a:ext cx="2961408" cy="269421"/>
          </a:xfrm>
          <a:prstGeom prst="rightArrow">
            <a:avLst>
              <a:gd name="adj1" fmla="val 50000"/>
              <a:gd name="adj2" fmla="val 803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8ECA2C5-D8FE-412D-9603-3D5B9567D7F9}"/>
              </a:ext>
            </a:extLst>
          </p:cNvPr>
          <p:cNvSpPr txBox="1"/>
          <p:nvPr/>
        </p:nvSpPr>
        <p:spPr>
          <a:xfrm>
            <a:off x="532606" y="3951988"/>
            <a:ext cx="253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 the .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mha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 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parameters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BB987B3-8089-4764-8A6A-87DA1F2E8598}"/>
              </a:ext>
            </a:extLst>
          </p:cNvPr>
          <p:cNvSpPr txBox="1"/>
          <p:nvPr/>
        </p:nvSpPr>
        <p:spPr>
          <a:xfrm>
            <a:off x="4795985" y="3937562"/>
            <a:ext cx="26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Improve the Mesh (No)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146C3FA-2117-44FF-B54B-D9DAC4226927}"/>
              </a:ext>
            </a:extLst>
          </p:cNvPr>
          <p:cNvSpPr txBox="1"/>
          <p:nvPr/>
        </p:nvSpPr>
        <p:spPr>
          <a:xfrm>
            <a:off x="8666891" y="3951988"/>
            <a:ext cx="34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 the sources and detectors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1EC537-B174-4D92-B42F-A3FCC58D1A80}"/>
              </a:ext>
            </a:extLst>
          </p:cNvPr>
          <p:cNvSpPr txBox="1"/>
          <p:nvPr/>
        </p:nvSpPr>
        <p:spPr>
          <a:xfrm>
            <a:off x="2079912" y="5108027"/>
            <a:ext cx="21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chromophores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CF5CAB-EB6F-48B8-90E0-8E6B9284BFC0}"/>
              </a:ext>
            </a:extLst>
          </p:cNvPr>
          <p:cNvSpPr txBox="1"/>
          <p:nvPr/>
        </p:nvSpPr>
        <p:spPr>
          <a:xfrm>
            <a:off x="9203668" y="5292693"/>
            <a:ext cx="305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creating the mesh, using </a:t>
            </a:r>
            <a:r>
              <a:rPr lang="en-US" altLang="zh-CN" dirty="0" err="1">
                <a:solidFill>
                  <a:srgbClr val="FF000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save_mesh</a:t>
            </a:r>
            <a:r>
              <a:rPr lang="en-US" altLang="zh-CN" dirty="0">
                <a:solidFill>
                  <a:srgbClr val="FF000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save the mesh file</a:t>
            </a:r>
          </a:p>
        </p:txBody>
      </p:sp>
    </p:spTree>
    <p:extLst>
      <p:ext uri="{BB962C8B-B14F-4D97-AF65-F5344CB8AC3E}">
        <p14:creationId xmlns:p14="http://schemas.microsoft.com/office/powerpoint/2010/main" val="292077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1218</Words>
  <Application>Microsoft Office PowerPoint</Application>
  <PresentationFormat>宽屏</PresentationFormat>
  <Paragraphs>195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Times-Roman</vt:lpstr>
      <vt:lpstr>等线</vt:lpstr>
      <vt:lpstr>等线 Light</vt:lpstr>
      <vt:lpstr>宋体</vt:lpstr>
      <vt:lpstr>Arial</vt:lpstr>
      <vt:lpstr>Candara</vt:lpstr>
      <vt:lpstr>Times New Roman</vt:lpstr>
      <vt:lpstr>Wingdings</vt:lpstr>
      <vt:lpstr>Office 主题​​</vt:lpstr>
      <vt:lpstr>Formula</vt:lpstr>
      <vt:lpstr>Aurora Equation</vt:lpstr>
      <vt:lpstr>Part 1 Project Overview</vt:lpstr>
      <vt:lpstr>PowerPoint 演示文稿</vt:lpstr>
      <vt:lpstr>PowerPoint 演示文稿</vt:lpstr>
      <vt:lpstr>PowerPoint 演示文稿</vt:lpstr>
      <vt:lpstr>Part 2 Reserch Diary</vt:lpstr>
      <vt:lpstr>Section 1</vt:lpstr>
      <vt:lpstr>PowerPoint 演示文稿</vt:lpstr>
      <vt:lpstr>PowerPoint 演示文稿</vt:lpstr>
      <vt:lpstr>PowerPoint 演示文稿</vt:lpstr>
      <vt:lpstr>PowerPoint 演示文稿</vt:lpstr>
      <vt:lpstr>Section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 Weekly Summary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Project Overview</dc:title>
  <dc:creator>陈文尧</dc:creator>
  <cp:lastModifiedBy> </cp:lastModifiedBy>
  <cp:revision>22</cp:revision>
  <dcterms:created xsi:type="dcterms:W3CDTF">2023-01-17T08:13:20Z</dcterms:created>
  <dcterms:modified xsi:type="dcterms:W3CDTF">2023-01-18T02:00:45Z</dcterms:modified>
</cp:coreProperties>
</file>