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28/7/2025</a:t>
            </a:fld>
            <a:endParaRPr lang="en-MY"/>
          </a:p>
        </p:txBody>
      </p:sp>
      <p:sp>
        <p:nvSpPr>
          <p:cNvPr id="5" name="Footer Placeholder 4"/>
          <p:cNvSpPr>
            <a:spLocks noGrp="1"/>
          </p:cNvSpPr>
          <p:nvPr>
            <p:ph type="ftr" sz="quarter" idx="11"/>
          </p:nvPr>
        </p:nvSpPr>
        <p:spPr>
          <a:xfrm>
            <a:off x="2416500" y="329307"/>
            <a:ext cx="4973915" cy="309201"/>
          </a:xfrm>
        </p:spPr>
        <p:txBody>
          <a:bodyPr/>
          <a:lstStyle/>
          <a:p>
            <a:endParaRPr lang="en-MY"/>
          </a:p>
        </p:txBody>
      </p:sp>
      <p:sp>
        <p:nvSpPr>
          <p:cNvPr id="6" name="Slide Number Placeholder 5"/>
          <p:cNvSpPr>
            <a:spLocks noGrp="1"/>
          </p:cNvSpPr>
          <p:nvPr>
            <p:ph type="sldNum" sz="quarter" idx="12"/>
          </p:nvPr>
        </p:nvSpPr>
        <p:spPr>
          <a:xfrm>
            <a:off x="1437664" y="798973"/>
            <a:ext cx="811019" cy="503578"/>
          </a:xfrm>
        </p:spPr>
        <p:txBody>
          <a:bodyPr/>
          <a:lstStyle/>
          <a:p>
            <a:fld id="{F73FCF87-D25C-4900-8CA6-1EE31200DAE9}" type="slidenum">
              <a:rPr lang="en-MY" smtClean="0"/>
              <a:t>‹#›</a:t>
            </a:fld>
            <a:endParaRPr lang="en-MY"/>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1674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28/7/2025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8986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28/7/2025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72697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199F75-3F0A-4516-83F0-68C60CFF777A}" type="datetimeFigureOut">
              <a:rPr lang="en-MY" smtClean="0"/>
              <a:t>28/7/2025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225359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199F75-3F0A-4516-83F0-68C60CFF777A}" type="datetimeFigureOut">
              <a:rPr lang="en-MY" smtClean="0"/>
              <a:t>28/7/2025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F73FCF87-D25C-4900-8CA6-1EE31200DAE9}" type="slidenum">
              <a:rPr lang="en-MY" smtClean="0"/>
              <a:t>‹#›</a:t>
            </a:fld>
            <a:endParaRPr lang="en-MY"/>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91892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199F75-3F0A-4516-83F0-68C60CFF777A}" type="datetimeFigureOut">
              <a:rPr lang="en-MY" smtClean="0"/>
              <a:t>28/7/2025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73FCF87-D25C-4900-8CA6-1EE31200DAE9}" type="slidenum">
              <a:rPr lang="en-MY" smtClean="0"/>
              <a:t>‹#›</a:t>
            </a:fld>
            <a:endParaRPr lang="en-MY"/>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70315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199F75-3F0A-4516-83F0-68C60CFF777A}" type="datetimeFigureOut">
              <a:rPr lang="en-MY" smtClean="0"/>
              <a:t>28/7/2025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F73FCF87-D25C-4900-8CA6-1EE31200DAE9}" type="slidenum">
              <a:rPr lang="en-MY" smtClean="0"/>
              <a:t>‹#›</a:t>
            </a:fld>
            <a:endParaRPr lang="en-MY"/>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58438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199F75-3F0A-4516-83F0-68C60CFF777A}" type="datetimeFigureOut">
              <a:rPr lang="en-MY" smtClean="0"/>
              <a:t>28/7/2025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F73FCF87-D25C-4900-8CA6-1EE31200DAE9}" type="slidenum">
              <a:rPr lang="en-MY" smtClean="0"/>
              <a:t>‹#›</a:t>
            </a:fld>
            <a:endParaRPr lang="en-MY"/>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400392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199F75-3F0A-4516-83F0-68C60CFF777A}" type="datetimeFigureOut">
              <a:rPr lang="en-MY" smtClean="0"/>
              <a:t>28/7/2025</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F73FCF87-D25C-4900-8CA6-1EE31200DAE9}" type="slidenum">
              <a:rPr lang="en-MY" smtClean="0"/>
              <a:t>‹#›</a:t>
            </a:fld>
            <a:endParaRPr lang="en-MY"/>
          </a:p>
        </p:txBody>
      </p:sp>
    </p:spTree>
    <p:extLst>
      <p:ext uri="{BB962C8B-B14F-4D97-AF65-F5344CB8AC3E}">
        <p14:creationId xmlns:p14="http://schemas.microsoft.com/office/powerpoint/2010/main" val="80068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199F75-3F0A-4516-83F0-68C60CFF777A}" type="datetimeFigureOut">
              <a:rPr lang="en-MY" smtClean="0"/>
              <a:t>28/7/2025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F73FCF87-D25C-4900-8CA6-1EE31200DAE9}" type="slidenum">
              <a:rPr lang="en-MY" smtClean="0"/>
              <a:t>‹#›</a:t>
            </a:fld>
            <a:endParaRPr lang="en-MY"/>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8995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38199F75-3F0A-4516-83F0-68C60CFF777A}" type="datetimeFigureOut">
              <a:rPr lang="en-MY" smtClean="0"/>
              <a:t>28/7/2025</a:t>
            </a:fld>
            <a:endParaRPr lang="en-MY"/>
          </a:p>
        </p:txBody>
      </p:sp>
      <p:sp>
        <p:nvSpPr>
          <p:cNvPr id="6" name="Footer Placeholder 5"/>
          <p:cNvSpPr>
            <a:spLocks noGrp="1"/>
          </p:cNvSpPr>
          <p:nvPr>
            <p:ph type="ftr" sz="quarter" idx="11"/>
          </p:nvPr>
        </p:nvSpPr>
        <p:spPr>
          <a:xfrm>
            <a:off x="1447382" y="318640"/>
            <a:ext cx="5541004" cy="320931"/>
          </a:xfrm>
        </p:spPr>
        <p:txBody>
          <a:bodyPr/>
          <a:lstStyle/>
          <a:p>
            <a:endParaRPr lang="en-MY"/>
          </a:p>
        </p:txBody>
      </p:sp>
      <p:sp>
        <p:nvSpPr>
          <p:cNvPr id="7" name="Slide Number Placeholder 6"/>
          <p:cNvSpPr>
            <a:spLocks noGrp="1"/>
          </p:cNvSpPr>
          <p:nvPr>
            <p:ph type="sldNum" sz="quarter" idx="12"/>
          </p:nvPr>
        </p:nvSpPr>
        <p:spPr/>
        <p:txBody>
          <a:bodyPr/>
          <a:lstStyle/>
          <a:p>
            <a:fld id="{F73FCF87-D25C-4900-8CA6-1EE31200DAE9}" type="slidenum">
              <a:rPr lang="en-MY" smtClean="0"/>
              <a:t>‹#›</a:t>
            </a:fld>
            <a:endParaRPr lang="en-MY"/>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5107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38199F75-3F0A-4516-83F0-68C60CFF777A}" type="datetimeFigureOut">
              <a:rPr lang="en-MY" smtClean="0"/>
              <a:t>28/7/2025</a:t>
            </a:fld>
            <a:endParaRPr lang="en-MY"/>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F73FCF87-D25C-4900-8CA6-1EE31200DAE9}" type="slidenum">
              <a:rPr lang="en-MY" smtClean="0"/>
              <a:t>‹#›</a:t>
            </a:fld>
            <a:endParaRPr lang="en-MY"/>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778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42AEF-FF16-1091-FA71-44ABBEE4CFDB}"/>
              </a:ext>
            </a:extLst>
          </p:cNvPr>
          <p:cNvSpPr>
            <a:spLocks noGrp="1"/>
          </p:cNvSpPr>
          <p:nvPr>
            <p:ph type="ctrTitle"/>
          </p:nvPr>
        </p:nvSpPr>
        <p:spPr/>
        <p:txBody>
          <a:bodyPr/>
          <a:lstStyle/>
          <a:p>
            <a:r>
              <a:rPr lang="en-MY" dirty="0"/>
              <a:t>Velocity cycles</a:t>
            </a:r>
          </a:p>
        </p:txBody>
      </p:sp>
      <p:sp>
        <p:nvSpPr>
          <p:cNvPr id="3" name="Subtitle 2">
            <a:extLst>
              <a:ext uri="{FF2B5EF4-FFF2-40B4-BE49-F238E27FC236}">
                <a16:creationId xmlns:a16="http://schemas.microsoft.com/office/drawing/2014/main" id="{B12DD49F-A36A-7843-7712-9D289575D771}"/>
              </a:ext>
            </a:extLst>
          </p:cNvPr>
          <p:cNvSpPr>
            <a:spLocks noGrp="1"/>
          </p:cNvSpPr>
          <p:nvPr>
            <p:ph type="subTitle" idx="1"/>
          </p:nvPr>
        </p:nvSpPr>
        <p:spPr/>
        <p:txBody>
          <a:bodyPr/>
          <a:lstStyle/>
          <a:p>
            <a:r>
              <a:rPr lang="en-MY" dirty="0"/>
              <a:t>Business </a:t>
            </a:r>
            <a:r>
              <a:rPr lang="en-MY"/>
              <a:t>intelligence analysis</a:t>
            </a:r>
            <a:endParaRPr lang="en-MY" dirty="0"/>
          </a:p>
        </p:txBody>
      </p:sp>
    </p:spTree>
    <p:extLst>
      <p:ext uri="{BB962C8B-B14F-4D97-AF65-F5344CB8AC3E}">
        <p14:creationId xmlns:p14="http://schemas.microsoft.com/office/powerpoint/2010/main" val="8113962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1F1E9-C1F2-5D47-3435-CC46046049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10F635-B665-2652-B98B-2101194C9D4D}"/>
              </a:ext>
            </a:extLst>
          </p:cNvPr>
          <p:cNvSpPr>
            <a:spLocks noGrp="1"/>
          </p:cNvSpPr>
          <p:nvPr>
            <p:ph type="title"/>
          </p:nvPr>
        </p:nvSpPr>
        <p:spPr/>
        <p:txBody>
          <a:bodyPr>
            <a:normAutofit/>
          </a:bodyPr>
          <a:lstStyle/>
          <a:p>
            <a:r>
              <a:rPr lang="en-MY" sz="4400" dirty="0"/>
              <a:t>Recommendation 4</a:t>
            </a:r>
          </a:p>
        </p:txBody>
      </p:sp>
      <p:sp>
        <p:nvSpPr>
          <p:cNvPr id="3" name="Content Placeholder 2">
            <a:extLst>
              <a:ext uri="{FF2B5EF4-FFF2-40B4-BE49-F238E27FC236}">
                <a16:creationId xmlns:a16="http://schemas.microsoft.com/office/drawing/2014/main" id="{E927124E-B3C0-0A2C-6232-19C94EDB0933}"/>
              </a:ext>
            </a:extLst>
          </p:cNvPr>
          <p:cNvSpPr>
            <a:spLocks noGrp="1"/>
          </p:cNvSpPr>
          <p:nvPr>
            <p:ph idx="1"/>
          </p:nvPr>
        </p:nvSpPr>
        <p:spPr/>
        <p:txBody>
          <a:bodyPr>
            <a:normAutofit/>
          </a:bodyPr>
          <a:lstStyle/>
          <a:p>
            <a:r>
              <a:rPr lang="en-MY" sz="3200" dirty="0"/>
              <a:t>Internet sales are mostly utility items</a:t>
            </a:r>
          </a:p>
          <a:p>
            <a:r>
              <a:rPr lang="en-MY" sz="3200" dirty="0"/>
              <a:t>Reseller sales are mostly wearables</a:t>
            </a:r>
          </a:p>
          <a:p>
            <a:r>
              <a:rPr lang="en-MY" sz="3200" dirty="0"/>
              <a:t>Must stock accordingly</a:t>
            </a:r>
          </a:p>
        </p:txBody>
      </p:sp>
    </p:spTree>
    <p:extLst>
      <p:ext uri="{BB962C8B-B14F-4D97-AF65-F5344CB8AC3E}">
        <p14:creationId xmlns:p14="http://schemas.microsoft.com/office/powerpoint/2010/main" val="24634641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ree Google Thank You Slide &amp; PowerPoint Templates">
            <a:extLst>
              <a:ext uri="{FF2B5EF4-FFF2-40B4-BE49-F238E27FC236}">
                <a16:creationId xmlns:a16="http://schemas.microsoft.com/office/drawing/2014/main" id="{2012CDEA-D638-CB7F-6535-EC99154E2C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0985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12113-40ED-13A6-49D5-1450401CE12A}"/>
              </a:ext>
            </a:extLst>
          </p:cNvPr>
          <p:cNvSpPr>
            <a:spLocks noGrp="1"/>
          </p:cNvSpPr>
          <p:nvPr>
            <p:ph type="title"/>
          </p:nvPr>
        </p:nvSpPr>
        <p:spPr/>
        <p:txBody>
          <a:bodyPr/>
          <a:lstStyle/>
          <a:p>
            <a:r>
              <a:rPr lang="en-MY" dirty="0"/>
              <a:t>introduction</a:t>
            </a:r>
          </a:p>
        </p:txBody>
      </p:sp>
      <p:sp>
        <p:nvSpPr>
          <p:cNvPr id="3" name="Content Placeholder 2">
            <a:extLst>
              <a:ext uri="{FF2B5EF4-FFF2-40B4-BE49-F238E27FC236}">
                <a16:creationId xmlns:a16="http://schemas.microsoft.com/office/drawing/2014/main" id="{BF73174D-DC18-836C-5BE7-0E3B7320CED2}"/>
              </a:ext>
            </a:extLst>
          </p:cNvPr>
          <p:cNvSpPr>
            <a:spLocks noGrp="1"/>
          </p:cNvSpPr>
          <p:nvPr>
            <p:ph idx="1"/>
          </p:nvPr>
        </p:nvSpPr>
        <p:spPr>
          <a:xfrm>
            <a:off x="1451579" y="2015732"/>
            <a:ext cx="9603275" cy="4037749"/>
          </a:xfrm>
        </p:spPr>
        <p:txBody>
          <a:bodyPr/>
          <a:lstStyle/>
          <a:p>
            <a:r>
              <a:rPr lang="en-US" dirty="0"/>
              <a:t>The company specializes in manufacturing bicycles and components. </a:t>
            </a:r>
          </a:p>
          <a:p>
            <a:r>
              <a:rPr lang="en-MY" dirty="0"/>
              <a:t>High quality products led to good reputation</a:t>
            </a:r>
          </a:p>
          <a:p>
            <a:r>
              <a:rPr lang="en-MY" dirty="0"/>
              <a:t>Currently, the company has a strong presence in:</a:t>
            </a:r>
          </a:p>
          <a:p>
            <a:pPr lvl="1"/>
            <a:r>
              <a:rPr lang="en-MY" dirty="0"/>
              <a:t>United States</a:t>
            </a:r>
          </a:p>
          <a:p>
            <a:pPr lvl="1"/>
            <a:r>
              <a:rPr lang="en-MY" dirty="0"/>
              <a:t>Australia</a:t>
            </a:r>
          </a:p>
          <a:p>
            <a:pPr lvl="1"/>
            <a:r>
              <a:rPr lang="en-MY" dirty="0"/>
              <a:t>United Kingdom</a:t>
            </a:r>
          </a:p>
          <a:p>
            <a:pPr lvl="1"/>
            <a:r>
              <a:rPr lang="en-MY" dirty="0"/>
              <a:t>France</a:t>
            </a:r>
          </a:p>
          <a:p>
            <a:pPr lvl="1"/>
            <a:r>
              <a:rPr lang="en-MY" dirty="0"/>
              <a:t>Germany</a:t>
            </a:r>
          </a:p>
          <a:p>
            <a:pPr lvl="1"/>
            <a:r>
              <a:rPr lang="en-MY" dirty="0"/>
              <a:t>Canada</a:t>
            </a:r>
          </a:p>
        </p:txBody>
      </p:sp>
      <p:pic>
        <p:nvPicPr>
          <p:cNvPr id="1026" name="Picture 2" descr="The role of multinational corporations in global economy | Meer">
            <a:extLst>
              <a:ext uri="{FF2B5EF4-FFF2-40B4-BE49-F238E27FC236}">
                <a16:creationId xmlns:a16="http://schemas.microsoft.com/office/drawing/2014/main" id="{A133A1CD-BCCB-4373-04DA-1C064824EB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7111" y="3210560"/>
            <a:ext cx="3427744" cy="257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5210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37224-A2B7-27E1-5085-BBF5FC0ED858}"/>
              </a:ext>
            </a:extLst>
          </p:cNvPr>
          <p:cNvSpPr>
            <a:spLocks noGrp="1"/>
          </p:cNvSpPr>
          <p:nvPr>
            <p:ph type="title"/>
          </p:nvPr>
        </p:nvSpPr>
        <p:spPr/>
        <p:txBody>
          <a:bodyPr/>
          <a:lstStyle/>
          <a:p>
            <a:r>
              <a:rPr lang="en-MY" dirty="0"/>
              <a:t>Problem statement</a:t>
            </a:r>
          </a:p>
        </p:txBody>
      </p:sp>
      <p:sp>
        <p:nvSpPr>
          <p:cNvPr id="3" name="Content Placeholder 2">
            <a:extLst>
              <a:ext uri="{FF2B5EF4-FFF2-40B4-BE49-F238E27FC236}">
                <a16:creationId xmlns:a16="http://schemas.microsoft.com/office/drawing/2014/main" id="{6376508B-E439-9E03-7139-44F9C7A8E65E}"/>
              </a:ext>
            </a:extLst>
          </p:cNvPr>
          <p:cNvSpPr>
            <a:spLocks noGrp="1"/>
          </p:cNvSpPr>
          <p:nvPr>
            <p:ph idx="1"/>
          </p:nvPr>
        </p:nvSpPr>
        <p:spPr/>
        <p:txBody>
          <a:bodyPr/>
          <a:lstStyle/>
          <a:p>
            <a:r>
              <a:rPr lang="en-MY" dirty="0"/>
              <a:t>The company aims to expand its influence</a:t>
            </a:r>
          </a:p>
          <a:p>
            <a:r>
              <a:rPr lang="en-US" dirty="0"/>
              <a:t>They face a challenge in understanding its overall business performance across diverse markets</a:t>
            </a:r>
          </a:p>
          <a:p>
            <a:r>
              <a:rPr lang="en-US" dirty="0"/>
              <a:t>Their data is scattered across departments, hard to make valuable insights</a:t>
            </a:r>
          </a:p>
          <a:p>
            <a:r>
              <a:rPr lang="en-MY" dirty="0"/>
              <a:t>Therefore… Business Intelligence is implemented!</a:t>
            </a:r>
          </a:p>
          <a:p>
            <a:r>
              <a:rPr lang="en-MY" dirty="0"/>
              <a:t>Multi-dimensional modelling approach</a:t>
            </a:r>
          </a:p>
          <a:p>
            <a:endParaRPr lang="en-MY" dirty="0"/>
          </a:p>
        </p:txBody>
      </p:sp>
      <p:pic>
        <p:nvPicPr>
          <p:cNvPr id="2050" name="Picture 2" descr="How to get unstuck: solving hard problems - Differently Wired">
            <a:extLst>
              <a:ext uri="{FF2B5EF4-FFF2-40B4-BE49-F238E27FC236}">
                <a16:creationId xmlns:a16="http://schemas.microsoft.com/office/drawing/2014/main" id="{807D2CB7-FE0D-7B21-82CD-3CBC9E6995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79202" y="4236720"/>
            <a:ext cx="1675652" cy="1657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5191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F0E0B-A079-F053-2C13-159F6DC19361}"/>
              </a:ext>
            </a:extLst>
          </p:cNvPr>
          <p:cNvSpPr>
            <a:spLocks noGrp="1"/>
          </p:cNvSpPr>
          <p:nvPr>
            <p:ph type="title"/>
          </p:nvPr>
        </p:nvSpPr>
        <p:spPr/>
        <p:txBody>
          <a:bodyPr/>
          <a:lstStyle/>
          <a:p>
            <a:r>
              <a:rPr lang="en-MY" dirty="0"/>
              <a:t>Aims &amp; objectives</a:t>
            </a:r>
          </a:p>
        </p:txBody>
      </p:sp>
      <p:sp>
        <p:nvSpPr>
          <p:cNvPr id="3" name="Content Placeholder 2">
            <a:extLst>
              <a:ext uri="{FF2B5EF4-FFF2-40B4-BE49-F238E27FC236}">
                <a16:creationId xmlns:a16="http://schemas.microsoft.com/office/drawing/2014/main" id="{81CCC02A-BB25-F114-1A0F-502A0D5824D4}"/>
              </a:ext>
            </a:extLst>
          </p:cNvPr>
          <p:cNvSpPr>
            <a:spLocks noGrp="1"/>
          </p:cNvSpPr>
          <p:nvPr>
            <p:ph sz="half" idx="1"/>
          </p:nvPr>
        </p:nvSpPr>
        <p:spPr/>
        <p:txBody>
          <a:bodyPr>
            <a:normAutofit fontScale="85000" lnSpcReduction="10000"/>
          </a:bodyPr>
          <a:lstStyle/>
          <a:p>
            <a:pPr>
              <a:lnSpc>
                <a:spcPct val="160000"/>
              </a:lnSpc>
            </a:pPr>
            <a:r>
              <a:rPr lang="en-US" dirty="0"/>
              <a:t>The aim of this project is to utilize business intelligence tools and techniques to gain comprehensive insights into Velocity Cycles' performance, sales patterns, and customer behavior, in order to support data-driven decision-making that enhances profitability, optimizes operations, and aligns the company’s strategies with evolving market trends.</a:t>
            </a:r>
            <a:endParaRPr lang="en-MY" dirty="0"/>
          </a:p>
        </p:txBody>
      </p:sp>
      <p:sp>
        <p:nvSpPr>
          <p:cNvPr id="4" name="Content Placeholder 3">
            <a:extLst>
              <a:ext uri="{FF2B5EF4-FFF2-40B4-BE49-F238E27FC236}">
                <a16:creationId xmlns:a16="http://schemas.microsoft.com/office/drawing/2014/main" id="{3486F68D-FF51-46F1-F207-A2DC4593F9CB}"/>
              </a:ext>
            </a:extLst>
          </p:cNvPr>
          <p:cNvSpPr>
            <a:spLocks noGrp="1"/>
          </p:cNvSpPr>
          <p:nvPr>
            <p:ph sz="half" idx="2"/>
          </p:nvPr>
        </p:nvSpPr>
        <p:spPr/>
        <p:txBody>
          <a:bodyPr>
            <a:normAutofit fontScale="85000" lnSpcReduction="10000"/>
          </a:bodyPr>
          <a:lstStyle/>
          <a:p>
            <a:pPr marL="457200" indent="-457200">
              <a:buFont typeface="+mj-lt"/>
              <a:buAutoNum type="arabicPeriod"/>
            </a:pPr>
            <a:r>
              <a:rPr lang="en-US" dirty="0"/>
              <a:t>To evaluate the overall business performance of Velocity Cycles using key performance indicators (KPIs).</a:t>
            </a:r>
          </a:p>
          <a:p>
            <a:pPr marL="457200" indent="-457200">
              <a:buFont typeface="+mj-lt"/>
              <a:buAutoNum type="arabicPeriod"/>
            </a:pPr>
            <a:r>
              <a:rPr lang="en-US" dirty="0"/>
              <a:t>To analyze sales trends across channels, regions, and product categories to identify growth opportunities and optimize marketing and inventory strategies.</a:t>
            </a:r>
          </a:p>
          <a:p>
            <a:pPr marL="457200" indent="-457200">
              <a:buFont typeface="+mj-lt"/>
              <a:buAutoNum type="arabicPeriod"/>
            </a:pPr>
            <a:r>
              <a:rPr lang="en-US" dirty="0"/>
              <a:t>To understand customer demographics and behavior to improve targeting, satisfaction, and sales strategy.</a:t>
            </a:r>
          </a:p>
          <a:p>
            <a:endParaRPr lang="en-MY" dirty="0"/>
          </a:p>
        </p:txBody>
      </p:sp>
    </p:spTree>
    <p:extLst>
      <p:ext uri="{BB962C8B-B14F-4D97-AF65-F5344CB8AC3E}">
        <p14:creationId xmlns:p14="http://schemas.microsoft.com/office/powerpoint/2010/main" val="2932427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0FED3-A102-7C99-579D-142FFB6967DD}"/>
              </a:ext>
            </a:extLst>
          </p:cNvPr>
          <p:cNvSpPr>
            <a:spLocks noGrp="1"/>
          </p:cNvSpPr>
          <p:nvPr>
            <p:ph type="ctrTitle"/>
          </p:nvPr>
        </p:nvSpPr>
        <p:spPr>
          <a:xfrm>
            <a:off x="2437444" y="1942840"/>
            <a:ext cx="8637073" cy="2541431"/>
          </a:xfrm>
        </p:spPr>
        <p:txBody>
          <a:bodyPr/>
          <a:lstStyle/>
          <a:p>
            <a:r>
              <a:rPr lang="en-MY" dirty="0"/>
              <a:t>Now lets move on to the dashboard!</a:t>
            </a:r>
          </a:p>
        </p:txBody>
      </p:sp>
    </p:spTree>
    <p:extLst>
      <p:ext uri="{BB962C8B-B14F-4D97-AF65-F5344CB8AC3E}">
        <p14:creationId xmlns:p14="http://schemas.microsoft.com/office/powerpoint/2010/main" val="396461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7754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31F4-74C1-3BB0-B10C-3E3971BE31B0}"/>
              </a:ext>
            </a:extLst>
          </p:cNvPr>
          <p:cNvSpPr>
            <a:spLocks noGrp="1"/>
          </p:cNvSpPr>
          <p:nvPr>
            <p:ph type="title"/>
          </p:nvPr>
        </p:nvSpPr>
        <p:spPr/>
        <p:txBody>
          <a:bodyPr>
            <a:normAutofit/>
          </a:bodyPr>
          <a:lstStyle/>
          <a:p>
            <a:r>
              <a:rPr lang="en-MY" sz="4400" dirty="0"/>
              <a:t>Recommendation 1</a:t>
            </a:r>
          </a:p>
        </p:txBody>
      </p:sp>
      <p:sp>
        <p:nvSpPr>
          <p:cNvPr id="3" name="Content Placeholder 2">
            <a:extLst>
              <a:ext uri="{FF2B5EF4-FFF2-40B4-BE49-F238E27FC236}">
                <a16:creationId xmlns:a16="http://schemas.microsoft.com/office/drawing/2014/main" id="{5DEA4838-B31B-33C7-57BC-DB978000DD1B}"/>
              </a:ext>
            </a:extLst>
          </p:cNvPr>
          <p:cNvSpPr>
            <a:spLocks noGrp="1"/>
          </p:cNvSpPr>
          <p:nvPr>
            <p:ph idx="1"/>
          </p:nvPr>
        </p:nvSpPr>
        <p:spPr/>
        <p:txBody>
          <a:bodyPr>
            <a:normAutofit/>
          </a:bodyPr>
          <a:lstStyle/>
          <a:p>
            <a:r>
              <a:rPr lang="en-MY" sz="3200" dirty="0"/>
              <a:t>Address the decrease in AOV</a:t>
            </a:r>
          </a:p>
          <a:p>
            <a:r>
              <a:rPr lang="en-MY" sz="3200" dirty="0"/>
              <a:t>Introduce bundle deals / free shipping thresholds</a:t>
            </a:r>
          </a:p>
          <a:p>
            <a:r>
              <a:rPr lang="en-MY" sz="3200" dirty="0"/>
              <a:t>Discourage customers from placing small orders</a:t>
            </a:r>
          </a:p>
          <a:p>
            <a:r>
              <a:rPr lang="en-MY" sz="3200" dirty="0"/>
              <a:t>Focus on lower margin goods</a:t>
            </a:r>
          </a:p>
          <a:p>
            <a:endParaRPr lang="en-MY" sz="3200" dirty="0"/>
          </a:p>
        </p:txBody>
      </p:sp>
    </p:spTree>
    <p:extLst>
      <p:ext uri="{BB962C8B-B14F-4D97-AF65-F5344CB8AC3E}">
        <p14:creationId xmlns:p14="http://schemas.microsoft.com/office/powerpoint/2010/main" val="37021511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45783-6F3A-1094-9847-836F5AC5D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62312-8C4F-8BAE-5F2B-259FC1756CA8}"/>
              </a:ext>
            </a:extLst>
          </p:cNvPr>
          <p:cNvSpPr>
            <a:spLocks noGrp="1"/>
          </p:cNvSpPr>
          <p:nvPr>
            <p:ph type="title"/>
          </p:nvPr>
        </p:nvSpPr>
        <p:spPr/>
        <p:txBody>
          <a:bodyPr>
            <a:normAutofit/>
          </a:bodyPr>
          <a:lstStyle/>
          <a:p>
            <a:r>
              <a:rPr lang="en-MY" sz="4400" dirty="0"/>
              <a:t>Recommendation 2</a:t>
            </a:r>
          </a:p>
        </p:txBody>
      </p:sp>
      <p:sp>
        <p:nvSpPr>
          <p:cNvPr id="3" name="Content Placeholder 2">
            <a:extLst>
              <a:ext uri="{FF2B5EF4-FFF2-40B4-BE49-F238E27FC236}">
                <a16:creationId xmlns:a16="http://schemas.microsoft.com/office/drawing/2014/main" id="{AF7C2CEC-E1C1-7E7B-0F41-2B81481F4906}"/>
              </a:ext>
            </a:extLst>
          </p:cNvPr>
          <p:cNvSpPr>
            <a:spLocks noGrp="1"/>
          </p:cNvSpPr>
          <p:nvPr>
            <p:ph idx="1"/>
          </p:nvPr>
        </p:nvSpPr>
        <p:spPr/>
        <p:txBody>
          <a:bodyPr>
            <a:normAutofit/>
          </a:bodyPr>
          <a:lstStyle/>
          <a:p>
            <a:r>
              <a:rPr lang="en-MY" sz="3200" dirty="0"/>
              <a:t>Q3 always underperforms</a:t>
            </a:r>
          </a:p>
          <a:p>
            <a:r>
              <a:rPr lang="en-MY" sz="3200" dirty="0"/>
              <a:t>Increase marketing</a:t>
            </a:r>
          </a:p>
          <a:p>
            <a:r>
              <a:rPr lang="en-MY" sz="3200" dirty="0"/>
              <a:t>Target middle income consumers</a:t>
            </a:r>
          </a:p>
          <a:p>
            <a:r>
              <a:rPr lang="en-MY" sz="3200" dirty="0"/>
              <a:t>Online marketing</a:t>
            </a:r>
          </a:p>
          <a:p>
            <a:endParaRPr lang="en-MY" sz="3200" dirty="0"/>
          </a:p>
        </p:txBody>
      </p:sp>
    </p:spTree>
    <p:extLst>
      <p:ext uri="{BB962C8B-B14F-4D97-AF65-F5344CB8AC3E}">
        <p14:creationId xmlns:p14="http://schemas.microsoft.com/office/powerpoint/2010/main" val="3565428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2FE56-9F38-0654-AB3F-9A690D1D2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EEBD8F-40AD-406E-CDDE-5523C9CC616F}"/>
              </a:ext>
            </a:extLst>
          </p:cNvPr>
          <p:cNvSpPr>
            <a:spLocks noGrp="1"/>
          </p:cNvSpPr>
          <p:nvPr>
            <p:ph type="title"/>
          </p:nvPr>
        </p:nvSpPr>
        <p:spPr/>
        <p:txBody>
          <a:bodyPr>
            <a:normAutofit/>
          </a:bodyPr>
          <a:lstStyle/>
          <a:p>
            <a:r>
              <a:rPr lang="en-MY" sz="4400" dirty="0"/>
              <a:t>Recommendation 3</a:t>
            </a:r>
          </a:p>
        </p:txBody>
      </p:sp>
      <p:sp>
        <p:nvSpPr>
          <p:cNvPr id="3" name="Content Placeholder 2">
            <a:extLst>
              <a:ext uri="{FF2B5EF4-FFF2-40B4-BE49-F238E27FC236}">
                <a16:creationId xmlns:a16="http://schemas.microsoft.com/office/drawing/2014/main" id="{AED023B3-3B6E-9AFD-887D-BBDDD3CF4D60}"/>
              </a:ext>
            </a:extLst>
          </p:cNvPr>
          <p:cNvSpPr>
            <a:spLocks noGrp="1"/>
          </p:cNvSpPr>
          <p:nvPr>
            <p:ph idx="1"/>
          </p:nvPr>
        </p:nvSpPr>
        <p:spPr/>
        <p:txBody>
          <a:bodyPr>
            <a:normAutofit/>
          </a:bodyPr>
          <a:lstStyle/>
          <a:p>
            <a:r>
              <a:rPr lang="en-MY" sz="3200" dirty="0"/>
              <a:t>Internet sales generate more profits</a:t>
            </a:r>
          </a:p>
          <a:p>
            <a:r>
              <a:rPr lang="en-MY" sz="3200" dirty="0"/>
              <a:t>Invest in better online shopping services</a:t>
            </a:r>
          </a:p>
          <a:p>
            <a:r>
              <a:rPr lang="en-MY" sz="3200" dirty="0"/>
              <a:t>But still focus on reseller sales</a:t>
            </a:r>
          </a:p>
        </p:txBody>
      </p:sp>
    </p:spTree>
    <p:extLst>
      <p:ext uri="{BB962C8B-B14F-4D97-AF65-F5344CB8AC3E}">
        <p14:creationId xmlns:p14="http://schemas.microsoft.com/office/powerpoint/2010/main" val="12837269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82</TotalTime>
  <Words>276</Words>
  <Application>Microsoft Office PowerPoint</Application>
  <PresentationFormat>Widescreen</PresentationFormat>
  <Paragraphs>42</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Gill Sans MT</vt:lpstr>
      <vt:lpstr>Gallery</vt:lpstr>
      <vt:lpstr>Velocity cycles</vt:lpstr>
      <vt:lpstr>introduction</vt:lpstr>
      <vt:lpstr>Problem statement</vt:lpstr>
      <vt:lpstr>Aims &amp; objectives</vt:lpstr>
      <vt:lpstr>Now lets move on to the dashboard!</vt:lpstr>
      <vt:lpstr>PowerPoint Presentation</vt:lpstr>
      <vt:lpstr>Recommendation 1</vt:lpstr>
      <vt:lpstr>Recommendation 2</vt:lpstr>
      <vt:lpstr>Recommendation 3</vt:lpstr>
      <vt:lpstr>Recommendation 4</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EUGENE TAN TING SIANG</dc:creator>
  <cp:lastModifiedBy>EUGENE TAN TING SIANG</cp:lastModifiedBy>
  <cp:revision>4</cp:revision>
  <dcterms:created xsi:type="dcterms:W3CDTF">2025-06-02T17:12:52Z</dcterms:created>
  <dcterms:modified xsi:type="dcterms:W3CDTF">2025-07-27T16:02:52Z</dcterms:modified>
</cp:coreProperties>
</file>