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56" r:id="rId2"/>
    <p:sldId id="269" r:id="rId3"/>
    <p:sldId id="257" r:id="rId4"/>
    <p:sldId id="258"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02" autoAdjust="0"/>
    <p:restoredTop sz="94660"/>
  </p:normalViewPr>
  <p:slideViewPr>
    <p:cSldViewPr snapToGrid="0">
      <p:cViewPr>
        <p:scale>
          <a:sx n="50" d="100"/>
          <a:sy n="50" d="100"/>
        </p:scale>
        <p:origin x="510" y="10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05C18085-A1AD-41F2-84D6-5B500135F331}" type="datetimeFigureOut">
              <a:rPr lang="en-US" smtClean="0"/>
              <a:t>1/3/2022</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C02DE9E0-C07F-48D7-94F8-678723A87F5D}" type="slidenum">
              <a:rPr lang="en-US" smtClean="0"/>
              <a:t>‹#›</a:t>
            </a:fld>
            <a:endParaRPr lang="en-US"/>
          </a:p>
        </p:txBody>
      </p:sp>
    </p:spTree>
    <p:extLst>
      <p:ext uri="{BB962C8B-B14F-4D97-AF65-F5344CB8AC3E}">
        <p14:creationId xmlns:p14="http://schemas.microsoft.com/office/powerpoint/2010/main" val="154669748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אני אתחיל את הסקירה בהסבר לגבי כמה מושגים בסיסיים, ואז אעבור על קטע קוד שמנצל את החולשה ואסביר עליו. אם בכל שלב יש לכם שאלות אתם מוזמנים להרים את היד ואשתדל לענות כמה שיותר.</a:t>
            </a:r>
            <a:endParaRPr lang="en-US" sz="1200" kern="1200" dirty="0">
              <a:solidFill>
                <a:schemeClr val="tx1"/>
              </a:solidFill>
              <a:effectLst/>
              <a:latin typeface="+mn-lt"/>
              <a:ea typeface="+mn-ea"/>
              <a:cs typeface="+mn-cs"/>
            </a:endParaRPr>
          </a:p>
          <a:p>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1</a:t>
            </a:fld>
            <a:endParaRPr lang="en-US"/>
          </a:p>
        </p:txBody>
      </p:sp>
    </p:spTree>
    <p:extLst>
      <p:ext uri="{BB962C8B-B14F-4D97-AF65-F5344CB8AC3E}">
        <p14:creationId xmlns:p14="http://schemas.microsoft.com/office/powerpoint/2010/main" val="3340568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זו הפונקציה הראשונה. היא דואגת לפתוח את הקובץ </a:t>
            </a:r>
            <a:r>
              <a:rPr lang="en-US" sz="1200" kern="1200" dirty="0">
                <a:solidFill>
                  <a:schemeClr val="tx1"/>
                </a:solidFill>
                <a:effectLst/>
                <a:latin typeface="+mn-lt"/>
                <a:ea typeface="+mn-ea"/>
                <a:cs typeface="+mn-cs"/>
              </a:rPr>
              <a:t>/proc/self/mem</a:t>
            </a:r>
            <a:r>
              <a:rPr lang="he-IL" sz="1200" kern="1200" dirty="0">
                <a:solidFill>
                  <a:schemeClr val="tx1"/>
                </a:solidFill>
                <a:effectLst/>
                <a:latin typeface="+mn-lt"/>
                <a:ea typeface="+mn-ea"/>
                <a:cs typeface="+mn-cs"/>
              </a:rPr>
              <a:t> לכתיבה וקריאה. זה קובץ מיוחד במערכת הקבצים שמייצג את הזיכרון הווירטואלי של התהליך הנוכחי שרץ. שינוי שנעשה בקובץ הזה יתרחש בעצם על הזיכרון הווירטואלי של התהליך.</a:t>
            </a:r>
            <a:endParaRPr lang="en-US" sz="1200" kern="1200" dirty="0">
              <a:solidFill>
                <a:schemeClr val="tx1"/>
              </a:solidFill>
              <a:effectLst/>
              <a:latin typeface="+mn-lt"/>
              <a:ea typeface="+mn-ea"/>
              <a:cs typeface="+mn-cs"/>
            </a:endParaRPr>
          </a:p>
          <a:p>
            <a:pPr rtl="1"/>
            <a:r>
              <a:rPr lang="he-IL" sz="1200" kern="1200" dirty="0">
                <a:solidFill>
                  <a:schemeClr val="tx1"/>
                </a:solidFill>
                <a:effectLst/>
                <a:latin typeface="+mn-lt"/>
                <a:ea typeface="+mn-ea"/>
                <a:cs typeface="+mn-cs"/>
              </a:rPr>
              <a:t>לאחר מכן הפונקציה נכנסת ללולאה בה הוא מנסה כל הזמן לכתוב למיפוי של הקובץ שנוצר קודם. אפשר לראות כאן שבתוך הלולאה, נעשה </a:t>
            </a:r>
            <a:r>
              <a:rPr lang="en-US" sz="1200" kern="1200" dirty="0">
                <a:solidFill>
                  <a:schemeClr val="tx1"/>
                </a:solidFill>
                <a:effectLst/>
                <a:latin typeface="+mn-lt"/>
                <a:ea typeface="+mn-ea"/>
                <a:cs typeface="+mn-cs"/>
              </a:rPr>
              <a:t>seek</a:t>
            </a:r>
            <a:r>
              <a:rPr lang="he-IL" sz="1200" kern="1200" dirty="0">
                <a:solidFill>
                  <a:schemeClr val="tx1"/>
                </a:solidFill>
                <a:effectLst/>
                <a:latin typeface="+mn-lt"/>
                <a:ea typeface="+mn-ea"/>
                <a:cs typeface="+mn-cs"/>
              </a:rPr>
              <a:t> לכתובת של </a:t>
            </a:r>
            <a:r>
              <a:rPr lang="en-US" sz="1200" kern="1200" dirty="0">
                <a:solidFill>
                  <a:schemeClr val="tx1"/>
                </a:solidFill>
                <a:effectLst/>
                <a:latin typeface="+mn-lt"/>
                <a:ea typeface="+mn-ea"/>
                <a:cs typeface="+mn-cs"/>
              </a:rPr>
              <a:t>map </a:t>
            </a:r>
            <a:r>
              <a:rPr lang="he-IL" sz="1200" kern="1200" dirty="0">
                <a:solidFill>
                  <a:schemeClr val="tx1"/>
                </a:solidFill>
                <a:effectLst/>
                <a:latin typeface="+mn-lt"/>
                <a:ea typeface="+mn-ea"/>
                <a:cs typeface="+mn-cs"/>
              </a:rPr>
              <a:t>שהוא המיפוי הפרטי של הקובץ, ואז נכתב לתוכו התוכן. הכתיבה לכתובת בקובץ </a:t>
            </a:r>
            <a:r>
              <a:rPr lang="en-US" sz="1200" kern="1200" dirty="0">
                <a:solidFill>
                  <a:schemeClr val="tx1"/>
                </a:solidFill>
                <a:effectLst/>
                <a:latin typeface="+mn-lt"/>
                <a:ea typeface="+mn-ea"/>
                <a:cs typeface="+mn-cs"/>
              </a:rPr>
              <a:t>mem</a:t>
            </a:r>
            <a:r>
              <a:rPr lang="he-IL" sz="1200" kern="1200" dirty="0">
                <a:solidFill>
                  <a:schemeClr val="tx1"/>
                </a:solidFill>
                <a:effectLst/>
                <a:latin typeface="+mn-lt"/>
                <a:ea typeface="+mn-ea"/>
                <a:cs typeface="+mn-cs"/>
              </a:rPr>
              <a:t> שווה ערך לכתיבה ישירות למיפוי.</a:t>
            </a:r>
            <a:endParaRPr lang="en-US" sz="120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11</a:t>
            </a:fld>
            <a:endParaRPr lang="en-US"/>
          </a:p>
        </p:txBody>
      </p:sp>
    </p:spTree>
    <p:extLst>
      <p:ext uri="{BB962C8B-B14F-4D97-AF65-F5344CB8AC3E}">
        <p14:creationId xmlns:p14="http://schemas.microsoft.com/office/powerpoint/2010/main" val="2529422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זו הפונקציה השנייה, היא קוראת בלולאה ל</a:t>
            </a:r>
            <a:r>
              <a:rPr lang="en-US" sz="1200" kern="1200" dirty="0" err="1">
                <a:solidFill>
                  <a:schemeClr val="tx1"/>
                </a:solidFill>
                <a:effectLst/>
                <a:latin typeface="+mn-lt"/>
                <a:ea typeface="+mn-ea"/>
                <a:cs typeface="+mn-cs"/>
              </a:rPr>
              <a:t>syscall</a:t>
            </a:r>
            <a:r>
              <a:rPr lang="he-IL"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madvice</a:t>
            </a:r>
            <a:r>
              <a:rPr lang="he-IL" sz="1200" kern="1200" dirty="0">
                <a:solidFill>
                  <a:schemeClr val="tx1"/>
                </a:solidFill>
                <a:effectLst/>
                <a:latin typeface="+mn-lt"/>
                <a:ea typeface="+mn-ea"/>
                <a:cs typeface="+mn-cs"/>
              </a:rPr>
              <a:t> עם הגדל </a:t>
            </a:r>
            <a:r>
              <a:rPr lang="en-US" sz="1200" kern="1200" dirty="0">
                <a:solidFill>
                  <a:schemeClr val="tx1"/>
                </a:solidFill>
                <a:effectLst/>
                <a:latin typeface="+mn-lt"/>
                <a:ea typeface="+mn-ea"/>
                <a:cs typeface="+mn-cs"/>
              </a:rPr>
              <a:t>MADV_DONTNEED</a:t>
            </a:r>
            <a:r>
              <a:rPr lang="he-IL" sz="1200" kern="1200" dirty="0">
                <a:solidFill>
                  <a:schemeClr val="tx1"/>
                </a:solidFill>
                <a:effectLst/>
                <a:latin typeface="+mn-lt"/>
                <a:ea typeface="+mn-ea"/>
                <a:cs typeface="+mn-cs"/>
              </a:rPr>
              <a:t>. ה</a:t>
            </a:r>
            <a:r>
              <a:rPr lang="en-US" sz="1200" kern="1200" dirty="0" err="1">
                <a:solidFill>
                  <a:schemeClr val="tx1"/>
                </a:solidFill>
                <a:effectLst/>
                <a:latin typeface="+mn-lt"/>
                <a:ea typeface="+mn-ea"/>
                <a:cs typeface="+mn-cs"/>
              </a:rPr>
              <a:t>syscall</a:t>
            </a:r>
            <a:r>
              <a:rPr lang="he-IL" sz="1200" kern="1200" dirty="0">
                <a:solidFill>
                  <a:schemeClr val="tx1"/>
                </a:solidFill>
                <a:effectLst/>
                <a:latin typeface="+mn-lt"/>
                <a:ea typeface="+mn-ea"/>
                <a:cs typeface="+mn-cs"/>
              </a:rPr>
              <a:t> הזה מודיע שאין יותר צורך בעותק הפרטי ומשנה את המיפוי חזרה לקובץ המקורי בזיכרון.</a:t>
            </a:r>
            <a:endParaRPr lang="en-US" sz="120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12</a:t>
            </a:fld>
            <a:endParaRPr lang="en-US"/>
          </a:p>
        </p:txBody>
      </p:sp>
    </p:spTree>
    <p:extLst>
      <p:ext uri="{BB962C8B-B14F-4D97-AF65-F5344CB8AC3E}">
        <p14:creationId xmlns:p14="http://schemas.microsoft.com/office/powerpoint/2010/main" val="230490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ארחיב קצת על </a:t>
            </a:r>
            <a:r>
              <a:rPr lang="en-US" sz="1200" kern="1200" dirty="0">
                <a:solidFill>
                  <a:schemeClr val="tx1"/>
                </a:solidFill>
                <a:effectLst/>
                <a:latin typeface="+mn-lt"/>
                <a:ea typeface="+mn-ea"/>
                <a:cs typeface="+mn-cs"/>
              </a:rPr>
              <a:t>COW</a:t>
            </a:r>
            <a:r>
              <a:rPr lang="he-IL" sz="1200" kern="1200" dirty="0">
                <a:solidFill>
                  <a:schemeClr val="tx1"/>
                </a:solidFill>
                <a:effectLst/>
                <a:latin typeface="+mn-lt"/>
                <a:ea typeface="+mn-ea"/>
                <a:cs typeface="+mn-cs"/>
              </a:rPr>
              <a:t> לפני שאמשיך. נגיד וטעון לי קובץ חשוב לזיכרון בהרשאות קריאה בלבד.</a:t>
            </a:r>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3</a:t>
            </a:fld>
            <a:endParaRPr lang="en-US"/>
          </a:p>
        </p:txBody>
      </p:sp>
    </p:spTree>
    <p:extLst>
      <p:ext uri="{BB962C8B-B14F-4D97-AF65-F5344CB8AC3E}">
        <p14:creationId xmlns:p14="http://schemas.microsoft.com/office/powerpoint/2010/main" val="100311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תהליך שרץ יכול למפות את הקובץ למרחב הכתובות הווירטואלי שלו. כמובן שהתהליך לא יכול לשנות את תוכן הקובץ המקורי, אבל מה אם הוא רוצה לבצע שינויים זמניים שתקפים רק לעצמו? בעיקרון לא אמורה להיות שום בעיה, ומערכת ההפעלה באמת מאפשרת את זה.</a:t>
            </a:r>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4</a:t>
            </a:fld>
            <a:endParaRPr lang="en-US"/>
          </a:p>
        </p:txBody>
      </p:sp>
    </p:spTree>
    <p:extLst>
      <p:ext uri="{BB962C8B-B14F-4D97-AF65-F5344CB8AC3E}">
        <p14:creationId xmlns:p14="http://schemas.microsoft.com/office/powerpoint/2010/main" val="218383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למפות את הקובץ למרחב הכתובות הווירטואלי עם הדגל </a:t>
            </a:r>
            <a:r>
              <a:rPr lang="en-US" sz="1200" kern="1200" dirty="0">
                <a:solidFill>
                  <a:schemeClr val="tx1"/>
                </a:solidFill>
                <a:effectLst/>
                <a:latin typeface="+mn-lt"/>
                <a:ea typeface="+mn-ea"/>
                <a:cs typeface="+mn-cs"/>
              </a:rPr>
              <a:t>MAP_PRIVATE</a:t>
            </a:r>
            <a:r>
              <a:rPr lang="he-IL" sz="1200" kern="1200" dirty="0">
                <a:solidFill>
                  <a:schemeClr val="tx1"/>
                </a:solidFill>
                <a:effectLst/>
                <a:latin typeface="+mn-lt"/>
                <a:ea typeface="+mn-ea"/>
                <a:cs typeface="+mn-cs"/>
              </a:rPr>
              <a:t>, מה שמאפשר את השימוש ב</a:t>
            </a:r>
            <a:r>
              <a:rPr lang="en-US" sz="1200" kern="1200" dirty="0">
                <a:solidFill>
                  <a:schemeClr val="tx1"/>
                </a:solidFill>
                <a:effectLst/>
                <a:latin typeface="+mn-lt"/>
                <a:ea typeface="+mn-ea"/>
                <a:cs typeface="+mn-cs"/>
              </a:rPr>
              <a:t>COW</a:t>
            </a:r>
            <a:r>
              <a:rPr lang="he-IL" sz="1200" kern="1200" dirty="0">
                <a:solidFill>
                  <a:schemeClr val="tx1"/>
                </a:solidFill>
                <a:effectLst/>
                <a:latin typeface="+mn-lt"/>
                <a:ea typeface="+mn-ea"/>
                <a:cs typeface="+mn-cs"/>
              </a:rPr>
              <a:t>. מנגנון ה </a:t>
            </a:r>
            <a:r>
              <a:rPr lang="en-US" sz="1200" kern="1200" dirty="0">
                <a:solidFill>
                  <a:schemeClr val="tx1"/>
                </a:solidFill>
                <a:effectLst/>
                <a:latin typeface="+mn-lt"/>
                <a:ea typeface="+mn-ea"/>
                <a:cs typeface="+mn-cs"/>
              </a:rPr>
              <a:t>COW</a:t>
            </a:r>
            <a:r>
              <a:rPr lang="he-IL" sz="1200" kern="1200" dirty="0">
                <a:solidFill>
                  <a:schemeClr val="tx1"/>
                </a:solidFill>
                <a:effectLst/>
                <a:latin typeface="+mn-lt"/>
                <a:ea typeface="+mn-ea"/>
                <a:cs typeface="+mn-cs"/>
              </a:rPr>
              <a:t> אומר שכל עוד התהליך רק קורא מאותן הכתובות, המיפוי יצביע לעותק המקורי שלהן,</a:t>
            </a:r>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5</a:t>
            </a:fld>
            <a:endParaRPr lang="en-US"/>
          </a:p>
        </p:txBody>
      </p:sp>
    </p:spTree>
    <p:extLst>
      <p:ext uri="{BB962C8B-B14F-4D97-AF65-F5344CB8AC3E}">
        <p14:creationId xmlns:p14="http://schemas.microsoft.com/office/powerpoint/2010/main" val="353567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אבל ברגע שתהליך יבצע כתיבה, הוא ייצור את העותק וישנה את המיפוי של הכתובות הווירטואליות אליו.</a:t>
            </a:r>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6</a:t>
            </a:fld>
            <a:endParaRPr lang="en-US"/>
          </a:p>
        </p:txBody>
      </p:sp>
    </p:spTree>
    <p:extLst>
      <p:ext uri="{BB962C8B-B14F-4D97-AF65-F5344CB8AC3E}">
        <p14:creationId xmlns:p14="http://schemas.microsoft.com/office/powerpoint/2010/main" val="3133885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רק לאחר מכן הוא יכתוב לתוכו.</a:t>
            </a:r>
            <a:endParaRPr lang="en-US" sz="1200" kern="1200" dirty="0">
              <a:solidFill>
                <a:schemeClr val="tx1"/>
              </a:solidFill>
              <a:effectLst/>
              <a:latin typeface="+mn-lt"/>
              <a:ea typeface="+mn-ea"/>
              <a:cs typeface="+mn-cs"/>
            </a:endParaRPr>
          </a:p>
          <a:p>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7</a:t>
            </a:fld>
            <a:endParaRPr lang="en-US"/>
          </a:p>
        </p:txBody>
      </p:sp>
    </p:spTree>
    <p:extLst>
      <p:ext uri="{BB962C8B-B14F-4D97-AF65-F5344CB8AC3E}">
        <p14:creationId xmlns:p14="http://schemas.microsoft.com/office/powerpoint/2010/main" val="167823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בשלב הראשון, הקוד טוען את הקובץ הרצוי בהרשאות קריאה בלבד אל הזיכרון.</a:t>
            </a:r>
            <a:endParaRPr lang="en-US" sz="1200" kern="1200" dirty="0">
              <a:solidFill>
                <a:schemeClr val="tx1"/>
              </a:solidFill>
              <a:effectLst/>
              <a:latin typeface="+mn-lt"/>
              <a:ea typeface="+mn-ea"/>
              <a:cs typeface="+mn-cs"/>
            </a:endParaRPr>
          </a:p>
          <a:p>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8</a:t>
            </a:fld>
            <a:endParaRPr lang="en-US"/>
          </a:p>
        </p:txBody>
      </p:sp>
    </p:spTree>
    <p:extLst>
      <p:ext uri="{BB962C8B-B14F-4D97-AF65-F5344CB8AC3E}">
        <p14:creationId xmlns:p14="http://schemas.microsoft.com/office/powerpoint/2010/main" val="373958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a:solidFill>
                  <a:schemeClr val="tx1"/>
                </a:solidFill>
                <a:effectLst/>
                <a:latin typeface="+mn-lt"/>
                <a:ea typeface="+mn-ea"/>
                <a:cs typeface="+mn-cs"/>
              </a:rPr>
              <a:t>אחר כך, מתבצע מיפוי של הקובץ אל התהליך, אפשר לראות שמועבר גם הדגל </a:t>
            </a:r>
            <a:r>
              <a:rPr lang="en-US" sz="1200" kern="1200" dirty="0">
                <a:solidFill>
                  <a:schemeClr val="tx1"/>
                </a:solidFill>
                <a:effectLst/>
                <a:latin typeface="+mn-lt"/>
                <a:ea typeface="+mn-ea"/>
                <a:cs typeface="+mn-cs"/>
              </a:rPr>
              <a:t>MAP_PRIVATE</a:t>
            </a:r>
            <a:r>
              <a:rPr lang="he-IL" sz="1200" kern="1200" dirty="0">
                <a:solidFill>
                  <a:schemeClr val="tx1"/>
                </a:solidFill>
                <a:effectLst/>
                <a:latin typeface="+mn-lt"/>
                <a:ea typeface="+mn-ea"/>
                <a:cs typeface="+mn-cs"/>
              </a:rPr>
              <a:t> על מנת לאפשר </a:t>
            </a:r>
            <a:r>
              <a:rPr lang="en-US" sz="1200" kern="1200" dirty="0">
                <a:solidFill>
                  <a:schemeClr val="tx1"/>
                </a:solidFill>
                <a:effectLst/>
                <a:latin typeface="+mn-lt"/>
                <a:ea typeface="+mn-ea"/>
                <a:cs typeface="+mn-cs"/>
              </a:rPr>
              <a:t>COW</a:t>
            </a:r>
            <a:r>
              <a:rPr lang="he-IL"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9</a:t>
            </a:fld>
            <a:endParaRPr lang="en-US"/>
          </a:p>
        </p:txBody>
      </p:sp>
    </p:spTree>
    <p:extLst>
      <p:ext uri="{BB962C8B-B14F-4D97-AF65-F5344CB8AC3E}">
        <p14:creationId xmlns:p14="http://schemas.microsoft.com/office/powerpoint/2010/main" val="1504595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ואז מורצים שני </a:t>
            </a:r>
            <a:r>
              <a:rPr lang="en-US" sz="1200" kern="1200" dirty="0">
                <a:solidFill>
                  <a:schemeClr val="tx1"/>
                </a:solidFill>
                <a:effectLst/>
                <a:latin typeface="+mn-lt"/>
                <a:ea typeface="+mn-ea"/>
                <a:cs typeface="+mn-cs"/>
              </a:rPr>
              <a:t>thread</a:t>
            </a:r>
            <a:r>
              <a:rPr lang="he-IL" sz="1200" kern="1200" dirty="0">
                <a:solidFill>
                  <a:schemeClr val="tx1"/>
                </a:solidFill>
                <a:effectLst/>
                <a:latin typeface="+mn-lt"/>
                <a:ea typeface="+mn-ea"/>
                <a:cs typeface="+mn-cs"/>
              </a:rPr>
              <a:t>-ים במקביל.</a:t>
            </a:r>
            <a:endParaRPr lang="en-US" sz="120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C02DE9E0-C07F-48D7-94F8-678723A87F5D}" type="slidenum">
              <a:rPr lang="en-US" smtClean="0"/>
              <a:t>10</a:t>
            </a:fld>
            <a:endParaRPr lang="en-US"/>
          </a:p>
        </p:txBody>
      </p:sp>
    </p:spTree>
    <p:extLst>
      <p:ext uri="{BB962C8B-B14F-4D97-AF65-F5344CB8AC3E}">
        <p14:creationId xmlns:p14="http://schemas.microsoft.com/office/powerpoint/2010/main" val="336341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4681CDF-2F1A-422F-901E-A269F678736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68C48EC0-87A2-473C-A243-B2E45D39A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1D2C8264-CEE3-415E-A0C3-E7333E5CBAB5}"/>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5" name="מציין מיקום של כותרת תחתונה 4">
            <a:extLst>
              <a:ext uri="{FF2B5EF4-FFF2-40B4-BE49-F238E27FC236}">
                <a16:creationId xmlns:a16="http://schemas.microsoft.com/office/drawing/2014/main" id="{51293D42-2524-4FFE-A8F3-6460C9AA2B7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1E71BB91-8415-4B4E-9794-2AF5E8DBA82D}"/>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13677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6944EC-EB9B-4B51-9CE9-B81954C9658F}"/>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10FFAD4D-2CB8-4F9C-A529-1269D21E855E}"/>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5BFC0A7-1ED0-499C-8571-231C28B732D5}"/>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5" name="מציין מיקום של כותרת תחתונה 4">
            <a:extLst>
              <a:ext uri="{FF2B5EF4-FFF2-40B4-BE49-F238E27FC236}">
                <a16:creationId xmlns:a16="http://schemas.microsoft.com/office/drawing/2014/main" id="{12351CDF-731F-45FC-B2FB-B70D927D1C6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000222C-6DD6-4920-992E-AEF998E9846D}"/>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317182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8D0C0B6-67CB-4C40-9C6F-4901209E7624}"/>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1F00DEA0-4283-46C1-8D01-FE690CD5476C}"/>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BA30F313-6CC3-4673-ACBA-5690520D53EF}"/>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5" name="מציין מיקום של כותרת תחתונה 4">
            <a:extLst>
              <a:ext uri="{FF2B5EF4-FFF2-40B4-BE49-F238E27FC236}">
                <a16:creationId xmlns:a16="http://schemas.microsoft.com/office/drawing/2014/main" id="{383017E1-EAD9-405A-8C61-B8F9D8279D9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74FE3BE1-CB4C-4EA5-A44E-D8EB87A0DEBF}"/>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176385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171BA5-E650-4AFA-9167-C1D6225732AF}"/>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7B32D62A-7B68-4669-9B53-4D30EDA5C820}"/>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EC0C23B-930E-417A-97AD-E54785DBDD10}"/>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5" name="מציין מיקום של כותרת תחתונה 4">
            <a:extLst>
              <a:ext uri="{FF2B5EF4-FFF2-40B4-BE49-F238E27FC236}">
                <a16:creationId xmlns:a16="http://schemas.microsoft.com/office/drawing/2014/main" id="{0A61FEE7-325B-4B87-9EE6-4A1D4F0BD6F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2314D4C-6B51-4967-B7C9-724F6E1EA37C}"/>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13059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38740C-F923-4550-A301-DC351EADE23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F78B966E-95C4-4E1A-B050-73D848C9D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76E56F39-9216-4C1C-AADD-FE4A82D4ABE2}"/>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5" name="מציין מיקום של כותרת תחתונה 4">
            <a:extLst>
              <a:ext uri="{FF2B5EF4-FFF2-40B4-BE49-F238E27FC236}">
                <a16:creationId xmlns:a16="http://schemas.microsoft.com/office/drawing/2014/main" id="{CBF0B01A-4F03-4B48-A7E0-0AD83D7289B5}"/>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21FC106-6C9A-4342-B8F1-AEF117145A3F}"/>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310777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B328DD-D4F1-414C-B8CE-F459628C362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C3C3DDF9-762A-45BA-9C65-238A48777060}"/>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05ABBFDC-4B8A-4BAB-8856-6DD06B745CBF}"/>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AF0AC32A-13A5-4DF8-AC9A-93403662C8BC}"/>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6" name="מציין מיקום של כותרת תחתונה 5">
            <a:extLst>
              <a:ext uri="{FF2B5EF4-FFF2-40B4-BE49-F238E27FC236}">
                <a16:creationId xmlns:a16="http://schemas.microsoft.com/office/drawing/2014/main" id="{AA46D2B7-4870-41F2-AB54-1641204146E0}"/>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37ED8BA1-AA35-429B-83AA-84D68B8A18B8}"/>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224468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3616D8-F321-48D2-8713-7ED5D4DF5522}"/>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C2695BDD-9525-41CB-87B3-D31A3E22D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23E1A097-8C05-4366-A480-2EA74F750ECF}"/>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2027052A-AC1D-4C2A-9E4B-A7C54DA29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47339419-7879-4E09-B517-AE23D18F60E3}"/>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2ED77C91-B1AB-4952-A459-E0B73F54EB1A}"/>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8" name="מציין מיקום של כותרת תחתונה 7">
            <a:extLst>
              <a:ext uri="{FF2B5EF4-FFF2-40B4-BE49-F238E27FC236}">
                <a16:creationId xmlns:a16="http://schemas.microsoft.com/office/drawing/2014/main" id="{19E25F20-244E-4B9B-B81B-83CC3E1D4A81}"/>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7E6A9A57-FF50-477E-8E29-2D056CE97D10}"/>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43564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A82C43-8D4D-46EC-8EAA-24BD5027FF4D}"/>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270C12FB-7149-4A51-8413-466822C81727}"/>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4" name="מציין מיקום של כותרת תחתונה 3">
            <a:extLst>
              <a:ext uri="{FF2B5EF4-FFF2-40B4-BE49-F238E27FC236}">
                <a16:creationId xmlns:a16="http://schemas.microsoft.com/office/drawing/2014/main" id="{709DDD07-E981-4E99-8F2C-5AE98372D357}"/>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A7DD17C2-2E97-4421-AC74-440B82C3CDCD}"/>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131045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6CDED0F-A5DF-4450-AC55-74C938359A87}"/>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3" name="מציין מיקום של כותרת תחתונה 2">
            <a:extLst>
              <a:ext uri="{FF2B5EF4-FFF2-40B4-BE49-F238E27FC236}">
                <a16:creationId xmlns:a16="http://schemas.microsoft.com/office/drawing/2014/main" id="{486B7526-AF6F-44DF-B447-07779FB59AD5}"/>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C0F49E32-10D8-4EC3-B2A9-E045625CF4A1}"/>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258245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B3D02D-3B92-4EE9-9D87-865701F63DE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FF9E83B-AD4B-4229-A681-1CE5C1B56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F9E8C890-3674-4401-A69B-97D1CC730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2DDD6F88-7E1D-4C0A-9764-68037DDBAD09}"/>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6" name="מציין מיקום של כותרת תחתונה 5">
            <a:extLst>
              <a:ext uri="{FF2B5EF4-FFF2-40B4-BE49-F238E27FC236}">
                <a16:creationId xmlns:a16="http://schemas.microsoft.com/office/drawing/2014/main" id="{88064355-6BA2-40A7-A1E0-1EF27CAE5996}"/>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D416BB14-099C-4B2C-A782-275141D94209}"/>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190470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C9ACA6-22BF-43DC-AE97-4E4E67C2D12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C3B30A43-EC49-4983-B0E4-A02B26FBD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EAEA4E7B-1624-42CB-BB1C-A8B44B3E9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0E6A90F8-B667-4507-82D5-CE397A94B02D}"/>
              </a:ext>
            </a:extLst>
          </p:cNvPr>
          <p:cNvSpPr>
            <a:spLocks noGrp="1"/>
          </p:cNvSpPr>
          <p:nvPr>
            <p:ph type="dt" sz="half" idx="10"/>
          </p:nvPr>
        </p:nvSpPr>
        <p:spPr/>
        <p:txBody>
          <a:bodyPr/>
          <a:lstStyle/>
          <a:p>
            <a:fld id="{E01218AB-18BE-4DFD-AD49-AF0CB45C28F4}" type="datetimeFigureOut">
              <a:rPr lang="en-US" smtClean="0"/>
              <a:t>1/3/2022</a:t>
            </a:fld>
            <a:endParaRPr lang="en-US"/>
          </a:p>
        </p:txBody>
      </p:sp>
      <p:sp>
        <p:nvSpPr>
          <p:cNvPr id="6" name="מציין מיקום של כותרת תחתונה 5">
            <a:extLst>
              <a:ext uri="{FF2B5EF4-FFF2-40B4-BE49-F238E27FC236}">
                <a16:creationId xmlns:a16="http://schemas.microsoft.com/office/drawing/2014/main" id="{A7A9BC37-D424-4D68-B30E-478EE11E6C7C}"/>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1128012-C124-4C21-B4E2-09B3A8F64A36}"/>
              </a:ext>
            </a:extLst>
          </p:cNvPr>
          <p:cNvSpPr>
            <a:spLocks noGrp="1"/>
          </p:cNvSpPr>
          <p:nvPr>
            <p:ph type="sldNum" sz="quarter" idx="12"/>
          </p:nvPr>
        </p:nvSpPr>
        <p:spPr/>
        <p:txBody>
          <a:bodyPr/>
          <a:lstStyle/>
          <a:p>
            <a:fld id="{500E240E-2E85-4944-AB12-213AB2398BD2}" type="slidenum">
              <a:rPr lang="en-US" smtClean="0"/>
              <a:t>‹#›</a:t>
            </a:fld>
            <a:endParaRPr lang="en-US"/>
          </a:p>
        </p:txBody>
      </p:sp>
    </p:spTree>
    <p:extLst>
      <p:ext uri="{BB962C8B-B14F-4D97-AF65-F5344CB8AC3E}">
        <p14:creationId xmlns:p14="http://schemas.microsoft.com/office/powerpoint/2010/main" val="344647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40F2976-4652-4813-A2B2-FFECBABC618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5E344E34-D89A-4A69-961F-AC74AF7C30D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0AE91173-5081-4F94-9A8C-A2C821B9B1D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01218AB-18BE-4DFD-AD49-AF0CB45C28F4}" type="datetimeFigureOut">
              <a:rPr lang="en-US" smtClean="0"/>
              <a:t>1/3/2022</a:t>
            </a:fld>
            <a:endParaRPr lang="en-US"/>
          </a:p>
        </p:txBody>
      </p:sp>
      <p:sp>
        <p:nvSpPr>
          <p:cNvPr id="5" name="מציין מיקום של כותרת תחתונה 4">
            <a:extLst>
              <a:ext uri="{FF2B5EF4-FFF2-40B4-BE49-F238E27FC236}">
                <a16:creationId xmlns:a16="http://schemas.microsoft.com/office/drawing/2014/main" id="{A3158E33-BB75-41C3-B3B8-59F44BB12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B049D060-7861-4AC5-B411-B045243BC40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00E240E-2E85-4944-AB12-213AB2398BD2}" type="slidenum">
              <a:rPr lang="en-US" smtClean="0"/>
              <a:t>‹#›</a:t>
            </a:fld>
            <a:endParaRPr lang="en-US"/>
          </a:p>
        </p:txBody>
      </p:sp>
    </p:spTree>
    <p:extLst>
      <p:ext uri="{BB962C8B-B14F-4D97-AF65-F5344CB8AC3E}">
        <p14:creationId xmlns:p14="http://schemas.microsoft.com/office/powerpoint/2010/main" val="44935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descr="C:\Users\u2201103\Desktop\Dirtyc0w\DirtyCow.svg.png">
            <a:extLst>
              <a:ext uri="{FF2B5EF4-FFF2-40B4-BE49-F238E27FC236}">
                <a16:creationId xmlns:a16="http://schemas.microsoft.com/office/drawing/2014/main" id="{5E6F153A-09A1-448F-B1C2-C7AC232CEABF}"/>
              </a:ext>
            </a:extLst>
          </p:cNvPr>
          <p:cNvPicPr/>
          <p:nvPr/>
        </p:nvPicPr>
        <p:blipFill rotWithShape="1">
          <a:blip r:embed="rId3">
            <a:extLst>
              <a:ext uri="{28A0092B-C50C-407E-A947-70E740481C1C}">
                <a14:useLocalDpi xmlns:a14="http://schemas.microsoft.com/office/drawing/2010/main" val="0"/>
              </a:ext>
            </a:extLst>
          </a:blip>
          <a:srcRect t="8279" r="9091" b="28790"/>
          <a:stretch/>
        </p:blipFill>
        <p:spPr bwMode="auto">
          <a:xfrm>
            <a:off x="3523488" y="10"/>
            <a:ext cx="8668512" cy="6857990"/>
          </a:xfrm>
          <a:prstGeom prst="rect">
            <a:avLst/>
          </a:prstGeom>
          <a:noFill/>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B34AE0B1-BB39-4BFD-95D9-E0BC3995C873}"/>
              </a:ext>
            </a:extLst>
          </p:cNvPr>
          <p:cNvSpPr>
            <a:spLocks noGrp="1"/>
          </p:cNvSpPr>
          <p:nvPr>
            <p:ph type="ctrTitle"/>
          </p:nvPr>
        </p:nvSpPr>
        <p:spPr>
          <a:xfrm>
            <a:off x="477980" y="1122363"/>
            <a:ext cx="6777062" cy="3204134"/>
          </a:xfrm>
        </p:spPr>
        <p:txBody>
          <a:bodyPr anchor="b">
            <a:normAutofit/>
          </a:bodyPr>
          <a:lstStyle/>
          <a:p>
            <a:pPr algn="l"/>
            <a:r>
              <a:rPr lang="en-US" sz="6600" b="1" dirty="0">
                <a:solidFill>
                  <a:srgbClr val="800000"/>
                </a:solidFill>
                <a:latin typeface="Courier New" panose="02070309020205020404" pitchFamily="49" charset="0"/>
                <a:cs typeface="Courier New" panose="02070309020205020404" pitchFamily="49" charset="0"/>
              </a:rPr>
              <a:t>CVE-2016-5195</a:t>
            </a:r>
            <a:br>
              <a:rPr lang="en-US" sz="6600" b="1" dirty="0">
                <a:latin typeface="Courier New" panose="02070309020205020404" pitchFamily="49" charset="0"/>
                <a:cs typeface="Courier New" panose="02070309020205020404" pitchFamily="49" charset="0"/>
              </a:rPr>
            </a:br>
            <a:endParaRPr lang="en-US" sz="54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3709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5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E72E7508-64F9-45B2-809B-848D2CDB68A5}"/>
              </a:ext>
            </a:extLst>
          </p:cNvPr>
          <p:cNvSpPr>
            <a:spLocks noGrp="1"/>
          </p:cNvSpPr>
          <p:nvPr>
            <p:ph idx="1"/>
          </p:nvPr>
        </p:nvSpPr>
        <p:spPr>
          <a:xfrm>
            <a:off x="4038600" y="4884873"/>
            <a:ext cx="7188199" cy="1292090"/>
          </a:xfrm>
        </p:spPr>
        <p:txBody>
          <a:bodyPr>
            <a:normAutofit/>
          </a:bodyPr>
          <a:lstStyle/>
          <a:p>
            <a:r>
              <a:rPr lang="en-US" sz="2400" dirty="0"/>
              <a:t>Thread</a:t>
            </a:r>
            <a:r>
              <a:rPr lang="he-IL" sz="2400" dirty="0"/>
              <a:t> ראשון שמריץ את הפונקציה </a:t>
            </a:r>
            <a:r>
              <a:rPr lang="en-US" sz="2400" dirty="0" err="1"/>
              <a:t>madviceThread</a:t>
            </a:r>
            <a:endParaRPr lang="he-IL" sz="2400" dirty="0"/>
          </a:p>
          <a:p>
            <a:r>
              <a:rPr lang="en-US" sz="2400" dirty="0"/>
              <a:t>Thread</a:t>
            </a:r>
            <a:r>
              <a:rPr lang="he-IL" sz="2400" dirty="0"/>
              <a:t> שני שמריץ את הפונקציה </a:t>
            </a:r>
            <a:r>
              <a:rPr lang="en-US" sz="2400" dirty="0" err="1"/>
              <a:t>procselfmemThread</a:t>
            </a:r>
            <a:endParaRPr lang="en-US" sz="2400" dirty="0"/>
          </a:p>
        </p:txBody>
      </p:sp>
      <p:pic>
        <p:nvPicPr>
          <p:cNvPr id="5" name="תמונה 4">
            <a:extLst>
              <a:ext uri="{FF2B5EF4-FFF2-40B4-BE49-F238E27FC236}">
                <a16:creationId xmlns:a16="http://schemas.microsoft.com/office/drawing/2014/main" id="{156B2EF5-20A3-46D5-98F4-EFAD59490F5A}"/>
              </a:ext>
            </a:extLst>
          </p:cNvPr>
          <p:cNvPicPr/>
          <p:nvPr/>
        </p:nvPicPr>
        <p:blipFill>
          <a:blip r:embed="rId3"/>
          <a:stretch>
            <a:fillRect/>
          </a:stretch>
        </p:blipFill>
        <p:spPr>
          <a:xfrm>
            <a:off x="6009924" y="1973128"/>
            <a:ext cx="5216875" cy="2251210"/>
          </a:xfrm>
          <a:prstGeom prst="rect">
            <a:avLst/>
          </a:prstGeom>
        </p:spPr>
      </p:pic>
    </p:spTree>
    <p:extLst>
      <p:ext uri="{BB962C8B-B14F-4D97-AF65-F5344CB8AC3E}">
        <p14:creationId xmlns:p14="http://schemas.microsoft.com/office/powerpoint/2010/main" val="304601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5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E72E7508-64F9-45B2-809B-848D2CDB68A5}"/>
              </a:ext>
            </a:extLst>
          </p:cNvPr>
          <p:cNvSpPr>
            <a:spLocks noGrp="1"/>
          </p:cNvSpPr>
          <p:nvPr>
            <p:ph idx="1"/>
          </p:nvPr>
        </p:nvSpPr>
        <p:spPr>
          <a:xfrm>
            <a:off x="4038600" y="4884873"/>
            <a:ext cx="7188199" cy="1292090"/>
          </a:xfrm>
        </p:spPr>
        <p:txBody>
          <a:bodyPr>
            <a:normAutofit lnSpcReduction="10000"/>
          </a:bodyPr>
          <a:lstStyle/>
          <a:p>
            <a:r>
              <a:rPr lang="he-IL" sz="2400" dirty="0"/>
              <a:t>נפתח הקובץ </a:t>
            </a:r>
            <a:r>
              <a:rPr lang="en-US" sz="2400" dirty="0"/>
              <a:t>/proc/self/mem</a:t>
            </a:r>
            <a:r>
              <a:rPr lang="he-IL" sz="2400" dirty="0"/>
              <a:t> לכתיבה וקריאה.</a:t>
            </a:r>
          </a:p>
          <a:p>
            <a:r>
              <a:rPr lang="he-IL" sz="2400" dirty="0"/>
              <a:t>נעשה </a:t>
            </a:r>
            <a:r>
              <a:rPr lang="en-US" sz="2400" dirty="0" err="1"/>
              <a:t>lseek</a:t>
            </a:r>
            <a:r>
              <a:rPr lang="he-IL" sz="2400" dirty="0"/>
              <a:t> אל המיפוי של הקובץ.</a:t>
            </a:r>
          </a:p>
          <a:p>
            <a:r>
              <a:rPr lang="he-IL" sz="2400" dirty="0"/>
              <a:t>נעשית כתיבה לכתובות הממופות.</a:t>
            </a:r>
            <a:endParaRPr lang="en-US" sz="2400" dirty="0"/>
          </a:p>
        </p:txBody>
      </p:sp>
      <p:pic>
        <p:nvPicPr>
          <p:cNvPr id="2" name="תמונה 1">
            <a:extLst>
              <a:ext uri="{FF2B5EF4-FFF2-40B4-BE49-F238E27FC236}">
                <a16:creationId xmlns:a16="http://schemas.microsoft.com/office/drawing/2014/main" id="{44679EDA-A744-4519-B4AB-107D5E3A8B1A}"/>
              </a:ext>
            </a:extLst>
          </p:cNvPr>
          <p:cNvPicPr>
            <a:picLocks noChangeAspect="1"/>
          </p:cNvPicPr>
          <p:nvPr/>
        </p:nvPicPr>
        <p:blipFill>
          <a:blip r:embed="rId3"/>
          <a:stretch>
            <a:fillRect/>
          </a:stretch>
        </p:blipFill>
        <p:spPr>
          <a:xfrm>
            <a:off x="5694067" y="681037"/>
            <a:ext cx="5532732" cy="3938260"/>
          </a:xfrm>
          <a:prstGeom prst="rect">
            <a:avLst/>
          </a:prstGeom>
        </p:spPr>
      </p:pic>
    </p:spTree>
    <p:extLst>
      <p:ext uri="{BB962C8B-B14F-4D97-AF65-F5344CB8AC3E}">
        <p14:creationId xmlns:p14="http://schemas.microsoft.com/office/powerpoint/2010/main" val="220999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5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E72E7508-64F9-45B2-809B-848D2CDB68A5}"/>
              </a:ext>
            </a:extLst>
          </p:cNvPr>
          <p:cNvSpPr>
            <a:spLocks noGrp="1"/>
          </p:cNvSpPr>
          <p:nvPr>
            <p:ph idx="1"/>
          </p:nvPr>
        </p:nvSpPr>
        <p:spPr>
          <a:xfrm>
            <a:off x="3686630" y="4884873"/>
            <a:ext cx="7540170" cy="1292090"/>
          </a:xfrm>
        </p:spPr>
        <p:txBody>
          <a:bodyPr>
            <a:normAutofit/>
          </a:bodyPr>
          <a:lstStyle/>
          <a:p>
            <a:r>
              <a:rPr lang="en-US" sz="2400" dirty="0" err="1"/>
              <a:t>madvice</a:t>
            </a:r>
            <a:r>
              <a:rPr lang="he-IL" sz="2400" dirty="0"/>
              <a:t> על הקובץ הממופה עם הדגל </a:t>
            </a:r>
            <a:r>
              <a:rPr lang="en-US" sz="2400" dirty="0"/>
              <a:t>MADV_DONTNEED</a:t>
            </a:r>
            <a:r>
              <a:rPr lang="he-IL" sz="2400" dirty="0"/>
              <a:t>.</a:t>
            </a:r>
            <a:endParaRPr lang="en-US" sz="2400" dirty="0"/>
          </a:p>
        </p:txBody>
      </p:sp>
      <p:pic>
        <p:nvPicPr>
          <p:cNvPr id="5" name="תמונה 4">
            <a:extLst>
              <a:ext uri="{FF2B5EF4-FFF2-40B4-BE49-F238E27FC236}">
                <a16:creationId xmlns:a16="http://schemas.microsoft.com/office/drawing/2014/main" id="{B7445300-A399-427C-A420-E02A774BD484}"/>
              </a:ext>
            </a:extLst>
          </p:cNvPr>
          <p:cNvPicPr>
            <a:picLocks noChangeAspect="1"/>
          </p:cNvPicPr>
          <p:nvPr/>
        </p:nvPicPr>
        <p:blipFill>
          <a:blip r:embed="rId3"/>
          <a:stretch>
            <a:fillRect/>
          </a:stretch>
        </p:blipFill>
        <p:spPr>
          <a:xfrm>
            <a:off x="4672684" y="1354592"/>
            <a:ext cx="6554115" cy="3219899"/>
          </a:xfrm>
          <a:prstGeom prst="rect">
            <a:avLst/>
          </a:prstGeom>
        </p:spPr>
      </p:pic>
    </p:spTree>
    <p:extLst>
      <p:ext uri="{BB962C8B-B14F-4D97-AF65-F5344CB8AC3E}">
        <p14:creationId xmlns:p14="http://schemas.microsoft.com/office/powerpoint/2010/main" val="216416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מציין מיקום תוכן 21">
            <a:extLst>
              <a:ext uri="{FF2B5EF4-FFF2-40B4-BE49-F238E27FC236}">
                <a16:creationId xmlns:a16="http://schemas.microsoft.com/office/drawing/2014/main" id="{D14FE0EB-1E9F-42F6-8E05-D031A79023D4}"/>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30787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תמונה 4">
            <a:extLst>
              <a:ext uri="{FF2B5EF4-FFF2-40B4-BE49-F238E27FC236}">
                <a16:creationId xmlns:a16="http://schemas.microsoft.com/office/drawing/2014/main" id="{A771BEEF-8297-45F0-BD7A-AC4DCD76BC72}"/>
              </a:ext>
            </a:extLst>
          </p:cNvPr>
          <p:cNvPicPr>
            <a:picLocks noGrp="1"/>
          </p:cNvPicPr>
          <p:nvPr>
            <p:ph idx="1"/>
          </p:nvPr>
        </p:nvPicPr>
        <p:blipFill>
          <a:blip r:embed="rId3"/>
          <a:stretch>
            <a:fillRect/>
          </a:stretch>
        </p:blipFill>
        <p:spPr>
          <a:xfrm>
            <a:off x="2948505" y="643466"/>
            <a:ext cx="6294990" cy="5571067"/>
          </a:xfrm>
          <a:prstGeom prst="rect">
            <a:avLst/>
          </a:prstGeom>
        </p:spPr>
      </p:pic>
    </p:spTree>
    <p:extLst>
      <p:ext uri="{BB962C8B-B14F-4D97-AF65-F5344CB8AC3E}">
        <p14:creationId xmlns:p14="http://schemas.microsoft.com/office/powerpoint/2010/main" val="23372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תמונה 3">
            <a:extLst>
              <a:ext uri="{FF2B5EF4-FFF2-40B4-BE49-F238E27FC236}">
                <a16:creationId xmlns:a16="http://schemas.microsoft.com/office/drawing/2014/main" id="{9454A8CF-9187-4CBA-B5EF-6BE8531524F2}"/>
              </a:ext>
            </a:extLst>
          </p:cNvPr>
          <p:cNvPicPr>
            <a:picLocks noGrp="1" noChangeAspect="1"/>
          </p:cNvPicPr>
          <p:nvPr>
            <p:ph idx="1"/>
          </p:nvPr>
        </p:nvPicPr>
        <p:blipFill>
          <a:blip r:embed="rId3"/>
          <a:stretch>
            <a:fillRect/>
          </a:stretch>
        </p:blipFill>
        <p:spPr>
          <a:xfrm>
            <a:off x="2948505" y="643466"/>
            <a:ext cx="6294990" cy="5571067"/>
          </a:xfrm>
          <a:prstGeom prst="rect">
            <a:avLst/>
          </a:prstGeom>
        </p:spPr>
      </p:pic>
    </p:spTree>
    <p:extLst>
      <p:ext uri="{BB962C8B-B14F-4D97-AF65-F5344CB8AC3E}">
        <p14:creationId xmlns:p14="http://schemas.microsoft.com/office/powerpoint/2010/main" val="254458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תמונה 3">
            <a:extLst>
              <a:ext uri="{FF2B5EF4-FFF2-40B4-BE49-F238E27FC236}">
                <a16:creationId xmlns:a16="http://schemas.microsoft.com/office/drawing/2014/main" id="{84878982-8092-4D13-AA97-3EEF3CF19743}"/>
              </a:ext>
            </a:extLst>
          </p:cNvPr>
          <p:cNvPicPr>
            <a:picLocks noGrp="1"/>
          </p:cNvPicPr>
          <p:nvPr>
            <p:ph idx="1"/>
          </p:nvPr>
        </p:nvPicPr>
        <p:blipFill>
          <a:blip r:embed="rId3"/>
          <a:stretch>
            <a:fillRect/>
          </a:stretch>
        </p:blipFill>
        <p:spPr>
          <a:xfrm>
            <a:off x="2948505" y="643466"/>
            <a:ext cx="6294990" cy="5571067"/>
          </a:xfrm>
          <a:prstGeom prst="rect">
            <a:avLst/>
          </a:prstGeom>
        </p:spPr>
      </p:pic>
    </p:spTree>
    <p:extLst>
      <p:ext uri="{BB962C8B-B14F-4D97-AF65-F5344CB8AC3E}">
        <p14:creationId xmlns:p14="http://schemas.microsoft.com/office/powerpoint/2010/main" val="18037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DF1325A9-6D52-45D4-B4CD-C5DF7E6F2DD1}"/>
              </a:ext>
            </a:extLst>
          </p:cNvPr>
          <p:cNvPicPr>
            <a:picLocks noGrp="1"/>
          </p:cNvPicPr>
          <p:nvPr>
            <p:ph idx="1"/>
          </p:nvPr>
        </p:nvPicPr>
        <p:blipFill>
          <a:blip r:embed="rId3"/>
          <a:stretch>
            <a:fillRect/>
          </a:stretch>
        </p:blipFill>
        <p:spPr>
          <a:xfrm>
            <a:off x="2948505" y="643466"/>
            <a:ext cx="6294990" cy="5571067"/>
          </a:xfrm>
          <a:prstGeom prst="rect">
            <a:avLst/>
          </a:prstGeom>
        </p:spPr>
      </p:pic>
    </p:spTree>
    <p:extLst>
      <p:ext uri="{BB962C8B-B14F-4D97-AF65-F5344CB8AC3E}">
        <p14:creationId xmlns:p14="http://schemas.microsoft.com/office/powerpoint/2010/main" val="68295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C7E87EBF-2A21-4EEB-B874-9EFE1622C3C3}"/>
              </a:ext>
            </a:extLst>
          </p:cNvPr>
          <p:cNvPicPr>
            <a:picLocks noGrp="1"/>
          </p:cNvPicPr>
          <p:nvPr>
            <p:ph idx="1"/>
          </p:nvPr>
        </p:nvPicPr>
        <p:blipFill>
          <a:blip r:embed="rId3"/>
          <a:stretch>
            <a:fillRect/>
          </a:stretch>
        </p:blipFill>
        <p:spPr>
          <a:xfrm>
            <a:off x="2948505" y="643466"/>
            <a:ext cx="6294990" cy="5571067"/>
          </a:xfrm>
          <a:prstGeom prst="rect">
            <a:avLst/>
          </a:prstGeom>
        </p:spPr>
      </p:pic>
    </p:spTree>
    <p:extLst>
      <p:ext uri="{BB962C8B-B14F-4D97-AF65-F5344CB8AC3E}">
        <p14:creationId xmlns:p14="http://schemas.microsoft.com/office/powerpoint/2010/main" val="1918854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5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תמונה 6">
            <a:extLst>
              <a:ext uri="{FF2B5EF4-FFF2-40B4-BE49-F238E27FC236}">
                <a16:creationId xmlns:a16="http://schemas.microsoft.com/office/drawing/2014/main" id="{E33E55D6-4F29-4932-88D5-B2948B842B8F}"/>
              </a:ext>
            </a:extLst>
          </p:cNvPr>
          <p:cNvPicPr>
            <a:picLocks noChangeAspect="1"/>
          </p:cNvPicPr>
          <p:nvPr/>
        </p:nvPicPr>
        <p:blipFill>
          <a:blip r:embed="rId3"/>
          <a:stretch>
            <a:fillRect/>
          </a:stretch>
        </p:blipFill>
        <p:spPr>
          <a:xfrm>
            <a:off x="4038600" y="1421232"/>
            <a:ext cx="7188199" cy="2875280"/>
          </a:xfrm>
          <a:prstGeom prst="rect">
            <a:avLst/>
          </a:prstGeom>
        </p:spPr>
      </p:pic>
      <p:sp>
        <p:nvSpPr>
          <p:cNvPr id="6" name="מציין מיקום תוכן 5">
            <a:extLst>
              <a:ext uri="{FF2B5EF4-FFF2-40B4-BE49-F238E27FC236}">
                <a16:creationId xmlns:a16="http://schemas.microsoft.com/office/drawing/2014/main" id="{104B5DAA-7E69-44CB-8833-37C9A574976A}"/>
              </a:ext>
            </a:extLst>
          </p:cNvPr>
          <p:cNvSpPr>
            <a:spLocks noGrp="1"/>
          </p:cNvSpPr>
          <p:nvPr>
            <p:ph idx="1"/>
          </p:nvPr>
        </p:nvSpPr>
        <p:spPr>
          <a:xfrm>
            <a:off x="4038600" y="4884873"/>
            <a:ext cx="7188199" cy="1292090"/>
          </a:xfrm>
        </p:spPr>
        <p:txBody>
          <a:bodyPr>
            <a:normAutofit/>
          </a:bodyPr>
          <a:lstStyle/>
          <a:p>
            <a:r>
              <a:rPr lang="he-IL" sz="2400" dirty="0"/>
              <a:t>פתיחת הקובץ הרצוי בהרשאות כתיבה בלבד</a:t>
            </a:r>
            <a:r>
              <a:rPr lang="en-US" sz="2400" dirty="0"/>
              <a:t>.</a:t>
            </a:r>
          </a:p>
        </p:txBody>
      </p:sp>
    </p:spTree>
    <p:extLst>
      <p:ext uri="{BB962C8B-B14F-4D97-AF65-F5344CB8AC3E}">
        <p14:creationId xmlns:p14="http://schemas.microsoft.com/office/powerpoint/2010/main" val="196506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5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תמונה 3">
            <a:extLst>
              <a:ext uri="{FF2B5EF4-FFF2-40B4-BE49-F238E27FC236}">
                <a16:creationId xmlns:a16="http://schemas.microsoft.com/office/drawing/2014/main" id="{6358469F-361D-4A54-B4F2-2981C42620AA}"/>
              </a:ext>
            </a:extLst>
          </p:cNvPr>
          <p:cNvPicPr>
            <a:picLocks noChangeAspect="1"/>
          </p:cNvPicPr>
          <p:nvPr/>
        </p:nvPicPr>
        <p:blipFill>
          <a:blip r:embed="rId3"/>
          <a:stretch>
            <a:fillRect/>
          </a:stretch>
        </p:blipFill>
        <p:spPr>
          <a:xfrm>
            <a:off x="6194972" y="1313299"/>
            <a:ext cx="5031827" cy="3091146"/>
          </a:xfrm>
          <a:prstGeom prst="rect">
            <a:avLst/>
          </a:prstGeom>
        </p:spPr>
      </p:pic>
      <p:sp>
        <p:nvSpPr>
          <p:cNvPr id="3" name="מציין מיקום תוכן 2">
            <a:extLst>
              <a:ext uri="{FF2B5EF4-FFF2-40B4-BE49-F238E27FC236}">
                <a16:creationId xmlns:a16="http://schemas.microsoft.com/office/drawing/2014/main" id="{E72E7508-64F9-45B2-809B-848D2CDB68A5}"/>
              </a:ext>
            </a:extLst>
          </p:cNvPr>
          <p:cNvSpPr>
            <a:spLocks noGrp="1"/>
          </p:cNvSpPr>
          <p:nvPr>
            <p:ph idx="1"/>
          </p:nvPr>
        </p:nvSpPr>
        <p:spPr>
          <a:xfrm>
            <a:off x="4038600" y="4884873"/>
            <a:ext cx="7188199" cy="1292090"/>
          </a:xfrm>
        </p:spPr>
        <p:txBody>
          <a:bodyPr>
            <a:normAutofit/>
          </a:bodyPr>
          <a:lstStyle/>
          <a:p>
            <a:r>
              <a:rPr lang="he-IL" sz="2400" dirty="0"/>
              <a:t>מיפוי הקובץ לזיכרון הווירטואלי עם הדגל </a:t>
            </a:r>
            <a:r>
              <a:rPr lang="en-US" sz="2400" dirty="0"/>
              <a:t>MAP_PRIVATE</a:t>
            </a:r>
            <a:r>
              <a:rPr lang="he-IL" sz="2400" dirty="0"/>
              <a:t>.</a:t>
            </a:r>
            <a:endParaRPr lang="en-US" sz="2400" dirty="0"/>
          </a:p>
        </p:txBody>
      </p:sp>
    </p:spTree>
    <p:extLst>
      <p:ext uri="{BB962C8B-B14F-4D97-AF65-F5344CB8AC3E}">
        <p14:creationId xmlns:p14="http://schemas.microsoft.com/office/powerpoint/2010/main" val="346555792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2100</TotalTime>
  <Words>409</Words>
  <Application>Microsoft Office PowerPoint</Application>
  <PresentationFormat>מסך רחב</PresentationFormat>
  <Paragraphs>32</Paragraphs>
  <Slides>12</Slides>
  <Notes>11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12</vt:i4>
      </vt:variant>
    </vt:vector>
  </HeadingPairs>
  <TitlesOfParts>
    <vt:vector size="18" baseType="lpstr">
      <vt:lpstr>Arial</vt:lpstr>
      <vt:lpstr>Calibri</vt:lpstr>
      <vt:lpstr>Calibri Light</vt:lpstr>
      <vt:lpstr>Courier New</vt:lpstr>
      <vt:lpstr>Times New Roman</vt:lpstr>
      <vt:lpstr>ערכת נושא Office</vt:lpstr>
      <vt:lpstr>CVE-2016-5195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CVE-2016-5195</dc:title>
  <dc:creator>עמית ס.</dc:creator>
  <cp:lastModifiedBy>עמית ס.</cp:lastModifiedBy>
  <cp:revision>18</cp:revision>
  <dcterms:created xsi:type="dcterms:W3CDTF">2021-12-29T16:02:07Z</dcterms:created>
  <dcterms:modified xsi:type="dcterms:W3CDTF">2022-01-03T19:18:58Z</dcterms:modified>
</cp:coreProperties>
</file>